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44"/>
  </p:notesMasterIdLst>
  <p:sldIdLst>
    <p:sldId id="256" r:id="rId7"/>
    <p:sldId id="380" r:id="rId8"/>
    <p:sldId id="383" r:id="rId9"/>
    <p:sldId id="441" r:id="rId10"/>
    <p:sldId id="384" r:id="rId11"/>
    <p:sldId id="385" r:id="rId12"/>
    <p:sldId id="386" r:id="rId13"/>
    <p:sldId id="387" r:id="rId14"/>
    <p:sldId id="388" r:id="rId15"/>
    <p:sldId id="389" r:id="rId16"/>
    <p:sldId id="649" r:id="rId17"/>
    <p:sldId id="442" r:id="rId18"/>
    <p:sldId id="390" r:id="rId19"/>
    <p:sldId id="381" r:id="rId20"/>
    <p:sldId id="391" r:id="rId21"/>
    <p:sldId id="262" r:id="rId22"/>
    <p:sldId id="677" r:id="rId23"/>
    <p:sldId id="263" r:id="rId24"/>
    <p:sldId id="678" r:id="rId25"/>
    <p:sldId id="274" r:id="rId26"/>
    <p:sldId id="679" r:id="rId27"/>
    <p:sldId id="264" r:id="rId28"/>
    <p:sldId id="680" r:id="rId29"/>
    <p:sldId id="452" r:id="rId30"/>
    <p:sldId id="681" r:id="rId31"/>
    <p:sldId id="279" r:id="rId32"/>
    <p:sldId id="280" r:id="rId33"/>
    <p:sldId id="281" r:id="rId34"/>
    <p:sldId id="282" r:id="rId35"/>
    <p:sldId id="653" r:id="rId36"/>
    <p:sldId id="654" r:id="rId37"/>
    <p:sldId id="284" r:id="rId38"/>
    <p:sldId id="682" r:id="rId39"/>
    <p:sldId id="286" r:id="rId40"/>
    <p:sldId id="683" r:id="rId41"/>
    <p:sldId id="288" r:id="rId42"/>
    <p:sldId id="684" r:id="rId43"/>
    <p:sldId id="290" r:id="rId44"/>
    <p:sldId id="685" r:id="rId45"/>
    <p:sldId id="364" r:id="rId46"/>
    <p:sldId id="686" r:id="rId47"/>
    <p:sldId id="293" r:id="rId48"/>
    <p:sldId id="393" r:id="rId49"/>
    <p:sldId id="458" r:id="rId50"/>
    <p:sldId id="459" r:id="rId51"/>
    <p:sldId id="687" r:id="rId52"/>
    <p:sldId id="394" r:id="rId53"/>
    <p:sldId id="664" r:id="rId54"/>
    <p:sldId id="665" r:id="rId55"/>
    <p:sldId id="395" r:id="rId56"/>
    <p:sldId id="688" r:id="rId57"/>
    <p:sldId id="396" r:id="rId58"/>
    <p:sldId id="399" r:id="rId59"/>
    <p:sldId id="460" r:id="rId60"/>
    <p:sldId id="401" r:id="rId61"/>
    <p:sldId id="489" r:id="rId62"/>
    <p:sldId id="488" r:id="rId63"/>
    <p:sldId id="689" r:id="rId64"/>
    <p:sldId id="403" r:id="rId65"/>
    <p:sldId id="302" r:id="rId66"/>
    <p:sldId id="303" r:id="rId67"/>
    <p:sldId id="304" r:id="rId68"/>
    <p:sldId id="362" r:id="rId69"/>
    <p:sldId id="690" r:id="rId70"/>
    <p:sldId id="463" r:id="rId71"/>
    <p:sldId id="691" r:id="rId72"/>
    <p:sldId id="405" r:id="rId73"/>
    <p:sldId id="733" r:id="rId74"/>
    <p:sldId id="406" r:id="rId75"/>
    <p:sldId id="695" r:id="rId76"/>
    <p:sldId id="696" r:id="rId77"/>
    <p:sldId id="697" r:id="rId78"/>
    <p:sldId id="467" r:id="rId79"/>
    <p:sldId id="698" r:id="rId80"/>
    <p:sldId id="311" r:id="rId81"/>
    <p:sldId id="445" r:id="rId82"/>
    <p:sldId id="666" r:id="rId83"/>
    <p:sldId id="408" r:id="rId84"/>
    <p:sldId id="700" r:id="rId85"/>
    <p:sldId id="737" r:id="rId86"/>
    <p:sldId id="738" r:id="rId87"/>
    <p:sldId id="702" r:id="rId88"/>
    <p:sldId id="701" r:id="rId89"/>
    <p:sldId id="317" r:id="rId90"/>
    <p:sldId id="703" r:id="rId91"/>
    <p:sldId id="704" r:id="rId92"/>
    <p:sldId id="421" r:id="rId93"/>
    <p:sldId id="508" r:id="rId94"/>
    <p:sldId id="705" r:id="rId95"/>
    <p:sldId id="706" r:id="rId96"/>
    <p:sldId id="359" r:id="rId97"/>
    <p:sldId id="440" r:id="rId98"/>
    <p:sldId id="526" r:id="rId99"/>
    <p:sldId id="323" r:id="rId100"/>
    <p:sldId id="707" r:id="rId101"/>
    <p:sldId id="325" r:id="rId102"/>
    <p:sldId id="708" r:id="rId103"/>
    <p:sldId id="709" r:id="rId104"/>
    <p:sldId id="736" r:id="rId105"/>
    <p:sldId id="328" r:id="rId106"/>
    <p:sldId id="329" r:id="rId107"/>
    <p:sldId id="446" r:id="rId108"/>
    <p:sldId id="710" r:id="rId109"/>
    <p:sldId id="427" r:id="rId110"/>
    <p:sldId id="711" r:id="rId111"/>
    <p:sldId id="545" r:id="rId112"/>
    <p:sldId id="712" r:id="rId113"/>
    <p:sldId id="425" r:id="rId114"/>
    <p:sldId id="676" r:id="rId115"/>
    <p:sldId id="714" r:id="rId116"/>
    <p:sldId id="336" r:id="rId117"/>
    <p:sldId id="715" r:id="rId118"/>
    <p:sldId id="716" r:id="rId119"/>
    <p:sldId id="718" r:id="rId120"/>
    <p:sldId id="339" r:id="rId121"/>
    <p:sldId id="340" r:id="rId122"/>
    <p:sldId id="719" r:id="rId123"/>
    <p:sldId id="341" r:id="rId124"/>
    <p:sldId id="720" r:id="rId125"/>
    <p:sldId id="345" r:id="rId126"/>
    <p:sldId id="721" r:id="rId127"/>
    <p:sldId id="594" r:id="rId128"/>
    <p:sldId id="722" r:id="rId129"/>
    <p:sldId id="597" r:id="rId130"/>
    <p:sldId id="723" r:id="rId131"/>
    <p:sldId id="348" r:id="rId132"/>
    <p:sldId id="725" r:id="rId133"/>
    <p:sldId id="724" r:id="rId134"/>
    <p:sldId id="726" r:id="rId135"/>
    <p:sldId id="353" r:id="rId136"/>
    <p:sldId id="729" r:id="rId137"/>
    <p:sldId id="730" r:id="rId138"/>
    <p:sldId id="731" r:id="rId139"/>
    <p:sldId id="727" r:id="rId140"/>
    <p:sldId id="732" r:id="rId141"/>
    <p:sldId id="356" r:id="rId142"/>
    <p:sldId id="577" r:id="rId1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8000"/>
    <a:srgbClr val="FFFFD9"/>
    <a:srgbClr val="FFFFB7"/>
    <a:srgbClr val="EBEBF9"/>
    <a:srgbClr val="DCEFF0"/>
    <a:srgbClr val="FF0000"/>
    <a:srgbClr val="800080"/>
    <a:srgbClr val="617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4424" autoAdjust="0"/>
  </p:normalViewPr>
  <p:slideViewPr>
    <p:cSldViewPr showGuides="1">
      <p:cViewPr varScale="1">
        <p:scale>
          <a:sx n="82" d="100"/>
          <a:sy n="82" d="100"/>
        </p:scale>
        <p:origin x="125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18" Type="http://schemas.openxmlformats.org/officeDocument/2006/relationships/slide" Target="slides/slide112.xml"/><Relationship Id="rId134" Type="http://schemas.openxmlformats.org/officeDocument/2006/relationships/slide" Target="slides/slide128.xml"/><Relationship Id="rId139" Type="http://schemas.openxmlformats.org/officeDocument/2006/relationships/slide" Target="slides/slide13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20E39-BAAF-49B6-8C10-86B1E52F6731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2C4A6-3FBC-4A2D-81B0-EF3E1CBCD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27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0B528-72BA-4F18-9C43-E92BBC152D30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6240B-F1AA-486C-A973-5E77FE8391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57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F337B-EC83-4CC8-9351-F61B366860F8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E7C45F-7517-47C2-9608-90BE9CA1BC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622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61CAA-5242-4C18-A9D4-923C39CBC611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FD775-4065-47B2-AC35-AB2F89255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41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D10D0-2B11-48A1-A027-9E3A0F376484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5E3AB-99D5-41F1-9330-28C9BEB4F3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187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A35EE-3C2D-4EA3-9D84-F7ED3C1AC8B6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45CC2-697F-4E9C-861C-95DA50DBA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09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23770-1E4B-4C06-985F-3FBC42B8634F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229BB-E76C-4C5E-B62E-D573E66E72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70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10208-60AC-457F-9A44-589B23CB8478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1CD19-D8F5-43B2-A841-1090C7091A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7B399-75F9-4BCF-8B2B-933BCA3B1A0B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4FF4-EA3A-43A7-B34E-D22CCFE499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15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D48FE-456E-4FC8-99DE-27CED57A928D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0AE28-E6D3-44E3-83DD-DF65646E96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77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A0B1B-C689-432E-8809-FC8B441A68D5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AD921-2FDF-4BEC-9CB0-20C49BCE23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14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5DB5D-B239-4D66-AD7E-32818D5981D9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B57BC-7F36-42B8-A01C-5D0F9E8CC0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92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9406A-A593-4E4E-8585-9D5965CF8E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53637-12A6-4E88-8308-6109131FFF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503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0AB5D-DD8E-4859-B6FA-D6BFEDCCD3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660F6-990A-4C61-960C-5F9F474BBB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798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A4671-5189-4533-8CD4-E3D45C8B5F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553D4-B5BE-459F-AAC7-3D5C6BD923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453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F4DC8-A6B7-4C7A-930C-02F0E0D5381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B0A6B-35F6-4F89-8C90-A6A9383BB0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49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397C2-924F-4F62-9743-52460A84CA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AF7CD-D020-4ECA-84E7-0130E9472C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7533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86A74-D222-449A-BB2F-484019F2D32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3D1B8-A10B-404B-9244-EF652682E2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712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F9DA7-E673-4D33-BFD7-280642E47F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5CAC8B-CC94-463D-BB4F-9D01448279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397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897DD-8DAB-4308-96B0-D129D5CA28D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EFCEAB-C7AF-4611-A7EC-5BE70072F1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217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C8BD2-5B76-4132-A206-FEF959F2E99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2781F-F0A4-4220-84F0-CEF3EC7BB3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404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E0FD0-08AF-4493-BD1F-DE5B891BEC6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0CD5D-DE0E-47BE-8CE0-D0B0873313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760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13861-AD14-42CC-87C0-3E25A15C77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80B57-994C-4547-B348-42331F2217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4051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D732A-8803-4F86-9D48-404DF96709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CAC03-06F1-4E41-8523-D271F5E0ED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611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6993-D269-472F-BC78-88327E12AA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F36D1-10B2-4958-ACC3-E83DD671B7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055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A6BDE-C040-48EF-AD8B-AA74FFAC69F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0A681E-153F-4B50-84E4-1A0592BCE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3547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FF8E-10DD-4296-98D8-08B2C98F60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4DF3E-D7B3-4825-BB19-12D2B42E56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746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18978-6CA9-4162-BC75-6C9927A187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5320B-600D-47FC-9749-C86B17089A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926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8AF4E-4D25-43BC-86AB-05E6A726EA7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2AF34-F836-435F-AB72-1CECDA87E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5829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F8CBC-E747-4900-B73B-C8035281C32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205CD-B75A-405A-B740-E2ECF56E23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129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73823-F52E-4352-97AC-BF9538073A8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6C7CA-A0BE-46B1-AD79-AD900C2B92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676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BEAD7-F459-4E1E-9085-5B38211301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8FB38-F90C-4368-A211-04F3B01C09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240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F0040-6AD0-4FF8-9881-1952BED992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1EB5D-4FD4-44BA-89C8-897F6FC6DA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2928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4732F-2BC1-46F0-B9B5-6AFA554D24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7D243-94B5-4121-B65B-963A4C8183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6365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85702-40D4-49FE-B1E6-01605CF9A0E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310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8E74-AC01-43BC-B596-6383FEF1A67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33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66419-A1ED-4D74-B220-D03D439C19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76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167CF-AED1-4076-B9E6-F7BB8696A4B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83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24A7F-F308-4D05-8827-D1C0C695B54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2164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09839-A593-4883-86EF-D1F3A0D4BF8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041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22DE8-B895-4F92-BA73-5D92FBB6832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0272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58797-D843-4019-89FD-BA2486D9667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7083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803A2-D39D-402E-9847-17246D855EC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72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E9B82-396B-4211-B1BA-1BC73551CA9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6130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F7CFA-B4E2-4927-83FA-0630D4293EF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623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4C5BF-D3C3-4575-B1F9-8FE53DB2131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0307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3CA64-7A0C-42F0-B827-E0449310E8D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440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7F24B-6D80-4BC5-873C-7E5FACE09FD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827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104B-0CAC-4760-A0E2-7B588689DAE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847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9267B-89C1-42F1-BAA8-1FE4C0CE4F1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304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1AA21-99D1-4681-B013-40D3D654929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73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743D1-7513-4AE4-870B-468AB547627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284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68CD4-9ADB-4E2D-96F7-D63F3416520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2628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CEF79-C757-4D3C-9E43-BEF47BA10C5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056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9AB3C-CD7B-4EBA-84E5-F57BCDDD32F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847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E3B1-109A-4A99-A717-DAA2FA71F0E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624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47D582-FE50-4575-961F-68DABA5F4E2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07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30A8C-8C2B-4D7E-B6BE-72B24C93B88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199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E9CF4-336A-45F7-BDB2-2763B375C0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288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E50AFB-89B2-4DE4-9954-D92999648D3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45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CE316-9403-42F3-8D0F-B39891F673B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54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A4C5B6-1E57-4582-95B7-69C76231FEB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677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3BEBFC-ED8D-4DB2-8068-5A927F85837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7841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1339D4-09DB-4F8A-925B-AA3E4A7B3AD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27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5498AB-25C2-4C4C-B4B6-7BFB2521456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0134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B7C0D3-3729-46F6-BE2A-1C4C4F46816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341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2FA99-D756-49DF-9D53-D3AD00152D5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3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02BE38-6116-4212-94F9-A7E308870DE6}" type="datetimeFigureOut">
              <a:rPr lang="en-US"/>
              <a:pPr>
                <a:defRPr/>
              </a:pPr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D9D0F5F-699A-4984-A549-414A3CC627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D218E7-E0FD-4E9E-B772-BF21809772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68D5E32-2B4A-4AA4-9AFA-F842975ABB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74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E54B2A-DE8A-4ADB-9127-74394CE03E8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591D14B-B760-496B-9883-0405B06EE5B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41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E22EB45-AC4C-413D-828A-CFDA7EA23B1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87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36C17C9-46BB-4C25-B354-E024695358D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2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9621890-2FE9-46A5-AE30-3C20D5C159A1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8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 to the first of 5 chemical reactions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 </a:t>
            </a: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0" y="1562487"/>
            <a:ext cx="9144000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chemical reaction, sometimes bonds are broken and sometimes new bonds form, and sometimes both happen.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time a reaction occurs new substances form.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These new substances have their own properties that are not like the properties of the reactants.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5 of kinds of reactions that we learn about.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kind of reaction is called the SYNTHESIS REACTION.  </a:t>
            </a:r>
          </a:p>
          <a:p>
            <a:pPr algn="ctr" eaLnBrk="1" hangingPunct="1"/>
            <a:r>
              <a:rPr lang="en-US" alt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may be called a combination reaction</a:t>
            </a:r>
          </a:p>
          <a:p>
            <a:pPr eaLnBrk="1" hangingPunct="1"/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0" y="457200"/>
            <a:ext cx="9144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In a synthesis reaction, smaller reactants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combine to form larger products.  </a:t>
            </a:r>
          </a:p>
          <a:p>
            <a:pPr eaLnBrk="1" hangingPunct="1"/>
            <a:endParaRPr lang="en-US" altLang="en-US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The “ABSTRACT” is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+ Y 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en-US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The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Reactants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form into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E29C3E9-386B-B793-F836-CF1AF235A180}"/>
              </a:ext>
            </a:extLst>
          </p:cNvPr>
          <p:cNvCxnSpPr/>
          <p:nvPr/>
        </p:nvCxnSpPr>
        <p:spPr>
          <a:xfrm flipV="1">
            <a:off x="3200400" y="2971800"/>
            <a:ext cx="2667000" cy="6096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E6D3C48-9CA1-C359-5ABD-5C535987ADF1}"/>
              </a:ext>
            </a:extLst>
          </p:cNvPr>
          <p:cNvCxnSpPr>
            <a:cxnSpLocks/>
          </p:cNvCxnSpPr>
          <p:nvPr/>
        </p:nvCxnSpPr>
        <p:spPr>
          <a:xfrm flipV="1">
            <a:off x="6477000" y="2971800"/>
            <a:ext cx="1676400" cy="6421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60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49801F-F00E-43A4-A4BD-B521B836FEAD}"/>
              </a:ext>
            </a:extLst>
          </p:cNvPr>
          <p:cNvSpPr txBox="1"/>
          <p:nvPr/>
        </p:nvSpPr>
        <p:spPr>
          <a:xfrm>
            <a:off x="0" y="7513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Vocabulary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rabicPeriod" startAt="5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substances that we start with, they react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together and form the products. 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5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what we end up with at the end. 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5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reaction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2 or more reactants that form into one larger product. 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5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required to start all chemical reactions. 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5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EXOTHERMIC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reactions emit more energy than was provided to start the reaction. 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ENDOTHREMIC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reactions absorb more energy than they emit.    </a:t>
            </a:r>
          </a:p>
        </p:txBody>
      </p:sp>
    </p:spTree>
    <p:extLst>
      <p:ext uri="{BB962C8B-B14F-4D97-AF65-F5344CB8AC3E}">
        <p14:creationId xmlns:p14="http://schemas.microsoft.com/office/powerpoint/2010/main" val="275956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BF7072-0D22-4D53-A5B1-D00682DE7F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270"/>
          <a:stretch/>
        </p:blipFill>
        <p:spPr>
          <a:xfrm>
            <a:off x="5715000" y="0"/>
            <a:ext cx="3423634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7F4F68-7D97-4C9E-8444-77C0A249996E}"/>
              </a:ext>
            </a:extLst>
          </p:cNvPr>
          <p:cNvSpPr txBox="1"/>
          <p:nvPr/>
        </p:nvSpPr>
        <p:spPr>
          <a:xfrm>
            <a:off x="0" y="0"/>
            <a:ext cx="55626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2000" dirty="0">
                <a:latin typeface="Comic Sans MS" panose="030F0702030302020204" pitchFamily="66" charset="0"/>
              </a:rPr>
            </a:br>
            <a:r>
              <a:rPr lang="en-US" sz="2000" dirty="0">
                <a:latin typeface="Comic Sans MS" panose="030F0702030302020204" pitchFamily="66" charset="0"/>
              </a:rPr>
              <a:t>Demo of Synthesis… coming in a few minutes.</a:t>
            </a:r>
          </a:p>
          <a:p>
            <a:pPr algn="ctr"/>
            <a:endParaRPr lang="en-US" sz="2000" dirty="0">
              <a:latin typeface="Comic Sans MS" panose="030F0702030302020204" pitchFamily="66" charset="0"/>
            </a:endParaRPr>
          </a:p>
          <a:p>
            <a:pPr algn="ctr"/>
            <a:r>
              <a:rPr lang="en-US" sz="2400" dirty="0">
                <a:latin typeface="Comic Sans MS" panose="030F0702030302020204" pitchFamily="66" charset="0"/>
              </a:rPr>
              <a:t>Remember on the first day 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we blew up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 a balloon filled with hydrogen 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and it created a 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fireball</a:t>
            </a:r>
            <a:r>
              <a:rPr lang="en-US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  <a:endParaRPr lang="en-US" sz="2000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F7E033-AD25-4908-8791-455662AB3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57600"/>
            <a:ext cx="5715000" cy="320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BE0011-9D9F-4947-8A6F-38AE25686B47}"/>
              </a:ext>
            </a:extLst>
          </p:cNvPr>
          <p:cNvSpPr txBox="1"/>
          <p:nvPr/>
        </p:nvSpPr>
        <p:spPr>
          <a:xfrm>
            <a:off x="5715000" y="3657600"/>
            <a:ext cx="3429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  <a:t>We are going to </a:t>
            </a:r>
            <a:b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  <a:t>do it again, </a:t>
            </a:r>
            <a:b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  <a:t>with more chemistry </a:t>
            </a:r>
            <a:b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</a:br>
            <a:b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  <a:t>-- but we still need to </a:t>
            </a:r>
            <a:b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FF3300"/>
                </a:solidFill>
                <a:latin typeface="Comic Sans MS" panose="030F0702030302020204" pitchFamily="66" charset="0"/>
              </a:rPr>
              <a:t>protect our ears!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0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2D7487-E6DC-4047-8A0C-81321709EC1D}"/>
              </a:ext>
            </a:extLst>
          </p:cNvPr>
          <p:cNvSpPr txBox="1"/>
          <p:nvPr/>
        </p:nvSpPr>
        <p:spPr>
          <a:xfrm>
            <a:off x="0" y="0"/>
            <a:ext cx="9144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 we do this reaction again, we can first describe it several ways.</a:t>
            </a:r>
          </a:p>
          <a:p>
            <a:endParaRPr lang="en-US" dirty="0"/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 A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 equation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describes the reaction with words, no symbols, no numbers, as simply as possible.  Name each substance properly, reactants forming into products.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 The word equation for this reaction will be: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>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412455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2D7487-E6DC-4047-8A0C-81321709EC1D}"/>
              </a:ext>
            </a:extLst>
          </p:cNvPr>
          <p:cNvSpPr txBox="1"/>
          <p:nvPr/>
        </p:nvSpPr>
        <p:spPr>
          <a:xfrm>
            <a:off x="0" y="9659"/>
            <a:ext cx="9144000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 The word equation for this reaction will be: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and oxygen gases form into water</a:t>
            </a:r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and oxygen gases form dihydrogen monoxide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and oxygen gases synthesize into water</a:t>
            </a:r>
          </a:p>
          <a:p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   Simple, clear, fewer words, in a non-confusing way.  </a:t>
            </a:r>
          </a:p>
          <a:p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say it backwards: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forms from hydrogen and oxygen gases combining.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7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AAE2-3F05-4629-A639-7232592E0D9C}"/>
              </a:ext>
            </a:extLst>
          </p:cNvPr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balance a chemical reaction, you must start with the correct chemical symbols.  We call this the SKELETON.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shows all the substances written in proper form.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word equation gives us the skeleton: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 Hydrogen and oxygen gases make water</a:t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43223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AAE2-3F05-4629-A639-7232592E0D9C}"/>
              </a:ext>
            </a:extLst>
          </p:cNvPr>
          <p:cNvSpPr txBox="1"/>
          <p:nvPr/>
        </p:nvSpPr>
        <p:spPr>
          <a:xfrm>
            <a:off x="0" y="0"/>
            <a:ext cx="9144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+ sign means these reactants react.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sign → means react into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DO NOT WRITE IN THE DASHES, those are for thinking, and teaching, not for balancing.  </a:t>
            </a:r>
            <a:b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 Hydrogen and oxygen gases make water…</a:t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__H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 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__O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__H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not balanced.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 the phase symbols.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DC877E6-BC8E-44C8-AFE5-C974DD4DF5DE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4819650" y="5271752"/>
            <a:ext cx="2033728" cy="933926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7FD9520-2651-427B-9381-2471725AA9D7}"/>
              </a:ext>
            </a:extLst>
          </p:cNvPr>
          <p:cNvCxnSpPr>
            <a:cxnSpLocks/>
            <a:stCxn id="14" idx="2"/>
          </p:cNvCxnSpPr>
          <p:nvPr/>
        </p:nvCxnSpPr>
        <p:spPr>
          <a:xfrm flipH="1" flipV="1">
            <a:off x="2209800" y="5257800"/>
            <a:ext cx="4610100" cy="10287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FF9F6FE-2B6C-4687-824F-36A36A250DF0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6853378" y="5257800"/>
            <a:ext cx="1528622" cy="1109522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83C8CCFF-428C-4E21-A2D5-1A1F0C681D1D}"/>
              </a:ext>
            </a:extLst>
          </p:cNvPr>
          <p:cNvSpPr/>
          <p:nvPr/>
        </p:nvSpPr>
        <p:spPr>
          <a:xfrm>
            <a:off x="6819900" y="6172200"/>
            <a:ext cx="228600" cy="2286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1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AAE2-3F05-4629-A639-7232592E0D9C}"/>
              </a:ext>
            </a:extLst>
          </p:cNvPr>
          <p:cNvSpPr txBox="1"/>
          <p:nvPr/>
        </p:nvSpPr>
        <p:spPr>
          <a:xfrm>
            <a:off x="0" y="0"/>
            <a:ext cx="9144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 Glinda says…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always best to start </a:t>
            </a:r>
            <a:br>
              <a:rPr lang="en-US" sz="4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4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Rewrite the skeleton reaction from above again.  </a:t>
            </a:r>
            <a:b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Then we’ll balance it.   </a:t>
            </a:r>
            <a:b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__H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 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__O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__H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51615-3650-41E0-BD30-17064057D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654" y="0"/>
            <a:ext cx="3260346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87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AAE2-3F05-4629-A639-7232592E0D9C}"/>
              </a:ext>
            </a:extLst>
          </p:cNvPr>
          <p:cNvSpPr txBox="1"/>
          <p:nvPr/>
        </p:nvSpPr>
        <p:spPr>
          <a:xfrm>
            <a:off x="0" y="0"/>
            <a:ext cx="9144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 Balanced….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and oxygen gases make water…</a:t>
            </a:r>
          </a:p>
          <a:p>
            <a:pPr algn="ctr"/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2H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b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07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AAE2-3F05-4629-A639-7232592E0D9C}"/>
              </a:ext>
            </a:extLst>
          </p:cNvPr>
          <p:cNvSpPr txBox="1"/>
          <p:nvPr/>
        </p:nvSpPr>
        <p:spPr>
          <a:xfrm>
            <a:off x="0" y="0"/>
            <a:ext cx="9144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 Balanced….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and oxygen gases make water…</a:t>
            </a:r>
          </a:p>
          <a:p>
            <a:pPr algn="ctr"/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2H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b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 There are the </a:t>
            </a:r>
            <a:r>
              <a:rPr lang="en-US" sz="40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number</a:t>
            </a:r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atoms on the reactant side as the product side.</a:t>
            </a:r>
            <a:b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Matter can’t be created or destroyed </a:t>
            </a:r>
            <a:br>
              <a:rPr 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chemical reaction (or physical change).  </a:t>
            </a:r>
            <a:endParaRPr lang="en-US" sz="66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703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7A9834-6C94-4B1D-B402-A4B7B3FEC0B0}"/>
              </a:ext>
            </a:extLst>
          </p:cNvPr>
          <p:cNvSpPr txBox="1"/>
          <p:nvPr/>
        </p:nvSpPr>
        <p:spPr>
          <a:xfrm>
            <a:off x="0" y="213360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 do it.</a:t>
            </a:r>
          </a:p>
          <a:p>
            <a:pPr algn="ctr"/>
            <a:endParaRPr lang="en-US" sz="7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7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 torturing the students Charlie, blow up the balloon already.  </a:t>
            </a:r>
          </a:p>
        </p:txBody>
      </p:sp>
    </p:spTree>
    <p:extLst>
      <p:ext uri="{BB962C8B-B14F-4D97-AF65-F5344CB8AC3E}">
        <p14:creationId xmlns:p14="http://schemas.microsoft.com/office/powerpoint/2010/main" val="1653988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AAE2-3F05-4629-A639-7232592E0D9C}"/>
              </a:ext>
            </a:extLst>
          </p:cNvPr>
          <p:cNvSpPr txBox="1"/>
          <p:nvPr/>
        </p:nvSpPr>
        <p:spPr>
          <a:xfrm>
            <a:off x="0" y="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  Balanced Thermochemical equation….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an EXOTHERMIC REACTION</a:t>
            </a:r>
          </a:p>
          <a:p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2H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 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Energy</a:t>
            </a:r>
            <a:endParaRPr lang="en-US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123FB5-A493-458F-98B7-361CA383F881}"/>
              </a:ext>
            </a:extLst>
          </p:cNvPr>
          <p:cNvCxnSpPr>
            <a:cxnSpLocks/>
          </p:cNvCxnSpPr>
          <p:nvPr/>
        </p:nvCxnSpPr>
        <p:spPr>
          <a:xfrm flipV="1">
            <a:off x="4953000" y="3170099"/>
            <a:ext cx="2667000" cy="1249501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D215A9-7986-418A-9AB5-E39EC676A309}"/>
              </a:ext>
            </a:extLst>
          </p:cNvPr>
          <p:cNvSpPr txBox="1"/>
          <p:nvPr/>
        </p:nvSpPr>
        <p:spPr>
          <a:xfrm>
            <a:off x="0" y="4419600"/>
            <a:ext cx="9144000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Although energy was required to start this </a:t>
            </a:r>
            <a:b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reaction, the energy given off was much greater; </a:t>
            </a:r>
            <a:b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the “NET ENERGY” is a product.  </a:t>
            </a:r>
            <a:b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700" dirty="0">
                <a:solidFill>
                  <a:srgbClr val="0000FF"/>
                </a:solidFill>
                <a:latin typeface="Comic Sans MS" panose="030F0702030302020204" pitchFamily="66" charset="0"/>
              </a:rPr>
              <a:t>Energy is written with the products. </a:t>
            </a:r>
          </a:p>
        </p:txBody>
      </p:sp>
    </p:spTree>
    <p:extLst>
      <p:ext uri="{BB962C8B-B14F-4D97-AF65-F5344CB8AC3E}">
        <p14:creationId xmlns:p14="http://schemas.microsoft.com/office/powerpoint/2010/main" val="3087531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 An important chemical adage is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bonds form, energy is released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eaLnBrk="1" hangingPunct="1"/>
            <a:endParaRPr lang="en-US" alt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it took energy to break the bonds  between the hydrogen atoms, and between the oxygen atoms, but MORE energy was released when the bonds inside the water formed.  </a:t>
            </a:r>
          </a:p>
          <a:p>
            <a:pPr eaLnBrk="1" hangingPunct="1"/>
            <a:endParaRPr lang="en-US" alt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 To break bonds, energy must be absorbed.</a:t>
            </a:r>
            <a:b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9679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F37BB6-77C5-4CD6-A940-B2F54D1F24C1}"/>
              </a:ext>
            </a:extLst>
          </p:cNvPr>
          <p:cNvSpPr txBox="1"/>
          <p:nvPr/>
        </p:nvSpPr>
        <p:spPr>
          <a:xfrm>
            <a:off x="76200" y="3048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2H</a:t>
            </a:r>
            <a:r>
              <a:rPr 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 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Energy</a:t>
            </a: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585071B-F440-4846-8F50-F9CB78C4EBDB}"/>
              </a:ext>
            </a:extLst>
          </p:cNvPr>
          <p:cNvCxnSpPr>
            <a:cxnSpLocks/>
          </p:cNvCxnSpPr>
          <p:nvPr/>
        </p:nvCxnSpPr>
        <p:spPr>
          <a:xfrm flipH="1" flipV="1">
            <a:off x="838200" y="1135797"/>
            <a:ext cx="533400" cy="22707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6CED110-6C02-4998-8021-0A1138F74BA5}"/>
              </a:ext>
            </a:extLst>
          </p:cNvPr>
          <p:cNvSpPr txBox="1"/>
          <p:nvPr/>
        </p:nvSpPr>
        <p:spPr>
          <a:xfrm>
            <a:off x="0" y="3485441"/>
            <a:ext cx="5105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20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is required to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 the bonds holding the H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together, and to break the bonds holding the O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together.  </a:t>
            </a:r>
          </a:p>
          <a:p>
            <a:pPr algn="ctr"/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break bonds, </a:t>
            </a: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is absorbed.” 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192BC6-D9B1-46D6-A70A-48114C6B8B11}"/>
              </a:ext>
            </a:extLst>
          </p:cNvPr>
          <p:cNvCxnSpPr>
            <a:cxnSpLocks/>
          </p:cNvCxnSpPr>
          <p:nvPr/>
        </p:nvCxnSpPr>
        <p:spPr>
          <a:xfrm flipV="1">
            <a:off x="2057400" y="1135797"/>
            <a:ext cx="609600" cy="22707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7DF2D0B-48E8-47C6-BB9B-4293E2867A4C}"/>
              </a:ext>
            </a:extLst>
          </p:cNvPr>
          <p:cNvSpPr txBox="1"/>
          <p:nvPr/>
        </p:nvSpPr>
        <p:spPr>
          <a:xfrm>
            <a:off x="5486400" y="3485441"/>
            <a:ext cx="3581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 When the water forms, these bonds are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stable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that a lot of energy is released.  </a:t>
            </a:r>
          </a:p>
          <a:p>
            <a:pPr algn="ctr"/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“When bonds form energy is released.”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29C3B20-5471-4DF2-8CF3-CC10F2D9E221}"/>
              </a:ext>
            </a:extLst>
          </p:cNvPr>
          <p:cNvCxnSpPr>
            <a:cxnSpLocks/>
          </p:cNvCxnSpPr>
          <p:nvPr/>
        </p:nvCxnSpPr>
        <p:spPr>
          <a:xfrm flipH="1" flipV="1">
            <a:off x="5486400" y="1113523"/>
            <a:ext cx="1790700" cy="22590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565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(22) write the skeleton equation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(23)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+ chlorine yields sodium chloride</a:t>
            </a:r>
          </a:p>
          <a:p>
            <a:pPr eaLnBrk="1" hangingPunct="1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      </a:t>
            </a:r>
          </a:p>
          <a:p>
            <a:pPr eaLnBrk="1" hangingPunct="1"/>
            <a: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22.  ___________________________________</a:t>
            </a:r>
          </a:p>
          <a:p>
            <a:pPr eaLnBrk="1" hangingPunct="1"/>
            <a:b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</a:br>
            <a:b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</a:br>
            <a:r>
              <a:rPr lang="en-US" altLang="en-US" sz="3600" dirty="0">
                <a:solidFill>
                  <a:srgbClr val="FF3300"/>
                </a:solidFill>
                <a:latin typeface="Calibri" panose="020F0502020204030204" pitchFamily="34" charset="0"/>
              </a:rPr>
              <a:t>23.  ___________________________________</a:t>
            </a:r>
          </a:p>
          <a:p>
            <a:pPr eaLnBrk="1" hangingPunct="1"/>
            <a:endParaRPr lang="en-US" altLang="en-US" sz="3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6E45D-504E-5888-9B08-19C79C88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>
            <a:extLst>
              <a:ext uri="{FF2B5EF4-FFF2-40B4-BE49-F238E27FC236}">
                <a16:creationId xmlns:a16="http://schemas.microsoft.com/office/drawing/2014/main" id="{03CACC00-E030-BA7A-127D-2CA92927B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(22) write the skeleton equation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(23)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+ chlorine yields sodium chloride</a:t>
            </a:r>
          </a:p>
          <a:p>
            <a:pPr eaLnBrk="1" hangingPunct="1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      </a:t>
            </a:r>
          </a:p>
          <a:p>
            <a:pPr eaLnBrk="1" hangingPunct="1"/>
            <a: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22.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 +   Cl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NaCl </a:t>
            </a:r>
            <a:endParaRPr lang="en-US" altLang="en-US" sz="3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b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</a:br>
            <a:br>
              <a:rPr lang="en-US" altLang="en-US" sz="3600" dirty="0">
                <a:solidFill>
                  <a:srgbClr val="0000FF"/>
                </a:solidFill>
                <a:latin typeface="Calibri" panose="020F0502020204030204" pitchFamily="34" charset="0"/>
              </a:rPr>
            </a:br>
            <a:r>
              <a:rPr lang="en-US" altLang="en-US" sz="3600" dirty="0">
                <a:solidFill>
                  <a:srgbClr val="FF3300"/>
                </a:solidFill>
                <a:latin typeface="Calibri" panose="020F0502020204030204" pitchFamily="34" charset="0"/>
              </a:rPr>
              <a:t>23.  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Cl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2NaCl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endParaRPr lang="en-US" altLang="en-US" sz="3600" dirty="0">
              <a:solidFill>
                <a:srgbClr val="FF3300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US" altLang="en-US" sz="3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465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(24) write the skeleton equation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(25) balance the chemical reaction.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 </a:t>
            </a:r>
            <a:r>
              <a:rPr lang="en-US" altLang="en-US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+ Oxygen synthesizes to iron III oxide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Unless you’re a genius, write out the ions.</a:t>
            </a: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25.  ___________________________________</a:t>
            </a:r>
          </a:p>
          <a:p>
            <a:pPr eaLnBrk="1" hangingPunct="1"/>
            <a:endParaRPr lang="en-US" altLang="en-US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AC5E2-1183-0682-D5F0-CB5C5457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>
            <a:extLst>
              <a:ext uri="{FF2B5EF4-FFF2-40B4-BE49-F238E27FC236}">
                <a16:creationId xmlns:a16="http://schemas.microsoft.com/office/drawing/2014/main" id="{442DBF0A-CCA2-4642-1F38-1C6544FE9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(24) write the skeleton equation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(25) balance the chemical reaction.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 </a:t>
            </a:r>
            <a:r>
              <a:rPr lang="en-US" altLang="en-US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+ Oxygen synthesizes to iron III oxide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Unless you’re a genius, write out the ions.</a:t>
            </a: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24.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25.      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endParaRPr lang="en-US" altLang="en-US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36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(26) write the skeleton equation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(27)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Aluminum + Sulfur synthesize into aluminum sulfide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Al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altLang="en-US" sz="32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</a:rPr>
              <a:t> 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26.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27.  ___________________________________</a:t>
            </a:r>
            <a:endParaRPr lang="en-US" altLang="en-US" sz="2400" dirty="0">
              <a:latin typeface="Calibri" panose="020F0502020204030204" pitchFamily="34" charset="0"/>
            </a:endParaRPr>
          </a:p>
          <a:p>
            <a:pPr eaLnBrk="1" hangingPunct="1"/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C9F602-638C-FC32-DD78-8C656BBD1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>
            <a:extLst>
              <a:ext uri="{FF2B5EF4-FFF2-40B4-BE49-F238E27FC236}">
                <a16:creationId xmlns:a16="http://schemas.microsoft.com/office/drawing/2014/main" id="{03E5BCEC-A94A-8E51-66F6-632B527D9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(26) write the skeleton equation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(27)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Aluminum + Sulfur synthesize into aluminum sulfide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Al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altLang="en-US" sz="32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 dirty="0"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</a:rPr>
              <a:t> 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26.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 S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 Al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27.   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2Al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+ 3S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Al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b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solidFill>
                <a:srgbClr val="FF33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988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9967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(28) write the skeleton equation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(29) balance the chemical reaction.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and bromine make potassium bromide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Br 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</a:t>
            </a:r>
            <a:endParaRPr lang="en-US" altLang="en-US" sz="28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28.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29.  ___________________________________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4EB9C-B0EC-19C9-2165-96B5D8E02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:a16="http://schemas.microsoft.com/office/drawing/2014/main" id="{F2C6296E-D783-53A0-4E83-35C6905C2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9967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(28) write the skeleton equation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(29) balance the chemical reaction.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and bromine make potassium bromide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Br 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</a:t>
            </a:r>
            <a:endParaRPr lang="en-US" altLang="en-US" sz="28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28.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 Br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2(L)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  KBr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29.   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2K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Br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2(L)</a:t>
            </a: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2KBr</a:t>
            </a:r>
            <a:r>
              <a:rPr lang="en-US" altLang="en-US" sz="36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478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130EB0-4620-F1C0-5C5E-D8130B86F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605313"/>
              </p:ext>
            </p:extLst>
          </p:nvPr>
        </p:nvGraphicFramePr>
        <p:xfrm>
          <a:off x="1" y="1"/>
          <a:ext cx="9125802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5802">
                  <a:extLst>
                    <a:ext uri="{9D8B030D-6E8A-4147-A177-3AD203B41FA5}">
                      <a16:colId xmlns:a16="http://schemas.microsoft.com/office/drawing/2014/main" val="3020143424"/>
                    </a:ext>
                  </a:extLst>
                </a:gridCol>
              </a:tblGrid>
              <a:tr h="833808"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altLang="en-U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  </a:t>
                      </a:r>
                      <a:r>
                        <a:rPr lang="en-US" alt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Four skeleton equations…   Balance them now.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438765"/>
                  </a:ext>
                </a:extLst>
              </a:tr>
              <a:tr h="1414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_C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+  _O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_CO</a:t>
                      </a:r>
                      <a:endParaRPr kumimoji="0" lang="en-US" altLang="en-US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295093"/>
                  </a:ext>
                </a:extLst>
              </a:tr>
              <a:tr h="1536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_Cu  +  _O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→    _Cu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 </a:t>
                      </a:r>
                      <a:endParaRPr lang="en-US" sz="4000" dirty="0">
                        <a:solidFill>
                          <a:srgbClr val="FF3300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878546"/>
                  </a:ext>
                </a:extLst>
              </a:tr>
              <a:tr h="1536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_Zn  +   _O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→     _</a:t>
                      </a:r>
                      <a:r>
                        <a:rPr kumimoji="0" lang="en-US" altLang="en-US" sz="4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ZnO</a:t>
                      </a:r>
                      <a:endParaRPr lang="en-US" sz="4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035248"/>
                  </a:ext>
                </a:extLst>
              </a:tr>
              <a:tr h="1536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_N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+ _H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→     _NH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dirty="0">
                        <a:solidFill>
                          <a:srgbClr val="0000FF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85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254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DC9D-A9C6-5035-A342-2CB52B0C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F04530-0552-F739-035D-892700890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163804"/>
              </p:ext>
            </p:extLst>
          </p:nvPr>
        </p:nvGraphicFramePr>
        <p:xfrm>
          <a:off x="1" y="1"/>
          <a:ext cx="9125802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5802">
                  <a:extLst>
                    <a:ext uri="{9D8B030D-6E8A-4147-A177-3AD203B41FA5}">
                      <a16:colId xmlns:a16="http://schemas.microsoft.com/office/drawing/2014/main" val="3020143424"/>
                    </a:ext>
                  </a:extLst>
                </a:gridCol>
              </a:tblGrid>
              <a:tr h="833808"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altLang="en-U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  </a:t>
                      </a:r>
                      <a:r>
                        <a:rPr lang="en-US" alt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Four skeleton equations…   Balance them now.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438765"/>
                  </a:ext>
                </a:extLst>
              </a:tr>
              <a:tr h="1414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2C</a:t>
                      </a:r>
                      <a:r>
                        <a:rPr lang="en-US" altLang="en-US" sz="400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en-US" sz="4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 O</a:t>
                      </a:r>
                      <a:r>
                        <a:rPr lang="en-US" altLang="en-US" sz="400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altLang="en-US" sz="4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en-US" sz="400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altLang="en-US" sz="4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2CO</a:t>
                      </a:r>
                      <a:endParaRPr kumimoji="0" lang="en-US" altLang="en-US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295093"/>
                  </a:ext>
                </a:extLst>
              </a:tr>
              <a:tr h="1536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4Cu  +  O</a:t>
                      </a:r>
                      <a:r>
                        <a:rPr lang="en-US" altLang="en-US" sz="40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→   2Cu</a:t>
                      </a:r>
                      <a:r>
                        <a:rPr lang="en-US" altLang="en-US" sz="40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endParaRPr lang="en-US" sz="4000" dirty="0">
                        <a:solidFill>
                          <a:srgbClr val="FF0000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878546"/>
                  </a:ext>
                </a:extLst>
              </a:tr>
              <a:tr h="1536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2Zn  +  O</a:t>
                      </a:r>
                      <a:r>
                        <a:rPr lang="en-US" altLang="en-US" sz="4000" baseline="-250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→   2ZnO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035248"/>
                  </a:ext>
                </a:extLst>
              </a:tr>
              <a:tr h="1536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N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+ 3H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→   2NH</a:t>
                      </a:r>
                      <a:r>
                        <a:rPr kumimoji="0" lang="en-US" altLang="en-US" sz="40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dirty="0">
                        <a:solidFill>
                          <a:srgbClr val="0000FF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85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927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Decomposition reactions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br>
              <a:rPr lang="en-US" altLang="en-US" sz="24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  </a:t>
            </a: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Decomposition reactions are the opposite of synthesis, here </a:t>
            </a:r>
            <a:b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larger reactant is broken down into 2 or more smaller products</a:t>
            </a:r>
          </a:p>
          <a:p>
            <a:pPr eaLnBrk="1" hangingPunct="1"/>
            <a:endParaRPr lang="en-US" alt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0" y="2286000"/>
            <a:ext cx="91440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In a decomposition reaction there is always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ONE REACTANT, and 2 or more products</a:t>
            </a:r>
          </a:p>
          <a:p>
            <a:pPr eaLnBrk="1" hangingPunct="1"/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Example: Lead II oxide decomposes into lead and oxygen</a:t>
            </a:r>
          </a:p>
          <a:p>
            <a:pPr marL="342900" indent="-342900" eaLnBrk="1" hangingPunct="1">
              <a:buAutoNum type="arabicPeriod" startAt="28"/>
            </a:pP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</a:t>
            </a: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2PbO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2Pb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                              </a:t>
            </a:r>
            <a:b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alt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(balanced)</a:t>
            </a:r>
            <a:endParaRPr lang="en-US" altLang="en-US" sz="3600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85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386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 Abstract:    AB →   A + B</a:t>
            </a:r>
          </a:p>
          <a:p>
            <a:pPr eaLnBrk="1" hangingPunct="1"/>
            <a:endParaRPr lang="en-US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 Word Equation for Decomp demo reaction… </a:t>
            </a:r>
          </a:p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peroxide decomposes into water &amp; oxygen gas  </a:t>
            </a:r>
            <a:endParaRPr lang="en-US" altLang="en-US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 Skeleton       __H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2(L)  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__H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__O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b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F41B92-FEB1-2D87-BEC2-3C26F69B5C60}"/>
              </a:ext>
            </a:extLst>
          </p:cNvPr>
          <p:cNvSpPr txBox="1"/>
          <p:nvPr/>
        </p:nvSpPr>
        <p:spPr>
          <a:xfrm>
            <a:off x="6765636" y="6324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 the demo now!</a:t>
            </a:r>
          </a:p>
        </p:txBody>
      </p:sp>
    </p:spTree>
    <p:extLst>
      <p:ext uri="{BB962C8B-B14F-4D97-AF65-F5344CB8AC3E}">
        <p14:creationId xmlns:p14="http://schemas.microsoft.com/office/powerpoint/2010/main" val="1061975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  Balanced Chemical Reaction</a:t>
            </a:r>
          </a:p>
          <a:p>
            <a:pPr eaLnBrk="1" hangingPunct="1"/>
            <a:endParaRPr lang="en-US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alt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O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altLang="en-US" sz="4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US" alt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0" y="2133600"/>
            <a:ext cx="91440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Count…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H’s &amp; 4 O’s in reactants.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H’s and 4 O’s in the products</a:t>
            </a:r>
          </a:p>
          <a:p>
            <a:pPr eaLnBrk="1" hangingPunct="1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 This reaction is SO SLOW, that   </a:t>
            </a:r>
            <a:b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you need to add a </a:t>
            </a:r>
            <a:r>
              <a:rPr lang="en-US" altLang="en-US" sz="4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CATALYST</a:t>
            </a:r>
            <a:endParaRPr lang="en-US" altLang="en-US" sz="16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F7A2DB3-E257-40A1-B120-A43FCC347F76}"/>
              </a:ext>
            </a:extLst>
          </p:cNvPr>
          <p:cNvCxnSpPr>
            <a:cxnSpLocks/>
          </p:cNvCxnSpPr>
          <p:nvPr/>
        </p:nvCxnSpPr>
        <p:spPr>
          <a:xfrm flipH="1" flipV="1">
            <a:off x="1562100" y="1447800"/>
            <a:ext cx="34860" cy="8403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6C55223-27BD-4A87-BB0C-395DB74D51CB}"/>
              </a:ext>
            </a:extLst>
          </p:cNvPr>
          <p:cNvCxnSpPr>
            <a:cxnSpLocks/>
          </p:cNvCxnSpPr>
          <p:nvPr/>
        </p:nvCxnSpPr>
        <p:spPr>
          <a:xfrm flipH="1" flipV="1">
            <a:off x="2247591" y="1619250"/>
            <a:ext cx="228600" cy="762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BCFB51-1E99-4B98-86C3-2D1AB3BB26AD}"/>
              </a:ext>
            </a:extLst>
          </p:cNvPr>
          <p:cNvCxnSpPr>
            <a:cxnSpLocks/>
          </p:cNvCxnSpPr>
          <p:nvPr/>
        </p:nvCxnSpPr>
        <p:spPr>
          <a:xfrm flipH="1" flipV="1">
            <a:off x="4800600" y="1619250"/>
            <a:ext cx="222120" cy="89535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8C90270-8949-48D3-A7D0-1FD0EC6C61EC}"/>
              </a:ext>
            </a:extLst>
          </p:cNvPr>
          <p:cNvCxnSpPr>
            <a:cxnSpLocks/>
          </p:cNvCxnSpPr>
          <p:nvPr/>
        </p:nvCxnSpPr>
        <p:spPr>
          <a:xfrm flipH="1" flipV="1">
            <a:off x="5613579" y="1620225"/>
            <a:ext cx="952500" cy="86736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4A75EA-0C8A-4623-A492-D232EDCFEAA4}"/>
              </a:ext>
            </a:extLst>
          </p:cNvPr>
          <p:cNvCxnSpPr>
            <a:cxnSpLocks/>
          </p:cNvCxnSpPr>
          <p:nvPr/>
        </p:nvCxnSpPr>
        <p:spPr>
          <a:xfrm flipV="1">
            <a:off x="6553200" y="1619250"/>
            <a:ext cx="603738" cy="89535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94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25400" y="1666451"/>
            <a:ext cx="91440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en-US" alt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2H</a:t>
            </a:r>
            <a:r>
              <a:rPr lang="en-US" alt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alt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altLang="en-US" sz="4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energy</a:t>
            </a: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2819400" y="1524000"/>
            <a:ext cx="60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the CATALYST where it belongs. 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8A6B5BB-3351-4172-8598-E09684BADC21}"/>
              </a:ext>
            </a:extLst>
          </p:cNvPr>
          <p:cNvCxnSpPr>
            <a:cxnSpLocks/>
          </p:cNvCxnSpPr>
          <p:nvPr/>
        </p:nvCxnSpPr>
        <p:spPr>
          <a:xfrm flipH="1">
            <a:off x="3505200" y="461665"/>
            <a:ext cx="1447800" cy="1062335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586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62BBD1C-F0B9-6F9C-B4E0-2580AFCE4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327" y="0"/>
            <a:ext cx="9144000" cy="63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exact same reaction occurs with a catalyst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without one, </a:t>
            </a:r>
            <a:r>
              <a:rPr lang="en-US" altLang="en-US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when things happen fast, they appear different.  </a:t>
            </a:r>
          </a:p>
          <a:p>
            <a:pPr eaLnBrk="1" hangingPunct="1"/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3200" i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Slow or fast, without or with a catalyst, </a:t>
            </a:r>
            <a:b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it’s the SAME REACTION, </a:t>
            </a:r>
            <a:b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just the speed changes.  </a:t>
            </a:r>
          </a:p>
          <a:p>
            <a:pPr eaLnBrk="1" hangingPunct="1"/>
            <a:endParaRPr lang="en-US" altLang="en-US" sz="3200" i="1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Because it happens so fast, </a:t>
            </a:r>
            <a:b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3200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it seems like something else happened.  </a:t>
            </a:r>
          </a:p>
        </p:txBody>
      </p:sp>
    </p:spTree>
    <p:extLst>
      <p:ext uri="{BB962C8B-B14F-4D97-AF65-F5344CB8AC3E}">
        <p14:creationId xmlns:p14="http://schemas.microsoft.com/office/powerpoint/2010/main" val="4206044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ED9004-6BCB-4FDC-A3F0-647B1281F41C}"/>
              </a:ext>
            </a:extLst>
          </p:cNvPr>
          <p:cNvSpPr txBox="1"/>
          <p:nvPr/>
        </p:nvSpPr>
        <p:spPr>
          <a:xfrm>
            <a:off x="0" y="-7513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37.  </a:t>
            </a:r>
            <a:b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catalyst is </a:t>
            </a:r>
            <a:b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 REACTANT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CEB1-93DF-6E12-F905-757B2E7359FD}"/>
              </a:ext>
            </a:extLst>
          </p:cNvPr>
          <p:cNvSpPr txBox="1"/>
          <p:nvPr/>
        </p:nvSpPr>
        <p:spPr>
          <a:xfrm>
            <a:off x="0" y="1"/>
            <a:ext cx="91440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(39) write the skeleton equation</a:t>
            </a:r>
            <a:b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(40) balance the chemical reaction.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  copy:  </a:t>
            </a:r>
            <a:r>
              <a:rPr lang="en-US" altLang="en-US" sz="3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nitride decomposes </a:t>
            </a:r>
            <a:b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3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magnesium &amp; nitrogen</a:t>
            </a:r>
            <a:b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39.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0.  ___________________________________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733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B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6D782-CD77-8111-7D35-1A9B012FC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CD4910-2CD9-2D02-9D24-D31D350BAD18}"/>
              </a:ext>
            </a:extLst>
          </p:cNvPr>
          <p:cNvSpPr txBox="1"/>
          <p:nvPr/>
        </p:nvSpPr>
        <p:spPr>
          <a:xfrm>
            <a:off x="0" y="1"/>
            <a:ext cx="9144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(38) write the skeleton equation</a:t>
            </a:r>
            <a:b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(39) balance the chemical reaction.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 where you can.</a:t>
            </a:r>
          </a:p>
          <a:p>
            <a:pPr eaLnBrk="1" hangingPunct="1"/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  copy:  </a:t>
            </a:r>
            <a:r>
              <a:rPr lang="en-US" altLang="en-US" sz="3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nitride decomposes </a:t>
            </a:r>
            <a:b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3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magnesium &amp; nitrogen</a:t>
            </a:r>
            <a:b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39.  _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2(S) 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_Mg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_N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pPr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40.    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2(S) 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3Mg</a:t>
            </a:r>
            <a:r>
              <a:rPr lang="en-US" alt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N</a:t>
            </a:r>
            <a:r>
              <a:rPr lang="en-US" alt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31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0" y="2309"/>
            <a:ext cx="9144000" cy="69403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(42)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(43)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</a:t>
            </a:r>
          </a:p>
          <a:p>
            <a:pPr eaLnBrk="1" hangingPunct="1"/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</a:t>
            </a: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carbonate decomposes   </a:t>
            </a:r>
            <a:b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carbon dioxide &amp; magnesium oxide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Mg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>
              <a:defRPr/>
            </a:pPr>
            <a:endParaRPr lang="en-US" altLang="en-US" sz="24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alt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42.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 ___________________________________</a:t>
            </a:r>
            <a:b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302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34EE7B-1686-D322-6A07-F0C566B10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>
            <a:extLst>
              <a:ext uri="{FF2B5EF4-FFF2-40B4-BE49-F238E27FC236}">
                <a16:creationId xmlns:a16="http://schemas.microsoft.com/office/drawing/2014/main" id="{840D522D-E0D6-BD75-7139-5D8F2C0F1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09"/>
            <a:ext cx="9144000" cy="62170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(42)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(43)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</a:t>
            </a:r>
          </a:p>
          <a:p>
            <a:pPr eaLnBrk="1" hangingPunct="1"/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copy: </a:t>
            </a: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carbonate decomposes   </a:t>
            </a:r>
            <a:b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carbon dioxide &amp; magnesium oxide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Mg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>
              <a:defRPr/>
            </a:pPr>
            <a:endParaRPr lang="en-US" altLang="en-US" sz="24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br>
              <a:rPr lang="en-US" alt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42.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MgCO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CO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MgO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 It’s perfect just like that!</a:t>
            </a:r>
          </a:p>
        </p:txBody>
      </p:sp>
    </p:spTree>
    <p:extLst>
      <p:ext uri="{BB962C8B-B14F-4D97-AF65-F5344CB8AC3E}">
        <p14:creationId xmlns:p14="http://schemas.microsoft.com/office/powerpoint/2010/main" val="1641700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(45)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(46)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</a:t>
            </a: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 </a:t>
            </a:r>
            <a:r>
              <a:rPr lang="en-US" altLang="en-US" sz="32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(II) oxide decomposes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105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05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45.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  ___________________________________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994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E76B4-9156-04D1-7BC7-BEC6699D9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>
            <a:extLst>
              <a:ext uri="{FF2B5EF4-FFF2-40B4-BE49-F238E27FC236}">
                <a16:creationId xmlns:a16="http://schemas.microsoft.com/office/drawing/2014/main" id="{DCE876FA-5ADF-B0F4-1F66-54C437596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(45)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(46)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</a:t>
            </a: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 </a:t>
            </a:r>
            <a:r>
              <a:rPr lang="en-US" altLang="en-US" sz="32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(II) oxide decomposes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105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05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br>
              <a:rPr lang="en-US" altLang="en-US" sz="1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45.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altLang="en-US" sz="4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→    _Fe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_O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altLang="en-US" sz="4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     </a:t>
            </a:r>
            <a:r>
              <a:rPr lang="en-US" alt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2FeO</a:t>
            </a:r>
            <a:r>
              <a:rPr lang="en-US" altLang="en-US" sz="4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2Fe</a:t>
            </a:r>
            <a:r>
              <a:rPr lang="en-US" altLang="en-US" sz="4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</a:t>
            </a:r>
            <a:r>
              <a:rPr lang="en-US" alt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O</a:t>
            </a:r>
            <a:r>
              <a:rPr lang="en-US" altLang="en-US" sz="4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altLang="en-US" sz="4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332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(48)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(49)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</a:t>
            </a: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 Ammonia gas decomposes.  </a:t>
            </a:r>
            <a:r>
              <a:rPr lang="en-US" altLang="en-US" sz="5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48.  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9.  ___________________________________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570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2177-C616-8CA3-196B-C10156780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>
            <a:extLst>
              <a:ext uri="{FF2B5EF4-FFF2-40B4-BE49-F238E27FC236}">
                <a16:creationId xmlns:a16="http://schemas.microsoft.com/office/drawing/2014/main" id="{A50EA461-264F-B993-AA07-FBB0982B2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(48)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(49)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</a:t>
            </a: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 Ammonia gas decomposes.  </a:t>
            </a:r>
            <a:r>
              <a:rPr lang="en-US" altLang="en-US" sz="5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48.    _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_N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 _H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9.    </a:t>
            </a: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2NH</a:t>
            </a:r>
            <a:r>
              <a:rPr lang="en-US" altLang="en-US" sz="32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</a:t>
            </a: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N</a:t>
            </a:r>
            <a:r>
              <a:rPr lang="en-US" altLang="en-US" sz="32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3H</a:t>
            </a:r>
            <a:r>
              <a:rPr lang="en-US" altLang="en-US" sz="3200" baseline="-25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434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(51)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(52)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50.  </a:t>
            </a:r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Dinitrogen Pentoxide gas decomposes</a:t>
            </a:r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nitrogen + oxygen gas.</a:t>
            </a:r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51.  ___________________________________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___________________________________</a:t>
            </a:r>
            <a:endParaRPr lang="en-US" alt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095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038A5-7EE0-67D3-23C4-F6A6217D3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806AF5-5DD2-8E1E-344A-AE418AB20946}"/>
              </a:ext>
            </a:extLst>
          </p:cNvPr>
          <p:cNvSpPr txBox="1"/>
          <p:nvPr/>
        </p:nvSpPr>
        <p:spPr>
          <a:xfrm>
            <a:off x="0" y="0"/>
            <a:ext cx="91440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50.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the word equation,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(51) write the skeleton,</a:t>
            </a:r>
            <a:b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(52) balance the chemical reaction.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phase symbols.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50.  </a:t>
            </a:r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Dinitrogen Pentoxide gas decomposes</a:t>
            </a:r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nitrogen + oxygen gas.</a:t>
            </a:r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51.   _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5(G)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_N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_O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5(G)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2N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5O</a:t>
            </a:r>
            <a:r>
              <a:rPr 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93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181600"/>
          </a:xfrm>
        </p:spPr>
        <p:txBody>
          <a:bodyPr/>
          <a:lstStyle/>
          <a:p>
            <a:pPr algn="l"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Replacement Reactions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3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 Love Janet so I Love Table J too.)</a:t>
            </a:r>
            <a:br>
              <a:rPr lang="en-US" altLang="en-US" sz="3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Replacement reactions (SR) start </a:t>
            </a:r>
            <a:b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with you adding 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 of an element into</a:t>
            </a:r>
            <a:b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aqueous solution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b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046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96A6C4-69C6-4B0E-AB9F-8632B1F215AD}"/>
              </a:ext>
            </a:extLst>
          </p:cNvPr>
          <p:cNvSpPr txBox="1"/>
          <p:nvPr/>
        </p:nvSpPr>
        <p:spPr>
          <a:xfrm>
            <a:off x="0" y="0"/>
            <a:ext cx="9144000" cy="6237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indent="-228600" algn="l"/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53. When IONIC COMPOUNDS dissolve into water they are</a:t>
            </a:r>
            <a:b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u="sng" kern="14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AQUEOUS</a:t>
            </a:r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indent="-228600" algn="l"/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54. Ionic compounds form </a:t>
            </a:r>
            <a:r>
              <a:rPr lang="en-US" sz="2800" u="sng" kern="14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LOOSE MOBILE IONS</a:t>
            </a:r>
            <a:r>
              <a:rPr lang="en-US" sz="2800" kern="14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800" kern="14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14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water if they are soluble.  If they are insoluble the</a:t>
            </a:r>
            <a:b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compounds just fall to the bottom of the beaker like rocks. </a:t>
            </a:r>
            <a:b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/>
            <a:r>
              <a:rPr lang="en-US" sz="2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55.  A simple ionic compound, NaCl does this: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en-US" sz="4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E14D71-6382-326D-15DC-9A2E7A0AE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427463"/>
              </p:ext>
            </p:extLst>
          </p:nvPr>
        </p:nvGraphicFramePr>
        <p:xfrm>
          <a:off x="685800" y="4343410"/>
          <a:ext cx="8172450" cy="1523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12038785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93544998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1017059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5894680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96953469"/>
                    </a:ext>
                  </a:extLst>
                </a:gridCol>
              </a:tblGrid>
              <a:tr h="152399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en-US" sz="3200" b="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32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3200" b="0" baseline="30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3200" b="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endParaRPr lang="en-US" sz="32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3200" b="0" baseline="30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3200" b="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321700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05107BD-7DCD-4C23-87DC-0060A3974557}"/>
              </a:ext>
            </a:extLst>
          </p:cNvPr>
          <p:cNvCxnSpPr/>
          <p:nvPr/>
        </p:nvCxnSpPr>
        <p:spPr>
          <a:xfrm>
            <a:off x="2609850" y="5184555"/>
            <a:ext cx="1219200" cy="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04C8FD0-1276-48FF-BDA2-33E28EA8FEF1}"/>
              </a:ext>
            </a:extLst>
          </p:cNvPr>
          <p:cNvSpPr txBox="1"/>
          <p:nvPr/>
        </p:nvSpPr>
        <p:spPr>
          <a:xfrm>
            <a:off x="2609850" y="4744555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39458385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96A6C4-69C6-4B0E-AB9F-8632B1F215AD}"/>
              </a:ext>
            </a:extLst>
          </p:cNvPr>
          <p:cNvSpPr txBox="1"/>
          <p:nvPr/>
        </p:nvSpPr>
        <p:spPr>
          <a:xfrm>
            <a:off x="0" y="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56.  First the salt disappears, it dissolves. 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particle level, the NaCl separates into positive and negative ions, which are now loose in the water, creating a </a:t>
            </a:r>
            <a:r>
              <a:rPr 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loose mobile ions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57.  This is not a chemical reaction.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It’s a </a:t>
            </a:r>
            <a:r>
              <a:rPr 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CHANGE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→ AQ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520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96A6C4-69C6-4B0E-AB9F-8632B1F215AD}"/>
              </a:ext>
            </a:extLst>
          </p:cNvPr>
          <p:cNvSpPr txBox="1"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58.  When salts dissolve into water, there are </a:t>
            </a:r>
            <a:b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no reactants or products because it is </a:t>
            </a:r>
            <a:b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 chemical reaction.</a:t>
            </a:r>
            <a:br>
              <a:rPr lang="en-US" sz="3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MIXTURE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Because the salt dissolves into water, and it is homogenous, it forms an </a:t>
            </a:r>
            <a:r>
              <a:rPr lang="en-US" sz="3600" u="sng" kern="12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aqueous solution</a:t>
            </a:r>
            <a:endParaRPr lang="en-US" sz="3600" kern="140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</a:endParaRPr>
          </a:p>
          <a:p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have lots of aqueous solutions in chem. </a:t>
            </a:r>
            <a:b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include  (look at table I)</a:t>
            </a:r>
          </a:p>
        </p:txBody>
      </p:sp>
    </p:spTree>
    <p:extLst>
      <p:ext uri="{BB962C8B-B14F-4D97-AF65-F5344CB8AC3E}">
        <p14:creationId xmlns:p14="http://schemas.microsoft.com/office/powerpoint/2010/main" val="17814811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A7E731-6DD7-CE47-BC0D-844B96090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83572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386179452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82637730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81054177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23889593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618697924"/>
                    </a:ext>
                  </a:extLst>
                </a:gridCol>
              </a:tblGrid>
              <a:tr h="1202170"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2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SALT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goes into water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2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forms this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2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2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that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986455"/>
                  </a:ext>
                </a:extLst>
              </a:tr>
              <a:tr h="1017221"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2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SOLID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goes into water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R="0" indent="0" algn="ctr" rtl="0"/>
                      <a:r>
                        <a:rPr lang="en-US" sz="2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forms LOOSE MOBILE IONS</a:t>
                      </a: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303449"/>
                  </a:ext>
                </a:extLst>
              </a:tr>
              <a:tr h="1546203"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KNO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3(S)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water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</a:t>
                      </a:r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+1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(AQ)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(AQ)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869367"/>
                  </a:ext>
                </a:extLst>
              </a:tr>
              <a:tr h="1546203"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NaOH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(S)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water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+1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(AQ)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OH</a:t>
                      </a:r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(AQ)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522388"/>
                  </a:ext>
                </a:extLst>
              </a:tr>
              <a:tr h="1546203"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NH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</a:t>
                      </a:r>
                      <a:r>
                        <a:rPr lang="en-US" sz="3200" kern="140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(S)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water</a:t>
                      </a:r>
                      <a:endParaRPr lang="en-US" sz="3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</a:p>
                  </a:txBody>
                  <a:tcPr marL="36576" marR="3657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/>
                      <a:r>
                        <a:rPr lang="en-US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576" marR="36576" marT="36576" marB="36576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736300"/>
                  </a:ext>
                </a:extLst>
              </a:tr>
            </a:tbl>
          </a:graphicData>
        </a:graphic>
      </p:graphicFrame>
      <p:sp>
        <p:nvSpPr>
          <p:cNvPr id="5" name="Control 2">
            <a:extLst>
              <a:ext uri="{FF2B5EF4-FFF2-40B4-BE49-F238E27FC236}">
                <a16:creationId xmlns:a16="http://schemas.microsoft.com/office/drawing/2014/main" id="{FC68F94E-D09E-E8AE-A612-6716CFDC4EE9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600200" y="10325100"/>
            <a:ext cx="6858000" cy="209232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FED52F-7E72-11DF-AA0C-03FD1FE4AEDB}"/>
              </a:ext>
            </a:extLst>
          </p:cNvPr>
          <p:cNvCxnSpPr/>
          <p:nvPr/>
        </p:nvCxnSpPr>
        <p:spPr>
          <a:xfrm>
            <a:off x="2133600" y="3124200"/>
            <a:ext cx="1447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363B4F-2F05-A822-6A1E-C225A7CB46D9}"/>
              </a:ext>
            </a:extLst>
          </p:cNvPr>
          <p:cNvCxnSpPr/>
          <p:nvPr/>
        </p:nvCxnSpPr>
        <p:spPr>
          <a:xfrm>
            <a:off x="2057400" y="4648200"/>
            <a:ext cx="1447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8B33BCF-CF0F-F95C-4013-EE2DEAB89468}"/>
              </a:ext>
            </a:extLst>
          </p:cNvPr>
          <p:cNvCxnSpPr/>
          <p:nvPr/>
        </p:nvCxnSpPr>
        <p:spPr>
          <a:xfrm>
            <a:off x="2057400" y="6248400"/>
            <a:ext cx="1447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316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0C61F-8685-4973-8268-17F84DB59BB5}"/>
              </a:ext>
            </a:extLst>
          </p:cNvPr>
          <p:cNvSpPr txBox="1"/>
          <p:nvPr/>
        </p:nvSpPr>
        <p:spPr>
          <a:xfrm>
            <a:off x="0" y="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59.  Another ionic compound that dissolves and ionizes in water is SILVER NITRATE.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We’ll put some atoms of COPPER into it,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a single replacement reaction set up.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AgNO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526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0C61F-8685-4973-8268-17F84DB59BB5}"/>
              </a:ext>
            </a:extLst>
          </p:cNvPr>
          <p:cNvSpPr txBox="1"/>
          <p:nvPr/>
        </p:nvSpPr>
        <p:spPr>
          <a:xfrm>
            <a:off x="0" y="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60.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a single replacement reaction, there are always </a:t>
            </a:r>
            <a:b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3 parts, the atoms, cations and the anions.  </a:t>
            </a:r>
            <a:r>
              <a:rPr lang="en-US" sz="3200" kern="12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(label)</a:t>
            </a:r>
            <a:br>
              <a:rPr lang="en-US" sz="3200" kern="12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</a:br>
            <a:endParaRPr lang="en-US" sz="3200" kern="1400" dirty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AgNO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9ADF9-3570-9BA1-AC3E-24448E1142E9}"/>
              </a:ext>
            </a:extLst>
          </p:cNvPr>
          <p:cNvSpPr txBox="1"/>
          <p:nvPr/>
        </p:nvSpPr>
        <p:spPr>
          <a:xfrm>
            <a:off x="76200" y="4019495"/>
            <a:ext cx="1828800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is</a:t>
            </a:r>
            <a:b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atom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8B0CB3-C97B-58ED-F35E-507965E35C0D}"/>
              </a:ext>
            </a:extLst>
          </p:cNvPr>
          <p:cNvCxnSpPr>
            <a:cxnSpLocks/>
          </p:cNvCxnSpPr>
          <p:nvPr/>
        </p:nvCxnSpPr>
        <p:spPr>
          <a:xfrm>
            <a:off x="446843" y="2895600"/>
            <a:ext cx="914400" cy="381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DCD2F1-8608-10C9-94F5-6DBA21ED6A16}"/>
              </a:ext>
            </a:extLst>
          </p:cNvPr>
          <p:cNvCxnSpPr>
            <a:cxnSpLocks/>
          </p:cNvCxnSpPr>
          <p:nvPr/>
        </p:nvCxnSpPr>
        <p:spPr>
          <a:xfrm flipH="1">
            <a:off x="685800" y="2933700"/>
            <a:ext cx="218243" cy="11049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1B731F8-16F8-0C0D-92A1-300C285CD9FF}"/>
              </a:ext>
            </a:extLst>
          </p:cNvPr>
          <p:cNvSpPr txBox="1"/>
          <p:nvPr/>
        </p:nvSpPr>
        <p:spPr>
          <a:xfrm>
            <a:off x="2438400" y="4306669"/>
            <a:ext cx="1828800" cy="646331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is </a:t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F01012-77DE-531B-312A-F117490A1322}"/>
              </a:ext>
            </a:extLst>
          </p:cNvPr>
          <p:cNvCxnSpPr>
            <a:cxnSpLocks/>
          </p:cNvCxnSpPr>
          <p:nvPr/>
        </p:nvCxnSpPr>
        <p:spPr>
          <a:xfrm>
            <a:off x="2546596" y="2896969"/>
            <a:ext cx="653804" cy="140970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9719AD0-3210-BB20-F9CD-986BDD6242D5}"/>
              </a:ext>
            </a:extLst>
          </p:cNvPr>
          <p:cNvCxnSpPr>
            <a:cxnSpLocks/>
          </p:cNvCxnSpPr>
          <p:nvPr/>
        </p:nvCxnSpPr>
        <p:spPr>
          <a:xfrm flipV="1">
            <a:off x="2209800" y="2858869"/>
            <a:ext cx="848557" cy="7620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5AF8B6-3588-9585-20E7-FF300D4F0BD3}"/>
              </a:ext>
            </a:extLst>
          </p:cNvPr>
          <p:cNvCxnSpPr>
            <a:cxnSpLocks/>
          </p:cNvCxnSpPr>
          <p:nvPr/>
        </p:nvCxnSpPr>
        <p:spPr>
          <a:xfrm>
            <a:off x="3116338" y="2800239"/>
            <a:ext cx="888415" cy="9673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93A685-79B7-6937-C56A-9ECACF25E5FE}"/>
              </a:ext>
            </a:extLst>
          </p:cNvPr>
          <p:cNvCxnSpPr>
            <a:cxnSpLocks/>
          </p:cNvCxnSpPr>
          <p:nvPr/>
        </p:nvCxnSpPr>
        <p:spPr>
          <a:xfrm>
            <a:off x="3537196" y="2858869"/>
            <a:ext cx="1305757" cy="114300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7AA56AF-3156-6B55-33A2-0FE174C001F6}"/>
              </a:ext>
            </a:extLst>
          </p:cNvPr>
          <p:cNvSpPr txBox="1"/>
          <p:nvPr/>
        </p:nvSpPr>
        <p:spPr>
          <a:xfrm>
            <a:off x="4603996" y="3984243"/>
            <a:ext cx="1828800" cy="646331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Nitrate is</a:t>
            </a:r>
            <a:br>
              <a:rPr lang="en-US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00960-6C0D-330B-F567-FB4FB5F67723}"/>
              </a:ext>
            </a:extLst>
          </p:cNvPr>
          <p:cNvSpPr txBox="1"/>
          <p:nvPr/>
        </p:nvSpPr>
        <p:spPr>
          <a:xfrm>
            <a:off x="2308" y="5681044"/>
            <a:ext cx="9141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61.  2 of these 3 are ALWAYS on one side of table J or  </a:t>
            </a:r>
            <a:b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on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</a:t>
            </a:r>
            <a:r>
              <a:rPr lang="en-US" sz="3200" i="1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other side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of </a:t>
            </a:r>
            <a:r>
              <a:rPr lang="en-US" sz="3200" u="sng" kern="120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table J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 LOOK NOW.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179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0C61F-8685-4973-8268-17F84DB59BB5}"/>
              </a:ext>
            </a:extLst>
          </p:cNvPr>
          <p:cNvSpPr txBox="1"/>
          <p:nvPr/>
        </p:nvSpPr>
        <p:spPr>
          <a:xfrm>
            <a:off x="0" y="0"/>
            <a:ext cx="914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for a story… 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AgNO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 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9ADF9-3570-9BA1-AC3E-24448E1142E9}"/>
              </a:ext>
            </a:extLst>
          </p:cNvPr>
          <p:cNvSpPr txBox="1"/>
          <p:nvPr/>
        </p:nvSpPr>
        <p:spPr>
          <a:xfrm>
            <a:off x="23674" y="3122721"/>
            <a:ext cx="1828800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is the</a:t>
            </a:r>
          </a:p>
          <a:p>
            <a:pPr algn="ctr"/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 part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8B0CB3-C97B-58ED-F35E-507965E35C0D}"/>
              </a:ext>
            </a:extLst>
          </p:cNvPr>
          <p:cNvCxnSpPr/>
          <p:nvPr/>
        </p:nvCxnSpPr>
        <p:spPr>
          <a:xfrm>
            <a:off x="252274" y="1998826"/>
            <a:ext cx="1295400" cy="762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DCD2F1-8608-10C9-94F5-6DBA21ED6A16}"/>
              </a:ext>
            </a:extLst>
          </p:cNvPr>
          <p:cNvCxnSpPr>
            <a:cxnSpLocks/>
          </p:cNvCxnSpPr>
          <p:nvPr/>
        </p:nvCxnSpPr>
        <p:spPr>
          <a:xfrm flipH="1">
            <a:off x="633274" y="2036926"/>
            <a:ext cx="218243" cy="11049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1B731F8-16F8-0C0D-92A1-300C285CD9FF}"/>
              </a:ext>
            </a:extLst>
          </p:cNvPr>
          <p:cNvSpPr txBox="1"/>
          <p:nvPr/>
        </p:nvSpPr>
        <p:spPr>
          <a:xfrm>
            <a:off x="2385874" y="3294226"/>
            <a:ext cx="1828800" cy="646331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is the cation part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F01012-77DE-531B-312A-F117490A1322}"/>
              </a:ext>
            </a:extLst>
          </p:cNvPr>
          <p:cNvCxnSpPr>
            <a:cxnSpLocks/>
          </p:cNvCxnSpPr>
          <p:nvPr/>
        </p:nvCxnSpPr>
        <p:spPr>
          <a:xfrm>
            <a:off x="2494070" y="1884526"/>
            <a:ext cx="653804" cy="140970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9719AD0-3210-BB20-F9CD-986BDD6242D5}"/>
              </a:ext>
            </a:extLst>
          </p:cNvPr>
          <p:cNvCxnSpPr>
            <a:cxnSpLocks/>
          </p:cNvCxnSpPr>
          <p:nvPr/>
        </p:nvCxnSpPr>
        <p:spPr>
          <a:xfrm flipV="1">
            <a:off x="2157274" y="1846426"/>
            <a:ext cx="848557" cy="7620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5AF8B6-3588-9585-20E7-FF300D4F0BD3}"/>
              </a:ext>
            </a:extLst>
          </p:cNvPr>
          <p:cNvCxnSpPr>
            <a:cxnSpLocks/>
          </p:cNvCxnSpPr>
          <p:nvPr/>
        </p:nvCxnSpPr>
        <p:spPr>
          <a:xfrm>
            <a:off x="3063812" y="1787796"/>
            <a:ext cx="888415" cy="9673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93A685-79B7-6937-C56A-9ECACF25E5FE}"/>
              </a:ext>
            </a:extLst>
          </p:cNvPr>
          <p:cNvCxnSpPr>
            <a:cxnSpLocks/>
          </p:cNvCxnSpPr>
          <p:nvPr/>
        </p:nvCxnSpPr>
        <p:spPr>
          <a:xfrm>
            <a:off x="3484670" y="1846426"/>
            <a:ext cx="1305757" cy="114300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7AA56AF-3156-6B55-33A2-0FE174C001F6}"/>
              </a:ext>
            </a:extLst>
          </p:cNvPr>
          <p:cNvSpPr txBox="1"/>
          <p:nvPr/>
        </p:nvSpPr>
        <p:spPr>
          <a:xfrm>
            <a:off x="4551470" y="2971800"/>
            <a:ext cx="1828800" cy="646331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Nitrate is the anion part</a:t>
            </a:r>
          </a:p>
        </p:txBody>
      </p:sp>
      <p:pic>
        <p:nvPicPr>
          <p:cNvPr id="1026" name="Picture 2" descr="Teen Couple Dancing, C.1950s Fleece Blanket by H. Armstrong  Roberts/ClassicStock - Pixels">
            <a:extLst>
              <a:ext uri="{FF2B5EF4-FFF2-40B4-BE49-F238E27FC236}">
                <a16:creationId xmlns:a16="http://schemas.microsoft.com/office/drawing/2014/main" id="{7A5CDF54-D4B6-3F86-B13A-7EC4112562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 t="5556" r="7349" b="11111"/>
          <a:stretch/>
        </p:blipFill>
        <p:spPr bwMode="auto">
          <a:xfrm>
            <a:off x="6654871" y="-25792"/>
            <a:ext cx="2489129" cy="282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744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0C61F-8685-4973-8268-17F84DB59BB5}"/>
              </a:ext>
            </a:extLst>
          </p:cNvPr>
          <p:cNvSpPr txBox="1"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63.  COPPER is “higher” than silver on table J.  See top left and bottom left of the table.  It says MOST ACTIVE at top, which means more reactive.  Or less reactive. 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copper has the chemical strength to </a:t>
            </a:r>
            <a:r>
              <a:rPr 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silver in the solution, the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gets bumped out of solution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2067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4441A-F493-24CF-3B41-28D58E6F9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09F053-C81D-281F-9556-B6E0DAA26500}"/>
              </a:ext>
            </a:extLst>
          </p:cNvPr>
          <p:cNvSpPr txBox="1"/>
          <p:nvPr/>
        </p:nvSpPr>
        <p:spPr>
          <a:xfrm>
            <a:off x="0" y="0"/>
            <a:ext cx="91440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64.  The copper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silver’s place in the solution,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the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falls out as a solid in the new copper solution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Cu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AgNO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65. </a:t>
            </a:r>
            <a:r>
              <a:rPr lang="en-US" sz="3200" kern="12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nitrate anion basically hangs out in solution, unchanged.  The nitrate ion is called the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“SPECTATOR ION”</a:t>
            </a: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i="1" dirty="0">
                <a:solidFill>
                  <a:srgbClr val="FF0000"/>
                </a:solidFill>
                <a:latin typeface="Comic Sans MS" panose="030F0702030302020204" pitchFamily="66" charset="0"/>
              </a:rPr>
              <a:t>Table J reminds me of my wife Janet.  </a:t>
            </a:r>
            <a:endParaRPr lang="en-US" sz="36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75B8A1-45C8-1911-535A-6FEDF2112C99}"/>
              </a:ext>
            </a:extLst>
          </p:cNvPr>
          <p:cNvSpPr/>
          <p:nvPr/>
        </p:nvSpPr>
        <p:spPr>
          <a:xfrm>
            <a:off x="114300" y="1600200"/>
            <a:ext cx="8915400" cy="13716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A95A5F25-4ABC-59B5-F2BD-A01C97BF9E36}"/>
              </a:ext>
            </a:extLst>
          </p:cNvPr>
          <p:cNvSpPr/>
          <p:nvPr/>
        </p:nvSpPr>
        <p:spPr>
          <a:xfrm>
            <a:off x="8382000" y="6324600"/>
            <a:ext cx="381000" cy="38100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637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ctivity series table J">
            <a:extLst>
              <a:ext uri="{FF2B5EF4-FFF2-40B4-BE49-F238E27FC236}">
                <a16:creationId xmlns:a16="http://schemas.microsoft.com/office/drawing/2014/main" id="{CBE6C03D-7B9D-440B-90B3-CE808C833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2622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DB9FA1-7247-405D-8A48-414A75C93025}"/>
              </a:ext>
            </a:extLst>
          </p:cNvPr>
          <p:cNvSpPr txBox="1"/>
          <p:nvPr/>
        </p:nvSpPr>
        <p:spPr>
          <a:xfrm>
            <a:off x="0" y="10732"/>
            <a:ext cx="58674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66.  A single replacement reaction always has 3 parts, the ATOMS,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CATION and the ANION.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  Two of the 3 are ALWAYS on one side of table J.  The other is on the other side, or not even on the table (who cares!)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COPPER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and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on the LEFT SIDE.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68.  Copper is MORE REACTIVE </a:t>
            </a: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silver, so it bumps the silver out and takes its place in the solution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6658D2B-D7C1-4B56-8BAB-00B02011AAD9}"/>
              </a:ext>
            </a:extLst>
          </p:cNvPr>
          <p:cNvCxnSpPr>
            <a:cxnSpLocks/>
          </p:cNvCxnSpPr>
          <p:nvPr/>
        </p:nvCxnSpPr>
        <p:spPr>
          <a:xfrm>
            <a:off x="3733800" y="3810000"/>
            <a:ext cx="3124200" cy="1676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B6D6036-CB70-43E9-8118-D50B6D1CE5DC}"/>
              </a:ext>
            </a:extLst>
          </p:cNvPr>
          <p:cNvCxnSpPr>
            <a:cxnSpLocks/>
          </p:cNvCxnSpPr>
          <p:nvPr/>
        </p:nvCxnSpPr>
        <p:spPr>
          <a:xfrm>
            <a:off x="3733800" y="4267200"/>
            <a:ext cx="3124200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6452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2DD501-CB13-4C68-8552-8D9655BCD641}"/>
              </a:ext>
            </a:extLst>
          </p:cNvPr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69.  Copy word equation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Magnesium metal and hydrochloric acid form… 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look at table K.  That’s a list of acid names and formulas.  Don’t forget it.  Which one is the first one?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70.  </a:t>
            </a:r>
            <a: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Acids are weird compounds.  They are molecular, they </a:t>
            </a:r>
            <a:b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       do not form ions to bond, but in water they “</a:t>
            </a:r>
            <a:r>
              <a:rPr lang="en-US" sz="2800" kern="1400" dirty="0" err="1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unbond</a:t>
            </a:r>
            <a: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” like </a:t>
            </a:r>
            <a:b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       cations do, forming loose mobile ions.  </a:t>
            </a:r>
            <a:b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       The more H</a:t>
            </a:r>
            <a:r>
              <a:rPr lang="en-US" sz="2800" kern="1400" baseline="300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+1 </a:t>
            </a:r>
            <a:r>
              <a:rPr lang="en-US" sz="2800" kern="1400" dirty="0">
                <a:ln>
                  <a:noFill/>
                </a:ln>
                <a:solidFill>
                  <a:srgbClr val="800080"/>
                </a:solidFill>
                <a:effectLst/>
                <a:latin typeface="Times New Roman" panose="02020603050405020304" pitchFamily="18" charset="0"/>
              </a:rPr>
              <a:t>ions in solution, the stronger the acid.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 chlorides sort of are just there.  </a:t>
            </a:r>
          </a:p>
        </p:txBody>
      </p:sp>
    </p:spTree>
    <p:extLst>
      <p:ext uri="{BB962C8B-B14F-4D97-AF65-F5344CB8AC3E}">
        <p14:creationId xmlns:p14="http://schemas.microsoft.com/office/powerpoint/2010/main" val="544635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C818C96-E062-4B31-904C-3307CEF269C6}"/>
              </a:ext>
            </a:extLst>
          </p:cNvPr>
          <p:cNvCxnSpPr/>
          <p:nvPr/>
        </p:nvCxnSpPr>
        <p:spPr>
          <a:xfrm>
            <a:off x="2209800" y="2590800"/>
            <a:ext cx="12192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92635E2-94A0-4FBC-A464-56B4FB2C8581}"/>
              </a:ext>
            </a:extLst>
          </p:cNvPr>
          <p:cNvSpPr txBox="1"/>
          <p:nvPr/>
        </p:nvSpPr>
        <p:spPr>
          <a:xfrm>
            <a:off x="2209800" y="219069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water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7E34E37-9CB0-1A05-1402-9183D738C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73641"/>
              </p:ext>
            </p:extLst>
          </p:nvPr>
        </p:nvGraphicFramePr>
        <p:xfrm>
          <a:off x="4618" y="-14244"/>
          <a:ext cx="9139380" cy="405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7876">
                  <a:extLst>
                    <a:ext uri="{9D8B030D-6E8A-4147-A177-3AD203B41FA5}">
                      <a16:colId xmlns:a16="http://schemas.microsoft.com/office/drawing/2014/main" val="1107832675"/>
                    </a:ext>
                  </a:extLst>
                </a:gridCol>
                <a:gridCol w="1827876">
                  <a:extLst>
                    <a:ext uri="{9D8B030D-6E8A-4147-A177-3AD203B41FA5}">
                      <a16:colId xmlns:a16="http://schemas.microsoft.com/office/drawing/2014/main" val="792465672"/>
                    </a:ext>
                  </a:extLst>
                </a:gridCol>
                <a:gridCol w="2130830">
                  <a:extLst>
                    <a:ext uri="{9D8B030D-6E8A-4147-A177-3AD203B41FA5}">
                      <a16:colId xmlns:a16="http://schemas.microsoft.com/office/drawing/2014/main" val="2470582647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980971120"/>
                    </a:ext>
                  </a:extLst>
                </a:gridCol>
                <a:gridCol w="2057398">
                  <a:extLst>
                    <a:ext uri="{9D8B030D-6E8A-4147-A177-3AD203B41FA5}">
                      <a16:colId xmlns:a16="http://schemas.microsoft.com/office/drawing/2014/main" val="758658219"/>
                    </a:ext>
                  </a:extLst>
                </a:gridCol>
              </a:tblGrid>
              <a:tr h="105293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  Remember when ionic compounds go into water, they dissolve, and IONIZE, like this: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808480"/>
                  </a:ext>
                </a:extLst>
              </a:tr>
              <a:tr h="99996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Goes into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 cations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312091"/>
                  </a:ext>
                </a:extLst>
              </a:tr>
              <a:tr h="99996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en-US" sz="36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36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36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36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36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861282"/>
                  </a:ext>
                </a:extLst>
              </a:tr>
              <a:tr h="99996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HCl</a:t>
                      </a:r>
                      <a:r>
                        <a:rPr lang="en-US" sz="36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360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36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360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36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709140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68F2C3C-EC9A-A14E-205A-6714533F892B}"/>
              </a:ext>
            </a:extLst>
          </p:cNvPr>
          <p:cNvCxnSpPr/>
          <p:nvPr/>
        </p:nvCxnSpPr>
        <p:spPr>
          <a:xfrm>
            <a:off x="2209800" y="3680866"/>
            <a:ext cx="12192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6E49E6C-8011-877F-91DB-907A479DB0B2}"/>
              </a:ext>
            </a:extLst>
          </p:cNvPr>
          <p:cNvSpPr txBox="1"/>
          <p:nvPr/>
        </p:nvSpPr>
        <p:spPr>
          <a:xfrm>
            <a:off x="2209800" y="3280756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233ADA-52A2-61C6-FD8D-440B6F16A55E}"/>
              </a:ext>
            </a:extLst>
          </p:cNvPr>
          <p:cNvSpPr txBox="1"/>
          <p:nvPr/>
        </p:nvSpPr>
        <p:spPr>
          <a:xfrm>
            <a:off x="0" y="5029200"/>
            <a:ext cx="9139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Boucherie Block" panose="02000506000000020004" pitchFamily="2" charset="0"/>
              </a:rPr>
              <a:t>Acids are common aqueous solutions </a:t>
            </a:r>
            <a:br>
              <a:rPr lang="en-US" sz="4400" dirty="0">
                <a:solidFill>
                  <a:srgbClr val="FF0000"/>
                </a:solidFill>
                <a:latin typeface="Boucherie Block" panose="02000506000000020004" pitchFamily="2" charset="0"/>
              </a:rPr>
            </a:br>
            <a:r>
              <a:rPr lang="en-US" sz="4400" dirty="0">
                <a:solidFill>
                  <a:srgbClr val="FF0000"/>
                </a:solidFill>
                <a:latin typeface="Boucherie Block" panose="02000506000000020004" pitchFamily="2" charset="0"/>
              </a:rPr>
              <a:t>in many kinds of chemical reactions.  </a:t>
            </a:r>
          </a:p>
        </p:txBody>
      </p:sp>
    </p:spTree>
    <p:extLst>
      <p:ext uri="{BB962C8B-B14F-4D97-AF65-F5344CB8AC3E}">
        <p14:creationId xmlns:p14="http://schemas.microsoft.com/office/powerpoint/2010/main" val="36894913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39AA71-AF52-4BD7-AF2E-F61BE1096F22}"/>
              </a:ext>
            </a:extLst>
          </p:cNvPr>
          <p:cNvSpPr txBox="1"/>
          <p:nvPr/>
        </p:nvSpPr>
        <p:spPr>
          <a:xfrm>
            <a:off x="0" y="0"/>
            <a:ext cx="9144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    </a:t>
            </a:r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Cation 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Anion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71.  The 3 parts, the perfect set up for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 single replacement reaction.  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Watch the demo!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8C835F3-F0A6-4221-BED1-14B1B06FE51E}"/>
              </a:ext>
            </a:extLst>
          </p:cNvPr>
          <p:cNvCxnSpPr>
            <a:cxnSpLocks/>
          </p:cNvCxnSpPr>
          <p:nvPr/>
        </p:nvCxnSpPr>
        <p:spPr>
          <a:xfrm flipH="1" flipV="1">
            <a:off x="609600" y="838200"/>
            <a:ext cx="228600" cy="914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AD8BD89-F22F-4A2B-B719-41BE20F55F2F}"/>
              </a:ext>
            </a:extLst>
          </p:cNvPr>
          <p:cNvCxnSpPr>
            <a:cxnSpLocks/>
          </p:cNvCxnSpPr>
          <p:nvPr/>
        </p:nvCxnSpPr>
        <p:spPr>
          <a:xfrm flipH="1" flipV="1">
            <a:off x="2667000" y="838200"/>
            <a:ext cx="228600" cy="91440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3BD38F-CF86-4972-9504-C2DD33EDAF59}"/>
              </a:ext>
            </a:extLst>
          </p:cNvPr>
          <p:cNvCxnSpPr>
            <a:cxnSpLocks/>
          </p:cNvCxnSpPr>
          <p:nvPr/>
        </p:nvCxnSpPr>
        <p:spPr>
          <a:xfrm flipH="1" flipV="1">
            <a:off x="3200400" y="801858"/>
            <a:ext cx="914400" cy="950742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7355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39AA71-AF52-4BD7-AF2E-F61BE1096F22}"/>
              </a:ext>
            </a:extLst>
          </p:cNvPr>
          <p:cNvSpPr txBox="1"/>
          <p:nvPr/>
        </p:nvSpPr>
        <p:spPr>
          <a:xfrm>
            <a:off x="0" y="0"/>
            <a:ext cx="9144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5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AQ)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 is more reactive (higher on table J)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so… Mg will replace the H</a:t>
            </a:r>
            <a:r>
              <a:rPr 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solution,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bumping the hydrogen out as a gas.  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chloride is our spectator ion.  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8100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39AA71-AF52-4BD7-AF2E-F61BE1096F22}"/>
              </a:ext>
            </a:extLst>
          </p:cNvPr>
          <p:cNvSpPr txBox="1"/>
          <p:nvPr/>
        </p:nvSpPr>
        <p:spPr>
          <a:xfrm>
            <a:off x="0" y="0"/>
            <a:ext cx="9144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 startAt="72"/>
            </a:pP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Skeleton (now balance it)</a:t>
            </a:r>
            <a:b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_Mg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_HCl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_MgCl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_H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5576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EBFF6-A4AB-9A3D-7A8E-7EF964B0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4D8DD4-4FE1-FAAE-43D1-672DC6CE34C2}"/>
              </a:ext>
            </a:extLst>
          </p:cNvPr>
          <p:cNvSpPr txBox="1"/>
          <p:nvPr/>
        </p:nvSpPr>
        <p:spPr>
          <a:xfrm>
            <a:off x="0" y="0"/>
            <a:ext cx="9144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 startAt="72"/>
            </a:pP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Skeleton (now balance it)</a:t>
            </a:r>
            <a:b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_Mg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_HCl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_MgCl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_H</a:t>
            </a:r>
            <a:r>
              <a:rPr 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2349A-7A59-D3EA-2641-8C2A7791A4B2}"/>
              </a:ext>
            </a:extLst>
          </p:cNvPr>
          <p:cNvSpPr txBox="1"/>
          <p:nvPr/>
        </p:nvSpPr>
        <p:spPr>
          <a:xfrm>
            <a:off x="0" y="3429000"/>
            <a:ext cx="9144000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3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Balanced!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MgCl</a:t>
            </a:r>
            <a:r>
              <a:rPr 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br>
              <a:rPr 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74.  The </a:t>
            </a:r>
            <a:r>
              <a:rPr lang="en-US" sz="32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replaces the </a:t>
            </a:r>
            <a:r>
              <a:rPr lang="en-US" sz="32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u="sng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solution, the 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2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precipitates as a gas, and </a:t>
            </a:r>
            <a:b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</a:t>
            </a:r>
            <a:r>
              <a:rPr lang="en-US" sz="32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chloride  Cl</a:t>
            </a:r>
            <a:r>
              <a:rPr lang="en-US" sz="3200" u="sng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anions are the spectators.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528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39AA71-AF52-4BD7-AF2E-F61BE1096F22}"/>
              </a:ext>
            </a:extLst>
          </p:cNvPr>
          <p:cNvSpPr txBox="1"/>
          <p:nvPr/>
        </p:nvSpPr>
        <p:spPr>
          <a:xfrm>
            <a:off x="0" y="1465384"/>
            <a:ext cx="9144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MgCl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</a:p>
          <a:p>
            <a:b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this talk of table J…</a:t>
            </a:r>
            <a:endParaRPr lang="en-US" sz="40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E06A8330-4B5C-4A62-9512-909E66AA9691}"/>
              </a:ext>
            </a:extLst>
          </p:cNvPr>
          <p:cNvSpPr/>
          <p:nvPr/>
        </p:nvSpPr>
        <p:spPr>
          <a:xfrm rot="5400000" flipV="1">
            <a:off x="1143000" y="0"/>
            <a:ext cx="914400" cy="2133600"/>
          </a:xfrm>
          <a:prstGeom prst="curvedRightArrow">
            <a:avLst/>
          </a:prstGeom>
          <a:solidFill>
            <a:srgbClr val="FFCA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C9F59374-D402-4B65-BE07-C25FCD2D7EEE}"/>
              </a:ext>
            </a:extLst>
          </p:cNvPr>
          <p:cNvSpPr/>
          <p:nvPr/>
        </p:nvSpPr>
        <p:spPr>
          <a:xfrm rot="5400000" flipH="1" flipV="1">
            <a:off x="4753709" y="-3517"/>
            <a:ext cx="1084384" cy="5715001"/>
          </a:xfrm>
          <a:prstGeom prst="curvedRightArrow">
            <a:avLst/>
          </a:prstGeom>
          <a:solidFill>
            <a:srgbClr val="DDD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805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edia.rd.com/rd/images/rdc/books/7-stages-of-marriage/marriage-today-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0" y="5280827"/>
            <a:ext cx="3200400" cy="156966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EAEAE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Love + Table J</a:t>
            </a:r>
            <a:br>
              <a:rPr lang="en-US" altLang="en-US" sz="2400" dirty="0">
                <a:solidFill>
                  <a:srgbClr val="EAEAE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EAEAE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Charlie gets married with a Band of Gold (Au) from Janet</a:t>
            </a:r>
            <a:r>
              <a:rPr lang="en-US" altLang="en-US" sz="1800" dirty="0">
                <a:solidFill>
                  <a:prstClr val="black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318038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2819400"/>
            <a:ext cx="2362200" cy="838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685800" y="5486400"/>
            <a:ext cx="2362200" cy="838200"/>
          </a:xfrm>
          <a:prstGeom prst="ellipse">
            <a:avLst/>
          </a:prstGeom>
          <a:solidFill>
            <a:srgbClr val="F7E3E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>
            <a:stCxn id="2" idx="2"/>
            <a:endCxn id="3" idx="2"/>
          </p:cNvCxnSpPr>
          <p:nvPr/>
        </p:nvCxnSpPr>
        <p:spPr>
          <a:xfrm rot="10800000" flipV="1">
            <a:off x="685800" y="3238500"/>
            <a:ext cx="0" cy="2667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2" idx="6"/>
          </p:cNvCxnSpPr>
          <p:nvPr/>
        </p:nvCxnSpPr>
        <p:spPr>
          <a:xfrm>
            <a:off x="3048000" y="3238500"/>
            <a:ext cx="0" cy="27051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46" name="TextBox 8"/>
          <p:cNvSpPr txBox="1">
            <a:spLocks noChangeArrowheads="1"/>
          </p:cNvSpPr>
          <p:nvPr/>
        </p:nvSpPr>
        <p:spPr bwMode="auto">
          <a:xfrm>
            <a:off x="4114800" y="4648200"/>
            <a:ext cx="251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2286000" y="5029200"/>
            <a:ext cx="1828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685800" y="4706938"/>
            <a:ext cx="2349500" cy="285750"/>
          </a:xfrm>
          <a:custGeom>
            <a:avLst/>
            <a:gdLst>
              <a:gd name="connsiteX0" fmla="*/ 0 w 2350008"/>
              <a:gd name="connsiteY0" fmla="*/ 20084 h 285260"/>
              <a:gd name="connsiteX1" fmla="*/ 100584 w 2350008"/>
              <a:gd name="connsiteY1" fmla="*/ 47516 h 285260"/>
              <a:gd name="connsiteX2" fmla="*/ 128016 w 2350008"/>
              <a:gd name="connsiteY2" fmla="*/ 65804 h 285260"/>
              <a:gd name="connsiteX3" fmla="*/ 164592 w 2350008"/>
              <a:gd name="connsiteY3" fmla="*/ 74948 h 285260"/>
              <a:gd name="connsiteX4" fmla="*/ 192024 w 2350008"/>
              <a:gd name="connsiteY4" fmla="*/ 93236 h 285260"/>
              <a:gd name="connsiteX5" fmla="*/ 265176 w 2350008"/>
              <a:gd name="connsiteY5" fmla="*/ 129812 h 285260"/>
              <a:gd name="connsiteX6" fmla="*/ 329184 w 2350008"/>
              <a:gd name="connsiteY6" fmla="*/ 157244 h 285260"/>
              <a:gd name="connsiteX7" fmla="*/ 356616 w 2350008"/>
              <a:gd name="connsiteY7" fmla="*/ 175532 h 285260"/>
              <a:gd name="connsiteX8" fmla="*/ 429768 w 2350008"/>
              <a:gd name="connsiteY8" fmla="*/ 193820 h 285260"/>
              <a:gd name="connsiteX9" fmla="*/ 457200 w 2350008"/>
              <a:gd name="connsiteY9" fmla="*/ 212108 h 285260"/>
              <a:gd name="connsiteX10" fmla="*/ 548640 w 2350008"/>
              <a:gd name="connsiteY10" fmla="*/ 230396 h 285260"/>
              <a:gd name="connsiteX11" fmla="*/ 1152144 w 2350008"/>
              <a:gd name="connsiteY11" fmla="*/ 239540 h 285260"/>
              <a:gd name="connsiteX12" fmla="*/ 2048256 w 2350008"/>
              <a:gd name="connsiteY12" fmla="*/ 230396 h 285260"/>
              <a:gd name="connsiteX13" fmla="*/ 2075688 w 2350008"/>
              <a:gd name="connsiteY13" fmla="*/ 221252 h 285260"/>
              <a:gd name="connsiteX14" fmla="*/ 2121408 w 2350008"/>
              <a:gd name="connsiteY14" fmla="*/ 175532 h 285260"/>
              <a:gd name="connsiteX15" fmla="*/ 2130552 w 2350008"/>
              <a:gd name="connsiteY15" fmla="*/ 148100 h 285260"/>
              <a:gd name="connsiteX16" fmla="*/ 2157984 w 2350008"/>
              <a:gd name="connsiteY16" fmla="*/ 129812 h 285260"/>
              <a:gd name="connsiteX17" fmla="*/ 2185416 w 2350008"/>
              <a:gd name="connsiteY17" fmla="*/ 102380 h 285260"/>
              <a:gd name="connsiteX18" fmla="*/ 2240280 w 2350008"/>
              <a:gd name="connsiteY18" fmla="*/ 65804 h 285260"/>
              <a:gd name="connsiteX19" fmla="*/ 2313432 w 2350008"/>
              <a:gd name="connsiteY19" fmla="*/ 20084 h 285260"/>
              <a:gd name="connsiteX20" fmla="*/ 2350008 w 2350008"/>
              <a:gd name="connsiteY20" fmla="*/ 1796 h 28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0008" h="285260">
                <a:moveTo>
                  <a:pt x="0" y="20084"/>
                </a:moveTo>
                <a:cubicBezTo>
                  <a:pt x="33528" y="29228"/>
                  <a:pt x="67856" y="35827"/>
                  <a:pt x="100584" y="47516"/>
                </a:cubicBezTo>
                <a:cubicBezTo>
                  <a:pt x="110933" y="51212"/>
                  <a:pt x="117915" y="61475"/>
                  <a:pt x="128016" y="65804"/>
                </a:cubicBezTo>
                <a:cubicBezTo>
                  <a:pt x="139567" y="70754"/>
                  <a:pt x="152400" y="71900"/>
                  <a:pt x="164592" y="74948"/>
                </a:cubicBezTo>
                <a:cubicBezTo>
                  <a:pt x="173736" y="81044"/>
                  <a:pt x="182376" y="87974"/>
                  <a:pt x="192024" y="93236"/>
                </a:cubicBezTo>
                <a:cubicBezTo>
                  <a:pt x="215957" y="106291"/>
                  <a:pt x="242493" y="114690"/>
                  <a:pt x="265176" y="129812"/>
                </a:cubicBezTo>
                <a:cubicBezTo>
                  <a:pt x="303065" y="155071"/>
                  <a:pt x="281946" y="145435"/>
                  <a:pt x="329184" y="157244"/>
                </a:cubicBezTo>
                <a:cubicBezTo>
                  <a:pt x="338328" y="163340"/>
                  <a:pt x="346288" y="171776"/>
                  <a:pt x="356616" y="175532"/>
                </a:cubicBezTo>
                <a:cubicBezTo>
                  <a:pt x="380237" y="184122"/>
                  <a:pt x="429768" y="193820"/>
                  <a:pt x="429768" y="193820"/>
                </a:cubicBezTo>
                <a:cubicBezTo>
                  <a:pt x="438912" y="199916"/>
                  <a:pt x="447370" y="207193"/>
                  <a:pt x="457200" y="212108"/>
                </a:cubicBezTo>
                <a:cubicBezTo>
                  <a:pt x="480158" y="223587"/>
                  <a:pt x="530814" y="229908"/>
                  <a:pt x="548640" y="230396"/>
                </a:cubicBezTo>
                <a:cubicBezTo>
                  <a:pt x="749756" y="235906"/>
                  <a:pt x="950976" y="236492"/>
                  <a:pt x="1152144" y="239540"/>
                </a:cubicBezTo>
                <a:lnTo>
                  <a:pt x="2048256" y="230396"/>
                </a:lnTo>
                <a:cubicBezTo>
                  <a:pt x="2057893" y="230205"/>
                  <a:pt x="2068162" y="227273"/>
                  <a:pt x="2075688" y="221252"/>
                </a:cubicBezTo>
                <a:cubicBezTo>
                  <a:pt x="2228088" y="99332"/>
                  <a:pt x="1956816" y="285260"/>
                  <a:pt x="2121408" y="175532"/>
                </a:cubicBezTo>
                <a:cubicBezTo>
                  <a:pt x="2124456" y="166388"/>
                  <a:pt x="2124531" y="155626"/>
                  <a:pt x="2130552" y="148100"/>
                </a:cubicBezTo>
                <a:cubicBezTo>
                  <a:pt x="2137417" y="139518"/>
                  <a:pt x="2149541" y="136847"/>
                  <a:pt x="2157984" y="129812"/>
                </a:cubicBezTo>
                <a:cubicBezTo>
                  <a:pt x="2167918" y="121533"/>
                  <a:pt x="2175208" y="110319"/>
                  <a:pt x="2185416" y="102380"/>
                </a:cubicBezTo>
                <a:cubicBezTo>
                  <a:pt x="2202766" y="88886"/>
                  <a:pt x="2240280" y="65804"/>
                  <a:pt x="2240280" y="65804"/>
                </a:cubicBezTo>
                <a:cubicBezTo>
                  <a:pt x="2284149" y="0"/>
                  <a:pt x="2222026" y="81021"/>
                  <a:pt x="2313432" y="20084"/>
                </a:cubicBezTo>
                <a:cubicBezTo>
                  <a:pt x="2343400" y="105"/>
                  <a:pt x="2329874" y="1796"/>
                  <a:pt x="2350008" y="1796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4267200" y="1531815"/>
            <a:ext cx="708066" cy="685800"/>
          </a:xfrm>
          <a:prstGeom prst="ellipse">
            <a:avLst/>
          </a:prstGeom>
          <a:noFill/>
          <a:ln w="101600" algn="ctr">
            <a:solidFill>
              <a:srgbClr val="CC9900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Curved Right Arrow 25"/>
          <p:cNvSpPr/>
          <p:nvPr/>
        </p:nvSpPr>
        <p:spPr>
          <a:xfrm rot="3236117">
            <a:off x="2340663" y="318708"/>
            <a:ext cx="890588" cy="35267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51" name="TextBox 26"/>
          <p:cNvSpPr txBox="1">
            <a:spLocks noChangeArrowheads="1"/>
          </p:cNvSpPr>
          <p:nvPr/>
        </p:nvSpPr>
        <p:spPr bwMode="auto">
          <a:xfrm>
            <a:off x="5105400" y="685800"/>
            <a:ext cx="4038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Charlie’s Wedding Band is Made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 gold!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270A2A-F82F-EF7E-731C-E713B23388FE}"/>
              </a:ext>
            </a:extLst>
          </p:cNvPr>
          <p:cNvSpPr txBox="1"/>
          <p:nvPr/>
        </p:nvSpPr>
        <p:spPr>
          <a:xfrm rot="476426">
            <a:off x="6858000" y="3781961"/>
            <a:ext cx="144779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0000FF"/>
                </a:solidFill>
                <a:latin typeface="Baguet Script" panose="00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665796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11545" y="0"/>
            <a:ext cx="9144000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J tells us when reactions will happen, </a:t>
            </a:r>
            <a:r>
              <a:rPr lang="en-US" altLang="en-US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not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solidFill>
                <a:srgbClr val="0000FF"/>
              </a:solidFill>
              <a:latin typeface="BRADDON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75.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HCl 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5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en-US" sz="3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reaction</a:t>
            </a:r>
            <a:endParaRPr lang="en-US" altLang="en-US" sz="2400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solidFill>
                <a:srgbClr val="0000FF"/>
              </a:solidFill>
              <a:latin typeface="BRADDON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dirty="0">
                <a:solidFill>
                  <a:srgbClr val="0000FF"/>
                </a:solidFill>
                <a:latin typeface="BRADDON" pitchFamily="2" charset="0"/>
              </a:rPr>
            </a:br>
            <a:b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  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Because Au is lower than H on table J,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gold is not active enough to bump out</a:t>
            </a:r>
            <a:b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the hydrogen from solution!</a:t>
            </a:r>
            <a:r>
              <a:rPr lang="en-US" altLang="en-US" sz="4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4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6600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Nothing happens!</a:t>
            </a:r>
            <a:endParaRPr lang="en-US" altLang="en-US" u="sng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2244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0" y="7620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these SR reactions or write an X for no reaction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0" y="914400"/>
            <a:ext cx="913737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Zn(NO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1799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3A9ED8-CB78-2B06-E492-A2D4F1C28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>
            <a:extLst>
              <a:ext uri="{FF2B5EF4-FFF2-40B4-BE49-F238E27FC236}">
                <a16:creationId xmlns:a16="http://schemas.microsoft.com/office/drawing/2014/main" id="{BD64542F-61E0-E9AB-4DCA-E5C307AD6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these SR reactions or write an X for no reaction</a:t>
            </a:r>
          </a:p>
        </p:txBody>
      </p:sp>
      <p:sp>
        <p:nvSpPr>
          <p:cNvPr id="12291" name="TextBox 2">
            <a:extLst>
              <a:ext uri="{FF2B5EF4-FFF2-40B4-BE49-F238E27FC236}">
                <a16:creationId xmlns:a16="http://schemas.microsoft.com/office/drawing/2014/main" id="{1CD551E5-7E9E-5FA8-F8E9-0AB5CC0E9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37374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Zn(NO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Mg(NO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2(AQ) 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Zn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(S)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6000" baseline="-250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kumimoji="0" lang="en-US" altLang="en-US" sz="6000" b="0" i="0" u="none" strike="noStrike" kern="1200" cap="none" spc="0" normalizeH="0" baseline="-2500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 is higher on J than Zn, so </a:t>
            </a:r>
            <a:b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 replaces the Zn in solution.  Nitrate anions are the spectators.  </a:t>
            </a:r>
            <a:endParaRPr kumimoji="0" lang="en-US" altLang="en-US" sz="2000" b="0" i="0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3363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0" y="15240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these SR reactions or write an X for no reaction</a:t>
            </a: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0" y="914400"/>
            <a:ext cx="91440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Sn(NO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7587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D680A9-D9C5-3853-10AD-935660666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>
            <a:extLst>
              <a:ext uri="{FF2B5EF4-FFF2-40B4-BE49-F238E27FC236}">
                <a16:creationId xmlns:a16="http://schemas.microsoft.com/office/drawing/2014/main" id="{7EC55D04-E931-F2D8-5476-EFA354010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these SR reactions or write an X for no reaction</a:t>
            </a:r>
          </a:p>
        </p:txBody>
      </p:sp>
      <p:sp>
        <p:nvSpPr>
          <p:cNvPr id="12291" name="TextBox 2">
            <a:extLst>
              <a:ext uri="{FF2B5EF4-FFF2-40B4-BE49-F238E27FC236}">
                <a16:creationId xmlns:a16="http://schemas.microsoft.com/office/drawing/2014/main" id="{24EC586E-C110-5B42-2893-ED9031369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44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Sn(NO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4FE8E5-AEE5-9FCE-656F-EE3B361E0C8F}"/>
              </a:ext>
            </a:extLst>
          </p:cNvPr>
          <p:cNvSpPr txBox="1"/>
          <p:nvPr/>
        </p:nvSpPr>
        <p:spPr>
          <a:xfrm>
            <a:off x="0" y="4267200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 is higher on J than Sn, so 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 replaces the Sn in solution.  Nitrate anions are the spectators.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289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EBCDFD-96AD-4357-AFE9-BA59EC8E8C74}"/>
              </a:ext>
            </a:extLst>
          </p:cNvPr>
          <p:cNvSpPr txBox="1"/>
          <p:nvPr/>
        </p:nvSpPr>
        <p:spPr>
          <a:xfrm>
            <a:off x="0" y="7620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79.    </a:t>
            </a:r>
            <a:br>
              <a:rPr lang="en-US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KBr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2227689-F279-3D3A-E103-B687EDCEB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these SR reactions or write an X for no reaction</a:t>
            </a:r>
          </a:p>
        </p:txBody>
      </p:sp>
    </p:spTree>
    <p:extLst>
      <p:ext uri="{BB962C8B-B14F-4D97-AF65-F5344CB8AC3E}">
        <p14:creationId xmlns:p14="http://schemas.microsoft.com/office/powerpoint/2010/main" val="34914923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BB6E9-72C0-EE67-9C54-D91119FDC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9BF185-6D97-C2D5-1D69-8FB11009F780}"/>
              </a:ext>
            </a:extLst>
          </p:cNvPr>
          <p:cNvSpPr txBox="1"/>
          <p:nvPr/>
        </p:nvSpPr>
        <p:spPr>
          <a:xfrm>
            <a:off x="0" y="762000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79.    </a:t>
            </a:r>
            <a:br>
              <a:rPr lang="en-US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KBr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KBr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Br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2(L)</a:t>
            </a:r>
            <a:endParaRPr lang="en-US" altLang="en-US" sz="2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aseline="-25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SPECIAL:   Cl is higher on J than Br, so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 replaces the Br in solution.  Potassium cations are the spectators.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79. This is special  </a:t>
            </a:r>
            <a:br>
              <a:rPr lang="en-US" sz="2800" dirty="0"/>
            </a:br>
            <a:r>
              <a:rPr lang="en-US" sz="2800" dirty="0"/>
              <a:t>       It’s called an </a:t>
            </a:r>
            <a:r>
              <a:rPr lang="en-US" sz="2800" u="sng" dirty="0"/>
              <a:t>ANION REPLACEMENT</a:t>
            </a:r>
            <a:r>
              <a:rPr lang="en-US" sz="2800" dirty="0"/>
              <a:t> kind of SR.  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46AF5DB4-382E-7BE6-D013-A8492F858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these SR reactions or write an X for no reaction</a:t>
            </a:r>
          </a:p>
        </p:txBody>
      </p:sp>
    </p:spTree>
    <p:extLst>
      <p:ext uri="{BB962C8B-B14F-4D97-AF65-F5344CB8AC3E}">
        <p14:creationId xmlns:p14="http://schemas.microsoft.com/office/powerpoint/2010/main" val="27605058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D595DF-2947-412D-8E59-4E81F31785A1}"/>
              </a:ext>
            </a:extLst>
          </p:cNvPr>
          <p:cNvSpPr txBox="1"/>
          <p:nvPr/>
        </p:nvSpPr>
        <p:spPr>
          <a:xfrm>
            <a:off x="0" y="-8860"/>
            <a:ext cx="9144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Balance this… </a:t>
            </a:r>
          </a:p>
          <a:p>
            <a:endParaRPr lang="en-US" dirty="0"/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80.  Zinc and sulfuric acid…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(copy the blue) </a:t>
            </a: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pPr lvl="0"/>
            <a:endParaRPr lang="en-US" altLang="en-US" sz="3600" baseline="-250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altLang="en-US" sz="3600" baseline="-250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/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029096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327A5-28BD-CCA4-5FA8-FBBB9F330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8EC8C7-E8BE-571A-0304-3F6881D5684C}"/>
              </a:ext>
            </a:extLst>
          </p:cNvPr>
          <p:cNvSpPr txBox="1"/>
          <p:nvPr/>
        </p:nvSpPr>
        <p:spPr>
          <a:xfrm>
            <a:off x="0" y="-8860"/>
            <a:ext cx="9144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Balance this… </a:t>
            </a:r>
          </a:p>
          <a:p>
            <a:endParaRPr lang="en-US" dirty="0"/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80.  Zinc and sulfuric acid…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(copy the blue) </a:t>
            </a: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ZnSO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H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altLang="en-US" sz="36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altLang="en-US" sz="3600" baseline="-250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81. </a:t>
            </a:r>
            <a:r>
              <a:rPr lang="en-US" sz="3600" kern="120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</a:rPr>
              <a:t>Zn is higher than H </a:t>
            </a:r>
            <a:r>
              <a:rPr lang="en-US" sz="3600" kern="1200" dirty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</a:rPr>
              <a:t>is on table J,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replaces the </a:t>
            </a:r>
            <a:r>
              <a:rPr lang="en-US" alt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u="sng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solution, </a:t>
            </a:r>
            <a:r>
              <a:rPr lang="en-US" alt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u="sng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gas escapes,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the </a:t>
            </a:r>
            <a:r>
              <a:rPr lang="en-US" alt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3600" u="sng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600" u="sng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</a:t>
            </a:r>
            <a:r>
              <a:rPr lang="en-US" alt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sulfate anion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our spectator here.  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Switch ‘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fix ‘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balance ‘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692197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A675F-5D6B-20C8-BD80-C8AFA329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6DB873-0B66-5D5E-B59D-039D9EC13D84}"/>
              </a:ext>
            </a:extLst>
          </p:cNvPr>
          <p:cNvSpPr txBox="1"/>
          <p:nvPr/>
        </p:nvSpPr>
        <p:spPr>
          <a:xfrm>
            <a:off x="0" y="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Balance this…                                      copy the blue… </a:t>
            </a:r>
          </a:p>
          <a:p>
            <a:r>
              <a:rPr lang="en-US" dirty="0"/>
              <a:t> </a:t>
            </a:r>
          </a:p>
          <a:p>
            <a:pPr lvl="0"/>
            <a:r>
              <a:rPr lang="en-US" altLang="en-US" sz="36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82.  Lithium and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cobalt (III) hydrogen carbonate solution… </a:t>
            </a:r>
          </a:p>
          <a:p>
            <a:pPr lvl="0"/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36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Co(HCO</a:t>
            </a:r>
            <a:r>
              <a:rPr lang="en-US" altLang="en-US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altLang="en-US" sz="36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3600" baseline="-250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8229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E6C0-74CD-3752-09D8-F115558DC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DD5262-D42C-1478-ACDE-8D72A21677AB}"/>
              </a:ext>
            </a:extLst>
          </p:cNvPr>
          <p:cNvSpPr txBox="1"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Balance this…                                      copy the blue… </a:t>
            </a:r>
          </a:p>
          <a:p>
            <a:r>
              <a:rPr lang="en-US" dirty="0"/>
              <a:t> </a:t>
            </a:r>
          </a:p>
          <a:p>
            <a:pPr lvl="0"/>
            <a:r>
              <a:rPr lang="en-US" altLang="en-US" sz="36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82.  Lithium and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cobalt (III) hydrogen carbonate solution… </a:t>
            </a:r>
          </a:p>
          <a:p>
            <a:pPr lvl="0"/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36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Co(HCO</a:t>
            </a:r>
            <a:r>
              <a:rPr lang="en-US" altLang="en-US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 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LiHCO</a:t>
            </a:r>
            <a:r>
              <a:rPr lang="en-US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 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endParaRPr lang="en-US" altLang="en-US" sz="36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Lithium replaces the cobalt in solution,   </a:t>
            </a:r>
            <a:b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hydrogen carbonate is our spectator ion.  </a:t>
            </a:r>
            <a:b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aseline="-250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027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D595DF-2947-412D-8E59-4E81F31785A1}"/>
              </a:ext>
            </a:extLst>
          </p:cNvPr>
          <p:cNvSpPr txBox="1"/>
          <p:nvPr/>
        </p:nvSpPr>
        <p:spPr>
          <a:xfrm>
            <a:off x="0" y="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Balance these…     </a:t>
            </a:r>
            <a:r>
              <a:rPr lang="en-US" dirty="0">
                <a:solidFill>
                  <a:srgbClr val="0000FF"/>
                </a:solidFill>
              </a:rPr>
              <a:t>copy the blue</a:t>
            </a:r>
          </a:p>
          <a:p>
            <a:endParaRPr lang="en-US" dirty="0"/>
          </a:p>
          <a:p>
            <a:pPr lvl="0"/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83.  </a:t>
            </a:r>
            <a: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metal and potassium chloride solution… </a:t>
            </a:r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alt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 ‘</a:t>
            </a:r>
            <a:r>
              <a:rPr lang="en-US" altLang="en-US" sz="1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Fix </a:t>
            </a:r>
            <a:r>
              <a:rPr lang="en-US" altLang="en-US" sz="1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’.  Balance ‘</a:t>
            </a:r>
            <a:r>
              <a:rPr lang="en-US" altLang="en-US" sz="1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1346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B976E-0D12-3805-4117-177AE241F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814A50-FB2C-70AD-AA5C-4D013744E699}"/>
              </a:ext>
            </a:extLst>
          </p:cNvPr>
          <p:cNvSpPr txBox="1"/>
          <p:nvPr/>
        </p:nvSpPr>
        <p:spPr>
          <a:xfrm>
            <a:off x="0" y="0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Balance these…     </a:t>
            </a:r>
            <a:r>
              <a:rPr lang="en-US" dirty="0">
                <a:solidFill>
                  <a:srgbClr val="0000FF"/>
                </a:solidFill>
              </a:rPr>
              <a:t>copy the blue</a:t>
            </a:r>
          </a:p>
          <a:p>
            <a:endParaRPr lang="en-US" dirty="0"/>
          </a:p>
          <a:p>
            <a:pPr lvl="0"/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83.  </a:t>
            </a:r>
            <a:r>
              <a:rPr lang="en-US" alt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metal and potassium chloride solution… </a:t>
            </a:r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alt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no reaction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 this:</a:t>
            </a:r>
            <a:b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is BELOW potassium on table J, it cannot push the K</a:t>
            </a:r>
            <a:r>
              <a:rPr lang="en-US" altLang="en-US" sz="32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 out of solution.  Nothing happens.  </a:t>
            </a:r>
            <a:b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(the silver does get wet in the beaker) 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736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-1697"/>
            <a:ext cx="9144000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 Reactions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Vestal KB, 2006…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32E127-9709-416B-B342-47A08D4CB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851468"/>
            <a:ext cx="5141843" cy="500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16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-1697"/>
            <a:ext cx="9144000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 Reactions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84.  Two AQ solutions starts a double replacement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reaction. 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 + AQ → </a:t>
            </a:r>
            <a:endParaRPr lang="en-US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85.  You end up with a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DIFFERENT AQ and a SOLID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(precipitate)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86.  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 + AQ →  diff AQ + S</a:t>
            </a: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6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3454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-1697"/>
            <a:ext cx="91440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 Reactions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  In the abstract: 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</a:t>
            </a:r>
            <a:endParaRPr lang="en-US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09D1C-2CA6-BFC3-3C25-A7131360415F}"/>
              </a:ext>
            </a:extLst>
          </p:cNvPr>
          <p:cNvSpPr txBox="1"/>
          <p:nvPr/>
        </p:nvSpPr>
        <p:spPr>
          <a:xfrm>
            <a:off x="304800" y="4114800"/>
            <a:ext cx="82296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cations come first, and they stay first. 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0EC7BEF-9214-F72D-221B-2349CE879E87}"/>
              </a:ext>
            </a:extLst>
          </p:cNvPr>
          <p:cNvCxnSpPr/>
          <p:nvPr/>
        </p:nvCxnSpPr>
        <p:spPr>
          <a:xfrm flipH="1" flipV="1">
            <a:off x="457200" y="2743200"/>
            <a:ext cx="990600" cy="1371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1ABE348-8E5B-BF86-3698-4E887D9607A0}"/>
              </a:ext>
            </a:extLst>
          </p:cNvPr>
          <p:cNvCxnSpPr>
            <a:cxnSpLocks/>
          </p:cNvCxnSpPr>
          <p:nvPr/>
        </p:nvCxnSpPr>
        <p:spPr>
          <a:xfrm flipV="1">
            <a:off x="2057400" y="2627620"/>
            <a:ext cx="457200" cy="15633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7D9C3F9-CDCE-0EA2-A549-7D8B8ADC8E1D}"/>
              </a:ext>
            </a:extLst>
          </p:cNvPr>
          <p:cNvCxnSpPr>
            <a:cxnSpLocks/>
          </p:cNvCxnSpPr>
          <p:nvPr/>
        </p:nvCxnSpPr>
        <p:spPr>
          <a:xfrm flipV="1">
            <a:off x="7239000" y="2627620"/>
            <a:ext cx="457200" cy="15633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B55C6FD-79B6-6126-49BE-AA0DE4F578AF}"/>
              </a:ext>
            </a:extLst>
          </p:cNvPr>
          <p:cNvCxnSpPr/>
          <p:nvPr/>
        </p:nvCxnSpPr>
        <p:spPr>
          <a:xfrm flipH="1" flipV="1">
            <a:off x="5410200" y="2750228"/>
            <a:ext cx="990600" cy="1371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B61252C-26F7-583F-1138-294B11E1B9AC}"/>
              </a:ext>
            </a:extLst>
          </p:cNvPr>
          <p:cNvSpPr txBox="1"/>
          <p:nvPr/>
        </p:nvSpPr>
        <p:spPr>
          <a:xfrm>
            <a:off x="1524000" y="4699575"/>
            <a:ext cx="5943600" cy="369332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Copy red box and arrows into your notes.</a:t>
            </a:r>
          </a:p>
        </p:txBody>
      </p:sp>
    </p:spTree>
    <p:extLst>
      <p:ext uri="{BB962C8B-B14F-4D97-AF65-F5344CB8AC3E}">
        <p14:creationId xmlns:p14="http://schemas.microsoft.com/office/powerpoint/2010/main" val="13388274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-1697"/>
            <a:ext cx="91440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  Let’s watch a DR reaction…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copper (II) sulfate + lithium carbonate</a:t>
            </a:r>
            <a:b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solutions combine…</a:t>
            </a:r>
          </a:p>
        </p:txBody>
      </p:sp>
    </p:spTree>
    <p:extLst>
      <p:ext uri="{BB962C8B-B14F-4D97-AF65-F5344CB8AC3E}">
        <p14:creationId xmlns:p14="http://schemas.microsoft.com/office/powerpoint/2010/main" val="19899073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CF6DA-67A2-936B-66AD-D79F1B8F3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7D5955-4CB3-1010-700C-32CFEA505970}"/>
              </a:ext>
            </a:extLst>
          </p:cNvPr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(II) sulfate + lithium carbonate solutions combine…</a:t>
            </a:r>
          </a:p>
          <a:p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write the ions first, you must get the skeleton perfect!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B02D46B2-C2D5-D3F8-BED2-E529A7371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473" y="1676400"/>
            <a:ext cx="91440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Cu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Li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→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Switch ‘</a:t>
            </a:r>
            <a:r>
              <a:rPr lang="en-US" altLang="en-US" sz="2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fixe ‘</a:t>
            </a:r>
            <a:r>
              <a:rPr lang="en-US" altLang="en-US" sz="2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b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799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387FF-42FF-C918-15A3-BAE586560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725F2C-6814-2004-B7E2-275C046C3AA1}"/>
              </a:ext>
            </a:extLst>
          </p:cNvPr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(II) sulfate + lithium carbonate solutions combine…</a:t>
            </a:r>
          </a:p>
          <a:p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write the ions first, you must get the skeleton perfect!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15E4DD0A-AE16-32B6-549E-10970EF22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473" y="1676400"/>
            <a:ext cx="91440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Cu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Li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CO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→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  )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24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  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It’s already balanced! So, 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we </a:t>
            </a:r>
            <a:r>
              <a:rPr lang="en-US" altLang="en-US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F’em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481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2A98D-E00D-0284-33A4-938802799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98D34D-2E15-3B81-C04B-80B9034D6243}"/>
              </a:ext>
            </a:extLst>
          </p:cNvPr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(II) sulfate + lithium carbonate solutions combine…</a:t>
            </a:r>
          </a:p>
          <a:p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write the ions first, you must get the skeleton perfect!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FAE08481-EB1E-422D-1BB6-94F73435D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473" y="1676400"/>
            <a:ext cx="91440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Cu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Li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CO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→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</a:t>
            </a:r>
            <a:r>
              <a:rPr lang="en-US" alt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</a:t>
            </a:r>
            <a:r>
              <a:rPr lang="en-US" altLang="en-US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2400" u="sng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</a:t>
            </a:r>
            <a:r>
              <a:rPr lang="en-US" alt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= AQ + AQ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  diff AQ </a:t>
            </a:r>
            <a:r>
              <a:rPr lang="en-US" altLang="en-US" sz="44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S </a:t>
            </a:r>
            <a:endParaRPr lang="en-US" alt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8022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251600-0F1A-4EB0-9FCE-68F73F368C23}"/>
              </a:ext>
            </a:extLst>
          </p:cNvPr>
          <p:cNvSpPr txBox="1"/>
          <p:nvPr/>
        </p:nvSpPr>
        <p:spPr>
          <a:xfrm>
            <a:off x="16998" y="104818"/>
            <a:ext cx="9076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Label the tops of each of the 4 columns, AQ or </a:t>
            </a:r>
            <a:r>
              <a:rPr lang="en-US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like this now.  </a:t>
            </a:r>
          </a:p>
        </p:txBody>
      </p:sp>
      <p:pic>
        <p:nvPicPr>
          <p:cNvPr id="3" name="Picture 2" descr="Image result for table f chemistry reference table">
            <a:extLst>
              <a:ext uri="{FF2B5EF4-FFF2-40B4-BE49-F238E27FC236}">
                <a16:creationId xmlns:a16="http://schemas.microsoft.com/office/drawing/2014/main" id="{CCACBDA0-7107-437B-80C1-E5DA82F7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99" y="882203"/>
            <a:ext cx="9110003" cy="597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AFD191-628C-4B18-ABED-B981269B8898}"/>
              </a:ext>
            </a:extLst>
          </p:cNvPr>
          <p:cNvSpPr txBox="1"/>
          <p:nvPr/>
        </p:nvSpPr>
        <p:spPr>
          <a:xfrm>
            <a:off x="439578" y="1066800"/>
            <a:ext cx="11430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AQ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950F8B-C845-4F7E-8718-466E4E3EFC27}"/>
              </a:ext>
            </a:extLst>
          </p:cNvPr>
          <p:cNvSpPr txBox="1"/>
          <p:nvPr/>
        </p:nvSpPr>
        <p:spPr>
          <a:xfrm>
            <a:off x="7620000" y="1368429"/>
            <a:ext cx="11430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AQ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408A89-6340-483D-9FC6-8260E5DD93A0}"/>
              </a:ext>
            </a:extLst>
          </p:cNvPr>
          <p:cNvSpPr txBox="1"/>
          <p:nvPr/>
        </p:nvSpPr>
        <p:spPr>
          <a:xfrm>
            <a:off x="2932049" y="1576287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3A7C72-B7E2-4C68-9C89-020D08176850}"/>
              </a:ext>
            </a:extLst>
          </p:cNvPr>
          <p:cNvSpPr txBox="1"/>
          <p:nvPr/>
        </p:nvSpPr>
        <p:spPr>
          <a:xfrm>
            <a:off x="5943600" y="1411169"/>
            <a:ext cx="714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6569501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C611-84EE-1310-EE75-ED7D921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A323E1-3A8E-5514-D572-D373E648D35A}"/>
              </a:ext>
            </a:extLst>
          </p:cNvPr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(II) nitrate + lithium chromate solutions combine…</a:t>
            </a:r>
          </a:p>
          <a:p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write the ions first, you must get the skeleton perfect!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E48963AA-DBB5-AC85-ADCE-7457DB58E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473" y="1676400"/>
            <a:ext cx="91440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Cu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NO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Li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CrO</a:t>
            </a:r>
            <a:r>
              <a:rPr lang="en-US" altLang="en-US" sz="1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CrO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altLang="en-US" sz="1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Cu(NO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Li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  CuCrO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</a:t>
            </a:r>
            <a:r>
              <a:rPr lang="en-US" altLang="en-US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</a:t>
            </a:r>
            <a:r>
              <a:rPr lang="en-US" alt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F show us this is solid</a:t>
            </a:r>
            <a:b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this is aqueous in water</a:t>
            </a:r>
            <a:endParaRPr lang="en-US" altLang="en-US" sz="48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335019F-2D61-7735-1096-67926FF662E3}"/>
              </a:ext>
            </a:extLst>
          </p:cNvPr>
          <p:cNvCxnSpPr>
            <a:cxnSpLocks/>
          </p:cNvCxnSpPr>
          <p:nvPr/>
        </p:nvCxnSpPr>
        <p:spPr>
          <a:xfrm flipH="1" flipV="1">
            <a:off x="5410200" y="2971800"/>
            <a:ext cx="381000" cy="137160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C1F90CB-67F6-1181-DF40-72BBDAE2BAF1}"/>
              </a:ext>
            </a:extLst>
          </p:cNvPr>
          <p:cNvCxnSpPr>
            <a:cxnSpLocks/>
          </p:cNvCxnSpPr>
          <p:nvPr/>
        </p:nvCxnSpPr>
        <p:spPr>
          <a:xfrm flipV="1">
            <a:off x="6477000" y="2971800"/>
            <a:ext cx="944418" cy="2895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FCA2D80-D95D-279D-CBF9-FCA12EF6D4BE}"/>
              </a:ext>
            </a:extLst>
          </p:cNvPr>
          <p:cNvSpPr txBox="1"/>
          <p:nvPr/>
        </p:nvSpPr>
        <p:spPr>
          <a:xfrm>
            <a:off x="420255" y="4871948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the precipitate that “proves” a reaction happened. </a:t>
            </a:r>
          </a:p>
        </p:txBody>
      </p:sp>
    </p:spTree>
    <p:extLst>
      <p:ext uri="{BB962C8B-B14F-4D97-AF65-F5344CB8AC3E}">
        <p14:creationId xmlns:p14="http://schemas.microsoft.com/office/powerpoint/2010/main" val="13002271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-6927" y="-23091"/>
            <a:ext cx="91440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combine… 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out all ions to get formulas correct.  Then do it again for the products.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6600"/>
                </a:solidFill>
              </a:rPr>
              <a:t> 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880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CF6F-F81D-86FB-9AE1-681D42F1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3BE742BE-1023-E435-BD73-CA42B3F63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27" y="-23091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combine… 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out all ions to get formulas correct.  Then do it again for the products.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Pb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__NaCl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__Pb(C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6600"/>
                </a:solidFill>
              </a:rPr>
              <a:t> 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7470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C24F-CBF8-00BF-23DD-00E9BB2B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E6DA98E1-2FE9-54F4-FEE2-BA7506A94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27" y="-23091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combine… 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out all ions to get formulas correct.  Then do it again for the products.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Pb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__NaCl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__Pb(C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6600"/>
                </a:solidFill>
              </a:rPr>
              <a:t> 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186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0" y="13855"/>
            <a:ext cx="91440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combine into sodium acetate and lead (II) chloride </a:t>
            </a:r>
            <a:endParaRPr lang="en-US" alt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Pb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altLang="en-US" sz="1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                                    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altLang="en-US" sz="1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baseline="30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__NaCl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__Pb(C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altLang="en-US" sz="2800" baseline="-25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1975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0" y="4618"/>
            <a:ext cx="914400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combine into sodium acetate and lead (II) chloride </a:t>
            </a:r>
            <a:endParaRPr lang="en-US" alt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Pb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                        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_NaCl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_Pb(C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_NaC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    )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_PbCl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   )  </a:t>
            </a:r>
            <a:endParaRPr lang="en-US" altLang="en-US" sz="2800" baseline="-25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A9C359-DDBC-579E-B476-DA290243A715}"/>
              </a:ext>
            </a:extLst>
          </p:cNvPr>
          <p:cNvSpPr txBox="1"/>
          <p:nvPr/>
        </p:nvSpPr>
        <p:spPr>
          <a:xfrm>
            <a:off x="1600200" y="30480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Switched, fixed, now balance this.</a:t>
            </a:r>
          </a:p>
        </p:txBody>
      </p:sp>
    </p:spTree>
    <p:extLst>
      <p:ext uri="{BB962C8B-B14F-4D97-AF65-F5344CB8AC3E}">
        <p14:creationId xmlns:p14="http://schemas.microsoft.com/office/powerpoint/2010/main" val="1816312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638B5-2B28-B3CB-B773-455751CB7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D4EED88A-A4A8-ED8C-AB96-994BBFF1E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18"/>
            <a:ext cx="914400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combine into sodium acetate and lead (II) chloride </a:t>
            </a:r>
            <a:endParaRPr lang="en-US" alt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Pb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                        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_Pb(C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2NaC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    )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_PbCl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   )  </a:t>
            </a:r>
            <a:endParaRPr lang="en-US" altLang="en-US" sz="2800" baseline="-25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7A0199-9185-C01F-AC69-892C05F95337}"/>
              </a:ext>
            </a:extLst>
          </p:cNvPr>
          <p:cNvSpPr txBox="1"/>
          <p:nvPr/>
        </p:nvSpPr>
        <p:spPr>
          <a:xfrm>
            <a:off x="1600200" y="30480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Now, table F this. </a:t>
            </a:r>
          </a:p>
        </p:txBody>
      </p:sp>
    </p:spTree>
    <p:extLst>
      <p:ext uri="{BB962C8B-B14F-4D97-AF65-F5344CB8AC3E}">
        <p14:creationId xmlns:p14="http://schemas.microsoft.com/office/powerpoint/2010/main" val="27077009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9B62A-89E7-1DFA-A069-C7F3C77A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476CEB08-3B38-57A0-E8B7-C45C3F22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18"/>
            <a:ext cx="914400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+ lead (II) acetate solutions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combine into sodium acetate and lead (II) chloride </a:t>
            </a:r>
            <a:endParaRPr lang="en-US" alt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Pb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                        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1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_Pb(C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2NaC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_PbCl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en-US" altLang="en-US" sz="2800" baseline="-25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45C804-591F-477B-7CDD-315D015FE7C9}"/>
              </a:ext>
            </a:extLst>
          </p:cNvPr>
          <p:cNvSpPr txBox="1"/>
          <p:nvPr/>
        </p:nvSpPr>
        <p:spPr>
          <a:xfrm>
            <a:off x="0" y="4052615"/>
            <a:ext cx="9144000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F if your name is chloride, you are probably insoluble (S) but there are exceptions.  </a:t>
            </a:r>
            <a:b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Na is an exception (NaCl is AQ).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 IS an exception, PbCl</a:t>
            </a:r>
            <a:r>
              <a:rPr lang="en-US" altLang="en-US" sz="3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(S)</a:t>
            </a:r>
          </a:p>
        </p:txBody>
      </p:sp>
    </p:spTree>
    <p:extLst>
      <p:ext uri="{BB962C8B-B14F-4D97-AF65-F5344CB8AC3E}">
        <p14:creationId xmlns:p14="http://schemas.microsoft.com/office/powerpoint/2010/main" val="7895381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l" eaLnBrk="1" hangingPunct="1"/>
            <a:r>
              <a:rPr lang="en-US" alt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90.  Write the IONS and FORMULAS. Are these AQ or S in water?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220270"/>
              </p:ext>
            </p:extLst>
          </p:nvPr>
        </p:nvGraphicFramePr>
        <p:xfrm>
          <a:off x="0" y="838200"/>
          <a:ext cx="9144001" cy="6019799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283">
                  <a:extLst>
                    <a:ext uri="{9D8B030D-6E8A-4147-A177-3AD203B41FA5}">
                      <a16:colId xmlns:a16="http://schemas.microsoft.com/office/drawing/2014/main" val="3979677241"/>
                    </a:ext>
                  </a:extLst>
                </a:gridCol>
                <a:gridCol w="3047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289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 or S ?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Silver chloride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r>
                        <a:rPr lang="en-US" sz="20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    </a:t>
                      </a: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0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AgCl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nitrate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Strontium sulfate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nitrate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Barium acetate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Aluminum chlorate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 (II) bromide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sulfide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530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Ammonium chromate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530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Barium sulfate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baseline="-25000" dirty="0"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baseline="-25000" dirty="0"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000" kern="1400" dirty="0"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7436128"/>
                  </a:ext>
                </a:extLst>
              </a:tr>
            </a:tbl>
          </a:graphicData>
        </a:graphic>
      </p:graphicFrame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1974850" y="6121400"/>
            <a:ext cx="6858000" cy="50800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2958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90. 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do the rest…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266905"/>
              </p:ext>
            </p:extLst>
          </p:nvPr>
        </p:nvGraphicFramePr>
        <p:xfrm>
          <a:off x="0" y="838200"/>
          <a:ext cx="9144001" cy="6019799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283">
                  <a:extLst>
                    <a:ext uri="{9D8B030D-6E8A-4147-A177-3AD203B41FA5}">
                      <a16:colId xmlns:a16="http://schemas.microsoft.com/office/drawing/2014/main" val="3979677241"/>
                    </a:ext>
                  </a:extLst>
                </a:gridCol>
                <a:gridCol w="3047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289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 or S ?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Silver chloride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    </a:t>
                      </a: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AgCl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nitrate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   </a:t>
                      </a:r>
                      <a:r>
                        <a:rPr lang="en-US" sz="2400" kern="14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Mg(NO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Strontium sulfate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nitrate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Barium acetate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Aluminum chlorate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 (II) bromide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sulfide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530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Ammonium chromate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530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Barium sulfate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baseline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baseline="-25000" dirty="0"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kern="1400" dirty="0"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7436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6390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l" eaLnBrk="1" hangingPunct="1"/>
            <a:r>
              <a:rPr lang="en-US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90. 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DONE!</a:t>
            </a:r>
            <a:endParaRPr lang="en-US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373414"/>
              </p:ext>
            </p:extLst>
          </p:nvPr>
        </p:nvGraphicFramePr>
        <p:xfrm>
          <a:off x="0" y="838200"/>
          <a:ext cx="9144001" cy="6019799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283">
                  <a:extLst>
                    <a:ext uri="{9D8B030D-6E8A-4147-A177-3AD203B41FA5}">
                      <a16:colId xmlns:a16="http://schemas.microsoft.com/office/drawing/2014/main" val="3979677241"/>
                    </a:ext>
                  </a:extLst>
                </a:gridCol>
                <a:gridCol w="3047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289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 or S ?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Silver chloride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    </a:t>
                      </a: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AgCl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nitrate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   </a:t>
                      </a:r>
                      <a:r>
                        <a:rPr lang="en-US" sz="2400" kern="14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Mg(NO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OH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NaOH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Strontium sulfate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SO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SrSO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nitrate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n-US" sz="2400" kern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NO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Ca(NO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Barium acetate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C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Ba(C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Aluminum chlorate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2400" kern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ClO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Al(ClO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99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 (II) bromide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Br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PbBr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100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sulfide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S</a:t>
                      </a:r>
                      <a:r>
                        <a:rPr lang="en-US" sz="2400" kern="140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n-US" sz="2400" kern="14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Li</a:t>
                      </a:r>
                      <a:r>
                        <a:rPr lang="en-US" sz="2400" kern="1400" baseline="-25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530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Ammonium chromate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2400" kern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CrO</a:t>
                      </a:r>
                      <a:r>
                        <a:rPr lang="en-US" sz="2400" kern="140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kern="1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n-US" sz="2400" kern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(NH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</a:t>
                      </a:r>
                      <a:r>
                        <a:rPr lang="en-US" sz="24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AQ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530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400" dirty="0"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Barium sulfate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r>
                        <a:rPr lang="en-US" sz="2400" kern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en-US" sz="2400" kern="1400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SO</a:t>
                      </a:r>
                      <a:r>
                        <a:rPr lang="en-US" sz="2400" kern="1400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kern="1400" baseline="30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lang="en-US" sz="2400" kern="1400" baseline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BaSO</a:t>
                      </a:r>
                      <a:r>
                        <a:rPr lang="en-US" sz="2400" kern="1400" baseline="-25000" dirty="0"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kern="1400" dirty="0"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32583" marR="32583" marT="32583" marB="32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7436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799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these equation openings into balanced 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Double Replacement reactions now. 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one slide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  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phosphate + calcium chloride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solutions combine into…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000000"/>
                </a:solidFill>
              </a:rPr>
            </a:br>
            <a:br>
              <a:rPr lang="en-US" altLang="en-US" sz="2400" dirty="0">
                <a:solidFill>
                  <a:srgbClr val="000000"/>
                </a:solidFill>
              </a:rPr>
            </a:br>
            <a:br>
              <a:rPr lang="en-US" altLang="en-US" sz="2400" dirty="0">
                <a:solidFill>
                  <a:srgbClr val="000000"/>
                </a:solidFill>
              </a:rPr>
            </a:br>
            <a:br>
              <a:rPr lang="en-US" altLang="en-US" sz="2400" dirty="0">
                <a:solidFill>
                  <a:srgbClr val="000000"/>
                </a:solidFill>
              </a:rPr>
            </a:br>
            <a:r>
              <a:rPr lang="en-US" altLang="en-US" sz="2400" b="1" dirty="0">
                <a:solidFill>
                  <a:srgbClr val="006600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123090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B202A-A8C1-9309-4C2E-40892AAF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4DEA9B4B-AB67-A8DF-948F-D3DA6FD14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  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phosphate + calcium chloride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solutions combine into…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phosphate + calcium chloride solutions </a:t>
            </a:r>
            <a:b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combine into </a:t>
            </a:r>
            <a:r>
              <a:rPr lang="en-US" altLang="en-US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chloride and calcium phosphate</a:t>
            </a:r>
          </a:p>
          <a:p>
            <a:pPr>
              <a:spcBef>
                <a:spcPct val="50000"/>
              </a:spcBef>
              <a:buFontTx/>
              <a:buNone/>
            </a:pPr>
            <a:br>
              <a:rPr lang="en-US" altLang="en-US" sz="2800" dirty="0">
                <a:solidFill>
                  <a:srgbClr val="000000"/>
                </a:solidFill>
              </a:rPr>
            </a:br>
            <a:r>
              <a:rPr lang="en-US" altLang="en-US" sz="2800" dirty="0">
                <a:solidFill>
                  <a:srgbClr val="000000"/>
                </a:solidFill>
              </a:rPr>
              <a:t>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Ca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4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dirty="0">
                <a:solidFill>
                  <a:srgbClr val="000000"/>
                </a:solidFill>
              </a:rPr>
            </a:br>
            <a:br>
              <a:rPr lang="en-US" altLang="en-US" sz="2800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2K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6KCl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_Ca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altLang="en-US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b="1" dirty="0">
                <a:solidFill>
                  <a:srgbClr val="0066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1715474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293" y="10732"/>
            <a:ext cx="914400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92.  Copy the reactants, finish the equation, balance and complete the phase symbols for both products.  </a:t>
            </a:r>
            <a:r>
              <a:rPr lang="en-US" altLang="en-US" sz="2400" i="1" dirty="0">
                <a:solidFill>
                  <a:srgbClr val="0000FF"/>
                </a:solidFill>
              </a:rPr>
              <a:t>Write ions first!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      </a:t>
            </a:r>
            <a:br>
              <a:rPr lang="en-US" altLang="en-US" sz="2400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Rb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OH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_BaCl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_</a:t>
            </a:r>
            <a:r>
              <a:rPr lang="en-US" alt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-250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-250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br>
              <a:rPr lang="en-US" altLang="en-US" sz="2400" baseline="-25000" dirty="0">
                <a:solidFill>
                  <a:srgbClr val="FF0000"/>
                </a:solidFill>
              </a:rPr>
            </a:br>
            <a:br>
              <a:rPr lang="en-US" altLang="en-US" sz="2400" baseline="-25000" dirty="0">
                <a:solidFill>
                  <a:srgbClr val="FF0000"/>
                </a:solidFill>
              </a:rPr>
            </a:br>
            <a:r>
              <a:rPr lang="en-US" altLang="en-US" sz="2400" baseline="-25000" dirty="0">
                <a:solidFill>
                  <a:srgbClr val="FF0000"/>
                </a:solidFill>
              </a:rPr>
              <a:t> </a:t>
            </a:r>
            <a:endParaRPr lang="en-US" altLang="en-US" sz="2400" baseline="-250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89924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CFEE3-3580-A388-063A-758A7186C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DD1F4106-E59D-F33A-EC49-A0892A0DF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3" y="10732"/>
            <a:ext cx="9144000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92.  Copy the reactants, finish the equation, balance and complete the phase symbols for both products.  </a:t>
            </a:r>
            <a:r>
              <a:rPr lang="en-US" altLang="en-US" sz="2400" i="1" dirty="0">
                <a:solidFill>
                  <a:srgbClr val="0000FF"/>
                </a:solidFill>
              </a:rPr>
              <a:t>Write ions first!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      </a:t>
            </a:r>
            <a:br>
              <a:rPr lang="en-US" altLang="en-US" sz="2400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Rb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OH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OH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_BaCl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 _Ba(OH)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-250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</a:rPr>
              <a:t>                                                          What happened here?  </a:t>
            </a:r>
            <a:br>
              <a:rPr lang="en-US" altLang="en-US" sz="2400" dirty="0">
                <a:solidFill>
                  <a:srgbClr val="0000FF"/>
                </a:solidFill>
              </a:rPr>
            </a:br>
            <a:r>
              <a:rPr lang="en-US" altLang="en-US" sz="2400" dirty="0">
                <a:solidFill>
                  <a:srgbClr val="0000FF"/>
                </a:solidFill>
              </a:rPr>
              <a:t>                                        2 AQ solutions as a product??  WHAT??</a:t>
            </a:r>
          </a:p>
          <a:p>
            <a:pPr>
              <a:spcBef>
                <a:spcPct val="50000"/>
              </a:spcBef>
              <a:buFontTx/>
              <a:buNone/>
            </a:pPr>
            <a:br>
              <a:rPr lang="en-US" altLang="en-US" sz="2400" dirty="0">
                <a:solidFill>
                  <a:srgbClr val="0000FF"/>
                </a:solidFill>
              </a:rPr>
            </a:br>
            <a:br>
              <a:rPr lang="en-US" altLang="en-US" sz="2400" baseline="-25000" dirty="0">
                <a:solidFill>
                  <a:srgbClr val="FF0000"/>
                </a:solidFill>
              </a:rPr>
            </a:br>
            <a:r>
              <a:rPr lang="en-US" altLang="en-US" sz="2400" baseline="-25000" dirty="0">
                <a:solidFill>
                  <a:srgbClr val="FF0000"/>
                </a:solidFill>
              </a:rPr>
              <a:t> </a:t>
            </a:r>
            <a:endParaRPr lang="en-US" altLang="en-US" sz="2400" baseline="-250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1748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576D5-4DCD-FA11-76FC-BACEA1F1A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4C340FD2-7C6B-71F3-6771-3D7C42AC1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3" y="10732"/>
            <a:ext cx="914400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92.  Copy the reactants, finish the equation, balance and complete the phase symbols for both products.  </a:t>
            </a:r>
            <a:r>
              <a:rPr lang="en-US" altLang="en-US" sz="2400" i="1" dirty="0">
                <a:solidFill>
                  <a:srgbClr val="0000FF"/>
                </a:solidFill>
              </a:rPr>
              <a:t>Write ions first!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       </a:t>
            </a:r>
            <a:br>
              <a:rPr lang="en-US" altLang="en-US" sz="2400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FF0000"/>
                </a:solidFill>
              </a:rPr>
            </a:b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Rb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OH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OH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_BaCl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 _Ba(OH)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RbCl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baseline="-250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</a:rPr>
              <a:t>                                                           </a:t>
            </a:r>
            <a:br>
              <a:rPr lang="en-US" altLang="en-US" sz="2400" baseline="-25000" dirty="0">
                <a:solidFill>
                  <a:srgbClr val="FF0000"/>
                </a:solidFill>
              </a:rPr>
            </a:br>
            <a:r>
              <a:rPr lang="en-US" altLang="en-US" sz="2400" baseline="-25000" dirty="0">
                <a:solidFill>
                  <a:srgbClr val="FF0000"/>
                </a:solidFill>
              </a:rPr>
              <a:t> </a:t>
            </a:r>
            <a:endParaRPr lang="en-US" altLang="en-US" sz="2400" baseline="-250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542263-548A-97E6-416F-1EC7608D1BE1}"/>
              </a:ext>
            </a:extLst>
          </p:cNvPr>
          <p:cNvSpPr txBox="1"/>
          <p:nvPr/>
        </p:nvSpPr>
        <p:spPr>
          <a:xfrm>
            <a:off x="4267200" y="3988490"/>
            <a:ext cx="4648200" cy="2308324"/>
          </a:xfrm>
          <a:prstGeom prst="rect">
            <a:avLst/>
          </a:prstGeom>
          <a:solidFill>
            <a:srgbClr val="FFFFB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both products are AQ,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chemical reaction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 not happen.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we did was mix the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solutions together,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they didn’t form a solid product.  </a:t>
            </a:r>
          </a:p>
        </p:txBody>
      </p:sp>
    </p:spTree>
    <p:extLst>
      <p:ext uri="{BB962C8B-B14F-4D97-AF65-F5344CB8AC3E}">
        <p14:creationId xmlns:p14="http://schemas.microsoft.com/office/powerpoint/2010/main" val="37138846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E60194-8AAF-B726-A75F-9D518A86ED69}"/>
              </a:ext>
            </a:extLst>
          </p:cNvPr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he Serif Hand Extrablack" panose="03070B02030502020204" pitchFamily="66" charset="0"/>
              </a:rPr>
              <a:t>Second period today we will practice.  Reference tables and pens only.</a:t>
            </a:r>
          </a:p>
          <a:p>
            <a:pPr algn="ctr"/>
            <a:endParaRPr lang="en-US" sz="1600" dirty="0">
              <a:latin typeface="The Serif Hand Extrablack" panose="03070B02030502020204" pitchFamily="66" charset="0"/>
            </a:endParaRPr>
          </a:p>
          <a:p>
            <a:pPr algn="ctr"/>
            <a:r>
              <a:rPr lang="en-US" sz="7200" dirty="0">
                <a:solidFill>
                  <a:srgbClr val="FF0000"/>
                </a:solidFill>
                <a:latin typeface="The Serif Hand Extrablack" panose="03070B02030502020204" pitchFamily="66" charset="0"/>
              </a:rPr>
              <a:t>Clear your desks.</a:t>
            </a:r>
          </a:p>
          <a:p>
            <a:pPr algn="ctr"/>
            <a:endParaRPr lang="en-US" dirty="0">
              <a:latin typeface="The Serif Hand Extrablack" panose="03070B02030502020204" pitchFamily="66" charset="0"/>
            </a:endParaRPr>
          </a:p>
          <a:p>
            <a:pPr algn="ctr"/>
            <a:r>
              <a:rPr lang="en-US" sz="3600" dirty="0">
                <a:latin typeface="The Serif Hand Extrablack" panose="03070B02030502020204" pitchFamily="66" charset="0"/>
              </a:rPr>
              <a:t>Yellow handout is just Synthesis and Decomp Reactions, </a:t>
            </a:r>
            <a:br>
              <a:rPr lang="en-US" sz="3600" dirty="0">
                <a:latin typeface="The Serif Hand Extrablack" panose="03070B02030502020204" pitchFamily="66" charset="0"/>
              </a:rPr>
            </a:br>
            <a:r>
              <a:rPr lang="en-US" sz="3600" dirty="0">
                <a:latin typeface="The Serif Hand Extrablack" panose="03070B02030502020204" pitchFamily="66" charset="0"/>
              </a:rPr>
              <a:t>but LOTS of practice writing formulas and balancing.</a:t>
            </a:r>
          </a:p>
          <a:p>
            <a:pPr algn="ctr"/>
            <a:endParaRPr lang="en-US" sz="3600" dirty="0">
              <a:latin typeface="The Serif Hand Extrablack" panose="03070B02030502020204" pitchFamily="66" charset="0"/>
            </a:endParaRPr>
          </a:p>
          <a:p>
            <a:pPr algn="ctr"/>
            <a:r>
              <a:rPr lang="en-US" sz="3600" dirty="0">
                <a:latin typeface="The Serif Hand Extrablack" panose="03070B02030502020204" pitchFamily="66" charset="0"/>
              </a:rPr>
              <a:t>You can do this, or you give up, but there is no in between.</a:t>
            </a:r>
          </a:p>
          <a:p>
            <a:pPr algn="ctr"/>
            <a:endParaRPr lang="en-US" sz="3600" dirty="0">
              <a:latin typeface="The Serif Hand Extrablack" panose="03070B02030502020204" pitchFamily="66" charset="0"/>
            </a:endParaRPr>
          </a:p>
          <a:p>
            <a:pPr algn="ctr"/>
            <a:r>
              <a:rPr lang="en-US" sz="3600" dirty="0">
                <a:latin typeface="The Serif Hand Extrablack" panose="03070B02030502020204" pitchFamily="66" charset="0"/>
              </a:rPr>
              <a:t>I will help you, with practice you will improve, </a:t>
            </a:r>
            <a:br>
              <a:rPr lang="en-US" sz="3600" dirty="0">
                <a:latin typeface="The Serif Hand Extrablack" panose="03070B02030502020204" pitchFamily="66" charset="0"/>
              </a:rPr>
            </a:br>
            <a:r>
              <a:rPr lang="en-US" sz="3600" dirty="0">
                <a:latin typeface="The Serif Hand Extrablack" panose="03070B02030502020204" pitchFamily="66" charset="0"/>
              </a:rPr>
              <a:t>but with giving up you throw away your entire future </a:t>
            </a:r>
            <a:br>
              <a:rPr lang="en-US" sz="3600" dirty="0">
                <a:latin typeface="The Serif Hand Extrablack" panose="03070B02030502020204" pitchFamily="66" charset="0"/>
              </a:rPr>
            </a:br>
            <a:r>
              <a:rPr lang="en-US" sz="3600" dirty="0">
                <a:latin typeface="The Serif Hand Extrablack" panose="03070B02030502020204" pitchFamily="66" charset="0"/>
              </a:rPr>
              <a:t>and surrender to failure and weakness.  Be strong.  </a:t>
            </a:r>
          </a:p>
        </p:txBody>
      </p:sp>
    </p:spTree>
    <p:extLst>
      <p:ext uri="{BB962C8B-B14F-4D97-AF65-F5344CB8AC3E}">
        <p14:creationId xmlns:p14="http://schemas.microsoft.com/office/powerpoint/2010/main" val="12133134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04800"/>
            <a:ext cx="9144000" cy="1470025"/>
          </a:xfrm>
        </p:spPr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832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Combustion Reactions 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93.  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Combustion reactions require a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hydrocarbon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  <a:r>
              <a:rPr lang="en-US" alt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 energy)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94.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Hydrocarbon is a compound made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of 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only.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95.  There are 1000’s of different hydrocarbons, 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methane (CH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smallest</a:t>
            </a:r>
          </a:p>
        </p:txBody>
      </p:sp>
    </p:spTree>
    <p:extLst>
      <p:ext uri="{BB962C8B-B14F-4D97-AF65-F5344CB8AC3E}">
        <p14:creationId xmlns:p14="http://schemas.microsoft.com/office/powerpoint/2010/main" val="28015014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96.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In the abstract… </a:t>
            </a:r>
          </a:p>
          <a:p>
            <a:pPr algn="ctr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“HC”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) 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 CO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Gases,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liquids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altLang="en-US" sz="2400" b="1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solids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possible. 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b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endParaRPr lang="en-US" altLang="en-US" sz="1800" dirty="0">
              <a:solidFill>
                <a:srgbClr val="0000FF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0C31052-6E8E-4003-BC61-D74F1B14EC5D}"/>
              </a:ext>
            </a:extLst>
          </p:cNvPr>
          <p:cNvCxnSpPr/>
          <p:nvPr/>
        </p:nvCxnSpPr>
        <p:spPr>
          <a:xfrm>
            <a:off x="342900" y="1371600"/>
            <a:ext cx="8458200" cy="0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CE272C3-2C59-4743-9169-D1819F2C7A51}"/>
              </a:ext>
            </a:extLst>
          </p:cNvPr>
          <p:cNvCxnSpPr>
            <a:cxnSpLocks/>
          </p:cNvCxnSpPr>
          <p:nvPr/>
        </p:nvCxnSpPr>
        <p:spPr>
          <a:xfrm flipV="1">
            <a:off x="1524000" y="1524000"/>
            <a:ext cx="91440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3976AD-EDB0-4501-A26B-ACECC9173039}"/>
              </a:ext>
            </a:extLst>
          </p:cNvPr>
          <p:cNvCxnSpPr>
            <a:cxnSpLocks/>
          </p:cNvCxnSpPr>
          <p:nvPr/>
        </p:nvCxnSpPr>
        <p:spPr>
          <a:xfrm flipV="1">
            <a:off x="2362200" y="1524000"/>
            <a:ext cx="228600" cy="9144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5DEEA0E-FD99-4D34-B77C-5C6EB8CFE2AF}"/>
              </a:ext>
            </a:extLst>
          </p:cNvPr>
          <p:cNvCxnSpPr>
            <a:cxnSpLocks/>
          </p:cNvCxnSpPr>
          <p:nvPr/>
        </p:nvCxnSpPr>
        <p:spPr>
          <a:xfrm flipH="1" flipV="1">
            <a:off x="2743200" y="1524000"/>
            <a:ext cx="914400" cy="914400"/>
          </a:xfrm>
          <a:prstGeom prst="straightConnector1">
            <a:avLst/>
          </a:prstGeom>
          <a:ln>
            <a:solidFill>
              <a:srgbClr val="80008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562EE49-43E7-48D7-40ED-AE530788E1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455877"/>
              </p:ext>
            </p:extLst>
          </p:nvPr>
        </p:nvGraphicFramePr>
        <p:xfrm>
          <a:off x="0" y="3505204"/>
          <a:ext cx="9144000" cy="3124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205885994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477983879"/>
                    </a:ext>
                  </a:extLst>
                </a:gridCol>
              </a:tblGrid>
              <a:tr h="609596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Hydrocarbons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Examples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224334"/>
                  </a:ext>
                </a:extLst>
              </a:tr>
              <a:tr h="83819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gas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methane, propane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099839"/>
                  </a:ext>
                </a:extLst>
              </a:tr>
              <a:tr h="83819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liquid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butane, octane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376933"/>
                  </a:ext>
                </a:extLst>
              </a:tr>
              <a:tr h="83819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solid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waxes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772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8034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2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AutoNum type="arabicPeriod" startAt="97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Equation:  </a:t>
            </a: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ethane  combusts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>
              <a:spcBef>
                <a:spcPct val="50000"/>
              </a:spcBef>
              <a:buNone/>
            </a:pP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 this skeleton reaction, then balance it…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(you don’t have to write the dashes, they are for thinking)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FF"/>
              </a:solidFill>
            </a:endParaRP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152400" y="320040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0" y="3886200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_CO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_H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49A3D4-C068-7103-DA35-E1AE5A7529EE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5211515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F04FD-94C2-41A4-862C-393610BE0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61AA5597-331D-589C-853D-BF5514277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2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14350" indent="-514350">
              <a:spcBef>
                <a:spcPct val="50000"/>
              </a:spcBef>
              <a:buAutoNum type="arabicPeriod" startAt="97"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Equation:  </a:t>
            </a: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ethane  combusts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>
              <a:spcBef>
                <a:spcPct val="50000"/>
              </a:spcBef>
              <a:buNone/>
            </a:pP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 this skeleton reaction, then balance it…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(you don’t have to write the dashes, they are for thinking)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FF"/>
              </a:solidFill>
            </a:endParaRPr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E6EE845C-F5EB-7B7D-3F2B-112AB2416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20040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38F1FACD-691F-2B3D-853D-CF3EFAE85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86200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 _CO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21C665-04E1-5A9E-5E08-347FDA983936}"/>
              </a:ext>
            </a:extLst>
          </p:cNvPr>
          <p:cNvSpPr txBox="1"/>
          <p:nvPr/>
        </p:nvSpPr>
        <p:spPr>
          <a:xfrm>
            <a:off x="1752600" y="6278166"/>
            <a:ext cx="6400800" cy="338554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1:2:1:2 John Dalton is happy.  Heat released makes the water a gas too. </a:t>
            </a:r>
          </a:p>
        </p:txBody>
      </p:sp>
    </p:spTree>
    <p:extLst>
      <p:ext uri="{BB962C8B-B14F-4D97-AF65-F5344CB8AC3E}">
        <p14:creationId xmlns:p14="http://schemas.microsoft.com/office/powerpoint/2010/main" val="38692861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72E32BD0-E6A8-4632-8D22-E0C72BD0B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72"/>
            <a:ext cx="9144000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800080"/>
                </a:solidFill>
                <a:latin typeface="Bookman Old Style" panose="02050604050505020204" pitchFamily="18" charset="0"/>
              </a:rPr>
              <a:t>98. Propane combusts.  </a:t>
            </a:r>
          </a:p>
          <a:p>
            <a:pPr>
              <a:spcBef>
                <a:spcPct val="50000"/>
              </a:spcBef>
              <a:buNone/>
            </a:pP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8(G)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_O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</a:t>
            </a:r>
            <a:endParaRPr lang="en-US" altLang="en-US" sz="4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endParaRPr lang="en-US" altLang="en-US" sz="3600" baseline="-25000" dirty="0">
              <a:solidFill>
                <a:srgbClr val="FE1402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3600" baseline="-250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  </a:t>
            </a:r>
            <a:endParaRPr lang="en-US" altLang="en-US" sz="3600" baseline="-25000" dirty="0">
              <a:solidFill>
                <a:srgbClr val="6633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B90F33-73DE-274D-70B5-5AB7C25BF34A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191932576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0A881-38EF-B7C2-6835-EEBA0A47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E19AA3A0-FD5A-FC16-2A08-7EC4B370D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72"/>
            <a:ext cx="91440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800080"/>
                </a:solidFill>
                <a:latin typeface="Bookman Old Style" panose="02050604050505020204" pitchFamily="18" charset="0"/>
              </a:rPr>
              <a:t>98. Propane combusts.  </a:t>
            </a:r>
          </a:p>
          <a:p>
            <a:pPr>
              <a:spcBef>
                <a:spcPct val="50000"/>
              </a:spcBef>
              <a:buNone/>
            </a:pP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8(G)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b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0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endParaRPr lang="en-US" altLang="en-US" sz="3600" baseline="-25000" dirty="0">
              <a:solidFill>
                <a:srgbClr val="FE1402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3600" baseline="-250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  </a:t>
            </a:r>
            <a:endParaRPr lang="en-US" altLang="en-US" sz="3600" baseline="-25000" dirty="0">
              <a:solidFill>
                <a:srgbClr val="6633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B91873-B74D-7111-CF58-EC5EE63A2ACE}"/>
              </a:ext>
            </a:extLst>
          </p:cNvPr>
          <p:cNvSpPr txBox="1"/>
          <p:nvPr/>
        </p:nvSpPr>
        <p:spPr>
          <a:xfrm>
            <a:off x="1752600" y="6278166"/>
            <a:ext cx="6400800" cy="338554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1:5:3:4 John Dalton is happy.  Heat released makes the water a gas too. </a:t>
            </a:r>
          </a:p>
        </p:txBody>
      </p:sp>
    </p:spTree>
    <p:extLst>
      <p:ext uri="{BB962C8B-B14F-4D97-AF65-F5344CB8AC3E}">
        <p14:creationId xmlns:p14="http://schemas.microsoft.com/office/powerpoint/2010/main" val="409457551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72E32BD0-E6A8-4632-8D22-E0C72BD0B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72"/>
            <a:ext cx="9144000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indent="-742950">
              <a:spcBef>
                <a:spcPct val="50000"/>
              </a:spcBef>
              <a:buFontTx/>
              <a:buAutoNum type="arabicPeriod" startAt="99"/>
            </a:pPr>
            <a:r>
              <a:rPr lang="en-US" altLang="en-US" sz="4000" dirty="0">
                <a:solidFill>
                  <a:srgbClr val="800080"/>
                </a:solidFill>
                <a:latin typeface="Bookman Old Style" panose="02050604050505020204" pitchFamily="18" charset="0"/>
              </a:rPr>
              <a:t> Ethane combusts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4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endParaRPr lang="en-US" altLang="en-US" sz="40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6(G)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4000" baseline="-25000" dirty="0">
              <a:solidFill>
                <a:srgbClr val="FE140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3600" baseline="-250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  </a:t>
            </a:r>
            <a:endParaRPr lang="en-US" altLang="en-US" sz="3600" baseline="-25000" dirty="0">
              <a:solidFill>
                <a:srgbClr val="6633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85E543-1232-852E-A5BF-6EBF1CAB5085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3049555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A90B-2187-5051-5372-536FDD6F5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9AD19888-AB5E-E5D2-826E-BA3A576A8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72"/>
            <a:ext cx="91440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indent="-742950">
              <a:spcBef>
                <a:spcPct val="50000"/>
              </a:spcBef>
              <a:buFontTx/>
              <a:buAutoNum type="arabicPeriod" startAt="99"/>
            </a:pPr>
            <a:r>
              <a:rPr lang="en-US" altLang="en-US" sz="4000" dirty="0">
                <a:solidFill>
                  <a:srgbClr val="800080"/>
                </a:solidFill>
                <a:latin typeface="Bookman Old Style" panose="02050604050505020204" pitchFamily="18" charset="0"/>
              </a:rPr>
              <a:t> Ethane combusts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4000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endParaRPr lang="en-US" altLang="en-US" sz="40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6(G)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40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None/>
            </a:pP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Happy.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Dalton is happy.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2:7:4:6 cannot be reduced. </a:t>
            </a:r>
            <a:endParaRPr lang="en-US" altLang="en-US" sz="3600" baseline="-250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  </a:t>
            </a:r>
            <a:endParaRPr lang="en-US" altLang="en-US" sz="3600" baseline="-25000" dirty="0">
              <a:solidFill>
                <a:srgbClr val="66330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BEC40E-E74B-BBFD-7578-BAE9F16B09FF}"/>
              </a:ext>
            </a:extLst>
          </p:cNvPr>
          <p:cNvGrpSpPr/>
          <p:nvPr/>
        </p:nvGrpSpPr>
        <p:grpSpPr>
          <a:xfrm>
            <a:off x="5791200" y="3657600"/>
            <a:ext cx="2209800" cy="2595265"/>
            <a:chOff x="5715000" y="3048000"/>
            <a:chExt cx="3200400" cy="3509665"/>
          </a:xfrm>
        </p:grpSpPr>
        <p:pic>
          <p:nvPicPr>
            <p:cNvPr id="2050" name="Picture 2" descr="Happy (Pharrell Williams song) - Wikipedia">
              <a:extLst>
                <a:ext uri="{FF2B5EF4-FFF2-40B4-BE49-F238E27FC236}">
                  <a16:creationId xmlns:a16="http://schemas.microsoft.com/office/drawing/2014/main" id="{A272DEA7-05BE-4419-9357-14015FE59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3048000"/>
              <a:ext cx="3048000" cy="3048000"/>
            </a:xfrm>
            <a:prstGeom prst="rect">
              <a:avLst/>
            </a:prstGeom>
            <a:noFill/>
            <a:ln w="76200">
              <a:solidFill>
                <a:schemeClr val="tx1">
                  <a:lumMod val="95000"/>
                  <a:lumOff val="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39E944-CC77-C9AD-D3AC-E02C1F3BB3E1}"/>
                </a:ext>
              </a:extLst>
            </p:cNvPr>
            <p:cNvSpPr txBox="1"/>
            <p:nvPr/>
          </p:nvSpPr>
          <p:spPr>
            <a:xfrm>
              <a:off x="5715000" y="6096000"/>
              <a:ext cx="3200400" cy="46166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Comic Sans MS" panose="030F0702030302020204" pitchFamily="66" charset="0"/>
                  <a:ea typeface="KaiTi" panose="020B0503020204020204" pitchFamily="49" charset="-122"/>
                </a:rPr>
                <a:t>Pharrell is Happy.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49747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765A13-F703-4A07-8019-1F27E39FBA06}"/>
              </a:ext>
            </a:extLst>
          </p:cNvPr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100.  </a:t>
            </a:r>
            <a:r>
              <a:rPr lang="en-US" altLang="en-US" sz="4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Oxygenated hydrocarbon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 hydrocarbon that also has 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include sugars, acids, alcohols, and many other compounds.  They combust too, but the balancing is a little trickier.  There’s oxygen in all reactants and all products.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746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Demo for Combustion of Methanol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101.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Word Equation: 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Methanol combusts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will not always “know” the formulas for these, they will be provided.   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2000" dirty="0">
              <a:solidFill>
                <a:srgbClr val="FE140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Methanol formula is CH</a:t>
            </a:r>
            <a:r>
              <a:rPr lang="en-US" altLang="en-US" sz="2800" baseline="-250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weird looking but we write alcohol formulas in the “organic chem style”.</a:t>
            </a:r>
            <a:b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OH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2(G)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→ 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en-US" sz="4000" b="0" i="0" u="none" strike="noStrike" kern="1200" cap="none" spc="0" normalizeH="0" baseline="-2500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A312D-8646-4D6A-2556-8675204C0402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195950091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A61E9-6821-08AA-A84A-9B6ED58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085A0716-A8D2-3213-F8BC-9EB0157CB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Demo for Combustion of Methanol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101.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Word Equation: 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Methanol combusts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will not always “know” the formulas for these, they will be provided.   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2000" dirty="0">
              <a:solidFill>
                <a:srgbClr val="FE140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Methanol formula is CH</a:t>
            </a:r>
            <a:r>
              <a:rPr lang="en-US" altLang="en-US" sz="2800" baseline="-250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weird looking but we write alcohol formulas in the “organic chem style”.</a:t>
            </a:r>
            <a:b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OH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2(G)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→ 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2(G) 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72A2AD-E088-269B-C288-4625C84E4C32}"/>
              </a:ext>
            </a:extLst>
          </p:cNvPr>
          <p:cNvSpPr txBox="1"/>
          <p:nvPr/>
        </p:nvSpPr>
        <p:spPr>
          <a:xfrm>
            <a:off x="9236" y="5642283"/>
            <a:ext cx="913476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i="0" u="none" strike="noStrike" kern="1200" cap="none" spc="0" normalizeH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says John Dalton?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Uncle John says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2:3:2:4</a:t>
            </a:r>
            <a:r>
              <a:rPr lang="en-US" altLang="en-US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can’t be reduced – great!                                       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Everyone’s happy now.  </a:t>
            </a:r>
            <a:endParaRPr kumimoji="0" lang="en-US" altLang="en-US" i="0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3074" name="Picture 2" descr="Confident Happy Kids Program - Confident Happy Kids">
            <a:extLst>
              <a:ext uri="{FF2B5EF4-FFF2-40B4-BE49-F238E27FC236}">
                <a16:creationId xmlns:a16="http://schemas.microsoft.com/office/drawing/2014/main" id="{690AEF76-109A-ED40-D86A-BEF9C87A3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" t="5185" r="4474" b="5500"/>
          <a:stretch/>
        </p:blipFill>
        <p:spPr bwMode="auto">
          <a:xfrm>
            <a:off x="6934200" y="4724400"/>
            <a:ext cx="200464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6395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431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102.  Glucose (C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combusts.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40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6(S)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_O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_CO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_H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US" altLang="en-US" sz="38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CBCB42-593C-E36F-6E2E-315E3114AB6D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420333369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7AE41-FBB7-7C1F-29D5-2A226BAA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D7B8E587-813D-C06F-855A-F8463659C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431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102.  Glucose (C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combusts.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40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6(S)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sz="3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3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US" altLang="en-US" sz="38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C7EA67-4A46-3E0C-754A-13E064F2CFE5}"/>
              </a:ext>
            </a:extLst>
          </p:cNvPr>
          <p:cNvSpPr txBox="1"/>
          <p:nvPr/>
        </p:nvSpPr>
        <p:spPr>
          <a:xfrm>
            <a:off x="0" y="449580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John Dalton says?  </a:t>
            </a:r>
            <a:b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1:6:6:6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can’t be reduced ratio.</a:t>
            </a:r>
            <a:b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</a:t>
            </a:r>
            <a:r>
              <a:rPr lang="en-US" alt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us oldies are happy.</a:t>
            </a:r>
            <a:endParaRPr lang="en-US" dirty="0"/>
          </a:p>
        </p:txBody>
      </p:sp>
      <p:pic>
        <p:nvPicPr>
          <p:cNvPr id="4098" name="Picture 2" descr="What Are Some of the Best Qualities of Elderly People?">
            <a:extLst>
              <a:ext uri="{FF2B5EF4-FFF2-40B4-BE49-F238E27FC236}">
                <a16:creationId xmlns:a16="http://schemas.microsoft.com/office/drawing/2014/main" id="{89D6FA22-3C3B-0EBB-7569-BC5A27F37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43400"/>
            <a:ext cx="2333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2185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D1813-5164-80B1-F36C-1A3255C98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AF9738AF-7B04-2872-BA19-934557643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103.  Octane (C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combusts.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18(L)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0DC751-E8A0-6F80-AFA2-BC9542E015B1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138492390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AA2CE-10B6-0B06-91D0-F08C86EF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37CDBA2B-69A1-E2C4-5A15-6ADB0E9A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103.  Octane (C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combusts.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18(L)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3C283E-BD5B-34BC-5DA9-322330474200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Boom!</a:t>
            </a:r>
          </a:p>
        </p:txBody>
      </p:sp>
    </p:spTree>
    <p:extLst>
      <p:ext uri="{BB962C8B-B14F-4D97-AF65-F5344CB8AC3E}">
        <p14:creationId xmlns:p14="http://schemas.microsoft.com/office/powerpoint/2010/main" val="2674303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000"/>
            <a:ext cx="9144000" cy="2895600"/>
          </a:xfrm>
        </p:spPr>
        <p:txBody>
          <a:bodyPr/>
          <a:lstStyle/>
          <a:p>
            <a:pPr eaLnBrk="1" hangingPunct="1"/>
            <a:r>
              <a:rPr lang="en-US" altLang="en-US" dirty="0"/>
              <a:t>OB:  recognizing chemical reactions, balancing practice.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6600" u="sng" dirty="0">
                <a:solidFill>
                  <a:srgbClr val="FF0000"/>
                </a:solidFill>
              </a:rPr>
              <a:t>REVIEW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581401"/>
            <a:ext cx="9144000" cy="2895599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9900CC"/>
                </a:solidFill>
                <a:latin typeface="Comic Sans MS" panose="030F0702030302020204" pitchFamily="66" charset="0"/>
              </a:rPr>
              <a:t>Get your reference tables and </a:t>
            </a:r>
            <a:br>
              <a:rPr lang="en-US" altLang="en-US" sz="4000" dirty="0">
                <a:solidFill>
                  <a:srgbClr val="9900CC"/>
                </a:solidFill>
                <a:latin typeface="Comic Sans MS" panose="030F0702030302020204" pitchFamily="66" charset="0"/>
              </a:rPr>
            </a:br>
            <a:r>
              <a:rPr lang="en-US" altLang="en-US" sz="4000" dirty="0">
                <a:solidFill>
                  <a:srgbClr val="9900CC"/>
                </a:solidFill>
                <a:latin typeface="Comic Sans MS" panose="030F0702030302020204" pitchFamily="66" charset="0"/>
              </a:rPr>
              <a:t>white paper too.</a:t>
            </a:r>
          </a:p>
          <a:p>
            <a:pPr eaLnBrk="1" hangingPunct="1"/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Studying means writing, not looking.  Studying is ACTIVE, not passive. </a:t>
            </a:r>
          </a:p>
        </p:txBody>
      </p:sp>
    </p:spTree>
    <p:extLst>
      <p:ext uri="{BB962C8B-B14F-4D97-AF65-F5344CB8AC3E}">
        <p14:creationId xmlns:p14="http://schemas.microsoft.com/office/powerpoint/2010/main" val="1121533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104.  Phosphorous + chlorine gas form into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phosphorous pentachloride gas.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36CE1-68F9-AF35-B8E2-58FE83CFA689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7502912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C9AB6-E7B2-4A62-8879-8528C779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9F55C57A-D140-F910-B5CF-2B3F64C81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104.  Phosphorous + chlorine gas form into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phosphorous pentachloride gas.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6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6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</a:t>
            </a:r>
            <a:r>
              <a:rPr lang="en-US" alt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en-US" sz="6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5(G)</a:t>
            </a:r>
            <a:endParaRPr lang="en-US" altLang="en-US" sz="6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4549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0" y="0"/>
            <a:ext cx="9143999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105.  Manganese VII oxide forms into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manganese and oxygen gas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800" baseline="-25000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E3302A-FE98-87B9-11CF-9A5D0FE140CC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76194577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7AB7C-1350-4063-AB6F-853D3AB6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904F5376-29C7-DBCB-BAF8-D200CB643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3999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indent="-742950" eaLnBrk="1" hangingPunct="1">
              <a:spcBef>
                <a:spcPct val="0"/>
              </a:spcBef>
              <a:buAutoNum type="arabicPeriod" startAt="105"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Manganese VII oxide forms into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manganese and oxygen gas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5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altLang="en-US" sz="5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5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7(S)</a:t>
            </a:r>
            <a:r>
              <a:rPr lang="en-US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5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altLang="en-US" sz="5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altLang="en-US" sz="5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5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b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800" baseline="-25000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3328B2-6BD0-E693-3F5E-37C20EB47BE1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decomposition</a:t>
            </a:r>
          </a:p>
        </p:txBody>
      </p:sp>
    </p:spTree>
    <p:extLst>
      <p:ext uri="{BB962C8B-B14F-4D97-AF65-F5344CB8AC3E}">
        <p14:creationId xmlns:p14="http://schemas.microsoft.com/office/powerpoint/2010/main" val="298608363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0" y="1"/>
            <a:ext cx="91440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106.  Sodium goes into aluminum acetate solution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A5C63D-B8A7-BD5B-2887-6FF329994319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1271867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813D6-310C-BF56-E716-99D0A62F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>
            <a:extLst>
              <a:ext uri="{FF2B5EF4-FFF2-40B4-BE49-F238E27FC236}">
                <a16:creationId xmlns:a16="http://schemas.microsoft.com/office/drawing/2014/main" id="{3937B51D-ABA1-3F6A-0DC0-697954B65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91440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106.  Sodium goes into aluminum acetate solution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_Al(C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 AQ)</a:t>
            </a:r>
            <a:r>
              <a:rPr lang="en-US" alt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_Al</a:t>
            </a:r>
            <a:r>
              <a:rPr lang="en-US" altLang="en-US" sz="3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b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baseline="-25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 cation replacement; the sodium bounces out the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cation.  The acetate anion is the spectator ion here.  </a:t>
            </a:r>
          </a:p>
        </p:txBody>
      </p:sp>
    </p:spTree>
    <p:extLst>
      <p:ext uri="{BB962C8B-B14F-4D97-AF65-F5344CB8AC3E}">
        <p14:creationId xmlns:p14="http://schemas.microsoft.com/office/powerpoint/2010/main" val="192700960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0" y="1"/>
            <a:ext cx="91440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107.  Bromine is added to lithium iodide solution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C7690-C3EA-671F-7F1C-7396865CB417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236783705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2011D-E361-B468-77F7-C1E6BC0BB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>
            <a:extLst>
              <a:ext uri="{FF2B5EF4-FFF2-40B4-BE49-F238E27FC236}">
                <a16:creationId xmlns:a16="http://schemas.microsoft.com/office/drawing/2014/main" id="{F1D19A55-E832-302C-7122-01DF02BF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9144000" cy="508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107.  Bromine is added to lithium iodide solution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_Br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2(L)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+ 2LiI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→ </a:t>
            </a:r>
            <a:r>
              <a:rPr lang="en-US" alt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_I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2(S)</a:t>
            </a:r>
            <a:b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bromine bumps out the IODIDE anion, Li</a:t>
            </a:r>
            <a:r>
              <a:rPr lang="en-US" altLang="en-US" sz="24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spectator ion.  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an anion replacement single replacement reaction.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31D23-7F65-29DC-FE37-B5E8A4EE1716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HONCIBrIF</a:t>
            </a:r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twins</a:t>
            </a:r>
          </a:p>
        </p:txBody>
      </p:sp>
    </p:spTree>
    <p:extLst>
      <p:ext uri="{BB962C8B-B14F-4D97-AF65-F5344CB8AC3E}">
        <p14:creationId xmlns:p14="http://schemas.microsoft.com/office/powerpoint/2010/main" val="26164692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0" y="1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108.  Tin is added to barium chlorate solution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E500E5-B877-4C7A-5180-2D1E025F6B80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2280462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7FD55-85B9-316A-4582-AF17DC610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>
            <a:extLst>
              <a:ext uri="{FF2B5EF4-FFF2-40B4-BE49-F238E27FC236}">
                <a16:creationId xmlns:a16="http://schemas.microsoft.com/office/drawing/2014/main" id="{E80718CA-8F0D-9B2C-53FE-07C4326D4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9144000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108.  Tin is added to barium chlorate solution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_Sn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_Ba(ClO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(AQ)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→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reaction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Ba is “higher” or more reactive than Sn on table J, the tin cannot replace the barium.  Nothing happens (the tin gets wet in the beaker)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E254FA-1FCF-F514-0A49-C02665507184}"/>
              </a:ext>
            </a:extLst>
          </p:cNvPr>
          <p:cNvSpPr txBox="1"/>
          <p:nvPr/>
        </p:nvSpPr>
        <p:spPr>
          <a:xfrm>
            <a:off x="3505200" y="6447443"/>
            <a:ext cx="20574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 below Ba on table J</a:t>
            </a:r>
          </a:p>
        </p:txBody>
      </p:sp>
    </p:spTree>
    <p:extLst>
      <p:ext uri="{BB962C8B-B14F-4D97-AF65-F5344CB8AC3E}">
        <p14:creationId xmlns:p14="http://schemas.microsoft.com/office/powerpoint/2010/main" val="205698024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109.  Lithium nitrate and potassium chloride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solutions are poured together</a:t>
            </a:r>
            <a:endParaRPr lang="en-US" altLang="en-US" sz="1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7FE8C-4023-1961-D979-D66B6016C8CE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274727066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67FF6-9049-1777-37F9-1E864D3AC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62C48D0D-FC6B-88CB-9DBC-CAD8B696D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109.  Lithium nitrate and potassium chloride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solutions are poured together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NO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K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Cl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K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NO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   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Li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Cl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_LiNO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3(AQ) 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 _</a:t>
            </a: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KCl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(AQ)  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→   _KNO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3(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AQ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 LiCl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AQ</a:t>
            </a:r>
            <a:r>
              <a:rPr kumimoji="0" lang="en-US" altLang="en-US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Balanced in a 1:1:1:1 ratio</a:t>
            </a:r>
            <a:b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hat happened? 2 AQ products = NO REACTION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This is just a mixture.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197E4E-D5C5-2CC0-8599-85DB6C13350D}"/>
              </a:ext>
            </a:extLst>
          </p:cNvPr>
          <p:cNvSpPr txBox="1"/>
          <p:nvPr/>
        </p:nvSpPr>
        <p:spPr>
          <a:xfrm>
            <a:off x="3352800" y="6447443"/>
            <a:ext cx="22098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 chemical reaction</a:t>
            </a:r>
          </a:p>
        </p:txBody>
      </p:sp>
    </p:spTree>
    <p:extLst>
      <p:ext uri="{BB962C8B-B14F-4D97-AF65-F5344CB8AC3E}">
        <p14:creationId xmlns:p14="http://schemas.microsoft.com/office/powerpoint/2010/main" val="32671975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82619-0F2E-AD31-6A23-F0B22245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6CDCCD0B-AE05-16DB-BA86-B8CA95BFE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110.  Lead (II) hydrogen carbonate and </a:t>
            </a:r>
            <a:b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Cobalt (III) sulfate solutions are poured together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11D1B6-2C2E-D1A6-A782-AC5AF1CAEA7A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43046729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16F55-B471-F967-DD78-EC46755CF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5AA725EC-5495-C812-587F-9C4B2FCD9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110.  Lead (II) hydrogen carbonate and </a:t>
            </a:r>
            <a:b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Cobalt (III) sulfate solutions are poured together</a:t>
            </a:r>
            <a:b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Co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Co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0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Pb(HCO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Co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3(AQ)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Co(HCO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PbSO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Forming cobalt (III) hydrogen carbonate solution and 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 (II) sulfate solid.  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05B7D3-6F65-393C-89DF-C44EADF3988E}"/>
              </a:ext>
            </a:extLst>
          </p:cNvPr>
          <p:cNvSpPr txBox="1"/>
          <p:nvPr/>
        </p:nvSpPr>
        <p:spPr>
          <a:xfrm>
            <a:off x="3657600" y="6447443"/>
            <a:ext cx="1981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</a:t>
            </a:r>
          </a:p>
        </p:txBody>
      </p:sp>
    </p:spTree>
    <p:extLst>
      <p:ext uri="{BB962C8B-B14F-4D97-AF65-F5344CB8AC3E}">
        <p14:creationId xmlns:p14="http://schemas.microsoft.com/office/powerpoint/2010/main" val="160282940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B5340-532F-52F3-D9B4-FC1EE16B94EA}"/>
              </a:ext>
            </a:extLst>
          </p:cNvPr>
          <p:cNvSpPr txBox="1"/>
          <p:nvPr/>
        </p:nvSpPr>
        <p:spPr>
          <a:xfrm>
            <a:off x="3771900" y="6447443"/>
            <a:ext cx="16002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19DDDA-1AFD-9203-084A-DB5F8134267B}"/>
              </a:ext>
            </a:extLst>
          </p:cNvPr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111.  Sodium hydroxide and ammonium chromate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solutions mix together… </a:t>
            </a:r>
          </a:p>
        </p:txBody>
      </p:sp>
    </p:spTree>
    <p:extLst>
      <p:ext uri="{BB962C8B-B14F-4D97-AF65-F5344CB8AC3E}">
        <p14:creationId xmlns:p14="http://schemas.microsoft.com/office/powerpoint/2010/main" val="292017645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E7D1F-D94F-4461-BB15-373DD8A63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4D8BFB-46BB-37AD-80EA-F04676511DF8}"/>
              </a:ext>
            </a:extLst>
          </p:cNvPr>
          <p:cNvSpPr txBox="1"/>
          <p:nvPr/>
        </p:nvSpPr>
        <p:spPr>
          <a:xfrm>
            <a:off x="3657600" y="6447443"/>
            <a:ext cx="19050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Replacement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7A6DA2-9720-CFC8-5DCE-34E827903950}"/>
              </a:ext>
            </a:extLst>
          </p:cNvPr>
          <p:cNvSpPr txBox="1"/>
          <p:nvPr/>
        </p:nvSpPr>
        <p:spPr>
          <a:xfrm>
            <a:off x="0" y="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111.  Calcium hydroxide and ammonium chromate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solutions mix together…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NH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CrO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                                        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OH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                   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2Ca(OH)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2(AQ)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(NH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4(AQ)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 2NH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 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Ca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4(S)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6359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640C0-4B22-572A-DDBA-D14C0F82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>
            <a:extLst>
              <a:ext uri="{FF2B5EF4-FFF2-40B4-BE49-F238E27FC236}">
                <a16:creationId xmlns:a16="http://schemas.microsoft.com/office/drawing/2014/main" id="{745344D1-B600-12CF-233A-E25F88CC7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112.  Hexane combusts     C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14(L)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5B6090-CDD1-4B4B-13F6-D88A047C5C9B}"/>
              </a:ext>
            </a:extLst>
          </p:cNvPr>
          <p:cNvSpPr txBox="1"/>
          <p:nvPr/>
        </p:nvSpPr>
        <p:spPr>
          <a:xfrm>
            <a:off x="3657600" y="6447443"/>
            <a:ext cx="17526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46088142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>
            <a:extLst>
              <a:ext uri="{FF2B5EF4-FFF2-40B4-BE49-F238E27FC236}">
                <a16:creationId xmlns:a16="http://schemas.microsoft.com/office/drawing/2014/main" id="{C85B5EF1-50C2-EDF3-9339-33FDA8AD3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112.  Hexane combusts     C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14(L)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14(L)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8BF871-E697-3822-68BA-2DC78876E658}"/>
              </a:ext>
            </a:extLst>
          </p:cNvPr>
          <p:cNvSpPr txBox="1"/>
          <p:nvPr/>
        </p:nvSpPr>
        <p:spPr>
          <a:xfrm>
            <a:off x="3048000" y="6447443"/>
            <a:ext cx="29718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whole number ratios.</a:t>
            </a:r>
          </a:p>
        </p:txBody>
      </p:sp>
    </p:spTree>
    <p:extLst>
      <p:ext uri="{BB962C8B-B14F-4D97-AF65-F5344CB8AC3E}">
        <p14:creationId xmlns:p14="http://schemas.microsoft.com/office/powerpoint/2010/main" val="349611355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2C30F-4EA8-AFDD-BBBC-23B6EB29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>
            <a:extLst>
              <a:ext uri="{FF2B5EF4-FFF2-40B4-BE49-F238E27FC236}">
                <a16:creationId xmlns:a16="http://schemas.microsoft.com/office/drawing/2014/main" id="{71D455FD-0F19-2CFB-DF0D-D2AEE95FE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114.  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Propanol combusts (C</a:t>
            </a:r>
            <a:r>
              <a:rPr lang="en-US" altLang="en-US" sz="28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OH)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 type of alcohol.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C2C1BD-531A-19EF-E866-C8D29CF06127}"/>
              </a:ext>
            </a:extLst>
          </p:cNvPr>
          <p:cNvSpPr txBox="1"/>
          <p:nvPr/>
        </p:nvSpPr>
        <p:spPr>
          <a:xfrm>
            <a:off x="3657600" y="6447443"/>
            <a:ext cx="17526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this here</a:t>
            </a:r>
          </a:p>
        </p:txBody>
      </p:sp>
    </p:spTree>
    <p:extLst>
      <p:ext uri="{BB962C8B-B14F-4D97-AF65-F5344CB8AC3E}">
        <p14:creationId xmlns:p14="http://schemas.microsoft.com/office/powerpoint/2010/main" val="3361048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A1D7-DDED-9ADF-3612-8104292AF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>
            <a:extLst>
              <a:ext uri="{FF2B5EF4-FFF2-40B4-BE49-F238E27FC236}">
                <a16:creationId xmlns:a16="http://schemas.microsoft.com/office/drawing/2014/main" id="{BC70A237-2CE8-C319-84A9-C931895DC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114.  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Propanol combusts (C</a:t>
            </a:r>
            <a:r>
              <a:rPr lang="en-US" altLang="en-US" sz="28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OH)   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a type of alcohol.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6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5A6767-92F1-C1A9-C0E2-03A6A0F44520}"/>
              </a:ext>
            </a:extLst>
          </p:cNvPr>
          <p:cNvSpPr txBox="1"/>
          <p:nvPr/>
        </p:nvSpPr>
        <p:spPr>
          <a:xfrm>
            <a:off x="3657600" y="6447443"/>
            <a:ext cx="1752600" cy="307777"/>
          </a:xfrm>
          <a:prstGeom prst="rect">
            <a:avLst/>
          </a:prstGeom>
          <a:solidFill>
            <a:srgbClr val="FF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did it!</a:t>
            </a:r>
          </a:p>
        </p:txBody>
      </p:sp>
    </p:spTree>
    <p:extLst>
      <p:ext uri="{BB962C8B-B14F-4D97-AF65-F5344CB8AC3E}">
        <p14:creationId xmlns:p14="http://schemas.microsoft.com/office/powerpoint/2010/main" val="232901251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392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combustion, only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 (+ water) form, like this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4(G)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CO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+ 2H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 algn="ctr">
              <a:buNone/>
            </a:pPr>
            <a:b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is COMPLETE COMBUSTION.</a:t>
            </a:r>
          </a:p>
          <a:p>
            <a:pPr algn="ctr">
              <a:buNone/>
            </a:pPr>
            <a:br>
              <a:rPr lang="en-US" sz="36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endParaRPr lang="en-US" sz="36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AD9B43-DA9C-4177-9F63-736FE0E02CC0}"/>
              </a:ext>
            </a:extLst>
          </p:cNvPr>
          <p:cNvSpPr txBox="1"/>
          <p:nvPr/>
        </p:nvSpPr>
        <p:spPr>
          <a:xfrm>
            <a:off x="0" y="2590800"/>
            <a:ext cx="9144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115.  But if there is not enough oxygen for this to   </a:t>
            </a:r>
            <a:b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           happen, sometimes burning still happens, </a:t>
            </a:r>
            <a:b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             but it is not combustion that occurs,   </a:t>
            </a:r>
            <a:b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          </a:t>
            </a:r>
            <a:r>
              <a:rPr lang="en-US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INCOMPLETE COMBUSTION</a:t>
            </a:r>
            <a:b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                         can happen instead.  </a:t>
            </a:r>
          </a:p>
          <a:p>
            <a:pPr algn="ctr"/>
            <a:endParaRPr lang="en-US" sz="28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</a:t>
            </a:r>
            <a:r>
              <a:rPr lang="en-US" sz="2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kinds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incomplete combustion reactions, you can’t know them all, but you can balance any of them, if given the products. 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25924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66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116.  Incomplete combustion examples  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3CH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 2O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2CO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b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3O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2CO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+ 4H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b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baseline="-25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3CH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+ 5O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altLang="en-US" sz="3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en-US" sz="3600" baseline="-25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altLang="en-US" sz="3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+ 2CO</a:t>
            </a:r>
            <a:r>
              <a:rPr lang="en-US" altLang="en-US" sz="3600" baseline="-25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 </a:t>
            </a:r>
            <a:r>
              <a:rPr lang="en-US" altLang="en-US" sz="3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+ 6H</a:t>
            </a:r>
            <a:r>
              <a:rPr lang="en-US" altLang="en-US" sz="3600" baseline="-25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aseline="-25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aseline="-250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 carbon is soot</a:t>
            </a:r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carbon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monoxide is poison. 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</a:t>
            </a:r>
            <a:r>
              <a:rPr lang="en-US" altLang="en-US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other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incomplete combustion equations.  </a:t>
            </a:r>
          </a:p>
        </p:txBody>
      </p:sp>
    </p:spTree>
    <p:extLst>
      <p:ext uri="{BB962C8B-B14F-4D97-AF65-F5344CB8AC3E}">
        <p14:creationId xmlns:p14="http://schemas.microsoft.com/office/powerpoint/2010/main" val="3127380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4252</TotalTime>
  <Words>7634</Words>
  <Application>Microsoft Office PowerPoint</Application>
  <PresentationFormat>On-screen Show (4:3)</PresentationFormat>
  <Paragraphs>837</Paragraphs>
  <Slides>137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137</vt:i4>
      </vt:variant>
    </vt:vector>
  </HeadingPairs>
  <TitlesOfParts>
    <vt:vector size="155" baseType="lpstr">
      <vt:lpstr>Arial</vt:lpstr>
      <vt:lpstr>Baguet Script</vt:lpstr>
      <vt:lpstr>Bookman Old Style</vt:lpstr>
      <vt:lpstr>Boucherie Block</vt:lpstr>
      <vt:lpstr>BRADDON</vt:lpstr>
      <vt:lpstr>Calibri</vt:lpstr>
      <vt:lpstr>Cavolini</vt:lpstr>
      <vt:lpstr>Comic Sans MS</vt:lpstr>
      <vt:lpstr>Dreaming Outloud Pro</vt:lpstr>
      <vt:lpstr>Tahoma</vt:lpstr>
      <vt:lpstr>The Serif Hand Extrablack</vt:lpstr>
      <vt:lpstr>Times New Roman</vt:lpstr>
      <vt:lpstr>Office Theme</vt:lpstr>
      <vt:lpstr>1_Office Theme</vt:lpstr>
      <vt:lpstr>2_Office Theme</vt:lpstr>
      <vt:lpstr>Default Design</vt:lpstr>
      <vt:lpstr>1_Default Design</vt:lpstr>
      <vt:lpstr>2_Default Design</vt:lpstr>
      <vt:lpstr>Intro to the first of 5 chemical reactions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Single Replacement Reactions         (I Love Janet so I Love Table J too.)  52.  Single Replacement reactions (SR) start         with you adding atoms of an element into        one aqueous solution.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90.  Write the IONS and FORMULAS. Are these AQ or S in water?</vt:lpstr>
      <vt:lpstr>90.  Now do the rest… </vt:lpstr>
      <vt:lpstr>90.  DONE!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OB:  recognizing chemical reactions, balancing practice. 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Vestal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OB: intro to chemical reactions (5) and the creation of five demo diagrams.</dc:title>
  <dc:creator>Info Tech</dc:creator>
  <cp:lastModifiedBy>ARBUISO, CHARLES B</cp:lastModifiedBy>
  <cp:revision>313</cp:revision>
  <dcterms:created xsi:type="dcterms:W3CDTF">2010-11-12T12:14:51Z</dcterms:created>
  <dcterms:modified xsi:type="dcterms:W3CDTF">2026-01-09T01:35:07Z</dcterms:modified>
</cp:coreProperties>
</file>