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49"/>
  </p:notesMasterIdLst>
  <p:sldIdLst>
    <p:sldId id="256" r:id="rId5"/>
    <p:sldId id="343" r:id="rId6"/>
    <p:sldId id="344" r:id="rId7"/>
    <p:sldId id="583" r:id="rId8"/>
    <p:sldId id="580" r:id="rId9"/>
    <p:sldId id="581" r:id="rId10"/>
    <p:sldId id="364" r:id="rId11"/>
    <p:sldId id="582" r:id="rId12"/>
    <p:sldId id="365" r:id="rId13"/>
    <p:sldId id="604" r:id="rId14"/>
    <p:sldId id="355" r:id="rId15"/>
    <p:sldId id="407" r:id="rId16"/>
    <p:sldId id="584" r:id="rId17"/>
    <p:sldId id="357" r:id="rId18"/>
    <p:sldId id="586" r:id="rId19"/>
    <p:sldId id="283" r:id="rId20"/>
    <p:sldId id="588" r:id="rId21"/>
    <p:sldId id="589" r:id="rId22"/>
    <p:sldId id="410" r:id="rId23"/>
    <p:sldId id="590" r:id="rId24"/>
    <p:sldId id="411" r:id="rId25"/>
    <p:sldId id="591" r:id="rId26"/>
    <p:sldId id="290" r:id="rId27"/>
    <p:sldId id="592" r:id="rId28"/>
    <p:sldId id="512" r:id="rId29"/>
    <p:sldId id="593" r:id="rId30"/>
    <p:sldId id="335" r:id="rId31"/>
    <p:sldId id="594" r:id="rId32"/>
    <p:sldId id="595" r:id="rId33"/>
    <p:sldId id="306" r:id="rId34"/>
    <p:sldId id="526" r:id="rId35"/>
    <p:sldId id="309" r:id="rId36"/>
    <p:sldId id="596" r:id="rId37"/>
    <p:sldId id="311" r:id="rId38"/>
    <p:sldId id="597" r:id="rId39"/>
    <p:sldId id="313" r:id="rId40"/>
    <p:sldId id="598" r:id="rId41"/>
    <p:sldId id="490" r:id="rId42"/>
    <p:sldId id="599" r:id="rId43"/>
    <p:sldId id="319" r:id="rId44"/>
    <p:sldId id="600" r:id="rId45"/>
    <p:sldId id="347" r:id="rId46"/>
    <p:sldId id="603" r:id="rId47"/>
    <p:sldId id="601" r:id="rId4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00FF"/>
    <a:srgbClr val="FDEADA"/>
    <a:srgbClr val="333399"/>
    <a:srgbClr val="CDCDFF"/>
    <a:srgbClr val="EEF8F8"/>
    <a:srgbClr val="339933"/>
    <a:srgbClr val="000099"/>
    <a:srgbClr val="6600CC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E0D43E0-34FA-4992-B8E9-2A1A76C7432A}" type="datetimeFigureOut">
              <a:rPr lang="en-US"/>
              <a:pPr>
                <a:defRPr/>
              </a:pPr>
              <a:t>1/8/2026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B807931-A72A-4C52-952F-1DBDD3CDE0E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3882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4D076-1387-41E5-AECB-2774B896458F}" type="datetimeFigureOut">
              <a:rPr lang="en-US"/>
              <a:pPr>
                <a:defRPr/>
              </a:pPr>
              <a:t>1/8/2026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6B8A49-79B1-41AC-8416-36C95DD661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606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B6C2AE-9424-40D7-953E-4C1DED9C4DDF}" type="datetimeFigureOut">
              <a:rPr lang="en-US"/>
              <a:pPr>
                <a:defRPr/>
              </a:pPr>
              <a:t>1/8/2026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5698CA-8009-4532-9DC5-EEB6B8E8C12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87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A7AED5-DC6E-449A-BEE0-C96978F5D4F3}" type="datetimeFigureOut">
              <a:rPr lang="en-US"/>
              <a:pPr>
                <a:defRPr/>
              </a:pPr>
              <a:t>1/8/2026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44F628-41E9-4070-A40D-13C3E7950C8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573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45A0E8-BAAA-4298-82A8-59CFE1BE6142}" type="datetimeFigureOut">
              <a:rPr lang="en-US"/>
              <a:pPr>
                <a:defRPr/>
              </a:pPr>
              <a:t>1/8/2026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545437-4CBE-4990-88D7-530BCAEAD16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769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344DAE-F4F4-42F9-94E8-3DC5F2B0DC70}" type="datetimeFigureOut">
              <a:rPr lang="en-US"/>
              <a:pPr>
                <a:defRPr/>
              </a:pPr>
              <a:t>1/8/2026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F5608-AC9F-4022-8FF8-A350A12C52D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570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4EB13-E1A8-412E-9FD8-F5757785316F}" type="datetimeFigureOut">
              <a:rPr lang="en-US"/>
              <a:pPr>
                <a:defRPr/>
              </a:pPr>
              <a:t>1/8/2026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B7C351-FFE1-43F1-BE50-A7F6B1896DE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084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65B770-2EE8-401A-BF41-22E5232697F2}" type="datetimeFigureOut">
              <a:rPr lang="en-US"/>
              <a:pPr>
                <a:defRPr/>
              </a:pPr>
              <a:t>1/8/2026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E0BCE5-0671-4849-804C-859830E6C21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288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AAD907-F707-4C0E-8F89-0F1D10A7761D}" type="datetimeFigureOut">
              <a:rPr lang="en-US"/>
              <a:pPr>
                <a:defRPr/>
              </a:pPr>
              <a:t>1/8/2026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22CB6E-DF66-4176-B4DC-D2BA9DBA6D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9804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9F400B-1E29-4298-8E4F-AE09429BB05B}" type="datetimeFigureOut">
              <a:rPr lang="en-US"/>
              <a:pPr>
                <a:defRPr/>
              </a:pPr>
              <a:t>1/8/2026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BA5094-3C76-4930-B81A-9D7FB234278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625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21E9AF-295A-449D-BF6F-D777495A721B}" type="datetimeFigureOut">
              <a:rPr lang="en-US"/>
              <a:pPr>
                <a:defRPr/>
              </a:pPr>
              <a:t>1/8/2026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678BD6-53B0-4D6B-855F-E036009377D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3766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009AAC-5088-4974-9D40-179179EDC852}" type="datetimeFigureOut">
              <a:rPr lang="en-US"/>
              <a:pPr>
                <a:defRPr/>
              </a:pPr>
              <a:t>1/8/2026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D99232-29F8-413C-8F92-7C45927B84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6143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E23E68-A8AF-40D2-B1CE-DA05104F1AA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69267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A93F74-454E-4B46-9124-9B2F8ADBB77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8274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5FB279-B8ED-4C2A-AD62-7323E3C919B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736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D187C2-4834-47DF-880D-04010E25D6E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3308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2EE20B-7450-41B7-91B2-D6CA72E4578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5511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EAB9AD-E9B6-434B-8505-B1C0BED0C80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1826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80C484-FF3C-4E2A-A549-D6F2A0EE617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86376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DC0949-1CFD-4A47-A31B-02C54EDA2DD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4386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597F96-BA07-4785-A923-40B2394D153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5175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FB7BED-E493-4824-A233-9B10212F09E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183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A59C2F-80AF-470F-AC0B-DDC988E0C2B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9095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D5E7DA-03C8-452C-B430-51A0499CBEF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1134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DD921F-3BEB-4EAC-954C-225C51C0EDB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8284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46734F-19F4-464A-A50B-459BBABC8F5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53792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AC2714-D109-4685-ABC3-FAC9E25EEA5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7993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C470D6-2D0A-459A-ABED-1E003CC8BB2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6923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49D768-A8F7-4063-9D08-06D770E45A0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8963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51FB1A-86A5-4A05-AD0B-0057604A49F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2609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C6F286-3E59-4585-B17A-DEEE9D0B37F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7852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14EBB8-3D46-4CCE-AB23-E0AEAF65615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3869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FA82BF-57A3-47A3-A9E6-738CEDF9920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7427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D10209-3D97-4E65-BB07-AEABFA1BD4E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7914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22079-5ED7-446C-A96F-7548090ED37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6CDBB-046F-4431-A796-7CA7B772C9C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15183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22079-5ED7-446C-A96F-7548090ED37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6CDBB-046F-4431-A796-7CA7B772C9C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52821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22079-5ED7-446C-A96F-7548090ED37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6CDBB-046F-4431-A796-7CA7B772C9C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40498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22079-5ED7-446C-A96F-7548090ED37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6CDBB-046F-4431-A796-7CA7B772C9C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85253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22079-5ED7-446C-A96F-7548090ED37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6CDBB-046F-4431-A796-7CA7B772C9C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77709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22079-5ED7-446C-A96F-7548090ED37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6CDBB-046F-4431-A796-7CA7B772C9C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180733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22079-5ED7-446C-A96F-7548090ED37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6CDBB-046F-4431-A796-7CA7B772C9C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1744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22079-5ED7-446C-A96F-7548090ED37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6CDBB-046F-4431-A796-7CA7B772C9C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48897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22079-5ED7-446C-A96F-7548090ED37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6CDBB-046F-4431-A796-7CA7B772C9C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390876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22079-5ED7-446C-A96F-7548090ED37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6CDBB-046F-4431-A796-7CA7B772C9C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78927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22079-5ED7-446C-A96F-7548090ED37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6CDBB-046F-4431-A796-7CA7B772C9C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8765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10E410A-89FD-4AA6-B7AD-C8FD6A1F0244}" type="datetimeFigureOut">
              <a:rPr lang="en-US"/>
              <a:pPr>
                <a:defRPr/>
              </a:pPr>
              <a:t>1/8/2026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A9D1257-47D5-4590-98F0-BDE3C31D14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6CFAAD19-AEC0-4CEB-949C-58E7625966E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134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7CBCEEBD-6609-40DA-A79D-A30F2F06E5A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2245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0A422079-5ED7-446C-A96F-7548090ED371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1/8/2026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DC96CDBB-046F-4431-A796-7CA7B772C9C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59897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57200"/>
            <a:ext cx="9144000" cy="35814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OB:  intro to STOICHIOMETRY</a:t>
            </a:r>
            <a:br>
              <a:rPr lang="en-US" dirty="0"/>
            </a:br>
            <a:br>
              <a:rPr lang="en-US" dirty="0"/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ratios in balanced reactions to manipulate the chemical variables 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these reactions. 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(mass, volume, and numbers of particles)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876800"/>
            <a:ext cx="9144000" cy="20574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dirty="0">
                <a:solidFill>
                  <a:srgbClr val="7030A0"/>
                </a:solidFill>
              </a:rPr>
              <a:t>Calculators, reference tables, notes.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dirty="0">
                <a:solidFill>
                  <a:srgbClr val="7030A0"/>
                </a:solidFill>
              </a:rPr>
              <a:t>Get your thinking caps on!</a:t>
            </a:r>
            <a:r>
              <a:rPr lang="en-US" dirty="0">
                <a:solidFill>
                  <a:srgbClr val="FF0000"/>
                </a:solidFill>
              </a:rPr>
              <a:t> </a:t>
            </a:r>
            <a:endParaRPr lang="en-US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578"/>
            <a:ext cx="914400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1.  What is stoichiometry?</a:t>
            </a:r>
          </a:p>
          <a:p>
            <a:endParaRPr lang="en-US" sz="2400" dirty="0"/>
          </a:p>
          <a:p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Chemistry math that follows the Law of Conservation of Matter </a:t>
            </a:r>
            <a:b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starts with a balanced equation.</a:t>
            </a:r>
          </a:p>
          <a:p>
            <a:endParaRPr 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solidFill>
                <a:srgbClr val="FF0000"/>
              </a:solidFill>
            </a:endParaRPr>
          </a:p>
          <a:p>
            <a:endParaRPr lang="en-US" sz="2400" dirty="0">
              <a:solidFill>
                <a:srgbClr val="FF0000"/>
              </a:solidFill>
            </a:endParaRPr>
          </a:p>
          <a:p>
            <a:r>
              <a:rPr lang="en-US" sz="2400" dirty="0"/>
              <a:t> </a:t>
            </a:r>
            <a:r>
              <a:rPr lang="en-US" sz="3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13921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4Al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(S)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+ 3O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  2Al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3(S)           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 How many atoms and molecules and </a:t>
            </a:r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formula units are in ratio here?</a:t>
            </a:r>
          </a:p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8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340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BA3B5-B2AC-5195-6ECB-D89B055614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A961B5E-50C2-B9CF-0BBA-EEB5C63BFDCD}"/>
              </a:ext>
            </a:extLst>
          </p:cNvPr>
          <p:cNvSpPr txBox="1"/>
          <p:nvPr/>
        </p:nvSpPr>
        <p:spPr>
          <a:xfrm>
            <a:off x="0" y="0"/>
            <a:ext cx="914400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4Al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(S)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+ 3O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  2Al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3(S)           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 How many atoms and molecules and </a:t>
            </a:r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formula units are in ratio here?</a:t>
            </a:r>
          </a:p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5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atoms Al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molecules O</a:t>
            </a:r>
            <a:r>
              <a:rPr lang="en-US" sz="3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5400" dirty="0">
                <a:solidFill>
                  <a:srgbClr val="33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600" dirty="0">
                <a:solidFill>
                  <a:srgbClr val="33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FU’s Al</a:t>
            </a:r>
            <a:r>
              <a:rPr lang="en-US" sz="3600" baseline="-25000" dirty="0">
                <a:solidFill>
                  <a:srgbClr val="33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600" dirty="0">
                <a:solidFill>
                  <a:srgbClr val="33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600" baseline="-25000" dirty="0">
                <a:solidFill>
                  <a:srgbClr val="33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algn="ctr"/>
            <a:endParaRPr lang="en-US" sz="3600" baseline="-25000" dirty="0">
              <a:solidFill>
                <a:srgbClr val="3399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8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8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8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8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8000" dirty="0">
                <a:solidFill>
                  <a:srgbClr val="33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8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ratio</a:t>
            </a:r>
          </a:p>
        </p:txBody>
      </p:sp>
    </p:spTree>
    <p:extLst>
      <p:ext uri="{BB962C8B-B14F-4D97-AF65-F5344CB8AC3E}">
        <p14:creationId xmlns:p14="http://schemas.microsoft.com/office/powerpoint/2010/main" val="51392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4Al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(S)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+ 3O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  2Al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3(S)           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What is the mole ratio for this balanced</a:t>
            </a:r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equation?</a:t>
            </a:r>
          </a:p>
          <a:p>
            <a:pPr algn="ctr"/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81666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4Al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(S)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+ 3O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  2Al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3(S)           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What is the mole ratio for this balanced</a:t>
            </a:r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equation?</a:t>
            </a:r>
          </a:p>
          <a:p>
            <a:pPr algn="ctr"/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moles Al</a:t>
            </a:r>
            <a:r>
              <a:rPr lang="en-US" sz="4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sz="4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moles O</a:t>
            </a:r>
            <a:r>
              <a:rPr lang="en-US" sz="42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sz="4200" b="1" dirty="0">
                <a:solidFill>
                  <a:srgbClr val="33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moles Al</a:t>
            </a:r>
            <a:r>
              <a:rPr lang="en-US" sz="4200" b="1" baseline="-25000" dirty="0">
                <a:solidFill>
                  <a:srgbClr val="33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200" b="1" dirty="0">
                <a:solidFill>
                  <a:srgbClr val="33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4200" b="1" baseline="-25000" dirty="0">
                <a:solidFill>
                  <a:srgbClr val="33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algn="ctr"/>
            <a:endParaRPr lang="en-US" sz="36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8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Mole Ratio here is 4:3:2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8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9534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4Al</a:t>
            </a:r>
            <a:r>
              <a:rPr lang="en-US" sz="4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(S)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+ 3O</a:t>
            </a:r>
            <a:r>
              <a:rPr lang="en-US" sz="4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  2Al</a:t>
            </a:r>
            <a:r>
              <a:rPr lang="en-US" sz="4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4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3(S)            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 If you used up 8 moles of Aluminum in a big reaction, how many 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moles of oxygen would you need to complete the reaction? 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4694A1-890C-E814-441E-5FD64EB5BD64}"/>
              </a:ext>
            </a:extLst>
          </p:cNvPr>
          <p:cNvSpPr txBox="1"/>
          <p:nvPr/>
        </p:nvSpPr>
        <p:spPr>
          <a:xfrm>
            <a:off x="3657600" y="6553200"/>
            <a:ext cx="1447800" cy="30777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this all here</a:t>
            </a:r>
          </a:p>
        </p:txBody>
      </p:sp>
    </p:spTree>
    <p:extLst>
      <p:ext uri="{BB962C8B-B14F-4D97-AF65-F5344CB8AC3E}">
        <p14:creationId xmlns:p14="http://schemas.microsoft.com/office/powerpoint/2010/main" val="3914967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4Al</a:t>
            </a:r>
            <a:r>
              <a:rPr lang="en-US" sz="4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(S)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+ 3O</a:t>
            </a:r>
            <a:r>
              <a:rPr lang="en-US" sz="4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  2Al</a:t>
            </a:r>
            <a:r>
              <a:rPr lang="en-US" sz="4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4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3(S)            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 If you used up 8 moles of Aluminum in a big reaction, how many   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moles of oxygen would you need to complete the reaction?  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B11304E3-7772-4D20-AA6D-332672A032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2052766"/>
              </p:ext>
            </p:extLst>
          </p:nvPr>
        </p:nvGraphicFramePr>
        <p:xfrm>
          <a:off x="990600" y="2887771"/>
          <a:ext cx="5715000" cy="14771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600">
                  <a:extLst>
                    <a:ext uri="{9D8B030D-6E8A-4147-A177-3AD203B41FA5}">
                      <a16:colId xmlns:a16="http://schemas.microsoft.com/office/drawing/2014/main" val="3735567128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4132899571"/>
                    </a:ext>
                  </a:extLst>
                </a:gridCol>
                <a:gridCol w="2819400">
                  <a:extLst>
                    <a:ext uri="{9D8B030D-6E8A-4147-A177-3AD203B41FA5}">
                      <a16:colId xmlns:a16="http://schemas.microsoft.com/office/drawing/2014/main" val="2035769635"/>
                    </a:ext>
                  </a:extLst>
                </a:gridCol>
              </a:tblGrid>
              <a:tr h="1477151">
                <a:tc>
                  <a:txBody>
                    <a:bodyPr/>
                    <a:lstStyle/>
                    <a:p>
                      <a:pPr algn="ctr"/>
                      <a:r>
                        <a:rPr lang="en-US" sz="3600" b="0" u="sng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Moles Al</a:t>
                      </a:r>
                      <a:br>
                        <a:rPr lang="en-US" sz="3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3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Moles O</a:t>
                      </a:r>
                      <a:r>
                        <a:rPr lang="en-US" sz="3600" b="0" baseline="-25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u="sng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Moles Al</a:t>
                      </a:r>
                      <a:br>
                        <a:rPr lang="en-US" sz="3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3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 Moles O</a:t>
                      </a:r>
                      <a:r>
                        <a:rPr lang="en-US" sz="3600" b="0" baseline="-25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3600" b="0" baseline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340218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87455F1-7296-4AF9-BDC8-6EB3ED497E89}"/>
              </a:ext>
            </a:extLst>
          </p:cNvPr>
          <p:cNvSpPr txBox="1"/>
          <p:nvPr/>
        </p:nvSpPr>
        <p:spPr>
          <a:xfrm>
            <a:off x="2743200" y="5028962"/>
            <a:ext cx="40386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4X = 24</a:t>
            </a:r>
          </a:p>
          <a:p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X = 6 moles </a:t>
            </a:r>
            <a:r>
              <a:rPr lang="en-US" sz="4000" b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4000" b="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52820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4Al</a:t>
            </a:r>
            <a:r>
              <a:rPr lang="en-US" sz="4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(S)</a:t>
            </a:r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+ 3O</a:t>
            </a:r>
            <a:r>
              <a:rPr lang="en-US" sz="4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 2Al</a:t>
            </a:r>
            <a:r>
              <a:rPr lang="en-US" sz="4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4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3(S)            </a:t>
            </a:r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  </a:t>
            </a:r>
            <a:r>
              <a:rPr lang="en-US" sz="3200" kern="12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If you used up only two moles of Al, </a:t>
            </a:r>
            <a:br>
              <a:rPr lang="en-US" sz="3200" kern="12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kern="12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how many moles of  O</a:t>
            </a:r>
            <a:r>
              <a:rPr lang="en-US" sz="3200" kern="1200" baseline="-250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2(G)   </a:t>
            </a:r>
            <a:r>
              <a:rPr lang="en-US" sz="3200" kern="12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would form?  </a:t>
            </a:r>
            <a:endParaRPr lang="en-US" sz="3200" kern="140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CE3837-7904-4616-FE23-1A35F732AD19}"/>
              </a:ext>
            </a:extLst>
          </p:cNvPr>
          <p:cNvSpPr txBox="1"/>
          <p:nvPr/>
        </p:nvSpPr>
        <p:spPr>
          <a:xfrm>
            <a:off x="3657600" y="6553200"/>
            <a:ext cx="1447800" cy="30777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this all here</a:t>
            </a:r>
          </a:p>
        </p:txBody>
      </p:sp>
    </p:spTree>
    <p:extLst>
      <p:ext uri="{BB962C8B-B14F-4D97-AF65-F5344CB8AC3E}">
        <p14:creationId xmlns:p14="http://schemas.microsoft.com/office/powerpoint/2010/main" val="42730461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69518-E870-1ECF-6333-ED1D801E0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F306593-F333-E79B-99D9-9D58AE137E43}"/>
              </a:ext>
            </a:extLst>
          </p:cNvPr>
          <p:cNvSpPr txBox="1"/>
          <p:nvPr/>
        </p:nvSpPr>
        <p:spPr>
          <a:xfrm>
            <a:off x="0" y="0"/>
            <a:ext cx="91440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4Al</a:t>
            </a:r>
            <a:r>
              <a:rPr lang="en-US" sz="4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(S)</a:t>
            </a:r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+ 3O</a:t>
            </a:r>
            <a:r>
              <a:rPr lang="en-US" sz="4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 2Al</a:t>
            </a:r>
            <a:r>
              <a:rPr lang="en-US" sz="4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4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3(S)            </a:t>
            </a:r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.   </a:t>
            </a:r>
            <a:r>
              <a:rPr lang="en-US" sz="3200" kern="120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sz="3200" kern="12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you used up only two moles of Al</a:t>
            </a:r>
            <a:r>
              <a:rPr lang="en-US" sz="3200" kern="120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lang="en-US" sz="3200" kern="120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kern="120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how </a:t>
            </a:r>
            <a:r>
              <a:rPr lang="en-US" sz="3200" kern="12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many moles of  O</a:t>
            </a:r>
            <a:r>
              <a:rPr lang="en-US" sz="3200" kern="1200" baseline="-250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2(G)   </a:t>
            </a:r>
            <a:r>
              <a:rPr lang="en-US" sz="3200" kern="12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would form?  </a:t>
            </a:r>
            <a:endParaRPr lang="en-US" sz="3200" kern="140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8B7C65A-B972-431A-BC57-514B496EBD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9834594"/>
              </p:ext>
            </p:extLst>
          </p:nvPr>
        </p:nvGraphicFramePr>
        <p:xfrm>
          <a:off x="533400" y="2862410"/>
          <a:ext cx="7391400" cy="14771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52216">
                  <a:extLst>
                    <a:ext uri="{9D8B030D-6E8A-4147-A177-3AD203B41FA5}">
                      <a16:colId xmlns:a16="http://schemas.microsoft.com/office/drawing/2014/main" val="3735567128"/>
                    </a:ext>
                  </a:extLst>
                </a:gridCol>
                <a:gridCol w="492760">
                  <a:extLst>
                    <a:ext uri="{9D8B030D-6E8A-4147-A177-3AD203B41FA5}">
                      <a16:colId xmlns:a16="http://schemas.microsoft.com/office/drawing/2014/main" val="4132899571"/>
                    </a:ext>
                  </a:extLst>
                </a:gridCol>
                <a:gridCol w="3646424">
                  <a:extLst>
                    <a:ext uri="{9D8B030D-6E8A-4147-A177-3AD203B41FA5}">
                      <a16:colId xmlns:a16="http://schemas.microsoft.com/office/drawing/2014/main" val="2035769635"/>
                    </a:ext>
                  </a:extLst>
                </a:gridCol>
              </a:tblGrid>
              <a:tr h="1477151">
                <a:tc>
                  <a:txBody>
                    <a:bodyPr/>
                    <a:lstStyle/>
                    <a:p>
                      <a:pPr algn="ctr"/>
                      <a:r>
                        <a:rPr lang="en-US" sz="3600" b="0" u="sng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Moles Al</a:t>
                      </a:r>
                      <a:br>
                        <a:rPr lang="en-US" sz="3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3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</a:t>
                      </a:r>
                      <a:r>
                        <a:rPr lang="en-US" sz="36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Moles O</a:t>
                      </a:r>
                      <a:r>
                        <a:rPr lang="en-US" sz="3600" b="0" baseline="-25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u="sng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Moles Al</a:t>
                      </a:r>
                      <a:br>
                        <a:rPr lang="en-US" sz="3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3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 Moles </a:t>
                      </a:r>
                      <a:r>
                        <a:rPr lang="en-US" sz="36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3600" b="0" baseline="-25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3600" b="0" baseline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34021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A68286A-1D16-4C63-AF79-1070C513AC1B}"/>
              </a:ext>
            </a:extLst>
          </p:cNvPr>
          <p:cNvSpPr txBox="1"/>
          <p:nvPr/>
        </p:nvSpPr>
        <p:spPr>
          <a:xfrm>
            <a:off x="3048000" y="4724400"/>
            <a:ext cx="4038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0000FF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2X = 3</a:t>
            </a:r>
          </a:p>
          <a:p>
            <a:endParaRPr lang="en-US" sz="2400" dirty="0">
              <a:solidFill>
                <a:srgbClr val="0000FF"/>
              </a:solidFill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r>
              <a:rPr lang="en-US" sz="4800" dirty="0">
                <a:solidFill>
                  <a:srgbClr val="0000FF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 X = 1.5 </a:t>
            </a:r>
            <a:r>
              <a:rPr lang="en-US" sz="4800" b="0" baseline="0" dirty="0">
                <a:solidFill>
                  <a:srgbClr val="0000FF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Al</a:t>
            </a:r>
            <a:r>
              <a:rPr lang="en-US" sz="4800" b="0" baseline="-25000" dirty="0">
                <a:solidFill>
                  <a:srgbClr val="0000FF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2</a:t>
            </a:r>
            <a:r>
              <a:rPr lang="en-US" sz="4800" b="0" baseline="0" dirty="0">
                <a:solidFill>
                  <a:srgbClr val="0000FF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O</a:t>
            </a:r>
            <a:r>
              <a:rPr lang="en-US" sz="4800" b="0" baseline="-25000" dirty="0">
                <a:solidFill>
                  <a:srgbClr val="0000FF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3</a:t>
            </a:r>
            <a:endParaRPr lang="en-US" sz="4800" dirty="0">
              <a:solidFill>
                <a:srgbClr val="0000FF"/>
              </a:solidFill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2218538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905000"/>
            <a:ext cx="9144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Take out table H and draw in the entire</a:t>
            </a:r>
            <a:b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Stoich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Mole Map now.  It will be your guide for all stoichiometry math, now &amp; in college. </a:t>
            </a:r>
          </a:p>
          <a:p>
            <a:pPr algn="ctr"/>
            <a:endParaRPr lang="en-US" sz="3600" u="sng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 problems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are on this map.   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34066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2">
            <a:extLst>
              <a:ext uri="{FF2B5EF4-FFF2-40B4-BE49-F238E27FC236}">
                <a16:creationId xmlns:a16="http://schemas.microsoft.com/office/drawing/2014/main" id="{15B80927-E3B0-4647-AF2D-EDC4E90A12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1" y="2919412"/>
            <a:ext cx="1304925" cy="101917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9525" algn="in">
            <a:solidFill>
              <a:srgbClr val="000000"/>
            </a:solidFill>
            <a:round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Oval 3">
            <a:extLst>
              <a:ext uri="{FF2B5EF4-FFF2-40B4-BE49-F238E27FC236}">
                <a16:creationId xmlns:a16="http://schemas.microsoft.com/office/drawing/2014/main" id="{A799DFB0-F7B3-4BF7-8095-03DA3789BF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2551" y="631825"/>
            <a:ext cx="1304925" cy="101917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9525" algn="in">
            <a:solidFill>
              <a:srgbClr val="000000"/>
            </a:solidFill>
            <a:round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Oval 4">
            <a:extLst>
              <a:ext uri="{FF2B5EF4-FFF2-40B4-BE49-F238E27FC236}">
                <a16:creationId xmlns:a16="http://schemas.microsoft.com/office/drawing/2014/main" id="{3F5E3DB7-5170-4056-96B4-A55DB90472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338762"/>
            <a:ext cx="1304926" cy="101917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9525" algn="in">
            <a:solidFill>
              <a:srgbClr val="000000"/>
            </a:solidFill>
            <a:round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Oval 5">
            <a:extLst>
              <a:ext uri="{FF2B5EF4-FFF2-40B4-BE49-F238E27FC236}">
                <a16:creationId xmlns:a16="http://schemas.microsoft.com/office/drawing/2014/main" id="{338AD985-3DDA-4FF1-BC60-7A299E2563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5026" y="5310187"/>
            <a:ext cx="1304925" cy="101917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9525" algn="in">
            <a:solidFill>
              <a:srgbClr val="000000"/>
            </a:solidFill>
            <a:round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 Box 6">
            <a:extLst>
              <a:ext uri="{FF2B5EF4-FFF2-40B4-BE49-F238E27FC236}">
                <a16:creationId xmlns:a16="http://schemas.microsoft.com/office/drawing/2014/main" id="{F4B669F2-1C63-402A-894C-8AC6C65780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1151" y="3128962"/>
            <a:ext cx="85725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Mole </a:t>
            </a:r>
            <a:b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Island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Box 7">
            <a:extLst>
              <a:ext uri="{FF2B5EF4-FFF2-40B4-BE49-F238E27FC236}">
                <a16:creationId xmlns:a16="http://schemas.microsoft.com/office/drawing/2014/main" id="{9E22C6AF-0913-4C5E-9BDA-F3CE7F009E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0676" y="831850"/>
            <a:ext cx="85725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Volume</a:t>
            </a:r>
            <a:b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Island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06C3072F-AEE3-4732-80D6-C28E35E156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4101" y="5567362"/>
            <a:ext cx="857250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Mass</a:t>
            </a:r>
            <a:b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Island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Text Box 9">
            <a:extLst>
              <a:ext uri="{FF2B5EF4-FFF2-40B4-BE49-F238E27FC236}">
                <a16:creationId xmlns:a16="http://schemas.microsoft.com/office/drawing/2014/main" id="{CE37B16C-D9AB-466C-B574-B67A6691AF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076" y="5576887"/>
            <a:ext cx="857250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Particle</a:t>
            </a:r>
            <a:b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Island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034" name="AutoShape 10">
            <a:extLst>
              <a:ext uri="{FF2B5EF4-FFF2-40B4-BE49-F238E27FC236}">
                <a16:creationId xmlns:a16="http://schemas.microsoft.com/office/drawing/2014/main" id="{85FD8F66-CDAE-4E7D-8F40-0CB4D45C55D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09776" y="1660525"/>
            <a:ext cx="0" cy="1257300"/>
          </a:xfrm>
          <a:prstGeom prst="straightConnector1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cxnSp>
      <p:cxnSp>
        <p:nvCxnSpPr>
          <p:cNvPr id="1035" name="AutoShape 11">
            <a:extLst>
              <a:ext uri="{FF2B5EF4-FFF2-40B4-BE49-F238E27FC236}">
                <a16:creationId xmlns:a16="http://schemas.microsoft.com/office/drawing/2014/main" id="{7D400855-BA9C-431E-B4B7-D4B2DA295181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808038" y="3843337"/>
            <a:ext cx="849313" cy="1516063"/>
          </a:xfrm>
          <a:prstGeom prst="straightConnector1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cxnSp>
      <p:cxnSp>
        <p:nvCxnSpPr>
          <p:cNvPr id="1036" name="AutoShape 12">
            <a:extLst>
              <a:ext uri="{FF2B5EF4-FFF2-40B4-BE49-F238E27FC236}">
                <a16:creationId xmlns:a16="http://schemas.microsoft.com/office/drawing/2014/main" id="{472A4563-5730-4997-9EFD-A014ABED51C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371726" y="3852862"/>
            <a:ext cx="466725" cy="1466850"/>
          </a:xfrm>
          <a:prstGeom prst="straightConnector1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cxnSp>
      <p:sp>
        <p:nvSpPr>
          <p:cNvPr id="10" name="Text Box 13">
            <a:extLst>
              <a:ext uri="{FF2B5EF4-FFF2-40B4-BE49-F238E27FC236}">
                <a16:creationId xmlns:a16="http://schemas.microsoft.com/office/drawing/2014/main" id="{F4D5470F-2DA8-4858-9C0F-BA376FBBFE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9651" y="2070100"/>
            <a:ext cx="1895475" cy="2952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 mole = 22.4 Liters of Gas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Text Box 14">
            <a:extLst>
              <a:ext uri="{FF2B5EF4-FFF2-40B4-BE49-F238E27FC236}">
                <a16:creationId xmlns:a16="http://schemas.microsoft.com/office/drawing/2014/main" id="{6A35AA62-08DE-4646-93FE-3ACEAC8ADD67}"/>
              </a:ext>
            </a:extLst>
          </p:cNvPr>
          <p:cNvSpPr txBox="1">
            <a:spLocks noChangeArrowheads="1"/>
          </p:cNvSpPr>
          <p:nvPr/>
        </p:nvSpPr>
        <p:spPr bwMode="auto">
          <a:xfrm rot="1933097">
            <a:off x="107951" y="4122737"/>
            <a:ext cx="2060575" cy="2698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 mole = 6.02 x 10</a:t>
            </a:r>
            <a:r>
              <a:rPr kumimoji="0" lang="en-US" altLang="en-US" sz="1200" b="1" i="0" u="none" strike="noStrike" cap="none" normalizeH="0" baseline="300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23</a:t>
            </a:r>
            <a:r>
              <a:rPr kumimoji="0" lang="en-US" altLang="en-US" sz="12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particles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Text Box 15">
            <a:extLst>
              <a:ext uri="{FF2B5EF4-FFF2-40B4-BE49-F238E27FC236}">
                <a16:creationId xmlns:a16="http://schemas.microsoft.com/office/drawing/2014/main" id="{28C0E712-DF1F-4E3C-90FD-3E6E00D19BE6}"/>
              </a:ext>
            </a:extLst>
          </p:cNvPr>
          <p:cNvSpPr txBox="1">
            <a:spLocks noChangeArrowheads="1"/>
          </p:cNvSpPr>
          <p:nvPr/>
        </p:nvSpPr>
        <p:spPr bwMode="auto">
          <a:xfrm rot="-1150935">
            <a:off x="1979613" y="4637087"/>
            <a:ext cx="1681163" cy="24923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 mole = molar mass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Oval 16">
            <a:extLst>
              <a:ext uri="{FF2B5EF4-FFF2-40B4-BE49-F238E27FC236}">
                <a16:creationId xmlns:a16="http://schemas.microsoft.com/office/drawing/2014/main" id="{42E0858F-3A5A-4085-80FC-8A29AA646C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5376" y="2919412"/>
            <a:ext cx="1304925" cy="101917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9525" algn="in">
            <a:solidFill>
              <a:srgbClr val="000000"/>
            </a:solidFill>
            <a:round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17">
            <a:extLst>
              <a:ext uri="{FF2B5EF4-FFF2-40B4-BE49-F238E27FC236}">
                <a16:creationId xmlns:a16="http://schemas.microsoft.com/office/drawing/2014/main" id="{12468FB5-484D-4801-A514-79C885E825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6326" y="631825"/>
            <a:ext cx="1304925" cy="101917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9525" algn="in">
            <a:solidFill>
              <a:srgbClr val="000000"/>
            </a:solidFill>
            <a:round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18">
            <a:extLst>
              <a:ext uri="{FF2B5EF4-FFF2-40B4-BE49-F238E27FC236}">
                <a16:creationId xmlns:a16="http://schemas.microsoft.com/office/drawing/2014/main" id="{5D7FE4D6-77F8-43F1-8AD0-0457D6423F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9051" y="5338762"/>
            <a:ext cx="1304925" cy="101917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9525" algn="in">
            <a:solidFill>
              <a:srgbClr val="000000"/>
            </a:solidFill>
            <a:round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9">
            <a:extLst>
              <a:ext uri="{FF2B5EF4-FFF2-40B4-BE49-F238E27FC236}">
                <a16:creationId xmlns:a16="http://schemas.microsoft.com/office/drawing/2014/main" id="{16746314-4922-4D6A-8D3D-60609CDAAF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0276" y="5310187"/>
            <a:ext cx="1304925" cy="101917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9525" algn="in">
            <a:solidFill>
              <a:srgbClr val="000000"/>
            </a:solidFill>
            <a:round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Text Box 20">
            <a:extLst>
              <a:ext uri="{FF2B5EF4-FFF2-40B4-BE49-F238E27FC236}">
                <a16:creationId xmlns:a16="http://schemas.microsoft.com/office/drawing/2014/main" id="{BF0147EA-138F-407C-9A3F-60930FA04D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4926" y="3128962"/>
            <a:ext cx="857250" cy="77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Mole </a:t>
            </a:r>
            <a:b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Island 2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Text Box 21">
            <a:extLst>
              <a:ext uri="{FF2B5EF4-FFF2-40B4-BE49-F238E27FC236}">
                <a16:creationId xmlns:a16="http://schemas.microsoft.com/office/drawing/2014/main" id="{FB203F84-B879-4B5D-B4D3-03090E8A47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4451" y="831850"/>
            <a:ext cx="85725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Volume</a:t>
            </a:r>
            <a:b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Island 2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Text Box 22">
            <a:extLst>
              <a:ext uri="{FF2B5EF4-FFF2-40B4-BE49-F238E27FC236}">
                <a16:creationId xmlns:a16="http://schemas.microsoft.com/office/drawing/2014/main" id="{E50259B8-975E-4824-9B39-AE2C5EED55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9351" y="5567362"/>
            <a:ext cx="85725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Mass</a:t>
            </a:r>
            <a:b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Island 2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Text Box 23">
            <a:extLst>
              <a:ext uri="{FF2B5EF4-FFF2-40B4-BE49-F238E27FC236}">
                <a16:creationId xmlns:a16="http://schemas.microsoft.com/office/drawing/2014/main" id="{3BD4C237-221F-4157-A7C6-E74CC9EBB5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8126" y="5595937"/>
            <a:ext cx="857250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Particle</a:t>
            </a:r>
            <a:b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Island 2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048" name="AutoShape 24">
            <a:extLst>
              <a:ext uri="{FF2B5EF4-FFF2-40B4-BE49-F238E27FC236}">
                <a16:creationId xmlns:a16="http://schemas.microsoft.com/office/drawing/2014/main" id="{C355411D-666A-4FB3-B0F4-38762B4A841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43551" y="1660525"/>
            <a:ext cx="0" cy="1257300"/>
          </a:xfrm>
          <a:prstGeom prst="straightConnector1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cxnSp>
      <p:cxnSp>
        <p:nvCxnSpPr>
          <p:cNvPr id="1049" name="AutoShape 25">
            <a:extLst>
              <a:ext uri="{FF2B5EF4-FFF2-40B4-BE49-F238E27FC236}">
                <a16:creationId xmlns:a16="http://schemas.microsoft.com/office/drawing/2014/main" id="{D017CA3D-D216-46FF-89B3-9567E43F99B0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4572001" y="3838575"/>
            <a:ext cx="608012" cy="1500187"/>
          </a:xfrm>
          <a:prstGeom prst="straightConnector1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cxnSp>
      <p:cxnSp>
        <p:nvCxnSpPr>
          <p:cNvPr id="1050" name="AutoShape 26">
            <a:extLst>
              <a:ext uri="{FF2B5EF4-FFF2-40B4-BE49-F238E27FC236}">
                <a16:creationId xmlns:a16="http://schemas.microsoft.com/office/drawing/2014/main" id="{97E9FB81-8A4F-447A-8CEE-762D7A255C7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970588" y="3806825"/>
            <a:ext cx="744538" cy="1512887"/>
          </a:xfrm>
          <a:prstGeom prst="straightConnector1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cxnSp>
      <p:sp>
        <p:nvSpPr>
          <p:cNvPr id="21" name="Text Box 27">
            <a:extLst>
              <a:ext uri="{FF2B5EF4-FFF2-40B4-BE49-F238E27FC236}">
                <a16:creationId xmlns:a16="http://schemas.microsoft.com/office/drawing/2014/main" id="{7CEE3B1A-1EE6-4933-9987-9360F78819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3426" y="2070100"/>
            <a:ext cx="1895475" cy="2952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 mole = 22.4 Liters of Gas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Text Box 28">
            <a:extLst>
              <a:ext uri="{FF2B5EF4-FFF2-40B4-BE49-F238E27FC236}">
                <a16:creationId xmlns:a16="http://schemas.microsoft.com/office/drawing/2014/main" id="{386B48C3-4C3C-487E-93ED-D978786FBD5D}"/>
              </a:ext>
            </a:extLst>
          </p:cNvPr>
          <p:cNvSpPr txBox="1">
            <a:spLocks noChangeArrowheads="1"/>
          </p:cNvSpPr>
          <p:nvPr/>
        </p:nvSpPr>
        <p:spPr bwMode="auto">
          <a:xfrm rot="1492407">
            <a:off x="3814763" y="4513262"/>
            <a:ext cx="2028825" cy="2794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 mole = 6.02 x 10</a:t>
            </a:r>
            <a:r>
              <a:rPr kumimoji="0" lang="en-US" altLang="en-US" sz="1200" b="1" i="0" u="none" strike="noStrike" cap="none" normalizeH="0" baseline="300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23</a:t>
            </a:r>
            <a:r>
              <a:rPr kumimoji="0" lang="en-US" altLang="en-US" sz="12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particles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Text Box 29">
            <a:extLst>
              <a:ext uri="{FF2B5EF4-FFF2-40B4-BE49-F238E27FC236}">
                <a16:creationId xmlns:a16="http://schemas.microsoft.com/office/drawing/2014/main" id="{C9CF1A70-A315-4315-87A0-0FE17D3D2A7F}"/>
              </a:ext>
            </a:extLst>
          </p:cNvPr>
          <p:cNvSpPr txBox="1">
            <a:spLocks noChangeArrowheads="1"/>
          </p:cNvSpPr>
          <p:nvPr/>
        </p:nvSpPr>
        <p:spPr bwMode="auto">
          <a:xfrm rot="-1845517">
            <a:off x="5713413" y="4608512"/>
            <a:ext cx="1681163" cy="24923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 mole = molar mass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054" name="AutoShape 30">
            <a:extLst>
              <a:ext uri="{FF2B5EF4-FFF2-40B4-BE49-F238E27FC236}">
                <a16:creationId xmlns:a16="http://schemas.microsoft.com/office/drawing/2014/main" id="{4BF2D648-AB67-4248-BC25-0B21475D244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7001" y="3519487"/>
            <a:ext cx="2247900" cy="0"/>
          </a:xfrm>
          <a:prstGeom prst="straightConnector1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cxnSp>
      <p:cxnSp>
        <p:nvCxnSpPr>
          <p:cNvPr id="1055" name="AutoShape 31">
            <a:extLst>
              <a:ext uri="{FF2B5EF4-FFF2-40B4-BE49-F238E27FC236}">
                <a16:creationId xmlns:a16="http://schemas.microsoft.com/office/drawing/2014/main" id="{456345C0-9B2F-4848-8164-1B305ECDE3E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76526" y="3357562"/>
            <a:ext cx="2247900" cy="0"/>
          </a:xfrm>
          <a:prstGeom prst="straightConnector1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cxnSp>
      <p:sp>
        <p:nvSpPr>
          <p:cNvPr id="24" name="Text Box 32">
            <a:extLst>
              <a:ext uri="{FF2B5EF4-FFF2-40B4-BE49-F238E27FC236}">
                <a16:creationId xmlns:a16="http://schemas.microsoft.com/office/drawing/2014/main" id="{F84BD5DB-C672-408D-BDEA-3165A4EC1A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3226" y="3071812"/>
            <a:ext cx="167640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Mole Ratio Tunnel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58" name="Picture 34" descr="Angry shark cartoon Royalty Free Vector Image - VectorStock">
            <a:extLst>
              <a:ext uri="{FF2B5EF4-FFF2-40B4-BE49-F238E27FC236}">
                <a16:creationId xmlns:a16="http://schemas.microsoft.com/office/drawing/2014/main" id="{F9D405FE-2CE6-4848-ADEB-3FD04EC123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162" t="16108" b="22386"/>
          <a:stretch/>
        </p:blipFill>
        <p:spPr bwMode="auto">
          <a:xfrm rot="21086853">
            <a:off x="6578777" y="441324"/>
            <a:ext cx="2133602" cy="1400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289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871D762-93F2-9795-2B9B-BE181BCD2543}"/>
              </a:ext>
            </a:extLst>
          </p:cNvPr>
          <p:cNvSpPr txBox="1"/>
          <p:nvPr/>
        </p:nvSpPr>
        <p:spPr>
          <a:xfrm>
            <a:off x="152400" y="152400"/>
            <a:ext cx="8991600" cy="5831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6.</a:t>
            </a:r>
            <a:r>
              <a:rPr lang="en-US" sz="5400" dirty="0">
                <a:solidFill>
                  <a:srgbClr val="0000FF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 Stoichiometry is the math based upon a balanced chemical equation as a starting point to figure out the ratio of grams </a:t>
            </a:r>
            <a:br>
              <a:rPr lang="en-US" sz="5400" dirty="0">
                <a:solidFill>
                  <a:srgbClr val="0000FF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en-US" sz="4400" dirty="0">
                <a:solidFill>
                  <a:srgbClr val="0000FF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(or liters of gas, or numbers of particles) </a:t>
            </a:r>
            <a:endParaRPr lang="en-US" sz="5400" dirty="0">
              <a:solidFill>
                <a:srgbClr val="0000FF"/>
              </a:solidFill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r>
              <a:rPr lang="en-US" sz="5400" dirty="0">
                <a:solidFill>
                  <a:srgbClr val="0000FF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with any substance compared to another in the same reaction</a:t>
            </a:r>
            <a:r>
              <a:rPr lang="en-US" sz="4800" dirty="0">
                <a:solidFill>
                  <a:srgbClr val="0000FF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5029458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DF400A1-867E-4B73-93C2-201442CDA42C}"/>
              </a:ext>
            </a:extLst>
          </p:cNvPr>
          <p:cNvSpPr txBox="1"/>
          <p:nvPr/>
        </p:nvSpPr>
        <p:spPr>
          <a:xfrm>
            <a:off x="0" y="0"/>
            <a:ext cx="9144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 If you react 56.9 grams of Al, how many liters of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would be necessary to complete the reaction?</a:t>
            </a:r>
          </a:p>
          <a:p>
            <a:pPr algn="ctr"/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4Al</a:t>
            </a:r>
            <a:r>
              <a:rPr lang="en-US" sz="32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(S)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+ 3O</a:t>
            </a:r>
            <a:r>
              <a:rPr lang="en-US" sz="32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2Al</a:t>
            </a:r>
            <a:r>
              <a:rPr lang="en-US" sz="32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2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3(S)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r>
              <a:rPr lang="en-US" dirty="0"/>
              <a:t> </a:t>
            </a:r>
          </a:p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F29FAC-F29C-3861-4772-3B2E8F46ABA2}"/>
              </a:ext>
            </a:extLst>
          </p:cNvPr>
          <p:cNvSpPr txBox="1"/>
          <p:nvPr/>
        </p:nvSpPr>
        <p:spPr>
          <a:xfrm>
            <a:off x="3657600" y="6553200"/>
            <a:ext cx="1447800" cy="30777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this all here</a:t>
            </a:r>
          </a:p>
        </p:txBody>
      </p:sp>
    </p:spTree>
    <p:extLst>
      <p:ext uri="{BB962C8B-B14F-4D97-AF65-F5344CB8AC3E}">
        <p14:creationId xmlns:p14="http://schemas.microsoft.com/office/powerpoint/2010/main" val="3364459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021009-4625-41EE-8CB1-02C0076C68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A50513-A9CC-1CAD-D287-52BC34EC3D1B}"/>
              </a:ext>
            </a:extLst>
          </p:cNvPr>
          <p:cNvSpPr txBox="1"/>
          <p:nvPr/>
        </p:nvSpPr>
        <p:spPr>
          <a:xfrm>
            <a:off x="0" y="0"/>
            <a:ext cx="9144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 If you react 56.9 grams of Al, how many liters of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O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would be necessary to complete the reaction?</a:t>
            </a:r>
          </a:p>
          <a:p>
            <a:pPr algn="ctr"/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4Al</a:t>
            </a:r>
            <a:r>
              <a:rPr lang="en-US" sz="32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(S)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+ 3O</a:t>
            </a:r>
            <a:r>
              <a:rPr lang="en-US" sz="32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2Al</a:t>
            </a:r>
            <a:r>
              <a:rPr lang="en-US" sz="32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2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3(S)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r>
              <a:rPr lang="en-US" dirty="0"/>
              <a:t> </a:t>
            </a:r>
          </a:p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C81D39-2620-163D-D893-B898DAF107A0}"/>
              </a:ext>
            </a:extLst>
          </p:cNvPr>
          <p:cNvSpPr txBox="1"/>
          <p:nvPr/>
        </p:nvSpPr>
        <p:spPr>
          <a:xfrm>
            <a:off x="16213" y="1830816"/>
            <a:ext cx="3124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56.9 grams of Al</a:t>
            </a:r>
            <a:br>
              <a:rPr lang="en-US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74487A-C54E-8FE2-8973-540589C01F73}"/>
              </a:ext>
            </a:extLst>
          </p:cNvPr>
          <p:cNvSpPr txBox="1"/>
          <p:nvPr/>
        </p:nvSpPr>
        <p:spPr>
          <a:xfrm>
            <a:off x="3134726" y="2046259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393876-B0F4-EBB3-3AFE-4BE4405DA982}"/>
              </a:ext>
            </a:extLst>
          </p:cNvPr>
          <p:cNvSpPr txBox="1"/>
          <p:nvPr/>
        </p:nvSpPr>
        <p:spPr>
          <a:xfrm>
            <a:off x="3597613" y="1820398"/>
            <a:ext cx="2057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mole Al</a:t>
            </a:r>
            <a:br>
              <a:rPr lang="en-US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 g Al</a:t>
            </a:r>
            <a:endParaRPr lang="en-US" sz="3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ACB615-AB2C-10A2-F196-891050C9B6B5}"/>
              </a:ext>
            </a:extLst>
          </p:cNvPr>
          <p:cNvSpPr txBox="1"/>
          <p:nvPr/>
        </p:nvSpPr>
        <p:spPr>
          <a:xfrm>
            <a:off x="5576537" y="2022066"/>
            <a:ext cx="3431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2.11 moles 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C9B972-20B0-F6C1-A280-02E86F8A3C5C}"/>
              </a:ext>
            </a:extLst>
          </p:cNvPr>
          <p:cNvSpPr txBox="1"/>
          <p:nvPr/>
        </p:nvSpPr>
        <p:spPr>
          <a:xfrm>
            <a:off x="799" y="3557066"/>
            <a:ext cx="106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907182-6C3A-F94E-DCC1-7F4CA2E1505E}"/>
              </a:ext>
            </a:extLst>
          </p:cNvPr>
          <p:cNvSpPr txBox="1"/>
          <p:nvPr/>
        </p:nvSpPr>
        <p:spPr>
          <a:xfrm>
            <a:off x="1026994" y="3186484"/>
            <a:ext cx="87800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u="sng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br>
              <a:rPr lang="en-US" sz="4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44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A25A7C-FCBB-E0DF-972F-D5D532208A40}"/>
              </a:ext>
            </a:extLst>
          </p:cNvPr>
          <p:cNvSpPr txBox="1"/>
          <p:nvPr/>
        </p:nvSpPr>
        <p:spPr>
          <a:xfrm>
            <a:off x="1886465" y="3196902"/>
            <a:ext cx="74152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u="sng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br>
              <a:rPr lang="en-US" sz="4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4400" baseline="-25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EFEA55-9BAB-5942-47ED-897FEB51D483}"/>
              </a:ext>
            </a:extLst>
          </p:cNvPr>
          <p:cNvSpPr txBox="1"/>
          <p:nvPr/>
        </p:nvSpPr>
        <p:spPr>
          <a:xfrm>
            <a:off x="2314094" y="3538700"/>
            <a:ext cx="7415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714A81E-4AA3-E444-003C-9DE7C3954E3D}"/>
              </a:ext>
            </a:extLst>
          </p:cNvPr>
          <p:cNvSpPr txBox="1"/>
          <p:nvPr/>
        </p:nvSpPr>
        <p:spPr>
          <a:xfrm>
            <a:off x="2684858" y="3237110"/>
            <a:ext cx="165706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1.72</a:t>
            </a:r>
            <a:br>
              <a:rPr lang="en-US" sz="4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sz="4400" baseline="-25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E66FDDE-0251-8F8A-AC65-8C5869B9B85F}"/>
              </a:ext>
            </a:extLst>
          </p:cNvPr>
          <p:cNvSpPr txBox="1"/>
          <p:nvPr/>
        </p:nvSpPr>
        <p:spPr>
          <a:xfrm>
            <a:off x="5121613" y="3200145"/>
            <a:ext cx="38861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4x = 3.87</a:t>
            </a:r>
          </a:p>
          <a:p>
            <a:endParaRPr lang="en-US" sz="16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= 8.790 moles O</a:t>
            </a:r>
            <a:r>
              <a:rPr lang="en-US" sz="32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E600434-CFF1-442C-B9DA-B6B3F5FC74EE}"/>
              </a:ext>
            </a:extLst>
          </p:cNvPr>
          <p:cNvSpPr txBox="1"/>
          <p:nvPr/>
        </p:nvSpPr>
        <p:spPr>
          <a:xfrm>
            <a:off x="0" y="5410200"/>
            <a:ext cx="2438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1.58 moles O</a:t>
            </a:r>
            <a:r>
              <a:rPr lang="en-US" sz="2800" u="sng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br>
              <a:rPr lang="en-US" sz="2800" u="sng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802934C-10AD-4774-9397-6D0D25032406}"/>
              </a:ext>
            </a:extLst>
          </p:cNvPr>
          <p:cNvSpPr txBox="1"/>
          <p:nvPr/>
        </p:nvSpPr>
        <p:spPr>
          <a:xfrm>
            <a:off x="2438400" y="5564087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AA8F91F-BF92-45F8-9AF3-A160C949CEEB}"/>
              </a:ext>
            </a:extLst>
          </p:cNvPr>
          <p:cNvSpPr txBox="1"/>
          <p:nvPr/>
        </p:nvSpPr>
        <p:spPr>
          <a:xfrm>
            <a:off x="2855792" y="5410200"/>
            <a:ext cx="2438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22.4 Liters O</a:t>
            </a:r>
            <a:r>
              <a:rPr lang="en-US" sz="2800" u="sng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br>
              <a:rPr lang="en-US" sz="2800" u="sng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mole O</a:t>
            </a:r>
            <a:r>
              <a:rPr lang="en-US" sz="28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6D494E-3410-48CA-9C22-03A5BE9BF2E3}"/>
              </a:ext>
            </a:extLst>
          </p:cNvPr>
          <p:cNvSpPr txBox="1"/>
          <p:nvPr/>
        </p:nvSpPr>
        <p:spPr>
          <a:xfrm>
            <a:off x="5105400" y="5410200"/>
            <a:ext cx="40385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35.4 Liters O</a:t>
            </a:r>
            <a:r>
              <a:rPr lang="en-US" sz="4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6606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 </a:t>
            </a: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26719" y="0"/>
            <a:ext cx="9144000" cy="2078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kern="120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8.  Aluminum and chlorine form aluminum chloride.  If you use 75.0 g</a:t>
            </a:r>
            <a:br>
              <a:rPr lang="en-US" sz="2400" kern="120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kern="120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of metal, how many grams of product form?    </a:t>
            </a:r>
            <a:r>
              <a:rPr lang="en-US" sz="1800" kern="120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Write balanced equation first.</a:t>
            </a:r>
            <a:br>
              <a:rPr lang="en-US" sz="3600" kern="120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kern="120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kern="1400" dirty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6B86636-474F-3EAF-D3FB-A14BC9DBA612}"/>
              </a:ext>
            </a:extLst>
          </p:cNvPr>
          <p:cNvSpPr txBox="1"/>
          <p:nvPr/>
        </p:nvSpPr>
        <p:spPr>
          <a:xfrm>
            <a:off x="3657600" y="6553200"/>
            <a:ext cx="1447800" cy="30777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this all here</a:t>
            </a:r>
          </a:p>
        </p:txBody>
      </p:sp>
    </p:spTree>
    <p:extLst>
      <p:ext uri="{BB962C8B-B14F-4D97-AF65-F5344CB8AC3E}">
        <p14:creationId xmlns:p14="http://schemas.microsoft.com/office/powerpoint/2010/main" val="38781085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8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BF667E-C911-99F3-D660-133AC12C5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">
            <a:extLst>
              <a:ext uri="{FF2B5EF4-FFF2-40B4-BE49-F238E27FC236}">
                <a16:creationId xmlns:a16="http://schemas.microsoft.com/office/drawing/2014/main" id="{119EEE6F-86AD-EB5E-0F27-D45D6991E5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70719" cy="2300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kern="120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8.  Aluminum and chlorine form aluminum chloride.  If you use 75.0 g</a:t>
            </a:r>
            <a:br>
              <a:rPr lang="en-US" sz="2400" kern="120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kern="120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of metal, how many grams of product form?    </a:t>
            </a:r>
            <a:r>
              <a:rPr lang="en-US" sz="1800" kern="120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Write balanced equation first.</a:t>
            </a:r>
            <a:br>
              <a:rPr lang="en-US" sz="3600" kern="120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kern="120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buNone/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2Al</a:t>
            </a:r>
            <a:r>
              <a:rPr lang="en-US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+  3Cl</a:t>
            </a:r>
            <a:r>
              <a:rPr lang="en-US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→  2AlCl</a:t>
            </a:r>
            <a:r>
              <a:rPr lang="en-US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3(S)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817378D-0841-4CF8-8818-CF8EF50399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131541"/>
              </p:ext>
            </p:extLst>
          </p:nvPr>
        </p:nvGraphicFramePr>
        <p:xfrm>
          <a:off x="0" y="2461315"/>
          <a:ext cx="9144000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9682">
                  <a:extLst>
                    <a:ext uri="{9D8B030D-6E8A-4147-A177-3AD203B41FA5}">
                      <a16:colId xmlns:a16="http://schemas.microsoft.com/office/drawing/2014/main" val="4130964611"/>
                    </a:ext>
                  </a:extLst>
                </a:gridCol>
                <a:gridCol w="1815822">
                  <a:extLst>
                    <a:ext uri="{9D8B030D-6E8A-4147-A177-3AD203B41FA5}">
                      <a16:colId xmlns:a16="http://schemas.microsoft.com/office/drawing/2014/main" val="528730730"/>
                    </a:ext>
                  </a:extLst>
                </a:gridCol>
                <a:gridCol w="328629">
                  <a:extLst>
                    <a:ext uri="{9D8B030D-6E8A-4147-A177-3AD203B41FA5}">
                      <a16:colId xmlns:a16="http://schemas.microsoft.com/office/drawing/2014/main" val="172990145"/>
                    </a:ext>
                  </a:extLst>
                </a:gridCol>
                <a:gridCol w="1971775">
                  <a:extLst>
                    <a:ext uri="{9D8B030D-6E8A-4147-A177-3AD203B41FA5}">
                      <a16:colId xmlns:a16="http://schemas.microsoft.com/office/drawing/2014/main" val="3280132888"/>
                    </a:ext>
                  </a:extLst>
                </a:gridCol>
                <a:gridCol w="3968092">
                  <a:extLst>
                    <a:ext uri="{9D8B030D-6E8A-4147-A177-3AD203B41FA5}">
                      <a16:colId xmlns:a16="http://schemas.microsoft.com/office/drawing/2014/main" val="922427099"/>
                    </a:ext>
                  </a:extLst>
                </a:gridCol>
              </a:tblGrid>
              <a:tr h="12192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2400" b="0" baseline="30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u="sng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75.0 g Al</a:t>
                      </a:r>
                      <a:br>
                        <a:rPr lang="en-US" sz="2400" b="0" u="sng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400" b="0" kern="120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  <a:endParaRPr lang="en-US" sz="2400" b="0" baseline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u="sng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mole Al</a:t>
                      </a:r>
                      <a:br>
                        <a:rPr lang="en-US" sz="2400" b="0" kern="1200" baseline="-25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2400" b="0" kern="120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27 g Al</a:t>
                      </a:r>
                      <a:endParaRPr lang="en-US" sz="2400" b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32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   2.78 moles Al </a:t>
                      </a:r>
                      <a:endParaRPr lang="en-US" sz="2400" b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6132962"/>
                  </a:ext>
                </a:extLst>
              </a:tr>
            </a:tbl>
          </a:graphicData>
        </a:graphic>
      </p:graphicFrame>
      <p:graphicFrame>
        <p:nvGraphicFramePr>
          <p:cNvPr id="6" name="Table 2">
            <a:extLst>
              <a:ext uri="{FF2B5EF4-FFF2-40B4-BE49-F238E27FC236}">
                <a16:creationId xmlns:a16="http://schemas.microsoft.com/office/drawing/2014/main" id="{FBEE6906-BE0D-4ED0-BD83-6813150662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0718944"/>
              </p:ext>
            </p:extLst>
          </p:nvPr>
        </p:nvGraphicFramePr>
        <p:xfrm>
          <a:off x="0" y="3680515"/>
          <a:ext cx="9144001" cy="13486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413096461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528730730"/>
                    </a:ext>
                  </a:extLst>
                </a:gridCol>
                <a:gridCol w="1233173">
                  <a:extLst>
                    <a:ext uri="{9D8B030D-6E8A-4147-A177-3AD203B41FA5}">
                      <a16:colId xmlns:a16="http://schemas.microsoft.com/office/drawing/2014/main" val="3280132888"/>
                    </a:ext>
                  </a:extLst>
                </a:gridCol>
                <a:gridCol w="506320">
                  <a:extLst>
                    <a:ext uri="{9D8B030D-6E8A-4147-A177-3AD203B41FA5}">
                      <a16:colId xmlns:a16="http://schemas.microsoft.com/office/drawing/2014/main" val="2051035450"/>
                    </a:ext>
                  </a:extLst>
                </a:gridCol>
                <a:gridCol w="607584">
                  <a:extLst>
                    <a:ext uri="{9D8B030D-6E8A-4147-A177-3AD203B41FA5}">
                      <a16:colId xmlns:a16="http://schemas.microsoft.com/office/drawing/2014/main" val="922427099"/>
                    </a:ext>
                  </a:extLst>
                </a:gridCol>
                <a:gridCol w="877766">
                  <a:extLst>
                    <a:ext uri="{9D8B030D-6E8A-4147-A177-3AD203B41FA5}">
                      <a16:colId xmlns:a16="http://schemas.microsoft.com/office/drawing/2014/main" val="1449989785"/>
                    </a:ext>
                  </a:extLst>
                </a:gridCol>
                <a:gridCol w="3709358">
                  <a:extLst>
                    <a:ext uri="{9D8B030D-6E8A-4147-A177-3AD203B41FA5}">
                      <a16:colId xmlns:a16="http://schemas.microsoft.com/office/drawing/2014/main" val="1097744983"/>
                    </a:ext>
                  </a:extLst>
                </a:gridCol>
              </a:tblGrid>
              <a:tr h="1348685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2</a:t>
                      </a:r>
                      <a:r>
                        <a:rPr lang="en-US" sz="2000" b="0" baseline="3000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nd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0" b="0" u="none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MR</a:t>
                      </a:r>
                      <a:endParaRPr lang="en-US" sz="4000" b="0" u="none" baseline="0" dirty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u="sng" kern="120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Al</a:t>
                      </a:r>
                      <a:br>
                        <a:rPr lang="en-US" sz="2800" b="0" kern="1200" baseline="-2500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2800" b="0" kern="120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AlCl</a:t>
                      </a:r>
                      <a:r>
                        <a:rPr lang="en-US" sz="2800" b="0" kern="1200" baseline="-2500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  <a:endParaRPr lang="en-US" sz="2800" b="0" dirty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u="sng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br>
                        <a:rPr lang="en-US" sz="2800" b="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800" b="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=   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u="sng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2.78</a:t>
                      </a:r>
                      <a:br>
                        <a:rPr lang="en-US" sz="2800" b="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800" b="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 = 2.78 moles AlCl</a:t>
                      </a:r>
                      <a:r>
                        <a:rPr lang="en-US" sz="2800" b="0" baseline="-2500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6132962"/>
                  </a:ext>
                </a:extLst>
              </a:tr>
            </a:tbl>
          </a:graphicData>
        </a:graphic>
      </p:graphicFrame>
      <p:graphicFrame>
        <p:nvGraphicFramePr>
          <p:cNvPr id="8" name="Table 2">
            <a:extLst>
              <a:ext uri="{FF2B5EF4-FFF2-40B4-BE49-F238E27FC236}">
                <a16:creationId xmlns:a16="http://schemas.microsoft.com/office/drawing/2014/main" id="{8820B01E-5707-4D54-915E-C1353A05EC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3626951"/>
              </p:ext>
            </p:extLst>
          </p:nvPr>
        </p:nvGraphicFramePr>
        <p:xfrm>
          <a:off x="0" y="5334000"/>
          <a:ext cx="9143999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9681">
                  <a:extLst>
                    <a:ext uri="{9D8B030D-6E8A-4147-A177-3AD203B41FA5}">
                      <a16:colId xmlns:a16="http://schemas.microsoft.com/office/drawing/2014/main" val="4130964611"/>
                    </a:ext>
                  </a:extLst>
                </a:gridCol>
                <a:gridCol w="2445519">
                  <a:extLst>
                    <a:ext uri="{9D8B030D-6E8A-4147-A177-3AD203B41FA5}">
                      <a16:colId xmlns:a16="http://schemas.microsoft.com/office/drawing/2014/main" val="528730730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172990145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280132888"/>
                    </a:ext>
                  </a:extLst>
                </a:gridCol>
                <a:gridCol w="2666999">
                  <a:extLst>
                    <a:ext uri="{9D8B030D-6E8A-4147-A177-3AD203B41FA5}">
                      <a16:colId xmlns:a16="http://schemas.microsoft.com/office/drawing/2014/main" val="922427099"/>
                    </a:ext>
                  </a:extLst>
                </a:gridCol>
              </a:tblGrid>
              <a:tr h="1219200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2000" b="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rd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u="sng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2.78 moles  AlCl</a:t>
                      </a:r>
                      <a:r>
                        <a:rPr lang="en-US" sz="2400" b="0" u="sng" kern="1200" baseline="-2500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br>
                        <a:rPr lang="en-US" sz="2400" b="0" u="sng" kern="1200" baseline="-2500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2400" b="0" kern="120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  <a:endParaRPr lang="en-US" sz="2400" b="0" baseline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u="sng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132 grams AlCl</a:t>
                      </a:r>
                      <a:r>
                        <a:rPr lang="en-US" sz="2400" b="0" u="sng" kern="1200" baseline="-2500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br>
                        <a:rPr lang="en-US" sz="2400" b="0" kern="1200" baseline="-2500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2400" b="0" u="non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mole  AlCl</a:t>
                      </a:r>
                      <a:r>
                        <a:rPr lang="en-US" sz="2400" b="0" u="none" kern="1200" baseline="-2500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400" b="0" u="non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=   </a:t>
                      </a:r>
                      <a:r>
                        <a:rPr lang="en-US" sz="2400" b="0" u="non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367 g AlCl</a:t>
                      </a:r>
                      <a:r>
                        <a:rPr lang="en-US" sz="2400" b="0" u="none" baseline="-25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400" b="0" baseline="-25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61329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11700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C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2F4CE18-3D1E-0AEA-B094-44879817C976}"/>
              </a:ext>
            </a:extLst>
          </p:cNvPr>
          <p:cNvSpPr txBox="1"/>
          <p:nvPr/>
        </p:nvSpPr>
        <p:spPr>
          <a:xfrm>
            <a:off x="-11349" y="76200"/>
            <a:ext cx="9144000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>
                <a:latin typeface="Modern Love Caps" panose="04070805081001020A01" pitchFamily="82" charset="0"/>
              </a:rPr>
              <a:t>Stoich</a:t>
            </a:r>
            <a:r>
              <a:rPr lang="en-US" sz="5400" dirty="0">
                <a:latin typeface="Modern Love Caps" panose="04070805081001020A01" pitchFamily="82" charset="0"/>
              </a:rPr>
              <a:t> Class #2</a:t>
            </a:r>
          </a:p>
          <a:p>
            <a:endParaRPr lang="en-US" sz="5400" dirty="0">
              <a:latin typeface="Modern Love Caps" panose="04070805081001020A01" pitchFamily="82" charset="0"/>
            </a:endParaRPr>
          </a:p>
          <a:p>
            <a:r>
              <a:rPr lang="en-US" sz="4400" dirty="0">
                <a:latin typeface="Modern Love Caps" panose="04070805081001020A01" pitchFamily="82" charset="0"/>
              </a:rPr>
              <a:t>more stoichiometry math problems</a:t>
            </a:r>
            <a:br>
              <a:rPr lang="en-US" sz="4400" dirty="0">
                <a:latin typeface="Modern Love Caps" panose="04070805081001020A01" pitchFamily="82" charset="0"/>
              </a:rPr>
            </a:br>
            <a:r>
              <a:rPr lang="en-US" sz="4400" dirty="0">
                <a:latin typeface="Modern Love Caps" panose="04070805081001020A01" pitchFamily="82" charset="0"/>
              </a:rPr>
              <a:t>2-step sized (Smaller &amp; quicker)</a:t>
            </a:r>
          </a:p>
          <a:p>
            <a:endParaRPr lang="en-US" sz="5400" dirty="0">
              <a:latin typeface="Modern Love Caps" panose="04070805081001020A01" pitchFamily="82" charset="0"/>
            </a:endParaRPr>
          </a:p>
          <a:p>
            <a:r>
              <a:rPr lang="en-US" sz="5400" dirty="0">
                <a:latin typeface="Modern Love Caps" panose="04070805081001020A01" pitchFamily="82" charset="0"/>
              </a:rPr>
              <a:t>You need a calculator, </a:t>
            </a:r>
            <a:br>
              <a:rPr lang="en-US" sz="5400" dirty="0">
                <a:latin typeface="Modern Love Caps" panose="04070805081001020A01" pitchFamily="82" charset="0"/>
              </a:rPr>
            </a:br>
            <a:r>
              <a:rPr lang="en-US" sz="5400" dirty="0">
                <a:latin typeface="Modern Love Caps" panose="04070805081001020A01" pitchFamily="82" charset="0"/>
              </a:rPr>
              <a:t>reference tables, </a:t>
            </a:r>
            <a:br>
              <a:rPr lang="en-US" sz="5400" dirty="0">
                <a:latin typeface="Modern Love Caps" panose="04070805081001020A01" pitchFamily="82" charset="0"/>
              </a:rPr>
            </a:br>
            <a:r>
              <a:rPr lang="en-US" sz="5400" dirty="0">
                <a:latin typeface="Modern Love Caps" panose="04070805081001020A01" pitchFamily="82" charset="0"/>
              </a:rPr>
              <a:t>and Your notes.</a:t>
            </a:r>
          </a:p>
        </p:txBody>
      </p:sp>
    </p:spTree>
    <p:extLst>
      <p:ext uri="{BB962C8B-B14F-4D97-AF65-F5344CB8AC3E}">
        <p14:creationId xmlns:p14="http://schemas.microsoft.com/office/powerpoint/2010/main" val="35425814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 Box 6"/>
          <p:cNvSpPr txBox="1">
            <a:spLocks noChangeArrowheads="1"/>
          </p:cNvSpPr>
          <p:nvPr/>
        </p:nvSpPr>
        <p:spPr bwMode="auto">
          <a:xfrm>
            <a:off x="-19455" y="0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None/>
            </a:pPr>
            <a:r>
              <a:rPr lang="en-US" altLang="en-US" sz="36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 When 8.50 moles of propanol combusts, how   </a:t>
            </a:r>
            <a:br>
              <a:rPr lang="en-US" altLang="en-US" sz="36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many grams of water forms?       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3600" baseline="-25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9ABB4F0-2F32-DE1D-3F85-EF65643CC3A7}"/>
              </a:ext>
            </a:extLst>
          </p:cNvPr>
          <p:cNvSpPr txBox="1"/>
          <p:nvPr/>
        </p:nvSpPr>
        <p:spPr>
          <a:xfrm>
            <a:off x="3657600" y="6553200"/>
            <a:ext cx="1447800" cy="30777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this all here</a:t>
            </a:r>
          </a:p>
        </p:txBody>
      </p:sp>
      <p:sp>
        <p:nvSpPr>
          <p:cNvPr id="3" name="Text Box 4">
            <a:extLst>
              <a:ext uri="{FF2B5EF4-FFF2-40B4-BE49-F238E27FC236}">
                <a16:creationId xmlns:a16="http://schemas.microsoft.com/office/drawing/2014/main" id="{34F53995-5C4E-E033-E75C-FA9364F9D9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34869"/>
            <a:ext cx="916902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buNone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2C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OH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(G)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+  9O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→  6CO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+ 8H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(G)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76599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6A2630-F244-E507-8E1D-66942A185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4">
            <a:extLst>
              <a:ext uri="{FF2B5EF4-FFF2-40B4-BE49-F238E27FC236}">
                <a16:creationId xmlns:a16="http://schemas.microsoft.com/office/drawing/2014/main" id="{05D986A2-851C-8D76-3CC3-C50E9C627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34869"/>
            <a:ext cx="916902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buNone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2C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OH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(G)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+  9O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→  6CO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+ 8H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(G)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 Box 6">
            <a:extLst>
              <a:ext uri="{FF2B5EF4-FFF2-40B4-BE49-F238E27FC236}">
                <a16:creationId xmlns:a16="http://schemas.microsoft.com/office/drawing/2014/main" id="{F3F25903-CAFB-CB75-B7C5-AF9A2C0160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455" y="0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None/>
            </a:pPr>
            <a:r>
              <a:rPr lang="en-US" altLang="en-US" sz="36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 When 8.50 moles of propanol combusts, how   </a:t>
            </a:r>
            <a:br>
              <a:rPr lang="en-US" altLang="en-US" sz="36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many grams of water forms?       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3600" baseline="-25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6A1FD8B-F809-CF1D-D58C-0F1E28B02B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810359"/>
              </p:ext>
            </p:extLst>
          </p:nvPr>
        </p:nvGraphicFramePr>
        <p:xfrm>
          <a:off x="-22700" y="2590800"/>
          <a:ext cx="9166700" cy="13486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7826">
                  <a:extLst>
                    <a:ext uri="{9D8B030D-6E8A-4147-A177-3AD203B41FA5}">
                      <a16:colId xmlns:a16="http://schemas.microsoft.com/office/drawing/2014/main" val="4130964611"/>
                    </a:ext>
                  </a:extLst>
                </a:gridCol>
                <a:gridCol w="1376405">
                  <a:extLst>
                    <a:ext uri="{9D8B030D-6E8A-4147-A177-3AD203B41FA5}">
                      <a16:colId xmlns:a16="http://schemas.microsoft.com/office/drawing/2014/main" val="528730730"/>
                    </a:ext>
                  </a:extLst>
                </a:gridCol>
                <a:gridCol w="1345148">
                  <a:extLst>
                    <a:ext uri="{9D8B030D-6E8A-4147-A177-3AD203B41FA5}">
                      <a16:colId xmlns:a16="http://schemas.microsoft.com/office/drawing/2014/main" val="3280132888"/>
                    </a:ext>
                  </a:extLst>
                </a:gridCol>
                <a:gridCol w="513984">
                  <a:extLst>
                    <a:ext uri="{9D8B030D-6E8A-4147-A177-3AD203B41FA5}">
                      <a16:colId xmlns:a16="http://schemas.microsoft.com/office/drawing/2014/main" val="2051035450"/>
                    </a:ext>
                  </a:extLst>
                </a:gridCol>
                <a:gridCol w="616781">
                  <a:extLst>
                    <a:ext uri="{9D8B030D-6E8A-4147-A177-3AD203B41FA5}">
                      <a16:colId xmlns:a16="http://schemas.microsoft.com/office/drawing/2014/main" val="922427099"/>
                    </a:ext>
                  </a:extLst>
                </a:gridCol>
                <a:gridCol w="891052">
                  <a:extLst>
                    <a:ext uri="{9D8B030D-6E8A-4147-A177-3AD203B41FA5}">
                      <a16:colId xmlns:a16="http://schemas.microsoft.com/office/drawing/2014/main" val="1449989785"/>
                    </a:ext>
                  </a:extLst>
                </a:gridCol>
                <a:gridCol w="3765504">
                  <a:extLst>
                    <a:ext uri="{9D8B030D-6E8A-4147-A177-3AD203B41FA5}">
                      <a16:colId xmlns:a16="http://schemas.microsoft.com/office/drawing/2014/main" val="1097744983"/>
                    </a:ext>
                  </a:extLst>
                </a:gridCol>
              </a:tblGrid>
              <a:tr h="1348685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1st</a:t>
                      </a:r>
                      <a:endParaRPr lang="en-US" sz="2000" b="0" baseline="30000" dirty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0" b="0" u="none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en-US" sz="3600" b="0" u="none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MR</a:t>
                      </a:r>
                      <a:endParaRPr lang="en-US" sz="4000" b="0" u="none" baseline="0" dirty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u="sng" kern="120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propanol</a:t>
                      </a:r>
                      <a:br>
                        <a:rPr lang="en-US" sz="2400" b="0" kern="1200" baseline="-2500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2400" b="0" kern="120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water</a:t>
                      </a:r>
                      <a:endParaRPr lang="en-US" sz="2400" b="0" dirty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u="sng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br>
                        <a:rPr lang="en-US" sz="2800" b="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800" b="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=   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u="sng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8.50</a:t>
                      </a:r>
                      <a:br>
                        <a:rPr lang="en-US" sz="2800" b="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800" b="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2X = 68.0</a:t>
                      </a:r>
                      <a:endParaRPr lang="en-US" sz="2800" b="0" dirty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X = 34.0 moles water</a:t>
                      </a:r>
                      <a:endParaRPr lang="en-US" sz="2400" b="0" baseline="-25000" dirty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6132962"/>
                  </a:ext>
                </a:extLst>
              </a:tr>
            </a:tbl>
          </a:graphicData>
        </a:graphic>
      </p:graphicFrame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64594402-E02F-A865-9398-2A6796E79C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0667929"/>
              </p:ext>
            </p:extLst>
          </p:nvPr>
        </p:nvGraphicFramePr>
        <p:xfrm>
          <a:off x="0" y="4114800"/>
          <a:ext cx="9143999" cy="15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9681">
                  <a:extLst>
                    <a:ext uri="{9D8B030D-6E8A-4147-A177-3AD203B41FA5}">
                      <a16:colId xmlns:a16="http://schemas.microsoft.com/office/drawing/2014/main" val="4130964611"/>
                    </a:ext>
                  </a:extLst>
                </a:gridCol>
                <a:gridCol w="2445519">
                  <a:extLst>
                    <a:ext uri="{9D8B030D-6E8A-4147-A177-3AD203B41FA5}">
                      <a16:colId xmlns:a16="http://schemas.microsoft.com/office/drawing/2014/main" val="528730730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172990145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280132888"/>
                    </a:ext>
                  </a:extLst>
                </a:gridCol>
                <a:gridCol w="2666999">
                  <a:extLst>
                    <a:ext uri="{9D8B030D-6E8A-4147-A177-3AD203B41FA5}">
                      <a16:colId xmlns:a16="http://schemas.microsoft.com/office/drawing/2014/main" val="922427099"/>
                    </a:ext>
                  </a:extLst>
                </a:gridCol>
              </a:tblGrid>
              <a:tr h="1524000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2000" b="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nd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u="sng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34.0 moles water</a:t>
                      </a:r>
                      <a:br>
                        <a:rPr lang="en-US" sz="2400" b="0" u="sng" kern="1200" baseline="-2500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2400" b="0" kern="120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  <a:endParaRPr lang="en-US" sz="2400" b="0" baseline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u="sng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grams water</a:t>
                      </a:r>
                      <a:br>
                        <a:rPr lang="en-US" sz="2400" b="0" kern="1200" baseline="-2500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2400" b="0" u="non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mole  water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=   </a:t>
                      </a:r>
                      <a:r>
                        <a:rPr lang="en-US" sz="2400" b="0" u="non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612 g AlCl</a:t>
                      </a:r>
                      <a:r>
                        <a:rPr lang="en-US" sz="2400" b="0" u="none" baseline="-25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400" b="0" baseline="-25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61329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89904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4"/>
          <p:cNvSpPr txBox="1">
            <a:spLocks noChangeArrowheads="1"/>
          </p:cNvSpPr>
          <p:nvPr/>
        </p:nvSpPr>
        <p:spPr bwMode="auto">
          <a:xfrm>
            <a:off x="25021" y="995465"/>
            <a:ext cx="9144000" cy="1733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en-US" altLang="en-US" sz="40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alt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HCl</a:t>
            </a:r>
            <a:r>
              <a:rPr lang="en-US" altLang="en-US" sz="40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(AQ)</a:t>
            </a: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→  </a:t>
            </a:r>
            <a:r>
              <a:rPr lang="en-US" alt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AlCl</a:t>
            </a:r>
            <a:r>
              <a:rPr lang="en-US" altLang="en-US" sz="40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3(AQ)</a:t>
            </a: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alt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40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b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en-US" altLang="en-US" sz="4000" baseline="-25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124" name="Text Box 6"/>
          <p:cNvSpPr txBox="1">
            <a:spLocks noChangeArrowheads="1"/>
          </p:cNvSpPr>
          <p:nvPr/>
        </p:nvSpPr>
        <p:spPr bwMode="auto">
          <a:xfrm>
            <a:off x="0" y="0"/>
            <a:ext cx="9144000" cy="830997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None/>
            </a:pP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  If you want to use up 23.1 moles of HCl, how many molecules</a:t>
            </a:r>
            <a:b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of hydrogen form?    Just 2 steps.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A194361-7312-9A36-200B-F168F069A7FC}"/>
              </a:ext>
            </a:extLst>
          </p:cNvPr>
          <p:cNvSpPr txBox="1"/>
          <p:nvPr/>
        </p:nvSpPr>
        <p:spPr>
          <a:xfrm>
            <a:off x="3657600" y="6553200"/>
            <a:ext cx="1447800" cy="30777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this all here</a:t>
            </a:r>
          </a:p>
        </p:txBody>
      </p:sp>
    </p:spTree>
    <p:extLst>
      <p:ext uri="{BB962C8B-B14F-4D97-AF65-F5344CB8AC3E}">
        <p14:creationId xmlns:p14="http://schemas.microsoft.com/office/powerpoint/2010/main" val="17593521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51C983-D95A-6270-8E17-55EA167B9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4">
            <a:extLst>
              <a:ext uri="{FF2B5EF4-FFF2-40B4-BE49-F238E27FC236}">
                <a16:creationId xmlns:a16="http://schemas.microsoft.com/office/drawing/2014/main" id="{BB0C8B9C-03FE-2EF1-C58D-530C85E022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21" y="995465"/>
            <a:ext cx="9144000" cy="1733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en-US" altLang="en-US" sz="40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alt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HCl</a:t>
            </a:r>
            <a:r>
              <a:rPr lang="en-US" altLang="en-US" sz="40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(AQ)</a:t>
            </a: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→  </a:t>
            </a:r>
            <a:r>
              <a:rPr lang="en-US" alt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AlCl</a:t>
            </a:r>
            <a:r>
              <a:rPr lang="en-US" altLang="en-US" sz="40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3(AQ)</a:t>
            </a: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alt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40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b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en-US" altLang="en-US" sz="4000" baseline="-25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02886B8-807C-17FB-21FA-4A7941BAD2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437171"/>
              </p:ext>
            </p:extLst>
          </p:nvPr>
        </p:nvGraphicFramePr>
        <p:xfrm>
          <a:off x="-22700" y="2590800"/>
          <a:ext cx="9166700" cy="13486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7826">
                  <a:extLst>
                    <a:ext uri="{9D8B030D-6E8A-4147-A177-3AD203B41FA5}">
                      <a16:colId xmlns:a16="http://schemas.microsoft.com/office/drawing/2014/main" val="4130964611"/>
                    </a:ext>
                  </a:extLst>
                </a:gridCol>
                <a:gridCol w="1376405">
                  <a:extLst>
                    <a:ext uri="{9D8B030D-6E8A-4147-A177-3AD203B41FA5}">
                      <a16:colId xmlns:a16="http://schemas.microsoft.com/office/drawing/2014/main" val="528730730"/>
                    </a:ext>
                  </a:extLst>
                </a:gridCol>
                <a:gridCol w="1345148">
                  <a:extLst>
                    <a:ext uri="{9D8B030D-6E8A-4147-A177-3AD203B41FA5}">
                      <a16:colId xmlns:a16="http://schemas.microsoft.com/office/drawing/2014/main" val="3280132888"/>
                    </a:ext>
                  </a:extLst>
                </a:gridCol>
                <a:gridCol w="513984">
                  <a:extLst>
                    <a:ext uri="{9D8B030D-6E8A-4147-A177-3AD203B41FA5}">
                      <a16:colId xmlns:a16="http://schemas.microsoft.com/office/drawing/2014/main" val="2051035450"/>
                    </a:ext>
                  </a:extLst>
                </a:gridCol>
                <a:gridCol w="616781">
                  <a:extLst>
                    <a:ext uri="{9D8B030D-6E8A-4147-A177-3AD203B41FA5}">
                      <a16:colId xmlns:a16="http://schemas.microsoft.com/office/drawing/2014/main" val="922427099"/>
                    </a:ext>
                  </a:extLst>
                </a:gridCol>
                <a:gridCol w="891052">
                  <a:extLst>
                    <a:ext uri="{9D8B030D-6E8A-4147-A177-3AD203B41FA5}">
                      <a16:colId xmlns:a16="http://schemas.microsoft.com/office/drawing/2014/main" val="1449989785"/>
                    </a:ext>
                  </a:extLst>
                </a:gridCol>
                <a:gridCol w="3765504">
                  <a:extLst>
                    <a:ext uri="{9D8B030D-6E8A-4147-A177-3AD203B41FA5}">
                      <a16:colId xmlns:a16="http://schemas.microsoft.com/office/drawing/2014/main" val="1097744983"/>
                    </a:ext>
                  </a:extLst>
                </a:gridCol>
              </a:tblGrid>
              <a:tr h="1348685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endParaRPr lang="en-US" sz="2000" b="0" baseline="30000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0" b="0" u="none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en-US" sz="3600" b="0" u="none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MR</a:t>
                      </a:r>
                      <a:endParaRPr lang="en-US" sz="4000" b="0" u="none" baseline="0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u="sng" kern="120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</a:rPr>
                        <a:t>HCl</a:t>
                      </a:r>
                      <a:br>
                        <a:rPr lang="en-US" sz="2400" b="0" kern="1200" baseline="-2500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2400" b="0" kern="120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</a:rPr>
                        <a:t>H</a:t>
                      </a:r>
                      <a:r>
                        <a:rPr lang="en-US" sz="2400" b="0" kern="1200" baseline="-2500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endParaRPr lang="en-US" sz="2400" b="0" baseline="-25000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u="sng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br>
                        <a:rPr lang="en-US" sz="2800" b="0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800" b="0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=   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u="sng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23.1</a:t>
                      </a:r>
                      <a:br>
                        <a:rPr lang="en-US" sz="2800" b="0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800" b="0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6X = 69.3</a:t>
                      </a:r>
                      <a:endParaRPr lang="en-US" sz="2800" b="0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X = 11.6 moles </a:t>
                      </a:r>
                      <a:r>
                        <a:rPr lang="en-US" sz="2400" b="0" kern="120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</a:rPr>
                        <a:t>H</a:t>
                      </a:r>
                      <a:r>
                        <a:rPr lang="en-US" sz="2400" b="0" kern="1200" baseline="-2500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endParaRPr lang="en-US" sz="2400" b="0" baseline="-25000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6132962"/>
                  </a:ext>
                </a:extLst>
              </a:tr>
            </a:tbl>
          </a:graphicData>
        </a:graphic>
      </p:graphicFrame>
      <p:sp>
        <p:nvSpPr>
          <p:cNvPr id="3" name="Text Box 10">
            <a:extLst>
              <a:ext uri="{FF2B5EF4-FFF2-40B4-BE49-F238E27FC236}">
                <a16:creationId xmlns:a16="http://schemas.microsoft.com/office/drawing/2014/main" id="{BB12794E-9C14-95B2-BD60-3C6C67D1B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2700" y="4725585"/>
            <a:ext cx="22325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u="sng" dirty="0">
                <a:solidFill>
                  <a:srgbClr val="000000"/>
                </a:solidFill>
                <a:latin typeface="Calibri" pitchFamily="34" charset="0"/>
              </a:rPr>
              <a:t>11.6 moles H</a:t>
            </a:r>
            <a:r>
              <a:rPr lang="en-US" altLang="en-US" sz="2400" u="sng" baseline="-25000" dirty="0">
                <a:solidFill>
                  <a:srgbClr val="000000"/>
                </a:solidFill>
                <a:latin typeface="Calibri" pitchFamily="34" charset="0"/>
              </a:rPr>
              <a:t>2</a:t>
            </a:r>
            <a:br>
              <a:rPr lang="en-US" altLang="en-US" sz="2400" dirty="0">
                <a:solidFill>
                  <a:srgbClr val="000000"/>
                </a:solidFill>
                <a:latin typeface="Calibri" pitchFamily="34" charset="0"/>
              </a:rPr>
            </a:br>
            <a:r>
              <a:rPr lang="en-US" altLang="en-US" sz="2400" dirty="0">
                <a:solidFill>
                  <a:srgbClr val="000000"/>
                </a:solidFill>
                <a:latin typeface="Calibri" pitchFamily="34" charset="0"/>
              </a:rPr>
              <a:t>1</a:t>
            </a:r>
          </a:p>
        </p:txBody>
      </p:sp>
      <p:sp>
        <p:nvSpPr>
          <p:cNvPr id="4" name="Text Box 11">
            <a:extLst>
              <a:ext uri="{FF2B5EF4-FFF2-40B4-BE49-F238E27FC236}">
                <a16:creationId xmlns:a16="http://schemas.microsoft.com/office/drawing/2014/main" id="{06F45ECF-10C3-495C-24A8-B6A5FF8011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4831140"/>
            <a:ext cx="71628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Calibri" pitchFamily="34" charset="0"/>
              </a:rPr>
              <a:t>X                                                         = 69.8 x 10</a:t>
            </a:r>
            <a:r>
              <a:rPr lang="en-US" altLang="en-US" sz="2400" baseline="30000" dirty="0">
                <a:solidFill>
                  <a:srgbClr val="000000"/>
                </a:solidFill>
                <a:latin typeface="Calibri" pitchFamily="34" charset="0"/>
              </a:rPr>
              <a:t>23</a:t>
            </a:r>
            <a:r>
              <a:rPr lang="en-US" altLang="en-US" sz="2400" dirty="0">
                <a:solidFill>
                  <a:srgbClr val="000000"/>
                </a:solidFill>
                <a:latin typeface="Calibri" pitchFamily="34" charset="0"/>
              </a:rPr>
              <a:t>  </a:t>
            </a:r>
            <a:br>
              <a:rPr lang="en-US" altLang="en-US" sz="2400" dirty="0">
                <a:solidFill>
                  <a:srgbClr val="000000"/>
                </a:solidFill>
                <a:latin typeface="Calibri" pitchFamily="34" charset="0"/>
              </a:rPr>
            </a:br>
            <a:br>
              <a:rPr lang="en-US" altLang="en-US" sz="2400" dirty="0">
                <a:solidFill>
                  <a:srgbClr val="000000"/>
                </a:solidFill>
                <a:latin typeface="Calibri" pitchFamily="34" charset="0"/>
              </a:rPr>
            </a:br>
            <a:br>
              <a:rPr lang="en-US" altLang="en-US" sz="2400" dirty="0">
                <a:solidFill>
                  <a:srgbClr val="000000"/>
                </a:solidFill>
                <a:latin typeface="Calibri" pitchFamily="34" charset="0"/>
              </a:rPr>
            </a:br>
            <a:r>
              <a:rPr lang="en-US" altLang="en-US" sz="2400" dirty="0">
                <a:solidFill>
                  <a:srgbClr val="000000"/>
                </a:solidFill>
                <a:latin typeface="Calibri" pitchFamily="34" charset="0"/>
              </a:rPr>
              <a:t>                                                        </a:t>
            </a:r>
            <a:r>
              <a:rPr lang="en-US" altLang="en-US" sz="2400" dirty="0">
                <a:solidFill>
                  <a:srgbClr val="0000FF"/>
                </a:solidFill>
                <a:latin typeface="Calibri" pitchFamily="34" charset="0"/>
              </a:rPr>
              <a:t>6.98 x  10</a:t>
            </a:r>
            <a:r>
              <a:rPr lang="en-US" altLang="en-US" sz="2400" baseline="30000" dirty="0">
                <a:solidFill>
                  <a:srgbClr val="0000FF"/>
                </a:solidFill>
                <a:latin typeface="Calibri" pitchFamily="34" charset="0"/>
              </a:rPr>
              <a:t>24 </a:t>
            </a:r>
            <a:r>
              <a:rPr lang="en-US" altLang="en-US" sz="2400" dirty="0">
                <a:solidFill>
                  <a:srgbClr val="0000FF"/>
                </a:solidFill>
                <a:latin typeface="Calibri" pitchFamily="34" charset="0"/>
              </a:rPr>
              <a:t> molecules H</a:t>
            </a:r>
            <a:r>
              <a:rPr lang="en-US" altLang="en-US" sz="2400" baseline="-25000" dirty="0">
                <a:solidFill>
                  <a:srgbClr val="0000FF"/>
                </a:solidFill>
                <a:latin typeface="Calibri" pitchFamily="34" charset="0"/>
              </a:rPr>
              <a:t>2</a:t>
            </a:r>
          </a:p>
        </p:txBody>
      </p:sp>
      <p:sp>
        <p:nvSpPr>
          <p:cNvPr id="5" name="Text Box 12">
            <a:extLst>
              <a:ext uri="{FF2B5EF4-FFF2-40B4-BE49-F238E27FC236}">
                <a16:creationId xmlns:a16="http://schemas.microsoft.com/office/drawing/2014/main" id="{23845283-D3FF-7B9E-60D4-22EDFDB6F4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4703823"/>
            <a:ext cx="322272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u="sng" dirty="0">
                <a:solidFill>
                  <a:srgbClr val="000000"/>
                </a:solidFill>
                <a:latin typeface="Calibri" pitchFamily="34" charset="0"/>
              </a:rPr>
              <a:t>6.02 x 10</a:t>
            </a:r>
            <a:r>
              <a:rPr lang="en-US" altLang="en-US" sz="2400" u="sng" baseline="30000" dirty="0">
                <a:solidFill>
                  <a:srgbClr val="000000"/>
                </a:solidFill>
                <a:latin typeface="Calibri" pitchFamily="34" charset="0"/>
              </a:rPr>
              <a:t>23</a:t>
            </a:r>
            <a:r>
              <a:rPr lang="en-US" altLang="en-US" sz="2400" u="sng" dirty="0">
                <a:solidFill>
                  <a:srgbClr val="000000"/>
                </a:solidFill>
                <a:latin typeface="Calibri" pitchFamily="34" charset="0"/>
              </a:rPr>
              <a:t> molecules H</a:t>
            </a:r>
            <a:r>
              <a:rPr lang="en-US" altLang="en-US" sz="2400" u="sng" baseline="-25000" dirty="0">
                <a:solidFill>
                  <a:srgbClr val="000000"/>
                </a:solidFill>
                <a:latin typeface="Calibri" pitchFamily="34" charset="0"/>
              </a:rPr>
              <a:t>2</a:t>
            </a:r>
            <a:br>
              <a:rPr lang="en-US" altLang="en-US" sz="2400" dirty="0">
                <a:solidFill>
                  <a:srgbClr val="000000"/>
                </a:solidFill>
                <a:latin typeface="Calibri" pitchFamily="34" charset="0"/>
              </a:rPr>
            </a:br>
            <a:r>
              <a:rPr lang="en-US" altLang="en-US" sz="2400" dirty="0">
                <a:solidFill>
                  <a:srgbClr val="000000"/>
                </a:solidFill>
                <a:latin typeface="Calibri" pitchFamily="34" charset="0"/>
              </a:rPr>
              <a:t>1 mole H</a:t>
            </a:r>
            <a:r>
              <a:rPr lang="en-US" altLang="en-US" sz="2400" baseline="-25000" dirty="0">
                <a:solidFill>
                  <a:srgbClr val="000000"/>
                </a:solidFill>
                <a:latin typeface="Calibri" pitchFamily="34" charset="0"/>
              </a:rPr>
              <a:t>2</a:t>
            </a:r>
            <a:endParaRPr lang="en-US" altLang="en-US" sz="1800" dirty="0">
              <a:solidFill>
                <a:srgbClr val="000000"/>
              </a:solidFill>
            </a:endParaRPr>
          </a:p>
        </p:txBody>
      </p:sp>
      <p:sp>
        <p:nvSpPr>
          <p:cNvPr id="6" name="Text Box 6">
            <a:extLst>
              <a:ext uri="{FF2B5EF4-FFF2-40B4-BE49-F238E27FC236}">
                <a16:creationId xmlns:a16="http://schemas.microsoft.com/office/drawing/2014/main" id="{71FA3E67-E456-954B-419A-339E6D0679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830997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None/>
            </a:pP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  If you want to use up 23.1 moles of HCl, how many molecules</a:t>
            </a:r>
            <a:b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of hydrogen form?    Just 2 steps.</a:t>
            </a:r>
          </a:p>
        </p:txBody>
      </p:sp>
    </p:spTree>
    <p:extLst>
      <p:ext uri="{BB962C8B-B14F-4D97-AF65-F5344CB8AC3E}">
        <p14:creationId xmlns:p14="http://schemas.microsoft.com/office/powerpoint/2010/main" val="14727359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9BE62F2-FE1D-EDA5-0405-57180B97FE69}"/>
              </a:ext>
            </a:extLst>
          </p:cNvPr>
          <p:cNvSpPr txBox="1"/>
          <p:nvPr/>
        </p:nvSpPr>
        <p:spPr>
          <a:xfrm>
            <a:off x="3657600" y="6553200"/>
            <a:ext cx="1447800" cy="30777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this all here</a:t>
            </a:r>
          </a:p>
        </p:txBody>
      </p:sp>
      <p:sp>
        <p:nvSpPr>
          <p:cNvPr id="3" name="Text Box 4">
            <a:extLst>
              <a:ext uri="{FF2B5EF4-FFF2-40B4-BE49-F238E27FC236}">
                <a16:creationId xmlns:a16="http://schemas.microsoft.com/office/drawing/2014/main" id="{A2F6E86F-A532-7EFA-EB07-A34484043C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457200" indent="-457200" eaLnBrk="1" hangingPunct="1">
              <a:spcBef>
                <a:spcPct val="50000"/>
              </a:spcBef>
              <a:buFontTx/>
              <a:buAutoNum type="arabicPeriod" startAt="11"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371.5 grams of candle wax (C</a:t>
            </a:r>
            <a:r>
              <a:rPr lang="en-US" alt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combusts.  How many liters</a:t>
            </a:r>
            <a:b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CO</a:t>
            </a:r>
            <a:r>
              <a:rPr lang="en-US" alt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gas form?  Assume STP for the gas.   </a:t>
            </a:r>
            <a:r>
              <a:rPr lang="en-US" altLang="en-US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3 steps.</a:t>
            </a:r>
            <a:br>
              <a:rPr lang="en-US" altLang="en-US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Start with a balanced equation.</a:t>
            </a:r>
          </a:p>
        </p:txBody>
      </p:sp>
    </p:spTree>
    <p:extLst>
      <p:ext uri="{BB962C8B-B14F-4D97-AF65-F5344CB8AC3E}">
        <p14:creationId xmlns:p14="http://schemas.microsoft.com/office/powerpoint/2010/main" val="5024864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BA3097-4A8F-4ADF-CED0-2EEC9203C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4">
            <a:extLst>
              <a:ext uri="{FF2B5EF4-FFF2-40B4-BE49-F238E27FC236}">
                <a16:creationId xmlns:a16="http://schemas.microsoft.com/office/drawing/2014/main" id="{F88E25EE-ED87-EF76-15EB-5C21F733DA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457200" indent="-457200" eaLnBrk="1" hangingPunct="1">
              <a:spcBef>
                <a:spcPct val="50000"/>
              </a:spcBef>
              <a:buFontTx/>
              <a:buAutoNum type="arabicPeriod" startAt="11"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371.5 grams of candle wax (C</a:t>
            </a:r>
            <a:r>
              <a:rPr lang="en-US" alt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combusts.  How many liters</a:t>
            </a:r>
            <a:b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CO</a:t>
            </a:r>
            <a:r>
              <a:rPr lang="en-US" alt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gas form?  Assume STP for the gas.   </a:t>
            </a:r>
            <a:r>
              <a:rPr lang="en-US" altLang="en-US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3 steps.</a:t>
            </a:r>
            <a:br>
              <a:rPr lang="en-US" altLang="en-US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Start with a balanced equation.</a:t>
            </a:r>
            <a:b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36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36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</a:t>
            </a:r>
            <a: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+  32O</a:t>
            </a:r>
            <a:r>
              <a:rPr lang="en-US" altLang="en-US" sz="36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→   21CO</a:t>
            </a:r>
            <a:r>
              <a:rPr lang="en-US" altLang="en-US" sz="36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+  22H</a:t>
            </a:r>
            <a:r>
              <a:rPr lang="en-US" altLang="en-US" sz="36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en-US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 Box 5">
            <a:extLst>
              <a:ext uri="{FF2B5EF4-FFF2-40B4-BE49-F238E27FC236}">
                <a16:creationId xmlns:a16="http://schemas.microsoft.com/office/drawing/2014/main" id="{DF4E3399-EF20-F7B3-934F-F03ED00ACB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465016"/>
            <a:ext cx="219233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371.5 g wax</a:t>
            </a:r>
            <a:br>
              <a:rPr lang="en-US" altLang="en-US" sz="28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3" name="Text Box 6">
            <a:extLst>
              <a:ext uri="{FF2B5EF4-FFF2-40B4-BE49-F238E27FC236}">
                <a16:creationId xmlns:a16="http://schemas.microsoft.com/office/drawing/2014/main" id="{5B74652D-2D74-1764-BBB2-E2D723DD6A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0338" y="2593975"/>
            <a:ext cx="63246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                           =   1.255 moles wax</a:t>
            </a:r>
          </a:p>
        </p:txBody>
      </p:sp>
      <p:sp>
        <p:nvSpPr>
          <p:cNvPr id="4" name="Text Box 8">
            <a:extLst>
              <a:ext uri="{FF2B5EF4-FFF2-40B4-BE49-F238E27FC236}">
                <a16:creationId xmlns:a16="http://schemas.microsoft.com/office/drawing/2014/main" id="{689FBE5F-230D-E111-CFB4-6F507BE2A6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8104" y="2402469"/>
            <a:ext cx="2276475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mole wax</a:t>
            </a:r>
            <a:br>
              <a:rPr lang="en-US" altLang="en-US" sz="28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296 g wax</a:t>
            </a:r>
          </a:p>
        </p:txBody>
      </p:sp>
      <p:sp>
        <p:nvSpPr>
          <p:cNvPr id="11" name="Text Box 10">
            <a:extLst>
              <a:ext uri="{FF2B5EF4-FFF2-40B4-BE49-F238E27FC236}">
                <a16:creationId xmlns:a16="http://schemas.microsoft.com/office/drawing/2014/main" id="{14A2B207-E2D7-4A12-82DE-1962C97B31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906" y="3902986"/>
            <a:ext cx="3200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solidFill>
                  <a:srgbClr val="6600FF"/>
                </a:solidFill>
                <a:latin typeface="Comic Sans MS" pitchFamily="66" charset="0"/>
              </a:rPr>
              <a:t>MR               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966CDD5-81B9-4461-AFFD-8DBDD76F3F9F}"/>
              </a:ext>
            </a:extLst>
          </p:cNvPr>
          <p:cNvSpPr txBox="1"/>
          <p:nvPr/>
        </p:nvSpPr>
        <p:spPr>
          <a:xfrm>
            <a:off x="3128962" y="3849103"/>
            <a:ext cx="38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7030A0"/>
                </a:solidFill>
              </a:rPr>
              <a:t>=</a:t>
            </a:r>
          </a:p>
        </p:txBody>
      </p:sp>
      <p:sp>
        <p:nvSpPr>
          <p:cNvPr id="13" name="Text Box 12">
            <a:extLst>
              <a:ext uri="{FF2B5EF4-FFF2-40B4-BE49-F238E27FC236}">
                <a16:creationId xmlns:a16="http://schemas.microsoft.com/office/drawing/2014/main" id="{D84D1E1A-52BB-4AB7-87D8-3A0D103D9F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2062" y="3657600"/>
            <a:ext cx="3733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u="sng" dirty="0">
                <a:solidFill>
                  <a:srgbClr val="6600FF"/>
                </a:solidFill>
                <a:latin typeface="Calibri" pitchFamily="34" charset="0"/>
              </a:rPr>
              <a:t>wax </a:t>
            </a:r>
            <a:r>
              <a:rPr lang="en-US" altLang="en-US" dirty="0">
                <a:solidFill>
                  <a:srgbClr val="6600FF"/>
                </a:solidFill>
                <a:latin typeface="Calibri" pitchFamily="34" charset="0"/>
              </a:rPr>
              <a:t>     </a:t>
            </a:r>
            <a:r>
              <a:rPr lang="en-US" altLang="en-US" u="sng" dirty="0">
                <a:solidFill>
                  <a:srgbClr val="6600FF"/>
                </a:solidFill>
                <a:latin typeface="Calibri" pitchFamily="34" charset="0"/>
              </a:rPr>
              <a:t>1</a:t>
            </a:r>
            <a:r>
              <a:rPr lang="en-US" altLang="en-US" dirty="0">
                <a:solidFill>
                  <a:srgbClr val="6600FF"/>
                </a:solidFill>
                <a:latin typeface="Calibri" pitchFamily="34" charset="0"/>
              </a:rPr>
              <a:t>          </a:t>
            </a:r>
            <a:r>
              <a:rPr lang="en-US" altLang="en-US" u="sng" dirty="0">
                <a:solidFill>
                  <a:srgbClr val="6600FF"/>
                </a:solidFill>
                <a:latin typeface="Calibri" pitchFamily="34" charset="0"/>
              </a:rPr>
              <a:t>1.255</a:t>
            </a:r>
            <a:br>
              <a:rPr lang="en-US" altLang="en-US" dirty="0">
                <a:solidFill>
                  <a:srgbClr val="6600FF"/>
                </a:solidFill>
                <a:latin typeface="Calibri" pitchFamily="34" charset="0"/>
              </a:rPr>
            </a:br>
            <a:r>
              <a:rPr lang="en-US" altLang="en-US" dirty="0">
                <a:solidFill>
                  <a:srgbClr val="6600FF"/>
                </a:solidFill>
                <a:latin typeface="Calibri" pitchFamily="34" charset="0"/>
              </a:rPr>
              <a:t>CO</a:t>
            </a:r>
            <a:r>
              <a:rPr lang="en-US" altLang="en-US" baseline="-25000" dirty="0">
                <a:solidFill>
                  <a:srgbClr val="6600FF"/>
                </a:solidFill>
                <a:latin typeface="Calibri" pitchFamily="34" charset="0"/>
              </a:rPr>
              <a:t>2</a:t>
            </a:r>
            <a:r>
              <a:rPr lang="en-US" altLang="en-US" dirty="0">
                <a:solidFill>
                  <a:srgbClr val="6600FF"/>
                </a:solidFill>
                <a:latin typeface="Calibri" pitchFamily="34" charset="0"/>
              </a:rPr>
              <a:t>      21            x</a:t>
            </a:r>
          </a:p>
        </p:txBody>
      </p:sp>
      <p:sp>
        <p:nvSpPr>
          <p:cNvPr id="10" name="Text Box 13">
            <a:extLst>
              <a:ext uri="{FF2B5EF4-FFF2-40B4-BE49-F238E27FC236}">
                <a16:creationId xmlns:a16="http://schemas.microsoft.com/office/drawing/2014/main" id="{68A46B2A-2A2B-47F6-B335-C9FB89A429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3838525"/>
            <a:ext cx="37338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>
                <a:solidFill>
                  <a:srgbClr val="6600FF"/>
                </a:solidFill>
                <a:latin typeface="Calibri" pitchFamily="34" charset="0"/>
              </a:rPr>
              <a:t>x = 26.36 moles CO</a:t>
            </a:r>
            <a:r>
              <a:rPr lang="en-US" altLang="en-US" baseline="-25000" dirty="0">
                <a:solidFill>
                  <a:srgbClr val="6600FF"/>
                </a:solidFill>
                <a:latin typeface="Calibri" pitchFamily="34" charset="0"/>
              </a:rPr>
              <a:t>2</a:t>
            </a:r>
          </a:p>
        </p:txBody>
      </p:sp>
      <p:sp>
        <p:nvSpPr>
          <p:cNvPr id="14" name="Text Box 12">
            <a:extLst>
              <a:ext uri="{FF2B5EF4-FFF2-40B4-BE49-F238E27FC236}">
                <a16:creationId xmlns:a16="http://schemas.microsoft.com/office/drawing/2014/main" id="{310C3684-F9C1-404A-A927-5211AF381B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268912"/>
            <a:ext cx="28956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26.36 moles CO</a:t>
            </a:r>
            <a:r>
              <a:rPr lang="en-US" altLang="en-US" sz="2800" u="sng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br>
              <a:rPr lang="en-US" altLang="en-US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Box 13">
            <a:extLst>
              <a:ext uri="{FF2B5EF4-FFF2-40B4-BE49-F238E27FC236}">
                <a16:creationId xmlns:a16="http://schemas.microsoft.com/office/drawing/2014/main" id="{E055F6AA-6246-4270-8B5A-A624BE09AC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7189" y="5364409"/>
            <a:ext cx="838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16" name="Text Box 14">
            <a:extLst>
              <a:ext uri="{FF2B5EF4-FFF2-40B4-BE49-F238E27FC236}">
                <a16:creationId xmlns:a16="http://schemas.microsoft.com/office/drawing/2014/main" id="{6151F141-66AE-4DF0-8E17-8F661CEF2C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9589" y="5212009"/>
            <a:ext cx="22098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22.4 L CO</a:t>
            </a:r>
            <a:r>
              <a:rPr lang="en-US" altLang="en-US" sz="2800" u="sng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br>
              <a:rPr lang="en-US" altLang="en-US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mole CO</a:t>
            </a:r>
            <a:r>
              <a:rPr lang="en-US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Box 15">
            <a:extLst>
              <a:ext uri="{FF2B5EF4-FFF2-40B4-BE49-F238E27FC236}">
                <a16:creationId xmlns:a16="http://schemas.microsoft.com/office/drawing/2014/main" id="{771ED22D-66D5-4E8C-9BE5-12A50DACDB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6989" y="5364409"/>
            <a:ext cx="3962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=   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590.5 Liters CO</a:t>
            </a:r>
            <a:r>
              <a:rPr lang="en-US" altLang="en-US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2024053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221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Using the </a:t>
            </a:r>
            <a:r>
              <a:rPr lang="en-US" altLang="en-US" sz="28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same wax combustion reaction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if you consume  </a:t>
            </a:r>
            <a:b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23.9 moles of oxygen, how many moles of water form?              </a:t>
            </a:r>
            <a:b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One step.  </a:t>
            </a:r>
            <a:r>
              <a:rPr lang="en-US" alt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(sometimes it’s easy)</a:t>
            </a: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</a:t>
            </a:r>
            <a:r>
              <a:rPr kumimoji="0" lang="en-US" altLang="en-US" sz="36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21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</a:t>
            </a:r>
            <a:r>
              <a:rPr kumimoji="0" lang="en-US" altLang="en-US" sz="36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44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+  32O</a:t>
            </a:r>
            <a:r>
              <a:rPr kumimoji="0" lang="en-US" altLang="en-US" sz="36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→   21CO</a:t>
            </a:r>
            <a:r>
              <a:rPr kumimoji="0" lang="en-US" altLang="en-US" sz="36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+  22H</a:t>
            </a:r>
            <a:r>
              <a:rPr kumimoji="0" lang="en-US" altLang="en-US" sz="36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O</a:t>
            </a:r>
            <a:endParaRPr lang="en-US" altLang="en-US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7253213-76C8-587F-B64D-BC901E2472BC}"/>
              </a:ext>
            </a:extLst>
          </p:cNvPr>
          <p:cNvSpPr txBox="1"/>
          <p:nvPr/>
        </p:nvSpPr>
        <p:spPr>
          <a:xfrm>
            <a:off x="3657600" y="6553200"/>
            <a:ext cx="1447800" cy="30777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this all here</a:t>
            </a:r>
          </a:p>
        </p:txBody>
      </p:sp>
    </p:spTree>
    <p:extLst>
      <p:ext uri="{BB962C8B-B14F-4D97-AF65-F5344CB8AC3E}">
        <p14:creationId xmlns:p14="http://schemas.microsoft.com/office/powerpoint/2010/main" val="30748899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22235F-E094-92EA-1997-5C55A496FB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">
            <a:extLst>
              <a:ext uri="{FF2B5EF4-FFF2-40B4-BE49-F238E27FC236}">
                <a16:creationId xmlns:a16="http://schemas.microsoft.com/office/drawing/2014/main" id="{C77C680F-3173-3119-D508-83E7DAA800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221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Using the </a:t>
            </a:r>
            <a:r>
              <a:rPr lang="en-US" altLang="en-US" sz="28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same wax combustion reaction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if you consume  </a:t>
            </a:r>
            <a:b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23.9 moles of oxygen, how many moles of water form?              </a:t>
            </a:r>
            <a:b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One step.  </a:t>
            </a:r>
            <a:r>
              <a:rPr lang="en-US" alt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(sometimes it’s easy)</a:t>
            </a: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</a:t>
            </a:r>
            <a:r>
              <a:rPr kumimoji="0" lang="en-US" altLang="en-US" sz="36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21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</a:t>
            </a:r>
            <a:r>
              <a:rPr kumimoji="0" lang="en-US" altLang="en-US" sz="36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44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+  32O</a:t>
            </a:r>
            <a:r>
              <a:rPr kumimoji="0" lang="en-US" altLang="en-US" sz="36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→   21CO</a:t>
            </a:r>
            <a:r>
              <a:rPr kumimoji="0" lang="en-US" altLang="en-US" sz="36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+  22H</a:t>
            </a:r>
            <a:r>
              <a:rPr kumimoji="0" lang="en-US" altLang="en-US" sz="36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O</a:t>
            </a:r>
            <a:endParaRPr lang="en-US" altLang="en-US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2291" name="Text Box 5"/>
          <p:cNvSpPr txBox="1">
            <a:spLocks noChangeArrowheads="1"/>
          </p:cNvSpPr>
          <p:nvPr/>
        </p:nvSpPr>
        <p:spPr bwMode="auto">
          <a:xfrm>
            <a:off x="207135" y="3108325"/>
            <a:ext cx="1447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333399"/>
                </a:solidFill>
                <a:latin typeface="Comic Sans MS" pitchFamily="66" charset="0"/>
              </a:rPr>
              <a:t>MR</a:t>
            </a: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0A58512E-995F-49C4-BE8E-05C44AEDDF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2895600"/>
            <a:ext cx="61722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u="sng" dirty="0">
                <a:solidFill>
                  <a:srgbClr val="333399"/>
                </a:solidFill>
                <a:latin typeface="Comic Sans MS" pitchFamily="66" charset="0"/>
              </a:rPr>
              <a:t>oxygen</a:t>
            </a:r>
            <a:r>
              <a:rPr lang="en-US" altLang="en-US" dirty="0">
                <a:solidFill>
                  <a:srgbClr val="333399"/>
                </a:solidFill>
                <a:latin typeface="Comic Sans MS" pitchFamily="66" charset="0"/>
              </a:rPr>
              <a:t>     </a:t>
            </a:r>
            <a:r>
              <a:rPr lang="en-US" altLang="en-US" u="sng" dirty="0">
                <a:solidFill>
                  <a:srgbClr val="333399"/>
                </a:solidFill>
                <a:latin typeface="Comic Sans MS" pitchFamily="66" charset="0"/>
              </a:rPr>
              <a:t>32</a:t>
            </a:r>
            <a:r>
              <a:rPr lang="en-US" altLang="en-US" dirty="0">
                <a:solidFill>
                  <a:srgbClr val="333399"/>
                </a:solidFill>
                <a:latin typeface="Comic Sans MS" pitchFamily="66" charset="0"/>
              </a:rPr>
              <a:t>       </a:t>
            </a:r>
            <a:r>
              <a:rPr lang="en-US" altLang="en-US" u="sng" dirty="0">
                <a:solidFill>
                  <a:srgbClr val="333399"/>
                </a:solidFill>
                <a:latin typeface="Comic Sans MS" pitchFamily="66" charset="0"/>
              </a:rPr>
              <a:t>23.9</a:t>
            </a:r>
            <a:br>
              <a:rPr lang="en-US" altLang="en-US" u="sng" dirty="0">
                <a:solidFill>
                  <a:srgbClr val="333399"/>
                </a:solidFill>
                <a:latin typeface="Comic Sans MS" pitchFamily="66" charset="0"/>
              </a:rPr>
            </a:br>
            <a:r>
              <a:rPr lang="en-US" altLang="en-US" dirty="0">
                <a:solidFill>
                  <a:srgbClr val="333399"/>
                </a:solidFill>
                <a:latin typeface="Comic Sans MS" pitchFamily="66" charset="0"/>
              </a:rPr>
              <a:t>  water     22         x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5CE876-1C58-4172-BDE3-D4A0A96FAD7B}"/>
              </a:ext>
            </a:extLst>
          </p:cNvPr>
          <p:cNvSpPr txBox="1"/>
          <p:nvPr/>
        </p:nvSpPr>
        <p:spPr>
          <a:xfrm>
            <a:off x="3962400" y="3167390"/>
            <a:ext cx="99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333399"/>
                </a:solidFill>
              </a:rPr>
              <a:t>=</a:t>
            </a:r>
          </a:p>
        </p:txBody>
      </p:sp>
      <p:sp>
        <p:nvSpPr>
          <p:cNvPr id="7" name="Text Box 5">
            <a:extLst>
              <a:ext uri="{FF2B5EF4-FFF2-40B4-BE49-F238E27FC236}">
                <a16:creationId xmlns:a16="http://schemas.microsoft.com/office/drawing/2014/main" id="{6E87E8D4-DF68-4123-B23E-3EA607FCFD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135" y="4459830"/>
            <a:ext cx="6172200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333399"/>
                </a:solidFill>
              </a:rPr>
              <a:t>         </a:t>
            </a:r>
            <a:r>
              <a:rPr lang="en-US" altLang="en-US" sz="4400" dirty="0">
                <a:solidFill>
                  <a:srgbClr val="333399"/>
                </a:solidFill>
                <a:latin typeface="Comic Sans MS" panose="030F0702030302020204" pitchFamily="66" charset="0"/>
              </a:rPr>
              <a:t>32x = 525.8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400" dirty="0">
                <a:solidFill>
                  <a:srgbClr val="FF0000"/>
                </a:solidFill>
                <a:latin typeface="Comic Sans MS" panose="030F0702030302020204" pitchFamily="66" charset="0"/>
              </a:rPr>
              <a:t>    x = 16.4 moles </a:t>
            </a:r>
            <a:r>
              <a:rPr lang="en-US" altLang="en-US" sz="4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wata</a:t>
            </a:r>
            <a:endParaRPr lang="en-US" altLang="en-US" sz="4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8" name="Picture 7" descr="glass-of-water">
            <a:extLst>
              <a:ext uri="{FF2B5EF4-FFF2-40B4-BE49-F238E27FC236}">
                <a16:creationId xmlns:a16="http://schemas.microsoft.com/office/drawing/2014/main" id="{7CC43436-52ED-4CEF-90E3-BFA2A944E4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66" r="23199"/>
          <a:stretch>
            <a:fillRect/>
          </a:stretch>
        </p:blipFill>
        <p:spPr bwMode="auto">
          <a:xfrm flipH="1">
            <a:off x="7271028" y="3202934"/>
            <a:ext cx="1872972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Line 8">
            <a:extLst>
              <a:ext uri="{FF2B5EF4-FFF2-40B4-BE49-F238E27FC236}">
                <a16:creationId xmlns:a16="http://schemas.microsoft.com/office/drawing/2014/main" id="{AF8AF79F-1C5B-4F84-81C2-0DF0B5030D8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96000" y="5486399"/>
            <a:ext cx="1295400" cy="38099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1718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3" name="Rectangle 15"/>
          <p:cNvSpPr>
            <a:spLocks noChangeArrowheads="1"/>
          </p:cNvSpPr>
          <p:nvPr/>
        </p:nvSpPr>
        <p:spPr bwMode="auto">
          <a:xfrm>
            <a:off x="0" y="0"/>
            <a:ext cx="914400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lvl="0" eaLnBrk="1" hangingPunct="1">
              <a:spcBef>
                <a:spcPct val="50000"/>
              </a:spcBef>
              <a:buNone/>
            </a:pP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14.  You have 4.56 x 10</a:t>
            </a:r>
            <a:r>
              <a:rPr lang="en-US" altLang="en-US" sz="24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atoms of Zn that you put into H</a:t>
            </a:r>
            <a:r>
              <a:rPr lang="en-US" altLang="en-US" sz="24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altLang="en-US" sz="24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4(AQ)</a:t>
            </a:r>
            <a:br>
              <a:rPr lang="en-US" altLang="en-US" sz="24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make them fizz away.  How many grams of hydrogen gas form?</a:t>
            </a:r>
            <a:b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_Z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 + _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</a:t>
            </a:r>
            <a:r>
              <a:rPr kumimoji="0" lang="en-US" altLang="en-US" sz="3600" b="0" i="0" u="none" strike="noStrike" kern="1200" cap="none" spc="0" normalizeH="0" baseline="-2500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PO</a:t>
            </a:r>
            <a:r>
              <a:rPr kumimoji="0" lang="en-US" altLang="en-US" sz="3600" b="0" i="0" u="none" strike="noStrike" kern="1200" cap="none" spc="0" normalizeH="0" baseline="-2500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</a:t>
            </a:r>
            <a:r>
              <a:rPr kumimoji="0" lang="en-US" altLang="en-US" sz="36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(AQ)   </a:t>
            </a:r>
            <a:r>
              <a:rPr kumimoji="0" lang="en-US" sz="3600" b="0" i="0" u="none" strike="noStrike" kern="14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→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_Zn</a:t>
            </a:r>
            <a:r>
              <a:rPr kumimoji="0" lang="en-US" altLang="en-US" sz="36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PO</a:t>
            </a:r>
            <a:r>
              <a:rPr kumimoji="0" lang="en-US" altLang="en-US" sz="3600" b="0" i="0" u="none" strike="noStrike" kern="1200" cap="none" spc="0" normalizeH="0" baseline="-2500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  <a:r>
              <a:rPr kumimoji="0" lang="en-US" altLang="en-US" sz="3600" b="0" i="0" u="none" strike="noStrike" kern="1200" cap="none" spc="0" normalizeH="0" baseline="-2500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0" lang="en-US" altLang="en-US" sz="36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(AQ)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+_H</a:t>
            </a:r>
            <a:r>
              <a:rPr kumimoji="0" lang="en-US" altLang="en-US" sz="36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2(G)</a:t>
            </a:r>
            <a:endParaRPr kumimoji="0" lang="en-US" altLang="en-US" sz="240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0" algn="ctr" eaLnBrk="1" hangingPunct="1">
              <a:spcBef>
                <a:spcPct val="50000"/>
              </a:spcBef>
              <a:buNone/>
            </a:pPr>
            <a:r>
              <a:rPr lang="en-US" altLang="en-US" sz="24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needs to be balanced first.</a:t>
            </a:r>
            <a:endParaRPr kumimoji="0" lang="en-US" altLang="en-US" sz="2400" i="0" u="none" strike="noStrike" kern="1200" cap="none" spc="0" normalizeH="0" baseline="-2500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17683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ED70D-D006-3BDB-4E1E-5DAC65114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3" name="Rectangle 15">
            <a:extLst>
              <a:ext uri="{FF2B5EF4-FFF2-40B4-BE49-F238E27FC236}">
                <a16:creationId xmlns:a16="http://schemas.microsoft.com/office/drawing/2014/main" id="{AA167E3F-852B-866C-8B22-0E3FAF0426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lvl="0" eaLnBrk="1" hangingPunct="1">
              <a:spcBef>
                <a:spcPct val="50000"/>
              </a:spcBef>
              <a:buNone/>
            </a:pP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14.  You have 4.56 x 10</a:t>
            </a:r>
            <a:r>
              <a:rPr lang="en-US" altLang="en-US" sz="24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atoms of Zn that you put into H</a:t>
            </a:r>
            <a:r>
              <a:rPr lang="en-US" altLang="en-US" sz="24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altLang="en-US" sz="24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4(AQ)</a:t>
            </a:r>
            <a:br>
              <a:rPr lang="en-US" altLang="en-US" sz="24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make them fizz away.  How many grams of hydrogen gas form?</a:t>
            </a:r>
            <a:b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Z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 + 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</a:t>
            </a:r>
            <a:r>
              <a:rPr kumimoji="0" lang="en-US" altLang="en-US" sz="3600" b="0" i="0" u="none" strike="noStrike" kern="1200" cap="none" spc="0" normalizeH="0" baseline="-2500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PO</a:t>
            </a:r>
            <a:r>
              <a:rPr kumimoji="0" lang="en-US" altLang="en-US" sz="3600" b="0" i="0" u="none" strike="noStrike" kern="1200" cap="none" spc="0" normalizeH="0" baseline="-2500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</a:t>
            </a:r>
            <a:r>
              <a:rPr kumimoji="0" lang="en-US" altLang="en-US" sz="36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(AQ)   </a:t>
            </a:r>
            <a:r>
              <a:rPr kumimoji="0" lang="en-US" sz="3600" b="0" i="0" u="none" strike="noStrike" kern="14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→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Zn</a:t>
            </a:r>
            <a:r>
              <a:rPr kumimoji="0" lang="en-US" altLang="en-US" sz="36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PO</a:t>
            </a:r>
            <a:r>
              <a:rPr kumimoji="0" lang="en-US" altLang="en-US" sz="3600" b="0" i="0" u="none" strike="noStrike" kern="1200" cap="none" spc="0" normalizeH="0" baseline="-2500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  <a:r>
              <a:rPr kumimoji="0" lang="en-US" altLang="en-US" sz="3600" b="0" i="0" u="none" strike="noStrike" kern="1200" cap="none" spc="0" normalizeH="0" baseline="-2500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0" lang="en-US" altLang="en-US" sz="36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(AQ)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+ 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</a:t>
            </a:r>
            <a:r>
              <a:rPr kumimoji="0" lang="en-US" altLang="en-US" sz="36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2(G)</a:t>
            </a:r>
            <a:endParaRPr kumimoji="0" lang="en-US" altLang="en-US" sz="240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0" algn="ctr" eaLnBrk="1" hangingPunct="1">
              <a:spcBef>
                <a:spcPct val="50000"/>
              </a:spcBef>
              <a:buNone/>
            </a:pPr>
            <a:r>
              <a:rPr lang="en-US" altLang="en-US" sz="24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en-US" altLang="en-US" sz="2400" i="0" u="none" strike="noStrike" kern="1200" cap="none" spc="0" normalizeH="0" baseline="-2500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9FA08F6-3B45-1677-8B41-7E5C7A182EE8}"/>
              </a:ext>
            </a:extLst>
          </p:cNvPr>
          <p:cNvSpPr txBox="1"/>
          <p:nvPr/>
        </p:nvSpPr>
        <p:spPr>
          <a:xfrm>
            <a:off x="3657600" y="6553200"/>
            <a:ext cx="1447800" cy="30777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this all here</a:t>
            </a:r>
          </a:p>
        </p:txBody>
      </p:sp>
    </p:spTree>
    <p:extLst>
      <p:ext uri="{BB962C8B-B14F-4D97-AF65-F5344CB8AC3E}">
        <p14:creationId xmlns:p14="http://schemas.microsoft.com/office/powerpoint/2010/main" val="36825369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B8D0AF-5A56-37D7-4AD6-1239A64B8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3" name="Rectangle 15">
            <a:extLst>
              <a:ext uri="{FF2B5EF4-FFF2-40B4-BE49-F238E27FC236}">
                <a16:creationId xmlns:a16="http://schemas.microsoft.com/office/drawing/2014/main" id="{F1E4C9CB-9232-FD16-88F6-5688517137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lvl="0" eaLnBrk="1" hangingPunct="1">
              <a:spcBef>
                <a:spcPct val="50000"/>
              </a:spcBef>
              <a:buNone/>
            </a:pP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14.  You have 4.56 x 10</a:t>
            </a:r>
            <a:r>
              <a:rPr lang="en-US" altLang="en-US" sz="24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atoms of Zn that you put into H</a:t>
            </a:r>
            <a:r>
              <a:rPr lang="en-US" altLang="en-US" sz="24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altLang="en-US" sz="24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4(AQ)</a:t>
            </a:r>
            <a:br>
              <a:rPr lang="en-US" altLang="en-US" sz="24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make them fizz away.  How many grams of hydrogen gas form?</a:t>
            </a:r>
            <a:b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Z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 + 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</a:t>
            </a:r>
            <a:r>
              <a:rPr kumimoji="0" lang="en-US" altLang="en-US" sz="3600" b="0" i="0" u="none" strike="noStrike" kern="1200" cap="none" spc="0" normalizeH="0" baseline="-2500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PO</a:t>
            </a:r>
            <a:r>
              <a:rPr kumimoji="0" lang="en-US" altLang="en-US" sz="3600" b="0" i="0" u="none" strike="noStrike" kern="1200" cap="none" spc="0" normalizeH="0" baseline="-2500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</a:t>
            </a:r>
            <a:r>
              <a:rPr kumimoji="0" lang="en-US" altLang="en-US" sz="36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(AQ)   </a:t>
            </a:r>
            <a:r>
              <a:rPr kumimoji="0" lang="en-US" sz="3600" b="0" i="0" u="none" strike="noStrike" kern="14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→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Zn</a:t>
            </a:r>
            <a:r>
              <a:rPr kumimoji="0" lang="en-US" altLang="en-US" sz="36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PO</a:t>
            </a:r>
            <a:r>
              <a:rPr kumimoji="0" lang="en-US" altLang="en-US" sz="3600" b="0" i="0" u="none" strike="noStrike" kern="1200" cap="none" spc="0" normalizeH="0" baseline="-2500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  <a:r>
              <a:rPr kumimoji="0" lang="en-US" altLang="en-US" sz="3600" b="0" i="0" u="none" strike="noStrike" kern="1200" cap="none" spc="0" normalizeH="0" baseline="-2500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0" lang="en-US" altLang="en-US" sz="36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(AQ)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+ 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</a:t>
            </a:r>
            <a:r>
              <a:rPr kumimoji="0" lang="en-US" altLang="en-US" sz="36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2(G)</a:t>
            </a:r>
            <a:endParaRPr kumimoji="0" lang="en-US" altLang="en-US" sz="240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0" algn="ctr" eaLnBrk="1" hangingPunct="1">
              <a:spcBef>
                <a:spcPct val="50000"/>
              </a:spcBef>
              <a:buNone/>
            </a:pPr>
            <a:r>
              <a:rPr lang="en-US" altLang="en-US" sz="24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en-US" altLang="en-US" sz="2400" i="0" u="none" strike="noStrike" kern="1200" cap="none" spc="0" normalizeH="0" baseline="-2500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Box 20">
            <a:extLst>
              <a:ext uri="{FF2B5EF4-FFF2-40B4-BE49-F238E27FC236}">
                <a16:creationId xmlns:a16="http://schemas.microsoft.com/office/drawing/2014/main" id="{A4F94BC7-026F-4016-9603-0906923614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431685"/>
            <a:ext cx="20574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4.56 x 10</a:t>
            </a:r>
            <a:r>
              <a:rPr kumimoji="0" lang="en-US" altLang="en-US" sz="2000" b="0" i="0" u="sng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r>
              <a:rPr kumimoji="0" lang="en-US" altLang="en-US" sz="20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atoms</a:t>
            </a:r>
            <a:br>
              <a:rPr kumimoji="0" lang="en-US" altLang="en-US" sz="20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        1</a:t>
            </a:r>
            <a:endParaRPr kumimoji="0" lang="en-US" altLang="en-US" sz="2000" b="0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Box 21">
            <a:extLst>
              <a:ext uri="{FF2B5EF4-FFF2-40B4-BE49-F238E27FC236}">
                <a16:creationId xmlns:a16="http://schemas.microsoft.com/office/drawing/2014/main" id="{97540E62-B135-4C30-88D4-4FCD0AD192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1388" y="2517832"/>
            <a:ext cx="78538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5" name="Text Box 22">
            <a:extLst>
              <a:ext uri="{FF2B5EF4-FFF2-40B4-BE49-F238E27FC236}">
                <a16:creationId xmlns:a16="http://schemas.microsoft.com/office/drawing/2014/main" id="{BFB32845-D6B4-408B-A11A-508AC3E3F7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0096" y="2363942"/>
            <a:ext cx="25146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 mole Zn</a:t>
            </a:r>
            <a:b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6.02 x 10</a:t>
            </a:r>
            <a:r>
              <a:rPr kumimoji="0" lang="en-US" altLang="en-US" sz="20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atoms Zn</a:t>
            </a:r>
          </a:p>
        </p:txBody>
      </p:sp>
      <p:sp>
        <p:nvSpPr>
          <p:cNvPr id="6" name="Text Box 23">
            <a:extLst>
              <a:ext uri="{FF2B5EF4-FFF2-40B4-BE49-F238E27FC236}">
                <a16:creationId xmlns:a16="http://schemas.microsoft.com/office/drawing/2014/main" id="{BEF64A24-CC9B-4521-AA1C-DD7DC818D3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2476213"/>
            <a:ext cx="457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7" name="Text Box 24">
            <a:extLst>
              <a:ext uri="{FF2B5EF4-FFF2-40B4-BE49-F238E27FC236}">
                <a16:creationId xmlns:a16="http://schemas.microsoft.com/office/drawing/2014/main" id="{FFB5A89E-8FF1-4A5B-A8D7-851D169CE6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0706" y="2375554"/>
            <a:ext cx="6858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4.56</a:t>
            </a:r>
            <a:b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6.02</a:t>
            </a:r>
          </a:p>
        </p:txBody>
      </p:sp>
      <p:sp>
        <p:nvSpPr>
          <p:cNvPr id="8" name="Text Box 25">
            <a:extLst>
              <a:ext uri="{FF2B5EF4-FFF2-40B4-BE49-F238E27FC236}">
                <a16:creationId xmlns:a16="http://schemas.microsoft.com/office/drawing/2014/main" id="{D7A20CB9-07AE-4CAA-AC71-3B3E05C00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4106" y="2527954"/>
            <a:ext cx="533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9" name="Text Box 26">
            <a:extLst>
              <a:ext uri="{FF2B5EF4-FFF2-40B4-BE49-F238E27FC236}">
                <a16:creationId xmlns:a16="http://schemas.microsoft.com/office/drawing/2014/main" id="{49FEC5EE-5674-4EF4-8251-7D0FCA6120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0306" y="2375554"/>
            <a:ext cx="8382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kumimoji="0" lang="en-US" altLang="en-US" sz="2000" b="0" i="0" u="sng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b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kumimoji="0" lang="en-US" altLang="en-US" sz="20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</a:p>
        </p:txBody>
      </p:sp>
      <p:sp>
        <p:nvSpPr>
          <p:cNvPr id="10" name="Text Box 27">
            <a:extLst>
              <a:ext uri="{FF2B5EF4-FFF2-40B4-BE49-F238E27FC236}">
                <a16:creationId xmlns:a16="http://schemas.microsoft.com/office/drawing/2014/main" id="{D08EB25B-C4C2-4270-821C-8ADA7CD147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32306" y="2604154"/>
            <a:ext cx="381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11" name="Text Box 28">
            <a:extLst>
              <a:ext uri="{FF2B5EF4-FFF2-40B4-BE49-F238E27FC236}">
                <a16:creationId xmlns:a16="http://schemas.microsoft.com/office/drawing/2014/main" id="{EC84C8FD-6107-4125-8955-E7CC86EC60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0906" y="2527954"/>
            <a:ext cx="1981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75.7 moles Zn</a:t>
            </a:r>
          </a:p>
        </p:txBody>
      </p:sp>
      <p:sp>
        <p:nvSpPr>
          <p:cNvPr id="12" name="Text Box 29">
            <a:extLst>
              <a:ext uri="{FF2B5EF4-FFF2-40B4-BE49-F238E27FC236}">
                <a16:creationId xmlns:a16="http://schemas.microsoft.com/office/drawing/2014/main" id="{C3883585-9948-43DA-92F6-1A8F75D46E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462754"/>
            <a:ext cx="99060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kumimoji="0" lang="en-US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MR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Box 30">
            <a:extLst>
              <a:ext uri="{FF2B5EF4-FFF2-40B4-BE49-F238E27FC236}">
                <a16:creationId xmlns:a16="http://schemas.microsoft.com/office/drawing/2014/main" id="{C02B9225-543C-414C-A939-0EC8B2308C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3733800"/>
            <a:ext cx="5334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Zn</a:t>
            </a:r>
            <a:br>
              <a:rPr kumimoji="0" lang="en-US" altLang="en-US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kumimoji="0" lang="en-US" altLang="en-US" sz="20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4" name="Text Box 31">
            <a:extLst>
              <a:ext uri="{FF2B5EF4-FFF2-40B4-BE49-F238E27FC236}">
                <a16:creationId xmlns:a16="http://schemas.microsoft.com/office/drawing/2014/main" id="{447A4187-DA8E-4534-B000-B8AE0491B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733800"/>
            <a:ext cx="4572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br>
              <a:rPr kumimoji="0" lang="en-US" altLang="en-US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kumimoji="0" lang="en-US" altLang="en-US" sz="2000" b="0" i="0" u="none" strike="noStrike" kern="1200" cap="none" spc="0" normalizeH="0" baseline="-25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Box 32">
            <a:extLst>
              <a:ext uri="{FF2B5EF4-FFF2-40B4-BE49-F238E27FC236}">
                <a16:creationId xmlns:a16="http://schemas.microsoft.com/office/drawing/2014/main" id="{C060FE6A-EA84-4094-83FF-457FE6EA54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3733800"/>
            <a:ext cx="762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75.7</a:t>
            </a:r>
            <a:br>
              <a:rPr kumimoji="0" lang="en-US" altLang="en-US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81A2102-B546-4488-AC7C-DBB063E4D6E8}"/>
              </a:ext>
            </a:extLst>
          </p:cNvPr>
          <p:cNvSpPr txBox="1"/>
          <p:nvPr/>
        </p:nvSpPr>
        <p:spPr>
          <a:xfrm>
            <a:off x="2103120" y="3832086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=</a:t>
            </a:r>
          </a:p>
        </p:txBody>
      </p:sp>
      <p:sp>
        <p:nvSpPr>
          <p:cNvPr id="17" name="Text Box 33">
            <a:extLst>
              <a:ext uri="{FF2B5EF4-FFF2-40B4-BE49-F238E27FC236}">
                <a16:creationId xmlns:a16="http://schemas.microsoft.com/office/drawing/2014/main" id="{FDDEC8FA-46A5-471B-819C-1DC24EB262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6978" y="3867347"/>
            <a:ext cx="3048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X = 75.7 moles hydrogen</a:t>
            </a:r>
          </a:p>
        </p:txBody>
      </p:sp>
      <p:sp>
        <p:nvSpPr>
          <p:cNvPr id="18" name="Text Box 34">
            <a:extLst>
              <a:ext uri="{FF2B5EF4-FFF2-40B4-BE49-F238E27FC236}">
                <a16:creationId xmlns:a16="http://schemas.microsoft.com/office/drawing/2014/main" id="{8EDFF812-A457-4693-9EAC-2D2289CB3A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029200"/>
            <a:ext cx="247973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sng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75.7 moles H</a:t>
            </a:r>
            <a:r>
              <a:rPr kumimoji="0" lang="en-US" altLang="en-US" sz="2400" b="0" i="0" u="sng" strike="noStrike" kern="1200" cap="none" spc="0" normalizeH="0" baseline="-2500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br>
              <a:rPr kumimoji="0" lang="en-US" altLang="en-US" sz="2400" b="0" i="0" u="sng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9" name="Text Box 35">
            <a:extLst>
              <a:ext uri="{FF2B5EF4-FFF2-40B4-BE49-F238E27FC236}">
                <a16:creationId xmlns:a16="http://schemas.microsoft.com/office/drawing/2014/main" id="{92B10266-0330-49C8-BB35-96C2DDF103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1577" y="5127386"/>
            <a:ext cx="533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20" name="Text Box 36">
            <a:extLst>
              <a:ext uri="{FF2B5EF4-FFF2-40B4-BE49-F238E27FC236}">
                <a16:creationId xmlns:a16="http://schemas.microsoft.com/office/drawing/2014/main" id="{B40EC9D2-8874-4BCD-9E8B-956D7FD761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0318" y="5029199"/>
            <a:ext cx="1828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sng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 grams H</a:t>
            </a:r>
            <a:r>
              <a:rPr kumimoji="0" lang="en-US" altLang="en-US" sz="2400" b="0" i="0" u="sng" strike="noStrike" kern="1200" cap="none" spc="0" normalizeH="0" baseline="-2500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 mole H</a:t>
            </a:r>
            <a:r>
              <a:rPr kumimoji="0" lang="en-US" altLang="en-US" sz="2400" b="0" i="0" u="none" strike="noStrike" kern="1200" cap="none" spc="0" normalizeH="0" baseline="-2500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2" name="Text Box 38">
            <a:extLst>
              <a:ext uri="{FF2B5EF4-FFF2-40B4-BE49-F238E27FC236}">
                <a16:creationId xmlns:a16="http://schemas.microsoft.com/office/drawing/2014/main" id="{56E2C652-F111-4296-A73F-61EB8D7318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2105" y="5127386"/>
            <a:ext cx="379089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altLang="en-US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0" lang="en-US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151 grams H</a:t>
            </a:r>
            <a:r>
              <a:rPr kumimoji="0" lang="en-US" altLang="en-US" b="0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6629149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5" name="Text Box 29"/>
          <p:cNvSpPr txBox="1">
            <a:spLocks noChangeArrowheads="1"/>
          </p:cNvSpPr>
          <p:nvPr/>
        </p:nvSpPr>
        <p:spPr bwMode="auto">
          <a:xfrm>
            <a:off x="0" y="0"/>
            <a:ext cx="9144000" cy="150810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None/>
            </a:pPr>
            <a:r>
              <a:rPr lang="en-US" alt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15.  How many liters of nitrogen gas are required to combine</a:t>
            </a:r>
            <a:br>
              <a:rPr lang="en-US" alt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with 809 liters of hydrogen when ammonia forms.  </a:t>
            </a:r>
            <a:br>
              <a:rPr lang="en-US" alt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</a:t>
            </a:r>
            <a:r>
              <a:rPr lang="en-US" altLang="en-US" sz="3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3H</a:t>
            </a:r>
            <a:r>
              <a:rPr lang="en-US" altLang="en-US" sz="3600" baseline="-25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3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N</a:t>
            </a:r>
            <a:r>
              <a:rPr lang="en-US" altLang="en-US" sz="3600" baseline="-25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3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→  2NH</a:t>
            </a:r>
            <a:r>
              <a:rPr lang="en-US" altLang="en-US" sz="3600" baseline="-25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altLang="en-US" sz="2800" baseline="-250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0C3FD02-4A2D-0FD8-F5A0-13D3FE8273DC}"/>
              </a:ext>
            </a:extLst>
          </p:cNvPr>
          <p:cNvSpPr txBox="1"/>
          <p:nvPr/>
        </p:nvSpPr>
        <p:spPr>
          <a:xfrm>
            <a:off x="3657600" y="6553200"/>
            <a:ext cx="1447800" cy="307777"/>
          </a:xfrm>
          <a:prstGeom prst="rect">
            <a:avLst/>
          </a:prstGeom>
          <a:solidFill>
            <a:srgbClr val="3333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this all here</a:t>
            </a:r>
          </a:p>
        </p:txBody>
      </p:sp>
    </p:spTree>
    <p:extLst>
      <p:ext uri="{BB962C8B-B14F-4D97-AF65-F5344CB8AC3E}">
        <p14:creationId xmlns:p14="http://schemas.microsoft.com/office/powerpoint/2010/main" val="1356058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9">
            <a:extLst>
              <a:ext uri="{FF2B5EF4-FFF2-40B4-BE49-F238E27FC236}">
                <a16:creationId xmlns:a16="http://schemas.microsoft.com/office/drawing/2014/main" id="{D086E22B-7639-4D4A-977A-B924266B3F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64" y="2042436"/>
            <a:ext cx="217345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en-US" sz="28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809 L H</a:t>
            </a:r>
            <a:r>
              <a:rPr lang="en-US" altLang="en-US" sz="2800" u="sng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b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1</a:t>
            </a:r>
          </a:p>
        </p:txBody>
      </p:sp>
      <p:sp>
        <p:nvSpPr>
          <p:cNvPr id="4" name="Text Box 20">
            <a:extLst>
              <a:ext uri="{FF2B5EF4-FFF2-40B4-BE49-F238E27FC236}">
                <a16:creationId xmlns:a16="http://schemas.microsoft.com/office/drawing/2014/main" id="{B1C68A1F-F19F-4E27-9149-CE36F8EE02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9122" y="2118636"/>
            <a:ext cx="609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5" name="Text Box 21">
            <a:extLst>
              <a:ext uri="{FF2B5EF4-FFF2-40B4-BE49-F238E27FC236}">
                <a16:creationId xmlns:a16="http://schemas.microsoft.com/office/drawing/2014/main" id="{464302B5-5164-4529-8D6D-4EE66C7EC4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7722" y="2042436"/>
            <a:ext cx="310867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u="sng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mole hydrogen</a:t>
            </a:r>
            <a:b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22.4 L H</a:t>
            </a:r>
            <a:r>
              <a:rPr lang="en-US" altLang="en-US" sz="28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7" name="Text Box 23">
            <a:extLst>
              <a:ext uri="{FF2B5EF4-FFF2-40B4-BE49-F238E27FC236}">
                <a16:creationId xmlns:a16="http://schemas.microsoft.com/office/drawing/2014/main" id="{64F4DA8F-7D43-4085-8791-7E8CF16347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7481" y="2114569"/>
            <a:ext cx="3352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36.1 moles H</a:t>
            </a:r>
            <a:r>
              <a:rPr lang="en-US" altLang="en-US" sz="28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9" name="Line 25">
            <a:extLst>
              <a:ext uri="{FF2B5EF4-FFF2-40B4-BE49-F238E27FC236}">
                <a16:creationId xmlns:a16="http://schemas.microsoft.com/office/drawing/2014/main" id="{4B05BF41-B486-42D2-9337-1ABA48E797A5}"/>
              </a:ext>
            </a:extLst>
          </p:cNvPr>
          <p:cNvSpPr>
            <a:spLocks noChangeShapeType="1"/>
          </p:cNvSpPr>
          <p:nvPr/>
        </p:nvSpPr>
        <p:spPr bwMode="auto">
          <a:xfrm>
            <a:off x="1691922" y="1813836"/>
            <a:ext cx="4572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8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Box 29">
            <a:extLst>
              <a:ext uri="{FF2B5EF4-FFF2-40B4-BE49-F238E27FC236}">
                <a16:creationId xmlns:a16="http://schemas.microsoft.com/office/drawing/2014/main" id="{F58F7B8F-68C7-46D9-84A7-C1DAF14FFD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150810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None/>
            </a:pPr>
            <a:r>
              <a:rPr lang="en-US" alt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15.  How many liters of nitrogen gas are required to combine</a:t>
            </a:r>
            <a:br>
              <a:rPr lang="en-US" alt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with 809 liters of hydrogen when ammonia forms.  </a:t>
            </a:r>
            <a:br>
              <a:rPr lang="en-US" alt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</a:t>
            </a:r>
            <a:r>
              <a:rPr lang="en-US" altLang="en-US" sz="3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3H</a:t>
            </a:r>
            <a:r>
              <a:rPr lang="en-US" altLang="en-US" sz="3600" baseline="-25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3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N</a:t>
            </a:r>
            <a:r>
              <a:rPr lang="en-US" altLang="en-US" sz="3600" baseline="-25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3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→  2NH</a:t>
            </a:r>
            <a:r>
              <a:rPr lang="en-US" altLang="en-US" sz="3600" baseline="-25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altLang="en-US" sz="2800" baseline="-250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Box 24">
            <a:extLst>
              <a:ext uri="{FF2B5EF4-FFF2-40B4-BE49-F238E27FC236}">
                <a16:creationId xmlns:a16="http://schemas.microsoft.com/office/drawing/2014/main" id="{6205F2DA-0217-45C7-BC6C-2A3A1E152C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963" y="3539799"/>
            <a:ext cx="114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MR</a:t>
            </a:r>
            <a:endParaRPr lang="en-US" altLang="en-US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Box 26">
            <a:extLst>
              <a:ext uri="{FF2B5EF4-FFF2-40B4-BE49-F238E27FC236}">
                <a16:creationId xmlns:a16="http://schemas.microsoft.com/office/drawing/2014/main" id="{5E0B641D-3346-4B86-A7BD-4AE3EEE1BD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0126" y="3429218"/>
            <a:ext cx="94203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u="sng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b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2" name="Text Box 27">
            <a:extLst>
              <a:ext uri="{FF2B5EF4-FFF2-40B4-BE49-F238E27FC236}">
                <a16:creationId xmlns:a16="http://schemas.microsoft.com/office/drawing/2014/main" id="{1650E1C6-576C-494B-BE4C-E4FE51E1C7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1485" y="3418554"/>
            <a:ext cx="685800" cy="1106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b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3" name="Text Box 28">
            <a:extLst>
              <a:ext uri="{FF2B5EF4-FFF2-40B4-BE49-F238E27FC236}">
                <a16:creationId xmlns:a16="http://schemas.microsoft.com/office/drawing/2014/main" id="{4D79A540-9076-4C84-85EB-30392BD2A8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4385" y="3479167"/>
            <a:ext cx="178595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br>
              <a:rPr lang="en-US" altLang="en-US" sz="28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36.1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BF40330-60D1-481E-A2F9-6ACC99A3D8C4}"/>
              </a:ext>
            </a:extLst>
          </p:cNvPr>
          <p:cNvSpPr txBox="1"/>
          <p:nvPr/>
        </p:nvSpPr>
        <p:spPr>
          <a:xfrm>
            <a:off x="2588697" y="3639103"/>
            <a:ext cx="655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15" name="Text Box 29">
            <a:extLst>
              <a:ext uri="{FF2B5EF4-FFF2-40B4-BE49-F238E27FC236}">
                <a16:creationId xmlns:a16="http://schemas.microsoft.com/office/drawing/2014/main" id="{DE1C02A7-8F6D-4A8F-96A5-70CB481063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0177" y="3525560"/>
            <a:ext cx="2819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3X = 36.1 moles  </a:t>
            </a:r>
          </a:p>
        </p:txBody>
      </p:sp>
      <p:sp>
        <p:nvSpPr>
          <p:cNvPr id="16" name="TextBox 36">
            <a:extLst>
              <a:ext uri="{FF2B5EF4-FFF2-40B4-BE49-F238E27FC236}">
                <a16:creationId xmlns:a16="http://schemas.microsoft.com/office/drawing/2014/main" id="{E1F51296-223F-4D7F-8D2F-26CDAFFCA3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1563" y="4048780"/>
            <a:ext cx="29994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= 12.0 moles N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7" name="Text Box 30">
            <a:extLst>
              <a:ext uri="{FF2B5EF4-FFF2-40B4-BE49-F238E27FC236}">
                <a16:creationId xmlns:a16="http://schemas.microsoft.com/office/drawing/2014/main" id="{FBF104EA-22A6-43B6-AD05-8D9E1EA2CF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95" y="5447323"/>
            <a:ext cx="266962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u="sng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12.0 moles N</a:t>
            </a:r>
            <a:r>
              <a:rPr lang="en-US" altLang="en-US" u="sng" baseline="-25000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br>
              <a:rPr lang="en-US" altLang="en-US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1</a:t>
            </a:r>
          </a:p>
        </p:txBody>
      </p:sp>
      <p:sp>
        <p:nvSpPr>
          <p:cNvPr id="18" name="Text Box 31">
            <a:extLst>
              <a:ext uri="{FF2B5EF4-FFF2-40B4-BE49-F238E27FC236}">
                <a16:creationId xmlns:a16="http://schemas.microsoft.com/office/drawing/2014/main" id="{56BB8991-C9E2-4666-8D0D-13057A935A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2632" y="5650656"/>
            <a:ext cx="6858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19" name="Text Box 32">
            <a:extLst>
              <a:ext uri="{FF2B5EF4-FFF2-40B4-BE49-F238E27FC236}">
                <a16:creationId xmlns:a16="http://schemas.microsoft.com/office/drawing/2014/main" id="{9FDF2328-446C-4A9D-B1E5-7BABE37CBE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7606" y="5443840"/>
            <a:ext cx="251212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u="sng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22.4 L N</a:t>
            </a:r>
            <a:r>
              <a:rPr lang="en-US" altLang="en-US" u="sng" baseline="-25000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br>
              <a:rPr lang="en-US" altLang="en-US" u="sng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mole N</a:t>
            </a:r>
            <a:r>
              <a:rPr lang="en-US" altLang="en-US" baseline="-25000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1" name="Text Box 34">
            <a:extLst>
              <a:ext uri="{FF2B5EF4-FFF2-40B4-BE49-F238E27FC236}">
                <a16:creationId xmlns:a16="http://schemas.microsoft.com/office/drawing/2014/main" id="{C01ED68B-D55F-471A-A6BE-CBFFAD6B55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4137" y="5650657"/>
            <a:ext cx="359013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=   269 Liters N</a:t>
            </a:r>
            <a:r>
              <a:rPr lang="en-US" altLang="en-US" baseline="-25000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 </a:t>
            </a:r>
            <a:endParaRPr lang="en-US" altLang="en-US" dirty="0">
              <a:solidFill>
                <a:srgbClr val="66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62565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457200"/>
            <a:ext cx="845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latin typeface="Calibri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9148293" cy="206210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16.  If exactly 15.6 moles of ethane gas combusts,</a:t>
            </a:r>
            <a:b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how many moles of oxygen are used? 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2C</a:t>
            </a:r>
            <a:r>
              <a:rPr lang="en-US" sz="3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3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6(G) 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+ 7O</a:t>
            </a:r>
            <a:r>
              <a:rPr lang="en-US" sz="3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   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4CO</a:t>
            </a:r>
            <a:r>
              <a:rPr lang="en-US" sz="3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 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+ 6H</a:t>
            </a:r>
            <a:r>
              <a:rPr lang="en-US" sz="3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(L)</a:t>
            </a:r>
            <a:br>
              <a:rPr lang="en-US" sz="3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533C46-F876-D753-5CAA-4EF7A3C05AAA}"/>
              </a:ext>
            </a:extLst>
          </p:cNvPr>
          <p:cNvSpPr txBox="1"/>
          <p:nvPr/>
        </p:nvSpPr>
        <p:spPr>
          <a:xfrm>
            <a:off x="3657600" y="6553200"/>
            <a:ext cx="1447800" cy="307777"/>
          </a:xfrm>
          <a:prstGeom prst="rect">
            <a:avLst/>
          </a:prstGeom>
          <a:solidFill>
            <a:srgbClr val="FDEAD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this all here</a:t>
            </a:r>
          </a:p>
        </p:txBody>
      </p:sp>
    </p:spTree>
    <p:extLst>
      <p:ext uri="{BB962C8B-B14F-4D97-AF65-F5344CB8AC3E}">
        <p14:creationId xmlns:p14="http://schemas.microsoft.com/office/powerpoint/2010/main" val="3362938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097274-AE33-2817-929F-BFD820912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449C6C0-883F-AFA3-C6A9-0F73D508087F}"/>
              </a:ext>
            </a:extLst>
          </p:cNvPr>
          <p:cNvSpPr txBox="1"/>
          <p:nvPr/>
        </p:nvSpPr>
        <p:spPr>
          <a:xfrm>
            <a:off x="381000" y="457200"/>
            <a:ext cx="845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latin typeface="Calibri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F64231-5275-2464-3D31-19635CD1974D}"/>
              </a:ext>
            </a:extLst>
          </p:cNvPr>
          <p:cNvSpPr txBox="1"/>
          <p:nvPr/>
        </p:nvSpPr>
        <p:spPr>
          <a:xfrm>
            <a:off x="0" y="0"/>
            <a:ext cx="9148293" cy="206210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16.  If exactly 15.6 moles of ethane gas combusts,</a:t>
            </a:r>
            <a:b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how many moles of oxygen are used? 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2C</a:t>
            </a:r>
            <a:r>
              <a:rPr lang="en-US" sz="3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3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6(G) 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+ 7O</a:t>
            </a:r>
            <a:r>
              <a:rPr lang="en-US" sz="3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   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4CO</a:t>
            </a:r>
            <a:r>
              <a:rPr lang="en-US" sz="3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 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+ 6H</a:t>
            </a:r>
            <a:r>
              <a:rPr lang="en-US" sz="3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(L)</a:t>
            </a:r>
            <a:br>
              <a:rPr lang="en-US" sz="3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3E3172-71C5-4F53-AE18-9114E9045D4E}"/>
              </a:ext>
            </a:extLst>
          </p:cNvPr>
          <p:cNvSpPr txBox="1"/>
          <p:nvPr/>
        </p:nvSpPr>
        <p:spPr>
          <a:xfrm>
            <a:off x="-28523" y="3044279"/>
            <a:ext cx="137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r>
              <a:rPr lang="en-US" sz="4800" b="1" dirty="0">
                <a:solidFill>
                  <a:prstClr val="black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MR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5CD28C-57CD-46AB-A443-D5D472DE029B}"/>
              </a:ext>
            </a:extLst>
          </p:cNvPr>
          <p:cNvSpPr txBox="1"/>
          <p:nvPr/>
        </p:nvSpPr>
        <p:spPr>
          <a:xfrm>
            <a:off x="1495477" y="2902535"/>
            <a:ext cx="1447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600" u="sng" dirty="0">
                <a:solidFill>
                  <a:prstClr val="black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Ethane</a:t>
            </a:r>
            <a:br>
              <a:rPr lang="en-US" sz="3600" dirty="0">
                <a:solidFill>
                  <a:prstClr val="black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en-US" sz="3600" dirty="0">
                <a:solidFill>
                  <a:prstClr val="black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oxygen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DF91CB-EE1B-4D58-93C1-43E01C4D4657}"/>
              </a:ext>
            </a:extLst>
          </p:cNvPr>
          <p:cNvSpPr txBox="1"/>
          <p:nvPr/>
        </p:nvSpPr>
        <p:spPr>
          <a:xfrm>
            <a:off x="3057577" y="2717869"/>
            <a:ext cx="24003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4800" u="sng" dirty="0">
                <a:solidFill>
                  <a:prstClr val="black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2</a:t>
            </a:r>
            <a:r>
              <a:rPr lang="en-US" sz="4800" dirty="0">
                <a:solidFill>
                  <a:prstClr val="black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    </a:t>
            </a:r>
            <a:r>
              <a:rPr lang="en-US" sz="4800" u="sng" dirty="0">
                <a:solidFill>
                  <a:prstClr val="black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15.6</a:t>
            </a:r>
            <a:br>
              <a:rPr lang="en-US" sz="4800" dirty="0">
                <a:solidFill>
                  <a:prstClr val="black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en-US" sz="4800" dirty="0">
                <a:solidFill>
                  <a:prstClr val="black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7       x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ABF992-7653-461D-B84A-1010EE4D108F}"/>
              </a:ext>
            </a:extLst>
          </p:cNvPr>
          <p:cNvSpPr txBox="1"/>
          <p:nvPr/>
        </p:nvSpPr>
        <p:spPr>
          <a:xfrm>
            <a:off x="3629077" y="3064035"/>
            <a:ext cx="38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=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AC1066-B337-4A77-9082-595B5A350A33}"/>
              </a:ext>
            </a:extLst>
          </p:cNvPr>
          <p:cNvSpPr txBox="1"/>
          <p:nvPr/>
        </p:nvSpPr>
        <p:spPr>
          <a:xfrm>
            <a:off x="4726022" y="3064035"/>
            <a:ext cx="4439055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prstClr val="black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         </a:t>
            </a:r>
            <a:r>
              <a:rPr lang="en-US" sz="4400" dirty="0">
                <a:solidFill>
                  <a:prstClr val="black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2X = 109.2</a:t>
            </a:r>
            <a:br>
              <a:rPr lang="en-US" sz="3200" dirty="0">
                <a:solidFill>
                  <a:prstClr val="black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</a:br>
            <a:br>
              <a:rPr lang="en-US" sz="3200" dirty="0">
                <a:solidFill>
                  <a:prstClr val="black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</a:br>
            <a:endParaRPr lang="en-US" sz="3200" dirty="0">
              <a:solidFill>
                <a:prstClr val="black"/>
              </a:solidFill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3200" dirty="0">
              <a:solidFill>
                <a:prstClr val="black"/>
              </a:solidFill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4400" b="1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X = 54.6 moles O</a:t>
            </a:r>
            <a:r>
              <a:rPr lang="en-US" sz="4400" b="1" baseline="-250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8212375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177"/>
            <a:ext cx="915924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200" b="1" kern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  </a:t>
            </a:r>
            <a:r>
              <a:rPr lang="en-US" sz="3200" kern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exactly 649.6 L of NO</a:t>
            </a:r>
            <a:r>
              <a:rPr lang="en-US" sz="3200" kern="14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(G) </a:t>
            </a:r>
            <a:r>
              <a:rPr lang="en-US" sz="3200" kern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form, how many liters</a:t>
            </a:r>
            <a:br>
              <a:rPr lang="en-US" sz="3200" kern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kern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of O</a:t>
            </a:r>
            <a:r>
              <a:rPr lang="en-US" sz="3200" kern="14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kern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are used?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2000" b="1" kern="1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kern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4NH</a:t>
            </a:r>
            <a:r>
              <a:rPr lang="en-US" sz="3600" kern="14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3(G) </a:t>
            </a:r>
            <a:r>
              <a:rPr lang="en-US" sz="3600" kern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+ 5O</a:t>
            </a:r>
            <a:r>
              <a:rPr lang="en-US" sz="3600" kern="14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  </a:t>
            </a:r>
            <a:r>
              <a:rPr lang="en-US" sz="3600" kern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4NO</a:t>
            </a:r>
            <a:r>
              <a:rPr lang="en-US" sz="3600" kern="14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(G) </a:t>
            </a:r>
            <a:r>
              <a:rPr lang="en-US" sz="3600" kern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+ 6H</a:t>
            </a:r>
            <a:r>
              <a:rPr lang="en-US" sz="3600" kern="14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600" kern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600" kern="14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(L)</a:t>
            </a:r>
            <a:endParaRPr lang="en-US" sz="3600" kern="1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kern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800" kern="1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kern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32719C-F742-970B-4047-D598BF56FDF3}"/>
              </a:ext>
            </a:extLst>
          </p:cNvPr>
          <p:cNvSpPr txBox="1"/>
          <p:nvPr/>
        </p:nvSpPr>
        <p:spPr>
          <a:xfrm>
            <a:off x="3657600" y="6553200"/>
            <a:ext cx="14478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this all here</a:t>
            </a:r>
          </a:p>
        </p:txBody>
      </p:sp>
    </p:spTree>
    <p:extLst>
      <p:ext uri="{BB962C8B-B14F-4D97-AF65-F5344CB8AC3E}">
        <p14:creationId xmlns:p14="http://schemas.microsoft.com/office/powerpoint/2010/main" val="13038564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A28BE8-5F64-755B-A67D-C41671EB5A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EC3A8F-56F9-5541-9C65-DB487C7D885D}"/>
              </a:ext>
            </a:extLst>
          </p:cNvPr>
          <p:cNvSpPr txBox="1"/>
          <p:nvPr/>
        </p:nvSpPr>
        <p:spPr>
          <a:xfrm>
            <a:off x="0" y="2177"/>
            <a:ext cx="915924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200" b="1" kern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  </a:t>
            </a:r>
            <a:r>
              <a:rPr lang="en-US" sz="3200" kern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exactly 649.6 L of NO</a:t>
            </a:r>
            <a:r>
              <a:rPr lang="en-US" sz="3200" kern="14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(G) </a:t>
            </a:r>
            <a:r>
              <a:rPr lang="en-US" sz="3200" kern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form, how many liters</a:t>
            </a:r>
            <a:br>
              <a:rPr lang="en-US" sz="3200" kern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kern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of O</a:t>
            </a:r>
            <a:r>
              <a:rPr lang="en-US" sz="3200" kern="14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kern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are used?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2000" b="1" kern="1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kern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4NH</a:t>
            </a:r>
            <a:r>
              <a:rPr lang="en-US" sz="3600" kern="14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3(G) </a:t>
            </a:r>
            <a:r>
              <a:rPr lang="en-US" sz="3600" kern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+ 5O</a:t>
            </a:r>
            <a:r>
              <a:rPr lang="en-US" sz="3600" kern="14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  </a:t>
            </a:r>
            <a:r>
              <a:rPr lang="en-US" sz="3600" kern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4NO</a:t>
            </a:r>
            <a:r>
              <a:rPr lang="en-US" sz="3600" kern="14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(G) </a:t>
            </a:r>
            <a:r>
              <a:rPr lang="en-US" sz="3600" kern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+ 6H</a:t>
            </a:r>
            <a:r>
              <a:rPr lang="en-US" sz="3600" kern="14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600" kern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600" kern="14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(L)</a:t>
            </a:r>
            <a:endParaRPr lang="en-US" sz="3600" kern="1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kern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800" kern="1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kern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BE34C0-B82D-4B2F-B595-87E71AF6F601}"/>
              </a:ext>
            </a:extLst>
          </p:cNvPr>
          <p:cNvSpPr txBox="1"/>
          <p:nvPr/>
        </p:nvSpPr>
        <p:spPr>
          <a:xfrm>
            <a:off x="228600" y="2387445"/>
            <a:ext cx="1905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8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649.6 L NO</a:t>
            </a:r>
            <a:br>
              <a:rPr lang="en-US" sz="28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0DEDB1-F2D0-431E-B284-1720306456D4}"/>
              </a:ext>
            </a:extLst>
          </p:cNvPr>
          <p:cNvSpPr txBox="1"/>
          <p:nvPr/>
        </p:nvSpPr>
        <p:spPr>
          <a:xfrm>
            <a:off x="2188351" y="2439889"/>
            <a:ext cx="45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5A169F-B178-4178-88AC-C28C84171193}"/>
              </a:ext>
            </a:extLst>
          </p:cNvPr>
          <p:cNvSpPr txBox="1"/>
          <p:nvPr/>
        </p:nvSpPr>
        <p:spPr>
          <a:xfrm>
            <a:off x="2819400" y="2387445"/>
            <a:ext cx="2133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8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mole NO</a:t>
            </a:r>
            <a:br>
              <a:rPr lang="en-US" sz="28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22.4 L NO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ABCB57-B162-4438-8331-0F6DB7CD5D6B}"/>
              </a:ext>
            </a:extLst>
          </p:cNvPr>
          <p:cNvSpPr txBox="1"/>
          <p:nvPr/>
        </p:nvSpPr>
        <p:spPr>
          <a:xfrm>
            <a:off x="4707467" y="2572110"/>
            <a:ext cx="441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29.00 mole NO</a:t>
            </a:r>
            <a:r>
              <a:rPr lang="en-US" sz="32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(G)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 SF)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25682F-5C85-4A55-A1C6-E52A426C2968}"/>
              </a:ext>
            </a:extLst>
          </p:cNvPr>
          <p:cNvSpPr txBox="1"/>
          <p:nvPr/>
        </p:nvSpPr>
        <p:spPr>
          <a:xfrm>
            <a:off x="0" y="3842194"/>
            <a:ext cx="11538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r>
              <a:rPr lang="en-US" sz="4400" b="1" dirty="0">
                <a:solidFill>
                  <a:srgbClr val="000099"/>
                </a:solidFill>
                <a:latin typeface="Calibri"/>
              </a:rPr>
              <a:t>MR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92CE85-A7B8-4B2B-BF9C-C255AC811B41}"/>
              </a:ext>
            </a:extLst>
          </p:cNvPr>
          <p:cNvSpPr txBox="1"/>
          <p:nvPr/>
        </p:nvSpPr>
        <p:spPr>
          <a:xfrm>
            <a:off x="1371600" y="3503639"/>
            <a:ext cx="5486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4400" u="sng" dirty="0">
                <a:solidFill>
                  <a:srgbClr val="000099"/>
                </a:solidFill>
                <a:latin typeface="Calibri"/>
              </a:rPr>
              <a:t>NO</a:t>
            </a:r>
            <a:br>
              <a:rPr lang="en-US" sz="4400" dirty="0">
                <a:solidFill>
                  <a:srgbClr val="000099"/>
                </a:solidFill>
                <a:latin typeface="Calibri"/>
              </a:rPr>
            </a:br>
            <a:r>
              <a:rPr lang="en-US" sz="4400" dirty="0">
                <a:solidFill>
                  <a:srgbClr val="000099"/>
                </a:solidFill>
                <a:latin typeface="Calibri"/>
              </a:rPr>
              <a:t>O</a:t>
            </a:r>
            <a:r>
              <a:rPr lang="en-US" sz="4400" baseline="-25000" dirty="0">
                <a:solidFill>
                  <a:srgbClr val="000099"/>
                </a:solidFill>
                <a:latin typeface="Calibri"/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05A1573-485D-4900-BE05-F8148D1EDD3B}"/>
              </a:ext>
            </a:extLst>
          </p:cNvPr>
          <p:cNvSpPr txBox="1"/>
          <p:nvPr/>
        </p:nvSpPr>
        <p:spPr>
          <a:xfrm>
            <a:off x="2438400" y="3515784"/>
            <a:ext cx="3581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4400" u="sng" dirty="0">
                <a:solidFill>
                  <a:srgbClr val="000099"/>
                </a:solidFill>
                <a:latin typeface="Calibri"/>
              </a:rPr>
              <a:t>4</a:t>
            </a:r>
            <a:r>
              <a:rPr lang="en-US" sz="4400" dirty="0">
                <a:solidFill>
                  <a:srgbClr val="000099"/>
                </a:solidFill>
                <a:latin typeface="Calibri"/>
              </a:rPr>
              <a:t>         </a:t>
            </a:r>
            <a:r>
              <a:rPr lang="en-US" sz="4400" u="sng" dirty="0">
                <a:solidFill>
                  <a:srgbClr val="000099"/>
                </a:solidFill>
                <a:latin typeface="Calibri"/>
              </a:rPr>
              <a:t>29.00</a:t>
            </a:r>
            <a:r>
              <a:rPr lang="en-US" sz="4400" dirty="0">
                <a:solidFill>
                  <a:srgbClr val="000099"/>
                </a:solidFill>
                <a:latin typeface="Calibri"/>
              </a:rPr>
              <a:t>      </a:t>
            </a:r>
            <a:br>
              <a:rPr lang="en-US" sz="4400" dirty="0">
                <a:solidFill>
                  <a:srgbClr val="000099"/>
                </a:solidFill>
                <a:latin typeface="Calibri"/>
              </a:rPr>
            </a:br>
            <a:r>
              <a:rPr lang="en-US" sz="4400">
                <a:solidFill>
                  <a:srgbClr val="000099"/>
                </a:solidFill>
                <a:latin typeface="Calibri"/>
              </a:rPr>
              <a:t>5            X  </a:t>
            </a:r>
            <a:endParaRPr lang="en-US" sz="4400" dirty="0">
              <a:solidFill>
                <a:srgbClr val="000099"/>
              </a:solidFill>
              <a:latin typeface="Calibri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831B2ED-C990-49F3-9DBF-24B8265C8E1F}"/>
              </a:ext>
            </a:extLst>
          </p:cNvPr>
          <p:cNvSpPr txBox="1"/>
          <p:nvPr/>
        </p:nvSpPr>
        <p:spPr>
          <a:xfrm>
            <a:off x="2971800" y="3842194"/>
            <a:ext cx="45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0099"/>
                </a:solidFill>
              </a:rPr>
              <a:t>=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ED4AA4-801B-4829-8552-FBDE5B49900B}"/>
              </a:ext>
            </a:extLst>
          </p:cNvPr>
          <p:cNvSpPr txBox="1"/>
          <p:nvPr/>
        </p:nvSpPr>
        <p:spPr>
          <a:xfrm>
            <a:off x="5927796" y="3452107"/>
            <a:ext cx="3200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0099"/>
                </a:solidFill>
                <a:latin typeface="Calibri"/>
              </a:rPr>
              <a:t>4X = 145.0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2800" b="1" dirty="0">
              <a:solidFill>
                <a:srgbClr val="000099"/>
              </a:solidFill>
              <a:latin typeface="Calibri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0099"/>
                </a:solidFill>
                <a:latin typeface="Calibri"/>
              </a:rPr>
              <a:t>X = 36.25 moles O</a:t>
            </a:r>
            <a:r>
              <a:rPr lang="en-US" sz="2800" b="1" baseline="-25000" dirty="0">
                <a:solidFill>
                  <a:srgbClr val="000099"/>
                </a:solidFill>
                <a:latin typeface="Calibri"/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E279E87-7640-4072-ABD4-C6B5A8E8D016}"/>
              </a:ext>
            </a:extLst>
          </p:cNvPr>
          <p:cNvSpPr txBox="1"/>
          <p:nvPr/>
        </p:nvSpPr>
        <p:spPr>
          <a:xfrm>
            <a:off x="0" y="5523932"/>
            <a:ext cx="25886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2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36.25 mole O</a:t>
            </a:r>
            <a:r>
              <a:rPr lang="en-US" sz="3200" u="sng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br>
              <a:rPr lang="en-US" sz="32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ACB0F56-63D5-4B19-9048-3E43056429C5}"/>
              </a:ext>
            </a:extLst>
          </p:cNvPr>
          <p:cNvSpPr txBox="1"/>
          <p:nvPr/>
        </p:nvSpPr>
        <p:spPr>
          <a:xfrm>
            <a:off x="2682240" y="5587566"/>
            <a:ext cx="45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F15C07-6760-478C-A8A4-91B8EF1E9875}"/>
              </a:ext>
            </a:extLst>
          </p:cNvPr>
          <p:cNvSpPr txBox="1"/>
          <p:nvPr/>
        </p:nvSpPr>
        <p:spPr>
          <a:xfrm>
            <a:off x="3260857" y="5523932"/>
            <a:ext cx="2133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2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22.4 L O</a:t>
            </a:r>
            <a:r>
              <a:rPr lang="en-US" sz="3200" u="sng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br>
              <a:rPr lang="en-US" sz="32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mole O</a:t>
            </a:r>
            <a:r>
              <a:rPr lang="en-US" sz="32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u="sng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ADDC5EB-780D-4879-8CE7-DB00AA207147}"/>
              </a:ext>
            </a:extLst>
          </p:cNvPr>
          <p:cNvSpPr txBox="1"/>
          <p:nvPr/>
        </p:nvSpPr>
        <p:spPr>
          <a:xfrm>
            <a:off x="5164667" y="5657671"/>
            <a:ext cx="396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812.0 Liters O</a:t>
            </a:r>
            <a:r>
              <a:rPr lang="en-US" sz="3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b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en-US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 SF)</a:t>
            </a:r>
          </a:p>
        </p:txBody>
      </p:sp>
    </p:spTree>
    <p:extLst>
      <p:ext uri="{BB962C8B-B14F-4D97-AF65-F5344CB8AC3E}">
        <p14:creationId xmlns:p14="http://schemas.microsoft.com/office/powerpoint/2010/main" val="33409304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212365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18. In this combustion, 125 g of oxygen are used up.</a:t>
            </a:r>
            <a:br>
              <a:rPr lang="en-US" sz="32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en-US" sz="32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    How many g of H</a:t>
            </a:r>
            <a:r>
              <a:rPr lang="en-US" sz="3200" baseline="-250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2</a:t>
            </a:r>
            <a:r>
              <a:rPr lang="en-US" sz="32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O are produced?  </a:t>
            </a:r>
            <a:br>
              <a:rPr lang="en-US" sz="10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</a:br>
            <a:br>
              <a:rPr lang="en-US" sz="10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en-US" sz="10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     </a:t>
            </a:r>
            <a:r>
              <a:rPr lang="en-US" sz="4000" dirty="0">
                <a:solidFill>
                  <a:prstClr val="black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2C</a:t>
            </a:r>
            <a:r>
              <a:rPr lang="en-US" sz="4000" baseline="-25000" dirty="0">
                <a:solidFill>
                  <a:prstClr val="black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8</a:t>
            </a:r>
            <a:r>
              <a:rPr lang="en-US" sz="4000" dirty="0">
                <a:solidFill>
                  <a:prstClr val="black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H</a:t>
            </a:r>
            <a:r>
              <a:rPr lang="en-US" sz="4000" baseline="-25000" dirty="0">
                <a:solidFill>
                  <a:prstClr val="black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18(L) </a:t>
            </a:r>
            <a:r>
              <a:rPr lang="en-US" sz="4000" dirty="0">
                <a:solidFill>
                  <a:prstClr val="black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+ 25O</a:t>
            </a:r>
            <a:r>
              <a:rPr lang="en-US" sz="4000" baseline="-25000" dirty="0">
                <a:solidFill>
                  <a:prstClr val="black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2(G)   </a:t>
            </a:r>
            <a:r>
              <a:rPr lang="en-US" sz="4000" kern="1400" dirty="0">
                <a:solidFill>
                  <a:srgbClr val="00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→</a:t>
            </a:r>
            <a:r>
              <a:rPr lang="en-US" sz="4000" dirty="0">
                <a:solidFill>
                  <a:prstClr val="black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16CO</a:t>
            </a:r>
            <a:r>
              <a:rPr lang="en-US" sz="4000" baseline="-25000" dirty="0">
                <a:solidFill>
                  <a:prstClr val="black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2(G) </a:t>
            </a:r>
            <a:r>
              <a:rPr lang="en-US" sz="4000" dirty="0">
                <a:solidFill>
                  <a:prstClr val="black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+18H</a:t>
            </a:r>
            <a:r>
              <a:rPr lang="en-US" sz="4000" baseline="-25000" dirty="0">
                <a:solidFill>
                  <a:prstClr val="black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2</a:t>
            </a:r>
            <a:r>
              <a:rPr lang="en-US" sz="4000" dirty="0">
                <a:solidFill>
                  <a:prstClr val="black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O</a:t>
            </a:r>
            <a:r>
              <a:rPr lang="en-US" sz="4000" baseline="-25000" dirty="0">
                <a:solidFill>
                  <a:prstClr val="black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(G)</a:t>
            </a:r>
            <a:endParaRPr lang="en-US" sz="4000" dirty="0">
              <a:solidFill>
                <a:prstClr val="black"/>
              </a:solidFill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C07EEA-7E1B-61DB-AE88-B457AC4791B8}"/>
              </a:ext>
            </a:extLst>
          </p:cNvPr>
          <p:cNvSpPr txBox="1"/>
          <p:nvPr/>
        </p:nvSpPr>
        <p:spPr>
          <a:xfrm>
            <a:off x="3657600" y="6553200"/>
            <a:ext cx="144780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this all here</a:t>
            </a:r>
          </a:p>
        </p:txBody>
      </p:sp>
    </p:spTree>
    <p:extLst>
      <p:ext uri="{BB962C8B-B14F-4D97-AF65-F5344CB8AC3E}">
        <p14:creationId xmlns:p14="http://schemas.microsoft.com/office/powerpoint/2010/main" val="121730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9083ED-CA6D-F414-01B4-C34900E69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776848A-E7DA-AC8B-0E25-1CB5EAA9616E}"/>
              </a:ext>
            </a:extLst>
          </p:cNvPr>
          <p:cNvSpPr txBox="1"/>
          <p:nvPr/>
        </p:nvSpPr>
        <p:spPr>
          <a:xfrm>
            <a:off x="0" y="0"/>
            <a:ext cx="9144000" cy="212365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18. In this combustion, 125 g of oxygen are used up.</a:t>
            </a:r>
            <a:br>
              <a:rPr lang="en-US" sz="32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en-US" sz="32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    How many g of H</a:t>
            </a:r>
            <a:r>
              <a:rPr lang="en-US" sz="3200" baseline="-250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2</a:t>
            </a:r>
            <a:r>
              <a:rPr lang="en-US" sz="32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O are produced?  </a:t>
            </a:r>
            <a:br>
              <a:rPr lang="en-US" sz="10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</a:br>
            <a:br>
              <a:rPr lang="en-US" sz="10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en-US" sz="10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     </a:t>
            </a:r>
            <a:r>
              <a:rPr lang="en-US" sz="4000" dirty="0">
                <a:solidFill>
                  <a:prstClr val="black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2C</a:t>
            </a:r>
            <a:r>
              <a:rPr lang="en-US" sz="4000" baseline="-25000" dirty="0">
                <a:solidFill>
                  <a:prstClr val="black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8</a:t>
            </a:r>
            <a:r>
              <a:rPr lang="en-US" sz="4000" dirty="0">
                <a:solidFill>
                  <a:prstClr val="black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H</a:t>
            </a:r>
            <a:r>
              <a:rPr lang="en-US" sz="4000" baseline="-25000" dirty="0">
                <a:solidFill>
                  <a:prstClr val="black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18(L) </a:t>
            </a:r>
            <a:r>
              <a:rPr lang="en-US" sz="4000" dirty="0">
                <a:solidFill>
                  <a:prstClr val="black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+ 25O</a:t>
            </a:r>
            <a:r>
              <a:rPr lang="en-US" sz="4000" baseline="-25000" dirty="0">
                <a:solidFill>
                  <a:prstClr val="black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2(G)   </a:t>
            </a:r>
            <a:r>
              <a:rPr lang="en-US" sz="4000" kern="1400" dirty="0">
                <a:solidFill>
                  <a:srgbClr val="00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→</a:t>
            </a:r>
            <a:r>
              <a:rPr lang="en-US" sz="4000" dirty="0">
                <a:solidFill>
                  <a:prstClr val="black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16CO</a:t>
            </a:r>
            <a:r>
              <a:rPr lang="en-US" sz="4000" baseline="-25000" dirty="0">
                <a:solidFill>
                  <a:prstClr val="black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2(G) </a:t>
            </a:r>
            <a:r>
              <a:rPr lang="en-US" sz="4000" dirty="0">
                <a:solidFill>
                  <a:prstClr val="black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+18H</a:t>
            </a:r>
            <a:r>
              <a:rPr lang="en-US" sz="4000" baseline="-25000" dirty="0">
                <a:solidFill>
                  <a:prstClr val="black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2</a:t>
            </a:r>
            <a:r>
              <a:rPr lang="en-US" sz="4000" dirty="0">
                <a:solidFill>
                  <a:prstClr val="black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O</a:t>
            </a:r>
            <a:r>
              <a:rPr lang="en-US" sz="4000" baseline="-25000" dirty="0">
                <a:solidFill>
                  <a:prstClr val="black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(G)</a:t>
            </a:r>
            <a:endParaRPr lang="en-US" sz="4000" dirty="0">
              <a:solidFill>
                <a:prstClr val="black"/>
              </a:solidFill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A48E85-913F-4F98-A405-3A5191CD7AD7}"/>
              </a:ext>
            </a:extLst>
          </p:cNvPr>
          <p:cNvSpPr txBox="1"/>
          <p:nvPr/>
        </p:nvSpPr>
        <p:spPr>
          <a:xfrm>
            <a:off x="257495" y="2117358"/>
            <a:ext cx="1905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8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125 g O</a:t>
            </a:r>
            <a:r>
              <a:rPr lang="en-US" sz="2800" u="sng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br>
              <a:rPr lang="en-US" sz="28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FD3528-878B-4079-ACB1-47AE170F9D18}"/>
              </a:ext>
            </a:extLst>
          </p:cNvPr>
          <p:cNvSpPr txBox="1"/>
          <p:nvPr/>
        </p:nvSpPr>
        <p:spPr>
          <a:xfrm>
            <a:off x="2057400" y="2254849"/>
            <a:ext cx="45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B3CC47-8862-42D9-8C57-084E6CE1B6DB}"/>
              </a:ext>
            </a:extLst>
          </p:cNvPr>
          <p:cNvSpPr txBox="1"/>
          <p:nvPr/>
        </p:nvSpPr>
        <p:spPr>
          <a:xfrm>
            <a:off x="2690046" y="2092394"/>
            <a:ext cx="2133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8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mole O</a:t>
            </a:r>
            <a:r>
              <a:rPr lang="en-US" sz="2800" u="sng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br>
              <a:rPr lang="en-US" sz="28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 g O</a:t>
            </a:r>
            <a:r>
              <a:rPr lang="en-US" sz="28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5E300A-8763-49F9-8B4B-792B6B7DF195}"/>
              </a:ext>
            </a:extLst>
          </p:cNvPr>
          <p:cNvSpPr txBox="1"/>
          <p:nvPr/>
        </p:nvSpPr>
        <p:spPr>
          <a:xfrm>
            <a:off x="4466905" y="2212181"/>
            <a:ext cx="441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 3.91 mole  O</a:t>
            </a:r>
            <a:r>
              <a:rPr lang="en-US" sz="32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(3 SF)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CA7898-1728-4DF9-860B-36EC705E30C2}"/>
              </a:ext>
            </a:extLst>
          </p:cNvPr>
          <p:cNvSpPr txBox="1"/>
          <p:nvPr/>
        </p:nvSpPr>
        <p:spPr>
          <a:xfrm>
            <a:off x="-25940" y="3696076"/>
            <a:ext cx="1371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r>
              <a:rPr lang="en-US" sz="4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C25032-A781-4E51-AB90-FA81D36A25A1}"/>
              </a:ext>
            </a:extLst>
          </p:cNvPr>
          <p:cNvSpPr txBox="1"/>
          <p:nvPr/>
        </p:nvSpPr>
        <p:spPr>
          <a:xfrm>
            <a:off x="1498060" y="3554332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200" u="sng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3200" u="sng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u="sng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b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</a:t>
            </a:r>
            <a:r>
              <a:rPr lang="en-US" sz="32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ED542D-F291-498F-9F98-7F5034E03E32}"/>
              </a:ext>
            </a:extLst>
          </p:cNvPr>
          <p:cNvSpPr txBox="1"/>
          <p:nvPr/>
        </p:nvSpPr>
        <p:spPr>
          <a:xfrm>
            <a:off x="2569261" y="3492776"/>
            <a:ext cx="2743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600" u="sng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3600" u="sng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b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25      3.91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9D61EB-F810-4206-A2F5-FC398F7F9E63}"/>
              </a:ext>
            </a:extLst>
          </p:cNvPr>
          <p:cNvSpPr txBox="1"/>
          <p:nvPr/>
        </p:nvSpPr>
        <p:spPr>
          <a:xfrm>
            <a:off x="3329060" y="3671142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B2DE1DB-E067-41BD-BF11-1DD8A6D1D893}"/>
              </a:ext>
            </a:extLst>
          </p:cNvPr>
          <p:cNvSpPr txBox="1"/>
          <p:nvPr/>
        </p:nvSpPr>
        <p:spPr>
          <a:xfrm>
            <a:off x="5334000" y="3492776"/>
            <a:ext cx="34290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25X = 70.38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= 2.82 moles water</a:t>
            </a:r>
            <a:endParaRPr lang="en-US" sz="2800" b="1" baseline="-25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5D8F85C-9184-41C1-B23E-806C3C1148E5}"/>
              </a:ext>
            </a:extLst>
          </p:cNvPr>
          <p:cNvSpPr txBox="1"/>
          <p:nvPr/>
        </p:nvSpPr>
        <p:spPr>
          <a:xfrm>
            <a:off x="219891" y="5640912"/>
            <a:ext cx="2743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8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2.82 moles water</a:t>
            </a:r>
            <a:br>
              <a:rPr lang="en-US" sz="28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F71DD1A-797A-4DC0-A66E-B88C72D36F9A}"/>
              </a:ext>
            </a:extLst>
          </p:cNvPr>
          <p:cNvSpPr txBox="1"/>
          <p:nvPr/>
        </p:nvSpPr>
        <p:spPr>
          <a:xfrm>
            <a:off x="2982546" y="5673643"/>
            <a:ext cx="45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6D62A52-18D6-4C56-9BF1-090C224661B2}"/>
              </a:ext>
            </a:extLst>
          </p:cNvPr>
          <p:cNvSpPr txBox="1"/>
          <p:nvPr/>
        </p:nvSpPr>
        <p:spPr>
          <a:xfrm>
            <a:off x="3456654" y="5640912"/>
            <a:ext cx="2133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8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 g water</a:t>
            </a:r>
            <a:br>
              <a:rPr lang="en-US" sz="28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mole H</a:t>
            </a:r>
            <a:r>
              <a:rPr 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3E9C420-7D9D-464F-8093-8756482E95DE}"/>
              </a:ext>
            </a:extLst>
          </p:cNvPr>
          <p:cNvSpPr txBox="1"/>
          <p:nvPr/>
        </p:nvSpPr>
        <p:spPr>
          <a:xfrm>
            <a:off x="5488577" y="5699198"/>
            <a:ext cx="35030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50.8 g water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3 SF</a:t>
            </a:r>
          </a:p>
        </p:txBody>
      </p:sp>
    </p:spTree>
    <p:extLst>
      <p:ext uri="{BB962C8B-B14F-4D97-AF65-F5344CB8AC3E}">
        <p14:creationId xmlns:p14="http://schemas.microsoft.com/office/powerpoint/2010/main" val="7959463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138499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0099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19.  105 g of N</a:t>
            </a:r>
            <a:r>
              <a:rPr lang="en-US" sz="2800" baseline="-25000" dirty="0">
                <a:solidFill>
                  <a:srgbClr val="000099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2</a:t>
            </a:r>
            <a:r>
              <a:rPr lang="en-US" sz="2800" dirty="0">
                <a:solidFill>
                  <a:srgbClr val="000099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react with oxygen to form dinitrogen pentoxide.    </a:t>
            </a:r>
            <a:br>
              <a:rPr lang="en-US" sz="2800" dirty="0">
                <a:solidFill>
                  <a:srgbClr val="000099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en-US" sz="2800" dirty="0">
                <a:solidFill>
                  <a:srgbClr val="000099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     How many molecules of O</a:t>
            </a:r>
            <a:r>
              <a:rPr lang="en-US" sz="2800" baseline="-25000" dirty="0">
                <a:solidFill>
                  <a:srgbClr val="000099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2</a:t>
            </a:r>
            <a:r>
              <a:rPr lang="en-US" sz="2800" dirty="0">
                <a:solidFill>
                  <a:srgbClr val="000099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are required in this reaction?</a:t>
            </a:r>
            <a:endParaRPr lang="en-US" dirty="0">
              <a:solidFill>
                <a:srgbClr val="006600"/>
              </a:solidFill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Write a balanced equation first.</a:t>
            </a:r>
            <a:br>
              <a:rPr lang="en-US" baseline="-250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en-US" sz="1000" baseline="-250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</a:t>
            </a:r>
            <a:endParaRPr lang="en-US" sz="3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14F6F8-0754-0BB8-BC9F-E5222305D918}"/>
              </a:ext>
            </a:extLst>
          </p:cNvPr>
          <p:cNvSpPr txBox="1"/>
          <p:nvPr/>
        </p:nvSpPr>
        <p:spPr>
          <a:xfrm>
            <a:off x="3657600" y="6553200"/>
            <a:ext cx="144780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this all here</a:t>
            </a:r>
          </a:p>
        </p:txBody>
      </p:sp>
    </p:spTree>
    <p:extLst>
      <p:ext uri="{BB962C8B-B14F-4D97-AF65-F5344CB8AC3E}">
        <p14:creationId xmlns:p14="http://schemas.microsoft.com/office/powerpoint/2010/main" val="27870962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155568-4206-E98C-15C1-EC3554A4D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981E0D8-2B51-4290-55D5-BF3DE5A5A705}"/>
              </a:ext>
            </a:extLst>
          </p:cNvPr>
          <p:cNvSpPr txBox="1"/>
          <p:nvPr/>
        </p:nvSpPr>
        <p:spPr>
          <a:xfrm>
            <a:off x="0" y="0"/>
            <a:ext cx="9144000" cy="200054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0099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19.  105 g of N</a:t>
            </a:r>
            <a:r>
              <a:rPr lang="en-US" sz="2800" baseline="-25000" dirty="0">
                <a:solidFill>
                  <a:srgbClr val="000099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2</a:t>
            </a:r>
            <a:r>
              <a:rPr lang="en-US" sz="2800" dirty="0">
                <a:solidFill>
                  <a:srgbClr val="000099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react with oxygen to form dinitrogen pentoxide.    </a:t>
            </a:r>
            <a:br>
              <a:rPr lang="en-US" sz="2800" dirty="0">
                <a:solidFill>
                  <a:srgbClr val="000099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en-US" sz="2800" dirty="0">
                <a:solidFill>
                  <a:srgbClr val="000099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     How many molecules of O</a:t>
            </a:r>
            <a:r>
              <a:rPr lang="en-US" sz="2800" baseline="-25000" dirty="0">
                <a:solidFill>
                  <a:srgbClr val="000099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2</a:t>
            </a:r>
            <a:r>
              <a:rPr lang="en-US" sz="2800" dirty="0">
                <a:solidFill>
                  <a:srgbClr val="000099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are required in this reaction?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006600"/>
              </a:solidFill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40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2N</a:t>
            </a:r>
            <a:r>
              <a:rPr lang="en-US" sz="4000" baseline="-250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2(G) </a:t>
            </a:r>
            <a:r>
              <a:rPr lang="en-US" sz="40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+ 5O</a:t>
            </a:r>
            <a:r>
              <a:rPr lang="en-US" sz="4000" baseline="-250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2(G)   </a:t>
            </a:r>
            <a:r>
              <a:rPr lang="en-US" sz="4000" kern="14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→ </a:t>
            </a:r>
            <a:r>
              <a:rPr lang="en-US" sz="40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2N</a:t>
            </a:r>
            <a:r>
              <a:rPr lang="en-US" sz="4000" baseline="-250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2</a:t>
            </a:r>
            <a:r>
              <a:rPr lang="en-US" sz="40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O</a:t>
            </a:r>
            <a:r>
              <a:rPr lang="en-US" sz="4000" baseline="-250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5(G)  </a:t>
            </a:r>
            <a:br>
              <a:rPr lang="en-US" sz="1000" baseline="-250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en-US" sz="1000" baseline="-250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</a:t>
            </a:r>
            <a:endParaRPr lang="en-US" sz="3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6002EB3-ECAC-4E63-83D9-1529D5056710}"/>
              </a:ext>
            </a:extLst>
          </p:cNvPr>
          <p:cNvSpPr txBox="1"/>
          <p:nvPr/>
        </p:nvSpPr>
        <p:spPr>
          <a:xfrm>
            <a:off x="234003" y="2209800"/>
            <a:ext cx="1905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8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 g N</a:t>
            </a:r>
            <a:r>
              <a:rPr lang="en-US" sz="2800" u="sng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br>
              <a:rPr lang="en-US" sz="28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2AC3D2-DB27-47A8-AB5B-360AE624A9ED}"/>
              </a:ext>
            </a:extLst>
          </p:cNvPr>
          <p:cNvSpPr txBox="1"/>
          <p:nvPr/>
        </p:nvSpPr>
        <p:spPr>
          <a:xfrm>
            <a:off x="1859240" y="2256710"/>
            <a:ext cx="45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00152B-4315-4B6F-A1FD-74635FBAD352}"/>
              </a:ext>
            </a:extLst>
          </p:cNvPr>
          <p:cNvSpPr txBox="1"/>
          <p:nvPr/>
        </p:nvSpPr>
        <p:spPr>
          <a:xfrm>
            <a:off x="2367603" y="2133600"/>
            <a:ext cx="2133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8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mole N</a:t>
            </a:r>
            <a:r>
              <a:rPr lang="en-US" sz="2800" u="sng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br>
              <a:rPr lang="en-US" sz="28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 g N</a:t>
            </a:r>
            <a:r>
              <a:rPr lang="en-US" sz="2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9DBFED-D7BC-489E-BA3A-46A035CC84A1}"/>
              </a:ext>
            </a:extLst>
          </p:cNvPr>
          <p:cNvSpPr txBox="1"/>
          <p:nvPr/>
        </p:nvSpPr>
        <p:spPr>
          <a:xfrm>
            <a:off x="4422826" y="2287489"/>
            <a:ext cx="441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3.75 mole  N</a:t>
            </a:r>
            <a:r>
              <a:rPr lang="en-US" sz="32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</a:t>
            </a:r>
            <a:r>
              <a:rPr lang="en-US" sz="32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(3 SF)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521447-7B8D-44A7-842A-40B40B63CCC7}"/>
              </a:ext>
            </a:extLst>
          </p:cNvPr>
          <p:cNvSpPr txBox="1"/>
          <p:nvPr/>
        </p:nvSpPr>
        <p:spPr>
          <a:xfrm>
            <a:off x="0" y="3648670"/>
            <a:ext cx="1371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r>
              <a:rPr lang="en-US" sz="4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6DC576-8844-4C94-B985-F7444332125D}"/>
              </a:ext>
            </a:extLst>
          </p:cNvPr>
          <p:cNvSpPr txBox="1"/>
          <p:nvPr/>
        </p:nvSpPr>
        <p:spPr>
          <a:xfrm>
            <a:off x="1430505" y="3494782"/>
            <a:ext cx="160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200" u="sng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3200" u="sng" baseline="-250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b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O</a:t>
            </a:r>
            <a:r>
              <a:rPr lang="en-US" sz="3200" baseline="-250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755358-1C48-4DE6-8FC6-0E0A5DD5D9AC}"/>
              </a:ext>
            </a:extLst>
          </p:cNvPr>
          <p:cNvSpPr txBox="1"/>
          <p:nvPr/>
        </p:nvSpPr>
        <p:spPr>
          <a:xfrm>
            <a:off x="2393003" y="3481081"/>
            <a:ext cx="27486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200" u="sng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US" sz="3200" u="sng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3.75</a:t>
            </a: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3200" u="sng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          X    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F7DB6A-C498-413B-B742-D50BD364DAED}"/>
              </a:ext>
            </a:extLst>
          </p:cNvPr>
          <p:cNvSpPr txBox="1"/>
          <p:nvPr/>
        </p:nvSpPr>
        <p:spPr>
          <a:xfrm>
            <a:off x="2951803" y="3696524"/>
            <a:ext cx="38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7AD735-2596-4F49-8FFA-59C207450969}"/>
              </a:ext>
            </a:extLst>
          </p:cNvPr>
          <p:cNvSpPr txBox="1"/>
          <p:nvPr/>
        </p:nvSpPr>
        <p:spPr>
          <a:xfrm>
            <a:off x="4706566" y="3464044"/>
            <a:ext cx="4419600" cy="1159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2X = 18.75 moles O</a:t>
            </a:r>
            <a:r>
              <a:rPr lang="en-US" sz="2800" baseline="-250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baseline="-25000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X = 9.38 moles O</a:t>
            </a:r>
            <a:r>
              <a:rPr lang="en-US" sz="2800" baseline="-250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2800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C8859AF-2111-4C1E-8F76-D464E86ED633}"/>
              </a:ext>
            </a:extLst>
          </p:cNvPr>
          <p:cNvSpPr txBox="1"/>
          <p:nvPr/>
        </p:nvSpPr>
        <p:spPr>
          <a:xfrm>
            <a:off x="30804" y="5244930"/>
            <a:ext cx="23621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8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9.38 moles O</a:t>
            </a:r>
            <a:r>
              <a:rPr lang="en-US" sz="2800" u="sng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0261350-833F-4264-BD17-B7AACC18374F}"/>
              </a:ext>
            </a:extLst>
          </p:cNvPr>
          <p:cNvSpPr txBox="1"/>
          <p:nvPr/>
        </p:nvSpPr>
        <p:spPr>
          <a:xfrm>
            <a:off x="2277253" y="5367516"/>
            <a:ext cx="45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CDA6B32-302A-4632-BE02-39E26CC8DCA1}"/>
              </a:ext>
            </a:extLst>
          </p:cNvPr>
          <p:cNvSpPr txBox="1"/>
          <p:nvPr/>
        </p:nvSpPr>
        <p:spPr>
          <a:xfrm>
            <a:off x="2734453" y="5215117"/>
            <a:ext cx="3352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8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6.02 x 10</a:t>
            </a:r>
            <a:r>
              <a:rPr lang="en-US" sz="2800" u="sng" baseline="30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r>
              <a:rPr lang="en-US" sz="28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molecules</a:t>
            </a:r>
            <a:br>
              <a:rPr lang="en-US" sz="28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mole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7C047F3-C78D-4370-AEEB-CE91A00A3F51}"/>
              </a:ext>
            </a:extLst>
          </p:cNvPr>
          <p:cNvSpPr txBox="1"/>
          <p:nvPr/>
        </p:nvSpPr>
        <p:spPr>
          <a:xfrm>
            <a:off x="6199762" y="5259795"/>
            <a:ext cx="29718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56.4676 x 10</a:t>
            </a:r>
            <a:r>
              <a:rPr lang="en-US" baseline="30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56.5 x 10</a:t>
            </a:r>
            <a:r>
              <a:rPr lang="en-US" baseline="30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b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5.65 x 10</a:t>
            </a:r>
            <a:r>
              <a:rPr lang="en-US" sz="20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  </a:t>
            </a:r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molecules O</a:t>
            </a:r>
            <a:r>
              <a:rPr lang="en-US" sz="20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b="1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7855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1969770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chemeClr val="bg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20. In an odd chemical reaction, 0.135 moles of H</a:t>
            </a:r>
            <a:r>
              <a:rPr lang="en-US" sz="3200" baseline="-25000" dirty="0">
                <a:solidFill>
                  <a:schemeClr val="bg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2 </a:t>
            </a:r>
            <a:r>
              <a:rPr lang="en-US" sz="3200" dirty="0">
                <a:solidFill>
                  <a:schemeClr val="bg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reacts.   </a:t>
            </a:r>
            <a:br>
              <a:rPr lang="en-US" sz="3200" dirty="0">
                <a:solidFill>
                  <a:schemeClr val="bg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en-US" sz="3200" dirty="0">
                <a:solidFill>
                  <a:schemeClr val="bg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    How many grams of NH</a:t>
            </a:r>
            <a:r>
              <a:rPr lang="en-US" sz="3200" baseline="-25000" dirty="0">
                <a:solidFill>
                  <a:schemeClr val="bg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3 </a:t>
            </a:r>
            <a:r>
              <a:rPr lang="en-US" sz="3200" dirty="0">
                <a:solidFill>
                  <a:schemeClr val="bg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form in this reaction?</a:t>
            </a:r>
            <a:br>
              <a:rPr lang="en-US" sz="900" dirty="0">
                <a:solidFill>
                  <a:schemeClr val="bg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en-US" sz="900" dirty="0">
                <a:solidFill>
                  <a:schemeClr val="bg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                </a:t>
            </a:r>
            <a:r>
              <a:rPr lang="en-US" sz="4000" dirty="0">
                <a:solidFill>
                  <a:schemeClr val="bg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2NO</a:t>
            </a:r>
            <a:r>
              <a:rPr lang="en-US" sz="4000" baseline="-25000" dirty="0">
                <a:solidFill>
                  <a:schemeClr val="bg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2(G) </a:t>
            </a:r>
            <a:r>
              <a:rPr lang="en-US" sz="4000" dirty="0">
                <a:solidFill>
                  <a:schemeClr val="bg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+ 7H</a:t>
            </a:r>
            <a:r>
              <a:rPr lang="en-US" sz="4000" baseline="-25000" dirty="0">
                <a:solidFill>
                  <a:schemeClr val="bg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2(G)</a:t>
            </a:r>
            <a:r>
              <a:rPr lang="en-US" sz="4000" dirty="0">
                <a:solidFill>
                  <a:schemeClr val="bg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 </a:t>
            </a:r>
            <a:r>
              <a:rPr lang="en-US" sz="4000" kern="1400" dirty="0">
                <a:solidFill>
                  <a:schemeClr val="bg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→ </a:t>
            </a:r>
            <a:r>
              <a:rPr lang="en-US" sz="4000" dirty="0">
                <a:solidFill>
                  <a:schemeClr val="bg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2NH</a:t>
            </a:r>
            <a:r>
              <a:rPr lang="en-US" sz="4000" baseline="-25000" dirty="0">
                <a:solidFill>
                  <a:schemeClr val="bg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3(G) </a:t>
            </a:r>
            <a:r>
              <a:rPr lang="en-US" sz="4000" dirty="0">
                <a:solidFill>
                  <a:schemeClr val="bg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+ 4H</a:t>
            </a:r>
            <a:r>
              <a:rPr lang="en-US" sz="4000" baseline="-25000" dirty="0">
                <a:solidFill>
                  <a:schemeClr val="bg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2</a:t>
            </a:r>
            <a:r>
              <a:rPr lang="en-US" sz="4000" dirty="0">
                <a:solidFill>
                  <a:schemeClr val="bg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O</a:t>
            </a:r>
            <a:r>
              <a:rPr lang="en-US" sz="4000" baseline="-25000" dirty="0">
                <a:solidFill>
                  <a:schemeClr val="bg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(L)</a:t>
            </a:r>
            <a:endParaRPr lang="en-US" sz="4000" dirty="0">
              <a:solidFill>
                <a:schemeClr val="bg1"/>
              </a:solidFill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baseline="-25000" dirty="0">
                <a:solidFill>
                  <a:prstClr val="black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 </a:t>
            </a:r>
            <a:endParaRPr lang="en-US" dirty="0">
              <a:solidFill>
                <a:prstClr val="black"/>
              </a:solidFill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98CC13-B61A-513B-CB27-244D25BEEE65}"/>
              </a:ext>
            </a:extLst>
          </p:cNvPr>
          <p:cNvSpPr txBox="1"/>
          <p:nvPr/>
        </p:nvSpPr>
        <p:spPr>
          <a:xfrm>
            <a:off x="3657600" y="6553200"/>
            <a:ext cx="1447800" cy="307777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this all here</a:t>
            </a:r>
          </a:p>
        </p:txBody>
      </p:sp>
    </p:spTree>
    <p:extLst>
      <p:ext uri="{BB962C8B-B14F-4D97-AF65-F5344CB8AC3E}">
        <p14:creationId xmlns:p14="http://schemas.microsoft.com/office/powerpoint/2010/main" val="11868065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DD123-54BB-4151-0208-75B2F357C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B26EC3E-7D3D-9DC8-CBF8-005E00E7005D}"/>
              </a:ext>
            </a:extLst>
          </p:cNvPr>
          <p:cNvSpPr txBox="1"/>
          <p:nvPr/>
        </p:nvSpPr>
        <p:spPr>
          <a:xfrm>
            <a:off x="0" y="0"/>
            <a:ext cx="9144000" cy="1969770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chemeClr val="bg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20. In an odd chemical reaction, 0.135 moles of H</a:t>
            </a:r>
            <a:r>
              <a:rPr lang="en-US" sz="3200" baseline="-25000" dirty="0">
                <a:solidFill>
                  <a:schemeClr val="bg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2 </a:t>
            </a:r>
            <a:r>
              <a:rPr lang="en-US" sz="3200" dirty="0">
                <a:solidFill>
                  <a:schemeClr val="bg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reacts.   </a:t>
            </a:r>
            <a:br>
              <a:rPr lang="en-US" sz="3200" dirty="0">
                <a:solidFill>
                  <a:schemeClr val="bg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en-US" sz="3200" dirty="0">
                <a:solidFill>
                  <a:schemeClr val="bg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    How many grams of NH</a:t>
            </a:r>
            <a:r>
              <a:rPr lang="en-US" sz="3200" baseline="-25000" dirty="0">
                <a:solidFill>
                  <a:schemeClr val="bg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3 </a:t>
            </a:r>
            <a:r>
              <a:rPr lang="en-US" sz="3200" dirty="0">
                <a:solidFill>
                  <a:schemeClr val="bg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form in this reaction?</a:t>
            </a:r>
            <a:br>
              <a:rPr lang="en-US" sz="900" dirty="0">
                <a:solidFill>
                  <a:schemeClr val="bg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en-US" sz="900" dirty="0">
                <a:solidFill>
                  <a:schemeClr val="bg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                </a:t>
            </a:r>
            <a:r>
              <a:rPr lang="en-US" sz="4000" dirty="0">
                <a:solidFill>
                  <a:schemeClr val="bg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2NO</a:t>
            </a:r>
            <a:r>
              <a:rPr lang="en-US" sz="4000" baseline="-25000" dirty="0">
                <a:solidFill>
                  <a:schemeClr val="bg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2(G) </a:t>
            </a:r>
            <a:r>
              <a:rPr lang="en-US" sz="4000" dirty="0">
                <a:solidFill>
                  <a:schemeClr val="bg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+ 7H</a:t>
            </a:r>
            <a:r>
              <a:rPr lang="en-US" sz="4000" baseline="-25000" dirty="0">
                <a:solidFill>
                  <a:schemeClr val="bg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2(G)</a:t>
            </a:r>
            <a:r>
              <a:rPr lang="en-US" sz="4000" dirty="0">
                <a:solidFill>
                  <a:schemeClr val="bg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 </a:t>
            </a:r>
            <a:r>
              <a:rPr lang="en-US" sz="4000" kern="1400" dirty="0">
                <a:solidFill>
                  <a:schemeClr val="bg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→ </a:t>
            </a:r>
            <a:r>
              <a:rPr lang="en-US" sz="4000" dirty="0">
                <a:solidFill>
                  <a:schemeClr val="bg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2NH</a:t>
            </a:r>
            <a:r>
              <a:rPr lang="en-US" sz="4000" baseline="-25000" dirty="0">
                <a:solidFill>
                  <a:schemeClr val="bg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3(G) </a:t>
            </a:r>
            <a:r>
              <a:rPr lang="en-US" sz="4000" dirty="0">
                <a:solidFill>
                  <a:schemeClr val="bg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+ 4H</a:t>
            </a:r>
            <a:r>
              <a:rPr lang="en-US" sz="4000" baseline="-25000" dirty="0">
                <a:solidFill>
                  <a:schemeClr val="bg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2</a:t>
            </a:r>
            <a:r>
              <a:rPr lang="en-US" sz="4000" dirty="0">
                <a:solidFill>
                  <a:schemeClr val="bg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O</a:t>
            </a:r>
            <a:r>
              <a:rPr lang="en-US" sz="4000" baseline="-25000" dirty="0">
                <a:solidFill>
                  <a:schemeClr val="bg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(L)</a:t>
            </a:r>
            <a:endParaRPr lang="en-US" sz="4000" dirty="0">
              <a:solidFill>
                <a:schemeClr val="bg1"/>
              </a:solidFill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baseline="-25000" dirty="0">
                <a:solidFill>
                  <a:prstClr val="black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 </a:t>
            </a:r>
            <a:endParaRPr lang="en-US" dirty="0">
              <a:solidFill>
                <a:prstClr val="black"/>
              </a:solidFill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220820-F55B-4076-BD98-50BF94B4ED78}"/>
              </a:ext>
            </a:extLst>
          </p:cNvPr>
          <p:cNvSpPr txBox="1"/>
          <p:nvPr/>
        </p:nvSpPr>
        <p:spPr>
          <a:xfrm>
            <a:off x="33867" y="2918461"/>
            <a:ext cx="1219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89FD07-EED7-4271-A0F1-EF15843E9495}"/>
              </a:ext>
            </a:extLst>
          </p:cNvPr>
          <p:cNvSpPr txBox="1"/>
          <p:nvPr/>
        </p:nvSpPr>
        <p:spPr>
          <a:xfrm>
            <a:off x="1253067" y="2776717"/>
            <a:ext cx="160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2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3200" u="sng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b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NH</a:t>
            </a:r>
            <a:r>
              <a:rPr lang="en-US" sz="32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AA9306-D575-448F-87B5-0B757BF4C921}"/>
              </a:ext>
            </a:extLst>
          </p:cNvPr>
          <p:cNvSpPr txBox="1"/>
          <p:nvPr/>
        </p:nvSpPr>
        <p:spPr>
          <a:xfrm>
            <a:off x="2472267" y="2684384"/>
            <a:ext cx="27432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2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en-US" sz="32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0.135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32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             X</a:t>
            </a:r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CDC613-9FD8-4BAC-9266-86F503FB6F71}"/>
              </a:ext>
            </a:extLst>
          </p:cNvPr>
          <p:cNvSpPr txBox="1"/>
          <p:nvPr/>
        </p:nvSpPr>
        <p:spPr>
          <a:xfrm>
            <a:off x="3124200" y="2980015"/>
            <a:ext cx="38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=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6A7EA3-5101-4452-8768-E9E5CC04E41B}"/>
              </a:ext>
            </a:extLst>
          </p:cNvPr>
          <p:cNvSpPr txBox="1"/>
          <p:nvPr/>
        </p:nvSpPr>
        <p:spPr>
          <a:xfrm>
            <a:off x="5274733" y="2747705"/>
            <a:ext cx="3810000" cy="1528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7X = 0.270</a:t>
            </a:r>
            <a:b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b="1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X = 0.0386 moles NH</a:t>
            </a:r>
            <a:r>
              <a:rPr lang="en-US" sz="28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2800" b="1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F86131-7765-4A49-B92C-E22C2CB29BB2}"/>
              </a:ext>
            </a:extLst>
          </p:cNvPr>
          <p:cNvSpPr txBox="1"/>
          <p:nvPr/>
        </p:nvSpPr>
        <p:spPr>
          <a:xfrm>
            <a:off x="0" y="5410200"/>
            <a:ext cx="3505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0.0386 moles NH</a:t>
            </a:r>
            <a:r>
              <a:rPr lang="en-US" sz="2800" u="sng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br>
              <a:rPr 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204285-B96A-47C3-85FC-C4B0C6407AB7}"/>
              </a:ext>
            </a:extLst>
          </p:cNvPr>
          <p:cNvSpPr txBox="1"/>
          <p:nvPr/>
        </p:nvSpPr>
        <p:spPr>
          <a:xfrm>
            <a:off x="3162300" y="5504934"/>
            <a:ext cx="68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F59A450-6CA1-4ED2-B48D-8236B10B9D49}"/>
              </a:ext>
            </a:extLst>
          </p:cNvPr>
          <p:cNvSpPr txBox="1"/>
          <p:nvPr/>
        </p:nvSpPr>
        <p:spPr>
          <a:xfrm>
            <a:off x="3599599" y="5351045"/>
            <a:ext cx="22860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 g NH</a:t>
            </a:r>
            <a:r>
              <a:rPr lang="en-US" sz="2800" u="sng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br>
              <a:rPr 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mole NH</a:t>
            </a:r>
            <a:r>
              <a:rPr 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3DA989-D1D2-43F2-B21E-C7FC49DB97CF}"/>
              </a:ext>
            </a:extLst>
          </p:cNvPr>
          <p:cNvSpPr txBox="1"/>
          <p:nvPr/>
        </p:nvSpPr>
        <p:spPr>
          <a:xfrm>
            <a:off x="5791203" y="5504934"/>
            <a:ext cx="3352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0.656 grams NH</a:t>
            </a:r>
            <a:r>
              <a:rPr lang="en-US" sz="32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379621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21.  When 9.42 x 10</a:t>
            </a:r>
            <a:r>
              <a:rPr lang="en-US" sz="24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r>
              <a:rPr lang="en-US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atoms of phosphorous react with sufficient </a:t>
            </a:r>
            <a:br>
              <a:rPr lang="en-US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chlorine to make phosphorous pentachloride, how many </a:t>
            </a:r>
            <a:br>
              <a:rPr lang="en-US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molecules of chlorine gas are necessary?</a:t>
            </a:r>
            <a:br>
              <a:rPr 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_P</a:t>
            </a:r>
            <a:r>
              <a:rPr lang="en-US" sz="4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+  _Cl</a:t>
            </a:r>
            <a:r>
              <a:rPr lang="en-US" sz="4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→  _PCl</a:t>
            </a:r>
            <a:r>
              <a:rPr lang="en-US" sz="4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5(G)</a:t>
            </a:r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3DB453-BE37-417E-ADC7-C64966484828}"/>
              </a:ext>
            </a:extLst>
          </p:cNvPr>
          <p:cNvSpPr txBox="1"/>
          <p:nvPr/>
        </p:nvSpPr>
        <p:spPr>
          <a:xfrm>
            <a:off x="0" y="1615827"/>
            <a:ext cx="914400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is hardest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stoich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problem in </a:t>
            </a:r>
            <a:b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history of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stoich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problems, </a:t>
            </a:r>
            <a:b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it’s the last one you have to do.</a:t>
            </a:r>
          </a:p>
          <a:p>
            <a:pPr algn="ctr"/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Start with a balanced equation!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43254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2024EAD-FFB1-93BD-D927-806197F3385F}"/>
              </a:ext>
            </a:extLst>
          </p:cNvPr>
          <p:cNvSpPr txBox="1"/>
          <p:nvPr/>
        </p:nvSpPr>
        <p:spPr>
          <a:xfrm>
            <a:off x="0" y="0"/>
            <a:ext cx="9144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21.  When 9.42 x 10</a:t>
            </a:r>
            <a:r>
              <a:rPr lang="en-US" sz="24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r>
              <a:rPr lang="en-US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atoms of phosphorous react with sufficient </a:t>
            </a:r>
            <a:br>
              <a:rPr lang="en-US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chlorine to make phosphorous pentachloride, how many </a:t>
            </a:r>
            <a:br>
              <a:rPr lang="en-US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molecules of chlorine gas are necessary? </a:t>
            </a:r>
            <a:br>
              <a:rPr 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sz="4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4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+  </a:t>
            </a:r>
            <a:r>
              <a:rPr lang="en-US" sz="4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n-US" sz="4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→  </a:t>
            </a:r>
            <a:r>
              <a:rPr lang="en-US" sz="4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PCl</a:t>
            </a:r>
            <a:r>
              <a:rPr lang="en-US" sz="4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5(G)</a:t>
            </a:r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03F33FA-D376-C2A7-28C4-6C15982BB634}"/>
              </a:ext>
            </a:extLst>
          </p:cNvPr>
          <p:cNvSpPr txBox="1"/>
          <p:nvPr/>
        </p:nvSpPr>
        <p:spPr>
          <a:xfrm>
            <a:off x="3657600" y="6553200"/>
            <a:ext cx="1447800" cy="307777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this all here</a:t>
            </a:r>
          </a:p>
        </p:txBody>
      </p:sp>
    </p:spTree>
    <p:extLst>
      <p:ext uri="{BB962C8B-B14F-4D97-AF65-F5344CB8AC3E}">
        <p14:creationId xmlns:p14="http://schemas.microsoft.com/office/powerpoint/2010/main" val="367198421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64E751-22B8-F271-344F-E89B9ACE9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72CBC03-FF01-4C6E-B326-636B1F4B6F72}"/>
              </a:ext>
            </a:extLst>
          </p:cNvPr>
          <p:cNvSpPr txBox="1"/>
          <p:nvPr/>
        </p:nvSpPr>
        <p:spPr>
          <a:xfrm>
            <a:off x="0" y="2598003"/>
            <a:ext cx="22764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9.42 x 10</a:t>
            </a:r>
            <a:r>
              <a:rPr lang="en-US" sz="2000" u="sng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r>
              <a:rPr lang="en-US" sz="20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atoms P</a:t>
            </a:r>
            <a:br>
              <a:rPr lang="en-US" sz="20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D70BE7-064A-49AC-A853-83E17F632264}"/>
              </a:ext>
            </a:extLst>
          </p:cNvPr>
          <p:cNvSpPr txBox="1"/>
          <p:nvPr/>
        </p:nvSpPr>
        <p:spPr>
          <a:xfrm>
            <a:off x="2276408" y="2715159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A4132C-FBF8-4F0E-B5DE-CE2B8CB7F0A6}"/>
              </a:ext>
            </a:extLst>
          </p:cNvPr>
          <p:cNvSpPr txBox="1"/>
          <p:nvPr/>
        </p:nvSpPr>
        <p:spPr>
          <a:xfrm>
            <a:off x="2576126" y="2561271"/>
            <a:ext cx="259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mole P</a:t>
            </a:r>
            <a:br>
              <a:rPr lang="en-US" sz="20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6.02 x 10</a:t>
            </a:r>
            <a:r>
              <a:rPr lang="en-US" sz="20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atoms P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4D6DC4-9E67-4738-A4A3-DC2120CFBBA8}"/>
              </a:ext>
            </a:extLst>
          </p:cNvPr>
          <p:cNvSpPr txBox="1"/>
          <p:nvPr/>
        </p:nvSpPr>
        <p:spPr>
          <a:xfrm>
            <a:off x="5069431" y="2614349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F881A5-D438-4FC4-880C-B680D45C8769}"/>
              </a:ext>
            </a:extLst>
          </p:cNvPr>
          <p:cNvSpPr txBox="1"/>
          <p:nvPr/>
        </p:nvSpPr>
        <p:spPr>
          <a:xfrm>
            <a:off x="5545129" y="2508379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9.42</a:t>
            </a:r>
            <a:br>
              <a:rPr lang="en-US" sz="24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6.02</a:t>
            </a:r>
            <a:endParaRPr lang="en-US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FA4426-9D4F-4B53-B64A-E7A3BEBA5512}"/>
              </a:ext>
            </a:extLst>
          </p:cNvPr>
          <p:cNvSpPr txBox="1"/>
          <p:nvPr/>
        </p:nvSpPr>
        <p:spPr>
          <a:xfrm>
            <a:off x="6307129" y="2614349"/>
            <a:ext cx="23034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10</a:t>
            </a:r>
            <a:r>
              <a:rPr lang="en-US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moles P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0F28AA-1BDA-48AE-B792-63358DBED1AD}"/>
              </a:ext>
            </a:extLst>
          </p:cNvPr>
          <p:cNvSpPr txBox="1"/>
          <p:nvPr/>
        </p:nvSpPr>
        <p:spPr>
          <a:xfrm>
            <a:off x="6440042" y="3291295"/>
            <a:ext cx="25710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156 moles P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AF6DE23-A81B-4549-BB48-DA81A375867E}"/>
              </a:ext>
            </a:extLst>
          </p:cNvPr>
          <p:cNvSpPr txBox="1"/>
          <p:nvPr/>
        </p:nvSpPr>
        <p:spPr>
          <a:xfrm>
            <a:off x="132645" y="4104904"/>
            <a:ext cx="76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B7F9FA2-1E4E-4607-AB51-8FF3F5EDF1F5}"/>
              </a:ext>
            </a:extLst>
          </p:cNvPr>
          <p:cNvSpPr txBox="1"/>
          <p:nvPr/>
        </p:nvSpPr>
        <p:spPr>
          <a:xfrm>
            <a:off x="1428045" y="4104287"/>
            <a:ext cx="6165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u="sng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br>
              <a:rPr lang="en-US" sz="2400" u="sng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9F1C4D7-CDE4-4206-A55E-BD6B75255682}"/>
              </a:ext>
            </a:extLst>
          </p:cNvPr>
          <p:cNvSpPr txBox="1"/>
          <p:nvPr/>
        </p:nvSpPr>
        <p:spPr>
          <a:xfrm>
            <a:off x="1040118" y="4103415"/>
            <a:ext cx="6165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u="sng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br>
              <a:rPr lang="en-US" sz="2400" u="sng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n-US" sz="24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05395BC-6E94-44EB-9FFC-6533209BB16E}"/>
              </a:ext>
            </a:extLst>
          </p:cNvPr>
          <p:cNvSpPr txBox="1"/>
          <p:nvPr/>
        </p:nvSpPr>
        <p:spPr>
          <a:xfrm>
            <a:off x="2302420" y="4127607"/>
            <a:ext cx="7886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u="sng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156 </a:t>
            </a:r>
            <a:br>
              <a:rPr lang="en-US" sz="2400" u="sng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B196370-2A91-46F5-8638-8F5BFAD9C59A}"/>
              </a:ext>
            </a:extLst>
          </p:cNvPr>
          <p:cNvSpPr txBox="1"/>
          <p:nvPr/>
        </p:nvSpPr>
        <p:spPr>
          <a:xfrm>
            <a:off x="2034980" y="4324812"/>
            <a:ext cx="526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=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1DCF937-9A4D-4A17-A583-E85BC146BD0A}"/>
              </a:ext>
            </a:extLst>
          </p:cNvPr>
          <p:cNvSpPr txBox="1"/>
          <p:nvPr/>
        </p:nvSpPr>
        <p:spPr>
          <a:xfrm>
            <a:off x="3569577" y="4219419"/>
            <a:ext cx="5554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2X = </a:t>
            </a:r>
            <a:r>
              <a:rPr lang="en-US" sz="28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780          </a:t>
            </a:r>
            <a:r>
              <a:rPr 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= 390. moles Cl</a:t>
            </a:r>
            <a:r>
              <a:rPr lang="en-US" sz="2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9D19785-6DD8-40FE-9876-CB856F98A59C}"/>
              </a:ext>
            </a:extLst>
          </p:cNvPr>
          <p:cNvSpPr txBox="1"/>
          <p:nvPr/>
        </p:nvSpPr>
        <p:spPr>
          <a:xfrm>
            <a:off x="0" y="5495710"/>
            <a:ext cx="1905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390. moles Cl</a:t>
            </a:r>
            <a:r>
              <a:rPr lang="en-US" sz="2000" u="sng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br>
              <a:rPr lang="en-US" sz="20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4812589-99E8-46D6-9283-71435B08A6D6}"/>
              </a:ext>
            </a:extLst>
          </p:cNvPr>
          <p:cNvSpPr txBox="1"/>
          <p:nvPr/>
        </p:nvSpPr>
        <p:spPr>
          <a:xfrm>
            <a:off x="1739223" y="5602815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47D3806-21DB-4411-897C-73401D538D17}"/>
              </a:ext>
            </a:extLst>
          </p:cNvPr>
          <p:cNvSpPr txBox="1"/>
          <p:nvPr/>
        </p:nvSpPr>
        <p:spPr>
          <a:xfrm>
            <a:off x="1971036" y="5495710"/>
            <a:ext cx="30870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6.02 x 10</a:t>
            </a:r>
            <a:r>
              <a:rPr lang="en-US" sz="2000" u="sng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r>
              <a:rPr lang="en-US" sz="20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molecules Cl</a:t>
            </a:r>
            <a:r>
              <a:rPr lang="en-US" sz="2000" u="sng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mole Cl</a:t>
            </a:r>
            <a:r>
              <a:rPr lang="en-US" sz="20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C100E44-DAC9-4308-8B44-E0EAF6440670}"/>
              </a:ext>
            </a:extLst>
          </p:cNvPr>
          <p:cNvSpPr txBox="1"/>
          <p:nvPr/>
        </p:nvSpPr>
        <p:spPr>
          <a:xfrm>
            <a:off x="5166926" y="5329376"/>
            <a:ext cx="3957319" cy="1528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2347.8 x 10</a:t>
            </a:r>
            <a:r>
              <a:rPr lang="en-US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molecules Cl</a:t>
            </a:r>
            <a:r>
              <a:rPr 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2350 x 10</a:t>
            </a:r>
            <a:r>
              <a:rPr lang="en-US" sz="16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 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molecules Cl</a:t>
            </a:r>
            <a:r>
              <a:rPr lang="en-US" sz="1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br>
              <a:rPr lang="en-US" sz="1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baseline="-25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 baseline="-25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2.35 x 10</a:t>
            </a:r>
            <a:r>
              <a:rPr lang="en-US" sz="24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 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molecules Cl</a:t>
            </a:r>
            <a:r>
              <a:rPr 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BE56E6-1337-A8C7-D528-BE20D8992651}"/>
              </a:ext>
            </a:extLst>
          </p:cNvPr>
          <p:cNvSpPr txBox="1"/>
          <p:nvPr/>
        </p:nvSpPr>
        <p:spPr>
          <a:xfrm>
            <a:off x="0" y="0"/>
            <a:ext cx="9144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21.  When 9.42 x 10</a:t>
            </a:r>
            <a:r>
              <a:rPr lang="en-US" sz="24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r>
              <a:rPr lang="en-US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atoms of phosphorous react with sufficient </a:t>
            </a:r>
            <a:br>
              <a:rPr lang="en-US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chlorine to make phosphorous pentachloride, how many </a:t>
            </a:r>
            <a:br>
              <a:rPr lang="en-US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molecules of chlorine gas are necessary? </a:t>
            </a:r>
            <a:br>
              <a:rPr 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sz="4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4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+  </a:t>
            </a:r>
            <a:r>
              <a:rPr lang="en-US" sz="4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n-US" sz="4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→  </a:t>
            </a:r>
            <a:r>
              <a:rPr lang="en-US" sz="4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PCl</a:t>
            </a:r>
            <a:r>
              <a:rPr lang="en-US" sz="4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5(G)</a:t>
            </a:r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8376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2288</TotalTime>
  <Words>2827</Words>
  <Application>Microsoft Office PowerPoint</Application>
  <PresentationFormat>On-screen Show (4:3)</PresentationFormat>
  <Paragraphs>376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44</vt:i4>
      </vt:variant>
    </vt:vector>
  </HeadingPairs>
  <TitlesOfParts>
    <vt:vector size="54" baseType="lpstr">
      <vt:lpstr>Arial</vt:lpstr>
      <vt:lpstr>Calibri</vt:lpstr>
      <vt:lpstr>Comic Sans MS</vt:lpstr>
      <vt:lpstr>Modern Love Caps</vt:lpstr>
      <vt:lpstr>Narkisim</vt:lpstr>
      <vt:lpstr>Times New Roman</vt:lpstr>
      <vt:lpstr>Office Theme</vt:lpstr>
      <vt:lpstr>Default Design</vt:lpstr>
      <vt:lpstr>1_Default Design</vt:lpstr>
      <vt:lpstr>1_Office Theme</vt:lpstr>
      <vt:lpstr>OB:  intro to STOICHIOMETRY  Using ratios in balanced reactions to manipulate the chemical variables  in these reactions.  (mass, volume, and numbers of particles)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Vestal CSD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OB:  intro to STOICHIOMETRY  Using ratios of balanced reactions to manipulate the chemical variables in these reactions</dc:title>
  <dc:creator>tech</dc:creator>
  <cp:lastModifiedBy>ARBUISO, CHARLES B</cp:lastModifiedBy>
  <cp:revision>236</cp:revision>
  <dcterms:created xsi:type="dcterms:W3CDTF">2011-12-05T18:24:34Z</dcterms:created>
  <dcterms:modified xsi:type="dcterms:W3CDTF">2026-01-09T01:41:05Z</dcterms:modified>
</cp:coreProperties>
</file>