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708" r:id="rId2"/>
  </p:sldMasterIdLst>
  <p:notesMasterIdLst>
    <p:notesMasterId r:id="rId154"/>
  </p:notesMasterIdLst>
  <p:sldIdLst>
    <p:sldId id="784" r:id="rId3"/>
    <p:sldId id="557" r:id="rId4"/>
    <p:sldId id="561" r:id="rId5"/>
    <p:sldId id="564" r:id="rId6"/>
    <p:sldId id="569" r:id="rId7"/>
    <p:sldId id="570" r:id="rId8"/>
    <p:sldId id="583" r:id="rId9"/>
    <p:sldId id="794" r:id="rId10"/>
    <p:sldId id="584" r:id="rId11"/>
    <p:sldId id="587" r:id="rId12"/>
    <p:sldId id="423" r:id="rId13"/>
    <p:sldId id="795" r:id="rId14"/>
    <p:sldId id="590" r:id="rId15"/>
    <p:sldId id="796" r:id="rId16"/>
    <p:sldId id="592" r:id="rId17"/>
    <p:sldId id="426" r:id="rId18"/>
    <p:sldId id="595" r:id="rId19"/>
    <p:sldId id="429" r:id="rId20"/>
    <p:sldId id="601" r:id="rId21"/>
    <p:sldId id="431" r:id="rId22"/>
    <p:sldId id="785" r:id="rId23"/>
    <p:sldId id="797" r:id="rId24"/>
    <p:sldId id="433" r:id="rId25"/>
    <p:sldId id="798" r:id="rId26"/>
    <p:sldId id="606" r:id="rId27"/>
    <p:sldId id="799" r:id="rId28"/>
    <p:sldId id="610" r:id="rId29"/>
    <p:sldId id="440" r:id="rId30"/>
    <p:sldId id="800" r:id="rId31"/>
    <p:sldId id="441" r:id="rId32"/>
    <p:sldId id="801" r:id="rId33"/>
    <p:sldId id="444" r:id="rId34"/>
    <p:sldId id="802" r:id="rId35"/>
    <p:sldId id="446" r:id="rId36"/>
    <p:sldId id="614" r:id="rId37"/>
    <p:sldId id="803" r:id="rId38"/>
    <p:sldId id="804" r:id="rId39"/>
    <p:sldId id="452" r:id="rId40"/>
    <p:sldId id="618" r:id="rId41"/>
    <p:sldId id="454" r:id="rId42"/>
    <p:sldId id="621" r:id="rId43"/>
    <p:sldId id="761" r:id="rId44"/>
    <p:sldId id="456" r:id="rId45"/>
    <p:sldId id="457" r:id="rId46"/>
    <p:sldId id="805" r:id="rId47"/>
    <p:sldId id="459" r:id="rId48"/>
    <p:sldId id="806" r:id="rId49"/>
    <p:sldId id="461" r:id="rId50"/>
    <p:sldId id="807" r:id="rId51"/>
    <p:sldId id="463" r:id="rId52"/>
    <p:sldId id="808" r:id="rId53"/>
    <p:sldId id="465" r:id="rId54"/>
    <p:sldId id="809" r:id="rId55"/>
    <p:sldId id="467" r:id="rId56"/>
    <p:sldId id="810" r:id="rId57"/>
    <p:sldId id="469" r:id="rId58"/>
    <p:sldId id="811" r:id="rId59"/>
    <p:sldId id="471" r:id="rId60"/>
    <p:sldId id="812" r:id="rId61"/>
    <p:sldId id="788" r:id="rId62"/>
    <p:sldId id="813" r:id="rId63"/>
    <p:sldId id="474" r:id="rId64"/>
    <p:sldId id="814" r:id="rId65"/>
    <p:sldId id="475" r:id="rId66"/>
    <p:sldId id="815" r:id="rId67"/>
    <p:sldId id="478" r:id="rId68"/>
    <p:sldId id="648" r:id="rId69"/>
    <p:sldId id="647" r:id="rId70"/>
    <p:sldId id="649" r:id="rId71"/>
    <p:sldId id="787" r:id="rId72"/>
    <p:sldId id="480" r:id="rId73"/>
    <p:sldId id="817" r:id="rId74"/>
    <p:sldId id="816" r:id="rId75"/>
    <p:sldId id="818" r:id="rId76"/>
    <p:sldId id="819" r:id="rId77"/>
    <p:sldId id="820" r:id="rId78"/>
    <p:sldId id="821" r:id="rId79"/>
    <p:sldId id="822" r:id="rId80"/>
    <p:sldId id="662" r:id="rId81"/>
    <p:sldId id="762" r:id="rId82"/>
    <p:sldId id="485" r:id="rId83"/>
    <p:sldId id="667" r:id="rId84"/>
    <p:sldId id="665" r:id="rId85"/>
    <p:sldId id="823" r:id="rId86"/>
    <p:sldId id="824" r:id="rId87"/>
    <p:sldId id="825" r:id="rId88"/>
    <p:sldId id="674" r:id="rId89"/>
    <p:sldId id="676" r:id="rId90"/>
    <p:sldId id="489" r:id="rId91"/>
    <p:sldId id="826" r:id="rId92"/>
    <p:sldId id="492" r:id="rId93"/>
    <p:sldId id="827" r:id="rId94"/>
    <p:sldId id="684" r:id="rId95"/>
    <p:sldId id="499" r:id="rId96"/>
    <p:sldId id="828" r:id="rId97"/>
    <p:sldId id="829" r:id="rId98"/>
    <p:sldId id="501" r:id="rId99"/>
    <p:sldId id="830" r:id="rId100"/>
    <p:sldId id="504" r:id="rId101"/>
    <p:sldId id="831" r:id="rId102"/>
    <p:sldId id="506" r:id="rId103"/>
    <p:sldId id="832" r:id="rId104"/>
    <p:sldId id="765" r:id="rId105"/>
    <p:sldId id="791" r:id="rId106"/>
    <p:sldId id="507" r:id="rId107"/>
    <p:sldId id="833" r:id="rId108"/>
    <p:sldId id="509" r:id="rId109"/>
    <p:sldId id="834" r:id="rId110"/>
    <p:sldId id="512" r:id="rId111"/>
    <p:sldId id="835" r:id="rId112"/>
    <p:sldId id="515" r:id="rId113"/>
    <p:sldId id="707" r:id="rId114"/>
    <p:sldId id="836" r:id="rId115"/>
    <p:sldId id="518" r:id="rId116"/>
    <p:sldId id="837" r:id="rId117"/>
    <p:sldId id="520" r:id="rId118"/>
    <p:sldId id="838" r:id="rId119"/>
    <p:sldId id="522" r:id="rId120"/>
    <p:sldId id="839" r:id="rId121"/>
    <p:sldId id="524" r:id="rId122"/>
    <p:sldId id="840" r:id="rId123"/>
    <p:sldId id="526" r:id="rId124"/>
    <p:sldId id="841" r:id="rId125"/>
    <p:sldId id="842" r:id="rId126"/>
    <p:sldId id="843" r:id="rId127"/>
    <p:sldId id="530" r:id="rId128"/>
    <p:sldId id="533" r:id="rId129"/>
    <p:sldId id="534" r:id="rId130"/>
    <p:sldId id="844" r:id="rId131"/>
    <p:sldId id="537" r:id="rId132"/>
    <p:sldId id="737" r:id="rId133"/>
    <p:sldId id="539" r:id="rId134"/>
    <p:sldId id="845" r:id="rId135"/>
    <p:sldId id="543" r:id="rId136"/>
    <p:sldId id="848" r:id="rId137"/>
    <p:sldId id="544" r:id="rId138"/>
    <p:sldId id="849" r:id="rId139"/>
    <p:sldId id="745" r:id="rId140"/>
    <p:sldId id="548" r:id="rId141"/>
    <p:sldId id="850" r:id="rId142"/>
    <p:sldId id="751" r:id="rId143"/>
    <p:sldId id="851" r:id="rId144"/>
    <p:sldId id="792" r:id="rId145"/>
    <p:sldId id="852" r:id="rId146"/>
    <p:sldId id="756" r:id="rId147"/>
    <p:sldId id="793" r:id="rId148"/>
    <p:sldId id="553" r:id="rId149"/>
    <p:sldId id="853" r:id="rId150"/>
    <p:sldId id="854" r:id="rId151"/>
    <p:sldId id="855" r:id="rId152"/>
    <p:sldId id="779" r:id="rId1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D1"/>
    <a:srgbClr val="0000FF"/>
    <a:srgbClr val="D1FFE8"/>
    <a:srgbClr val="CDF2FF"/>
    <a:srgbClr val="F8F8FA"/>
    <a:srgbClr val="F8F8F8"/>
    <a:srgbClr val="FFB7CF"/>
    <a:srgbClr val="FF6699"/>
    <a:srgbClr val="FFB9B9"/>
    <a:srgbClr val="F6F9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2" autoAdjust="0"/>
    <p:restoredTop sz="95097" autoAdjust="0"/>
  </p:normalViewPr>
  <p:slideViewPr>
    <p:cSldViewPr>
      <p:cViewPr varScale="1">
        <p:scale>
          <a:sx n="82" d="100"/>
          <a:sy n="82" d="100"/>
        </p:scale>
        <p:origin x="1474" y="72"/>
      </p:cViewPr>
      <p:guideLst>
        <p:guide orient="horz" pos="2160"/>
        <p:guide pos="2880"/>
      </p:guideLst>
    </p:cSldViewPr>
  </p:slideViewPr>
  <p:outlineViewPr>
    <p:cViewPr>
      <p:scale>
        <a:sx n="33" d="100"/>
        <a:sy n="33" d="100"/>
      </p:scale>
      <p:origin x="258"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slide" Target="slides/slide147.xml"/><Relationship Id="rId5" Type="http://schemas.openxmlformats.org/officeDocument/2006/relationships/slide" Target="slides/slide3.xml"/><Relationship Id="rId95" Type="http://schemas.openxmlformats.org/officeDocument/2006/relationships/slide" Target="slides/slide93.xml"/><Relationship Id="rId22" Type="http://schemas.openxmlformats.org/officeDocument/2006/relationships/slide" Target="slides/slide20.xml"/><Relationship Id="rId43" Type="http://schemas.openxmlformats.org/officeDocument/2006/relationships/slide" Target="slides/slide41.xml"/><Relationship Id="rId64" Type="http://schemas.openxmlformats.org/officeDocument/2006/relationships/slide" Target="slides/slide62.xml"/><Relationship Id="rId118" Type="http://schemas.openxmlformats.org/officeDocument/2006/relationships/slide" Target="slides/slide116.xml"/><Relationship Id="rId139" Type="http://schemas.openxmlformats.org/officeDocument/2006/relationships/slide" Target="slides/slide137.xml"/><Relationship Id="rId80" Type="http://schemas.openxmlformats.org/officeDocument/2006/relationships/slide" Target="slides/slide78.xml"/><Relationship Id="rId85" Type="http://schemas.openxmlformats.org/officeDocument/2006/relationships/slide" Target="slides/slide83.xml"/><Relationship Id="rId150" Type="http://schemas.openxmlformats.org/officeDocument/2006/relationships/slide" Target="slides/slide148.xml"/><Relationship Id="rId155" Type="http://schemas.openxmlformats.org/officeDocument/2006/relationships/presProps" Target="presProps.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slide" Target="slides/slide138.xml"/><Relationship Id="rId145" Type="http://schemas.openxmlformats.org/officeDocument/2006/relationships/slide" Target="slides/slide143.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51" Type="http://schemas.openxmlformats.org/officeDocument/2006/relationships/slide" Target="slides/slide149.xml"/><Relationship Id="rId156" Type="http://schemas.openxmlformats.org/officeDocument/2006/relationships/viewProps" Target="viewProps.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157" Type="http://schemas.openxmlformats.org/officeDocument/2006/relationships/theme" Target="theme/theme1.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slide" Target="slides/slide15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slide" Target="slides/slide146.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notesMaster" Target="notesMasters/notesMaster1.xml"/><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90" Type="http://schemas.openxmlformats.org/officeDocument/2006/relationships/slide" Target="slides/slide88.xml"/><Relationship Id="rId27" Type="http://schemas.openxmlformats.org/officeDocument/2006/relationships/slide" Target="slides/slide25.xml"/><Relationship Id="rId48" Type="http://schemas.openxmlformats.org/officeDocument/2006/relationships/slide" Target="slides/slide46.xml"/><Relationship Id="rId69" Type="http://schemas.openxmlformats.org/officeDocument/2006/relationships/slide" Target="slides/slide67.xml"/><Relationship Id="rId113" Type="http://schemas.openxmlformats.org/officeDocument/2006/relationships/slide" Target="slides/slide111.xml"/><Relationship Id="rId134" Type="http://schemas.openxmlformats.org/officeDocument/2006/relationships/slide" Target="slides/slide132.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16T00:15:19.901"/>
    </inkml:context>
    <inkml:brush xml:id="br0">
      <inkml:brushProperty name="width" value="0.05" units="cm"/>
      <inkml:brushProperty name="height" value="0.05" units="cm"/>
      <inkml:brushProperty name="color" value="#FFFFFF"/>
    </inkml:brush>
  </inkml:definitions>
  <inkml:trace contextRef="#ctx0" brushRef="#br0">1 0 24165,'641'615'0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16T00:15:52.662"/>
    </inkml:context>
    <inkml:brush xml:id="br0">
      <inkml:brushProperty name="width" value="0.1" units="cm"/>
      <inkml:brushProperty name="height" value="0.1" units="cm"/>
      <inkml:brushProperty name="color" value="#FFFFFF"/>
    </inkml:brush>
  </inkml:definitions>
  <inkml:trace contextRef="#ctx0" brushRef="#br0">646 752 24575,'4'-28'0,"-3"25"0,0-1 0,-1 1 0,1-1 0,-1 1 0,0-1 0,0 1 0,0-1 0,0 1 0,0-1 0,-3-6 0,-3-8 0,-2 1 0,0 0 0,-1 1 0,-1 0 0,0 0 0,-1 1 0,-26-27 0,34 39 0,0 0 0,0 0 0,-1 0 0,1 1 0,0-1 0,-1 1 0,0 0 0,0 0 0,0 0 0,-5-2 0,8 4 0,1 0 0,0 0 0,0 1 0,0-1 0,0 0 0,0 0 0,0 0 0,-1 0 0,1 0 0,0 0 0,0 0 0,0 0 0,0 0 0,0 0 0,0 0 0,-1 0 0,1 0 0,0 0 0,0 0 0,0 1 0,0-1 0,0 0 0,0 0 0,0 0 0,0 0 0,0 0 0,0 0 0,0 1 0,-1-1 0,1 0 0,0 0 0,0 0 0,0 0 0,0 0 0,0 0 0,0 1 0,0-1 0,0 0 0,0 0 0,0 0 0,0 0 0,0 0 0,0 1 0,1-1 0,-1 0 0,0 0 0,0 0 0,0 0 0,0 0 0,6 12 0,8 7 0,13 12 0,1-1 0,1-1 0,2-2 0,1-1 0,64 39 0,-77-58 0,-19-7 0,0 0 0,0-1 0,0 1 0,0 0 0,0-1 0,0 1 0,0 0 0,1-1 0,-1 1 0,0 0 0,0-1 0,0 1 0,-1-1 0,1 1 0,0 0 0,0-1 0,0 1 0,0 0 0,0 0 0,0-1 0,0 1 0,0 0 0,-1-1 0,1 1 0,0 0 0,0-1 0,-1 1 0,1 0 0,0-1 0,-26-29 0,-4 8 0,-1 0 0,-58-29 0,56 33 0,1-1 0,-52-39 0,67 42 0,2-1 0,0 0 0,-15-23 0,-22-25 0,-115-105 0,137 143 0,1-1 0,2-2 0,-39-53 0,56 63 0,10 20 0,0 0 0,1 0 0,-1 0 0,0-1 0,0 1 0,1 0 0,-1 0 0,0 0 0,0 0 0,1 0 0,-1 0 0,0 0 0,1 0 0,-1 0 0,0 0 0,0 0 0,1 0 0,-1 0 0,0 0 0,0 0 0,1 1 0,-1-1 0,0 0 0,0 0 0,1 0 0,-1 0 0,0 0 0,0 1 0,1-1 0,-1 0 0,0 0 0,0 0 0,0 1 0,1-1 0,-1 0 0,39 32 0,-30-23 0,98 92 0,-19-17 0,-44-41 0,45 53 0,-81-87 0,-6-7 0,19 23 0,1 0 0,2-2 0,0 0 0,28 19 0,-31-30 0,1-1 0,29 10 0,-30-12 0,1 1 0,28 17 0,-40-21 0,-2 2 0,1-1 0,-1 1 0,0 1 0,-1-1 0,1 1 0,-2 0 0,10 17 0,-4-2 0,0 0 0,12 41 0,-17-41 0,-3-12 0,-1 0 0,2 0 0,0-1 0,9 17 0,-14-27 0,0-1 0,1 0 0,-1 1 0,0-1 0,0 1 0,1-1 0,-1 0 0,0 1 0,0-1 0,0 1 0,0-1 0,1 1 0,-1-1 0,0 1 0,0-1 0,0 1 0,0-1 0,0 1 0,0-1 0,0 0 0,-1 1 0,1-1 0,0 1 0,0-1 0,0 1 0,0-1 0,-1 1 0,1-1 0,0 0 0,0 1 0,-1-1 0,1 1 0,-19 6 0,-28-5 0,42-2 0,-9 0 0,0 0 0,-1-2 0,1 0 0,-17-4 0,26 5 0,0-1 0,0 0 0,0 0 0,1 0 0,-1 0 0,1-1 0,0 0 0,0 0 0,-1 0 0,2 0 0,-1 0 0,0-1 0,1 0 0,0 0 0,-4-5 0,-4-6 0,-1 0 0,-1 1 0,-24-21 0,17 16 0,-52-42 0,51 45 0,1 0 0,1-2 0,-31-35 0,23 25 0,22 23 0,-1 0 0,1 0 0,1 0 0,-1-1 0,-4-7 0,9 13 0,0 0 0,0 0 0,-1 0 0,1 0 0,0 0 0,0-1 0,0 1 0,0 0 0,0 0 0,0 0 0,0 0 0,0-1 0,0 1 0,0 0 0,0 0 0,0 0 0,-1 0 0,1-1 0,0 1 0,0 0 0,0 0 0,1 0 0,-1-1 0,0 1 0,0 0 0,0 0 0,0 0 0,0 0 0,0-1 0,0 1 0,0 0 0,0 0 0,0 0 0,0 0 0,0-1 0,1 1 0,-1 0 0,0 0 0,0 0 0,0 0 0,0 0 0,0 0 0,1 0 0,-1-1 0,0 1 0,0 0 0,0 0 0,13 1 0,13 7 0,10 7 0,-1 1 0,-1 2 0,0 2 0,-2 1 0,33 27 0,-58-41 0,-1 0 0,0 0 0,0 1 0,0-1 0,8 18 0,-9-16 0,0 1 0,1-1 0,1-1 0,9 12 0,-1-6 0,1-1 0,0 0 0,1-1 0,0-1 0,1-1 0,0 0 0,37 13 0,-53-22 0,0-1 0,0 1 0,0 0 0,0-1 0,0 1 0,0-1 0,1 0 0,-1 0 0,0 0 0,0 0 0,0 0 0,0 0 0,0 0 0,1-1 0,-1 1 0,0-1 0,0 1 0,0-1 0,0 0 0,0 0 0,3-2 0,-2 0 0,-1 0 0,1 0 0,0-1 0,-1 0 0,1 1 0,-1-1 0,0 0 0,0 0 0,1-6 0,0 4 0,0 0 0,0 1 0,0-1 0,1 1 0,0 0 0,0 0 0,0 0 0,0 1 0,1-1 0,0 1 0,10-6 0,-15 10 0,1 0 0,-1 0 0,1 1 0,-1-1 0,0 0 0,1 1 0,-1-1 0,1 0 0,-1 1 0,0-1 0,1 1 0,-1-1 0,0 0 0,0 1 0,1-1 0,-1 1 0,0-1 0,0 1 0,1-1 0,-1 1 0,0-1 0,0 1 0,0 0 0,0-1 0,0 1 0,0-1 0,0 1 0,0-1 0,0 1 0,0-1 0,0 1 0,-1 0 0,2 24 0,-1-24 0,-7 67 0,5-51 0,0 1 0,1-1 0,1 23 0,0-37 0,1-1 0,0 1 0,0-1 0,0 1 0,0-1 0,1 1 0,-1-1 0,1 0 0,-1 1 0,1-1 0,0 0 0,0 0 0,0 0 0,0-1 0,0 1 0,0 0 0,0-1 0,0 1 0,1-1 0,-1 0 0,1 0 0,-1 0 0,1 0 0,-1 0 0,1 0 0,0-1 0,4 1 0,-4 0 0,1 0 0,0-1 0,0 0 0,0 1 0,0-1 0,0 0 0,0-1 0,0 1 0,0-1 0,0 0 0,0 0 0,0 0 0,0 0 0,0-1 0,-1 1 0,1-1 0,-1 0 0,5-3 0,-5 1 0,1 1 0,-1-1 0,0 0 0,0-1 0,0 1 0,-1 0 0,1-1 0,-1 1 0,0-1 0,0 0 0,-1 0 0,1 0 0,-1 0 0,0 0 0,-1 0 0,1 0 0,-1 0 0,0 0 0,0 0 0,-1-6 0,-2-6 0,-1 1 0,-1 0 0,0 0 0,-13-27 0,15 36 0,1 1 0,-1 0 0,0 0 0,-1 0 0,0 1 0,0-1 0,0 1 0,0-1 0,-1 1 0,0 1 0,0-1 0,0 1 0,0 0 0,-1 0 0,-6-3 0,-89-47 0,58 34 0,1-3 0,-71-51 0,77 36 0,11 9 0,6 11 0,1-1 0,1 0 0,-19-28 0,23 31 0,-1 0 0,0 1 0,-1 1 0,-1 0 0,-1 1 0,-23-14 0,-7-7 0,27 21 0,-1 1 0,0 1 0,0 1 0,-1 1 0,-36-9 0,-19-10 0,24 7-1365</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16T00:15:59.210"/>
    </inkml:context>
    <inkml:brush xml:id="br0">
      <inkml:brushProperty name="width" value="0.1" units="cm"/>
      <inkml:brushProperty name="height" value="0.1" units="cm"/>
      <inkml:brushProperty name="color" value="#FFFFFF"/>
    </inkml:brush>
  </inkml:definitions>
  <inkml:trace contextRef="#ctx0" brushRef="#br0">604 13 24575,'-2'3'0,"0"-1"0,1 1 0,-1-1 0,1 1 0,0 0 0,0-1 0,0 1 0,0 0 0,1 0 0,-1 0 0,1 0 0,-1 0 0,1 0 0,0 0 0,0 0 0,1 0 0,0 4 0,0 2 0,1 0 0,0 0 0,1 0 0,4 12 0,1-6 0,0-1 0,1 0 0,0 0 0,1 0 0,1-1 0,21 19 0,-4-6 0,56 38 0,-82-63 0,-4-3 0,-12-10 0,-23-16 0,-94-50 0,-45-32 0,174 108 0,0 0 0,0-1 0,0 1 0,0 0 0,0-1 0,1 1 0,-1-1 0,1 1 0,0-1 0,0 0 0,0 1 0,0-1 0,0 0 0,0 0 0,1 0 0,0 0 0,-1 1 0,1-1 0,0 0 0,0 0 0,1 0 0,-1 0 0,1 0 0,-1 0 0,1 0 0,0 1 0,0-1 0,0 0 0,0 1 0,3-5 0,-3 6 0,-1 0 0,1 0 0,-1 0 0,1 0 0,0 1 0,-1-1 0,1 0 0,0 0 0,0 0 0,-1 1 0,1-1 0,0 0 0,0 1 0,0-1 0,0 1 0,0-1 0,0 1 0,0 0 0,0-1 0,0 1 0,0 0 0,0 0 0,2 0 0,0 0 0,0 0 0,0 0 0,0 1 0,0-1 0,0 1 0,0 0 0,0 0 0,4 2 0,4 2 0,-1 1 0,0 0 0,12 9 0,257 204 0,-266-211 0,-9-15 0,-16-19 0,1 9 0,-1 2 0,-1-1 0,0 2 0,-16-15 0,25 25 0,-1 1 0,1-1 0,-1 1 0,0 0 0,0 0 0,0 0 0,0 0 0,0 1 0,0 0 0,-1 0 0,1 1 0,-1-1 0,0 1 0,1 1 0,-1-1 0,0 1 0,0 0 0,-9 1 0,14-1 0,-1 1 0,0 0 0,1-1 0,-1 1 0,1 0 0,-1 0 0,1 0 0,-1 0 0,1 1 0,0-1 0,0 0 0,-1 0 0,1 1 0,0-1 0,0 1 0,0-1 0,1 1 0,-1-1 0,0 1 0,0 0 0,1-1 0,-1 1 0,1 0 0,-1 3 0,-4 51 0,4-41 0,-4 32 0,-3-1 0,-2 1 0,-31 86 0,-8 35 0,46-148 0,1 0 0,-1 35 0,4-38 0,-2 0 0,0 0 0,-1 0 0,-6 25 0,4-30 0,-14 46 0,-13 78 0,28-121 0,-1 0 0,-1 0 0,-1-1 0,0 0 0,-1 0 0,0 0 0,-1-1 0,0 0 0,-15 16 0,22-27 0,-1-1 0,1 0 0,0 0 0,0 0 0,-1 0 0,1 0 0,-1 0 0,1 0 0,-1-1 0,1 1 0,-1 0 0,1-1 0,-1 1 0,0-1 0,1 0 0,-1 1 0,0-1 0,1 0 0,-1 0 0,0 0 0,1 0 0,-1-1 0,0 1 0,1 0 0,-1-1 0,0 1 0,1-1 0,-4-1 0,-4-2 0,0 0 0,-1-1 0,-12-10 0,14 9 0,-32-19 0,2-2 0,1-2 0,-46-46 0,57 42 0,25 31 0,-1 0 0,1 0 0,0 0 0,0 0 0,-1-1 0,1 1 0,1-1 0,-1 1 0,0-1 0,1 1 0,-1-1 0,1 1 0,0-4 0,20 39 0,292 400 0,-305-424 0,-4-5 0,-1-1 0,1 1 0,0-1 0,0 0 0,0 0 0,0 0 0,1 0 0,3 2 0,-6-5 0,-1 0 0,0 0 0,0 0 0,0 0 0,1-1 0,-1 1 0,0 0 0,0 0 0,0 0 0,0 0 0,0-1 0,1 1 0,-1 0 0,0 0 0,0 0 0,0-1 0,0 1 0,0 0 0,0 0 0,0 0 0,0-1 0,0 1 0,0 0 0,0 0 0,0 0 0,0-1 0,0 1 0,0 0 0,0 0 0,0-1 0,0 1 0,0 0 0,0 0 0,0 0 0,0-1 0,0 1 0,0 0 0,0 0 0,-1 0 0,1-1 0,0 1 0,0 0 0,0 0 0,0 0 0,-1-1 0,-5-14 0,-16-23 0,-2 1 0,-1 0 0,-2 2 0,-1 1 0,-2 2 0,-64-55 0,75 74-1365</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16T00:16:09.273"/>
    </inkml:context>
    <inkml:brush xml:id="br0">
      <inkml:brushProperty name="width" value="0.1" units="cm"/>
      <inkml:brushProperty name="height" value="0.1" units="cm"/>
      <inkml:brushProperty name="color" value="#FFFFFF"/>
    </inkml:brush>
  </inkml:definitions>
  <inkml:trace contextRef="#ctx0" brushRef="#br0">1 1 24575,'5'4'0,"1"7"0,0 6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5388D5-5E3F-4C93-9902-A6A4A08E25DE}" type="datetimeFigureOut">
              <a:rPr lang="en-US" smtClean="0"/>
              <a:t>12/28/2025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0C4280-2A50-4A3A-8096-3CCABE8BA2E1}" type="slidenum">
              <a:rPr lang="en-US" smtClean="0"/>
              <a:t>‹#›</a:t>
            </a:fld>
            <a:endParaRPr lang="en-US"/>
          </a:p>
        </p:txBody>
      </p:sp>
    </p:spTree>
    <p:extLst>
      <p:ext uri="{BB962C8B-B14F-4D97-AF65-F5344CB8AC3E}">
        <p14:creationId xmlns:p14="http://schemas.microsoft.com/office/powerpoint/2010/main" val="2495136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20C4280-2A50-4A3A-8096-3CCABE8BA2E1}" type="slidenum">
              <a:rPr lang="en-US" smtClean="0"/>
              <a:t>7</a:t>
            </a:fld>
            <a:endParaRPr lang="en-US"/>
          </a:p>
        </p:txBody>
      </p:sp>
    </p:spTree>
    <p:extLst>
      <p:ext uri="{BB962C8B-B14F-4D97-AF65-F5344CB8AC3E}">
        <p14:creationId xmlns:p14="http://schemas.microsoft.com/office/powerpoint/2010/main" val="21301898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642122-7DD9-78B7-5AF0-62EECA82C0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2E7105-D6FA-6B57-44D1-200896714C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B092CE-A7B4-2615-E1BC-F678017F50D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D5DBEC5-BC2A-874B-0389-8FF3E81C8338}"/>
              </a:ext>
            </a:extLst>
          </p:cNvPr>
          <p:cNvSpPr>
            <a:spLocks noGrp="1"/>
          </p:cNvSpPr>
          <p:nvPr>
            <p:ph type="sldNum" sz="quarter" idx="5"/>
          </p:nvPr>
        </p:nvSpPr>
        <p:spPr/>
        <p:txBody>
          <a:bodyPr/>
          <a:lstStyle/>
          <a:p>
            <a:fld id="{520C4280-2A50-4A3A-8096-3CCABE8BA2E1}" type="slidenum">
              <a:rPr lang="en-US" smtClean="0"/>
              <a:t>8</a:t>
            </a:fld>
            <a:endParaRPr lang="en-US"/>
          </a:p>
        </p:txBody>
      </p:sp>
    </p:spTree>
    <p:extLst>
      <p:ext uri="{BB962C8B-B14F-4D97-AF65-F5344CB8AC3E}">
        <p14:creationId xmlns:p14="http://schemas.microsoft.com/office/powerpoint/2010/main" val="28759054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D8596D3-B091-44C6-A152-9503B8691B01}" type="datetimeFigureOut">
              <a:rPr lang="en-US" smtClean="0"/>
              <a:t>12/28/2025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11408062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D8596D3-B091-44C6-A152-9503B8691B01}" type="datetimeFigureOut">
              <a:rPr lang="en-US" smtClean="0"/>
              <a:t>12/28/2025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40185591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D8596D3-B091-44C6-A152-9503B8691B01}" type="datetimeFigureOut">
              <a:rPr lang="en-US" smtClean="0"/>
              <a:t>12/28/2025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37409239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D8596D3-B091-44C6-A152-9503B8691B01}" type="datetimeFigureOut">
              <a:rPr lang="en-US" smtClean="0"/>
              <a:t>12/28/2025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29318825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D8596D3-B091-44C6-A152-9503B8691B01}" type="datetimeFigureOut">
              <a:rPr lang="en-US" smtClean="0"/>
              <a:t>12/28/2025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29018421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D8596D3-B091-44C6-A152-9503B8691B01}" type="datetimeFigureOut">
              <a:rPr lang="en-US" smtClean="0"/>
              <a:t>12/28/2025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39665598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8596D3-B091-44C6-A152-9503B8691B01}" type="datetimeFigureOut">
              <a:rPr lang="en-US" smtClean="0"/>
              <a:t>12/28/2025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23956777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D8596D3-B091-44C6-A152-9503B8691B01}" type="datetimeFigureOut">
              <a:rPr lang="en-US" smtClean="0"/>
              <a:t>12/28/2025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22228558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D8596D3-B091-44C6-A152-9503B8691B01}" type="datetimeFigureOut">
              <a:rPr lang="en-US" smtClean="0"/>
              <a:t>12/28/2025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820352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D8596D3-B091-44C6-A152-9503B8691B01}" type="datetimeFigureOut">
              <a:rPr lang="en-US" smtClean="0"/>
              <a:t>12/28/2025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2768494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D8596D3-B091-44C6-A152-9503B8691B01}" type="datetimeFigureOut">
              <a:rPr lang="en-US" smtClean="0"/>
              <a:t>12/28/2025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20065023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4779D3B5-410C-431E-AE4F-3E8F8A12E809}"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671838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9D9AA486-40BB-494C-94F3-BF843764631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59291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2B09DCC8-A393-476C-9632-99DC19005C35}"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59114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F258457B-8D59-4078-B44F-E2E5A6C097D5}"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1030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AEEDD935-EB2A-4D8D-867C-B3B09129C94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613595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220FF29F-EF59-451F-9177-46BA7D6E8FA4}"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61183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E5654FE4-959C-48D3-8F10-D68450F49F79}"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987211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21DD0AB3-C81F-4322-A091-B622062E01F9}"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417190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B6FF16C-CDF4-413A-9893-06D55BFE7D7A}"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03144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7CDD21AF-78E4-4506-B717-9F65D35E4E51}"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780138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134C1CDC-51E0-489A-9624-DB82EA2E05D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29870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8596D3-B091-44C6-A152-9503B8691B01}" type="datetimeFigureOut">
              <a:rPr lang="en-US" smtClean="0"/>
              <a:t>12/28/2025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E6E503-8A2F-4673-8AC6-A9342E52247D}" type="slidenum">
              <a:rPr lang="en-US" smtClean="0"/>
              <a:t>‹#›</a:t>
            </a:fld>
            <a:endParaRPr lang="en-US" dirty="0"/>
          </a:p>
        </p:txBody>
      </p:sp>
    </p:spTree>
    <p:extLst>
      <p:ext uri="{BB962C8B-B14F-4D97-AF65-F5344CB8AC3E}">
        <p14:creationId xmlns:p14="http://schemas.microsoft.com/office/powerpoint/2010/main" val="50478762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Arial" charset="0"/>
              </a:defRPr>
            </a:lvl1pPr>
          </a:lstStyle>
          <a:p>
            <a:pPr fontAlgn="base">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Arial" charset="0"/>
              </a:defRPr>
            </a:lvl1pPr>
          </a:lstStyle>
          <a:p>
            <a:pPr fontAlgn="base">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pPr fontAlgn="base">
              <a:spcBef>
                <a:spcPct val="0"/>
              </a:spcBef>
              <a:spcAft>
                <a:spcPct val="0"/>
              </a:spcAft>
            </a:pPr>
            <a:fld id="{48866B4A-5D20-4E8E-BC68-376A64E8EEE6}" type="slidenum">
              <a:rPr lang="en-US" altLang="en-US">
                <a:solidFill>
                  <a:srgbClr val="000000"/>
                </a:solidFill>
              </a:rPr>
              <a:pPr fontAlgn="base">
                <a:spcBef>
                  <a:spcPct val="0"/>
                </a:spcBef>
                <a:spcAft>
                  <a:spcPct val="0"/>
                </a:spcAft>
              </a:pPr>
              <a:t>‹#›</a:t>
            </a:fld>
            <a:endParaRPr lang="en-US" altLang="en-US">
              <a:solidFill>
                <a:srgbClr val="000000"/>
              </a:solidFill>
            </a:endParaRPr>
          </a:p>
        </p:txBody>
      </p:sp>
    </p:spTree>
    <p:extLst>
      <p:ext uri="{BB962C8B-B14F-4D97-AF65-F5344CB8AC3E}">
        <p14:creationId xmlns:p14="http://schemas.microsoft.com/office/powerpoint/2010/main" val="130820204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customXml" Target="../ink/ink1.xml"/><Relationship Id="rId7" Type="http://schemas.openxmlformats.org/officeDocument/2006/relationships/customXml" Target="../ink/ink3.xml"/><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customXml" Target="../ink/ink2.xml"/><Relationship Id="rId10" Type="http://schemas.openxmlformats.org/officeDocument/2006/relationships/image" Target="../media/image5.png"/><Relationship Id="rId4" Type="http://schemas.openxmlformats.org/officeDocument/2006/relationships/image" Target="../media/image2.png"/><Relationship Id="rId9" Type="http://schemas.openxmlformats.org/officeDocument/2006/relationships/customXml" Target="../ink/ink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8.xml"/></Relationships>
</file>

<file path=ppt/slides/_rels/slide14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8.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4339650"/>
          </a:xfrm>
          <a:prstGeom prst="rect">
            <a:avLst/>
          </a:prstGeom>
          <a:noFill/>
        </p:spPr>
        <p:txBody>
          <a:bodyPr wrap="square" rtlCol="0">
            <a:spAutoFit/>
          </a:bodyPr>
          <a:lstStyle/>
          <a:p>
            <a:pPr algn="ctr"/>
            <a:r>
              <a:rPr lang="en-US" sz="6000" dirty="0">
                <a:solidFill>
                  <a:srgbClr val="0000FF"/>
                </a:solidFill>
              </a:rPr>
              <a:t>You need a calculator now.</a:t>
            </a:r>
          </a:p>
          <a:p>
            <a:pPr algn="ctr"/>
            <a:endParaRPr lang="en-US" sz="5400" dirty="0">
              <a:solidFill>
                <a:srgbClr val="0000FF"/>
              </a:solidFill>
            </a:endParaRPr>
          </a:p>
          <a:p>
            <a:pPr algn="ctr"/>
            <a:r>
              <a:rPr lang="en-US" sz="5400" dirty="0"/>
              <a:t>1</a:t>
            </a:r>
            <a:r>
              <a:rPr lang="en-US" sz="5400" baseline="30000" dirty="0"/>
              <a:t>st</a:t>
            </a:r>
            <a:r>
              <a:rPr lang="en-US" sz="5400" dirty="0"/>
              <a:t> class, start </a:t>
            </a:r>
            <a:r>
              <a:rPr lang="en-US" sz="5400" dirty="0" err="1"/>
              <a:t>Thermochem</a:t>
            </a:r>
            <a:r>
              <a:rPr lang="en-US" sz="5400" dirty="0"/>
              <a:t> </a:t>
            </a:r>
            <a:br>
              <a:rPr lang="en-US" sz="5400" dirty="0"/>
            </a:br>
            <a:r>
              <a:rPr lang="en-US" sz="5400" dirty="0"/>
              <a:t>1-31 in notes</a:t>
            </a:r>
          </a:p>
          <a:p>
            <a:pPr algn="ctr"/>
            <a:endParaRPr lang="en-US" sz="5400" dirty="0"/>
          </a:p>
        </p:txBody>
      </p:sp>
    </p:spTree>
    <p:extLst>
      <p:ext uri="{BB962C8B-B14F-4D97-AF65-F5344CB8AC3E}">
        <p14:creationId xmlns:p14="http://schemas.microsoft.com/office/powerpoint/2010/main" val="32335177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894195"/>
          </a:xfrm>
          <a:prstGeom prst="rect">
            <a:avLst/>
          </a:prstGeom>
          <a:noFill/>
        </p:spPr>
        <p:txBody>
          <a:bodyPr wrap="square" rtlCol="0">
            <a:spAutoFit/>
          </a:bodyPr>
          <a:lstStyle/>
          <a:p>
            <a:pPr algn="ctr"/>
            <a:r>
              <a:rPr lang="en-US" sz="6600" dirty="0"/>
              <a:t>Thermochemistry</a:t>
            </a:r>
          </a:p>
          <a:p>
            <a:endParaRPr lang="en-US" sz="1100" dirty="0"/>
          </a:p>
          <a:p>
            <a:r>
              <a:rPr lang="en-US" sz="3200" dirty="0">
                <a:latin typeface="Times New Roman" panose="02020603050405020304" pitchFamily="18" charset="0"/>
                <a:cs typeface="Times New Roman" panose="02020603050405020304" pitchFamily="18" charset="0"/>
              </a:rPr>
              <a:t>Thermochemistry concerns itself with how energy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is </a:t>
            </a:r>
            <a:r>
              <a:rPr lang="en-US" sz="3200" b="1" dirty="0">
                <a:solidFill>
                  <a:srgbClr val="FF0000"/>
                </a:solidFill>
                <a:latin typeface="Times New Roman" panose="02020603050405020304" pitchFamily="18" charset="0"/>
                <a:cs typeface="Times New Roman" panose="02020603050405020304" pitchFamily="18" charset="0"/>
              </a:rPr>
              <a:t>RELEASED</a:t>
            </a:r>
            <a:r>
              <a:rPr lang="en-US" sz="3200" dirty="0">
                <a:latin typeface="Times New Roman" panose="02020603050405020304" pitchFamily="18" charset="0"/>
                <a:cs typeface="Times New Roman" panose="02020603050405020304" pitchFamily="18" charset="0"/>
              </a:rPr>
              <a:t> or </a:t>
            </a:r>
            <a:r>
              <a:rPr lang="en-US" sz="3200" b="1" dirty="0">
                <a:solidFill>
                  <a:srgbClr val="FF0000"/>
                </a:solidFill>
                <a:latin typeface="Times New Roman" panose="02020603050405020304" pitchFamily="18" charset="0"/>
                <a:cs typeface="Times New Roman" panose="02020603050405020304" pitchFamily="18" charset="0"/>
              </a:rPr>
              <a:t>ABSORBED</a:t>
            </a:r>
            <a:r>
              <a:rPr lang="en-US" sz="3200" dirty="0">
                <a:latin typeface="Times New Roman" panose="02020603050405020304" pitchFamily="18" charset="0"/>
                <a:cs typeface="Times New Roman" panose="02020603050405020304" pitchFamily="18" charset="0"/>
              </a:rPr>
              <a:t> in chemical reactions, or </a:t>
            </a:r>
            <a:r>
              <a:rPr lang="en-US" sz="3200" b="1" dirty="0">
                <a:solidFill>
                  <a:srgbClr val="FF0000"/>
                </a:solidFill>
                <a:latin typeface="Times New Roman" panose="02020603050405020304" pitchFamily="18" charset="0"/>
                <a:cs typeface="Times New Roman" panose="02020603050405020304" pitchFamily="18" charset="0"/>
              </a:rPr>
              <a:t>PHYSICAL CHANGES</a:t>
            </a:r>
            <a:endParaRPr lang="en-US" sz="3200"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Since we just learned about phases, we’ll start with them first, then move to chemical reactions.  </a:t>
            </a:r>
          </a:p>
          <a:p>
            <a:endParaRPr lang="en-US" sz="20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Physical changes = Phase changes</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They are </a:t>
            </a: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exothermic or endothermic</a:t>
            </a:r>
            <a:br>
              <a:rPr lang="en-US" sz="32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  </a:t>
            </a:r>
            <a:br>
              <a:rPr lang="en-US" sz="3200" dirty="0">
                <a:solidFill>
                  <a:srgbClr val="0000FF"/>
                </a:solidFill>
                <a:latin typeface="Times New Roman" panose="02020603050405020304" pitchFamily="18" charset="0"/>
                <a:cs typeface="Times New Roman" panose="02020603050405020304" pitchFamily="18" charset="0"/>
              </a:rPr>
            </a:br>
            <a:r>
              <a:rPr lang="en-US" sz="3200" dirty="0">
                <a:solidFill>
                  <a:srgbClr val="FF0000"/>
                </a:solidFill>
                <a:latin typeface="Times New Roman" panose="02020603050405020304" pitchFamily="18" charset="0"/>
                <a:cs typeface="Times New Roman" panose="02020603050405020304" pitchFamily="18" charset="0"/>
              </a:rPr>
              <a:t>Exothermic changes release or emit heat energy.  </a:t>
            </a:r>
            <a:r>
              <a:rPr lang="en-US" sz="3200" dirty="0">
                <a:solidFill>
                  <a:srgbClr val="0000FF"/>
                </a:solidFill>
                <a:latin typeface="Times New Roman" panose="02020603050405020304" pitchFamily="18" charset="0"/>
                <a:cs typeface="Times New Roman" panose="02020603050405020304" pitchFamily="18" charset="0"/>
              </a:rPr>
              <a:t>Endothermic changes absorb heat energy</a:t>
            </a:r>
            <a:endParaRPr lang="en-US" altLang="en-US" sz="2800" dirty="0"/>
          </a:p>
        </p:txBody>
      </p:sp>
    </p:spTree>
    <p:extLst>
      <p:ext uri="{BB962C8B-B14F-4D97-AF65-F5344CB8AC3E}">
        <p14:creationId xmlns:p14="http://schemas.microsoft.com/office/powerpoint/2010/main" val="25296368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47BC048-A640-4B53-A9C1-EA957C025102}"/>
              </a:ext>
            </a:extLst>
          </p:cNvPr>
          <p:cNvSpPr txBox="1"/>
          <p:nvPr/>
        </p:nvSpPr>
        <p:spPr>
          <a:xfrm>
            <a:off x="-16565" y="0"/>
            <a:ext cx="9144000" cy="5355312"/>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1.  Exothermic means to </a:t>
            </a:r>
            <a:r>
              <a:rPr lang="en-US" sz="3600" b="1" dirty="0">
                <a:solidFill>
                  <a:srgbClr val="FF0000"/>
                </a:solidFill>
                <a:latin typeface="Times New Roman" panose="02020603050405020304" pitchFamily="18" charset="0"/>
                <a:cs typeface="Times New Roman" panose="02020603050405020304" pitchFamily="18" charset="0"/>
              </a:rPr>
              <a:t>EMIT</a:t>
            </a:r>
            <a:r>
              <a:rPr lang="en-US" sz="3600" dirty="0">
                <a:latin typeface="Times New Roman" panose="02020603050405020304" pitchFamily="18" charset="0"/>
                <a:cs typeface="Times New Roman" panose="02020603050405020304" pitchFamily="18" charset="0"/>
              </a:rPr>
              <a:t> heat energy.  </a:t>
            </a:r>
            <a:br>
              <a:rPr lang="en-US" sz="3600" dirty="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2. Endothermic means to </a:t>
            </a:r>
            <a:r>
              <a:rPr lang="en-US" sz="3600" b="1" dirty="0">
                <a:solidFill>
                  <a:srgbClr val="FF0000"/>
                </a:solidFill>
                <a:latin typeface="Times New Roman" panose="02020603050405020304" pitchFamily="18" charset="0"/>
                <a:cs typeface="Times New Roman" panose="02020603050405020304" pitchFamily="18" charset="0"/>
              </a:rPr>
              <a:t>ABSORB</a:t>
            </a:r>
            <a:r>
              <a:rPr lang="en-US" sz="3600" dirty="0">
                <a:latin typeface="Times New Roman" panose="02020603050405020304" pitchFamily="18" charset="0"/>
                <a:cs typeface="Times New Roman" panose="02020603050405020304" pitchFamily="18" charset="0"/>
              </a:rPr>
              <a:t> heat energy.  </a:t>
            </a:r>
            <a:br>
              <a:rPr lang="en-US" sz="3600" dirty="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3. To melt a solid into a liquid,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solids </a:t>
            </a:r>
            <a:r>
              <a:rPr lang="en-US" sz="3600" b="1" dirty="0">
                <a:solidFill>
                  <a:srgbClr val="FF0000"/>
                </a:solidFill>
                <a:latin typeface="Times New Roman" panose="02020603050405020304" pitchFamily="18" charset="0"/>
                <a:cs typeface="Times New Roman" panose="02020603050405020304" pitchFamily="18" charset="0"/>
              </a:rPr>
              <a:t>ABSORB</a:t>
            </a:r>
            <a:r>
              <a:rPr lang="en-US" sz="3600" dirty="0">
                <a:latin typeface="Times New Roman" panose="02020603050405020304" pitchFamily="18" charset="0"/>
                <a:cs typeface="Times New Roman" panose="02020603050405020304" pitchFamily="18" charset="0"/>
              </a:rPr>
              <a:t> heat energy.  </a:t>
            </a:r>
            <a:br>
              <a:rPr lang="en-US" sz="3600" dirty="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4.  To freeze liquids into solids, liquids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a:t>
            </a:r>
            <a:r>
              <a:rPr lang="en-US" sz="3600" b="1" dirty="0">
                <a:solidFill>
                  <a:srgbClr val="FF0000"/>
                </a:solidFill>
                <a:latin typeface="Times New Roman" panose="02020603050405020304" pitchFamily="18" charset="0"/>
                <a:cs typeface="Times New Roman" panose="02020603050405020304" pitchFamily="18" charset="0"/>
              </a:rPr>
              <a:t>EMIT</a:t>
            </a:r>
            <a:r>
              <a:rPr lang="en-US" sz="3600" b="1" dirty="0">
                <a:latin typeface="Times New Roman" panose="02020603050405020304" pitchFamily="18" charset="0"/>
                <a:cs typeface="Times New Roman" panose="02020603050405020304" pitchFamily="18" charset="0"/>
              </a:rPr>
              <a:t> </a:t>
            </a:r>
            <a:r>
              <a:rPr lang="en-US" sz="3600" dirty="0">
                <a:latin typeface="Times New Roman" panose="02020603050405020304" pitchFamily="18" charset="0"/>
                <a:cs typeface="Times New Roman" panose="02020603050405020304" pitchFamily="18" charset="0"/>
              </a:rPr>
              <a:t>heat energy.  </a:t>
            </a:r>
          </a:p>
          <a:p>
            <a:endParaRPr lang="en-US" dirty="0"/>
          </a:p>
        </p:txBody>
      </p:sp>
    </p:spTree>
    <p:extLst>
      <p:ext uri="{BB962C8B-B14F-4D97-AF65-F5344CB8AC3E}">
        <p14:creationId xmlns:p14="http://schemas.microsoft.com/office/powerpoint/2010/main" val="42578949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E1E85A4-2F0B-49FA-B45E-C3960954A25D}"/>
              </a:ext>
            </a:extLst>
          </p:cNvPr>
          <p:cNvSpPr txBox="1"/>
          <p:nvPr/>
        </p:nvSpPr>
        <p:spPr>
          <a:xfrm>
            <a:off x="0" y="0"/>
            <a:ext cx="9144000" cy="6463308"/>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5. To vaporize a liquid into a gas,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liquids </a:t>
            </a:r>
            <a:r>
              <a:rPr lang="en-US" sz="3600" b="1" dirty="0">
                <a:solidFill>
                  <a:srgbClr val="FF0000"/>
                </a:solidFill>
                <a:latin typeface="Times New Roman" panose="02020603050405020304" pitchFamily="18" charset="0"/>
                <a:cs typeface="Times New Roman" panose="02020603050405020304" pitchFamily="18" charset="0"/>
              </a:rPr>
              <a:t>ABSORB </a:t>
            </a:r>
            <a:r>
              <a:rPr lang="en-US" sz="3600" dirty="0">
                <a:latin typeface="Times New Roman" panose="02020603050405020304" pitchFamily="18" charset="0"/>
                <a:cs typeface="Times New Roman" panose="02020603050405020304" pitchFamily="18" charset="0"/>
              </a:rPr>
              <a:t>heat energy.  </a:t>
            </a:r>
            <a:br>
              <a:rPr lang="en-US" sz="3600" dirty="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6. To condense a gas into a liquid, gases</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a:t>
            </a:r>
            <a:r>
              <a:rPr lang="en-US" sz="3600" b="1" dirty="0">
                <a:solidFill>
                  <a:srgbClr val="FF0000"/>
                </a:solidFill>
                <a:latin typeface="Times New Roman" panose="02020603050405020304" pitchFamily="18" charset="0"/>
                <a:cs typeface="Times New Roman" panose="02020603050405020304" pitchFamily="18" charset="0"/>
              </a:rPr>
              <a:t>RELEASE</a:t>
            </a:r>
            <a:r>
              <a:rPr lang="en-US" sz="3600" dirty="0">
                <a:latin typeface="Times New Roman" panose="02020603050405020304" pitchFamily="18" charset="0"/>
                <a:cs typeface="Times New Roman" panose="02020603050405020304" pitchFamily="18" charset="0"/>
              </a:rPr>
              <a:t> heat energy.  </a:t>
            </a:r>
            <a:br>
              <a:rPr lang="en-US" sz="3600" dirty="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7. For sublimation, when a solid turns directly</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into a gas, solids </a:t>
            </a:r>
            <a:r>
              <a:rPr lang="en-US" sz="3600" b="1" dirty="0">
                <a:solidFill>
                  <a:srgbClr val="FF0000"/>
                </a:solidFill>
                <a:latin typeface="Times New Roman" panose="02020603050405020304" pitchFamily="18" charset="0"/>
                <a:cs typeface="Times New Roman" panose="02020603050405020304" pitchFamily="18" charset="0"/>
              </a:rPr>
              <a:t>ABSORB</a:t>
            </a:r>
            <a:r>
              <a:rPr lang="en-US" sz="3600" dirty="0">
                <a:latin typeface="Times New Roman" panose="02020603050405020304" pitchFamily="18" charset="0"/>
                <a:cs typeface="Times New Roman" panose="02020603050405020304" pitchFamily="18" charset="0"/>
              </a:rPr>
              <a:t> heat energy.  </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8. For deposition, when a gas turns directly into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a solid, gases </a:t>
            </a:r>
            <a:r>
              <a:rPr lang="en-US" sz="3600" b="1" dirty="0">
                <a:solidFill>
                  <a:srgbClr val="FF0000"/>
                </a:solidFill>
                <a:latin typeface="Times New Roman" panose="02020603050405020304" pitchFamily="18" charset="0"/>
                <a:cs typeface="Times New Roman" panose="02020603050405020304" pitchFamily="18" charset="0"/>
              </a:rPr>
              <a:t>RELEASE</a:t>
            </a:r>
            <a:r>
              <a:rPr lang="en-US" sz="3600" dirty="0">
                <a:latin typeface="Times New Roman" panose="02020603050405020304" pitchFamily="18" charset="0"/>
                <a:cs typeface="Times New Roman" panose="02020603050405020304" pitchFamily="18" charset="0"/>
              </a:rPr>
              <a:t> heat energy. </a:t>
            </a:r>
            <a:br>
              <a:rPr lang="en-US" sz="3600" dirty="0">
                <a:latin typeface="Times New Roman" panose="02020603050405020304" pitchFamily="18" charset="0"/>
                <a:cs typeface="Times New Roman" panose="02020603050405020304" pitchFamily="18" charset="0"/>
              </a:rPr>
            </a:br>
            <a:endParaRPr lang="en-US" dirty="0"/>
          </a:p>
        </p:txBody>
      </p:sp>
    </p:spTree>
    <p:extLst>
      <p:ext uri="{BB962C8B-B14F-4D97-AF65-F5344CB8AC3E}">
        <p14:creationId xmlns:p14="http://schemas.microsoft.com/office/powerpoint/2010/main" val="39985760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C5E091-2490-4568-8836-484831365B6E}"/>
              </a:ext>
            </a:extLst>
          </p:cNvPr>
          <p:cNvSpPr txBox="1"/>
          <p:nvPr/>
        </p:nvSpPr>
        <p:spPr>
          <a:xfrm>
            <a:off x="8374" y="8374"/>
            <a:ext cx="9144000" cy="6463308"/>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9.  When substances are hotter, their particles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are moving </a:t>
            </a:r>
            <a:r>
              <a:rPr lang="en-US" sz="3600" b="1" dirty="0">
                <a:solidFill>
                  <a:srgbClr val="0000FF"/>
                </a:solidFill>
                <a:latin typeface="Times New Roman" panose="02020603050405020304" pitchFamily="18" charset="0"/>
                <a:cs typeface="Times New Roman" panose="02020603050405020304" pitchFamily="18" charset="0"/>
              </a:rPr>
              <a:t>FASTER</a:t>
            </a:r>
          </a:p>
          <a:p>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10.  Hot substances have </a:t>
            </a:r>
            <a:r>
              <a:rPr lang="en-US" sz="3600" b="1" dirty="0">
                <a:solidFill>
                  <a:srgbClr val="0000FF"/>
                </a:solidFill>
                <a:latin typeface="Times New Roman" panose="02020603050405020304" pitchFamily="18" charset="0"/>
                <a:cs typeface="Times New Roman" panose="02020603050405020304" pitchFamily="18" charset="0"/>
              </a:rPr>
              <a:t>HIGHER</a:t>
            </a:r>
            <a:r>
              <a:rPr lang="en-US" sz="3600" dirty="0">
                <a:latin typeface="Times New Roman" panose="02020603050405020304" pitchFamily="18" charset="0"/>
                <a:cs typeface="Times New Roman" panose="02020603050405020304" pitchFamily="18" charset="0"/>
              </a:rPr>
              <a:t>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Kinetic Energy than colder ones.  </a:t>
            </a:r>
            <a:br>
              <a:rPr lang="en-US" sz="3600" dirty="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11.  When substances are colder, their particles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are moving </a:t>
            </a:r>
            <a:r>
              <a:rPr lang="en-US" sz="3600" b="1" dirty="0">
                <a:solidFill>
                  <a:srgbClr val="0000FF"/>
                </a:solidFill>
                <a:latin typeface="Times New Roman" panose="02020603050405020304" pitchFamily="18" charset="0"/>
                <a:cs typeface="Times New Roman" panose="02020603050405020304" pitchFamily="18" charset="0"/>
              </a:rPr>
              <a:t>SLOWER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a:t>
            </a:r>
          </a:p>
          <a:p>
            <a:r>
              <a:rPr lang="en-US" sz="3600" dirty="0">
                <a:latin typeface="Times New Roman" panose="02020603050405020304" pitchFamily="18" charset="0"/>
                <a:cs typeface="Times New Roman" panose="02020603050405020304" pitchFamily="18" charset="0"/>
              </a:rPr>
              <a:t>12.  Colder substances have </a:t>
            </a:r>
            <a:r>
              <a:rPr lang="en-US" sz="3600" b="1" dirty="0">
                <a:solidFill>
                  <a:srgbClr val="0000FF"/>
                </a:solidFill>
                <a:latin typeface="Times New Roman" panose="02020603050405020304" pitchFamily="18" charset="0"/>
                <a:cs typeface="Times New Roman" panose="02020603050405020304" pitchFamily="18" charset="0"/>
              </a:rPr>
              <a:t>LOWER</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Kinetic Energy than hotter ones.  </a:t>
            </a:r>
          </a:p>
          <a:p>
            <a:endParaRPr lang="en-US" dirty="0"/>
          </a:p>
        </p:txBody>
      </p:sp>
    </p:spTree>
    <p:extLst>
      <p:ext uri="{BB962C8B-B14F-4D97-AF65-F5344CB8AC3E}">
        <p14:creationId xmlns:p14="http://schemas.microsoft.com/office/powerpoint/2010/main" val="17894696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7A56D08-3B6A-4900-BFF0-C25CA54CDF9E}"/>
              </a:ext>
            </a:extLst>
          </p:cNvPr>
          <p:cNvSpPr txBox="1"/>
          <p:nvPr/>
        </p:nvSpPr>
        <p:spPr>
          <a:xfrm>
            <a:off x="0" y="9939"/>
            <a:ext cx="9144000" cy="6924973"/>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Kinetic energy is the energy of motion.  Faster particles have higher kinetic energy.  Kinetic energy and temperature change together, they are directly proportional. </a:t>
            </a:r>
          </a:p>
          <a:p>
            <a:endParaRPr lang="en-US" sz="3200" dirty="0">
              <a:latin typeface="Times New Roman" panose="02020603050405020304" pitchFamily="18" charset="0"/>
              <a:cs typeface="Times New Roman" panose="02020603050405020304" pitchFamily="18" charset="0"/>
            </a:endParaRPr>
          </a:p>
          <a:p>
            <a:br>
              <a:rPr lang="en-US" sz="3200" dirty="0">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br>
              <a:rPr lang="en-US" sz="1200" dirty="0">
                <a:latin typeface="Times New Roman" panose="02020603050405020304" pitchFamily="18" charset="0"/>
                <a:cs typeface="Times New Roman" panose="02020603050405020304" pitchFamily="18" charset="0"/>
              </a:rPr>
            </a:br>
            <a:br>
              <a:rPr lang="en-US" sz="1200" dirty="0">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Potential energy is the energy of phase.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Gases have the highest potential energy,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Liquids have medium potential energy</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Solids have the lowest potential energy.</a:t>
            </a:r>
            <a:endParaRPr lang="en-US" dirty="0"/>
          </a:p>
        </p:txBody>
      </p:sp>
      <p:sp>
        <p:nvSpPr>
          <p:cNvPr id="3" name="AutoShape 4" descr="Image result for condensation">
            <a:extLst>
              <a:ext uri="{FF2B5EF4-FFF2-40B4-BE49-F238E27FC236}">
                <a16:creationId xmlns:a16="http://schemas.microsoft.com/office/drawing/2014/main" id="{F0AF9E55-ED1F-433C-AC8B-998245DFE13F}"/>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 name="Picture 2" descr="Water Vapor Vector Art, Icons, and ...">
            <a:extLst>
              <a:ext uri="{FF2B5EF4-FFF2-40B4-BE49-F238E27FC236}">
                <a16:creationId xmlns:a16="http://schemas.microsoft.com/office/drawing/2014/main" id="{2D6AAEE5-D893-B0DB-F3BB-DD5987813D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0700" y="2128576"/>
            <a:ext cx="5715000" cy="2152135"/>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a:extLst>
              <a:ext uri="{FF2B5EF4-FFF2-40B4-BE49-F238E27FC236}">
                <a16:creationId xmlns:a16="http://schemas.microsoft.com/office/drawing/2014/main" id="{461F21D3-00E4-3D2E-BAC1-36998DD67110}"/>
              </a:ext>
            </a:extLst>
          </p:cNvPr>
          <p:cNvGrpSpPr/>
          <p:nvPr/>
        </p:nvGrpSpPr>
        <p:grpSpPr>
          <a:xfrm>
            <a:off x="2667000" y="1295400"/>
            <a:ext cx="4419600" cy="914400"/>
            <a:chOff x="5287108" y="1791510"/>
            <a:chExt cx="3352800" cy="914400"/>
          </a:xfrm>
        </p:grpSpPr>
        <p:sp>
          <p:nvSpPr>
            <p:cNvPr id="5" name="Arrow: Right 4">
              <a:extLst>
                <a:ext uri="{FF2B5EF4-FFF2-40B4-BE49-F238E27FC236}">
                  <a16:creationId xmlns:a16="http://schemas.microsoft.com/office/drawing/2014/main" id="{E10409D8-F128-A436-CBD9-F54E38CBE2B5}"/>
                </a:ext>
              </a:extLst>
            </p:cNvPr>
            <p:cNvSpPr/>
            <p:nvPr/>
          </p:nvSpPr>
          <p:spPr>
            <a:xfrm>
              <a:off x="5287108" y="1791510"/>
              <a:ext cx="3352800" cy="914400"/>
            </a:xfrm>
            <a:prstGeom prst="rightArrow">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6322A57B-2DAA-2175-CC92-A9719BB3C524}"/>
                </a:ext>
              </a:extLst>
            </p:cNvPr>
            <p:cNvSpPr txBox="1"/>
            <p:nvPr/>
          </p:nvSpPr>
          <p:spPr>
            <a:xfrm>
              <a:off x="5576142" y="2064044"/>
              <a:ext cx="2911365" cy="369332"/>
            </a:xfrm>
            <a:prstGeom prst="rect">
              <a:avLst/>
            </a:prstGeom>
            <a:noFill/>
          </p:spPr>
          <p:txBody>
            <a:bodyPr wrap="square" rtlCol="0">
              <a:spAutoFit/>
            </a:bodyPr>
            <a:lstStyle/>
            <a:p>
              <a:r>
                <a:rPr lang="en-US" dirty="0">
                  <a:solidFill>
                    <a:srgbClr val="FF0000"/>
                  </a:solidFill>
                </a:rPr>
                <a:t>POTENTIAL ENERGY INCREASES</a:t>
              </a:r>
            </a:p>
          </p:txBody>
        </p:sp>
      </p:grpSp>
      <p:grpSp>
        <p:nvGrpSpPr>
          <p:cNvPr id="8" name="Group 7">
            <a:extLst>
              <a:ext uri="{FF2B5EF4-FFF2-40B4-BE49-F238E27FC236}">
                <a16:creationId xmlns:a16="http://schemas.microsoft.com/office/drawing/2014/main" id="{9DE0809D-2CF7-1D4F-84ED-EC950B9504A6}"/>
              </a:ext>
            </a:extLst>
          </p:cNvPr>
          <p:cNvGrpSpPr/>
          <p:nvPr/>
        </p:nvGrpSpPr>
        <p:grpSpPr>
          <a:xfrm flipH="1">
            <a:off x="2514600" y="4299466"/>
            <a:ext cx="4267200" cy="729734"/>
            <a:chOff x="5287108" y="1791510"/>
            <a:chExt cx="3352800" cy="914400"/>
          </a:xfrm>
        </p:grpSpPr>
        <p:sp>
          <p:nvSpPr>
            <p:cNvPr id="9" name="Arrow: Right 8">
              <a:extLst>
                <a:ext uri="{FF2B5EF4-FFF2-40B4-BE49-F238E27FC236}">
                  <a16:creationId xmlns:a16="http://schemas.microsoft.com/office/drawing/2014/main" id="{7048DD4A-B65B-EC42-22B0-BEFF91F887B0}"/>
                </a:ext>
              </a:extLst>
            </p:cNvPr>
            <p:cNvSpPr/>
            <p:nvPr/>
          </p:nvSpPr>
          <p:spPr>
            <a:xfrm>
              <a:off x="5287108" y="1791510"/>
              <a:ext cx="3352800" cy="914400"/>
            </a:xfrm>
            <a:prstGeom prst="rightArrow">
              <a:avLst/>
            </a:prstGeom>
            <a:solidFill>
              <a:schemeClr val="bg1"/>
            </a:solidFill>
            <a:ln>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C7D0C45B-F219-717E-3E28-C72091442103}"/>
                </a:ext>
              </a:extLst>
            </p:cNvPr>
            <p:cNvSpPr txBox="1"/>
            <p:nvPr/>
          </p:nvSpPr>
          <p:spPr>
            <a:xfrm>
              <a:off x="5287108" y="2064044"/>
              <a:ext cx="2933700" cy="462795"/>
            </a:xfrm>
            <a:prstGeom prst="rect">
              <a:avLst/>
            </a:prstGeom>
            <a:noFill/>
          </p:spPr>
          <p:txBody>
            <a:bodyPr wrap="square" rtlCol="0">
              <a:spAutoFit/>
            </a:bodyPr>
            <a:lstStyle/>
            <a:p>
              <a:r>
                <a:rPr lang="en-US" dirty="0">
                  <a:solidFill>
                    <a:srgbClr val="0000FF"/>
                  </a:solidFill>
                </a:rPr>
                <a:t>POTENTIAL ENERGY DECREASES</a:t>
              </a:r>
            </a:p>
          </p:txBody>
        </p:sp>
      </p:grpSp>
      <p:sp>
        <p:nvSpPr>
          <p:cNvPr id="11" name="TextBox 10">
            <a:extLst>
              <a:ext uri="{FF2B5EF4-FFF2-40B4-BE49-F238E27FC236}">
                <a16:creationId xmlns:a16="http://schemas.microsoft.com/office/drawing/2014/main" id="{C89FD95D-CA96-26AE-AB68-672BDA67AB27}"/>
              </a:ext>
            </a:extLst>
          </p:cNvPr>
          <p:cNvSpPr txBox="1"/>
          <p:nvPr/>
        </p:nvSpPr>
        <p:spPr>
          <a:xfrm>
            <a:off x="76200" y="2438400"/>
            <a:ext cx="1219200" cy="1477328"/>
          </a:xfrm>
          <a:prstGeom prst="rect">
            <a:avLst/>
          </a:prstGeom>
          <a:solidFill>
            <a:srgbClr val="FFC000"/>
          </a:solid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14</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pPr algn="ctr"/>
            <a:r>
              <a:rPr lang="en-US" dirty="0">
                <a:latin typeface="Times New Roman" panose="02020603050405020304" pitchFamily="18" charset="0"/>
                <a:cs typeface="Times New Roman" panose="02020603050405020304" pitchFamily="18" charset="0"/>
              </a:rPr>
              <a:t>DRAW IN</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THE ARROWS</a:t>
            </a:r>
          </a:p>
        </p:txBody>
      </p:sp>
      <p:sp>
        <p:nvSpPr>
          <p:cNvPr id="12" name="TextBox 11">
            <a:extLst>
              <a:ext uri="{FF2B5EF4-FFF2-40B4-BE49-F238E27FC236}">
                <a16:creationId xmlns:a16="http://schemas.microsoft.com/office/drawing/2014/main" id="{ABF7755E-70E5-24CF-B80E-BD0172DD3935}"/>
              </a:ext>
            </a:extLst>
          </p:cNvPr>
          <p:cNvSpPr txBox="1"/>
          <p:nvPr/>
        </p:nvSpPr>
        <p:spPr>
          <a:xfrm>
            <a:off x="2362200" y="2209800"/>
            <a:ext cx="3733800" cy="560642"/>
          </a:xfrm>
          <a:prstGeom prst="rect">
            <a:avLst/>
          </a:prstGeom>
          <a:solidFill>
            <a:schemeClr val="bg1"/>
          </a:solidFill>
        </p:spPr>
        <p:txBody>
          <a:bodyPr wrap="square" rtlCol="0">
            <a:spAutoFit/>
          </a:bodyPr>
          <a:lstStyle/>
          <a:p>
            <a:endParaRPr lang="en-US" dirty="0"/>
          </a:p>
        </p:txBody>
      </p:sp>
      <p:sp>
        <p:nvSpPr>
          <p:cNvPr id="13" name="TextBox 12">
            <a:extLst>
              <a:ext uri="{FF2B5EF4-FFF2-40B4-BE49-F238E27FC236}">
                <a16:creationId xmlns:a16="http://schemas.microsoft.com/office/drawing/2014/main" id="{CBCBA471-7FFD-C3D7-0AEA-E9C9F7D0D55C}"/>
              </a:ext>
            </a:extLst>
          </p:cNvPr>
          <p:cNvSpPr txBox="1"/>
          <p:nvPr/>
        </p:nvSpPr>
        <p:spPr>
          <a:xfrm>
            <a:off x="3124200" y="3810000"/>
            <a:ext cx="4152900" cy="607988"/>
          </a:xfrm>
          <a:prstGeom prst="rect">
            <a:avLst/>
          </a:prstGeom>
          <a:solidFill>
            <a:schemeClr val="bg1"/>
          </a:solidFill>
        </p:spPr>
        <p:txBody>
          <a:bodyPr wrap="square" rtlCol="0">
            <a:spAutoFit/>
          </a:bodyPr>
          <a:lstStyle/>
          <a:p>
            <a:endParaRPr lang="en-US" dirty="0"/>
          </a:p>
        </p:txBody>
      </p:sp>
      <p:sp>
        <p:nvSpPr>
          <p:cNvPr id="15" name="TextBox 14">
            <a:extLst>
              <a:ext uri="{FF2B5EF4-FFF2-40B4-BE49-F238E27FC236}">
                <a16:creationId xmlns:a16="http://schemas.microsoft.com/office/drawing/2014/main" id="{E8496DE1-BA22-BAB2-5AD8-BAECB9FDDE13}"/>
              </a:ext>
            </a:extLst>
          </p:cNvPr>
          <p:cNvSpPr txBox="1"/>
          <p:nvPr/>
        </p:nvSpPr>
        <p:spPr>
          <a:xfrm>
            <a:off x="4267200" y="2438400"/>
            <a:ext cx="1219200" cy="695293"/>
          </a:xfrm>
          <a:prstGeom prst="rect">
            <a:avLst/>
          </a:prstGeom>
          <a:solidFill>
            <a:schemeClr val="bg1"/>
          </a:solidFill>
        </p:spPr>
        <p:txBody>
          <a:bodyPr wrap="square" rtlCol="0">
            <a:spAutoFit/>
          </a:bodyPr>
          <a:lstStyle/>
          <a:p>
            <a:endParaRPr lang="en-US" dirty="0"/>
          </a:p>
        </p:txBody>
      </p:sp>
      <mc:AlternateContent xmlns:mc="http://schemas.openxmlformats.org/markup-compatibility/2006" xmlns:p14="http://schemas.microsoft.com/office/powerpoint/2010/main">
        <mc:Choice Requires="p14">
          <p:contentPart p14:bwMode="auto" r:id="rId3">
            <p14:nvContentPartPr>
              <p14:cNvPr id="18" name="Ink 17">
                <a:extLst>
                  <a:ext uri="{FF2B5EF4-FFF2-40B4-BE49-F238E27FC236}">
                    <a16:creationId xmlns:a16="http://schemas.microsoft.com/office/drawing/2014/main" id="{86A7B39D-95CB-A822-F846-7CF7C6538AE3}"/>
                  </a:ext>
                </a:extLst>
              </p14:cNvPr>
              <p14:cNvContentPartPr/>
              <p14:nvPr/>
            </p14:nvContentPartPr>
            <p14:xfrm>
              <a:off x="6138815" y="2672363"/>
              <a:ext cx="231480" cy="221400"/>
            </p14:xfrm>
          </p:contentPart>
        </mc:Choice>
        <mc:Fallback xmlns="">
          <p:pic>
            <p:nvPicPr>
              <p:cNvPr id="18" name="Ink 17">
                <a:extLst>
                  <a:ext uri="{FF2B5EF4-FFF2-40B4-BE49-F238E27FC236}">
                    <a16:creationId xmlns:a16="http://schemas.microsoft.com/office/drawing/2014/main" id="{86A7B39D-95CB-A822-F846-7CF7C6538AE3}"/>
                  </a:ext>
                </a:extLst>
              </p:cNvPr>
              <p:cNvPicPr/>
              <p:nvPr/>
            </p:nvPicPr>
            <p:blipFill>
              <a:blip r:embed="rId4"/>
              <a:stretch>
                <a:fillRect/>
              </a:stretch>
            </p:blipFill>
            <p:spPr>
              <a:xfrm>
                <a:off x="6130175" y="2663363"/>
                <a:ext cx="249120" cy="2390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0" name="Ink 19">
                <a:extLst>
                  <a:ext uri="{FF2B5EF4-FFF2-40B4-BE49-F238E27FC236}">
                    <a16:creationId xmlns:a16="http://schemas.microsoft.com/office/drawing/2014/main" id="{6851F0CE-4728-E481-A538-68E43BF25590}"/>
                  </a:ext>
                </a:extLst>
              </p14:cNvPr>
              <p14:cNvContentPartPr/>
              <p14:nvPr/>
            </p14:nvContentPartPr>
            <p14:xfrm>
              <a:off x="6080490" y="2670480"/>
              <a:ext cx="415800" cy="377640"/>
            </p14:xfrm>
          </p:contentPart>
        </mc:Choice>
        <mc:Fallback xmlns="">
          <p:pic>
            <p:nvPicPr>
              <p:cNvPr id="20" name="Ink 19">
                <a:extLst>
                  <a:ext uri="{FF2B5EF4-FFF2-40B4-BE49-F238E27FC236}">
                    <a16:creationId xmlns:a16="http://schemas.microsoft.com/office/drawing/2014/main" id="{6851F0CE-4728-E481-A538-68E43BF25590}"/>
                  </a:ext>
                </a:extLst>
              </p:cNvPr>
              <p:cNvPicPr/>
              <p:nvPr/>
            </p:nvPicPr>
            <p:blipFill>
              <a:blip r:embed="rId6"/>
              <a:stretch>
                <a:fillRect/>
              </a:stretch>
            </p:blipFill>
            <p:spPr>
              <a:xfrm>
                <a:off x="6062850" y="2652480"/>
                <a:ext cx="451440" cy="4132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21" name="Ink 20">
                <a:extLst>
                  <a:ext uri="{FF2B5EF4-FFF2-40B4-BE49-F238E27FC236}">
                    <a16:creationId xmlns:a16="http://schemas.microsoft.com/office/drawing/2014/main" id="{090D6BB2-A68B-738E-0F75-AF2EB827D0B6}"/>
                  </a:ext>
                </a:extLst>
              </p14:cNvPr>
              <p14:cNvContentPartPr/>
              <p14:nvPr/>
            </p14:nvContentPartPr>
            <p14:xfrm>
              <a:off x="5844330" y="2734560"/>
              <a:ext cx="301680" cy="532080"/>
            </p14:xfrm>
          </p:contentPart>
        </mc:Choice>
        <mc:Fallback xmlns="">
          <p:pic>
            <p:nvPicPr>
              <p:cNvPr id="21" name="Ink 20">
                <a:extLst>
                  <a:ext uri="{FF2B5EF4-FFF2-40B4-BE49-F238E27FC236}">
                    <a16:creationId xmlns:a16="http://schemas.microsoft.com/office/drawing/2014/main" id="{090D6BB2-A68B-738E-0F75-AF2EB827D0B6}"/>
                  </a:ext>
                </a:extLst>
              </p:cNvPr>
              <p:cNvPicPr/>
              <p:nvPr/>
            </p:nvPicPr>
            <p:blipFill>
              <a:blip r:embed="rId8"/>
              <a:stretch>
                <a:fillRect/>
              </a:stretch>
            </p:blipFill>
            <p:spPr>
              <a:xfrm>
                <a:off x="5826690" y="2716920"/>
                <a:ext cx="337320" cy="56772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2" name="Ink 21">
                <a:extLst>
                  <a:ext uri="{FF2B5EF4-FFF2-40B4-BE49-F238E27FC236}">
                    <a16:creationId xmlns:a16="http://schemas.microsoft.com/office/drawing/2014/main" id="{DE54FCF4-037C-80D6-E995-44DEAD4F7953}"/>
                  </a:ext>
                </a:extLst>
              </p14:cNvPr>
              <p14:cNvContentPartPr/>
              <p14:nvPr/>
            </p14:nvContentPartPr>
            <p14:xfrm>
              <a:off x="-1668505" y="1577211"/>
              <a:ext cx="6480" cy="12240"/>
            </p14:xfrm>
          </p:contentPart>
        </mc:Choice>
        <mc:Fallback xmlns="">
          <p:pic>
            <p:nvPicPr>
              <p:cNvPr id="22" name="Ink 21">
                <a:extLst>
                  <a:ext uri="{FF2B5EF4-FFF2-40B4-BE49-F238E27FC236}">
                    <a16:creationId xmlns:a16="http://schemas.microsoft.com/office/drawing/2014/main" id="{DE54FCF4-037C-80D6-E995-44DEAD4F7953}"/>
                  </a:ext>
                </a:extLst>
              </p:cNvPr>
              <p:cNvPicPr/>
              <p:nvPr/>
            </p:nvPicPr>
            <p:blipFill>
              <a:blip r:embed="rId10"/>
              <a:stretch>
                <a:fillRect/>
              </a:stretch>
            </p:blipFill>
            <p:spPr>
              <a:xfrm>
                <a:off x="-1686145" y="1559571"/>
                <a:ext cx="42120" cy="47880"/>
              </a:xfrm>
              <a:prstGeom prst="rect">
                <a:avLst/>
              </a:prstGeom>
            </p:spPr>
          </p:pic>
        </mc:Fallback>
      </mc:AlternateContent>
    </p:spTree>
    <p:extLst>
      <p:ext uri="{BB962C8B-B14F-4D97-AF65-F5344CB8AC3E}">
        <p14:creationId xmlns:p14="http://schemas.microsoft.com/office/powerpoint/2010/main" val="7534377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50" name="AutoShape 2">
            <a:extLst>
              <a:ext uri="{FF2B5EF4-FFF2-40B4-BE49-F238E27FC236}">
                <a16:creationId xmlns:a16="http://schemas.microsoft.com/office/drawing/2014/main" id="{0C3600E5-E9DF-4805-B4F0-1CB07687A16F}"/>
              </a:ext>
            </a:extLst>
          </p:cNvPr>
          <p:cNvCxnSpPr>
            <a:cxnSpLocks noChangeShapeType="1"/>
          </p:cNvCxnSpPr>
          <p:nvPr/>
        </p:nvCxnSpPr>
        <p:spPr bwMode="auto">
          <a:xfrm>
            <a:off x="1981200" y="152400"/>
            <a:ext cx="9525" cy="2771775"/>
          </a:xfrm>
          <a:prstGeom prst="straightConnector1">
            <a:avLst/>
          </a:prstGeom>
          <a:noFill/>
          <a:ln w="3810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cxnSp>
        <p:nvCxnSpPr>
          <p:cNvPr id="2051" name="AutoShape 3">
            <a:extLst>
              <a:ext uri="{FF2B5EF4-FFF2-40B4-BE49-F238E27FC236}">
                <a16:creationId xmlns:a16="http://schemas.microsoft.com/office/drawing/2014/main" id="{D7BCF758-013C-45F2-9E06-44B5F709AE6F}"/>
              </a:ext>
            </a:extLst>
          </p:cNvPr>
          <p:cNvCxnSpPr>
            <a:cxnSpLocks noChangeShapeType="1"/>
          </p:cNvCxnSpPr>
          <p:nvPr/>
        </p:nvCxnSpPr>
        <p:spPr bwMode="auto">
          <a:xfrm flipH="1" flipV="1">
            <a:off x="1990725" y="2924175"/>
            <a:ext cx="5534025" cy="19050"/>
          </a:xfrm>
          <a:prstGeom prst="straightConnector1">
            <a:avLst/>
          </a:prstGeom>
          <a:noFill/>
          <a:ln w="3810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cxnSp>
        <p:nvCxnSpPr>
          <p:cNvPr id="2052" name="AutoShape 4">
            <a:extLst>
              <a:ext uri="{FF2B5EF4-FFF2-40B4-BE49-F238E27FC236}">
                <a16:creationId xmlns:a16="http://schemas.microsoft.com/office/drawing/2014/main" id="{D5E2471A-D52E-4A8C-8C49-09A79AF90077}"/>
              </a:ext>
            </a:extLst>
          </p:cNvPr>
          <p:cNvCxnSpPr>
            <a:cxnSpLocks noChangeShapeType="1"/>
          </p:cNvCxnSpPr>
          <p:nvPr/>
        </p:nvCxnSpPr>
        <p:spPr bwMode="auto">
          <a:xfrm flipV="1">
            <a:off x="1990725" y="2311400"/>
            <a:ext cx="377825" cy="498475"/>
          </a:xfrm>
          <a:prstGeom prst="straightConnector1">
            <a:avLst/>
          </a:prstGeom>
          <a:noFill/>
          <a:ln w="38100" algn="ctr">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cxnSp>
        <p:nvCxnSpPr>
          <p:cNvPr id="2053" name="AutoShape 5">
            <a:extLst>
              <a:ext uri="{FF2B5EF4-FFF2-40B4-BE49-F238E27FC236}">
                <a16:creationId xmlns:a16="http://schemas.microsoft.com/office/drawing/2014/main" id="{5ABACA1A-21B6-4DD6-BAEF-BF31896A83FB}"/>
              </a:ext>
            </a:extLst>
          </p:cNvPr>
          <p:cNvCxnSpPr>
            <a:cxnSpLocks noChangeShapeType="1"/>
          </p:cNvCxnSpPr>
          <p:nvPr/>
        </p:nvCxnSpPr>
        <p:spPr bwMode="auto">
          <a:xfrm flipV="1">
            <a:off x="3048000" y="752475"/>
            <a:ext cx="1146175" cy="1558925"/>
          </a:xfrm>
          <a:prstGeom prst="straightConnector1">
            <a:avLst/>
          </a:prstGeom>
          <a:noFill/>
          <a:ln w="38100" algn="ctr">
            <a:solidFill>
              <a:srgbClr val="00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cxnSp>
        <p:nvCxnSpPr>
          <p:cNvPr id="2054" name="AutoShape 6">
            <a:extLst>
              <a:ext uri="{FF2B5EF4-FFF2-40B4-BE49-F238E27FC236}">
                <a16:creationId xmlns:a16="http://schemas.microsoft.com/office/drawing/2014/main" id="{35A5D954-ACBA-4B89-B3CE-8D2CF9050F55}"/>
              </a:ext>
            </a:extLst>
          </p:cNvPr>
          <p:cNvCxnSpPr>
            <a:cxnSpLocks noChangeShapeType="1"/>
          </p:cNvCxnSpPr>
          <p:nvPr/>
        </p:nvCxnSpPr>
        <p:spPr bwMode="auto">
          <a:xfrm>
            <a:off x="4194175" y="762000"/>
            <a:ext cx="2016125" cy="1588"/>
          </a:xfrm>
          <a:prstGeom prst="straightConnector1">
            <a:avLst/>
          </a:prstGeom>
          <a:noFill/>
          <a:ln w="38100" algn="ctr">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cxnSp>
        <p:nvCxnSpPr>
          <p:cNvPr id="2055" name="AutoShape 7">
            <a:extLst>
              <a:ext uri="{FF2B5EF4-FFF2-40B4-BE49-F238E27FC236}">
                <a16:creationId xmlns:a16="http://schemas.microsoft.com/office/drawing/2014/main" id="{D0456C82-2AEF-4FD0-8931-D3B95873C7C1}"/>
              </a:ext>
            </a:extLst>
          </p:cNvPr>
          <p:cNvCxnSpPr>
            <a:cxnSpLocks noChangeShapeType="1"/>
          </p:cNvCxnSpPr>
          <p:nvPr/>
        </p:nvCxnSpPr>
        <p:spPr bwMode="auto">
          <a:xfrm flipV="1">
            <a:off x="6210300" y="276225"/>
            <a:ext cx="371475" cy="485775"/>
          </a:xfrm>
          <a:prstGeom prst="straightConnector1">
            <a:avLst/>
          </a:prstGeom>
          <a:noFill/>
          <a:ln w="3810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sp>
        <p:nvSpPr>
          <p:cNvPr id="2" name="Text Box 8">
            <a:extLst>
              <a:ext uri="{FF2B5EF4-FFF2-40B4-BE49-F238E27FC236}">
                <a16:creationId xmlns:a16="http://schemas.microsoft.com/office/drawing/2014/main" id="{27A1EB96-A45C-470E-8EEF-41EE563B007C}"/>
              </a:ext>
            </a:extLst>
          </p:cNvPr>
          <p:cNvSpPr txBox="1">
            <a:spLocks noChangeArrowheads="1"/>
          </p:cNvSpPr>
          <p:nvPr/>
        </p:nvSpPr>
        <p:spPr bwMode="auto">
          <a:xfrm>
            <a:off x="319089" y="2076450"/>
            <a:ext cx="1662112" cy="552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Calibri" panose="020F0502020204030204" pitchFamily="34" charset="0"/>
              </a:rPr>
              <a:t>Melting Point</a:t>
            </a:r>
            <a:endParaRPr kumimoji="0" lang="en-US" altLang="en-US" sz="3600" b="0" i="0" u="none" strike="noStrike" cap="none" normalizeH="0" baseline="0" dirty="0">
              <a:ln>
                <a:noFill/>
              </a:ln>
              <a:solidFill>
                <a:schemeClr val="tx1"/>
              </a:solidFill>
              <a:effectLst/>
              <a:latin typeface="Arial" panose="020B0604020202020204" pitchFamily="34" charset="0"/>
            </a:endParaRPr>
          </a:p>
        </p:txBody>
      </p:sp>
      <p:sp>
        <p:nvSpPr>
          <p:cNvPr id="3" name="Text Box 9">
            <a:extLst>
              <a:ext uri="{FF2B5EF4-FFF2-40B4-BE49-F238E27FC236}">
                <a16:creationId xmlns:a16="http://schemas.microsoft.com/office/drawing/2014/main" id="{F74B718A-52B4-429F-8706-1D60663C5551}"/>
              </a:ext>
            </a:extLst>
          </p:cNvPr>
          <p:cNvSpPr txBox="1">
            <a:spLocks noChangeArrowheads="1"/>
          </p:cNvSpPr>
          <p:nvPr/>
        </p:nvSpPr>
        <p:spPr bwMode="auto">
          <a:xfrm>
            <a:off x="228601" y="533400"/>
            <a:ext cx="1752600" cy="552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Calibri" panose="020F0502020204030204" pitchFamily="34" charset="0"/>
              </a:rPr>
              <a:t>Boiling Point</a:t>
            </a:r>
          </a:p>
          <a:p>
            <a:pPr marL="0" marR="0" lvl="0" indent="0" algn="ctr" defTabSz="914400" rtl="0" eaLnBrk="0" fontAlgn="base" latinLnBrk="0" hangingPunct="0">
              <a:lnSpc>
                <a:spcPct val="100000"/>
              </a:lnSpc>
              <a:spcBef>
                <a:spcPct val="0"/>
              </a:spcBef>
              <a:spcAft>
                <a:spcPct val="0"/>
              </a:spcAft>
              <a:buClrTx/>
              <a:buSzTx/>
              <a:buFontTx/>
              <a:buNone/>
              <a:tabLst/>
            </a:pPr>
            <a:endParaRPr lang="en-US" altLang="en-US" sz="1600" dirty="0">
              <a:solidFill>
                <a:srgbClr val="000000"/>
              </a:solidFill>
              <a:latin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rgbClr val="000000"/>
              </a:solidFill>
              <a:effectLst/>
              <a:latin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lang="en-US" altLang="en-US" sz="2000" b="1" dirty="0">
                <a:solidFill>
                  <a:srgbClr val="000000"/>
                </a:solidFill>
                <a:latin typeface="Calibri" panose="020F0502020204030204" pitchFamily="34" charset="0"/>
              </a:rPr>
              <a:t>Temperature</a:t>
            </a:r>
            <a:endParaRPr kumimoji="0" lang="en-US" altLang="en-US" sz="4400" b="1" i="0" u="none" strike="noStrike" cap="none" normalizeH="0" baseline="0" dirty="0">
              <a:ln>
                <a:noFill/>
              </a:ln>
              <a:solidFill>
                <a:schemeClr val="tx1"/>
              </a:solidFill>
              <a:effectLst/>
              <a:latin typeface="Arial" panose="020B0604020202020204" pitchFamily="34" charset="0"/>
            </a:endParaRPr>
          </a:p>
        </p:txBody>
      </p:sp>
      <p:sp>
        <p:nvSpPr>
          <p:cNvPr id="4" name="Text Box 10">
            <a:extLst>
              <a:ext uri="{FF2B5EF4-FFF2-40B4-BE49-F238E27FC236}">
                <a16:creationId xmlns:a16="http://schemas.microsoft.com/office/drawing/2014/main" id="{A678C0C0-EEE9-4FE0-83A1-5A6766BC1C74}"/>
              </a:ext>
            </a:extLst>
          </p:cNvPr>
          <p:cNvSpPr txBox="1">
            <a:spLocks noChangeArrowheads="1"/>
          </p:cNvSpPr>
          <p:nvPr/>
        </p:nvSpPr>
        <p:spPr bwMode="auto">
          <a:xfrm>
            <a:off x="1762125" y="2714625"/>
            <a:ext cx="219075" cy="219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A</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 name="Text Box 11">
            <a:extLst>
              <a:ext uri="{FF2B5EF4-FFF2-40B4-BE49-F238E27FC236}">
                <a16:creationId xmlns:a16="http://schemas.microsoft.com/office/drawing/2014/main" id="{9FB8F52A-5B98-4122-BD05-C6DB40210D70}"/>
              </a:ext>
            </a:extLst>
          </p:cNvPr>
          <p:cNvSpPr txBox="1">
            <a:spLocks noChangeArrowheads="1"/>
          </p:cNvSpPr>
          <p:nvPr/>
        </p:nvSpPr>
        <p:spPr bwMode="auto">
          <a:xfrm>
            <a:off x="2219325" y="2076450"/>
            <a:ext cx="219075" cy="219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B</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 name="Text Box 12">
            <a:extLst>
              <a:ext uri="{FF2B5EF4-FFF2-40B4-BE49-F238E27FC236}">
                <a16:creationId xmlns:a16="http://schemas.microsoft.com/office/drawing/2014/main" id="{8E294761-D3ED-49DA-8D9F-4CFCD651267D}"/>
              </a:ext>
            </a:extLst>
          </p:cNvPr>
          <p:cNvSpPr txBox="1">
            <a:spLocks noChangeArrowheads="1"/>
          </p:cNvSpPr>
          <p:nvPr/>
        </p:nvSpPr>
        <p:spPr bwMode="auto">
          <a:xfrm>
            <a:off x="3048000" y="2295525"/>
            <a:ext cx="219075" cy="219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C</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 name="Text Box 13">
            <a:extLst>
              <a:ext uri="{FF2B5EF4-FFF2-40B4-BE49-F238E27FC236}">
                <a16:creationId xmlns:a16="http://schemas.microsoft.com/office/drawing/2014/main" id="{7FA3EE60-A753-4E0F-84F9-E1D395A835F0}"/>
              </a:ext>
            </a:extLst>
          </p:cNvPr>
          <p:cNvSpPr txBox="1">
            <a:spLocks noChangeArrowheads="1"/>
          </p:cNvSpPr>
          <p:nvPr/>
        </p:nvSpPr>
        <p:spPr bwMode="auto">
          <a:xfrm>
            <a:off x="4000500" y="485775"/>
            <a:ext cx="219075" cy="219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D</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 name="Text Box 14">
            <a:extLst>
              <a:ext uri="{FF2B5EF4-FFF2-40B4-BE49-F238E27FC236}">
                <a16:creationId xmlns:a16="http://schemas.microsoft.com/office/drawing/2014/main" id="{93CFA347-A5E0-4622-9B56-7BAC617F42C5}"/>
              </a:ext>
            </a:extLst>
          </p:cNvPr>
          <p:cNvSpPr txBox="1">
            <a:spLocks noChangeArrowheads="1"/>
          </p:cNvSpPr>
          <p:nvPr/>
        </p:nvSpPr>
        <p:spPr bwMode="auto">
          <a:xfrm>
            <a:off x="6238875" y="762000"/>
            <a:ext cx="219075" cy="219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 name="Text Box 15">
            <a:extLst>
              <a:ext uri="{FF2B5EF4-FFF2-40B4-BE49-F238E27FC236}">
                <a16:creationId xmlns:a16="http://schemas.microsoft.com/office/drawing/2014/main" id="{3456E74D-9028-4444-BDC9-1C52DA804863}"/>
              </a:ext>
            </a:extLst>
          </p:cNvPr>
          <p:cNvSpPr txBox="1">
            <a:spLocks noChangeArrowheads="1"/>
          </p:cNvSpPr>
          <p:nvPr/>
        </p:nvSpPr>
        <p:spPr bwMode="auto">
          <a:xfrm>
            <a:off x="6457950" y="76200"/>
            <a:ext cx="219075" cy="219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F</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0" name="Text Box 16">
            <a:extLst>
              <a:ext uri="{FF2B5EF4-FFF2-40B4-BE49-F238E27FC236}">
                <a16:creationId xmlns:a16="http://schemas.microsoft.com/office/drawing/2014/main" id="{E65FAE2D-F9EE-4E1A-BAEE-661F2CDFA54C}"/>
              </a:ext>
            </a:extLst>
          </p:cNvPr>
          <p:cNvSpPr txBox="1">
            <a:spLocks noChangeArrowheads="1"/>
          </p:cNvSpPr>
          <p:nvPr/>
        </p:nvSpPr>
        <p:spPr bwMode="auto">
          <a:xfrm>
            <a:off x="2108993" y="2984499"/>
            <a:ext cx="6730207" cy="495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Heat is added at a constant rate  →</a:t>
            </a:r>
            <a:endParaRPr kumimoji="0" lang="en-US" altLang="en-US" sz="4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11" name="Text Box 18">
            <a:extLst>
              <a:ext uri="{FF2B5EF4-FFF2-40B4-BE49-F238E27FC236}">
                <a16:creationId xmlns:a16="http://schemas.microsoft.com/office/drawing/2014/main" id="{5B9D23FA-50D4-4021-B9E1-EE689F0CA59B}"/>
              </a:ext>
            </a:extLst>
          </p:cNvPr>
          <p:cNvSpPr txBox="1">
            <a:spLocks noChangeArrowheads="1"/>
          </p:cNvSpPr>
          <p:nvPr/>
        </p:nvSpPr>
        <p:spPr bwMode="auto">
          <a:xfrm>
            <a:off x="3295650" y="85725"/>
            <a:ext cx="2752725"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sng" strike="noStrike" cap="none" normalizeH="0" baseline="0" dirty="0">
                <a:ln>
                  <a:noFill/>
                </a:ln>
                <a:solidFill>
                  <a:srgbClr val="000000"/>
                </a:solidFill>
                <a:effectLst/>
                <a:latin typeface="+mj-lt"/>
              </a:rPr>
              <a:t>The Heating Curve for Water  </a:t>
            </a:r>
            <a:endParaRPr kumimoji="0" lang="en-US" altLang="en-US" sz="2800" b="0" i="0" u="none" strike="noStrike" cap="none" normalizeH="0" baseline="0" dirty="0">
              <a:ln>
                <a:noFill/>
              </a:ln>
              <a:solidFill>
                <a:schemeClr val="tx1"/>
              </a:solidFill>
              <a:effectLst/>
              <a:latin typeface="+mj-lt"/>
            </a:endParaRPr>
          </a:p>
        </p:txBody>
      </p:sp>
      <p:cxnSp>
        <p:nvCxnSpPr>
          <p:cNvPr id="2067" name="AutoShape 19">
            <a:extLst>
              <a:ext uri="{FF2B5EF4-FFF2-40B4-BE49-F238E27FC236}">
                <a16:creationId xmlns:a16="http://schemas.microsoft.com/office/drawing/2014/main" id="{8ED6AEE3-68FA-4224-857B-AD394C1AB236}"/>
              </a:ext>
            </a:extLst>
          </p:cNvPr>
          <p:cNvCxnSpPr>
            <a:cxnSpLocks noChangeShapeType="1"/>
          </p:cNvCxnSpPr>
          <p:nvPr/>
        </p:nvCxnSpPr>
        <p:spPr bwMode="auto">
          <a:xfrm>
            <a:off x="2363788" y="2311400"/>
            <a:ext cx="690562" cy="0"/>
          </a:xfrm>
          <a:prstGeom prst="straightConnector1">
            <a:avLst/>
          </a:prstGeom>
          <a:noFill/>
          <a:ln w="38100" algn="ctr">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graphicFrame>
        <p:nvGraphicFramePr>
          <p:cNvPr id="12" name="Table 11">
            <a:extLst>
              <a:ext uri="{FF2B5EF4-FFF2-40B4-BE49-F238E27FC236}">
                <a16:creationId xmlns:a16="http://schemas.microsoft.com/office/drawing/2014/main" id="{E3091DAC-DCB9-4C6D-B128-E0264D8AC905}"/>
              </a:ext>
            </a:extLst>
          </p:cNvPr>
          <p:cNvGraphicFramePr>
            <a:graphicFrameLocks noGrp="1"/>
          </p:cNvGraphicFramePr>
          <p:nvPr>
            <p:extLst>
              <p:ext uri="{D42A27DB-BD31-4B8C-83A1-F6EECF244321}">
                <p14:modId xmlns:p14="http://schemas.microsoft.com/office/powerpoint/2010/main" val="1645079052"/>
              </p:ext>
            </p:extLst>
          </p:nvPr>
        </p:nvGraphicFramePr>
        <p:xfrm>
          <a:off x="-1" y="3352800"/>
          <a:ext cx="9134475" cy="3505198"/>
        </p:xfrm>
        <a:graphic>
          <a:graphicData uri="http://schemas.openxmlformats.org/drawingml/2006/table">
            <a:tbl>
              <a:tblPr/>
              <a:tblGrid>
                <a:gridCol w="1536122">
                  <a:extLst>
                    <a:ext uri="{9D8B030D-6E8A-4147-A177-3AD203B41FA5}">
                      <a16:colId xmlns:a16="http://schemas.microsoft.com/office/drawing/2014/main" val="2747285817"/>
                    </a:ext>
                  </a:extLst>
                </a:gridCol>
                <a:gridCol w="2711933">
                  <a:extLst>
                    <a:ext uri="{9D8B030D-6E8A-4147-A177-3AD203B41FA5}">
                      <a16:colId xmlns:a16="http://schemas.microsoft.com/office/drawing/2014/main" val="2199636576"/>
                    </a:ext>
                  </a:extLst>
                </a:gridCol>
                <a:gridCol w="2816239">
                  <a:extLst>
                    <a:ext uri="{9D8B030D-6E8A-4147-A177-3AD203B41FA5}">
                      <a16:colId xmlns:a16="http://schemas.microsoft.com/office/drawing/2014/main" val="2639544340"/>
                    </a:ext>
                  </a:extLst>
                </a:gridCol>
                <a:gridCol w="2070181">
                  <a:extLst>
                    <a:ext uri="{9D8B030D-6E8A-4147-A177-3AD203B41FA5}">
                      <a16:colId xmlns:a16="http://schemas.microsoft.com/office/drawing/2014/main" val="579556642"/>
                    </a:ext>
                  </a:extLst>
                </a:gridCol>
              </a:tblGrid>
              <a:tr h="822218">
                <a:tc>
                  <a:txBody>
                    <a:bodyPr/>
                    <a:lstStyle/>
                    <a:p>
                      <a:pPr marR="0" indent="0" algn="ctr" rtl="0">
                        <a:lnSpc>
                          <a:spcPct val="119000"/>
                        </a:lnSpc>
                        <a:spcBef>
                          <a:spcPts val="0"/>
                        </a:spcBef>
                        <a:spcAft>
                          <a:spcPts val="600"/>
                        </a:spcAft>
                      </a:pPr>
                      <a:r>
                        <a:rPr lang="en-US" sz="1400" kern="1400" dirty="0">
                          <a:ln>
                            <a:noFill/>
                          </a:ln>
                          <a:solidFill>
                            <a:srgbClr val="000000"/>
                          </a:solidFill>
                          <a:effectLst/>
                          <a:latin typeface="Times New Roman" panose="02020603050405020304" pitchFamily="18" charset="0"/>
                        </a:rPr>
                        <a:t>15.  </a:t>
                      </a:r>
                      <a:br>
                        <a:rPr lang="en-US" sz="1400" kern="1400" dirty="0">
                          <a:ln>
                            <a:noFill/>
                          </a:ln>
                          <a:solidFill>
                            <a:srgbClr val="000000"/>
                          </a:solidFill>
                          <a:effectLst/>
                          <a:latin typeface="Times New Roman" panose="02020603050405020304" pitchFamily="18" charset="0"/>
                        </a:rPr>
                      </a:br>
                      <a:r>
                        <a:rPr lang="en-US" sz="800" kern="1400" dirty="0">
                          <a:ln>
                            <a:noFill/>
                          </a:ln>
                          <a:solidFill>
                            <a:srgbClr val="000000"/>
                          </a:solidFill>
                          <a:effectLst/>
                          <a:latin typeface="Times New Roman" panose="02020603050405020304" pitchFamily="18" charset="0"/>
                        </a:rPr>
                        <a:t> </a:t>
                      </a:r>
                      <a:br>
                        <a:rPr lang="en-US" sz="1400" kern="1400" dirty="0">
                          <a:ln>
                            <a:noFill/>
                          </a:ln>
                          <a:solidFill>
                            <a:srgbClr val="000000"/>
                          </a:solidFill>
                          <a:effectLst/>
                          <a:latin typeface="Times New Roman" panose="02020603050405020304" pitchFamily="18" charset="0"/>
                        </a:rPr>
                      </a:br>
                      <a:r>
                        <a:rPr lang="en-US" sz="1400" kern="1400" dirty="0">
                          <a:ln>
                            <a:noFill/>
                          </a:ln>
                          <a:solidFill>
                            <a:srgbClr val="000000"/>
                          </a:solidFill>
                          <a:effectLst/>
                          <a:latin typeface="Times New Roman" panose="02020603050405020304" pitchFamily="18" charset="0"/>
                        </a:rPr>
                        <a:t>Segment</a:t>
                      </a:r>
                      <a:endParaRPr lang="en-US" sz="1100" kern="1400" dirty="0">
                        <a:ln>
                          <a:noFill/>
                        </a:ln>
                        <a:solidFill>
                          <a:srgbClr val="000000"/>
                        </a:solidFill>
                        <a:effectLst/>
                        <a:latin typeface="Calibri" panose="020F0502020204030204" pitchFamily="34" charset="0"/>
                      </a:endParaRPr>
                    </a:p>
                  </a:txBody>
                  <a:tcPr marL="36576" marR="36576"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400" kern="1400" dirty="0">
                          <a:ln>
                            <a:noFill/>
                          </a:ln>
                          <a:solidFill>
                            <a:srgbClr val="000000"/>
                          </a:solidFill>
                          <a:effectLst/>
                          <a:latin typeface="Times New Roman" panose="02020603050405020304" pitchFamily="18" charset="0"/>
                        </a:rPr>
                        <a:t>Phase or Phases </a:t>
                      </a:r>
                      <a:br>
                        <a:rPr lang="en-US" sz="1400" kern="1400" dirty="0">
                          <a:ln>
                            <a:noFill/>
                          </a:ln>
                          <a:solidFill>
                            <a:srgbClr val="000000"/>
                          </a:solidFill>
                          <a:effectLst/>
                          <a:latin typeface="Times New Roman" panose="02020603050405020304" pitchFamily="18" charset="0"/>
                        </a:rPr>
                      </a:br>
                      <a:r>
                        <a:rPr lang="en-US" sz="1400" kern="1400" dirty="0">
                          <a:ln>
                            <a:noFill/>
                          </a:ln>
                          <a:solidFill>
                            <a:srgbClr val="000000"/>
                          </a:solidFill>
                          <a:effectLst/>
                          <a:latin typeface="Times New Roman" panose="02020603050405020304" pitchFamily="18" charset="0"/>
                        </a:rPr>
                        <a:t>Present</a:t>
                      </a:r>
                      <a:endParaRPr lang="en-US" sz="11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400" kern="1400" dirty="0">
                          <a:ln>
                            <a:noFill/>
                          </a:ln>
                          <a:solidFill>
                            <a:srgbClr val="000000"/>
                          </a:solidFill>
                          <a:effectLst/>
                          <a:latin typeface="Times New Roman" panose="02020603050405020304" pitchFamily="18" charset="0"/>
                        </a:rPr>
                        <a:t>Temperature &amp; </a:t>
                      </a:r>
                      <a:br>
                        <a:rPr lang="en-US" sz="1400" kern="1400" dirty="0">
                          <a:ln>
                            <a:noFill/>
                          </a:ln>
                          <a:solidFill>
                            <a:srgbClr val="000000"/>
                          </a:solidFill>
                          <a:effectLst/>
                          <a:latin typeface="Times New Roman" panose="02020603050405020304" pitchFamily="18" charset="0"/>
                        </a:rPr>
                      </a:br>
                      <a:r>
                        <a:rPr lang="en-US" sz="1400" kern="1400" dirty="0">
                          <a:ln>
                            <a:noFill/>
                          </a:ln>
                          <a:solidFill>
                            <a:srgbClr val="000000"/>
                          </a:solidFill>
                          <a:effectLst/>
                          <a:latin typeface="Times New Roman" panose="02020603050405020304" pitchFamily="18" charset="0"/>
                        </a:rPr>
                        <a:t>Kinetic Energy</a:t>
                      </a:r>
                      <a:br>
                        <a:rPr lang="en-US" sz="1400" kern="1400" dirty="0">
                          <a:ln>
                            <a:noFill/>
                          </a:ln>
                          <a:solidFill>
                            <a:srgbClr val="000000"/>
                          </a:solidFill>
                          <a:effectLst/>
                          <a:latin typeface="Times New Roman" panose="02020603050405020304" pitchFamily="18" charset="0"/>
                        </a:rPr>
                      </a:br>
                      <a:r>
                        <a:rPr lang="en-US" sz="1400" kern="1400" dirty="0">
                          <a:ln>
                            <a:noFill/>
                          </a:ln>
                          <a:solidFill>
                            <a:srgbClr val="000000"/>
                          </a:solidFill>
                          <a:effectLst/>
                          <a:latin typeface="Times New Roman" panose="02020603050405020304" pitchFamily="18" charset="0"/>
                        </a:rPr>
                        <a:t>INC or DEC or STEADY?</a:t>
                      </a:r>
                      <a:endParaRPr lang="en-US" sz="11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400" kern="1400" dirty="0">
                          <a:ln>
                            <a:noFill/>
                          </a:ln>
                          <a:solidFill>
                            <a:srgbClr val="000000"/>
                          </a:solidFill>
                          <a:effectLst/>
                          <a:latin typeface="Times New Roman" panose="02020603050405020304" pitchFamily="18" charset="0"/>
                        </a:rPr>
                        <a:t>Potential Energy</a:t>
                      </a:r>
                      <a:br>
                        <a:rPr lang="en-US" sz="1400" kern="1400" dirty="0">
                          <a:ln>
                            <a:noFill/>
                          </a:ln>
                          <a:solidFill>
                            <a:srgbClr val="000000"/>
                          </a:solidFill>
                          <a:effectLst/>
                          <a:latin typeface="Times New Roman" panose="02020603050405020304" pitchFamily="18" charset="0"/>
                        </a:rPr>
                      </a:br>
                      <a:r>
                        <a:rPr lang="en-US" sz="1400" kern="1400" dirty="0">
                          <a:ln>
                            <a:noFill/>
                          </a:ln>
                          <a:solidFill>
                            <a:srgbClr val="000000"/>
                          </a:solidFill>
                          <a:effectLst/>
                          <a:latin typeface="Times New Roman" panose="02020603050405020304" pitchFamily="18" charset="0"/>
                        </a:rPr>
                        <a:t>INC or DEC </a:t>
                      </a:r>
                      <a:br>
                        <a:rPr lang="en-US" sz="1400" kern="1400" dirty="0">
                          <a:ln>
                            <a:noFill/>
                          </a:ln>
                          <a:solidFill>
                            <a:srgbClr val="000000"/>
                          </a:solidFill>
                          <a:effectLst/>
                          <a:latin typeface="Times New Roman" panose="02020603050405020304" pitchFamily="18" charset="0"/>
                        </a:rPr>
                      </a:br>
                      <a:r>
                        <a:rPr lang="en-US" sz="1400" kern="1400" dirty="0">
                          <a:ln>
                            <a:noFill/>
                          </a:ln>
                          <a:solidFill>
                            <a:srgbClr val="000000"/>
                          </a:solidFill>
                          <a:effectLst/>
                          <a:latin typeface="Times New Roman" panose="02020603050405020304" pitchFamily="18" charset="0"/>
                        </a:rPr>
                        <a:t>or STEADY?</a:t>
                      </a:r>
                      <a:endParaRPr lang="en-US" sz="11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00310694"/>
                  </a:ext>
                </a:extLst>
              </a:tr>
              <a:tr h="536596">
                <a:tc>
                  <a:txBody>
                    <a:bodyPr/>
                    <a:lstStyle/>
                    <a:p>
                      <a:pPr marR="0" indent="0" algn="ctr" rtl="0">
                        <a:lnSpc>
                          <a:spcPct val="119000"/>
                        </a:lnSpc>
                        <a:spcBef>
                          <a:spcPts val="0"/>
                        </a:spcBef>
                        <a:spcAft>
                          <a:spcPts val="600"/>
                        </a:spcAft>
                      </a:pPr>
                      <a:r>
                        <a:rPr lang="en-US" sz="2400" kern="1400" dirty="0">
                          <a:ln>
                            <a:noFill/>
                          </a:ln>
                          <a:solidFill>
                            <a:srgbClr val="FF0000"/>
                          </a:solidFill>
                          <a:effectLst/>
                          <a:latin typeface="Times New Roman" panose="02020603050405020304" pitchFamily="18" charset="0"/>
                        </a:rPr>
                        <a:t>AB</a:t>
                      </a:r>
                      <a:endParaRPr lang="en-US" sz="1800" kern="1400" dirty="0">
                        <a:ln>
                          <a:noFill/>
                        </a:ln>
                        <a:solidFill>
                          <a:srgbClr val="FF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800" kern="1400" dirty="0">
                        <a:ln>
                          <a:noFill/>
                        </a:ln>
                        <a:solidFill>
                          <a:srgbClr val="FF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800" kern="1400" dirty="0">
                        <a:ln>
                          <a:noFill/>
                        </a:ln>
                        <a:solidFill>
                          <a:srgbClr val="FF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800" kern="1400" dirty="0">
                        <a:ln>
                          <a:noFill/>
                        </a:ln>
                        <a:solidFill>
                          <a:srgbClr val="FF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53930069"/>
                  </a:ext>
                </a:extLst>
              </a:tr>
              <a:tr h="536596">
                <a:tc>
                  <a:txBody>
                    <a:bodyPr/>
                    <a:lstStyle/>
                    <a:p>
                      <a:pPr marR="0" indent="0" algn="ctr" rtl="0">
                        <a:lnSpc>
                          <a:spcPct val="119000"/>
                        </a:lnSpc>
                        <a:spcBef>
                          <a:spcPts val="0"/>
                        </a:spcBef>
                        <a:spcAft>
                          <a:spcPts val="600"/>
                        </a:spcAft>
                      </a:pPr>
                      <a:r>
                        <a:rPr lang="en-US" sz="2400" kern="1400" dirty="0">
                          <a:ln>
                            <a:noFill/>
                          </a:ln>
                          <a:solidFill>
                            <a:srgbClr val="0000FF"/>
                          </a:solidFill>
                          <a:effectLst/>
                          <a:latin typeface="Times New Roman" panose="02020603050405020304" pitchFamily="18" charset="0"/>
                        </a:rPr>
                        <a:t>BC</a:t>
                      </a:r>
                      <a:endParaRPr lang="en-US" sz="1800" kern="1400" dirty="0">
                        <a:ln>
                          <a:noFill/>
                        </a:ln>
                        <a:solidFill>
                          <a:srgbClr val="0000FF"/>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800" kern="1400" dirty="0">
                        <a:ln>
                          <a:noFill/>
                        </a:ln>
                        <a:solidFill>
                          <a:srgbClr val="0000FF"/>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800" kern="1400" dirty="0">
                        <a:ln>
                          <a:noFill/>
                        </a:ln>
                        <a:solidFill>
                          <a:srgbClr val="0000FF"/>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800" kern="1400" dirty="0">
                        <a:ln>
                          <a:noFill/>
                        </a:ln>
                        <a:solidFill>
                          <a:srgbClr val="0000FF"/>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37189388"/>
                  </a:ext>
                </a:extLst>
              </a:tr>
              <a:tr h="536596">
                <a:tc>
                  <a:txBody>
                    <a:bodyPr/>
                    <a:lstStyle/>
                    <a:p>
                      <a:pPr marR="0" indent="0" algn="ctr" rtl="0">
                        <a:lnSpc>
                          <a:spcPct val="119000"/>
                        </a:lnSpc>
                        <a:spcBef>
                          <a:spcPts val="0"/>
                        </a:spcBef>
                        <a:spcAft>
                          <a:spcPts val="600"/>
                        </a:spcAft>
                      </a:pPr>
                      <a:r>
                        <a:rPr lang="en-US" sz="2400" kern="1400" dirty="0">
                          <a:ln>
                            <a:noFill/>
                          </a:ln>
                          <a:solidFill>
                            <a:srgbClr val="006600"/>
                          </a:solidFill>
                          <a:effectLst/>
                          <a:latin typeface="Times New Roman" panose="02020603050405020304" pitchFamily="18" charset="0"/>
                        </a:rPr>
                        <a:t>CD</a:t>
                      </a:r>
                      <a:endParaRPr lang="en-US" sz="1800" kern="1400" dirty="0">
                        <a:ln>
                          <a:noFill/>
                        </a:ln>
                        <a:solidFill>
                          <a:srgbClr val="0066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800" kern="1400" dirty="0">
                        <a:ln>
                          <a:noFill/>
                        </a:ln>
                        <a:solidFill>
                          <a:srgbClr val="0066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800" kern="1400" dirty="0">
                        <a:ln>
                          <a:noFill/>
                        </a:ln>
                        <a:solidFill>
                          <a:srgbClr val="0066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800" kern="1400" dirty="0">
                        <a:ln>
                          <a:noFill/>
                        </a:ln>
                        <a:solidFill>
                          <a:srgbClr val="0066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79822563"/>
                  </a:ext>
                </a:extLst>
              </a:tr>
              <a:tr h="536596">
                <a:tc>
                  <a:txBody>
                    <a:bodyPr/>
                    <a:lstStyle/>
                    <a:p>
                      <a:pPr marR="0" indent="0" algn="ctr" rtl="0">
                        <a:lnSpc>
                          <a:spcPct val="119000"/>
                        </a:lnSpc>
                        <a:spcBef>
                          <a:spcPts val="0"/>
                        </a:spcBef>
                        <a:spcAft>
                          <a:spcPts val="600"/>
                        </a:spcAft>
                      </a:pPr>
                      <a:r>
                        <a:rPr lang="en-US" sz="2400" kern="1400" dirty="0">
                          <a:ln>
                            <a:noFill/>
                          </a:ln>
                          <a:solidFill>
                            <a:srgbClr val="FF0000"/>
                          </a:solidFill>
                          <a:effectLst/>
                          <a:latin typeface="Times New Roman" panose="02020603050405020304" pitchFamily="18" charset="0"/>
                        </a:rPr>
                        <a:t>DE</a:t>
                      </a:r>
                      <a:endParaRPr lang="en-US" sz="1800" kern="1400" dirty="0">
                        <a:ln>
                          <a:noFill/>
                        </a:ln>
                        <a:solidFill>
                          <a:srgbClr val="FF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800" kern="1400" dirty="0">
                        <a:ln>
                          <a:noFill/>
                        </a:ln>
                        <a:solidFill>
                          <a:srgbClr val="FF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800" kern="1400" dirty="0">
                        <a:ln>
                          <a:noFill/>
                        </a:ln>
                        <a:solidFill>
                          <a:srgbClr val="FF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800" kern="1400" dirty="0">
                        <a:ln>
                          <a:noFill/>
                        </a:ln>
                        <a:solidFill>
                          <a:srgbClr val="FF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64486206"/>
                  </a:ext>
                </a:extLst>
              </a:tr>
              <a:tr h="536596">
                <a:tc>
                  <a:txBody>
                    <a:bodyPr/>
                    <a:lstStyle/>
                    <a:p>
                      <a:pPr marR="0" indent="0" algn="ctr" rtl="0">
                        <a:lnSpc>
                          <a:spcPct val="119000"/>
                        </a:lnSpc>
                        <a:spcBef>
                          <a:spcPts val="0"/>
                        </a:spcBef>
                        <a:spcAft>
                          <a:spcPts val="600"/>
                        </a:spcAft>
                      </a:pPr>
                      <a:r>
                        <a:rPr lang="en-US" sz="2400" kern="1400" dirty="0">
                          <a:ln>
                            <a:noFill/>
                          </a:ln>
                          <a:solidFill>
                            <a:srgbClr val="000000"/>
                          </a:solidFill>
                          <a:effectLst/>
                          <a:latin typeface="Times New Roman" panose="02020603050405020304" pitchFamily="18" charset="0"/>
                        </a:rPr>
                        <a:t>EF</a:t>
                      </a:r>
                      <a:endParaRPr lang="en-US" sz="18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8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800" kern="1400" dirty="0">
                        <a:ln>
                          <a:noFill/>
                        </a:ln>
                        <a:solidFill>
                          <a:schemeClr val="tx1">
                            <a:lumMod val="95000"/>
                            <a:lumOff val="5000"/>
                          </a:schemeClr>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19000"/>
                        </a:lnSpc>
                        <a:spcBef>
                          <a:spcPts val="0"/>
                        </a:spcBef>
                        <a:spcAft>
                          <a:spcPts val="600"/>
                        </a:spcAft>
                        <a:buClrTx/>
                        <a:buSzTx/>
                        <a:buFontTx/>
                        <a:buNone/>
                        <a:tabLst/>
                        <a:defRPr/>
                      </a:pPr>
                      <a:endParaRPr lang="en-US" sz="1800" kern="1400" dirty="0">
                        <a:ln>
                          <a:noFill/>
                        </a:ln>
                        <a:solidFill>
                          <a:schemeClr val="tx1">
                            <a:lumMod val="95000"/>
                            <a:lumOff val="5000"/>
                          </a:schemeClr>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61473499"/>
                  </a:ext>
                </a:extLst>
              </a:tr>
            </a:tbl>
          </a:graphicData>
        </a:graphic>
      </p:graphicFrame>
      <p:sp>
        <p:nvSpPr>
          <p:cNvPr id="13" name="Control 20">
            <a:extLst>
              <a:ext uri="{FF2B5EF4-FFF2-40B4-BE49-F238E27FC236}">
                <a16:creationId xmlns:a16="http://schemas.microsoft.com/office/drawing/2014/main" id="{A84B10E9-B358-4EA6-937A-6AF5940BAD9A}"/>
              </a:ext>
            </a:extLst>
          </p:cNvPr>
          <p:cNvSpPr>
            <a:spLocks noChangeArrowheads="1" noChangeShapeType="1"/>
          </p:cNvSpPr>
          <p:nvPr/>
        </p:nvSpPr>
        <p:spPr bwMode="auto">
          <a:xfrm>
            <a:off x="1589088" y="7199814"/>
            <a:ext cx="6878637" cy="3065462"/>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0" tIns="0" rIns="0" bIns="0" numCol="1" anchor="t" anchorCtr="0" compatLnSpc="1">
            <a:prstTxWarp prst="textNoShape">
              <a:avLst/>
            </a:prstTxWarp>
          </a:bodyPr>
          <a:lstStyle/>
          <a:p>
            <a:endParaRPr lang="en-US"/>
          </a:p>
        </p:txBody>
      </p:sp>
    </p:spTree>
    <p:extLst>
      <p:ext uri="{BB962C8B-B14F-4D97-AF65-F5344CB8AC3E}">
        <p14:creationId xmlns:p14="http://schemas.microsoft.com/office/powerpoint/2010/main" val="30101427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134771-579B-4C59-5C8C-8FF153D9C43C}"/>
            </a:ext>
          </a:extLst>
        </p:cNvPr>
        <p:cNvGrpSpPr/>
        <p:nvPr/>
      </p:nvGrpSpPr>
      <p:grpSpPr>
        <a:xfrm>
          <a:off x="0" y="0"/>
          <a:ext cx="0" cy="0"/>
          <a:chOff x="0" y="0"/>
          <a:chExt cx="0" cy="0"/>
        </a:xfrm>
      </p:grpSpPr>
      <p:cxnSp>
        <p:nvCxnSpPr>
          <p:cNvPr id="2050" name="AutoShape 2">
            <a:extLst>
              <a:ext uri="{FF2B5EF4-FFF2-40B4-BE49-F238E27FC236}">
                <a16:creationId xmlns:a16="http://schemas.microsoft.com/office/drawing/2014/main" id="{101EA9A2-4B9F-3654-6A92-3C63D6954A96}"/>
              </a:ext>
            </a:extLst>
          </p:cNvPr>
          <p:cNvCxnSpPr>
            <a:cxnSpLocks noChangeShapeType="1"/>
          </p:cNvCxnSpPr>
          <p:nvPr/>
        </p:nvCxnSpPr>
        <p:spPr bwMode="auto">
          <a:xfrm>
            <a:off x="1981200" y="152400"/>
            <a:ext cx="9525" cy="2771775"/>
          </a:xfrm>
          <a:prstGeom prst="straightConnector1">
            <a:avLst/>
          </a:prstGeom>
          <a:noFill/>
          <a:ln w="3810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cxnSp>
        <p:nvCxnSpPr>
          <p:cNvPr id="2051" name="AutoShape 3">
            <a:extLst>
              <a:ext uri="{FF2B5EF4-FFF2-40B4-BE49-F238E27FC236}">
                <a16:creationId xmlns:a16="http://schemas.microsoft.com/office/drawing/2014/main" id="{2E9E66C9-BB80-7571-754D-19132ED2458F}"/>
              </a:ext>
            </a:extLst>
          </p:cNvPr>
          <p:cNvCxnSpPr>
            <a:cxnSpLocks noChangeShapeType="1"/>
          </p:cNvCxnSpPr>
          <p:nvPr/>
        </p:nvCxnSpPr>
        <p:spPr bwMode="auto">
          <a:xfrm flipH="1" flipV="1">
            <a:off x="1990725" y="2924175"/>
            <a:ext cx="5534025" cy="19050"/>
          </a:xfrm>
          <a:prstGeom prst="straightConnector1">
            <a:avLst/>
          </a:prstGeom>
          <a:noFill/>
          <a:ln w="3810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cxnSp>
        <p:nvCxnSpPr>
          <p:cNvPr id="2052" name="AutoShape 4">
            <a:extLst>
              <a:ext uri="{FF2B5EF4-FFF2-40B4-BE49-F238E27FC236}">
                <a16:creationId xmlns:a16="http://schemas.microsoft.com/office/drawing/2014/main" id="{904BB0D7-7ACC-B56E-6956-22D1FB5A842D}"/>
              </a:ext>
            </a:extLst>
          </p:cNvPr>
          <p:cNvCxnSpPr>
            <a:cxnSpLocks noChangeShapeType="1"/>
          </p:cNvCxnSpPr>
          <p:nvPr/>
        </p:nvCxnSpPr>
        <p:spPr bwMode="auto">
          <a:xfrm flipV="1">
            <a:off x="1990725" y="2311400"/>
            <a:ext cx="377825" cy="498475"/>
          </a:xfrm>
          <a:prstGeom prst="straightConnector1">
            <a:avLst/>
          </a:prstGeom>
          <a:noFill/>
          <a:ln w="38100" algn="ctr">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cxnSp>
        <p:nvCxnSpPr>
          <p:cNvPr id="2053" name="AutoShape 5">
            <a:extLst>
              <a:ext uri="{FF2B5EF4-FFF2-40B4-BE49-F238E27FC236}">
                <a16:creationId xmlns:a16="http://schemas.microsoft.com/office/drawing/2014/main" id="{9BB5DF37-0773-4C6F-1DBD-6A9ED13A0F31}"/>
              </a:ext>
            </a:extLst>
          </p:cNvPr>
          <p:cNvCxnSpPr>
            <a:cxnSpLocks noChangeShapeType="1"/>
          </p:cNvCxnSpPr>
          <p:nvPr/>
        </p:nvCxnSpPr>
        <p:spPr bwMode="auto">
          <a:xfrm flipV="1">
            <a:off x="3048000" y="752475"/>
            <a:ext cx="1146175" cy="1558925"/>
          </a:xfrm>
          <a:prstGeom prst="straightConnector1">
            <a:avLst/>
          </a:prstGeom>
          <a:noFill/>
          <a:ln w="38100" algn="ctr">
            <a:solidFill>
              <a:srgbClr val="00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cxnSp>
        <p:nvCxnSpPr>
          <p:cNvPr id="2054" name="AutoShape 6">
            <a:extLst>
              <a:ext uri="{FF2B5EF4-FFF2-40B4-BE49-F238E27FC236}">
                <a16:creationId xmlns:a16="http://schemas.microsoft.com/office/drawing/2014/main" id="{C7C4BBAA-8E29-FEE9-A72B-24D3BAC71200}"/>
              </a:ext>
            </a:extLst>
          </p:cNvPr>
          <p:cNvCxnSpPr>
            <a:cxnSpLocks noChangeShapeType="1"/>
          </p:cNvCxnSpPr>
          <p:nvPr/>
        </p:nvCxnSpPr>
        <p:spPr bwMode="auto">
          <a:xfrm>
            <a:off x="4194175" y="762000"/>
            <a:ext cx="2016125" cy="1588"/>
          </a:xfrm>
          <a:prstGeom prst="straightConnector1">
            <a:avLst/>
          </a:prstGeom>
          <a:noFill/>
          <a:ln w="38100" algn="ctr">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cxnSp>
        <p:nvCxnSpPr>
          <p:cNvPr id="2055" name="AutoShape 7">
            <a:extLst>
              <a:ext uri="{FF2B5EF4-FFF2-40B4-BE49-F238E27FC236}">
                <a16:creationId xmlns:a16="http://schemas.microsoft.com/office/drawing/2014/main" id="{A7CC2F1B-079D-7533-27D6-18171E64F124}"/>
              </a:ext>
            </a:extLst>
          </p:cNvPr>
          <p:cNvCxnSpPr>
            <a:cxnSpLocks noChangeShapeType="1"/>
          </p:cNvCxnSpPr>
          <p:nvPr/>
        </p:nvCxnSpPr>
        <p:spPr bwMode="auto">
          <a:xfrm flipV="1">
            <a:off x="6210300" y="276225"/>
            <a:ext cx="371475" cy="485775"/>
          </a:xfrm>
          <a:prstGeom prst="straightConnector1">
            <a:avLst/>
          </a:prstGeom>
          <a:noFill/>
          <a:ln w="3810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sp>
        <p:nvSpPr>
          <p:cNvPr id="2" name="Text Box 8">
            <a:extLst>
              <a:ext uri="{FF2B5EF4-FFF2-40B4-BE49-F238E27FC236}">
                <a16:creationId xmlns:a16="http://schemas.microsoft.com/office/drawing/2014/main" id="{06F03117-99F6-913A-BD02-BC947ED856A8}"/>
              </a:ext>
            </a:extLst>
          </p:cNvPr>
          <p:cNvSpPr txBox="1">
            <a:spLocks noChangeArrowheads="1"/>
          </p:cNvSpPr>
          <p:nvPr/>
        </p:nvSpPr>
        <p:spPr bwMode="auto">
          <a:xfrm>
            <a:off x="319089" y="2076450"/>
            <a:ext cx="1662112" cy="552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Calibri" panose="020F0502020204030204" pitchFamily="34" charset="0"/>
              </a:rPr>
              <a:t>Melting Point</a:t>
            </a:r>
            <a:endParaRPr kumimoji="0" lang="en-US" altLang="en-US" sz="3600" b="0" i="0" u="none" strike="noStrike" cap="none" normalizeH="0" baseline="0" dirty="0">
              <a:ln>
                <a:noFill/>
              </a:ln>
              <a:solidFill>
                <a:schemeClr val="tx1"/>
              </a:solidFill>
              <a:effectLst/>
              <a:latin typeface="Arial" panose="020B0604020202020204" pitchFamily="34" charset="0"/>
            </a:endParaRPr>
          </a:p>
        </p:txBody>
      </p:sp>
      <p:sp>
        <p:nvSpPr>
          <p:cNvPr id="3" name="Text Box 9">
            <a:extLst>
              <a:ext uri="{FF2B5EF4-FFF2-40B4-BE49-F238E27FC236}">
                <a16:creationId xmlns:a16="http://schemas.microsoft.com/office/drawing/2014/main" id="{1BC161C3-8363-912A-06AC-E1FACAD6D8E2}"/>
              </a:ext>
            </a:extLst>
          </p:cNvPr>
          <p:cNvSpPr txBox="1">
            <a:spLocks noChangeArrowheads="1"/>
          </p:cNvSpPr>
          <p:nvPr/>
        </p:nvSpPr>
        <p:spPr bwMode="auto">
          <a:xfrm>
            <a:off x="228601" y="533400"/>
            <a:ext cx="1752600" cy="552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Calibri" panose="020F0502020204030204" pitchFamily="34" charset="0"/>
              </a:rPr>
              <a:t>Boiling Point</a:t>
            </a:r>
          </a:p>
          <a:p>
            <a:pPr marL="0" marR="0" lvl="0" indent="0" algn="ctr" defTabSz="914400" rtl="0" eaLnBrk="0" fontAlgn="base" latinLnBrk="0" hangingPunct="0">
              <a:lnSpc>
                <a:spcPct val="100000"/>
              </a:lnSpc>
              <a:spcBef>
                <a:spcPct val="0"/>
              </a:spcBef>
              <a:spcAft>
                <a:spcPct val="0"/>
              </a:spcAft>
              <a:buClrTx/>
              <a:buSzTx/>
              <a:buFontTx/>
              <a:buNone/>
              <a:tabLst/>
            </a:pPr>
            <a:endParaRPr lang="en-US" altLang="en-US" sz="1600" dirty="0">
              <a:solidFill>
                <a:srgbClr val="000000"/>
              </a:solidFill>
              <a:latin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rgbClr val="000000"/>
              </a:solidFill>
              <a:effectLst/>
              <a:latin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lang="en-US" altLang="en-US" sz="2000" b="1" dirty="0">
                <a:solidFill>
                  <a:srgbClr val="000000"/>
                </a:solidFill>
                <a:latin typeface="Calibri" panose="020F0502020204030204" pitchFamily="34" charset="0"/>
              </a:rPr>
              <a:t>Temperature</a:t>
            </a:r>
            <a:endParaRPr kumimoji="0" lang="en-US" altLang="en-US" sz="4400" b="1" i="0" u="none" strike="noStrike" cap="none" normalizeH="0" baseline="0" dirty="0">
              <a:ln>
                <a:noFill/>
              </a:ln>
              <a:solidFill>
                <a:schemeClr val="tx1"/>
              </a:solidFill>
              <a:effectLst/>
              <a:latin typeface="Arial" panose="020B0604020202020204" pitchFamily="34" charset="0"/>
            </a:endParaRPr>
          </a:p>
        </p:txBody>
      </p:sp>
      <p:sp>
        <p:nvSpPr>
          <p:cNvPr id="4" name="Text Box 10">
            <a:extLst>
              <a:ext uri="{FF2B5EF4-FFF2-40B4-BE49-F238E27FC236}">
                <a16:creationId xmlns:a16="http://schemas.microsoft.com/office/drawing/2014/main" id="{79068438-D55A-FE3F-9459-9F1A9DEABBEB}"/>
              </a:ext>
            </a:extLst>
          </p:cNvPr>
          <p:cNvSpPr txBox="1">
            <a:spLocks noChangeArrowheads="1"/>
          </p:cNvSpPr>
          <p:nvPr/>
        </p:nvSpPr>
        <p:spPr bwMode="auto">
          <a:xfrm>
            <a:off x="1762125" y="2714625"/>
            <a:ext cx="219075" cy="219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A</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 name="Text Box 11">
            <a:extLst>
              <a:ext uri="{FF2B5EF4-FFF2-40B4-BE49-F238E27FC236}">
                <a16:creationId xmlns:a16="http://schemas.microsoft.com/office/drawing/2014/main" id="{2E4DE713-BDAA-B647-9BE0-9AA7F04A8701}"/>
              </a:ext>
            </a:extLst>
          </p:cNvPr>
          <p:cNvSpPr txBox="1">
            <a:spLocks noChangeArrowheads="1"/>
          </p:cNvSpPr>
          <p:nvPr/>
        </p:nvSpPr>
        <p:spPr bwMode="auto">
          <a:xfrm>
            <a:off x="2219325" y="2076450"/>
            <a:ext cx="219075" cy="219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B</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 name="Text Box 12">
            <a:extLst>
              <a:ext uri="{FF2B5EF4-FFF2-40B4-BE49-F238E27FC236}">
                <a16:creationId xmlns:a16="http://schemas.microsoft.com/office/drawing/2014/main" id="{530C5360-6731-85B1-A17D-4FEF1234CC4D}"/>
              </a:ext>
            </a:extLst>
          </p:cNvPr>
          <p:cNvSpPr txBox="1">
            <a:spLocks noChangeArrowheads="1"/>
          </p:cNvSpPr>
          <p:nvPr/>
        </p:nvSpPr>
        <p:spPr bwMode="auto">
          <a:xfrm>
            <a:off x="3048000" y="2295525"/>
            <a:ext cx="219075" cy="219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C</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 name="Text Box 13">
            <a:extLst>
              <a:ext uri="{FF2B5EF4-FFF2-40B4-BE49-F238E27FC236}">
                <a16:creationId xmlns:a16="http://schemas.microsoft.com/office/drawing/2014/main" id="{5BA35AEB-CF16-1518-08BC-71B6A7C19241}"/>
              </a:ext>
            </a:extLst>
          </p:cNvPr>
          <p:cNvSpPr txBox="1">
            <a:spLocks noChangeArrowheads="1"/>
          </p:cNvSpPr>
          <p:nvPr/>
        </p:nvSpPr>
        <p:spPr bwMode="auto">
          <a:xfrm>
            <a:off x="4000500" y="485775"/>
            <a:ext cx="219075" cy="219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D</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 name="Text Box 14">
            <a:extLst>
              <a:ext uri="{FF2B5EF4-FFF2-40B4-BE49-F238E27FC236}">
                <a16:creationId xmlns:a16="http://schemas.microsoft.com/office/drawing/2014/main" id="{408F5F8C-6AB2-105C-46F0-4FD2E350FD6E}"/>
              </a:ext>
            </a:extLst>
          </p:cNvPr>
          <p:cNvSpPr txBox="1">
            <a:spLocks noChangeArrowheads="1"/>
          </p:cNvSpPr>
          <p:nvPr/>
        </p:nvSpPr>
        <p:spPr bwMode="auto">
          <a:xfrm>
            <a:off x="6238875" y="762000"/>
            <a:ext cx="219075" cy="219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 name="Text Box 15">
            <a:extLst>
              <a:ext uri="{FF2B5EF4-FFF2-40B4-BE49-F238E27FC236}">
                <a16:creationId xmlns:a16="http://schemas.microsoft.com/office/drawing/2014/main" id="{6C3ECDBF-B9AE-E426-423D-93D3A27D63C6}"/>
              </a:ext>
            </a:extLst>
          </p:cNvPr>
          <p:cNvSpPr txBox="1">
            <a:spLocks noChangeArrowheads="1"/>
          </p:cNvSpPr>
          <p:nvPr/>
        </p:nvSpPr>
        <p:spPr bwMode="auto">
          <a:xfrm>
            <a:off x="6457950" y="76200"/>
            <a:ext cx="219075" cy="219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F</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0" name="Text Box 16">
            <a:extLst>
              <a:ext uri="{FF2B5EF4-FFF2-40B4-BE49-F238E27FC236}">
                <a16:creationId xmlns:a16="http://schemas.microsoft.com/office/drawing/2014/main" id="{8481B083-4C72-6169-67D3-004508F5E215}"/>
              </a:ext>
            </a:extLst>
          </p:cNvPr>
          <p:cNvSpPr txBox="1">
            <a:spLocks noChangeArrowheads="1"/>
          </p:cNvSpPr>
          <p:nvPr/>
        </p:nvSpPr>
        <p:spPr bwMode="auto">
          <a:xfrm>
            <a:off x="2108993" y="2984499"/>
            <a:ext cx="6730207" cy="495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Heat is added at a constant rate  →</a:t>
            </a:r>
            <a:endParaRPr kumimoji="0" lang="en-US" altLang="en-US" sz="4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11" name="Text Box 18">
            <a:extLst>
              <a:ext uri="{FF2B5EF4-FFF2-40B4-BE49-F238E27FC236}">
                <a16:creationId xmlns:a16="http://schemas.microsoft.com/office/drawing/2014/main" id="{B59FDD90-E394-938F-8AC9-EFADC8F8FE26}"/>
              </a:ext>
            </a:extLst>
          </p:cNvPr>
          <p:cNvSpPr txBox="1">
            <a:spLocks noChangeArrowheads="1"/>
          </p:cNvSpPr>
          <p:nvPr/>
        </p:nvSpPr>
        <p:spPr bwMode="auto">
          <a:xfrm>
            <a:off x="3295650" y="85725"/>
            <a:ext cx="2752725"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sng" strike="noStrike" cap="none" normalizeH="0" baseline="0" dirty="0">
                <a:ln>
                  <a:noFill/>
                </a:ln>
                <a:solidFill>
                  <a:srgbClr val="000000"/>
                </a:solidFill>
                <a:effectLst/>
                <a:latin typeface="+mj-lt"/>
              </a:rPr>
              <a:t>The Heating Curve for Water  </a:t>
            </a:r>
            <a:endParaRPr kumimoji="0" lang="en-US" altLang="en-US" sz="2800" b="0" i="0" u="none" strike="noStrike" cap="none" normalizeH="0" baseline="0" dirty="0">
              <a:ln>
                <a:noFill/>
              </a:ln>
              <a:solidFill>
                <a:schemeClr val="tx1"/>
              </a:solidFill>
              <a:effectLst/>
              <a:latin typeface="+mj-lt"/>
            </a:endParaRPr>
          </a:p>
        </p:txBody>
      </p:sp>
      <p:cxnSp>
        <p:nvCxnSpPr>
          <p:cNvPr id="2067" name="AutoShape 19">
            <a:extLst>
              <a:ext uri="{FF2B5EF4-FFF2-40B4-BE49-F238E27FC236}">
                <a16:creationId xmlns:a16="http://schemas.microsoft.com/office/drawing/2014/main" id="{FAD6DE9F-8211-EEC4-9E20-39AB17C2F958}"/>
              </a:ext>
            </a:extLst>
          </p:cNvPr>
          <p:cNvCxnSpPr>
            <a:cxnSpLocks noChangeShapeType="1"/>
          </p:cNvCxnSpPr>
          <p:nvPr/>
        </p:nvCxnSpPr>
        <p:spPr bwMode="auto">
          <a:xfrm>
            <a:off x="2363788" y="2311400"/>
            <a:ext cx="690562" cy="0"/>
          </a:xfrm>
          <a:prstGeom prst="straightConnector1">
            <a:avLst/>
          </a:prstGeom>
          <a:noFill/>
          <a:ln w="38100" algn="ctr">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graphicFrame>
        <p:nvGraphicFramePr>
          <p:cNvPr id="12" name="Table 11">
            <a:extLst>
              <a:ext uri="{FF2B5EF4-FFF2-40B4-BE49-F238E27FC236}">
                <a16:creationId xmlns:a16="http://schemas.microsoft.com/office/drawing/2014/main" id="{085FE395-FE7D-EA99-C543-365E8CBD8013}"/>
              </a:ext>
            </a:extLst>
          </p:cNvPr>
          <p:cNvGraphicFramePr>
            <a:graphicFrameLocks noGrp="1"/>
          </p:cNvGraphicFramePr>
          <p:nvPr>
            <p:extLst>
              <p:ext uri="{D42A27DB-BD31-4B8C-83A1-F6EECF244321}">
                <p14:modId xmlns:p14="http://schemas.microsoft.com/office/powerpoint/2010/main" val="3937966350"/>
              </p:ext>
            </p:extLst>
          </p:nvPr>
        </p:nvGraphicFramePr>
        <p:xfrm>
          <a:off x="0" y="3352799"/>
          <a:ext cx="9144000" cy="3513640"/>
        </p:xfrm>
        <a:graphic>
          <a:graphicData uri="http://schemas.openxmlformats.org/drawingml/2006/table">
            <a:tbl>
              <a:tblPr/>
              <a:tblGrid>
                <a:gridCol w="1537724">
                  <a:extLst>
                    <a:ext uri="{9D8B030D-6E8A-4147-A177-3AD203B41FA5}">
                      <a16:colId xmlns:a16="http://schemas.microsoft.com/office/drawing/2014/main" val="2747285817"/>
                    </a:ext>
                  </a:extLst>
                </a:gridCol>
                <a:gridCol w="2714761">
                  <a:extLst>
                    <a:ext uri="{9D8B030D-6E8A-4147-A177-3AD203B41FA5}">
                      <a16:colId xmlns:a16="http://schemas.microsoft.com/office/drawing/2014/main" val="2199636576"/>
                    </a:ext>
                  </a:extLst>
                </a:gridCol>
                <a:gridCol w="2819176">
                  <a:extLst>
                    <a:ext uri="{9D8B030D-6E8A-4147-A177-3AD203B41FA5}">
                      <a16:colId xmlns:a16="http://schemas.microsoft.com/office/drawing/2014/main" val="2639544340"/>
                    </a:ext>
                  </a:extLst>
                </a:gridCol>
                <a:gridCol w="2072339">
                  <a:extLst>
                    <a:ext uri="{9D8B030D-6E8A-4147-A177-3AD203B41FA5}">
                      <a16:colId xmlns:a16="http://schemas.microsoft.com/office/drawing/2014/main" val="579556642"/>
                    </a:ext>
                  </a:extLst>
                </a:gridCol>
              </a:tblGrid>
              <a:tr h="830660">
                <a:tc>
                  <a:txBody>
                    <a:bodyPr/>
                    <a:lstStyle/>
                    <a:p>
                      <a:pPr marR="0" indent="0" algn="ctr" rtl="0">
                        <a:lnSpc>
                          <a:spcPct val="119000"/>
                        </a:lnSpc>
                        <a:spcBef>
                          <a:spcPts val="0"/>
                        </a:spcBef>
                        <a:spcAft>
                          <a:spcPts val="600"/>
                        </a:spcAft>
                      </a:pPr>
                      <a:r>
                        <a:rPr lang="en-US" sz="1400" kern="1400" dirty="0">
                          <a:ln>
                            <a:noFill/>
                          </a:ln>
                          <a:solidFill>
                            <a:srgbClr val="000000"/>
                          </a:solidFill>
                          <a:effectLst/>
                          <a:latin typeface="Times New Roman" panose="02020603050405020304" pitchFamily="18" charset="0"/>
                        </a:rPr>
                        <a:t>15.  </a:t>
                      </a:r>
                      <a:br>
                        <a:rPr lang="en-US" sz="1400" kern="1400" dirty="0">
                          <a:ln>
                            <a:noFill/>
                          </a:ln>
                          <a:solidFill>
                            <a:srgbClr val="000000"/>
                          </a:solidFill>
                          <a:effectLst/>
                          <a:latin typeface="Times New Roman" panose="02020603050405020304" pitchFamily="18" charset="0"/>
                        </a:rPr>
                      </a:br>
                      <a:r>
                        <a:rPr lang="en-US" sz="800" kern="1400" dirty="0">
                          <a:ln>
                            <a:noFill/>
                          </a:ln>
                          <a:solidFill>
                            <a:srgbClr val="000000"/>
                          </a:solidFill>
                          <a:effectLst/>
                          <a:latin typeface="Times New Roman" panose="02020603050405020304" pitchFamily="18" charset="0"/>
                        </a:rPr>
                        <a:t> </a:t>
                      </a:r>
                      <a:br>
                        <a:rPr lang="en-US" sz="1400" kern="1400" dirty="0">
                          <a:ln>
                            <a:noFill/>
                          </a:ln>
                          <a:solidFill>
                            <a:srgbClr val="000000"/>
                          </a:solidFill>
                          <a:effectLst/>
                          <a:latin typeface="Times New Roman" panose="02020603050405020304" pitchFamily="18" charset="0"/>
                        </a:rPr>
                      </a:br>
                      <a:r>
                        <a:rPr lang="en-US" sz="1400" kern="1400" dirty="0">
                          <a:ln>
                            <a:noFill/>
                          </a:ln>
                          <a:solidFill>
                            <a:srgbClr val="000000"/>
                          </a:solidFill>
                          <a:effectLst/>
                          <a:latin typeface="Times New Roman" panose="02020603050405020304" pitchFamily="18" charset="0"/>
                        </a:rPr>
                        <a:t>Segment</a:t>
                      </a:r>
                      <a:endParaRPr lang="en-US" sz="1100" kern="1400" dirty="0">
                        <a:ln>
                          <a:noFill/>
                        </a:ln>
                        <a:solidFill>
                          <a:srgbClr val="000000"/>
                        </a:solidFill>
                        <a:effectLst/>
                        <a:latin typeface="Calibri" panose="020F0502020204030204" pitchFamily="34" charset="0"/>
                      </a:endParaRPr>
                    </a:p>
                  </a:txBody>
                  <a:tcPr marL="36576" marR="36576"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400" kern="1400" dirty="0">
                          <a:ln>
                            <a:noFill/>
                          </a:ln>
                          <a:solidFill>
                            <a:srgbClr val="000000"/>
                          </a:solidFill>
                          <a:effectLst/>
                          <a:latin typeface="Times New Roman" panose="02020603050405020304" pitchFamily="18" charset="0"/>
                        </a:rPr>
                        <a:t>Phase or Phases </a:t>
                      </a:r>
                      <a:br>
                        <a:rPr lang="en-US" sz="1400" kern="1400" dirty="0">
                          <a:ln>
                            <a:noFill/>
                          </a:ln>
                          <a:solidFill>
                            <a:srgbClr val="000000"/>
                          </a:solidFill>
                          <a:effectLst/>
                          <a:latin typeface="Times New Roman" panose="02020603050405020304" pitchFamily="18" charset="0"/>
                        </a:rPr>
                      </a:br>
                      <a:r>
                        <a:rPr lang="en-US" sz="1400" kern="1400" dirty="0">
                          <a:ln>
                            <a:noFill/>
                          </a:ln>
                          <a:solidFill>
                            <a:srgbClr val="000000"/>
                          </a:solidFill>
                          <a:effectLst/>
                          <a:latin typeface="Times New Roman" panose="02020603050405020304" pitchFamily="18" charset="0"/>
                        </a:rPr>
                        <a:t>Present</a:t>
                      </a:r>
                      <a:endParaRPr lang="en-US" sz="11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400" kern="1400" dirty="0">
                          <a:ln>
                            <a:noFill/>
                          </a:ln>
                          <a:solidFill>
                            <a:srgbClr val="000000"/>
                          </a:solidFill>
                          <a:effectLst/>
                          <a:latin typeface="Times New Roman" panose="02020603050405020304" pitchFamily="18" charset="0"/>
                        </a:rPr>
                        <a:t>Temperature &amp; </a:t>
                      </a:r>
                      <a:br>
                        <a:rPr lang="en-US" sz="1400" kern="1400" dirty="0">
                          <a:ln>
                            <a:noFill/>
                          </a:ln>
                          <a:solidFill>
                            <a:srgbClr val="000000"/>
                          </a:solidFill>
                          <a:effectLst/>
                          <a:latin typeface="Times New Roman" panose="02020603050405020304" pitchFamily="18" charset="0"/>
                        </a:rPr>
                      </a:br>
                      <a:r>
                        <a:rPr lang="en-US" sz="1400" kern="1400" dirty="0">
                          <a:ln>
                            <a:noFill/>
                          </a:ln>
                          <a:solidFill>
                            <a:srgbClr val="000000"/>
                          </a:solidFill>
                          <a:effectLst/>
                          <a:latin typeface="Times New Roman" panose="02020603050405020304" pitchFamily="18" charset="0"/>
                        </a:rPr>
                        <a:t>Kinetic Energy</a:t>
                      </a:r>
                      <a:br>
                        <a:rPr lang="en-US" sz="1400" kern="1400" dirty="0">
                          <a:ln>
                            <a:noFill/>
                          </a:ln>
                          <a:solidFill>
                            <a:srgbClr val="000000"/>
                          </a:solidFill>
                          <a:effectLst/>
                          <a:latin typeface="Times New Roman" panose="02020603050405020304" pitchFamily="18" charset="0"/>
                        </a:rPr>
                      </a:br>
                      <a:r>
                        <a:rPr lang="en-US" sz="1400" kern="1400" dirty="0">
                          <a:ln>
                            <a:noFill/>
                          </a:ln>
                          <a:solidFill>
                            <a:srgbClr val="000000"/>
                          </a:solidFill>
                          <a:effectLst/>
                          <a:latin typeface="Times New Roman" panose="02020603050405020304" pitchFamily="18" charset="0"/>
                        </a:rPr>
                        <a:t>INC or DEC or STEADY?</a:t>
                      </a:r>
                      <a:endParaRPr lang="en-US" sz="11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400" kern="1400" dirty="0">
                          <a:ln>
                            <a:noFill/>
                          </a:ln>
                          <a:solidFill>
                            <a:srgbClr val="000000"/>
                          </a:solidFill>
                          <a:effectLst/>
                          <a:latin typeface="Times New Roman" panose="02020603050405020304" pitchFamily="18" charset="0"/>
                        </a:rPr>
                        <a:t>Potential Energy</a:t>
                      </a:r>
                      <a:br>
                        <a:rPr lang="en-US" sz="1400" kern="1400" dirty="0">
                          <a:ln>
                            <a:noFill/>
                          </a:ln>
                          <a:solidFill>
                            <a:srgbClr val="000000"/>
                          </a:solidFill>
                          <a:effectLst/>
                          <a:latin typeface="Times New Roman" panose="02020603050405020304" pitchFamily="18" charset="0"/>
                        </a:rPr>
                      </a:br>
                      <a:r>
                        <a:rPr lang="en-US" sz="1400" kern="1400" dirty="0">
                          <a:ln>
                            <a:noFill/>
                          </a:ln>
                          <a:solidFill>
                            <a:srgbClr val="000000"/>
                          </a:solidFill>
                          <a:effectLst/>
                          <a:latin typeface="Times New Roman" panose="02020603050405020304" pitchFamily="18" charset="0"/>
                        </a:rPr>
                        <a:t>INC or DEC </a:t>
                      </a:r>
                      <a:br>
                        <a:rPr lang="en-US" sz="1400" kern="1400" dirty="0">
                          <a:ln>
                            <a:noFill/>
                          </a:ln>
                          <a:solidFill>
                            <a:srgbClr val="000000"/>
                          </a:solidFill>
                          <a:effectLst/>
                          <a:latin typeface="Times New Roman" panose="02020603050405020304" pitchFamily="18" charset="0"/>
                        </a:rPr>
                      </a:br>
                      <a:r>
                        <a:rPr lang="en-US" sz="1400" kern="1400" dirty="0">
                          <a:ln>
                            <a:noFill/>
                          </a:ln>
                          <a:solidFill>
                            <a:srgbClr val="000000"/>
                          </a:solidFill>
                          <a:effectLst/>
                          <a:latin typeface="Times New Roman" panose="02020603050405020304" pitchFamily="18" charset="0"/>
                        </a:rPr>
                        <a:t>or STEADY?</a:t>
                      </a:r>
                      <a:endParaRPr lang="en-US" sz="11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00310694"/>
                  </a:ext>
                </a:extLst>
              </a:tr>
              <a:tr h="536596">
                <a:tc>
                  <a:txBody>
                    <a:bodyPr/>
                    <a:lstStyle/>
                    <a:p>
                      <a:pPr marR="0" indent="0" algn="ctr" rtl="0">
                        <a:lnSpc>
                          <a:spcPct val="119000"/>
                        </a:lnSpc>
                        <a:spcBef>
                          <a:spcPts val="0"/>
                        </a:spcBef>
                        <a:spcAft>
                          <a:spcPts val="600"/>
                        </a:spcAft>
                      </a:pPr>
                      <a:r>
                        <a:rPr lang="en-US" sz="2400" kern="1400" dirty="0">
                          <a:ln>
                            <a:noFill/>
                          </a:ln>
                          <a:solidFill>
                            <a:srgbClr val="FF0000"/>
                          </a:solidFill>
                          <a:effectLst/>
                          <a:latin typeface="Times New Roman" panose="02020603050405020304" pitchFamily="18" charset="0"/>
                        </a:rPr>
                        <a:t>AB</a:t>
                      </a:r>
                      <a:endParaRPr lang="en-US" sz="1800" kern="1400" dirty="0">
                        <a:ln>
                          <a:noFill/>
                        </a:ln>
                        <a:solidFill>
                          <a:srgbClr val="FF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ln>
                            <a:noFill/>
                          </a:ln>
                          <a:solidFill>
                            <a:srgbClr val="FF0000"/>
                          </a:solidFill>
                          <a:effectLst/>
                          <a:latin typeface="Times New Roman" panose="02020603050405020304" pitchFamily="18" charset="0"/>
                        </a:rPr>
                        <a:t>AB</a:t>
                      </a:r>
                      <a:endParaRPr lang="en-US" sz="1800" kern="1400" dirty="0">
                        <a:ln>
                          <a:noFill/>
                        </a:ln>
                        <a:solidFill>
                          <a:srgbClr val="FF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800" kern="1400" dirty="0">
                          <a:ln>
                            <a:noFill/>
                          </a:ln>
                          <a:solidFill>
                            <a:srgbClr val="FF0000"/>
                          </a:solidFill>
                          <a:effectLst/>
                          <a:latin typeface="Times New Roman" panose="02020603050405020304" pitchFamily="18" charset="0"/>
                        </a:rPr>
                        <a:t>SOLID</a:t>
                      </a:r>
                      <a:endParaRPr lang="en-US" sz="1800" kern="1400" dirty="0">
                        <a:ln>
                          <a:noFill/>
                        </a:ln>
                        <a:solidFill>
                          <a:srgbClr val="FF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800" kern="1400" dirty="0">
                          <a:ln>
                            <a:noFill/>
                          </a:ln>
                          <a:solidFill>
                            <a:srgbClr val="FF0000"/>
                          </a:solidFill>
                          <a:effectLst/>
                          <a:latin typeface="Times New Roman" panose="02020603050405020304" pitchFamily="18" charset="0"/>
                        </a:rPr>
                        <a:t>INCREASING</a:t>
                      </a:r>
                      <a:endParaRPr lang="en-US" sz="1800" kern="1400" dirty="0">
                        <a:ln>
                          <a:noFill/>
                        </a:ln>
                        <a:solidFill>
                          <a:srgbClr val="FF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53930069"/>
                  </a:ext>
                </a:extLst>
              </a:tr>
              <a:tr h="536596">
                <a:tc>
                  <a:txBody>
                    <a:bodyPr/>
                    <a:lstStyle/>
                    <a:p>
                      <a:pPr marR="0" indent="0" algn="ctr" rtl="0">
                        <a:lnSpc>
                          <a:spcPct val="119000"/>
                        </a:lnSpc>
                        <a:spcBef>
                          <a:spcPts val="0"/>
                        </a:spcBef>
                        <a:spcAft>
                          <a:spcPts val="600"/>
                        </a:spcAft>
                      </a:pPr>
                      <a:r>
                        <a:rPr lang="en-US" sz="2400" kern="1400" dirty="0">
                          <a:ln>
                            <a:noFill/>
                          </a:ln>
                          <a:solidFill>
                            <a:srgbClr val="0000FF"/>
                          </a:solidFill>
                          <a:effectLst/>
                          <a:latin typeface="Times New Roman" panose="02020603050405020304" pitchFamily="18" charset="0"/>
                        </a:rPr>
                        <a:t>BC</a:t>
                      </a:r>
                      <a:endParaRPr lang="en-US" sz="1800" kern="1400" dirty="0">
                        <a:ln>
                          <a:noFill/>
                        </a:ln>
                        <a:solidFill>
                          <a:srgbClr val="0000FF"/>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ln>
                            <a:noFill/>
                          </a:ln>
                          <a:solidFill>
                            <a:srgbClr val="0000FF"/>
                          </a:solidFill>
                          <a:effectLst/>
                          <a:latin typeface="Times New Roman" panose="02020603050405020304" pitchFamily="18" charset="0"/>
                        </a:rPr>
                        <a:t>BC</a:t>
                      </a:r>
                      <a:endParaRPr lang="en-US" sz="1800" kern="1400" dirty="0">
                        <a:ln>
                          <a:noFill/>
                        </a:ln>
                        <a:solidFill>
                          <a:srgbClr val="0000FF"/>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800" kern="1400" dirty="0">
                          <a:ln>
                            <a:noFill/>
                          </a:ln>
                          <a:solidFill>
                            <a:srgbClr val="0000FF"/>
                          </a:solidFill>
                          <a:effectLst/>
                          <a:latin typeface="Times New Roman" panose="02020603050405020304" pitchFamily="18" charset="0"/>
                        </a:rPr>
                        <a:t>Solid to Liquid</a:t>
                      </a:r>
                      <a:endParaRPr lang="en-US" sz="1800" kern="1400" dirty="0">
                        <a:ln>
                          <a:noFill/>
                        </a:ln>
                        <a:solidFill>
                          <a:srgbClr val="0000FF"/>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800" kern="1400" dirty="0">
                          <a:ln>
                            <a:noFill/>
                          </a:ln>
                          <a:solidFill>
                            <a:srgbClr val="0000FF"/>
                          </a:solidFill>
                          <a:effectLst/>
                          <a:latin typeface="Times New Roman" panose="02020603050405020304" pitchFamily="18" charset="0"/>
                        </a:rPr>
                        <a:t>STEADY</a:t>
                      </a:r>
                      <a:endParaRPr lang="en-US" sz="1800" kern="1400" dirty="0">
                        <a:ln>
                          <a:noFill/>
                        </a:ln>
                        <a:solidFill>
                          <a:srgbClr val="0000FF"/>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37189388"/>
                  </a:ext>
                </a:extLst>
              </a:tr>
              <a:tr h="536596">
                <a:tc>
                  <a:txBody>
                    <a:bodyPr/>
                    <a:lstStyle/>
                    <a:p>
                      <a:pPr marR="0" indent="0" algn="ctr" rtl="0">
                        <a:lnSpc>
                          <a:spcPct val="119000"/>
                        </a:lnSpc>
                        <a:spcBef>
                          <a:spcPts val="0"/>
                        </a:spcBef>
                        <a:spcAft>
                          <a:spcPts val="600"/>
                        </a:spcAft>
                      </a:pPr>
                      <a:r>
                        <a:rPr lang="en-US" sz="2400" kern="1400" dirty="0">
                          <a:ln>
                            <a:noFill/>
                          </a:ln>
                          <a:solidFill>
                            <a:srgbClr val="006600"/>
                          </a:solidFill>
                          <a:effectLst/>
                          <a:latin typeface="Times New Roman" panose="02020603050405020304" pitchFamily="18" charset="0"/>
                        </a:rPr>
                        <a:t>CD</a:t>
                      </a:r>
                      <a:endParaRPr lang="en-US" sz="1800" kern="1400" dirty="0">
                        <a:ln>
                          <a:noFill/>
                        </a:ln>
                        <a:solidFill>
                          <a:srgbClr val="0066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ln>
                            <a:noFill/>
                          </a:ln>
                          <a:solidFill>
                            <a:srgbClr val="006600"/>
                          </a:solidFill>
                          <a:effectLst/>
                          <a:latin typeface="Times New Roman" panose="02020603050405020304" pitchFamily="18" charset="0"/>
                        </a:rPr>
                        <a:t>CD</a:t>
                      </a:r>
                      <a:endParaRPr lang="en-US" sz="1800" kern="1400" dirty="0">
                        <a:ln>
                          <a:noFill/>
                        </a:ln>
                        <a:solidFill>
                          <a:srgbClr val="0066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800" kern="1400" dirty="0">
                          <a:ln>
                            <a:noFill/>
                          </a:ln>
                          <a:solidFill>
                            <a:srgbClr val="006600"/>
                          </a:solidFill>
                          <a:effectLst/>
                          <a:latin typeface="Times New Roman" panose="02020603050405020304" pitchFamily="18" charset="0"/>
                        </a:rPr>
                        <a:t>Liquid </a:t>
                      </a:r>
                      <a:endParaRPr lang="en-US" sz="1800" kern="1400" dirty="0">
                        <a:ln>
                          <a:noFill/>
                        </a:ln>
                        <a:solidFill>
                          <a:srgbClr val="0066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800" kern="1400" dirty="0">
                          <a:ln>
                            <a:noFill/>
                          </a:ln>
                          <a:solidFill>
                            <a:srgbClr val="006600"/>
                          </a:solidFill>
                          <a:effectLst/>
                          <a:latin typeface="Times New Roman" panose="02020603050405020304" pitchFamily="18" charset="0"/>
                        </a:rPr>
                        <a:t>INCREASING</a:t>
                      </a:r>
                      <a:endParaRPr lang="en-US" sz="1800" kern="1400" dirty="0">
                        <a:ln>
                          <a:noFill/>
                        </a:ln>
                        <a:solidFill>
                          <a:srgbClr val="0066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79822563"/>
                  </a:ext>
                </a:extLst>
              </a:tr>
              <a:tr h="536596">
                <a:tc>
                  <a:txBody>
                    <a:bodyPr/>
                    <a:lstStyle/>
                    <a:p>
                      <a:pPr marR="0" indent="0" algn="ctr" rtl="0">
                        <a:lnSpc>
                          <a:spcPct val="119000"/>
                        </a:lnSpc>
                        <a:spcBef>
                          <a:spcPts val="0"/>
                        </a:spcBef>
                        <a:spcAft>
                          <a:spcPts val="600"/>
                        </a:spcAft>
                      </a:pPr>
                      <a:r>
                        <a:rPr lang="en-US" sz="2400" kern="1400" dirty="0">
                          <a:ln>
                            <a:noFill/>
                          </a:ln>
                          <a:solidFill>
                            <a:srgbClr val="FF0000"/>
                          </a:solidFill>
                          <a:effectLst/>
                          <a:latin typeface="Times New Roman" panose="02020603050405020304" pitchFamily="18" charset="0"/>
                        </a:rPr>
                        <a:t>DE</a:t>
                      </a:r>
                      <a:endParaRPr lang="en-US" sz="1800" kern="1400" dirty="0">
                        <a:ln>
                          <a:noFill/>
                        </a:ln>
                        <a:solidFill>
                          <a:srgbClr val="FF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ln>
                            <a:noFill/>
                          </a:ln>
                          <a:solidFill>
                            <a:srgbClr val="FF0000"/>
                          </a:solidFill>
                          <a:effectLst/>
                          <a:latin typeface="Times New Roman" panose="02020603050405020304" pitchFamily="18" charset="0"/>
                        </a:rPr>
                        <a:t>DE</a:t>
                      </a:r>
                      <a:endParaRPr lang="en-US" sz="1800" kern="1400" dirty="0">
                        <a:ln>
                          <a:noFill/>
                        </a:ln>
                        <a:solidFill>
                          <a:srgbClr val="FF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800" kern="1400" dirty="0">
                          <a:ln>
                            <a:noFill/>
                          </a:ln>
                          <a:solidFill>
                            <a:srgbClr val="FF0000"/>
                          </a:solidFill>
                          <a:effectLst/>
                          <a:latin typeface="Times New Roman" panose="02020603050405020304" pitchFamily="18" charset="0"/>
                        </a:rPr>
                        <a:t> Liquid to Gas</a:t>
                      </a:r>
                      <a:endParaRPr lang="en-US" sz="1800" kern="1400" dirty="0">
                        <a:ln>
                          <a:noFill/>
                        </a:ln>
                        <a:solidFill>
                          <a:srgbClr val="FF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800" kern="1400" dirty="0">
                          <a:ln>
                            <a:noFill/>
                          </a:ln>
                          <a:solidFill>
                            <a:srgbClr val="FF0000"/>
                          </a:solidFill>
                          <a:effectLst/>
                          <a:latin typeface="Times New Roman" panose="02020603050405020304" pitchFamily="18" charset="0"/>
                        </a:rPr>
                        <a:t>STEADY</a:t>
                      </a:r>
                      <a:endParaRPr lang="en-US" sz="1800" kern="1400" dirty="0">
                        <a:ln>
                          <a:noFill/>
                        </a:ln>
                        <a:solidFill>
                          <a:srgbClr val="FF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64486206"/>
                  </a:ext>
                </a:extLst>
              </a:tr>
              <a:tr h="536596">
                <a:tc>
                  <a:txBody>
                    <a:bodyPr/>
                    <a:lstStyle/>
                    <a:p>
                      <a:pPr marR="0" indent="0" algn="ctr" rtl="0">
                        <a:lnSpc>
                          <a:spcPct val="119000"/>
                        </a:lnSpc>
                        <a:spcBef>
                          <a:spcPts val="0"/>
                        </a:spcBef>
                        <a:spcAft>
                          <a:spcPts val="600"/>
                        </a:spcAft>
                      </a:pPr>
                      <a:r>
                        <a:rPr lang="en-US" sz="2400" kern="1400" dirty="0">
                          <a:ln>
                            <a:noFill/>
                          </a:ln>
                          <a:solidFill>
                            <a:srgbClr val="000000"/>
                          </a:solidFill>
                          <a:effectLst/>
                          <a:latin typeface="Times New Roman" panose="02020603050405020304" pitchFamily="18" charset="0"/>
                        </a:rPr>
                        <a:t>EF</a:t>
                      </a:r>
                      <a:endParaRPr lang="en-US" sz="18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ln>
                            <a:noFill/>
                          </a:ln>
                          <a:solidFill>
                            <a:srgbClr val="000000"/>
                          </a:solidFill>
                          <a:effectLst/>
                          <a:latin typeface="Times New Roman" panose="02020603050405020304" pitchFamily="18" charset="0"/>
                        </a:rPr>
                        <a:t>EF</a:t>
                      </a:r>
                      <a:endParaRPr lang="en-US" sz="18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1800" kern="1400" dirty="0">
                          <a:ln>
                            <a:noFill/>
                          </a:ln>
                          <a:solidFill>
                            <a:schemeClr val="tx1">
                              <a:lumMod val="95000"/>
                              <a:lumOff val="5000"/>
                            </a:schemeClr>
                          </a:solidFill>
                          <a:effectLst/>
                          <a:latin typeface="Times New Roman" panose="02020603050405020304" pitchFamily="18" charset="0"/>
                        </a:rPr>
                        <a:t> GAS</a:t>
                      </a:r>
                      <a:endParaRPr lang="en-US" sz="1800" kern="1400" dirty="0">
                        <a:ln>
                          <a:noFill/>
                        </a:ln>
                        <a:solidFill>
                          <a:schemeClr val="tx1">
                            <a:lumMod val="95000"/>
                            <a:lumOff val="5000"/>
                          </a:schemeClr>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19000"/>
                        </a:lnSpc>
                        <a:spcBef>
                          <a:spcPts val="0"/>
                        </a:spcBef>
                        <a:spcAft>
                          <a:spcPts val="600"/>
                        </a:spcAft>
                        <a:buClrTx/>
                        <a:buSzTx/>
                        <a:buFontTx/>
                        <a:buNone/>
                        <a:tabLst/>
                        <a:defRPr/>
                      </a:pPr>
                      <a:r>
                        <a:rPr lang="en-US" sz="1800" kern="1400" dirty="0">
                          <a:ln>
                            <a:noFill/>
                          </a:ln>
                          <a:solidFill>
                            <a:schemeClr val="tx1">
                              <a:lumMod val="95000"/>
                              <a:lumOff val="5000"/>
                            </a:schemeClr>
                          </a:solidFill>
                          <a:effectLst/>
                          <a:latin typeface="Times New Roman" panose="02020603050405020304" pitchFamily="18" charset="0"/>
                        </a:rPr>
                        <a:t> INCREASING</a:t>
                      </a:r>
                      <a:endParaRPr lang="en-US" sz="1800" kern="1400" dirty="0">
                        <a:ln>
                          <a:noFill/>
                        </a:ln>
                        <a:solidFill>
                          <a:schemeClr val="tx1">
                            <a:lumMod val="95000"/>
                            <a:lumOff val="5000"/>
                          </a:schemeClr>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61473499"/>
                  </a:ext>
                </a:extLst>
              </a:tr>
            </a:tbl>
          </a:graphicData>
        </a:graphic>
      </p:graphicFrame>
      <p:sp>
        <p:nvSpPr>
          <p:cNvPr id="13" name="Control 20">
            <a:extLst>
              <a:ext uri="{FF2B5EF4-FFF2-40B4-BE49-F238E27FC236}">
                <a16:creationId xmlns:a16="http://schemas.microsoft.com/office/drawing/2014/main" id="{8C9A785A-DD92-3379-DECE-820612EF0C92}"/>
              </a:ext>
            </a:extLst>
          </p:cNvPr>
          <p:cNvSpPr>
            <a:spLocks noChangeArrowheads="1" noChangeShapeType="1"/>
          </p:cNvSpPr>
          <p:nvPr/>
        </p:nvSpPr>
        <p:spPr bwMode="auto">
          <a:xfrm>
            <a:off x="1589088" y="7199814"/>
            <a:ext cx="6878637" cy="3065462"/>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0" tIns="0" rIns="0" bIns="0" numCol="1" anchor="t" anchorCtr="0" compatLnSpc="1">
            <a:prstTxWarp prst="textNoShape">
              <a:avLst/>
            </a:prstTxWarp>
          </a:bodyPr>
          <a:lstStyle/>
          <a:p>
            <a:endParaRPr lang="en-US"/>
          </a:p>
        </p:txBody>
      </p:sp>
    </p:spTree>
    <p:extLst>
      <p:ext uri="{BB962C8B-B14F-4D97-AF65-F5344CB8AC3E}">
        <p14:creationId xmlns:p14="http://schemas.microsoft.com/office/powerpoint/2010/main" val="21406134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50" name="AutoShape 2">
            <a:extLst>
              <a:ext uri="{FF2B5EF4-FFF2-40B4-BE49-F238E27FC236}">
                <a16:creationId xmlns:a16="http://schemas.microsoft.com/office/drawing/2014/main" id="{0C3600E5-E9DF-4805-B4F0-1CB07687A16F}"/>
              </a:ext>
            </a:extLst>
          </p:cNvPr>
          <p:cNvCxnSpPr>
            <a:cxnSpLocks noChangeShapeType="1"/>
          </p:cNvCxnSpPr>
          <p:nvPr/>
        </p:nvCxnSpPr>
        <p:spPr bwMode="auto">
          <a:xfrm>
            <a:off x="1981200" y="152400"/>
            <a:ext cx="9525" cy="2771775"/>
          </a:xfrm>
          <a:prstGeom prst="straightConnector1">
            <a:avLst/>
          </a:prstGeom>
          <a:noFill/>
          <a:ln w="3810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cxnSp>
        <p:nvCxnSpPr>
          <p:cNvPr id="2051" name="AutoShape 3">
            <a:extLst>
              <a:ext uri="{FF2B5EF4-FFF2-40B4-BE49-F238E27FC236}">
                <a16:creationId xmlns:a16="http://schemas.microsoft.com/office/drawing/2014/main" id="{D7BCF758-013C-45F2-9E06-44B5F709AE6F}"/>
              </a:ext>
            </a:extLst>
          </p:cNvPr>
          <p:cNvCxnSpPr>
            <a:cxnSpLocks noChangeShapeType="1"/>
          </p:cNvCxnSpPr>
          <p:nvPr/>
        </p:nvCxnSpPr>
        <p:spPr bwMode="auto">
          <a:xfrm flipH="1" flipV="1">
            <a:off x="1990725" y="2924175"/>
            <a:ext cx="5534025" cy="19050"/>
          </a:xfrm>
          <a:prstGeom prst="straightConnector1">
            <a:avLst/>
          </a:prstGeom>
          <a:noFill/>
          <a:ln w="3810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cxnSp>
        <p:nvCxnSpPr>
          <p:cNvPr id="2052" name="AutoShape 4">
            <a:extLst>
              <a:ext uri="{FF2B5EF4-FFF2-40B4-BE49-F238E27FC236}">
                <a16:creationId xmlns:a16="http://schemas.microsoft.com/office/drawing/2014/main" id="{D5E2471A-D52E-4A8C-8C49-09A79AF90077}"/>
              </a:ext>
            </a:extLst>
          </p:cNvPr>
          <p:cNvCxnSpPr>
            <a:cxnSpLocks noChangeShapeType="1"/>
          </p:cNvCxnSpPr>
          <p:nvPr/>
        </p:nvCxnSpPr>
        <p:spPr bwMode="auto">
          <a:xfrm flipV="1">
            <a:off x="1990725" y="2311400"/>
            <a:ext cx="377825" cy="498475"/>
          </a:xfrm>
          <a:prstGeom prst="straightConnector1">
            <a:avLst/>
          </a:prstGeom>
          <a:noFill/>
          <a:ln w="38100" algn="ctr">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cxnSp>
        <p:nvCxnSpPr>
          <p:cNvPr id="2053" name="AutoShape 5">
            <a:extLst>
              <a:ext uri="{FF2B5EF4-FFF2-40B4-BE49-F238E27FC236}">
                <a16:creationId xmlns:a16="http://schemas.microsoft.com/office/drawing/2014/main" id="{5ABACA1A-21B6-4DD6-BAEF-BF31896A83FB}"/>
              </a:ext>
            </a:extLst>
          </p:cNvPr>
          <p:cNvCxnSpPr>
            <a:cxnSpLocks noChangeShapeType="1"/>
          </p:cNvCxnSpPr>
          <p:nvPr/>
        </p:nvCxnSpPr>
        <p:spPr bwMode="auto">
          <a:xfrm flipV="1">
            <a:off x="3048000" y="752475"/>
            <a:ext cx="1146175" cy="1558925"/>
          </a:xfrm>
          <a:prstGeom prst="straightConnector1">
            <a:avLst/>
          </a:prstGeom>
          <a:noFill/>
          <a:ln w="38100" algn="ctr">
            <a:solidFill>
              <a:srgbClr val="00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cxnSp>
        <p:nvCxnSpPr>
          <p:cNvPr id="2054" name="AutoShape 6">
            <a:extLst>
              <a:ext uri="{FF2B5EF4-FFF2-40B4-BE49-F238E27FC236}">
                <a16:creationId xmlns:a16="http://schemas.microsoft.com/office/drawing/2014/main" id="{35A5D954-ACBA-4B89-B3CE-8D2CF9050F55}"/>
              </a:ext>
            </a:extLst>
          </p:cNvPr>
          <p:cNvCxnSpPr>
            <a:cxnSpLocks noChangeShapeType="1"/>
          </p:cNvCxnSpPr>
          <p:nvPr/>
        </p:nvCxnSpPr>
        <p:spPr bwMode="auto">
          <a:xfrm>
            <a:off x="4194175" y="762000"/>
            <a:ext cx="2016125" cy="1588"/>
          </a:xfrm>
          <a:prstGeom prst="straightConnector1">
            <a:avLst/>
          </a:prstGeom>
          <a:noFill/>
          <a:ln w="38100" algn="ctr">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cxnSp>
        <p:nvCxnSpPr>
          <p:cNvPr id="2055" name="AutoShape 7">
            <a:extLst>
              <a:ext uri="{FF2B5EF4-FFF2-40B4-BE49-F238E27FC236}">
                <a16:creationId xmlns:a16="http://schemas.microsoft.com/office/drawing/2014/main" id="{D0456C82-2AEF-4FD0-8931-D3B95873C7C1}"/>
              </a:ext>
            </a:extLst>
          </p:cNvPr>
          <p:cNvCxnSpPr>
            <a:cxnSpLocks noChangeShapeType="1"/>
          </p:cNvCxnSpPr>
          <p:nvPr/>
        </p:nvCxnSpPr>
        <p:spPr bwMode="auto">
          <a:xfrm flipV="1">
            <a:off x="6210300" y="276225"/>
            <a:ext cx="371475" cy="485775"/>
          </a:xfrm>
          <a:prstGeom prst="straightConnector1">
            <a:avLst/>
          </a:prstGeom>
          <a:noFill/>
          <a:ln w="3810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sp>
        <p:nvSpPr>
          <p:cNvPr id="4" name="Text Box 10">
            <a:extLst>
              <a:ext uri="{FF2B5EF4-FFF2-40B4-BE49-F238E27FC236}">
                <a16:creationId xmlns:a16="http://schemas.microsoft.com/office/drawing/2014/main" id="{A678C0C0-EEE9-4FE0-83A1-5A6766BC1C74}"/>
              </a:ext>
            </a:extLst>
          </p:cNvPr>
          <p:cNvSpPr txBox="1">
            <a:spLocks noChangeArrowheads="1"/>
          </p:cNvSpPr>
          <p:nvPr/>
        </p:nvSpPr>
        <p:spPr bwMode="auto">
          <a:xfrm>
            <a:off x="1762125" y="2714625"/>
            <a:ext cx="219075" cy="219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A</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 name="Text Box 11">
            <a:extLst>
              <a:ext uri="{FF2B5EF4-FFF2-40B4-BE49-F238E27FC236}">
                <a16:creationId xmlns:a16="http://schemas.microsoft.com/office/drawing/2014/main" id="{9FB8F52A-5B98-4122-BD05-C6DB40210D70}"/>
              </a:ext>
            </a:extLst>
          </p:cNvPr>
          <p:cNvSpPr txBox="1">
            <a:spLocks noChangeArrowheads="1"/>
          </p:cNvSpPr>
          <p:nvPr/>
        </p:nvSpPr>
        <p:spPr bwMode="auto">
          <a:xfrm>
            <a:off x="2219325" y="2076450"/>
            <a:ext cx="219075" cy="219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B</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 name="Text Box 12">
            <a:extLst>
              <a:ext uri="{FF2B5EF4-FFF2-40B4-BE49-F238E27FC236}">
                <a16:creationId xmlns:a16="http://schemas.microsoft.com/office/drawing/2014/main" id="{8E294761-D3ED-49DA-8D9F-4CFCD651267D}"/>
              </a:ext>
            </a:extLst>
          </p:cNvPr>
          <p:cNvSpPr txBox="1">
            <a:spLocks noChangeArrowheads="1"/>
          </p:cNvSpPr>
          <p:nvPr/>
        </p:nvSpPr>
        <p:spPr bwMode="auto">
          <a:xfrm>
            <a:off x="3048000" y="2295525"/>
            <a:ext cx="219075" cy="219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C</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 name="Text Box 13">
            <a:extLst>
              <a:ext uri="{FF2B5EF4-FFF2-40B4-BE49-F238E27FC236}">
                <a16:creationId xmlns:a16="http://schemas.microsoft.com/office/drawing/2014/main" id="{7FA3EE60-A753-4E0F-84F9-E1D395A835F0}"/>
              </a:ext>
            </a:extLst>
          </p:cNvPr>
          <p:cNvSpPr txBox="1">
            <a:spLocks noChangeArrowheads="1"/>
          </p:cNvSpPr>
          <p:nvPr/>
        </p:nvSpPr>
        <p:spPr bwMode="auto">
          <a:xfrm>
            <a:off x="4000500" y="485775"/>
            <a:ext cx="219075" cy="219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D</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 name="Text Box 14">
            <a:extLst>
              <a:ext uri="{FF2B5EF4-FFF2-40B4-BE49-F238E27FC236}">
                <a16:creationId xmlns:a16="http://schemas.microsoft.com/office/drawing/2014/main" id="{93CFA347-A5E0-4622-9B56-7BAC617F42C5}"/>
              </a:ext>
            </a:extLst>
          </p:cNvPr>
          <p:cNvSpPr txBox="1">
            <a:spLocks noChangeArrowheads="1"/>
          </p:cNvSpPr>
          <p:nvPr/>
        </p:nvSpPr>
        <p:spPr bwMode="auto">
          <a:xfrm>
            <a:off x="6238875" y="762000"/>
            <a:ext cx="219075" cy="219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 name="Text Box 15">
            <a:extLst>
              <a:ext uri="{FF2B5EF4-FFF2-40B4-BE49-F238E27FC236}">
                <a16:creationId xmlns:a16="http://schemas.microsoft.com/office/drawing/2014/main" id="{3456E74D-9028-4444-BDC9-1C52DA804863}"/>
              </a:ext>
            </a:extLst>
          </p:cNvPr>
          <p:cNvSpPr txBox="1">
            <a:spLocks noChangeArrowheads="1"/>
          </p:cNvSpPr>
          <p:nvPr/>
        </p:nvSpPr>
        <p:spPr bwMode="auto">
          <a:xfrm>
            <a:off x="6457950" y="76200"/>
            <a:ext cx="219075" cy="219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F</a:t>
            </a:r>
            <a:endParaRPr kumimoji="0" lang="en-US" altLang="en-US" sz="1800" b="0" i="0" u="none" strike="noStrike" cap="none" normalizeH="0" baseline="0">
              <a:ln>
                <a:noFill/>
              </a:ln>
              <a:solidFill>
                <a:schemeClr val="tx1"/>
              </a:solidFill>
              <a:effectLst/>
              <a:latin typeface="Arial" panose="020B0604020202020204" pitchFamily="34" charset="0"/>
            </a:endParaRPr>
          </a:p>
        </p:txBody>
      </p:sp>
      <p:cxnSp>
        <p:nvCxnSpPr>
          <p:cNvPr id="2067" name="AutoShape 19">
            <a:extLst>
              <a:ext uri="{FF2B5EF4-FFF2-40B4-BE49-F238E27FC236}">
                <a16:creationId xmlns:a16="http://schemas.microsoft.com/office/drawing/2014/main" id="{8ED6AEE3-68FA-4224-857B-AD394C1AB236}"/>
              </a:ext>
            </a:extLst>
          </p:cNvPr>
          <p:cNvCxnSpPr>
            <a:cxnSpLocks noChangeShapeType="1"/>
          </p:cNvCxnSpPr>
          <p:nvPr/>
        </p:nvCxnSpPr>
        <p:spPr bwMode="auto">
          <a:xfrm>
            <a:off x="2363788" y="2311400"/>
            <a:ext cx="690562" cy="0"/>
          </a:xfrm>
          <a:prstGeom prst="straightConnector1">
            <a:avLst/>
          </a:prstGeom>
          <a:noFill/>
          <a:ln w="38100" algn="ctr">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sp>
        <p:nvSpPr>
          <p:cNvPr id="13" name="Control 20">
            <a:extLst>
              <a:ext uri="{FF2B5EF4-FFF2-40B4-BE49-F238E27FC236}">
                <a16:creationId xmlns:a16="http://schemas.microsoft.com/office/drawing/2014/main" id="{A84B10E9-B358-4EA6-937A-6AF5940BAD9A}"/>
              </a:ext>
            </a:extLst>
          </p:cNvPr>
          <p:cNvSpPr>
            <a:spLocks noChangeArrowheads="1" noChangeShapeType="1"/>
          </p:cNvSpPr>
          <p:nvPr/>
        </p:nvSpPr>
        <p:spPr bwMode="auto">
          <a:xfrm>
            <a:off x="1589088" y="7199814"/>
            <a:ext cx="6878637" cy="3065462"/>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0" tIns="0" rIns="0" bIns="0" numCol="1" anchor="t" anchorCtr="0" compatLnSpc="1">
            <a:prstTxWarp prst="textNoShape">
              <a:avLst/>
            </a:prstTxWarp>
          </a:bodyPr>
          <a:lstStyle/>
          <a:p>
            <a:endParaRPr lang="en-US"/>
          </a:p>
        </p:txBody>
      </p:sp>
      <p:sp>
        <p:nvSpPr>
          <p:cNvPr id="24" name="TextBox 23">
            <a:extLst>
              <a:ext uri="{FF2B5EF4-FFF2-40B4-BE49-F238E27FC236}">
                <a16:creationId xmlns:a16="http://schemas.microsoft.com/office/drawing/2014/main" id="{6E7DF6B1-2403-4BC5-9A6A-89FAE9998A9E}"/>
              </a:ext>
            </a:extLst>
          </p:cNvPr>
          <p:cNvSpPr txBox="1"/>
          <p:nvPr/>
        </p:nvSpPr>
        <p:spPr>
          <a:xfrm>
            <a:off x="0" y="3733800"/>
            <a:ext cx="9144000" cy="2862322"/>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16. Why is BC shorter than DE? </a:t>
            </a:r>
            <a:r>
              <a:rPr lang="en-US" sz="2000" dirty="0">
                <a:solidFill>
                  <a:schemeClr val="bg1"/>
                </a:solidFill>
                <a:latin typeface="Times New Roman" panose="02020603050405020304" pitchFamily="18" charset="0"/>
                <a:cs typeface="Times New Roman" panose="02020603050405020304" pitchFamily="18" charset="0"/>
              </a:rPr>
              <a:t>MELTING IS EASIER, LESS ENERGY IS </a:t>
            </a:r>
            <a:br>
              <a:rPr lang="en-US" sz="2000" dirty="0">
                <a:solidFill>
                  <a:schemeClr val="bg1"/>
                </a:solidFill>
                <a:latin typeface="Times New Roman" panose="02020603050405020304" pitchFamily="18" charset="0"/>
                <a:cs typeface="Times New Roman" panose="02020603050405020304" pitchFamily="18" charset="0"/>
              </a:rPr>
            </a:br>
            <a:r>
              <a:rPr lang="en-US" sz="2000" dirty="0">
                <a:solidFill>
                  <a:schemeClr val="bg1"/>
                </a:solidFill>
                <a:latin typeface="Times New Roman" panose="02020603050405020304" pitchFamily="18" charset="0"/>
                <a:cs typeface="Times New Roman" panose="02020603050405020304" pitchFamily="18" charset="0"/>
              </a:rPr>
              <a:t>       REQUIRED COMPARED TO VAPORIZING (BOILING)</a:t>
            </a:r>
            <a:br>
              <a:rPr lang="en-US" sz="2000" dirty="0">
                <a:solidFill>
                  <a:schemeClr val="bg1"/>
                </a:solidFill>
                <a:latin typeface="Times New Roman" panose="02020603050405020304" pitchFamily="18" charset="0"/>
                <a:cs typeface="Times New Roman" panose="02020603050405020304" pitchFamily="18" charset="0"/>
              </a:rPr>
            </a:br>
            <a:endParaRPr lang="en-US" sz="2000" dirty="0">
              <a:solidFill>
                <a:schemeClr val="bg1"/>
              </a:solidFill>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17.  To melt ONE GRAM of SOLID ICE into one gram of liquid water requires the</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a:solidFill>
                  <a:schemeClr val="bg1"/>
                </a:solidFill>
                <a:latin typeface="Times New Roman" panose="02020603050405020304" pitchFamily="18" charset="0"/>
                <a:cs typeface="Times New Roman" panose="02020603050405020304" pitchFamily="18" charset="0"/>
              </a:rPr>
              <a:t>HEAT OF FUSION, FOR WATER IT’S ONLY 334 JOULES/GRAM ADDED IN</a:t>
            </a:r>
            <a:br>
              <a:rPr lang="en-US" sz="2000" dirty="0">
                <a:solidFill>
                  <a:schemeClr val="bg1"/>
                </a:solidFill>
                <a:latin typeface="Times New Roman" panose="02020603050405020304" pitchFamily="18" charset="0"/>
                <a:cs typeface="Times New Roman" panose="02020603050405020304" pitchFamily="18" charset="0"/>
              </a:rPr>
            </a:br>
            <a:br>
              <a:rPr lang="en-US" sz="2000" dirty="0">
                <a:solidFill>
                  <a:schemeClr val="bg1"/>
                </a:solidFill>
                <a:latin typeface="Times New Roman" panose="02020603050405020304" pitchFamily="18" charset="0"/>
                <a:cs typeface="Times New Roman" panose="02020603050405020304" pitchFamily="18" charset="0"/>
              </a:rPr>
            </a:br>
            <a:endParaRPr lang="en-US" sz="2000" dirty="0">
              <a:solidFill>
                <a:schemeClr val="bg1"/>
              </a:solidFill>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18. To freeze ONE GRAM of liquid water into SOLID ICE requires the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a:t>
            </a:r>
            <a:r>
              <a:rPr lang="en-US" sz="2000" dirty="0">
                <a:solidFill>
                  <a:schemeClr val="bg1"/>
                </a:solidFill>
                <a:latin typeface="Times New Roman" panose="02020603050405020304" pitchFamily="18" charset="0"/>
                <a:cs typeface="Times New Roman" panose="02020603050405020304" pitchFamily="18" charset="0"/>
              </a:rPr>
              <a:t>HEAT OF FUSION, FOR WATER IT’S ONLY 334 JOULES/GRAM REMOVED</a:t>
            </a:r>
          </a:p>
        </p:txBody>
      </p:sp>
      <p:sp>
        <p:nvSpPr>
          <p:cNvPr id="12" name="Text Box 8">
            <a:extLst>
              <a:ext uri="{FF2B5EF4-FFF2-40B4-BE49-F238E27FC236}">
                <a16:creationId xmlns:a16="http://schemas.microsoft.com/office/drawing/2014/main" id="{EE531755-F029-1BE6-B43D-4E4D0358E4CC}"/>
              </a:ext>
            </a:extLst>
          </p:cNvPr>
          <p:cNvSpPr txBox="1">
            <a:spLocks noChangeArrowheads="1"/>
          </p:cNvSpPr>
          <p:nvPr/>
        </p:nvSpPr>
        <p:spPr bwMode="auto">
          <a:xfrm>
            <a:off x="319089" y="2076450"/>
            <a:ext cx="1662112" cy="552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Calibri" panose="020F0502020204030204" pitchFamily="34" charset="0"/>
              </a:rPr>
              <a:t>Melting Point</a:t>
            </a:r>
            <a:endParaRPr kumimoji="0" lang="en-US" altLang="en-US" sz="3600" b="0" i="0" u="none" strike="noStrike" cap="none" normalizeH="0" baseline="0" dirty="0">
              <a:ln>
                <a:noFill/>
              </a:ln>
              <a:solidFill>
                <a:schemeClr val="tx1"/>
              </a:solidFill>
              <a:effectLst/>
              <a:latin typeface="Arial" panose="020B0604020202020204" pitchFamily="34" charset="0"/>
            </a:endParaRPr>
          </a:p>
        </p:txBody>
      </p:sp>
      <p:sp>
        <p:nvSpPr>
          <p:cNvPr id="14" name="Text Box 9">
            <a:extLst>
              <a:ext uri="{FF2B5EF4-FFF2-40B4-BE49-F238E27FC236}">
                <a16:creationId xmlns:a16="http://schemas.microsoft.com/office/drawing/2014/main" id="{9262E4EE-A787-D5BE-DE9F-85F1B55352AF}"/>
              </a:ext>
            </a:extLst>
          </p:cNvPr>
          <p:cNvSpPr txBox="1">
            <a:spLocks noChangeArrowheads="1"/>
          </p:cNvSpPr>
          <p:nvPr/>
        </p:nvSpPr>
        <p:spPr bwMode="auto">
          <a:xfrm>
            <a:off x="228601" y="533400"/>
            <a:ext cx="1752600" cy="552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Calibri" panose="020F0502020204030204" pitchFamily="34" charset="0"/>
              </a:rPr>
              <a:t>Boiling Point</a:t>
            </a:r>
          </a:p>
          <a:p>
            <a:pPr marL="0" marR="0" lvl="0" indent="0" algn="ctr" defTabSz="914400" rtl="0" eaLnBrk="0" fontAlgn="base" latinLnBrk="0" hangingPunct="0">
              <a:lnSpc>
                <a:spcPct val="100000"/>
              </a:lnSpc>
              <a:spcBef>
                <a:spcPct val="0"/>
              </a:spcBef>
              <a:spcAft>
                <a:spcPct val="0"/>
              </a:spcAft>
              <a:buClrTx/>
              <a:buSzTx/>
              <a:buFontTx/>
              <a:buNone/>
              <a:tabLst/>
            </a:pPr>
            <a:endParaRPr lang="en-US" altLang="en-US" sz="1600" dirty="0">
              <a:solidFill>
                <a:srgbClr val="000000"/>
              </a:solidFill>
              <a:latin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rgbClr val="000000"/>
              </a:solidFill>
              <a:effectLst/>
              <a:latin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lang="en-US" altLang="en-US" sz="2000" b="1" dirty="0">
                <a:solidFill>
                  <a:srgbClr val="000000"/>
                </a:solidFill>
                <a:latin typeface="Calibri" panose="020F0502020204030204" pitchFamily="34" charset="0"/>
              </a:rPr>
              <a:t>Temperature</a:t>
            </a:r>
            <a:endParaRPr kumimoji="0" lang="en-US" altLang="en-US" sz="4400" b="1" i="0" u="none" strike="noStrike" cap="none" normalizeH="0" baseline="0" dirty="0">
              <a:ln>
                <a:noFill/>
              </a:ln>
              <a:solidFill>
                <a:schemeClr val="tx1"/>
              </a:solidFill>
              <a:effectLst/>
              <a:latin typeface="Arial" panose="020B0604020202020204" pitchFamily="34" charset="0"/>
            </a:endParaRPr>
          </a:p>
        </p:txBody>
      </p:sp>
      <p:sp>
        <p:nvSpPr>
          <p:cNvPr id="2" name="Text Box 16">
            <a:extLst>
              <a:ext uri="{FF2B5EF4-FFF2-40B4-BE49-F238E27FC236}">
                <a16:creationId xmlns:a16="http://schemas.microsoft.com/office/drawing/2014/main" id="{824C5E1D-1EBA-CCD1-E524-F88FADD75864}"/>
              </a:ext>
            </a:extLst>
          </p:cNvPr>
          <p:cNvSpPr txBox="1">
            <a:spLocks noChangeArrowheads="1"/>
          </p:cNvSpPr>
          <p:nvPr/>
        </p:nvSpPr>
        <p:spPr bwMode="auto">
          <a:xfrm>
            <a:off x="2108993" y="2984499"/>
            <a:ext cx="6730207" cy="495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Heat is added at a constant rate  →</a:t>
            </a:r>
            <a:endParaRPr kumimoji="0" lang="en-US" altLang="en-US" sz="4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3" name="Text Box 18">
            <a:extLst>
              <a:ext uri="{FF2B5EF4-FFF2-40B4-BE49-F238E27FC236}">
                <a16:creationId xmlns:a16="http://schemas.microsoft.com/office/drawing/2014/main" id="{0E533CB4-2696-7EFF-9DE4-617F0D109084}"/>
              </a:ext>
            </a:extLst>
          </p:cNvPr>
          <p:cNvSpPr txBox="1">
            <a:spLocks noChangeArrowheads="1"/>
          </p:cNvSpPr>
          <p:nvPr/>
        </p:nvSpPr>
        <p:spPr bwMode="auto">
          <a:xfrm>
            <a:off x="3295650" y="85725"/>
            <a:ext cx="2752725"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sng" strike="noStrike" cap="none" normalizeH="0" baseline="0" dirty="0">
                <a:ln>
                  <a:noFill/>
                </a:ln>
                <a:solidFill>
                  <a:srgbClr val="000000"/>
                </a:solidFill>
                <a:effectLst/>
                <a:latin typeface="+mj-lt"/>
              </a:rPr>
              <a:t>The Heating Curve for Water  </a:t>
            </a:r>
            <a:endParaRPr kumimoji="0" lang="en-US" altLang="en-US" sz="2800" b="0" i="0" u="none" strike="noStrike" cap="none" normalizeH="0" baseline="0" dirty="0">
              <a:ln>
                <a:noFill/>
              </a:ln>
              <a:solidFill>
                <a:schemeClr val="tx1"/>
              </a:solidFill>
              <a:effectLst/>
              <a:latin typeface="+mj-lt"/>
            </a:endParaRPr>
          </a:p>
        </p:txBody>
      </p:sp>
    </p:spTree>
    <p:extLst>
      <p:ext uri="{BB962C8B-B14F-4D97-AF65-F5344CB8AC3E}">
        <p14:creationId xmlns:p14="http://schemas.microsoft.com/office/powerpoint/2010/main" val="41679225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50" name="AutoShape 2">
            <a:extLst>
              <a:ext uri="{FF2B5EF4-FFF2-40B4-BE49-F238E27FC236}">
                <a16:creationId xmlns:a16="http://schemas.microsoft.com/office/drawing/2014/main" id="{0C3600E5-E9DF-4805-B4F0-1CB07687A16F}"/>
              </a:ext>
            </a:extLst>
          </p:cNvPr>
          <p:cNvCxnSpPr>
            <a:cxnSpLocks noChangeShapeType="1"/>
          </p:cNvCxnSpPr>
          <p:nvPr/>
        </p:nvCxnSpPr>
        <p:spPr bwMode="auto">
          <a:xfrm>
            <a:off x="1981200" y="152400"/>
            <a:ext cx="9525" cy="2771775"/>
          </a:xfrm>
          <a:prstGeom prst="straightConnector1">
            <a:avLst/>
          </a:prstGeom>
          <a:noFill/>
          <a:ln w="3810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cxnSp>
        <p:nvCxnSpPr>
          <p:cNvPr id="2051" name="AutoShape 3">
            <a:extLst>
              <a:ext uri="{FF2B5EF4-FFF2-40B4-BE49-F238E27FC236}">
                <a16:creationId xmlns:a16="http://schemas.microsoft.com/office/drawing/2014/main" id="{D7BCF758-013C-45F2-9E06-44B5F709AE6F}"/>
              </a:ext>
            </a:extLst>
          </p:cNvPr>
          <p:cNvCxnSpPr>
            <a:cxnSpLocks noChangeShapeType="1"/>
          </p:cNvCxnSpPr>
          <p:nvPr/>
        </p:nvCxnSpPr>
        <p:spPr bwMode="auto">
          <a:xfrm flipH="1" flipV="1">
            <a:off x="1990725" y="2924175"/>
            <a:ext cx="5534025" cy="19050"/>
          </a:xfrm>
          <a:prstGeom prst="straightConnector1">
            <a:avLst/>
          </a:prstGeom>
          <a:noFill/>
          <a:ln w="3810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cxnSp>
        <p:nvCxnSpPr>
          <p:cNvPr id="2052" name="AutoShape 4">
            <a:extLst>
              <a:ext uri="{FF2B5EF4-FFF2-40B4-BE49-F238E27FC236}">
                <a16:creationId xmlns:a16="http://schemas.microsoft.com/office/drawing/2014/main" id="{D5E2471A-D52E-4A8C-8C49-09A79AF90077}"/>
              </a:ext>
            </a:extLst>
          </p:cNvPr>
          <p:cNvCxnSpPr>
            <a:cxnSpLocks noChangeShapeType="1"/>
          </p:cNvCxnSpPr>
          <p:nvPr/>
        </p:nvCxnSpPr>
        <p:spPr bwMode="auto">
          <a:xfrm flipV="1">
            <a:off x="1990725" y="2311400"/>
            <a:ext cx="377825" cy="498475"/>
          </a:xfrm>
          <a:prstGeom prst="straightConnector1">
            <a:avLst/>
          </a:prstGeom>
          <a:noFill/>
          <a:ln w="38100" algn="ctr">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cxnSp>
        <p:nvCxnSpPr>
          <p:cNvPr id="2053" name="AutoShape 5">
            <a:extLst>
              <a:ext uri="{FF2B5EF4-FFF2-40B4-BE49-F238E27FC236}">
                <a16:creationId xmlns:a16="http://schemas.microsoft.com/office/drawing/2014/main" id="{5ABACA1A-21B6-4DD6-BAEF-BF31896A83FB}"/>
              </a:ext>
            </a:extLst>
          </p:cNvPr>
          <p:cNvCxnSpPr>
            <a:cxnSpLocks noChangeShapeType="1"/>
          </p:cNvCxnSpPr>
          <p:nvPr/>
        </p:nvCxnSpPr>
        <p:spPr bwMode="auto">
          <a:xfrm flipV="1">
            <a:off x="3048000" y="752475"/>
            <a:ext cx="1146175" cy="1558925"/>
          </a:xfrm>
          <a:prstGeom prst="straightConnector1">
            <a:avLst/>
          </a:prstGeom>
          <a:noFill/>
          <a:ln w="38100" algn="ctr">
            <a:solidFill>
              <a:srgbClr val="00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cxnSp>
        <p:nvCxnSpPr>
          <p:cNvPr id="2054" name="AutoShape 6">
            <a:extLst>
              <a:ext uri="{FF2B5EF4-FFF2-40B4-BE49-F238E27FC236}">
                <a16:creationId xmlns:a16="http://schemas.microsoft.com/office/drawing/2014/main" id="{35A5D954-ACBA-4B89-B3CE-8D2CF9050F55}"/>
              </a:ext>
            </a:extLst>
          </p:cNvPr>
          <p:cNvCxnSpPr>
            <a:cxnSpLocks noChangeShapeType="1"/>
          </p:cNvCxnSpPr>
          <p:nvPr/>
        </p:nvCxnSpPr>
        <p:spPr bwMode="auto">
          <a:xfrm>
            <a:off x="4194175" y="762000"/>
            <a:ext cx="2016125" cy="1588"/>
          </a:xfrm>
          <a:prstGeom prst="straightConnector1">
            <a:avLst/>
          </a:prstGeom>
          <a:noFill/>
          <a:ln w="38100" algn="ctr">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cxnSp>
        <p:nvCxnSpPr>
          <p:cNvPr id="2055" name="AutoShape 7">
            <a:extLst>
              <a:ext uri="{FF2B5EF4-FFF2-40B4-BE49-F238E27FC236}">
                <a16:creationId xmlns:a16="http://schemas.microsoft.com/office/drawing/2014/main" id="{D0456C82-2AEF-4FD0-8931-D3B95873C7C1}"/>
              </a:ext>
            </a:extLst>
          </p:cNvPr>
          <p:cNvCxnSpPr>
            <a:cxnSpLocks noChangeShapeType="1"/>
          </p:cNvCxnSpPr>
          <p:nvPr/>
        </p:nvCxnSpPr>
        <p:spPr bwMode="auto">
          <a:xfrm flipV="1">
            <a:off x="6210300" y="276225"/>
            <a:ext cx="371475" cy="485775"/>
          </a:xfrm>
          <a:prstGeom prst="straightConnector1">
            <a:avLst/>
          </a:prstGeom>
          <a:noFill/>
          <a:ln w="3810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sp>
        <p:nvSpPr>
          <p:cNvPr id="4" name="Text Box 10">
            <a:extLst>
              <a:ext uri="{FF2B5EF4-FFF2-40B4-BE49-F238E27FC236}">
                <a16:creationId xmlns:a16="http://schemas.microsoft.com/office/drawing/2014/main" id="{A678C0C0-EEE9-4FE0-83A1-5A6766BC1C74}"/>
              </a:ext>
            </a:extLst>
          </p:cNvPr>
          <p:cNvSpPr txBox="1">
            <a:spLocks noChangeArrowheads="1"/>
          </p:cNvSpPr>
          <p:nvPr/>
        </p:nvSpPr>
        <p:spPr bwMode="auto">
          <a:xfrm>
            <a:off x="1762125" y="2714625"/>
            <a:ext cx="219075" cy="219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A</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 name="Text Box 11">
            <a:extLst>
              <a:ext uri="{FF2B5EF4-FFF2-40B4-BE49-F238E27FC236}">
                <a16:creationId xmlns:a16="http://schemas.microsoft.com/office/drawing/2014/main" id="{9FB8F52A-5B98-4122-BD05-C6DB40210D70}"/>
              </a:ext>
            </a:extLst>
          </p:cNvPr>
          <p:cNvSpPr txBox="1">
            <a:spLocks noChangeArrowheads="1"/>
          </p:cNvSpPr>
          <p:nvPr/>
        </p:nvSpPr>
        <p:spPr bwMode="auto">
          <a:xfrm>
            <a:off x="2219325" y="2076450"/>
            <a:ext cx="219075" cy="219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B</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 name="Text Box 12">
            <a:extLst>
              <a:ext uri="{FF2B5EF4-FFF2-40B4-BE49-F238E27FC236}">
                <a16:creationId xmlns:a16="http://schemas.microsoft.com/office/drawing/2014/main" id="{8E294761-D3ED-49DA-8D9F-4CFCD651267D}"/>
              </a:ext>
            </a:extLst>
          </p:cNvPr>
          <p:cNvSpPr txBox="1">
            <a:spLocks noChangeArrowheads="1"/>
          </p:cNvSpPr>
          <p:nvPr/>
        </p:nvSpPr>
        <p:spPr bwMode="auto">
          <a:xfrm>
            <a:off x="3048000" y="2295525"/>
            <a:ext cx="219075" cy="219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C</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 name="Text Box 13">
            <a:extLst>
              <a:ext uri="{FF2B5EF4-FFF2-40B4-BE49-F238E27FC236}">
                <a16:creationId xmlns:a16="http://schemas.microsoft.com/office/drawing/2014/main" id="{7FA3EE60-A753-4E0F-84F9-E1D395A835F0}"/>
              </a:ext>
            </a:extLst>
          </p:cNvPr>
          <p:cNvSpPr txBox="1">
            <a:spLocks noChangeArrowheads="1"/>
          </p:cNvSpPr>
          <p:nvPr/>
        </p:nvSpPr>
        <p:spPr bwMode="auto">
          <a:xfrm>
            <a:off x="4000500" y="485775"/>
            <a:ext cx="219075" cy="219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D</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 name="Text Box 14">
            <a:extLst>
              <a:ext uri="{FF2B5EF4-FFF2-40B4-BE49-F238E27FC236}">
                <a16:creationId xmlns:a16="http://schemas.microsoft.com/office/drawing/2014/main" id="{93CFA347-A5E0-4622-9B56-7BAC617F42C5}"/>
              </a:ext>
            </a:extLst>
          </p:cNvPr>
          <p:cNvSpPr txBox="1">
            <a:spLocks noChangeArrowheads="1"/>
          </p:cNvSpPr>
          <p:nvPr/>
        </p:nvSpPr>
        <p:spPr bwMode="auto">
          <a:xfrm>
            <a:off x="6238875" y="762000"/>
            <a:ext cx="219075" cy="219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 name="Text Box 15">
            <a:extLst>
              <a:ext uri="{FF2B5EF4-FFF2-40B4-BE49-F238E27FC236}">
                <a16:creationId xmlns:a16="http://schemas.microsoft.com/office/drawing/2014/main" id="{3456E74D-9028-4444-BDC9-1C52DA804863}"/>
              </a:ext>
            </a:extLst>
          </p:cNvPr>
          <p:cNvSpPr txBox="1">
            <a:spLocks noChangeArrowheads="1"/>
          </p:cNvSpPr>
          <p:nvPr/>
        </p:nvSpPr>
        <p:spPr bwMode="auto">
          <a:xfrm>
            <a:off x="6457950" y="76200"/>
            <a:ext cx="219075" cy="219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F</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1" name="Text Box 18">
            <a:extLst>
              <a:ext uri="{FF2B5EF4-FFF2-40B4-BE49-F238E27FC236}">
                <a16:creationId xmlns:a16="http://schemas.microsoft.com/office/drawing/2014/main" id="{5B9D23FA-50D4-4021-B9E1-EE689F0CA59B}"/>
              </a:ext>
            </a:extLst>
          </p:cNvPr>
          <p:cNvSpPr txBox="1">
            <a:spLocks noChangeArrowheads="1"/>
          </p:cNvSpPr>
          <p:nvPr/>
        </p:nvSpPr>
        <p:spPr bwMode="auto">
          <a:xfrm>
            <a:off x="3295650" y="85725"/>
            <a:ext cx="2752725"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sng" strike="noStrike" cap="none" normalizeH="0" baseline="0" dirty="0">
                <a:ln>
                  <a:noFill/>
                </a:ln>
                <a:solidFill>
                  <a:srgbClr val="000000"/>
                </a:solidFill>
                <a:effectLst/>
                <a:latin typeface="+mj-lt"/>
              </a:rPr>
              <a:t>The heating curve for water  </a:t>
            </a:r>
            <a:endParaRPr kumimoji="0" lang="en-US" altLang="en-US" sz="2800" b="0" i="0" u="none" strike="noStrike" cap="none" normalizeH="0" baseline="0" dirty="0">
              <a:ln>
                <a:noFill/>
              </a:ln>
              <a:solidFill>
                <a:schemeClr val="tx1"/>
              </a:solidFill>
              <a:effectLst/>
              <a:latin typeface="+mj-lt"/>
            </a:endParaRPr>
          </a:p>
        </p:txBody>
      </p:sp>
      <p:cxnSp>
        <p:nvCxnSpPr>
          <p:cNvPr id="2067" name="AutoShape 19">
            <a:extLst>
              <a:ext uri="{FF2B5EF4-FFF2-40B4-BE49-F238E27FC236}">
                <a16:creationId xmlns:a16="http://schemas.microsoft.com/office/drawing/2014/main" id="{8ED6AEE3-68FA-4224-857B-AD394C1AB236}"/>
              </a:ext>
            </a:extLst>
          </p:cNvPr>
          <p:cNvCxnSpPr>
            <a:cxnSpLocks noChangeShapeType="1"/>
          </p:cNvCxnSpPr>
          <p:nvPr/>
        </p:nvCxnSpPr>
        <p:spPr bwMode="auto">
          <a:xfrm>
            <a:off x="2363788" y="2311400"/>
            <a:ext cx="690562" cy="0"/>
          </a:xfrm>
          <a:prstGeom prst="straightConnector1">
            <a:avLst/>
          </a:prstGeom>
          <a:noFill/>
          <a:ln w="38100" algn="ctr">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sp>
        <p:nvSpPr>
          <p:cNvPr id="13" name="Control 20">
            <a:extLst>
              <a:ext uri="{FF2B5EF4-FFF2-40B4-BE49-F238E27FC236}">
                <a16:creationId xmlns:a16="http://schemas.microsoft.com/office/drawing/2014/main" id="{A84B10E9-B358-4EA6-937A-6AF5940BAD9A}"/>
              </a:ext>
            </a:extLst>
          </p:cNvPr>
          <p:cNvSpPr>
            <a:spLocks noChangeArrowheads="1" noChangeShapeType="1"/>
          </p:cNvSpPr>
          <p:nvPr/>
        </p:nvSpPr>
        <p:spPr bwMode="auto">
          <a:xfrm>
            <a:off x="1589088" y="7199814"/>
            <a:ext cx="6878637" cy="3065462"/>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0" tIns="0" rIns="0" bIns="0" numCol="1" anchor="t" anchorCtr="0" compatLnSpc="1">
            <a:prstTxWarp prst="textNoShape">
              <a:avLst/>
            </a:prstTxWarp>
          </a:bodyPr>
          <a:lstStyle/>
          <a:p>
            <a:endParaRPr lang="en-US"/>
          </a:p>
        </p:txBody>
      </p:sp>
      <p:sp>
        <p:nvSpPr>
          <p:cNvPr id="24" name="TextBox 23">
            <a:extLst>
              <a:ext uri="{FF2B5EF4-FFF2-40B4-BE49-F238E27FC236}">
                <a16:creationId xmlns:a16="http://schemas.microsoft.com/office/drawing/2014/main" id="{6E7DF6B1-2403-4BC5-9A6A-89FAE9998A9E}"/>
              </a:ext>
            </a:extLst>
          </p:cNvPr>
          <p:cNvSpPr txBox="1"/>
          <p:nvPr/>
        </p:nvSpPr>
        <p:spPr>
          <a:xfrm>
            <a:off x="0" y="3733800"/>
            <a:ext cx="9144000" cy="3170099"/>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22. Why is BC shorter than DE? </a:t>
            </a:r>
            <a:r>
              <a:rPr lang="en-US" sz="2000" dirty="0">
                <a:solidFill>
                  <a:srgbClr val="FF0000"/>
                </a:solidFill>
                <a:latin typeface="Times New Roman" panose="02020603050405020304" pitchFamily="18" charset="0"/>
                <a:cs typeface="Times New Roman" panose="02020603050405020304" pitchFamily="18" charset="0"/>
              </a:rPr>
              <a:t>MELTING IS EASIER, LESS ENERGY IS </a:t>
            </a:r>
            <a:br>
              <a:rPr lang="en-US" sz="2000" dirty="0">
                <a:solidFill>
                  <a:srgbClr val="FF0000"/>
                </a:solidFill>
                <a:latin typeface="Times New Roman" panose="02020603050405020304" pitchFamily="18" charset="0"/>
                <a:cs typeface="Times New Roman" panose="02020603050405020304" pitchFamily="18" charset="0"/>
              </a:rPr>
            </a:br>
            <a:r>
              <a:rPr lang="en-US" sz="2000" dirty="0">
                <a:solidFill>
                  <a:srgbClr val="FF0000"/>
                </a:solidFill>
                <a:latin typeface="Times New Roman" panose="02020603050405020304" pitchFamily="18" charset="0"/>
                <a:cs typeface="Times New Roman" panose="02020603050405020304" pitchFamily="18" charset="0"/>
              </a:rPr>
              <a:t>       REQUIRED COMPARED TO VAPORIZING (BOILING)</a:t>
            </a:r>
            <a:br>
              <a:rPr lang="en-US" sz="2000" dirty="0">
                <a:latin typeface="Times New Roman" panose="02020603050405020304" pitchFamily="18" charset="0"/>
                <a:cs typeface="Times New Roman" panose="02020603050405020304" pitchFamily="18" charset="0"/>
              </a:rPr>
            </a:br>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23.  To melt ONE GRAM of SOLID ICE into one gram of liquid water requires the</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a:t>
            </a:r>
            <a:r>
              <a:rPr lang="en-US" sz="2000" dirty="0">
                <a:solidFill>
                  <a:srgbClr val="FF0000"/>
                </a:solidFill>
                <a:latin typeface="Times New Roman" panose="02020603050405020304" pitchFamily="18" charset="0"/>
                <a:cs typeface="Times New Roman" panose="02020603050405020304" pitchFamily="18" charset="0"/>
              </a:rPr>
              <a:t> HEAT OF FUSION, FOR WATER IT’S ONLY 334 JOULES/GRAM ADDED IN</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To freeze ONE GRAM of liquid water into SOLID ICE requires the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a:t>
            </a:r>
            <a:r>
              <a:rPr lang="en-US" sz="2000" dirty="0">
                <a:solidFill>
                  <a:srgbClr val="FF0000"/>
                </a:solidFill>
                <a:latin typeface="Times New Roman" panose="02020603050405020304" pitchFamily="18" charset="0"/>
                <a:cs typeface="Times New Roman" panose="02020603050405020304" pitchFamily="18" charset="0"/>
              </a:rPr>
              <a:t>HEAT OF FUSION, FOR WATER IT’S ONLY 334 JOULES/GRAM</a:t>
            </a:r>
            <a:r>
              <a:rPr lang="en-US" sz="2000" dirty="0">
                <a:latin typeface="Times New Roman" panose="02020603050405020304" pitchFamily="18" charset="0"/>
                <a:cs typeface="Times New Roman" panose="02020603050405020304" pitchFamily="18" charset="0"/>
              </a:rPr>
              <a:t> </a:t>
            </a:r>
            <a:r>
              <a:rPr lang="en-US" sz="2000" dirty="0">
                <a:solidFill>
                  <a:srgbClr val="FF0000"/>
                </a:solidFill>
                <a:latin typeface="Times New Roman" panose="02020603050405020304" pitchFamily="18" charset="0"/>
                <a:cs typeface="Times New Roman" panose="02020603050405020304" pitchFamily="18" charset="0"/>
              </a:rPr>
              <a:t>REMOVED</a:t>
            </a:r>
            <a:br>
              <a:rPr lang="en-US" sz="2000" dirty="0">
                <a:solidFill>
                  <a:srgbClr val="FF0000"/>
                </a:solidFill>
                <a:latin typeface="Times New Roman" panose="02020603050405020304" pitchFamily="18" charset="0"/>
                <a:cs typeface="Times New Roman" panose="02020603050405020304" pitchFamily="18" charset="0"/>
              </a:rPr>
            </a:br>
            <a:br>
              <a:rPr lang="en-US" sz="2000" dirty="0">
                <a:solidFill>
                  <a:srgbClr val="FF0000"/>
                </a:solidFill>
                <a:latin typeface="Times New Roman" panose="02020603050405020304" pitchFamily="18" charset="0"/>
                <a:cs typeface="Times New Roman" panose="02020603050405020304" pitchFamily="18" charset="0"/>
              </a:rPr>
            </a:br>
            <a:r>
              <a:rPr lang="en-US" sz="2000" dirty="0">
                <a:solidFill>
                  <a:srgbClr val="000099"/>
                </a:solidFill>
                <a:latin typeface="Times New Roman" panose="02020603050405020304" pitchFamily="18" charset="0"/>
                <a:cs typeface="Times New Roman" panose="02020603050405020304" pitchFamily="18" charset="0"/>
              </a:rPr>
              <a:t>24.  To Boil Away (vaporize) one gram of hot liquid water into steam requires the</a:t>
            </a:r>
            <a:br>
              <a:rPr lang="en-US" sz="2000" dirty="0">
                <a:solidFill>
                  <a:srgbClr val="000099"/>
                </a:solidFill>
                <a:latin typeface="Times New Roman" panose="02020603050405020304" pitchFamily="18" charset="0"/>
                <a:cs typeface="Times New Roman" panose="02020603050405020304" pitchFamily="18" charset="0"/>
              </a:rPr>
            </a:br>
            <a:r>
              <a:rPr lang="en-US" sz="2000" dirty="0">
                <a:solidFill>
                  <a:srgbClr val="000099"/>
                </a:solidFill>
                <a:latin typeface="Times New Roman" panose="02020603050405020304" pitchFamily="18" charset="0"/>
                <a:cs typeface="Times New Roman" panose="02020603050405020304" pitchFamily="18" charset="0"/>
              </a:rPr>
              <a:t>        HEAT OF VAPORIZATION, for water that is 2260 JOULES/GRAM ADDED IN.  </a:t>
            </a:r>
          </a:p>
        </p:txBody>
      </p:sp>
      <p:sp>
        <p:nvSpPr>
          <p:cNvPr id="12" name="Text Box 8">
            <a:extLst>
              <a:ext uri="{FF2B5EF4-FFF2-40B4-BE49-F238E27FC236}">
                <a16:creationId xmlns:a16="http://schemas.microsoft.com/office/drawing/2014/main" id="{91267F25-AF40-4C50-7840-31E084CD9AAB}"/>
              </a:ext>
            </a:extLst>
          </p:cNvPr>
          <p:cNvSpPr txBox="1">
            <a:spLocks noChangeArrowheads="1"/>
          </p:cNvSpPr>
          <p:nvPr/>
        </p:nvSpPr>
        <p:spPr bwMode="auto">
          <a:xfrm>
            <a:off x="319089" y="2076450"/>
            <a:ext cx="1662112" cy="552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Calibri" panose="020F0502020204030204" pitchFamily="34" charset="0"/>
              </a:rPr>
              <a:t>Melting Point</a:t>
            </a:r>
            <a:endParaRPr kumimoji="0" lang="en-US" altLang="en-US" sz="3600" b="0" i="0" u="none" strike="noStrike" cap="none" normalizeH="0" baseline="0" dirty="0">
              <a:ln>
                <a:noFill/>
              </a:ln>
              <a:solidFill>
                <a:schemeClr val="tx1"/>
              </a:solidFill>
              <a:effectLst/>
              <a:latin typeface="Arial" panose="020B0604020202020204" pitchFamily="34" charset="0"/>
            </a:endParaRPr>
          </a:p>
        </p:txBody>
      </p:sp>
      <p:sp>
        <p:nvSpPr>
          <p:cNvPr id="14" name="Text Box 9">
            <a:extLst>
              <a:ext uri="{FF2B5EF4-FFF2-40B4-BE49-F238E27FC236}">
                <a16:creationId xmlns:a16="http://schemas.microsoft.com/office/drawing/2014/main" id="{F1DE2601-4844-CC12-AC8D-FA84E92F2767}"/>
              </a:ext>
            </a:extLst>
          </p:cNvPr>
          <p:cNvSpPr txBox="1">
            <a:spLocks noChangeArrowheads="1"/>
          </p:cNvSpPr>
          <p:nvPr/>
        </p:nvSpPr>
        <p:spPr bwMode="auto">
          <a:xfrm>
            <a:off x="228601" y="533400"/>
            <a:ext cx="1752600" cy="552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Calibri" panose="020F0502020204030204" pitchFamily="34" charset="0"/>
              </a:rPr>
              <a:t>Boiling Point</a:t>
            </a:r>
          </a:p>
          <a:p>
            <a:pPr marL="0" marR="0" lvl="0" indent="0" algn="ctr" defTabSz="914400" rtl="0" eaLnBrk="0" fontAlgn="base" latinLnBrk="0" hangingPunct="0">
              <a:lnSpc>
                <a:spcPct val="100000"/>
              </a:lnSpc>
              <a:spcBef>
                <a:spcPct val="0"/>
              </a:spcBef>
              <a:spcAft>
                <a:spcPct val="0"/>
              </a:spcAft>
              <a:buClrTx/>
              <a:buSzTx/>
              <a:buFontTx/>
              <a:buNone/>
              <a:tabLst/>
            </a:pPr>
            <a:endParaRPr lang="en-US" altLang="en-US" sz="1600" dirty="0">
              <a:solidFill>
                <a:srgbClr val="000000"/>
              </a:solidFill>
              <a:latin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rgbClr val="000000"/>
              </a:solidFill>
              <a:effectLst/>
              <a:latin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lang="en-US" altLang="en-US" sz="2000" b="1" dirty="0">
                <a:solidFill>
                  <a:srgbClr val="000000"/>
                </a:solidFill>
                <a:latin typeface="Calibri" panose="020F0502020204030204" pitchFamily="34" charset="0"/>
              </a:rPr>
              <a:t>Temperature</a:t>
            </a:r>
            <a:endParaRPr kumimoji="0" lang="en-US" altLang="en-US" sz="4400" b="1" i="0" u="none" strike="noStrike" cap="none" normalizeH="0" baseline="0" dirty="0">
              <a:ln>
                <a:noFill/>
              </a:ln>
              <a:solidFill>
                <a:schemeClr val="tx1"/>
              </a:solidFill>
              <a:effectLst/>
              <a:latin typeface="Arial" panose="020B0604020202020204" pitchFamily="34" charset="0"/>
            </a:endParaRPr>
          </a:p>
        </p:txBody>
      </p:sp>
      <p:sp>
        <p:nvSpPr>
          <p:cNvPr id="2" name="Text Box 16">
            <a:extLst>
              <a:ext uri="{FF2B5EF4-FFF2-40B4-BE49-F238E27FC236}">
                <a16:creationId xmlns:a16="http://schemas.microsoft.com/office/drawing/2014/main" id="{72546DB9-0692-025D-033E-08D09825BBBC}"/>
              </a:ext>
            </a:extLst>
          </p:cNvPr>
          <p:cNvSpPr txBox="1">
            <a:spLocks noChangeArrowheads="1"/>
          </p:cNvSpPr>
          <p:nvPr/>
        </p:nvSpPr>
        <p:spPr bwMode="auto">
          <a:xfrm>
            <a:off x="2108993" y="2984499"/>
            <a:ext cx="6730207" cy="495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Heat is added at a constant rate  →</a:t>
            </a:r>
            <a:endParaRPr kumimoji="0" lang="en-US" altLang="en-US" sz="4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533834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CE2BC27A-87B4-4582-9355-50555CF7C345}"/>
              </a:ext>
            </a:extLst>
          </p:cNvPr>
          <p:cNvGraphicFramePr>
            <a:graphicFrameLocks noGrp="1"/>
          </p:cNvGraphicFramePr>
          <p:nvPr>
            <p:extLst>
              <p:ext uri="{D42A27DB-BD31-4B8C-83A1-F6EECF244321}">
                <p14:modId xmlns:p14="http://schemas.microsoft.com/office/powerpoint/2010/main" val="1474379710"/>
              </p:ext>
            </p:extLst>
          </p:nvPr>
        </p:nvGraphicFramePr>
        <p:xfrm>
          <a:off x="0" y="1752600"/>
          <a:ext cx="9143999" cy="3962399"/>
        </p:xfrm>
        <a:graphic>
          <a:graphicData uri="http://schemas.openxmlformats.org/drawingml/2006/table">
            <a:tbl>
              <a:tblPr/>
              <a:tblGrid>
                <a:gridCol w="1524000">
                  <a:extLst>
                    <a:ext uri="{9D8B030D-6E8A-4147-A177-3AD203B41FA5}">
                      <a16:colId xmlns:a16="http://schemas.microsoft.com/office/drawing/2014/main" val="166820153"/>
                    </a:ext>
                  </a:extLst>
                </a:gridCol>
                <a:gridCol w="1757680">
                  <a:extLst>
                    <a:ext uri="{9D8B030D-6E8A-4147-A177-3AD203B41FA5}">
                      <a16:colId xmlns:a16="http://schemas.microsoft.com/office/drawing/2014/main" val="1937760080"/>
                    </a:ext>
                  </a:extLst>
                </a:gridCol>
                <a:gridCol w="5862319">
                  <a:extLst>
                    <a:ext uri="{9D8B030D-6E8A-4147-A177-3AD203B41FA5}">
                      <a16:colId xmlns:a16="http://schemas.microsoft.com/office/drawing/2014/main" val="3784985864"/>
                    </a:ext>
                  </a:extLst>
                </a:gridCol>
              </a:tblGrid>
              <a:tr h="780543">
                <a:tc>
                  <a:txBody>
                    <a:bodyPr/>
                    <a:lstStyle/>
                    <a:p>
                      <a:pPr marR="0" indent="0" algn="ctr" rtl="0">
                        <a:lnSpc>
                          <a:spcPct val="119000"/>
                        </a:lnSpc>
                        <a:spcBef>
                          <a:spcPts val="0"/>
                        </a:spcBef>
                        <a:spcAft>
                          <a:spcPts val="600"/>
                        </a:spcAft>
                      </a:pPr>
                      <a:r>
                        <a:rPr lang="en-US" sz="2000" kern="1400" dirty="0">
                          <a:ln>
                            <a:noFill/>
                          </a:ln>
                          <a:solidFill>
                            <a:srgbClr val="000000"/>
                          </a:solidFill>
                          <a:effectLst/>
                          <a:latin typeface="Times New Roman" panose="02020603050405020304" pitchFamily="18" charset="0"/>
                        </a:rPr>
                        <a:t>Constant</a:t>
                      </a:r>
                      <a:endParaRPr lang="en-US" sz="20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000" kern="1400">
                          <a:ln>
                            <a:noFill/>
                          </a:ln>
                          <a:solidFill>
                            <a:srgbClr val="000000"/>
                          </a:solidFill>
                          <a:effectLst/>
                          <a:latin typeface="Times New Roman" panose="02020603050405020304" pitchFamily="18" charset="0"/>
                        </a:rPr>
                        <a:t>Value with</a:t>
                      </a:r>
                      <a:br>
                        <a:rPr lang="en-US" sz="2000" kern="1400">
                          <a:ln>
                            <a:noFill/>
                          </a:ln>
                          <a:solidFill>
                            <a:srgbClr val="000000"/>
                          </a:solidFill>
                          <a:effectLst/>
                          <a:latin typeface="Times New Roman" panose="02020603050405020304" pitchFamily="18" charset="0"/>
                        </a:rPr>
                      </a:br>
                      <a:r>
                        <a:rPr lang="en-US" sz="2000" kern="1400">
                          <a:ln>
                            <a:noFill/>
                          </a:ln>
                          <a:solidFill>
                            <a:srgbClr val="000000"/>
                          </a:solidFill>
                          <a:effectLst/>
                          <a:latin typeface="Times New Roman" panose="02020603050405020304" pitchFamily="18" charset="0"/>
                        </a:rPr>
                        <a:t>units</a:t>
                      </a:r>
                      <a:endParaRPr lang="en-US" sz="2000" kern="140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000" kern="1400" dirty="0">
                          <a:ln>
                            <a:noFill/>
                          </a:ln>
                          <a:solidFill>
                            <a:srgbClr val="000000"/>
                          </a:solidFill>
                          <a:effectLst/>
                          <a:latin typeface="Times New Roman" panose="02020603050405020304" pitchFamily="18" charset="0"/>
                        </a:rPr>
                        <a:t>Will make one gram of H</a:t>
                      </a:r>
                      <a:r>
                        <a:rPr lang="en-US" sz="2000" kern="1400" baseline="-25000" dirty="0">
                          <a:ln>
                            <a:noFill/>
                          </a:ln>
                          <a:solidFill>
                            <a:srgbClr val="000000"/>
                          </a:solidFill>
                          <a:effectLst/>
                          <a:latin typeface="Times New Roman" panose="02020603050405020304" pitchFamily="18" charset="0"/>
                        </a:rPr>
                        <a:t>2</a:t>
                      </a:r>
                      <a:r>
                        <a:rPr lang="en-US" sz="2000" kern="1400" dirty="0">
                          <a:ln>
                            <a:noFill/>
                          </a:ln>
                          <a:solidFill>
                            <a:srgbClr val="000000"/>
                          </a:solidFill>
                          <a:effectLst/>
                          <a:latin typeface="Times New Roman" panose="02020603050405020304" pitchFamily="18" charset="0"/>
                        </a:rPr>
                        <a:t>O...</a:t>
                      </a:r>
                      <a:endParaRPr lang="en-US" sz="20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25478134"/>
                  </a:ext>
                </a:extLst>
              </a:tr>
              <a:tr h="1017729">
                <a:tc>
                  <a:txBody>
                    <a:bodyPr/>
                    <a:lstStyle/>
                    <a:p>
                      <a:pPr marR="0" indent="0" algn="ctr" rtl="0">
                        <a:lnSpc>
                          <a:spcPct val="119000"/>
                        </a:lnSpc>
                        <a:spcBef>
                          <a:spcPts val="0"/>
                        </a:spcBef>
                        <a:spcAft>
                          <a:spcPts val="600"/>
                        </a:spcAft>
                      </a:pPr>
                      <a:r>
                        <a:rPr lang="en-US" sz="2000" kern="1400" dirty="0">
                          <a:ln>
                            <a:noFill/>
                          </a:ln>
                          <a:solidFill>
                            <a:srgbClr val="000000"/>
                          </a:solidFill>
                          <a:effectLst/>
                          <a:latin typeface="Times New Roman" panose="02020603050405020304" pitchFamily="18" charset="0"/>
                        </a:rPr>
                        <a:t>Heat of </a:t>
                      </a:r>
                      <a:br>
                        <a:rPr lang="en-US" sz="2000" kern="1400" dirty="0">
                          <a:ln>
                            <a:noFill/>
                          </a:ln>
                          <a:solidFill>
                            <a:srgbClr val="000000"/>
                          </a:solidFill>
                          <a:effectLst/>
                          <a:latin typeface="Times New Roman" panose="02020603050405020304" pitchFamily="18" charset="0"/>
                        </a:rPr>
                      </a:br>
                      <a:r>
                        <a:rPr lang="en-US" sz="2000" kern="1400" dirty="0">
                          <a:ln>
                            <a:noFill/>
                          </a:ln>
                          <a:solidFill>
                            <a:srgbClr val="000000"/>
                          </a:solidFill>
                          <a:effectLst/>
                          <a:latin typeface="Times New Roman" panose="02020603050405020304" pitchFamily="18" charset="0"/>
                        </a:rPr>
                        <a:t>Fusion </a:t>
                      </a:r>
                      <a:endParaRPr lang="en-US" sz="20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2800" kern="1400" dirty="0">
                        <a:ln>
                          <a:noFill/>
                        </a:ln>
                        <a:solidFill>
                          <a:srgbClr val="0000FF"/>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2000" b="0" kern="1400" dirty="0">
                        <a:ln>
                          <a:noFill/>
                        </a:ln>
                        <a:solidFill>
                          <a:srgbClr val="FF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57524090"/>
                  </a:ext>
                </a:extLst>
              </a:tr>
              <a:tr h="1081079">
                <a:tc>
                  <a:txBody>
                    <a:bodyPr/>
                    <a:lstStyle/>
                    <a:p>
                      <a:pPr marR="0" indent="0" algn="ctr" rtl="0">
                        <a:lnSpc>
                          <a:spcPct val="119000"/>
                        </a:lnSpc>
                        <a:spcBef>
                          <a:spcPts val="0"/>
                        </a:spcBef>
                        <a:spcAft>
                          <a:spcPts val="600"/>
                        </a:spcAft>
                      </a:pPr>
                      <a:r>
                        <a:rPr lang="en-US" sz="2000" kern="1400" dirty="0">
                          <a:ln>
                            <a:noFill/>
                          </a:ln>
                          <a:solidFill>
                            <a:srgbClr val="000000"/>
                          </a:solidFill>
                          <a:effectLst/>
                          <a:latin typeface="Times New Roman" panose="02020603050405020304" pitchFamily="18" charset="0"/>
                        </a:rPr>
                        <a:t>Heat of </a:t>
                      </a:r>
                      <a:br>
                        <a:rPr lang="en-US" sz="2000" kern="1400" dirty="0">
                          <a:ln>
                            <a:noFill/>
                          </a:ln>
                          <a:solidFill>
                            <a:srgbClr val="000000"/>
                          </a:solidFill>
                          <a:effectLst/>
                          <a:latin typeface="Times New Roman" panose="02020603050405020304" pitchFamily="18" charset="0"/>
                        </a:rPr>
                      </a:br>
                      <a:r>
                        <a:rPr lang="en-US" sz="2000" kern="1400" dirty="0">
                          <a:ln>
                            <a:noFill/>
                          </a:ln>
                          <a:solidFill>
                            <a:srgbClr val="000000"/>
                          </a:solidFill>
                          <a:effectLst/>
                          <a:latin typeface="Times New Roman" panose="02020603050405020304" pitchFamily="18" charset="0"/>
                        </a:rPr>
                        <a:t>Vaporization</a:t>
                      </a:r>
                      <a:endParaRPr lang="en-US" sz="20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19000"/>
                        </a:lnSpc>
                        <a:spcBef>
                          <a:spcPts val="0"/>
                        </a:spcBef>
                        <a:spcAft>
                          <a:spcPts val="600"/>
                        </a:spcAft>
                        <a:buClrTx/>
                        <a:buSzTx/>
                        <a:buFontTx/>
                        <a:buNone/>
                        <a:tabLst/>
                        <a:defRPr/>
                      </a:pPr>
                      <a:endParaRPr lang="en-US" sz="2800" kern="1400" dirty="0">
                        <a:ln>
                          <a:noFill/>
                        </a:ln>
                        <a:solidFill>
                          <a:srgbClr val="0000FF"/>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2000" b="0" kern="1400" dirty="0">
                        <a:ln>
                          <a:noFill/>
                        </a:ln>
                        <a:solidFill>
                          <a:srgbClr val="FF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43694184"/>
                  </a:ext>
                </a:extLst>
              </a:tr>
              <a:tr h="1083048">
                <a:tc>
                  <a:txBody>
                    <a:bodyPr/>
                    <a:lstStyle/>
                    <a:p>
                      <a:pPr marR="0" indent="0" algn="ctr" rtl="0">
                        <a:lnSpc>
                          <a:spcPct val="119000"/>
                        </a:lnSpc>
                        <a:spcBef>
                          <a:spcPts val="0"/>
                        </a:spcBef>
                        <a:spcAft>
                          <a:spcPts val="600"/>
                        </a:spcAft>
                      </a:pPr>
                      <a:r>
                        <a:rPr lang="en-US" sz="2000" kern="1400" dirty="0">
                          <a:ln>
                            <a:noFill/>
                          </a:ln>
                          <a:solidFill>
                            <a:srgbClr val="000000"/>
                          </a:solidFill>
                          <a:effectLst/>
                          <a:latin typeface="Times New Roman" panose="02020603050405020304" pitchFamily="18" charset="0"/>
                        </a:rPr>
                        <a:t>Specific Heat </a:t>
                      </a:r>
                      <a:br>
                        <a:rPr lang="en-US" sz="2000" kern="1400" dirty="0">
                          <a:ln>
                            <a:noFill/>
                          </a:ln>
                          <a:solidFill>
                            <a:srgbClr val="000000"/>
                          </a:solidFill>
                          <a:effectLst/>
                          <a:latin typeface="Times New Roman" panose="02020603050405020304" pitchFamily="18" charset="0"/>
                        </a:rPr>
                      </a:br>
                      <a:r>
                        <a:rPr lang="en-US" sz="2000" kern="1400" dirty="0">
                          <a:ln>
                            <a:noFill/>
                          </a:ln>
                          <a:solidFill>
                            <a:srgbClr val="000000"/>
                          </a:solidFill>
                          <a:effectLst/>
                          <a:latin typeface="Times New Roman" panose="02020603050405020304" pitchFamily="18" charset="0"/>
                        </a:rPr>
                        <a:t>Capacity</a:t>
                      </a:r>
                      <a:endParaRPr lang="en-US" sz="20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2800" kern="1400" dirty="0">
                        <a:ln>
                          <a:noFill/>
                        </a:ln>
                        <a:solidFill>
                          <a:srgbClr val="0000FF"/>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2000" b="0" kern="1400" dirty="0">
                        <a:ln>
                          <a:noFill/>
                        </a:ln>
                        <a:solidFill>
                          <a:srgbClr val="0000FF"/>
                        </a:solidFill>
                        <a:effectLst/>
                        <a:latin typeface="Times New Roman" panose="02020603050405020304" pitchFamily="18" charset="0"/>
                        <a:cs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58756326"/>
                  </a:ext>
                </a:extLst>
              </a:tr>
            </a:tbl>
          </a:graphicData>
        </a:graphic>
      </p:graphicFrame>
      <p:sp>
        <p:nvSpPr>
          <p:cNvPr id="4" name="TextBox 3">
            <a:extLst>
              <a:ext uri="{FF2B5EF4-FFF2-40B4-BE49-F238E27FC236}">
                <a16:creationId xmlns:a16="http://schemas.microsoft.com/office/drawing/2014/main" id="{F24A8DF4-317D-428D-9B07-F3D5516FC77A}"/>
              </a:ext>
            </a:extLst>
          </p:cNvPr>
          <p:cNvSpPr txBox="1"/>
          <p:nvPr/>
        </p:nvSpPr>
        <p:spPr>
          <a:xfrm>
            <a:off x="0" y="304800"/>
            <a:ext cx="9144000" cy="1231106"/>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25.  Table B has three important physical constants for water</a:t>
            </a:r>
            <a:r>
              <a:rPr lang="en-US" sz="2800">
                <a:latin typeface="Times New Roman" panose="02020603050405020304" pitchFamily="18" charset="0"/>
                <a:cs typeface="Times New Roman" panose="02020603050405020304" pitchFamily="18" charset="0"/>
              </a:rPr>
              <a:t>.     </a:t>
            </a:r>
            <a:br>
              <a:rPr lang="en-US" sz="2800">
                <a:latin typeface="Times New Roman" panose="02020603050405020304" pitchFamily="18" charset="0"/>
                <a:cs typeface="Times New Roman" panose="02020603050405020304" pitchFamily="18" charset="0"/>
              </a:rPr>
            </a:br>
            <a:r>
              <a:rPr lang="en-US" sz="2800">
                <a:latin typeface="Times New Roman" panose="02020603050405020304" pitchFamily="18" charset="0"/>
                <a:cs typeface="Times New Roman" panose="02020603050405020304" pitchFamily="18" charset="0"/>
              </a:rPr>
              <a:t>        Fill </a:t>
            </a:r>
            <a:r>
              <a:rPr lang="en-US" sz="2800" dirty="0">
                <a:latin typeface="Times New Roman" panose="02020603050405020304" pitchFamily="18" charset="0"/>
                <a:cs typeface="Times New Roman" panose="02020603050405020304" pitchFamily="18" charset="0"/>
              </a:rPr>
              <a:t>in this chart now.</a:t>
            </a:r>
          </a:p>
          <a:p>
            <a:endParaRPr lang="en-US" dirty="0"/>
          </a:p>
        </p:txBody>
      </p:sp>
    </p:spTree>
    <p:extLst>
      <p:ext uri="{BB962C8B-B14F-4D97-AF65-F5344CB8AC3E}">
        <p14:creationId xmlns:p14="http://schemas.microsoft.com/office/powerpoint/2010/main" val="5793174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B66D5B-7E4E-2D2C-6FF7-DA416CCDC388}"/>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6FD35B9A-1332-007E-99CB-D556910DE192}"/>
              </a:ext>
            </a:extLst>
          </p:cNvPr>
          <p:cNvGraphicFramePr>
            <a:graphicFrameLocks noGrp="1"/>
          </p:cNvGraphicFramePr>
          <p:nvPr/>
        </p:nvGraphicFramePr>
        <p:xfrm>
          <a:off x="0" y="1752600"/>
          <a:ext cx="9143999" cy="3962399"/>
        </p:xfrm>
        <a:graphic>
          <a:graphicData uri="http://schemas.openxmlformats.org/drawingml/2006/table">
            <a:tbl>
              <a:tblPr/>
              <a:tblGrid>
                <a:gridCol w="1524000">
                  <a:extLst>
                    <a:ext uri="{9D8B030D-6E8A-4147-A177-3AD203B41FA5}">
                      <a16:colId xmlns:a16="http://schemas.microsoft.com/office/drawing/2014/main" val="166820153"/>
                    </a:ext>
                  </a:extLst>
                </a:gridCol>
                <a:gridCol w="1757680">
                  <a:extLst>
                    <a:ext uri="{9D8B030D-6E8A-4147-A177-3AD203B41FA5}">
                      <a16:colId xmlns:a16="http://schemas.microsoft.com/office/drawing/2014/main" val="1937760080"/>
                    </a:ext>
                  </a:extLst>
                </a:gridCol>
                <a:gridCol w="5862319">
                  <a:extLst>
                    <a:ext uri="{9D8B030D-6E8A-4147-A177-3AD203B41FA5}">
                      <a16:colId xmlns:a16="http://schemas.microsoft.com/office/drawing/2014/main" val="3784985864"/>
                    </a:ext>
                  </a:extLst>
                </a:gridCol>
              </a:tblGrid>
              <a:tr h="780543">
                <a:tc>
                  <a:txBody>
                    <a:bodyPr/>
                    <a:lstStyle/>
                    <a:p>
                      <a:pPr marR="0" indent="0" algn="ctr" rtl="0">
                        <a:lnSpc>
                          <a:spcPct val="119000"/>
                        </a:lnSpc>
                        <a:spcBef>
                          <a:spcPts val="0"/>
                        </a:spcBef>
                        <a:spcAft>
                          <a:spcPts val="600"/>
                        </a:spcAft>
                      </a:pPr>
                      <a:r>
                        <a:rPr lang="en-US" sz="2000" kern="1400" dirty="0">
                          <a:ln>
                            <a:noFill/>
                          </a:ln>
                          <a:solidFill>
                            <a:srgbClr val="000000"/>
                          </a:solidFill>
                          <a:effectLst/>
                          <a:latin typeface="Times New Roman" panose="02020603050405020304" pitchFamily="18" charset="0"/>
                        </a:rPr>
                        <a:t>Constant</a:t>
                      </a:r>
                      <a:endParaRPr lang="en-US" sz="20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000" kern="1400">
                          <a:ln>
                            <a:noFill/>
                          </a:ln>
                          <a:solidFill>
                            <a:srgbClr val="000000"/>
                          </a:solidFill>
                          <a:effectLst/>
                          <a:latin typeface="Times New Roman" panose="02020603050405020304" pitchFamily="18" charset="0"/>
                        </a:rPr>
                        <a:t>Value with</a:t>
                      </a:r>
                      <a:br>
                        <a:rPr lang="en-US" sz="2000" kern="1400">
                          <a:ln>
                            <a:noFill/>
                          </a:ln>
                          <a:solidFill>
                            <a:srgbClr val="000000"/>
                          </a:solidFill>
                          <a:effectLst/>
                          <a:latin typeface="Times New Roman" panose="02020603050405020304" pitchFamily="18" charset="0"/>
                        </a:rPr>
                      </a:br>
                      <a:r>
                        <a:rPr lang="en-US" sz="2000" kern="1400">
                          <a:ln>
                            <a:noFill/>
                          </a:ln>
                          <a:solidFill>
                            <a:srgbClr val="000000"/>
                          </a:solidFill>
                          <a:effectLst/>
                          <a:latin typeface="Times New Roman" panose="02020603050405020304" pitchFamily="18" charset="0"/>
                        </a:rPr>
                        <a:t>units</a:t>
                      </a:r>
                      <a:endParaRPr lang="en-US" sz="2000" kern="140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000" kern="1400" dirty="0">
                          <a:ln>
                            <a:noFill/>
                          </a:ln>
                          <a:solidFill>
                            <a:srgbClr val="000000"/>
                          </a:solidFill>
                          <a:effectLst/>
                          <a:latin typeface="Times New Roman" panose="02020603050405020304" pitchFamily="18" charset="0"/>
                        </a:rPr>
                        <a:t>Will make one gram of H</a:t>
                      </a:r>
                      <a:r>
                        <a:rPr lang="en-US" sz="2000" kern="1400" baseline="-25000" dirty="0">
                          <a:ln>
                            <a:noFill/>
                          </a:ln>
                          <a:solidFill>
                            <a:srgbClr val="000000"/>
                          </a:solidFill>
                          <a:effectLst/>
                          <a:latin typeface="Times New Roman" panose="02020603050405020304" pitchFamily="18" charset="0"/>
                        </a:rPr>
                        <a:t>2</a:t>
                      </a:r>
                      <a:r>
                        <a:rPr lang="en-US" sz="2000" kern="1400" dirty="0">
                          <a:ln>
                            <a:noFill/>
                          </a:ln>
                          <a:solidFill>
                            <a:srgbClr val="000000"/>
                          </a:solidFill>
                          <a:effectLst/>
                          <a:latin typeface="Times New Roman" panose="02020603050405020304" pitchFamily="18" charset="0"/>
                        </a:rPr>
                        <a:t>O...</a:t>
                      </a:r>
                      <a:endParaRPr lang="en-US" sz="20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25478134"/>
                  </a:ext>
                </a:extLst>
              </a:tr>
              <a:tr h="1017729">
                <a:tc>
                  <a:txBody>
                    <a:bodyPr/>
                    <a:lstStyle/>
                    <a:p>
                      <a:pPr marR="0" indent="0" algn="ctr" rtl="0">
                        <a:lnSpc>
                          <a:spcPct val="119000"/>
                        </a:lnSpc>
                        <a:spcBef>
                          <a:spcPts val="0"/>
                        </a:spcBef>
                        <a:spcAft>
                          <a:spcPts val="600"/>
                        </a:spcAft>
                      </a:pPr>
                      <a:r>
                        <a:rPr lang="en-US" sz="2000" kern="1400" dirty="0">
                          <a:ln>
                            <a:noFill/>
                          </a:ln>
                          <a:solidFill>
                            <a:srgbClr val="000000"/>
                          </a:solidFill>
                          <a:effectLst/>
                          <a:latin typeface="Times New Roman" panose="02020603050405020304" pitchFamily="18" charset="0"/>
                        </a:rPr>
                        <a:t>Heat of </a:t>
                      </a:r>
                      <a:br>
                        <a:rPr lang="en-US" sz="2000" kern="1400" dirty="0">
                          <a:ln>
                            <a:noFill/>
                          </a:ln>
                          <a:solidFill>
                            <a:srgbClr val="000000"/>
                          </a:solidFill>
                          <a:effectLst/>
                          <a:latin typeface="Times New Roman" panose="02020603050405020304" pitchFamily="18" charset="0"/>
                        </a:rPr>
                      </a:br>
                      <a:r>
                        <a:rPr lang="en-US" sz="2000" kern="1400" dirty="0">
                          <a:ln>
                            <a:noFill/>
                          </a:ln>
                          <a:solidFill>
                            <a:srgbClr val="000000"/>
                          </a:solidFill>
                          <a:effectLst/>
                          <a:latin typeface="Times New Roman" panose="02020603050405020304" pitchFamily="18" charset="0"/>
                        </a:rPr>
                        <a:t>Fusion </a:t>
                      </a:r>
                      <a:endParaRPr lang="en-US" sz="20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800" kern="1400" dirty="0">
                          <a:ln>
                            <a:noFill/>
                          </a:ln>
                          <a:solidFill>
                            <a:srgbClr val="0000FF"/>
                          </a:solidFill>
                          <a:effectLst/>
                          <a:latin typeface="Times New Roman" panose="02020603050405020304" pitchFamily="18" charset="0"/>
                        </a:rPr>
                        <a:t>334 J/g </a:t>
                      </a:r>
                      <a:endParaRPr lang="en-US" sz="2800" kern="1400" dirty="0">
                        <a:ln>
                          <a:noFill/>
                        </a:ln>
                        <a:solidFill>
                          <a:srgbClr val="0000FF"/>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000" b="0" kern="1400" dirty="0">
                          <a:ln>
                            <a:noFill/>
                          </a:ln>
                          <a:solidFill>
                            <a:srgbClr val="FF0000"/>
                          </a:solidFill>
                          <a:effectLst/>
                          <a:latin typeface="Times New Roman" panose="02020603050405020304" pitchFamily="18" charset="0"/>
                        </a:rPr>
                        <a:t>MELT </a:t>
                      </a:r>
                      <a:r>
                        <a:rPr lang="en-US" sz="2000" b="0" kern="1400" dirty="0">
                          <a:ln>
                            <a:noFill/>
                          </a:ln>
                          <a:solidFill>
                            <a:srgbClr val="0000FF"/>
                          </a:solidFill>
                          <a:effectLst/>
                          <a:latin typeface="Times New Roman" panose="02020603050405020304" pitchFamily="18" charset="0"/>
                        </a:rPr>
                        <a:t>or</a:t>
                      </a:r>
                      <a:r>
                        <a:rPr lang="en-US" sz="2000" b="0" kern="1400" dirty="0">
                          <a:ln>
                            <a:noFill/>
                          </a:ln>
                          <a:solidFill>
                            <a:srgbClr val="FF0000"/>
                          </a:solidFill>
                          <a:effectLst/>
                          <a:latin typeface="Times New Roman" panose="02020603050405020304" pitchFamily="18" charset="0"/>
                        </a:rPr>
                        <a:t> FREEZE </a:t>
                      </a:r>
                      <a:r>
                        <a:rPr lang="en-US" sz="2000" kern="1400" dirty="0">
                          <a:ln>
                            <a:noFill/>
                          </a:ln>
                          <a:solidFill>
                            <a:srgbClr val="FF0000"/>
                          </a:solidFill>
                          <a:effectLst/>
                          <a:latin typeface="Times New Roman" panose="02020603050405020304" pitchFamily="18" charset="0"/>
                        </a:rPr>
                        <a:t>one gram of H</a:t>
                      </a:r>
                      <a:r>
                        <a:rPr lang="en-US" sz="2000" kern="1400" baseline="-25000" dirty="0">
                          <a:ln>
                            <a:noFill/>
                          </a:ln>
                          <a:solidFill>
                            <a:srgbClr val="FF0000"/>
                          </a:solidFill>
                          <a:effectLst/>
                          <a:latin typeface="Times New Roman" panose="02020603050405020304" pitchFamily="18" charset="0"/>
                        </a:rPr>
                        <a:t>2</a:t>
                      </a:r>
                      <a:r>
                        <a:rPr lang="en-US" sz="2000" kern="1400" dirty="0">
                          <a:ln>
                            <a:noFill/>
                          </a:ln>
                          <a:solidFill>
                            <a:srgbClr val="FF0000"/>
                          </a:solidFill>
                          <a:effectLst/>
                          <a:latin typeface="Times New Roman" panose="02020603050405020304" pitchFamily="18" charset="0"/>
                        </a:rPr>
                        <a:t>O</a:t>
                      </a:r>
                      <a:r>
                        <a:rPr lang="en-US" sz="2000" b="0" kern="1400" dirty="0">
                          <a:ln>
                            <a:noFill/>
                          </a:ln>
                          <a:solidFill>
                            <a:srgbClr val="FF0000"/>
                          </a:solidFill>
                          <a:effectLst/>
                          <a:latin typeface="Times New Roman" panose="02020603050405020304" pitchFamily="18" charset="0"/>
                        </a:rPr>
                        <a:t>,</a:t>
                      </a:r>
                      <a:br>
                        <a:rPr lang="en-US" sz="2000" b="0" kern="1400" dirty="0">
                          <a:ln>
                            <a:noFill/>
                          </a:ln>
                          <a:solidFill>
                            <a:srgbClr val="FF0000"/>
                          </a:solidFill>
                          <a:effectLst/>
                          <a:latin typeface="Times New Roman" panose="02020603050405020304" pitchFamily="18" charset="0"/>
                        </a:rPr>
                      </a:br>
                      <a:r>
                        <a:rPr lang="en-US" sz="2000" b="0" kern="1400" dirty="0">
                          <a:ln>
                            <a:noFill/>
                          </a:ln>
                          <a:solidFill>
                            <a:srgbClr val="FF0000"/>
                          </a:solidFill>
                          <a:effectLst/>
                          <a:latin typeface="Times New Roman" panose="02020603050405020304" pitchFamily="18" charset="0"/>
                        </a:rPr>
                        <a:t>NO TEMP CHANGE </a:t>
                      </a:r>
                      <a:endParaRPr lang="en-US" sz="2000" b="0" kern="1400" dirty="0">
                        <a:ln>
                          <a:noFill/>
                        </a:ln>
                        <a:solidFill>
                          <a:srgbClr val="FF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57524090"/>
                  </a:ext>
                </a:extLst>
              </a:tr>
              <a:tr h="1081079">
                <a:tc>
                  <a:txBody>
                    <a:bodyPr/>
                    <a:lstStyle/>
                    <a:p>
                      <a:pPr marR="0" indent="0" algn="ctr" rtl="0">
                        <a:lnSpc>
                          <a:spcPct val="119000"/>
                        </a:lnSpc>
                        <a:spcBef>
                          <a:spcPts val="0"/>
                        </a:spcBef>
                        <a:spcAft>
                          <a:spcPts val="600"/>
                        </a:spcAft>
                      </a:pPr>
                      <a:r>
                        <a:rPr lang="en-US" sz="2000" kern="1400" dirty="0">
                          <a:ln>
                            <a:noFill/>
                          </a:ln>
                          <a:solidFill>
                            <a:srgbClr val="000000"/>
                          </a:solidFill>
                          <a:effectLst/>
                          <a:latin typeface="Times New Roman" panose="02020603050405020304" pitchFamily="18" charset="0"/>
                        </a:rPr>
                        <a:t>Heat of </a:t>
                      </a:r>
                      <a:br>
                        <a:rPr lang="en-US" sz="2000" kern="1400" dirty="0">
                          <a:ln>
                            <a:noFill/>
                          </a:ln>
                          <a:solidFill>
                            <a:srgbClr val="000000"/>
                          </a:solidFill>
                          <a:effectLst/>
                          <a:latin typeface="Times New Roman" panose="02020603050405020304" pitchFamily="18" charset="0"/>
                        </a:rPr>
                      </a:br>
                      <a:r>
                        <a:rPr lang="en-US" sz="2000" kern="1400" dirty="0">
                          <a:ln>
                            <a:noFill/>
                          </a:ln>
                          <a:solidFill>
                            <a:srgbClr val="000000"/>
                          </a:solidFill>
                          <a:effectLst/>
                          <a:latin typeface="Times New Roman" panose="02020603050405020304" pitchFamily="18" charset="0"/>
                        </a:rPr>
                        <a:t>Vaporization</a:t>
                      </a:r>
                      <a:endParaRPr lang="en-US" sz="20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19000"/>
                        </a:lnSpc>
                        <a:spcBef>
                          <a:spcPts val="0"/>
                        </a:spcBef>
                        <a:spcAft>
                          <a:spcPts val="600"/>
                        </a:spcAft>
                        <a:buClrTx/>
                        <a:buSzTx/>
                        <a:buFontTx/>
                        <a:buNone/>
                        <a:tabLst/>
                        <a:defRPr/>
                      </a:pPr>
                      <a:r>
                        <a:rPr lang="en-US" sz="2800" kern="1400" dirty="0">
                          <a:ln>
                            <a:noFill/>
                          </a:ln>
                          <a:solidFill>
                            <a:srgbClr val="0000FF"/>
                          </a:solidFill>
                          <a:effectLst/>
                          <a:latin typeface="Times New Roman" panose="02020603050405020304" pitchFamily="18" charset="0"/>
                        </a:rPr>
                        <a:t>2260 J/g  </a:t>
                      </a:r>
                      <a:endParaRPr lang="en-US" sz="2800" kern="1400" dirty="0">
                        <a:ln>
                          <a:noFill/>
                        </a:ln>
                        <a:solidFill>
                          <a:srgbClr val="0000FF"/>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000" b="0" kern="1400" dirty="0">
                          <a:ln>
                            <a:noFill/>
                          </a:ln>
                          <a:solidFill>
                            <a:srgbClr val="FF0000"/>
                          </a:solidFill>
                          <a:effectLst/>
                          <a:latin typeface="Times New Roman" panose="02020603050405020304" pitchFamily="18" charset="0"/>
                        </a:rPr>
                        <a:t>VAPORIZE </a:t>
                      </a:r>
                      <a:r>
                        <a:rPr lang="en-US" sz="2000" b="0" kern="1400" dirty="0">
                          <a:ln>
                            <a:noFill/>
                          </a:ln>
                          <a:solidFill>
                            <a:srgbClr val="0000FF"/>
                          </a:solidFill>
                          <a:effectLst/>
                          <a:latin typeface="Times New Roman" panose="02020603050405020304" pitchFamily="18" charset="0"/>
                        </a:rPr>
                        <a:t>or</a:t>
                      </a:r>
                      <a:r>
                        <a:rPr lang="en-US" sz="2000" b="0" kern="1400" dirty="0">
                          <a:ln>
                            <a:noFill/>
                          </a:ln>
                          <a:solidFill>
                            <a:srgbClr val="FF0000"/>
                          </a:solidFill>
                          <a:effectLst/>
                          <a:latin typeface="Times New Roman" panose="02020603050405020304" pitchFamily="18" charset="0"/>
                        </a:rPr>
                        <a:t> CONDENSE </a:t>
                      </a:r>
                      <a:r>
                        <a:rPr lang="en-US" sz="2000" kern="1400" dirty="0">
                          <a:ln>
                            <a:noFill/>
                          </a:ln>
                          <a:solidFill>
                            <a:srgbClr val="FF0000"/>
                          </a:solidFill>
                          <a:effectLst/>
                          <a:latin typeface="Times New Roman" panose="02020603050405020304" pitchFamily="18" charset="0"/>
                        </a:rPr>
                        <a:t>one gram of H</a:t>
                      </a:r>
                      <a:r>
                        <a:rPr lang="en-US" sz="2000" kern="1400" baseline="-25000" dirty="0">
                          <a:ln>
                            <a:noFill/>
                          </a:ln>
                          <a:solidFill>
                            <a:srgbClr val="FF0000"/>
                          </a:solidFill>
                          <a:effectLst/>
                          <a:latin typeface="Times New Roman" panose="02020603050405020304" pitchFamily="18" charset="0"/>
                        </a:rPr>
                        <a:t>2</a:t>
                      </a:r>
                      <a:r>
                        <a:rPr lang="en-US" sz="2000" kern="1400" dirty="0">
                          <a:ln>
                            <a:noFill/>
                          </a:ln>
                          <a:solidFill>
                            <a:srgbClr val="FF0000"/>
                          </a:solidFill>
                          <a:effectLst/>
                          <a:latin typeface="Times New Roman" panose="02020603050405020304" pitchFamily="18" charset="0"/>
                        </a:rPr>
                        <a:t>O</a:t>
                      </a:r>
                      <a:r>
                        <a:rPr lang="en-US" sz="2000" b="0" kern="1400" dirty="0">
                          <a:ln>
                            <a:noFill/>
                          </a:ln>
                          <a:solidFill>
                            <a:srgbClr val="FF0000"/>
                          </a:solidFill>
                          <a:effectLst/>
                          <a:latin typeface="Times New Roman" panose="02020603050405020304" pitchFamily="18" charset="0"/>
                        </a:rPr>
                        <a:t>, </a:t>
                      </a:r>
                      <a:br>
                        <a:rPr lang="en-US" sz="2000" b="0" kern="1400" dirty="0">
                          <a:ln>
                            <a:noFill/>
                          </a:ln>
                          <a:solidFill>
                            <a:srgbClr val="FF0000"/>
                          </a:solidFill>
                          <a:effectLst/>
                          <a:latin typeface="Times New Roman" panose="02020603050405020304" pitchFamily="18" charset="0"/>
                        </a:rPr>
                      </a:br>
                      <a:r>
                        <a:rPr lang="en-US" sz="2000" b="0" kern="1400" dirty="0">
                          <a:ln>
                            <a:noFill/>
                          </a:ln>
                          <a:solidFill>
                            <a:srgbClr val="FF0000"/>
                          </a:solidFill>
                          <a:effectLst/>
                          <a:latin typeface="Times New Roman" panose="02020603050405020304" pitchFamily="18" charset="0"/>
                        </a:rPr>
                        <a:t>NO TEMP CHANGE </a:t>
                      </a:r>
                      <a:endParaRPr lang="en-US" sz="2000" b="0" kern="1400" dirty="0">
                        <a:ln>
                          <a:noFill/>
                        </a:ln>
                        <a:solidFill>
                          <a:srgbClr val="FF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43694184"/>
                  </a:ext>
                </a:extLst>
              </a:tr>
              <a:tr h="1083048">
                <a:tc>
                  <a:txBody>
                    <a:bodyPr/>
                    <a:lstStyle/>
                    <a:p>
                      <a:pPr marR="0" indent="0" algn="ctr" rtl="0">
                        <a:lnSpc>
                          <a:spcPct val="119000"/>
                        </a:lnSpc>
                        <a:spcBef>
                          <a:spcPts val="0"/>
                        </a:spcBef>
                        <a:spcAft>
                          <a:spcPts val="600"/>
                        </a:spcAft>
                      </a:pPr>
                      <a:r>
                        <a:rPr lang="en-US" sz="2000" kern="1400" dirty="0">
                          <a:ln>
                            <a:noFill/>
                          </a:ln>
                          <a:solidFill>
                            <a:srgbClr val="000000"/>
                          </a:solidFill>
                          <a:effectLst/>
                          <a:latin typeface="Times New Roman" panose="02020603050405020304" pitchFamily="18" charset="0"/>
                        </a:rPr>
                        <a:t>Specific Heat </a:t>
                      </a:r>
                      <a:br>
                        <a:rPr lang="en-US" sz="2000" kern="1400" dirty="0">
                          <a:ln>
                            <a:noFill/>
                          </a:ln>
                          <a:solidFill>
                            <a:srgbClr val="000000"/>
                          </a:solidFill>
                          <a:effectLst/>
                          <a:latin typeface="Times New Roman" panose="02020603050405020304" pitchFamily="18" charset="0"/>
                        </a:rPr>
                      </a:br>
                      <a:r>
                        <a:rPr lang="en-US" sz="2000" kern="1400" dirty="0">
                          <a:ln>
                            <a:noFill/>
                          </a:ln>
                          <a:solidFill>
                            <a:srgbClr val="000000"/>
                          </a:solidFill>
                          <a:effectLst/>
                          <a:latin typeface="Times New Roman" panose="02020603050405020304" pitchFamily="18" charset="0"/>
                        </a:rPr>
                        <a:t>Capacity</a:t>
                      </a:r>
                      <a:endParaRPr lang="en-US" sz="20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800" kern="1400" dirty="0">
                          <a:ln>
                            <a:noFill/>
                          </a:ln>
                          <a:solidFill>
                            <a:srgbClr val="0000FF"/>
                          </a:solidFill>
                          <a:effectLst/>
                          <a:latin typeface="Times New Roman" panose="02020603050405020304" pitchFamily="18" charset="0"/>
                        </a:rPr>
                        <a:t>4.18 J/</a:t>
                      </a:r>
                      <a:r>
                        <a:rPr lang="en-US" sz="2800" kern="1400" dirty="0" err="1">
                          <a:ln>
                            <a:noFill/>
                          </a:ln>
                          <a:solidFill>
                            <a:srgbClr val="0000FF"/>
                          </a:solidFill>
                          <a:effectLst/>
                          <a:latin typeface="Times New Roman" panose="02020603050405020304" pitchFamily="18" charset="0"/>
                        </a:rPr>
                        <a:t>g</a:t>
                      </a:r>
                      <a:r>
                        <a:rPr lang="en-US" sz="2800" kern="1400" dirty="0" err="1">
                          <a:ln>
                            <a:noFill/>
                          </a:ln>
                          <a:solidFill>
                            <a:srgbClr val="0000FF"/>
                          </a:solidFill>
                          <a:effectLst/>
                          <a:latin typeface="Times New Roman" panose="02020603050405020304" pitchFamily="18" charset="0"/>
                          <a:cs typeface="Times New Roman" panose="02020603050405020304" pitchFamily="18" charset="0"/>
                        </a:rPr>
                        <a:t>·</a:t>
                      </a:r>
                      <a:r>
                        <a:rPr lang="en-US" sz="2800" kern="1400" dirty="0" err="1">
                          <a:ln>
                            <a:noFill/>
                          </a:ln>
                          <a:solidFill>
                            <a:srgbClr val="0000FF"/>
                          </a:solidFill>
                          <a:effectLst/>
                          <a:latin typeface="Times New Roman" panose="02020603050405020304" pitchFamily="18" charset="0"/>
                        </a:rPr>
                        <a:t>K</a:t>
                      </a:r>
                      <a:r>
                        <a:rPr lang="en-US" sz="2800" kern="1400" dirty="0">
                          <a:ln>
                            <a:noFill/>
                          </a:ln>
                          <a:solidFill>
                            <a:srgbClr val="0000FF"/>
                          </a:solidFill>
                          <a:effectLst/>
                          <a:latin typeface="Times New Roman" panose="02020603050405020304" pitchFamily="18" charset="0"/>
                        </a:rPr>
                        <a:t> </a:t>
                      </a:r>
                      <a:endParaRPr lang="en-US" sz="2800" kern="1400" dirty="0">
                        <a:ln>
                          <a:noFill/>
                        </a:ln>
                        <a:solidFill>
                          <a:srgbClr val="0000FF"/>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000" b="0" kern="1400" dirty="0">
                          <a:ln>
                            <a:noFill/>
                          </a:ln>
                          <a:solidFill>
                            <a:srgbClr val="FF0000"/>
                          </a:solidFill>
                          <a:effectLst/>
                          <a:latin typeface="Times New Roman" panose="02020603050405020304" pitchFamily="18" charset="0"/>
                          <a:cs typeface="Times New Roman" panose="02020603050405020304" pitchFamily="18" charset="0"/>
                        </a:rPr>
                        <a:t>Change temp of </a:t>
                      </a:r>
                      <a:r>
                        <a:rPr lang="en-US" sz="2000" kern="1400" dirty="0">
                          <a:ln>
                            <a:noFill/>
                          </a:ln>
                          <a:solidFill>
                            <a:srgbClr val="FF0000"/>
                          </a:solidFill>
                          <a:effectLst/>
                          <a:latin typeface="Times New Roman" panose="02020603050405020304" pitchFamily="18" charset="0"/>
                        </a:rPr>
                        <a:t>one gram of H</a:t>
                      </a:r>
                      <a:r>
                        <a:rPr lang="en-US" sz="2000" kern="1400" baseline="-25000" dirty="0">
                          <a:ln>
                            <a:noFill/>
                          </a:ln>
                          <a:solidFill>
                            <a:srgbClr val="FF0000"/>
                          </a:solidFill>
                          <a:effectLst/>
                          <a:latin typeface="Times New Roman" panose="02020603050405020304" pitchFamily="18" charset="0"/>
                        </a:rPr>
                        <a:t>2</a:t>
                      </a:r>
                      <a:r>
                        <a:rPr lang="en-US" sz="2000" kern="1400" dirty="0">
                          <a:ln>
                            <a:noFill/>
                          </a:ln>
                          <a:solidFill>
                            <a:srgbClr val="FF0000"/>
                          </a:solidFill>
                          <a:effectLst/>
                          <a:latin typeface="Times New Roman" panose="02020603050405020304" pitchFamily="18" charset="0"/>
                        </a:rPr>
                        <a:t>O </a:t>
                      </a:r>
                      <a:r>
                        <a:rPr lang="en-US" sz="2000" b="0" kern="1400" dirty="0">
                          <a:ln>
                            <a:noFill/>
                          </a:ln>
                          <a:solidFill>
                            <a:srgbClr val="FF0000"/>
                          </a:solidFill>
                          <a:effectLst/>
                          <a:latin typeface="Times New Roman" panose="02020603050405020304" pitchFamily="18" charset="0"/>
                          <a:cs typeface="Times New Roman" panose="02020603050405020304" pitchFamily="18" charset="0"/>
                        </a:rPr>
                        <a:t>by 1 Kelvin (or 1</a:t>
                      </a:r>
                      <a:r>
                        <a:rPr lang="en-US" sz="2000" b="0" kern="1400" dirty="0">
                          <a:ln>
                            <a:noFill/>
                          </a:ln>
                          <a:solidFill>
                            <a:srgbClr val="FF0000"/>
                          </a:solidFill>
                          <a:effectLst/>
                          <a:latin typeface="Times New Roman" panose="02020603050405020304" pitchFamily="18" charset="0"/>
                          <a:ea typeface="Verdana" panose="020B0604030504040204" pitchFamily="34" charset="0"/>
                          <a:cs typeface="Times New Roman" panose="02020603050405020304" pitchFamily="18" charset="0"/>
                        </a:rPr>
                        <a:t>°</a:t>
                      </a:r>
                      <a:r>
                        <a:rPr lang="en-US" sz="2000" b="0" kern="1400" dirty="0">
                          <a:ln>
                            <a:noFill/>
                          </a:ln>
                          <a:solidFill>
                            <a:srgbClr val="FF0000"/>
                          </a:solidFill>
                          <a:effectLst/>
                          <a:latin typeface="Times New Roman" panose="02020603050405020304" pitchFamily="18" charset="0"/>
                          <a:cs typeface="Times New Roman" panose="02020603050405020304" pitchFamily="18" charset="0"/>
                        </a:rPr>
                        <a:t>C)</a:t>
                      </a:r>
                      <a:br>
                        <a:rPr lang="en-US" sz="2000" b="0" kern="1400" dirty="0">
                          <a:ln>
                            <a:noFill/>
                          </a:ln>
                          <a:solidFill>
                            <a:srgbClr val="FF0000"/>
                          </a:solidFill>
                          <a:effectLst/>
                          <a:latin typeface="Times New Roman" panose="02020603050405020304" pitchFamily="18" charset="0"/>
                          <a:cs typeface="Times New Roman" panose="02020603050405020304" pitchFamily="18" charset="0"/>
                        </a:rPr>
                      </a:br>
                      <a:r>
                        <a:rPr lang="en-US" sz="2000" b="0" kern="1400" dirty="0">
                          <a:ln>
                            <a:noFill/>
                          </a:ln>
                          <a:solidFill>
                            <a:srgbClr val="0000FF"/>
                          </a:solidFill>
                          <a:effectLst/>
                          <a:latin typeface="Times New Roman" panose="02020603050405020304" pitchFamily="18" charset="0"/>
                          <a:cs typeface="Times New Roman" panose="02020603050405020304" pitchFamily="18" charset="0"/>
                        </a:rPr>
                        <a:t>hotter or colder </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58756326"/>
                  </a:ext>
                </a:extLst>
              </a:tr>
            </a:tbl>
          </a:graphicData>
        </a:graphic>
      </p:graphicFrame>
      <p:sp>
        <p:nvSpPr>
          <p:cNvPr id="4" name="TextBox 3">
            <a:extLst>
              <a:ext uri="{FF2B5EF4-FFF2-40B4-BE49-F238E27FC236}">
                <a16:creationId xmlns:a16="http://schemas.microsoft.com/office/drawing/2014/main" id="{F1887E21-B59A-6C26-C7BD-DA73C9C0BBFC}"/>
              </a:ext>
            </a:extLst>
          </p:cNvPr>
          <p:cNvSpPr txBox="1"/>
          <p:nvPr/>
        </p:nvSpPr>
        <p:spPr>
          <a:xfrm>
            <a:off x="0" y="304800"/>
            <a:ext cx="9144000" cy="1231106"/>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25.  Table B has three important physical constants for water</a:t>
            </a:r>
            <a:r>
              <a:rPr lang="en-US" sz="2800">
                <a:latin typeface="Times New Roman" panose="02020603050405020304" pitchFamily="18" charset="0"/>
                <a:cs typeface="Times New Roman" panose="02020603050405020304" pitchFamily="18" charset="0"/>
              </a:rPr>
              <a:t>.     </a:t>
            </a:r>
            <a:br>
              <a:rPr lang="en-US" sz="2800">
                <a:latin typeface="Times New Roman" panose="02020603050405020304" pitchFamily="18" charset="0"/>
                <a:cs typeface="Times New Roman" panose="02020603050405020304" pitchFamily="18" charset="0"/>
              </a:rPr>
            </a:br>
            <a:r>
              <a:rPr lang="en-US" sz="2800">
                <a:latin typeface="Times New Roman" panose="02020603050405020304" pitchFamily="18" charset="0"/>
                <a:cs typeface="Times New Roman" panose="02020603050405020304" pitchFamily="18" charset="0"/>
              </a:rPr>
              <a:t>        Fill </a:t>
            </a:r>
            <a:r>
              <a:rPr lang="en-US" sz="2800" dirty="0">
                <a:latin typeface="Times New Roman" panose="02020603050405020304" pitchFamily="18" charset="0"/>
                <a:cs typeface="Times New Roman" panose="02020603050405020304" pitchFamily="18" charset="0"/>
              </a:rPr>
              <a:t>in this chart now.</a:t>
            </a:r>
          </a:p>
          <a:p>
            <a:endParaRPr lang="en-US" dirty="0"/>
          </a:p>
        </p:txBody>
      </p:sp>
    </p:spTree>
    <p:extLst>
      <p:ext uri="{BB962C8B-B14F-4D97-AF65-F5344CB8AC3E}">
        <p14:creationId xmlns:p14="http://schemas.microsoft.com/office/powerpoint/2010/main" val="10246639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194" name="AutoShape 2">
            <a:extLst>
              <a:ext uri="{FF2B5EF4-FFF2-40B4-BE49-F238E27FC236}">
                <a16:creationId xmlns:a16="http://schemas.microsoft.com/office/drawing/2014/main" id="{4BF31B28-FF94-4EE4-BCFC-6C169DE0A5B5}"/>
              </a:ext>
            </a:extLst>
          </p:cNvPr>
          <p:cNvCxnSpPr>
            <a:cxnSpLocks noChangeShapeType="1"/>
          </p:cNvCxnSpPr>
          <p:nvPr/>
        </p:nvCxnSpPr>
        <p:spPr bwMode="auto">
          <a:xfrm>
            <a:off x="1966912" y="504825"/>
            <a:ext cx="9525" cy="2771775"/>
          </a:xfrm>
          <a:prstGeom prst="straightConnector1">
            <a:avLst/>
          </a:prstGeom>
          <a:noFill/>
          <a:ln w="9525"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cxnSp>
        <p:nvCxnSpPr>
          <p:cNvPr id="8195" name="AutoShape 3">
            <a:extLst>
              <a:ext uri="{FF2B5EF4-FFF2-40B4-BE49-F238E27FC236}">
                <a16:creationId xmlns:a16="http://schemas.microsoft.com/office/drawing/2014/main" id="{A74BD186-B4C6-4ADE-A01B-D389CDA40B50}"/>
              </a:ext>
            </a:extLst>
          </p:cNvPr>
          <p:cNvCxnSpPr>
            <a:cxnSpLocks noChangeShapeType="1"/>
          </p:cNvCxnSpPr>
          <p:nvPr/>
        </p:nvCxnSpPr>
        <p:spPr bwMode="auto">
          <a:xfrm flipH="1" flipV="1">
            <a:off x="1976437" y="3276600"/>
            <a:ext cx="5534025" cy="19050"/>
          </a:xfrm>
          <a:prstGeom prst="straightConnector1">
            <a:avLst/>
          </a:prstGeom>
          <a:noFill/>
          <a:ln w="9525"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cxnSp>
        <p:nvCxnSpPr>
          <p:cNvPr id="8196" name="AutoShape 4">
            <a:extLst>
              <a:ext uri="{FF2B5EF4-FFF2-40B4-BE49-F238E27FC236}">
                <a16:creationId xmlns:a16="http://schemas.microsoft.com/office/drawing/2014/main" id="{5E6C567E-3413-4041-8CE0-E609F40E7FC5}"/>
              </a:ext>
            </a:extLst>
          </p:cNvPr>
          <p:cNvCxnSpPr>
            <a:cxnSpLocks noChangeShapeType="1"/>
          </p:cNvCxnSpPr>
          <p:nvPr/>
        </p:nvCxnSpPr>
        <p:spPr bwMode="auto">
          <a:xfrm flipV="1">
            <a:off x="1976437" y="2676525"/>
            <a:ext cx="371475" cy="485775"/>
          </a:xfrm>
          <a:prstGeom prst="straightConnector1">
            <a:avLst/>
          </a:prstGeom>
          <a:noFill/>
          <a:ln w="1270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cxnSp>
        <p:nvCxnSpPr>
          <p:cNvPr id="8197" name="AutoShape 5">
            <a:extLst>
              <a:ext uri="{FF2B5EF4-FFF2-40B4-BE49-F238E27FC236}">
                <a16:creationId xmlns:a16="http://schemas.microsoft.com/office/drawing/2014/main" id="{2CB4B89F-BE75-41D9-8137-AADB50CB7739}"/>
              </a:ext>
            </a:extLst>
          </p:cNvPr>
          <p:cNvCxnSpPr>
            <a:cxnSpLocks noChangeShapeType="1"/>
          </p:cNvCxnSpPr>
          <p:nvPr/>
        </p:nvCxnSpPr>
        <p:spPr bwMode="auto">
          <a:xfrm>
            <a:off x="2343150" y="2667000"/>
            <a:ext cx="690562" cy="0"/>
          </a:xfrm>
          <a:prstGeom prst="straightConnector1">
            <a:avLst/>
          </a:prstGeom>
          <a:noFill/>
          <a:ln w="1270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cxnSp>
        <p:nvCxnSpPr>
          <p:cNvPr id="8198" name="AutoShape 6">
            <a:extLst>
              <a:ext uri="{FF2B5EF4-FFF2-40B4-BE49-F238E27FC236}">
                <a16:creationId xmlns:a16="http://schemas.microsoft.com/office/drawing/2014/main" id="{BFC5E8DC-8EA6-43A2-8B10-039ED2E0891B}"/>
              </a:ext>
            </a:extLst>
          </p:cNvPr>
          <p:cNvCxnSpPr>
            <a:cxnSpLocks noChangeShapeType="1"/>
          </p:cNvCxnSpPr>
          <p:nvPr/>
        </p:nvCxnSpPr>
        <p:spPr bwMode="auto">
          <a:xfrm flipV="1">
            <a:off x="3033712" y="1104900"/>
            <a:ext cx="1146175" cy="1560513"/>
          </a:xfrm>
          <a:prstGeom prst="straightConnector1">
            <a:avLst/>
          </a:prstGeom>
          <a:noFill/>
          <a:ln w="1270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cxnSp>
        <p:nvCxnSpPr>
          <p:cNvPr id="8199" name="AutoShape 7">
            <a:extLst>
              <a:ext uri="{FF2B5EF4-FFF2-40B4-BE49-F238E27FC236}">
                <a16:creationId xmlns:a16="http://schemas.microsoft.com/office/drawing/2014/main" id="{C47A6D89-650F-403F-A321-04F440657B87}"/>
              </a:ext>
            </a:extLst>
          </p:cNvPr>
          <p:cNvCxnSpPr>
            <a:cxnSpLocks noChangeShapeType="1"/>
          </p:cNvCxnSpPr>
          <p:nvPr/>
        </p:nvCxnSpPr>
        <p:spPr bwMode="auto">
          <a:xfrm>
            <a:off x="4179887" y="1114425"/>
            <a:ext cx="2016125" cy="1588"/>
          </a:xfrm>
          <a:prstGeom prst="straightConnector1">
            <a:avLst/>
          </a:prstGeom>
          <a:noFill/>
          <a:ln w="1270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cxnSp>
        <p:nvCxnSpPr>
          <p:cNvPr id="8200" name="AutoShape 8">
            <a:extLst>
              <a:ext uri="{FF2B5EF4-FFF2-40B4-BE49-F238E27FC236}">
                <a16:creationId xmlns:a16="http://schemas.microsoft.com/office/drawing/2014/main" id="{6DBE34E0-534B-4069-B533-AC83781ED770}"/>
              </a:ext>
            </a:extLst>
          </p:cNvPr>
          <p:cNvCxnSpPr>
            <a:cxnSpLocks noChangeShapeType="1"/>
          </p:cNvCxnSpPr>
          <p:nvPr/>
        </p:nvCxnSpPr>
        <p:spPr bwMode="auto">
          <a:xfrm flipV="1">
            <a:off x="6196012" y="628650"/>
            <a:ext cx="371475" cy="485775"/>
          </a:xfrm>
          <a:prstGeom prst="straightConnector1">
            <a:avLst/>
          </a:prstGeom>
          <a:noFill/>
          <a:ln w="1270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sp>
        <p:nvSpPr>
          <p:cNvPr id="2" name="Text Box 9">
            <a:extLst>
              <a:ext uri="{FF2B5EF4-FFF2-40B4-BE49-F238E27FC236}">
                <a16:creationId xmlns:a16="http://schemas.microsoft.com/office/drawing/2014/main" id="{57A1EECD-E631-4512-A46E-ED5B0C9AB6EB}"/>
              </a:ext>
            </a:extLst>
          </p:cNvPr>
          <p:cNvSpPr txBox="1">
            <a:spLocks noChangeArrowheads="1"/>
          </p:cNvSpPr>
          <p:nvPr/>
        </p:nvSpPr>
        <p:spPr bwMode="auto">
          <a:xfrm>
            <a:off x="1452562" y="2428875"/>
            <a:ext cx="514350" cy="552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Melting</a:t>
            </a:r>
            <a:br>
              <a:rPr kumimoji="0" lang="en-US" altLang="en-US" sz="1000" b="0" i="0" u="none" strike="noStrike" cap="none" normalizeH="0" baseline="0">
                <a:ln>
                  <a:noFill/>
                </a:ln>
                <a:solidFill>
                  <a:srgbClr val="000000"/>
                </a:solidFill>
                <a:effectLst/>
                <a:latin typeface="Calibri" panose="020F0502020204030204" pitchFamily="34" charset="0"/>
              </a:rPr>
            </a:br>
            <a:r>
              <a:rPr kumimoji="0" lang="en-US" altLang="en-US" sz="1000" b="0" i="0" u="none" strike="noStrike" cap="none" normalizeH="0" baseline="0">
                <a:ln>
                  <a:noFill/>
                </a:ln>
                <a:solidFill>
                  <a:srgbClr val="000000"/>
                </a:solidFill>
                <a:effectLst/>
                <a:latin typeface="Calibri" panose="020F0502020204030204" pitchFamily="34" charset="0"/>
              </a:rPr>
              <a:t>Point</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 name="Text Box 10">
            <a:extLst>
              <a:ext uri="{FF2B5EF4-FFF2-40B4-BE49-F238E27FC236}">
                <a16:creationId xmlns:a16="http://schemas.microsoft.com/office/drawing/2014/main" id="{C3FD9B62-C52A-4A28-A106-275661ACB9B9}"/>
              </a:ext>
            </a:extLst>
          </p:cNvPr>
          <p:cNvSpPr txBox="1">
            <a:spLocks noChangeArrowheads="1"/>
          </p:cNvSpPr>
          <p:nvPr/>
        </p:nvSpPr>
        <p:spPr bwMode="auto">
          <a:xfrm>
            <a:off x="1452562" y="885825"/>
            <a:ext cx="514350" cy="552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Boiling</a:t>
            </a:r>
            <a:br>
              <a:rPr kumimoji="0" lang="en-US" altLang="en-US" sz="1000" b="0" i="0" u="none" strike="noStrike" cap="none" normalizeH="0" baseline="0">
                <a:ln>
                  <a:noFill/>
                </a:ln>
                <a:solidFill>
                  <a:srgbClr val="000000"/>
                </a:solidFill>
                <a:effectLst/>
                <a:latin typeface="Calibri" panose="020F0502020204030204" pitchFamily="34" charset="0"/>
              </a:rPr>
            </a:br>
            <a:r>
              <a:rPr kumimoji="0" lang="en-US" altLang="en-US" sz="1000" b="0" i="0" u="none" strike="noStrike" cap="none" normalizeH="0" baseline="0">
                <a:ln>
                  <a:noFill/>
                </a:ln>
                <a:solidFill>
                  <a:srgbClr val="000000"/>
                </a:solidFill>
                <a:effectLst/>
                <a:latin typeface="Calibri" panose="020F0502020204030204" pitchFamily="34" charset="0"/>
              </a:rPr>
              <a:t>Point</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 name="Text Box 11">
            <a:extLst>
              <a:ext uri="{FF2B5EF4-FFF2-40B4-BE49-F238E27FC236}">
                <a16:creationId xmlns:a16="http://schemas.microsoft.com/office/drawing/2014/main" id="{61C69BD1-FE97-4203-A54C-B92E17C56A5A}"/>
              </a:ext>
            </a:extLst>
          </p:cNvPr>
          <p:cNvSpPr txBox="1">
            <a:spLocks noChangeArrowheads="1"/>
          </p:cNvSpPr>
          <p:nvPr/>
        </p:nvSpPr>
        <p:spPr bwMode="auto">
          <a:xfrm>
            <a:off x="1747837" y="3067050"/>
            <a:ext cx="219075" cy="219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A</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 name="Text Box 12">
            <a:extLst>
              <a:ext uri="{FF2B5EF4-FFF2-40B4-BE49-F238E27FC236}">
                <a16:creationId xmlns:a16="http://schemas.microsoft.com/office/drawing/2014/main" id="{22098C9C-B5D6-4B52-8DC1-DB923070EF18}"/>
              </a:ext>
            </a:extLst>
          </p:cNvPr>
          <p:cNvSpPr txBox="1">
            <a:spLocks noChangeArrowheads="1"/>
          </p:cNvSpPr>
          <p:nvPr/>
        </p:nvSpPr>
        <p:spPr bwMode="auto">
          <a:xfrm>
            <a:off x="2205037" y="2428875"/>
            <a:ext cx="219075" cy="219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B</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 name="Text Box 13">
            <a:extLst>
              <a:ext uri="{FF2B5EF4-FFF2-40B4-BE49-F238E27FC236}">
                <a16:creationId xmlns:a16="http://schemas.microsoft.com/office/drawing/2014/main" id="{D67D9AE3-29AE-477B-A0DE-72452952BA50}"/>
              </a:ext>
            </a:extLst>
          </p:cNvPr>
          <p:cNvSpPr txBox="1">
            <a:spLocks noChangeArrowheads="1"/>
          </p:cNvSpPr>
          <p:nvPr/>
        </p:nvSpPr>
        <p:spPr bwMode="auto">
          <a:xfrm>
            <a:off x="3033712" y="2647950"/>
            <a:ext cx="219075" cy="219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C</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 name="Text Box 14">
            <a:extLst>
              <a:ext uri="{FF2B5EF4-FFF2-40B4-BE49-F238E27FC236}">
                <a16:creationId xmlns:a16="http://schemas.microsoft.com/office/drawing/2014/main" id="{651C5DE6-B886-4F5C-85F7-596AC7E1CEEA}"/>
              </a:ext>
            </a:extLst>
          </p:cNvPr>
          <p:cNvSpPr txBox="1">
            <a:spLocks noChangeArrowheads="1"/>
          </p:cNvSpPr>
          <p:nvPr/>
        </p:nvSpPr>
        <p:spPr bwMode="auto">
          <a:xfrm>
            <a:off x="3986212" y="838200"/>
            <a:ext cx="219075" cy="219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D</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 name="Text Box 15">
            <a:extLst>
              <a:ext uri="{FF2B5EF4-FFF2-40B4-BE49-F238E27FC236}">
                <a16:creationId xmlns:a16="http://schemas.microsoft.com/office/drawing/2014/main" id="{B6C070BD-017B-4087-BA1D-64D92608AF46}"/>
              </a:ext>
            </a:extLst>
          </p:cNvPr>
          <p:cNvSpPr txBox="1">
            <a:spLocks noChangeArrowheads="1"/>
          </p:cNvSpPr>
          <p:nvPr/>
        </p:nvSpPr>
        <p:spPr bwMode="auto">
          <a:xfrm>
            <a:off x="6224587" y="1114425"/>
            <a:ext cx="219075" cy="219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 name="Text Box 16">
            <a:extLst>
              <a:ext uri="{FF2B5EF4-FFF2-40B4-BE49-F238E27FC236}">
                <a16:creationId xmlns:a16="http://schemas.microsoft.com/office/drawing/2014/main" id="{326973D5-EF7E-48AC-B5F0-A65E29FD2FB0}"/>
              </a:ext>
            </a:extLst>
          </p:cNvPr>
          <p:cNvSpPr txBox="1">
            <a:spLocks noChangeArrowheads="1"/>
          </p:cNvSpPr>
          <p:nvPr/>
        </p:nvSpPr>
        <p:spPr bwMode="auto">
          <a:xfrm>
            <a:off x="6443662" y="428625"/>
            <a:ext cx="219075" cy="219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F</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0" name="Text Box 18">
            <a:extLst>
              <a:ext uri="{FF2B5EF4-FFF2-40B4-BE49-F238E27FC236}">
                <a16:creationId xmlns:a16="http://schemas.microsoft.com/office/drawing/2014/main" id="{6D252AFF-3277-40E4-AF3B-A9A0BD5E8E20}"/>
              </a:ext>
            </a:extLst>
          </p:cNvPr>
          <p:cNvSpPr txBox="1">
            <a:spLocks noChangeArrowheads="1"/>
          </p:cNvSpPr>
          <p:nvPr/>
        </p:nvSpPr>
        <p:spPr bwMode="auto">
          <a:xfrm>
            <a:off x="2343150" y="133358"/>
            <a:ext cx="3690937" cy="6476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sng" strike="noStrike" cap="none" normalizeH="0" baseline="0" dirty="0">
                <a:ln>
                  <a:noFill/>
                </a:ln>
                <a:solidFill>
                  <a:srgbClr val="000000"/>
                </a:solidFill>
                <a:effectLst/>
                <a:latin typeface="Times New Roman" panose="02020603050405020304" pitchFamily="18" charset="0"/>
              </a:rPr>
              <a:t>The heating curve </a:t>
            </a:r>
            <a:r>
              <a:rPr lang="en-US" altLang="en-US" sz="2400" u="sng" dirty="0">
                <a:solidFill>
                  <a:srgbClr val="000000"/>
                </a:solidFill>
                <a:latin typeface="Times New Roman" panose="02020603050405020304" pitchFamily="18" charset="0"/>
              </a:rPr>
              <a:t>f</a:t>
            </a:r>
            <a:r>
              <a:rPr kumimoji="0" lang="en-US" altLang="en-US" sz="2400" b="0" i="0" u="sng" strike="noStrike" cap="none" normalizeH="0" baseline="0" dirty="0">
                <a:ln>
                  <a:noFill/>
                </a:ln>
                <a:solidFill>
                  <a:srgbClr val="000000"/>
                </a:solidFill>
                <a:effectLst/>
                <a:latin typeface="Times New Roman" panose="02020603050405020304" pitchFamily="18" charset="0"/>
              </a:rPr>
              <a:t>or water  </a:t>
            </a:r>
            <a:endParaRPr kumimoji="0" lang="en-US" altLang="en-US" sz="3600" b="0" i="0" u="none" strike="noStrike" cap="none" normalizeH="0" baseline="0" dirty="0">
              <a:ln>
                <a:noFill/>
              </a:ln>
              <a:solidFill>
                <a:schemeClr val="tx1"/>
              </a:solidFill>
              <a:effectLst/>
              <a:latin typeface="Arial" panose="020B0604020202020204" pitchFamily="34" charset="0"/>
            </a:endParaRPr>
          </a:p>
        </p:txBody>
      </p:sp>
      <p:sp>
        <p:nvSpPr>
          <p:cNvPr id="12" name="TextBox 11">
            <a:extLst>
              <a:ext uri="{FF2B5EF4-FFF2-40B4-BE49-F238E27FC236}">
                <a16:creationId xmlns:a16="http://schemas.microsoft.com/office/drawing/2014/main" id="{1F797208-6867-4604-868E-C12A9ED8AC57}"/>
              </a:ext>
            </a:extLst>
          </p:cNvPr>
          <p:cNvSpPr txBox="1"/>
          <p:nvPr/>
        </p:nvSpPr>
        <p:spPr>
          <a:xfrm>
            <a:off x="0" y="3931754"/>
            <a:ext cx="9144000" cy="2585323"/>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If we consider just </a:t>
            </a:r>
            <a:r>
              <a:rPr lang="en-US" sz="2400" b="1" dirty="0">
                <a:solidFill>
                  <a:srgbClr val="0000FF"/>
                </a:solidFill>
                <a:latin typeface="Times New Roman" panose="02020603050405020304" pitchFamily="18" charset="0"/>
                <a:cs typeface="Times New Roman" panose="02020603050405020304" pitchFamily="18" charset="0"/>
              </a:rPr>
              <a:t>ONE GRAM OF WATER…</a:t>
            </a:r>
            <a:br>
              <a:rPr lang="en-US" sz="2400" b="1" dirty="0">
                <a:solidFill>
                  <a:srgbClr val="0000FF"/>
                </a:solidFill>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26.  To move from B to C, we would need to </a:t>
            </a:r>
            <a:r>
              <a:rPr lang="en-US" sz="2400" dirty="0">
                <a:solidFill>
                  <a:schemeClr val="bg1"/>
                </a:solidFill>
                <a:latin typeface="Times New Roman" panose="02020603050405020304" pitchFamily="18" charset="0"/>
                <a:cs typeface="Times New Roman" panose="02020603050405020304" pitchFamily="18" charset="0"/>
              </a:rPr>
              <a:t>ADD 334 Joules </a:t>
            </a:r>
            <a:r>
              <a:rPr lang="en-US" sz="2400" dirty="0">
                <a:latin typeface="Times New Roman" panose="02020603050405020304" pitchFamily="18" charset="0"/>
                <a:cs typeface="Times New Roman" panose="02020603050405020304" pitchFamily="18" charset="0"/>
              </a:rPr>
              <a:t>of energy.</a:t>
            </a: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27. To move from D to E, we would need to </a:t>
            </a:r>
            <a:r>
              <a:rPr lang="en-US" sz="2400" dirty="0">
                <a:solidFill>
                  <a:schemeClr val="bg1"/>
                </a:solidFill>
                <a:latin typeface="Times New Roman" panose="02020603050405020304" pitchFamily="18" charset="0"/>
                <a:cs typeface="Times New Roman" panose="02020603050405020304" pitchFamily="18" charset="0"/>
              </a:rPr>
              <a:t>ADD 2260 Joules </a:t>
            </a:r>
            <a:r>
              <a:rPr lang="en-US" sz="2400" dirty="0">
                <a:latin typeface="Times New Roman" panose="02020603050405020304" pitchFamily="18" charset="0"/>
                <a:cs typeface="Times New Roman" panose="02020603050405020304" pitchFamily="18" charset="0"/>
              </a:rPr>
              <a:t>of energy.</a:t>
            </a: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a:p>
            <a:r>
              <a:rPr lang="en-US" dirty="0"/>
              <a:t> </a:t>
            </a:r>
          </a:p>
        </p:txBody>
      </p:sp>
      <p:sp>
        <p:nvSpPr>
          <p:cNvPr id="13" name="Text Box 16">
            <a:extLst>
              <a:ext uri="{FF2B5EF4-FFF2-40B4-BE49-F238E27FC236}">
                <a16:creationId xmlns:a16="http://schemas.microsoft.com/office/drawing/2014/main" id="{C01B31B6-5CA2-15ED-F1D5-5246A75F88B5}"/>
              </a:ext>
            </a:extLst>
          </p:cNvPr>
          <p:cNvSpPr txBox="1">
            <a:spLocks noChangeArrowheads="1"/>
          </p:cNvSpPr>
          <p:nvPr/>
        </p:nvSpPr>
        <p:spPr bwMode="auto">
          <a:xfrm>
            <a:off x="2029679" y="3326213"/>
            <a:ext cx="6730207" cy="495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Heat is added at a constant rate  →</a:t>
            </a:r>
            <a:endParaRPr kumimoji="0" lang="en-US" altLang="en-US" sz="4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650597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8CDD14-40FF-438A-079E-6B696CB9830E}"/>
            </a:ext>
          </a:extLst>
        </p:cNvPr>
        <p:cNvGrpSpPr/>
        <p:nvPr/>
      </p:nvGrpSpPr>
      <p:grpSpPr>
        <a:xfrm>
          <a:off x="0" y="0"/>
          <a:ext cx="0" cy="0"/>
          <a:chOff x="0" y="0"/>
          <a:chExt cx="0" cy="0"/>
        </a:xfrm>
      </p:grpSpPr>
      <p:cxnSp>
        <p:nvCxnSpPr>
          <p:cNvPr id="8194" name="AutoShape 2">
            <a:extLst>
              <a:ext uri="{FF2B5EF4-FFF2-40B4-BE49-F238E27FC236}">
                <a16:creationId xmlns:a16="http://schemas.microsoft.com/office/drawing/2014/main" id="{3F693A4C-684D-155F-1944-9F78E639726D}"/>
              </a:ext>
            </a:extLst>
          </p:cNvPr>
          <p:cNvCxnSpPr>
            <a:cxnSpLocks noChangeShapeType="1"/>
          </p:cNvCxnSpPr>
          <p:nvPr/>
        </p:nvCxnSpPr>
        <p:spPr bwMode="auto">
          <a:xfrm>
            <a:off x="1966912" y="504825"/>
            <a:ext cx="9525" cy="2771775"/>
          </a:xfrm>
          <a:prstGeom prst="straightConnector1">
            <a:avLst/>
          </a:prstGeom>
          <a:noFill/>
          <a:ln w="9525"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cxnSp>
        <p:nvCxnSpPr>
          <p:cNvPr id="8195" name="AutoShape 3">
            <a:extLst>
              <a:ext uri="{FF2B5EF4-FFF2-40B4-BE49-F238E27FC236}">
                <a16:creationId xmlns:a16="http://schemas.microsoft.com/office/drawing/2014/main" id="{83B28651-073B-3E9B-F8C1-A9414DE1B148}"/>
              </a:ext>
            </a:extLst>
          </p:cNvPr>
          <p:cNvCxnSpPr>
            <a:cxnSpLocks noChangeShapeType="1"/>
          </p:cNvCxnSpPr>
          <p:nvPr/>
        </p:nvCxnSpPr>
        <p:spPr bwMode="auto">
          <a:xfrm flipH="1" flipV="1">
            <a:off x="1976437" y="3276600"/>
            <a:ext cx="5534025" cy="19050"/>
          </a:xfrm>
          <a:prstGeom prst="straightConnector1">
            <a:avLst/>
          </a:prstGeom>
          <a:noFill/>
          <a:ln w="9525"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cxnSp>
        <p:nvCxnSpPr>
          <p:cNvPr id="8196" name="AutoShape 4">
            <a:extLst>
              <a:ext uri="{FF2B5EF4-FFF2-40B4-BE49-F238E27FC236}">
                <a16:creationId xmlns:a16="http://schemas.microsoft.com/office/drawing/2014/main" id="{6C468722-5A88-4C89-5751-AA77DD3CF5AF}"/>
              </a:ext>
            </a:extLst>
          </p:cNvPr>
          <p:cNvCxnSpPr>
            <a:cxnSpLocks noChangeShapeType="1"/>
          </p:cNvCxnSpPr>
          <p:nvPr/>
        </p:nvCxnSpPr>
        <p:spPr bwMode="auto">
          <a:xfrm flipV="1">
            <a:off x="1976437" y="2676525"/>
            <a:ext cx="371475" cy="485775"/>
          </a:xfrm>
          <a:prstGeom prst="straightConnector1">
            <a:avLst/>
          </a:prstGeom>
          <a:noFill/>
          <a:ln w="1270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cxnSp>
        <p:nvCxnSpPr>
          <p:cNvPr id="8197" name="AutoShape 5">
            <a:extLst>
              <a:ext uri="{FF2B5EF4-FFF2-40B4-BE49-F238E27FC236}">
                <a16:creationId xmlns:a16="http://schemas.microsoft.com/office/drawing/2014/main" id="{9C6D60FF-A558-6369-7063-132FF494DCA7}"/>
              </a:ext>
            </a:extLst>
          </p:cNvPr>
          <p:cNvCxnSpPr>
            <a:cxnSpLocks noChangeShapeType="1"/>
          </p:cNvCxnSpPr>
          <p:nvPr/>
        </p:nvCxnSpPr>
        <p:spPr bwMode="auto">
          <a:xfrm>
            <a:off x="2343150" y="2667000"/>
            <a:ext cx="690562" cy="0"/>
          </a:xfrm>
          <a:prstGeom prst="straightConnector1">
            <a:avLst/>
          </a:prstGeom>
          <a:noFill/>
          <a:ln w="1270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cxnSp>
        <p:nvCxnSpPr>
          <p:cNvPr id="8198" name="AutoShape 6">
            <a:extLst>
              <a:ext uri="{FF2B5EF4-FFF2-40B4-BE49-F238E27FC236}">
                <a16:creationId xmlns:a16="http://schemas.microsoft.com/office/drawing/2014/main" id="{D9FED231-3E78-673D-0E0F-888658DB78FD}"/>
              </a:ext>
            </a:extLst>
          </p:cNvPr>
          <p:cNvCxnSpPr>
            <a:cxnSpLocks noChangeShapeType="1"/>
          </p:cNvCxnSpPr>
          <p:nvPr/>
        </p:nvCxnSpPr>
        <p:spPr bwMode="auto">
          <a:xfrm flipV="1">
            <a:off x="3033712" y="1104900"/>
            <a:ext cx="1146175" cy="1560513"/>
          </a:xfrm>
          <a:prstGeom prst="straightConnector1">
            <a:avLst/>
          </a:prstGeom>
          <a:noFill/>
          <a:ln w="1270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cxnSp>
        <p:nvCxnSpPr>
          <p:cNvPr id="8199" name="AutoShape 7">
            <a:extLst>
              <a:ext uri="{FF2B5EF4-FFF2-40B4-BE49-F238E27FC236}">
                <a16:creationId xmlns:a16="http://schemas.microsoft.com/office/drawing/2014/main" id="{C730FE85-DA41-7C9C-52ED-10C64C764687}"/>
              </a:ext>
            </a:extLst>
          </p:cNvPr>
          <p:cNvCxnSpPr>
            <a:cxnSpLocks noChangeShapeType="1"/>
          </p:cNvCxnSpPr>
          <p:nvPr/>
        </p:nvCxnSpPr>
        <p:spPr bwMode="auto">
          <a:xfrm>
            <a:off x="4179887" y="1114425"/>
            <a:ext cx="2016125" cy="1588"/>
          </a:xfrm>
          <a:prstGeom prst="straightConnector1">
            <a:avLst/>
          </a:prstGeom>
          <a:noFill/>
          <a:ln w="1270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cxnSp>
        <p:nvCxnSpPr>
          <p:cNvPr id="8200" name="AutoShape 8">
            <a:extLst>
              <a:ext uri="{FF2B5EF4-FFF2-40B4-BE49-F238E27FC236}">
                <a16:creationId xmlns:a16="http://schemas.microsoft.com/office/drawing/2014/main" id="{2C4CFCF4-479E-0DC0-2214-5279F2336341}"/>
              </a:ext>
            </a:extLst>
          </p:cNvPr>
          <p:cNvCxnSpPr>
            <a:cxnSpLocks noChangeShapeType="1"/>
          </p:cNvCxnSpPr>
          <p:nvPr/>
        </p:nvCxnSpPr>
        <p:spPr bwMode="auto">
          <a:xfrm flipV="1">
            <a:off x="6196012" y="628650"/>
            <a:ext cx="371475" cy="485775"/>
          </a:xfrm>
          <a:prstGeom prst="straightConnector1">
            <a:avLst/>
          </a:prstGeom>
          <a:noFill/>
          <a:ln w="1270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sp>
        <p:nvSpPr>
          <p:cNvPr id="2" name="Text Box 9">
            <a:extLst>
              <a:ext uri="{FF2B5EF4-FFF2-40B4-BE49-F238E27FC236}">
                <a16:creationId xmlns:a16="http://schemas.microsoft.com/office/drawing/2014/main" id="{21D98A46-334F-359A-73BC-B4B535504A43}"/>
              </a:ext>
            </a:extLst>
          </p:cNvPr>
          <p:cNvSpPr txBox="1">
            <a:spLocks noChangeArrowheads="1"/>
          </p:cNvSpPr>
          <p:nvPr/>
        </p:nvSpPr>
        <p:spPr bwMode="auto">
          <a:xfrm>
            <a:off x="1452562" y="2428875"/>
            <a:ext cx="514350" cy="552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Melting</a:t>
            </a:r>
            <a:br>
              <a:rPr kumimoji="0" lang="en-US" altLang="en-US" sz="1000" b="0" i="0" u="none" strike="noStrike" cap="none" normalizeH="0" baseline="0">
                <a:ln>
                  <a:noFill/>
                </a:ln>
                <a:solidFill>
                  <a:srgbClr val="000000"/>
                </a:solidFill>
                <a:effectLst/>
                <a:latin typeface="Calibri" panose="020F0502020204030204" pitchFamily="34" charset="0"/>
              </a:rPr>
            </a:br>
            <a:r>
              <a:rPr kumimoji="0" lang="en-US" altLang="en-US" sz="1000" b="0" i="0" u="none" strike="noStrike" cap="none" normalizeH="0" baseline="0">
                <a:ln>
                  <a:noFill/>
                </a:ln>
                <a:solidFill>
                  <a:srgbClr val="000000"/>
                </a:solidFill>
                <a:effectLst/>
                <a:latin typeface="Calibri" panose="020F0502020204030204" pitchFamily="34" charset="0"/>
              </a:rPr>
              <a:t>Point</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 name="Text Box 10">
            <a:extLst>
              <a:ext uri="{FF2B5EF4-FFF2-40B4-BE49-F238E27FC236}">
                <a16:creationId xmlns:a16="http://schemas.microsoft.com/office/drawing/2014/main" id="{316BE949-2359-3122-D38D-4C097AD4CA09}"/>
              </a:ext>
            </a:extLst>
          </p:cNvPr>
          <p:cNvSpPr txBox="1">
            <a:spLocks noChangeArrowheads="1"/>
          </p:cNvSpPr>
          <p:nvPr/>
        </p:nvSpPr>
        <p:spPr bwMode="auto">
          <a:xfrm>
            <a:off x="1452562" y="885825"/>
            <a:ext cx="514350" cy="552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Boiling</a:t>
            </a:r>
            <a:br>
              <a:rPr kumimoji="0" lang="en-US" altLang="en-US" sz="1000" b="0" i="0" u="none" strike="noStrike" cap="none" normalizeH="0" baseline="0">
                <a:ln>
                  <a:noFill/>
                </a:ln>
                <a:solidFill>
                  <a:srgbClr val="000000"/>
                </a:solidFill>
                <a:effectLst/>
                <a:latin typeface="Calibri" panose="020F0502020204030204" pitchFamily="34" charset="0"/>
              </a:rPr>
            </a:br>
            <a:r>
              <a:rPr kumimoji="0" lang="en-US" altLang="en-US" sz="1000" b="0" i="0" u="none" strike="noStrike" cap="none" normalizeH="0" baseline="0">
                <a:ln>
                  <a:noFill/>
                </a:ln>
                <a:solidFill>
                  <a:srgbClr val="000000"/>
                </a:solidFill>
                <a:effectLst/>
                <a:latin typeface="Calibri" panose="020F0502020204030204" pitchFamily="34" charset="0"/>
              </a:rPr>
              <a:t>Point</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 name="Text Box 11">
            <a:extLst>
              <a:ext uri="{FF2B5EF4-FFF2-40B4-BE49-F238E27FC236}">
                <a16:creationId xmlns:a16="http://schemas.microsoft.com/office/drawing/2014/main" id="{99B0E8D1-A90D-90FD-5CA8-23EF44860529}"/>
              </a:ext>
            </a:extLst>
          </p:cNvPr>
          <p:cNvSpPr txBox="1">
            <a:spLocks noChangeArrowheads="1"/>
          </p:cNvSpPr>
          <p:nvPr/>
        </p:nvSpPr>
        <p:spPr bwMode="auto">
          <a:xfrm>
            <a:off x="1747837" y="3067050"/>
            <a:ext cx="219075" cy="219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A</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 name="Text Box 12">
            <a:extLst>
              <a:ext uri="{FF2B5EF4-FFF2-40B4-BE49-F238E27FC236}">
                <a16:creationId xmlns:a16="http://schemas.microsoft.com/office/drawing/2014/main" id="{9EFB0AFD-8A0A-2B73-ACAC-757880A0B68C}"/>
              </a:ext>
            </a:extLst>
          </p:cNvPr>
          <p:cNvSpPr txBox="1">
            <a:spLocks noChangeArrowheads="1"/>
          </p:cNvSpPr>
          <p:nvPr/>
        </p:nvSpPr>
        <p:spPr bwMode="auto">
          <a:xfrm>
            <a:off x="2205037" y="2428875"/>
            <a:ext cx="219075" cy="219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B</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 name="Text Box 13">
            <a:extLst>
              <a:ext uri="{FF2B5EF4-FFF2-40B4-BE49-F238E27FC236}">
                <a16:creationId xmlns:a16="http://schemas.microsoft.com/office/drawing/2014/main" id="{AC9A0792-7A31-705F-7B01-DA34DBFB95DA}"/>
              </a:ext>
            </a:extLst>
          </p:cNvPr>
          <p:cNvSpPr txBox="1">
            <a:spLocks noChangeArrowheads="1"/>
          </p:cNvSpPr>
          <p:nvPr/>
        </p:nvSpPr>
        <p:spPr bwMode="auto">
          <a:xfrm>
            <a:off x="3033712" y="2647950"/>
            <a:ext cx="219075" cy="219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C</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 name="Text Box 14">
            <a:extLst>
              <a:ext uri="{FF2B5EF4-FFF2-40B4-BE49-F238E27FC236}">
                <a16:creationId xmlns:a16="http://schemas.microsoft.com/office/drawing/2014/main" id="{434A0A72-B872-555F-E348-CF51CF6FCB59}"/>
              </a:ext>
            </a:extLst>
          </p:cNvPr>
          <p:cNvSpPr txBox="1">
            <a:spLocks noChangeArrowheads="1"/>
          </p:cNvSpPr>
          <p:nvPr/>
        </p:nvSpPr>
        <p:spPr bwMode="auto">
          <a:xfrm>
            <a:off x="3986212" y="838200"/>
            <a:ext cx="219075" cy="219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D</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 name="Text Box 15">
            <a:extLst>
              <a:ext uri="{FF2B5EF4-FFF2-40B4-BE49-F238E27FC236}">
                <a16:creationId xmlns:a16="http://schemas.microsoft.com/office/drawing/2014/main" id="{A8FA964A-1B7D-0034-0C16-9191BEB95283}"/>
              </a:ext>
            </a:extLst>
          </p:cNvPr>
          <p:cNvSpPr txBox="1">
            <a:spLocks noChangeArrowheads="1"/>
          </p:cNvSpPr>
          <p:nvPr/>
        </p:nvSpPr>
        <p:spPr bwMode="auto">
          <a:xfrm>
            <a:off x="6224587" y="1114425"/>
            <a:ext cx="219075" cy="219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 name="Text Box 16">
            <a:extLst>
              <a:ext uri="{FF2B5EF4-FFF2-40B4-BE49-F238E27FC236}">
                <a16:creationId xmlns:a16="http://schemas.microsoft.com/office/drawing/2014/main" id="{0358ED7F-5692-FF2A-559B-FC66885206F0}"/>
              </a:ext>
            </a:extLst>
          </p:cNvPr>
          <p:cNvSpPr txBox="1">
            <a:spLocks noChangeArrowheads="1"/>
          </p:cNvSpPr>
          <p:nvPr/>
        </p:nvSpPr>
        <p:spPr bwMode="auto">
          <a:xfrm>
            <a:off x="6443662" y="428625"/>
            <a:ext cx="219075" cy="219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F</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0" name="Text Box 18">
            <a:extLst>
              <a:ext uri="{FF2B5EF4-FFF2-40B4-BE49-F238E27FC236}">
                <a16:creationId xmlns:a16="http://schemas.microsoft.com/office/drawing/2014/main" id="{80D48FFD-B34C-A579-21BE-E59CEEEA10B6}"/>
              </a:ext>
            </a:extLst>
          </p:cNvPr>
          <p:cNvSpPr txBox="1">
            <a:spLocks noChangeArrowheads="1"/>
          </p:cNvSpPr>
          <p:nvPr/>
        </p:nvSpPr>
        <p:spPr bwMode="auto">
          <a:xfrm>
            <a:off x="2343150" y="133358"/>
            <a:ext cx="3690937" cy="6476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sng" strike="noStrike" cap="none" normalizeH="0" baseline="0" dirty="0">
                <a:ln>
                  <a:noFill/>
                </a:ln>
                <a:solidFill>
                  <a:srgbClr val="000000"/>
                </a:solidFill>
                <a:effectLst/>
                <a:latin typeface="Times New Roman" panose="02020603050405020304" pitchFamily="18" charset="0"/>
              </a:rPr>
              <a:t>The heating curve </a:t>
            </a:r>
            <a:r>
              <a:rPr lang="en-US" altLang="en-US" sz="2400" u="sng" dirty="0">
                <a:solidFill>
                  <a:srgbClr val="000000"/>
                </a:solidFill>
                <a:latin typeface="Times New Roman" panose="02020603050405020304" pitchFamily="18" charset="0"/>
              </a:rPr>
              <a:t>f</a:t>
            </a:r>
            <a:r>
              <a:rPr kumimoji="0" lang="en-US" altLang="en-US" sz="2400" b="0" i="0" u="sng" strike="noStrike" cap="none" normalizeH="0" baseline="0" dirty="0">
                <a:ln>
                  <a:noFill/>
                </a:ln>
                <a:solidFill>
                  <a:srgbClr val="000000"/>
                </a:solidFill>
                <a:effectLst/>
                <a:latin typeface="Times New Roman" panose="02020603050405020304" pitchFamily="18" charset="0"/>
              </a:rPr>
              <a:t>or water  </a:t>
            </a:r>
            <a:endParaRPr kumimoji="0" lang="en-US" altLang="en-US" sz="3600" b="0" i="0" u="none" strike="noStrike" cap="none" normalizeH="0" baseline="0" dirty="0">
              <a:ln>
                <a:noFill/>
              </a:ln>
              <a:solidFill>
                <a:schemeClr val="tx1"/>
              </a:solidFill>
              <a:effectLst/>
              <a:latin typeface="Arial" panose="020B0604020202020204" pitchFamily="34" charset="0"/>
            </a:endParaRPr>
          </a:p>
        </p:txBody>
      </p:sp>
      <p:sp>
        <p:nvSpPr>
          <p:cNvPr id="12" name="TextBox 11">
            <a:extLst>
              <a:ext uri="{FF2B5EF4-FFF2-40B4-BE49-F238E27FC236}">
                <a16:creationId xmlns:a16="http://schemas.microsoft.com/office/drawing/2014/main" id="{2FD8DD9C-C910-F274-5F98-F670BCF74554}"/>
              </a:ext>
            </a:extLst>
          </p:cNvPr>
          <p:cNvSpPr txBox="1"/>
          <p:nvPr/>
        </p:nvSpPr>
        <p:spPr>
          <a:xfrm>
            <a:off x="0" y="3931754"/>
            <a:ext cx="9144000" cy="2585323"/>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If we consider just </a:t>
            </a:r>
            <a:r>
              <a:rPr lang="en-US" sz="2400" b="1" dirty="0">
                <a:solidFill>
                  <a:srgbClr val="0000FF"/>
                </a:solidFill>
                <a:latin typeface="Times New Roman" panose="02020603050405020304" pitchFamily="18" charset="0"/>
                <a:cs typeface="Times New Roman" panose="02020603050405020304" pitchFamily="18" charset="0"/>
              </a:rPr>
              <a:t>ONE GRAM OF WATER…</a:t>
            </a:r>
            <a:br>
              <a:rPr lang="en-US" sz="2400" b="1" dirty="0">
                <a:solidFill>
                  <a:srgbClr val="0000FF"/>
                </a:solidFill>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26.  To move from B to C, we would need to </a:t>
            </a:r>
            <a:r>
              <a:rPr lang="en-US" sz="2400" dirty="0">
                <a:solidFill>
                  <a:srgbClr val="FF0000"/>
                </a:solidFill>
                <a:latin typeface="Times New Roman" panose="02020603050405020304" pitchFamily="18" charset="0"/>
                <a:cs typeface="Times New Roman" panose="02020603050405020304" pitchFamily="18" charset="0"/>
              </a:rPr>
              <a:t>ADD 334 Joules </a:t>
            </a:r>
            <a:r>
              <a:rPr lang="en-US" sz="2400" dirty="0">
                <a:latin typeface="Times New Roman" panose="02020603050405020304" pitchFamily="18" charset="0"/>
                <a:cs typeface="Times New Roman" panose="02020603050405020304" pitchFamily="18" charset="0"/>
              </a:rPr>
              <a:t>of energy.</a:t>
            </a: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27. To move from D to E, we would need to </a:t>
            </a:r>
            <a:r>
              <a:rPr lang="en-US" sz="2400" dirty="0">
                <a:solidFill>
                  <a:srgbClr val="FF0000"/>
                </a:solidFill>
                <a:latin typeface="Times New Roman" panose="02020603050405020304" pitchFamily="18" charset="0"/>
                <a:cs typeface="Times New Roman" panose="02020603050405020304" pitchFamily="18" charset="0"/>
              </a:rPr>
              <a:t>ADD 2260 Joules </a:t>
            </a:r>
            <a:r>
              <a:rPr lang="en-US" sz="2400" dirty="0">
                <a:latin typeface="Times New Roman" panose="02020603050405020304" pitchFamily="18" charset="0"/>
                <a:cs typeface="Times New Roman" panose="02020603050405020304" pitchFamily="18" charset="0"/>
              </a:rPr>
              <a:t>of energy.</a:t>
            </a: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a:p>
            <a:r>
              <a:rPr lang="en-US" dirty="0"/>
              <a:t> </a:t>
            </a:r>
          </a:p>
        </p:txBody>
      </p:sp>
      <p:sp>
        <p:nvSpPr>
          <p:cNvPr id="13" name="Text Box 16">
            <a:extLst>
              <a:ext uri="{FF2B5EF4-FFF2-40B4-BE49-F238E27FC236}">
                <a16:creationId xmlns:a16="http://schemas.microsoft.com/office/drawing/2014/main" id="{2D60C081-4E61-AD04-9B6B-D0F56E595BB7}"/>
              </a:ext>
            </a:extLst>
          </p:cNvPr>
          <p:cNvSpPr txBox="1">
            <a:spLocks noChangeArrowheads="1"/>
          </p:cNvSpPr>
          <p:nvPr/>
        </p:nvSpPr>
        <p:spPr bwMode="auto">
          <a:xfrm>
            <a:off x="2029679" y="3326213"/>
            <a:ext cx="6730207" cy="495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Heat is added at a constant rate  →</a:t>
            </a:r>
            <a:endParaRPr kumimoji="0" lang="en-US" altLang="en-US" sz="4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77540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194" name="AutoShape 2">
            <a:extLst>
              <a:ext uri="{FF2B5EF4-FFF2-40B4-BE49-F238E27FC236}">
                <a16:creationId xmlns:a16="http://schemas.microsoft.com/office/drawing/2014/main" id="{4BF31B28-FF94-4EE4-BCFC-6C169DE0A5B5}"/>
              </a:ext>
            </a:extLst>
          </p:cNvPr>
          <p:cNvCxnSpPr>
            <a:cxnSpLocks noChangeShapeType="1"/>
          </p:cNvCxnSpPr>
          <p:nvPr/>
        </p:nvCxnSpPr>
        <p:spPr bwMode="auto">
          <a:xfrm>
            <a:off x="1966912" y="504825"/>
            <a:ext cx="9525" cy="2771775"/>
          </a:xfrm>
          <a:prstGeom prst="straightConnector1">
            <a:avLst/>
          </a:prstGeom>
          <a:noFill/>
          <a:ln w="9525"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cxnSp>
        <p:nvCxnSpPr>
          <p:cNvPr id="8195" name="AutoShape 3">
            <a:extLst>
              <a:ext uri="{FF2B5EF4-FFF2-40B4-BE49-F238E27FC236}">
                <a16:creationId xmlns:a16="http://schemas.microsoft.com/office/drawing/2014/main" id="{A74BD186-B4C6-4ADE-A01B-D389CDA40B50}"/>
              </a:ext>
            </a:extLst>
          </p:cNvPr>
          <p:cNvCxnSpPr>
            <a:cxnSpLocks noChangeShapeType="1"/>
          </p:cNvCxnSpPr>
          <p:nvPr/>
        </p:nvCxnSpPr>
        <p:spPr bwMode="auto">
          <a:xfrm flipH="1" flipV="1">
            <a:off x="1976437" y="3276600"/>
            <a:ext cx="5534025" cy="19050"/>
          </a:xfrm>
          <a:prstGeom prst="straightConnector1">
            <a:avLst/>
          </a:prstGeom>
          <a:noFill/>
          <a:ln w="9525"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cxnSp>
        <p:nvCxnSpPr>
          <p:cNvPr id="8196" name="AutoShape 4">
            <a:extLst>
              <a:ext uri="{FF2B5EF4-FFF2-40B4-BE49-F238E27FC236}">
                <a16:creationId xmlns:a16="http://schemas.microsoft.com/office/drawing/2014/main" id="{5E6C567E-3413-4041-8CE0-E609F40E7FC5}"/>
              </a:ext>
            </a:extLst>
          </p:cNvPr>
          <p:cNvCxnSpPr>
            <a:cxnSpLocks noChangeShapeType="1"/>
          </p:cNvCxnSpPr>
          <p:nvPr/>
        </p:nvCxnSpPr>
        <p:spPr bwMode="auto">
          <a:xfrm flipV="1">
            <a:off x="1976437" y="2676525"/>
            <a:ext cx="371475" cy="485775"/>
          </a:xfrm>
          <a:prstGeom prst="straightConnector1">
            <a:avLst/>
          </a:prstGeom>
          <a:noFill/>
          <a:ln w="1270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cxnSp>
        <p:nvCxnSpPr>
          <p:cNvPr id="8197" name="AutoShape 5">
            <a:extLst>
              <a:ext uri="{FF2B5EF4-FFF2-40B4-BE49-F238E27FC236}">
                <a16:creationId xmlns:a16="http://schemas.microsoft.com/office/drawing/2014/main" id="{2CB4B89F-BE75-41D9-8137-AADB50CB7739}"/>
              </a:ext>
            </a:extLst>
          </p:cNvPr>
          <p:cNvCxnSpPr>
            <a:cxnSpLocks noChangeShapeType="1"/>
          </p:cNvCxnSpPr>
          <p:nvPr/>
        </p:nvCxnSpPr>
        <p:spPr bwMode="auto">
          <a:xfrm>
            <a:off x="2343150" y="2667000"/>
            <a:ext cx="690562" cy="0"/>
          </a:xfrm>
          <a:prstGeom prst="straightConnector1">
            <a:avLst/>
          </a:prstGeom>
          <a:noFill/>
          <a:ln w="1270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cxnSp>
        <p:nvCxnSpPr>
          <p:cNvPr id="8198" name="AutoShape 6">
            <a:extLst>
              <a:ext uri="{FF2B5EF4-FFF2-40B4-BE49-F238E27FC236}">
                <a16:creationId xmlns:a16="http://schemas.microsoft.com/office/drawing/2014/main" id="{BFC5E8DC-8EA6-43A2-8B10-039ED2E0891B}"/>
              </a:ext>
            </a:extLst>
          </p:cNvPr>
          <p:cNvCxnSpPr>
            <a:cxnSpLocks noChangeShapeType="1"/>
          </p:cNvCxnSpPr>
          <p:nvPr/>
        </p:nvCxnSpPr>
        <p:spPr bwMode="auto">
          <a:xfrm flipV="1">
            <a:off x="3033712" y="1104900"/>
            <a:ext cx="1146175" cy="1560513"/>
          </a:xfrm>
          <a:prstGeom prst="straightConnector1">
            <a:avLst/>
          </a:prstGeom>
          <a:noFill/>
          <a:ln w="1270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cxnSp>
        <p:nvCxnSpPr>
          <p:cNvPr id="8199" name="AutoShape 7">
            <a:extLst>
              <a:ext uri="{FF2B5EF4-FFF2-40B4-BE49-F238E27FC236}">
                <a16:creationId xmlns:a16="http://schemas.microsoft.com/office/drawing/2014/main" id="{C47A6D89-650F-403F-A321-04F440657B87}"/>
              </a:ext>
            </a:extLst>
          </p:cNvPr>
          <p:cNvCxnSpPr>
            <a:cxnSpLocks noChangeShapeType="1"/>
          </p:cNvCxnSpPr>
          <p:nvPr/>
        </p:nvCxnSpPr>
        <p:spPr bwMode="auto">
          <a:xfrm>
            <a:off x="4179887" y="1114425"/>
            <a:ext cx="2016125" cy="1588"/>
          </a:xfrm>
          <a:prstGeom prst="straightConnector1">
            <a:avLst/>
          </a:prstGeom>
          <a:noFill/>
          <a:ln w="1270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cxnSp>
        <p:nvCxnSpPr>
          <p:cNvPr id="8200" name="AutoShape 8">
            <a:extLst>
              <a:ext uri="{FF2B5EF4-FFF2-40B4-BE49-F238E27FC236}">
                <a16:creationId xmlns:a16="http://schemas.microsoft.com/office/drawing/2014/main" id="{6DBE34E0-534B-4069-B533-AC83781ED770}"/>
              </a:ext>
            </a:extLst>
          </p:cNvPr>
          <p:cNvCxnSpPr>
            <a:cxnSpLocks noChangeShapeType="1"/>
          </p:cNvCxnSpPr>
          <p:nvPr/>
        </p:nvCxnSpPr>
        <p:spPr bwMode="auto">
          <a:xfrm flipV="1">
            <a:off x="6196012" y="628650"/>
            <a:ext cx="371475" cy="485775"/>
          </a:xfrm>
          <a:prstGeom prst="straightConnector1">
            <a:avLst/>
          </a:prstGeom>
          <a:noFill/>
          <a:ln w="1270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sp>
        <p:nvSpPr>
          <p:cNvPr id="4" name="Text Box 11">
            <a:extLst>
              <a:ext uri="{FF2B5EF4-FFF2-40B4-BE49-F238E27FC236}">
                <a16:creationId xmlns:a16="http://schemas.microsoft.com/office/drawing/2014/main" id="{61C69BD1-FE97-4203-A54C-B92E17C56A5A}"/>
              </a:ext>
            </a:extLst>
          </p:cNvPr>
          <p:cNvSpPr txBox="1">
            <a:spLocks noChangeArrowheads="1"/>
          </p:cNvSpPr>
          <p:nvPr/>
        </p:nvSpPr>
        <p:spPr bwMode="auto">
          <a:xfrm>
            <a:off x="1747837" y="3067050"/>
            <a:ext cx="219075" cy="219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A</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 name="Text Box 12">
            <a:extLst>
              <a:ext uri="{FF2B5EF4-FFF2-40B4-BE49-F238E27FC236}">
                <a16:creationId xmlns:a16="http://schemas.microsoft.com/office/drawing/2014/main" id="{22098C9C-B5D6-4B52-8DC1-DB923070EF18}"/>
              </a:ext>
            </a:extLst>
          </p:cNvPr>
          <p:cNvSpPr txBox="1">
            <a:spLocks noChangeArrowheads="1"/>
          </p:cNvSpPr>
          <p:nvPr/>
        </p:nvSpPr>
        <p:spPr bwMode="auto">
          <a:xfrm>
            <a:off x="2205037" y="2428875"/>
            <a:ext cx="219075" cy="219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B</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 name="Text Box 13">
            <a:extLst>
              <a:ext uri="{FF2B5EF4-FFF2-40B4-BE49-F238E27FC236}">
                <a16:creationId xmlns:a16="http://schemas.microsoft.com/office/drawing/2014/main" id="{D67D9AE3-29AE-477B-A0DE-72452952BA50}"/>
              </a:ext>
            </a:extLst>
          </p:cNvPr>
          <p:cNvSpPr txBox="1">
            <a:spLocks noChangeArrowheads="1"/>
          </p:cNvSpPr>
          <p:nvPr/>
        </p:nvSpPr>
        <p:spPr bwMode="auto">
          <a:xfrm>
            <a:off x="3033712" y="2647950"/>
            <a:ext cx="219075" cy="219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C</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 name="Text Box 14">
            <a:extLst>
              <a:ext uri="{FF2B5EF4-FFF2-40B4-BE49-F238E27FC236}">
                <a16:creationId xmlns:a16="http://schemas.microsoft.com/office/drawing/2014/main" id="{651C5DE6-B886-4F5C-85F7-596AC7E1CEEA}"/>
              </a:ext>
            </a:extLst>
          </p:cNvPr>
          <p:cNvSpPr txBox="1">
            <a:spLocks noChangeArrowheads="1"/>
          </p:cNvSpPr>
          <p:nvPr/>
        </p:nvSpPr>
        <p:spPr bwMode="auto">
          <a:xfrm>
            <a:off x="3986212" y="838200"/>
            <a:ext cx="219075" cy="219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D</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 name="Text Box 15">
            <a:extLst>
              <a:ext uri="{FF2B5EF4-FFF2-40B4-BE49-F238E27FC236}">
                <a16:creationId xmlns:a16="http://schemas.microsoft.com/office/drawing/2014/main" id="{B6C070BD-017B-4087-BA1D-64D92608AF46}"/>
              </a:ext>
            </a:extLst>
          </p:cNvPr>
          <p:cNvSpPr txBox="1">
            <a:spLocks noChangeArrowheads="1"/>
          </p:cNvSpPr>
          <p:nvPr/>
        </p:nvSpPr>
        <p:spPr bwMode="auto">
          <a:xfrm>
            <a:off x="6224587" y="1114425"/>
            <a:ext cx="219075" cy="219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 name="Text Box 16">
            <a:extLst>
              <a:ext uri="{FF2B5EF4-FFF2-40B4-BE49-F238E27FC236}">
                <a16:creationId xmlns:a16="http://schemas.microsoft.com/office/drawing/2014/main" id="{326973D5-EF7E-48AC-B5F0-A65E29FD2FB0}"/>
              </a:ext>
            </a:extLst>
          </p:cNvPr>
          <p:cNvSpPr txBox="1">
            <a:spLocks noChangeArrowheads="1"/>
          </p:cNvSpPr>
          <p:nvPr/>
        </p:nvSpPr>
        <p:spPr bwMode="auto">
          <a:xfrm>
            <a:off x="6443662" y="428625"/>
            <a:ext cx="219075" cy="219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F</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0" name="Text Box 18">
            <a:extLst>
              <a:ext uri="{FF2B5EF4-FFF2-40B4-BE49-F238E27FC236}">
                <a16:creationId xmlns:a16="http://schemas.microsoft.com/office/drawing/2014/main" id="{6D252AFF-3277-40E4-AF3B-A9A0BD5E8E20}"/>
              </a:ext>
            </a:extLst>
          </p:cNvPr>
          <p:cNvSpPr txBox="1">
            <a:spLocks noChangeArrowheads="1"/>
          </p:cNvSpPr>
          <p:nvPr/>
        </p:nvSpPr>
        <p:spPr bwMode="auto">
          <a:xfrm>
            <a:off x="2343150" y="133358"/>
            <a:ext cx="3690937" cy="6476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sng" strike="noStrike" cap="none" normalizeH="0" baseline="0" dirty="0">
                <a:ln>
                  <a:noFill/>
                </a:ln>
                <a:solidFill>
                  <a:srgbClr val="000000"/>
                </a:solidFill>
                <a:effectLst/>
                <a:latin typeface="Times New Roman" panose="02020603050405020304" pitchFamily="18" charset="0"/>
              </a:rPr>
              <a:t>The heating curve </a:t>
            </a:r>
            <a:r>
              <a:rPr lang="en-US" altLang="en-US" sz="2400" u="sng" dirty="0">
                <a:solidFill>
                  <a:srgbClr val="000000"/>
                </a:solidFill>
                <a:latin typeface="Times New Roman" panose="02020603050405020304" pitchFamily="18" charset="0"/>
              </a:rPr>
              <a:t>f</a:t>
            </a:r>
            <a:r>
              <a:rPr kumimoji="0" lang="en-US" altLang="en-US" sz="2400" b="0" i="0" u="sng" strike="noStrike" cap="none" normalizeH="0" baseline="0" dirty="0">
                <a:ln>
                  <a:noFill/>
                </a:ln>
                <a:solidFill>
                  <a:srgbClr val="000000"/>
                </a:solidFill>
                <a:effectLst/>
                <a:latin typeface="Times New Roman" panose="02020603050405020304" pitchFamily="18" charset="0"/>
              </a:rPr>
              <a:t>or water  </a:t>
            </a:r>
            <a:endParaRPr kumimoji="0" lang="en-US" altLang="en-US" sz="3600" b="0" i="0" u="none" strike="noStrike" cap="none" normalizeH="0" baseline="0" dirty="0">
              <a:ln>
                <a:noFill/>
              </a:ln>
              <a:solidFill>
                <a:schemeClr val="tx1"/>
              </a:solidFill>
              <a:effectLst/>
              <a:latin typeface="Arial" panose="020B0604020202020204" pitchFamily="34" charset="0"/>
            </a:endParaRPr>
          </a:p>
        </p:txBody>
      </p:sp>
      <p:sp>
        <p:nvSpPr>
          <p:cNvPr id="12" name="TextBox 11">
            <a:extLst>
              <a:ext uri="{FF2B5EF4-FFF2-40B4-BE49-F238E27FC236}">
                <a16:creationId xmlns:a16="http://schemas.microsoft.com/office/drawing/2014/main" id="{1F797208-6867-4604-868E-C12A9ED8AC57}"/>
              </a:ext>
            </a:extLst>
          </p:cNvPr>
          <p:cNvSpPr txBox="1"/>
          <p:nvPr/>
        </p:nvSpPr>
        <p:spPr>
          <a:xfrm>
            <a:off x="0" y="3931754"/>
            <a:ext cx="9144000" cy="2215991"/>
          </a:xfrm>
          <a:prstGeom prst="rect">
            <a:avLst/>
          </a:prstGeom>
          <a:noFill/>
        </p:spPr>
        <p:txBody>
          <a:bodyPr wrap="square" rtlCol="0">
            <a:spAutoFit/>
          </a:bodyPr>
          <a:lstStyle/>
          <a:p>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28. Moving from B to C is </a:t>
            </a:r>
            <a:r>
              <a:rPr lang="en-US" sz="2400" b="1" dirty="0">
                <a:solidFill>
                  <a:srgbClr val="000099"/>
                </a:solidFill>
                <a:latin typeface="Times New Roman" panose="02020603050405020304" pitchFamily="18" charset="0"/>
                <a:cs typeface="Times New Roman" panose="02020603050405020304" pitchFamily="18" charset="0"/>
              </a:rPr>
              <a:t>ENDOTHERMIC</a:t>
            </a:r>
            <a:r>
              <a:rPr lang="en-US" sz="2400" dirty="0">
                <a:solidFill>
                  <a:srgbClr val="000099"/>
                </a:solidFill>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 ADDING IN HEAT.</a:t>
            </a: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29. Moving from D to E is </a:t>
            </a:r>
            <a:r>
              <a:rPr lang="en-US" sz="2400" b="1" dirty="0">
                <a:solidFill>
                  <a:srgbClr val="FF0000"/>
                </a:solidFill>
                <a:latin typeface="Times New Roman" panose="02020603050405020304" pitchFamily="18" charset="0"/>
                <a:cs typeface="Times New Roman" panose="02020603050405020304" pitchFamily="18" charset="0"/>
              </a:rPr>
              <a:t>ENDOTHERMIC</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 ADDING IN HEAT.</a:t>
            </a:r>
            <a:br>
              <a:rPr lang="en-US" sz="2400" dirty="0">
                <a:latin typeface="Times New Roman" panose="02020603050405020304" pitchFamily="18" charset="0"/>
                <a:cs typeface="Times New Roman" panose="02020603050405020304" pitchFamily="18" charset="0"/>
              </a:rPr>
            </a:br>
            <a:r>
              <a:rPr lang="en-US" dirty="0"/>
              <a:t> </a:t>
            </a:r>
          </a:p>
        </p:txBody>
      </p:sp>
      <p:sp>
        <p:nvSpPr>
          <p:cNvPr id="13" name="Text Box 8">
            <a:extLst>
              <a:ext uri="{FF2B5EF4-FFF2-40B4-BE49-F238E27FC236}">
                <a16:creationId xmlns:a16="http://schemas.microsoft.com/office/drawing/2014/main" id="{8BD0371A-01FF-C326-5ED6-CB6D5406EA47}"/>
              </a:ext>
            </a:extLst>
          </p:cNvPr>
          <p:cNvSpPr txBox="1">
            <a:spLocks noChangeArrowheads="1"/>
          </p:cNvSpPr>
          <p:nvPr/>
        </p:nvSpPr>
        <p:spPr bwMode="auto">
          <a:xfrm>
            <a:off x="367567" y="2481734"/>
            <a:ext cx="1662112" cy="552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Calibri" panose="020F0502020204030204" pitchFamily="34" charset="0"/>
              </a:rPr>
              <a:t>Melting Point</a:t>
            </a:r>
            <a:endParaRPr kumimoji="0" lang="en-US" altLang="en-US" sz="3600" b="0" i="0" u="none" strike="noStrike" cap="none" normalizeH="0" baseline="0" dirty="0">
              <a:ln>
                <a:noFill/>
              </a:ln>
              <a:solidFill>
                <a:schemeClr val="tx1"/>
              </a:solidFill>
              <a:effectLst/>
              <a:latin typeface="Arial" panose="020B0604020202020204" pitchFamily="34" charset="0"/>
            </a:endParaRPr>
          </a:p>
        </p:txBody>
      </p:sp>
      <p:sp>
        <p:nvSpPr>
          <p:cNvPr id="14" name="Text Box 9">
            <a:extLst>
              <a:ext uri="{FF2B5EF4-FFF2-40B4-BE49-F238E27FC236}">
                <a16:creationId xmlns:a16="http://schemas.microsoft.com/office/drawing/2014/main" id="{84C73954-0201-CB05-85B3-00A588AE25B1}"/>
              </a:ext>
            </a:extLst>
          </p:cNvPr>
          <p:cNvSpPr txBox="1">
            <a:spLocks noChangeArrowheads="1"/>
          </p:cNvSpPr>
          <p:nvPr/>
        </p:nvSpPr>
        <p:spPr bwMode="auto">
          <a:xfrm>
            <a:off x="277079" y="938684"/>
            <a:ext cx="1752600" cy="552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Calibri" panose="020F0502020204030204" pitchFamily="34" charset="0"/>
              </a:rPr>
              <a:t>Boiling Point</a:t>
            </a:r>
          </a:p>
          <a:p>
            <a:pPr marL="0" marR="0" lvl="0" indent="0" algn="ctr" defTabSz="914400" rtl="0" eaLnBrk="0" fontAlgn="base" latinLnBrk="0" hangingPunct="0">
              <a:lnSpc>
                <a:spcPct val="100000"/>
              </a:lnSpc>
              <a:spcBef>
                <a:spcPct val="0"/>
              </a:spcBef>
              <a:spcAft>
                <a:spcPct val="0"/>
              </a:spcAft>
              <a:buClrTx/>
              <a:buSzTx/>
              <a:buFontTx/>
              <a:buNone/>
              <a:tabLst/>
            </a:pPr>
            <a:endParaRPr lang="en-US" altLang="en-US" sz="1600" dirty="0">
              <a:solidFill>
                <a:srgbClr val="000000"/>
              </a:solidFill>
              <a:latin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rgbClr val="000000"/>
              </a:solidFill>
              <a:effectLst/>
              <a:latin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lang="en-US" altLang="en-US" sz="2000" b="1" dirty="0">
                <a:solidFill>
                  <a:srgbClr val="000000"/>
                </a:solidFill>
                <a:latin typeface="Calibri" panose="020F0502020204030204" pitchFamily="34" charset="0"/>
              </a:rPr>
              <a:t>Temperature</a:t>
            </a:r>
            <a:endParaRPr kumimoji="0" lang="en-US" altLang="en-US" sz="4400" b="1" i="0" u="none" strike="noStrike" cap="none" normalizeH="0" baseline="0" dirty="0">
              <a:ln>
                <a:noFill/>
              </a:ln>
              <a:solidFill>
                <a:schemeClr val="tx1"/>
              </a:solidFill>
              <a:effectLst/>
              <a:latin typeface="Arial" panose="020B0604020202020204" pitchFamily="34" charset="0"/>
            </a:endParaRPr>
          </a:p>
        </p:txBody>
      </p:sp>
      <p:sp>
        <p:nvSpPr>
          <p:cNvPr id="2" name="Text Box 16">
            <a:extLst>
              <a:ext uri="{FF2B5EF4-FFF2-40B4-BE49-F238E27FC236}">
                <a16:creationId xmlns:a16="http://schemas.microsoft.com/office/drawing/2014/main" id="{266378D2-A369-DB58-0494-294FC9E4ADE6}"/>
              </a:ext>
            </a:extLst>
          </p:cNvPr>
          <p:cNvSpPr txBox="1">
            <a:spLocks noChangeArrowheads="1"/>
          </p:cNvSpPr>
          <p:nvPr/>
        </p:nvSpPr>
        <p:spPr bwMode="auto">
          <a:xfrm>
            <a:off x="2029679" y="3326213"/>
            <a:ext cx="6730207" cy="495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Heat is added at a constant rate  →</a:t>
            </a:r>
            <a:endParaRPr kumimoji="0" lang="en-US" altLang="en-US" sz="4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693449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16F9DE2-8B68-48B1-AC8D-E253F92E78DE}"/>
              </a:ext>
            </a:extLst>
          </p:cNvPr>
          <p:cNvSpPr txBox="1"/>
          <p:nvPr/>
        </p:nvSpPr>
        <p:spPr>
          <a:xfrm>
            <a:off x="0" y="0"/>
            <a:ext cx="9144000" cy="2831544"/>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30. It takes 334 Joules to melt one gram of ice, at the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melting point.  There is no temperature change,</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this happens at 273 Kelvin or 0°C.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a:t>
            </a:r>
            <a:r>
              <a:rPr lang="en-US" sz="3200" dirty="0">
                <a:solidFill>
                  <a:srgbClr val="FF0000"/>
                </a:solidFill>
                <a:latin typeface="Times New Roman" panose="02020603050405020304" pitchFamily="18" charset="0"/>
                <a:cs typeface="Times New Roman" panose="02020603050405020304" pitchFamily="18" charset="0"/>
              </a:rPr>
              <a:t>How much energy does it take to melt a real sized  </a:t>
            </a:r>
            <a:br>
              <a:rPr lang="en-US" sz="3200" dirty="0">
                <a:solidFill>
                  <a:srgbClr val="FF0000"/>
                </a:solidFill>
                <a:latin typeface="Times New Roman" panose="02020603050405020304" pitchFamily="18" charset="0"/>
                <a:cs typeface="Times New Roman" panose="02020603050405020304" pitchFamily="18" charset="0"/>
              </a:rPr>
            </a:br>
            <a:r>
              <a:rPr lang="en-US" sz="3200" dirty="0">
                <a:solidFill>
                  <a:srgbClr val="FF0000"/>
                </a:solidFill>
                <a:latin typeface="Times New Roman" panose="02020603050405020304" pitchFamily="18" charset="0"/>
                <a:cs typeface="Times New Roman" panose="02020603050405020304" pitchFamily="18" charset="0"/>
              </a:rPr>
              <a:t>      ice cube of 73.5 grams?</a:t>
            </a:r>
          </a:p>
          <a:p>
            <a:endParaRPr lang="en-US" dirty="0"/>
          </a:p>
        </p:txBody>
      </p:sp>
      <p:pic>
        <p:nvPicPr>
          <p:cNvPr id="3" name="Picture 4" descr="Image result for ice cube in the hand">
            <a:extLst>
              <a:ext uri="{FF2B5EF4-FFF2-40B4-BE49-F238E27FC236}">
                <a16:creationId xmlns:a16="http://schemas.microsoft.com/office/drawing/2014/main" id="{F97F4FF8-33AF-452F-ACAD-CB3F2CF53E61}"/>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562600" y="2362200"/>
            <a:ext cx="3340100" cy="2505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74385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16F9DE2-8B68-48B1-AC8D-E253F92E78DE}"/>
              </a:ext>
            </a:extLst>
          </p:cNvPr>
          <p:cNvSpPr txBox="1"/>
          <p:nvPr/>
        </p:nvSpPr>
        <p:spPr>
          <a:xfrm>
            <a:off x="0" y="0"/>
            <a:ext cx="9144000" cy="6606937"/>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30. It takes 334 Joules to melt one gram of ice, at the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melting point.  There is no temperature change,</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this happens at 273 Kelvin or 0°C.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a:t>
            </a:r>
            <a:r>
              <a:rPr lang="en-US" sz="3200" dirty="0">
                <a:solidFill>
                  <a:srgbClr val="FF0000"/>
                </a:solidFill>
                <a:latin typeface="Times New Roman" panose="02020603050405020304" pitchFamily="18" charset="0"/>
                <a:cs typeface="Times New Roman" panose="02020603050405020304" pitchFamily="18" charset="0"/>
              </a:rPr>
              <a:t>How much energy does it take to melt a real sized  </a:t>
            </a:r>
            <a:br>
              <a:rPr lang="en-US" sz="3200" dirty="0">
                <a:solidFill>
                  <a:srgbClr val="FF0000"/>
                </a:solidFill>
                <a:latin typeface="Times New Roman" panose="02020603050405020304" pitchFamily="18" charset="0"/>
                <a:cs typeface="Times New Roman" panose="02020603050405020304" pitchFamily="18" charset="0"/>
              </a:rPr>
            </a:br>
            <a:r>
              <a:rPr lang="en-US" sz="3200" dirty="0">
                <a:solidFill>
                  <a:srgbClr val="FF0000"/>
                </a:solidFill>
                <a:latin typeface="Times New Roman" panose="02020603050405020304" pitchFamily="18" charset="0"/>
                <a:cs typeface="Times New Roman" panose="02020603050405020304" pitchFamily="18" charset="0"/>
              </a:rPr>
              <a:t>      ice cube of 73.5 grams?</a:t>
            </a:r>
          </a:p>
          <a:p>
            <a:br>
              <a:rPr lang="en-US" sz="3200" dirty="0">
                <a:solidFill>
                  <a:srgbClr val="FF0000"/>
                </a:solidFill>
                <a:latin typeface="Times New Roman" panose="02020603050405020304" pitchFamily="18" charset="0"/>
                <a:cs typeface="Times New Roman" panose="02020603050405020304" pitchFamily="18" charset="0"/>
              </a:rPr>
            </a:br>
            <a:endParaRPr lang="en-US" sz="3200" dirty="0">
              <a:solidFill>
                <a:srgbClr val="FF0000"/>
              </a:solidFill>
              <a:latin typeface="Times New Roman" panose="02020603050405020304" pitchFamily="18" charset="0"/>
              <a:cs typeface="Times New Roman" panose="02020603050405020304" pitchFamily="18" charset="0"/>
            </a:endParaRPr>
          </a:p>
          <a:p>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q = </a:t>
            </a:r>
            <a:r>
              <a:rPr kumimoji="0" lang="en-US" sz="3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mH</a:t>
            </a:r>
            <a:r>
              <a:rPr kumimoji="0" lang="en-US" sz="3200" b="0" i="0" u="none" strike="noStrike" kern="1200" cap="none" spc="0" normalizeH="0" baseline="-2500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F</a:t>
            </a:r>
            <a:br>
              <a:rPr kumimoji="0" lang="en-US" sz="3200" b="0" i="0" u="none" strike="noStrike" kern="1200" cap="none" spc="0" normalizeH="0" baseline="-25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br>
              <a:rPr kumimoji="0" lang="en-US" sz="3200" b="0" i="0" u="none" strike="noStrike" kern="1200" cap="none" spc="0" normalizeH="0" baseline="-25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r>
              <a:rPr kumimoji="0" lang="en-US" sz="3200" b="0" i="0" u="none" strike="noStrike" kern="1200" cap="none" spc="0" normalizeH="0" baseline="-25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q = (73.5g)(334 J/g)</a:t>
            </a:r>
            <a:b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b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q = 24549 J = </a:t>
            </a:r>
            <a:r>
              <a:rPr kumimoji="0" lang="en-US" sz="32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24,500 Joules with 3 SF</a:t>
            </a:r>
            <a:b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endParaRPr lang="en-US" sz="3200" dirty="0">
              <a:solidFill>
                <a:srgbClr val="FF0000"/>
              </a:solidFill>
              <a:latin typeface="Times New Roman" panose="02020603050405020304" pitchFamily="18" charset="0"/>
              <a:cs typeface="Times New Roman" panose="02020603050405020304" pitchFamily="18" charset="0"/>
            </a:endParaRPr>
          </a:p>
          <a:p>
            <a:endParaRPr lang="en-US" dirty="0"/>
          </a:p>
        </p:txBody>
      </p:sp>
      <p:pic>
        <p:nvPicPr>
          <p:cNvPr id="3" name="Picture 4" descr="Image result for ice cube in the hand">
            <a:extLst>
              <a:ext uri="{FF2B5EF4-FFF2-40B4-BE49-F238E27FC236}">
                <a16:creationId xmlns:a16="http://schemas.microsoft.com/office/drawing/2014/main" id="{F97F4FF8-33AF-452F-ACAD-CB3F2CF53E61}"/>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562600" y="2362200"/>
            <a:ext cx="3340100" cy="2505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24027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16F9DE2-8B68-48B1-AC8D-E253F92E78DE}"/>
              </a:ext>
            </a:extLst>
          </p:cNvPr>
          <p:cNvSpPr txBox="1"/>
          <p:nvPr/>
        </p:nvSpPr>
        <p:spPr>
          <a:xfrm>
            <a:off x="0" y="-6626"/>
            <a:ext cx="8763000" cy="3816429"/>
          </a:xfrm>
          <a:prstGeom prst="rect">
            <a:avLst/>
          </a:prstGeom>
          <a:noFill/>
        </p:spPr>
        <p:txBody>
          <a:bodyPr wrap="square" rtlCol="0">
            <a:spAutoFit/>
          </a:bodyPr>
          <a:lstStyle/>
          <a:p>
            <a:r>
              <a:rPr lang="en-US" sz="3200" dirty="0">
                <a:solidFill>
                  <a:srgbClr val="0000FF"/>
                </a:solidFill>
                <a:latin typeface="Times New Roman" panose="02020603050405020304" pitchFamily="18" charset="0"/>
                <a:cs typeface="Times New Roman" panose="02020603050405020304" pitchFamily="18" charset="0"/>
              </a:rPr>
              <a:t>31. How much energy does it take </a:t>
            </a:r>
            <a:br>
              <a:rPr lang="en-US" sz="3200" dirty="0">
                <a:solidFill>
                  <a:srgbClr val="0000FF"/>
                </a:solidFill>
                <a:latin typeface="Times New Roman" panose="02020603050405020304" pitchFamily="18" charset="0"/>
                <a:cs typeface="Times New Roman" panose="02020603050405020304" pitchFamily="18" charset="0"/>
              </a:rPr>
            </a:br>
            <a:r>
              <a:rPr lang="en-US" sz="3200" dirty="0">
                <a:solidFill>
                  <a:srgbClr val="0000FF"/>
                </a:solidFill>
                <a:latin typeface="Times New Roman" panose="02020603050405020304" pitchFamily="18" charset="0"/>
                <a:cs typeface="Times New Roman" panose="02020603050405020304" pitchFamily="18" charset="0"/>
              </a:rPr>
              <a:t>      to freeze 125 grams of pure </a:t>
            </a:r>
            <a:br>
              <a:rPr lang="en-US" sz="3200" dirty="0">
                <a:solidFill>
                  <a:srgbClr val="0000FF"/>
                </a:solidFill>
                <a:latin typeface="Times New Roman" panose="02020603050405020304" pitchFamily="18" charset="0"/>
                <a:cs typeface="Times New Roman" panose="02020603050405020304" pitchFamily="18" charset="0"/>
              </a:rPr>
            </a:br>
            <a:r>
              <a:rPr lang="en-US" sz="3200" dirty="0">
                <a:solidFill>
                  <a:srgbClr val="0000FF"/>
                </a:solidFill>
                <a:latin typeface="Times New Roman" panose="02020603050405020304" pitchFamily="18" charset="0"/>
                <a:cs typeface="Times New Roman" panose="02020603050405020304" pitchFamily="18" charset="0"/>
              </a:rPr>
              <a:t>      water into ice if the water is at </a:t>
            </a:r>
            <a:br>
              <a:rPr lang="en-US" sz="3200" dirty="0">
                <a:solidFill>
                  <a:srgbClr val="0000FF"/>
                </a:solidFill>
                <a:latin typeface="Times New Roman" panose="02020603050405020304" pitchFamily="18" charset="0"/>
                <a:cs typeface="Times New Roman" panose="02020603050405020304" pitchFamily="18" charset="0"/>
              </a:rPr>
            </a:br>
            <a:r>
              <a:rPr lang="en-US" sz="3200" dirty="0">
                <a:solidFill>
                  <a:srgbClr val="0000FF"/>
                </a:solidFill>
                <a:latin typeface="Times New Roman" panose="02020603050405020304" pitchFamily="18" charset="0"/>
                <a:cs typeface="Times New Roman" panose="02020603050405020304" pitchFamily="18" charset="0"/>
              </a:rPr>
              <a:t>      0°C to start?</a:t>
            </a:r>
          </a:p>
          <a:p>
            <a:endParaRPr lang="en-US" sz="3200" dirty="0">
              <a:solidFill>
                <a:srgbClr val="0000FF"/>
              </a:solidFill>
              <a:latin typeface="Times New Roman" panose="02020603050405020304" pitchFamily="18" charset="0"/>
              <a:cs typeface="Times New Roman" panose="02020603050405020304" pitchFamily="18" charset="0"/>
            </a:endParaRPr>
          </a:p>
          <a:p>
            <a:r>
              <a:rPr lang="en-US" sz="3200" dirty="0">
                <a:solidFill>
                  <a:prstClr val="black"/>
                </a:solidFill>
                <a:latin typeface="Times New Roman" panose="02020603050405020304" pitchFamily="18" charset="0"/>
                <a:cs typeface="Times New Roman" panose="02020603050405020304" pitchFamily="18" charset="0"/>
              </a:rPr>
              <a:t> </a:t>
            </a:r>
            <a:endParaRPr lang="en-US" sz="3200" dirty="0">
              <a:solidFill>
                <a:srgbClr val="0000FF"/>
              </a:solidFill>
              <a:latin typeface="Times New Roman" panose="02020603050405020304" pitchFamily="18" charset="0"/>
              <a:cs typeface="Times New Roman" panose="02020603050405020304" pitchFamily="18" charset="0"/>
            </a:endParaRPr>
          </a:p>
          <a:p>
            <a:endParaRPr lang="en-US" sz="3200" dirty="0">
              <a:solidFill>
                <a:srgbClr val="0000FF"/>
              </a:solidFill>
              <a:latin typeface="Times New Roman" panose="02020603050405020304" pitchFamily="18" charset="0"/>
              <a:cs typeface="Times New Roman" panose="02020603050405020304" pitchFamily="18" charset="0"/>
            </a:endParaRPr>
          </a:p>
          <a:p>
            <a:endParaRPr lang="en-US" dirty="0"/>
          </a:p>
        </p:txBody>
      </p:sp>
      <p:pic>
        <p:nvPicPr>
          <p:cNvPr id="5" name="Picture 4">
            <a:extLst>
              <a:ext uri="{FF2B5EF4-FFF2-40B4-BE49-F238E27FC236}">
                <a16:creationId xmlns:a16="http://schemas.microsoft.com/office/drawing/2014/main" id="{4A8986BC-3D92-4725-8B02-C55EECCE4F6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867400" y="-6626"/>
            <a:ext cx="3276600" cy="2168351"/>
          </a:xfrm>
          <a:prstGeom prst="rect">
            <a:avLst/>
          </a:prstGeom>
        </p:spPr>
      </p:pic>
    </p:spTree>
    <p:extLst>
      <p:ext uri="{BB962C8B-B14F-4D97-AF65-F5344CB8AC3E}">
        <p14:creationId xmlns:p14="http://schemas.microsoft.com/office/powerpoint/2010/main" val="24878311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16F9DE2-8B68-48B1-AC8D-E253F92E78DE}"/>
              </a:ext>
            </a:extLst>
          </p:cNvPr>
          <p:cNvSpPr txBox="1"/>
          <p:nvPr/>
        </p:nvSpPr>
        <p:spPr>
          <a:xfrm>
            <a:off x="0" y="-6626"/>
            <a:ext cx="9144000" cy="6442789"/>
          </a:xfrm>
          <a:prstGeom prst="rect">
            <a:avLst/>
          </a:prstGeom>
          <a:noFill/>
        </p:spPr>
        <p:txBody>
          <a:bodyPr wrap="square" rtlCol="0">
            <a:spAutoFit/>
          </a:bodyPr>
          <a:lstStyle/>
          <a:p>
            <a:r>
              <a:rPr lang="en-US" sz="3200" dirty="0">
                <a:solidFill>
                  <a:srgbClr val="0000FF"/>
                </a:solidFill>
                <a:latin typeface="Times New Roman" panose="02020603050405020304" pitchFamily="18" charset="0"/>
                <a:cs typeface="Times New Roman" panose="02020603050405020304" pitchFamily="18" charset="0"/>
              </a:rPr>
              <a:t>31. How much energy does it take </a:t>
            </a:r>
            <a:br>
              <a:rPr lang="en-US" sz="3200" dirty="0">
                <a:solidFill>
                  <a:srgbClr val="0000FF"/>
                </a:solidFill>
                <a:latin typeface="Times New Roman" panose="02020603050405020304" pitchFamily="18" charset="0"/>
                <a:cs typeface="Times New Roman" panose="02020603050405020304" pitchFamily="18" charset="0"/>
              </a:rPr>
            </a:br>
            <a:r>
              <a:rPr lang="en-US" sz="3200" dirty="0">
                <a:solidFill>
                  <a:srgbClr val="0000FF"/>
                </a:solidFill>
                <a:latin typeface="Times New Roman" panose="02020603050405020304" pitchFamily="18" charset="0"/>
                <a:cs typeface="Times New Roman" panose="02020603050405020304" pitchFamily="18" charset="0"/>
              </a:rPr>
              <a:t>      to freeze 125 grams of pure </a:t>
            </a:r>
            <a:br>
              <a:rPr lang="en-US" sz="3200" dirty="0">
                <a:solidFill>
                  <a:srgbClr val="0000FF"/>
                </a:solidFill>
                <a:latin typeface="Times New Roman" panose="02020603050405020304" pitchFamily="18" charset="0"/>
                <a:cs typeface="Times New Roman" panose="02020603050405020304" pitchFamily="18" charset="0"/>
              </a:rPr>
            </a:br>
            <a:r>
              <a:rPr lang="en-US" sz="3200" dirty="0">
                <a:solidFill>
                  <a:srgbClr val="0000FF"/>
                </a:solidFill>
                <a:latin typeface="Times New Roman" panose="02020603050405020304" pitchFamily="18" charset="0"/>
                <a:cs typeface="Times New Roman" panose="02020603050405020304" pitchFamily="18" charset="0"/>
              </a:rPr>
              <a:t>      water into ice if the water is at </a:t>
            </a:r>
            <a:br>
              <a:rPr lang="en-US" sz="3200" dirty="0">
                <a:solidFill>
                  <a:srgbClr val="0000FF"/>
                </a:solidFill>
                <a:latin typeface="Times New Roman" panose="02020603050405020304" pitchFamily="18" charset="0"/>
                <a:cs typeface="Times New Roman" panose="02020603050405020304" pitchFamily="18" charset="0"/>
              </a:rPr>
            </a:br>
            <a:r>
              <a:rPr lang="en-US" sz="3200" dirty="0">
                <a:solidFill>
                  <a:srgbClr val="0000FF"/>
                </a:solidFill>
                <a:latin typeface="Times New Roman" panose="02020603050405020304" pitchFamily="18" charset="0"/>
                <a:cs typeface="Times New Roman" panose="02020603050405020304" pitchFamily="18" charset="0"/>
              </a:rPr>
              <a:t>      0°C to start?</a:t>
            </a:r>
          </a:p>
          <a:p>
            <a:endParaRPr lang="en-US" sz="3200" dirty="0">
              <a:solidFill>
                <a:srgbClr val="0000FF"/>
              </a:solidFill>
              <a:latin typeface="Times New Roman" panose="02020603050405020304" pitchFamily="18" charset="0"/>
              <a:cs typeface="Times New Roman" panose="02020603050405020304" pitchFamily="18" charset="0"/>
            </a:endParaRPr>
          </a:p>
          <a:p>
            <a:r>
              <a:rPr lang="en-US" sz="3200" dirty="0">
                <a:solidFill>
                  <a:prstClr val="black"/>
                </a:solidFill>
                <a:latin typeface="Times New Roman" panose="02020603050405020304" pitchFamily="18" charset="0"/>
                <a:cs typeface="Times New Roman" panose="02020603050405020304" pitchFamily="18" charset="0"/>
              </a:rPr>
              <a:t>      q = </a:t>
            </a:r>
            <a:r>
              <a:rPr lang="en-US" sz="3200" dirty="0" err="1">
                <a:solidFill>
                  <a:prstClr val="black"/>
                </a:solidFill>
                <a:latin typeface="Times New Roman" panose="02020603050405020304" pitchFamily="18" charset="0"/>
                <a:cs typeface="Times New Roman" panose="02020603050405020304" pitchFamily="18" charset="0"/>
              </a:rPr>
              <a:t>mH</a:t>
            </a:r>
            <a:r>
              <a:rPr lang="en-US" sz="3200" baseline="-25000" dirty="0" err="1">
                <a:solidFill>
                  <a:prstClr val="black"/>
                </a:solidFill>
                <a:latin typeface="Times New Roman" panose="02020603050405020304" pitchFamily="18" charset="0"/>
                <a:cs typeface="Times New Roman" panose="02020603050405020304" pitchFamily="18" charset="0"/>
              </a:rPr>
              <a:t>F</a:t>
            </a:r>
            <a:br>
              <a:rPr lang="en-US" sz="3200" baseline="-25000" dirty="0">
                <a:solidFill>
                  <a:prstClr val="black"/>
                </a:solidFill>
                <a:latin typeface="Times New Roman" panose="02020603050405020304" pitchFamily="18" charset="0"/>
                <a:cs typeface="Times New Roman" panose="02020603050405020304" pitchFamily="18" charset="0"/>
              </a:rPr>
            </a:br>
            <a:br>
              <a:rPr lang="en-US" sz="3200" baseline="-25000" dirty="0">
                <a:solidFill>
                  <a:prstClr val="black"/>
                </a:solidFill>
                <a:latin typeface="Times New Roman" panose="02020603050405020304" pitchFamily="18" charset="0"/>
                <a:cs typeface="Times New Roman" panose="02020603050405020304" pitchFamily="18" charset="0"/>
              </a:rPr>
            </a:br>
            <a:r>
              <a:rPr lang="en-US" sz="3200" baseline="-25000" dirty="0">
                <a:solidFill>
                  <a:prstClr val="black"/>
                </a:solidFill>
                <a:latin typeface="Times New Roman" panose="02020603050405020304" pitchFamily="18" charset="0"/>
                <a:cs typeface="Times New Roman" panose="02020603050405020304" pitchFamily="18" charset="0"/>
              </a:rPr>
              <a:t>         </a:t>
            </a:r>
            <a:r>
              <a:rPr lang="en-US" sz="3200" dirty="0">
                <a:solidFill>
                  <a:prstClr val="black"/>
                </a:solidFill>
                <a:latin typeface="Times New Roman" panose="02020603050405020304" pitchFamily="18" charset="0"/>
                <a:cs typeface="Times New Roman" panose="02020603050405020304" pitchFamily="18" charset="0"/>
              </a:rPr>
              <a:t>q = (125g)(334 J/g)</a:t>
            </a:r>
            <a:br>
              <a:rPr lang="en-US" sz="3200" dirty="0">
                <a:solidFill>
                  <a:prstClr val="black"/>
                </a:solidFill>
                <a:latin typeface="Times New Roman" panose="02020603050405020304" pitchFamily="18" charset="0"/>
                <a:cs typeface="Times New Roman" panose="02020603050405020304" pitchFamily="18" charset="0"/>
              </a:rPr>
            </a:br>
            <a:br>
              <a:rPr lang="en-US" sz="3200" dirty="0">
                <a:solidFill>
                  <a:prstClr val="black"/>
                </a:solidFill>
                <a:latin typeface="Times New Roman" panose="02020603050405020304" pitchFamily="18" charset="0"/>
                <a:cs typeface="Times New Roman" panose="02020603050405020304" pitchFamily="18" charset="0"/>
              </a:rPr>
            </a:br>
            <a:r>
              <a:rPr lang="en-US" sz="3200" dirty="0">
                <a:solidFill>
                  <a:prstClr val="black"/>
                </a:solidFill>
                <a:latin typeface="Times New Roman" panose="02020603050405020304" pitchFamily="18" charset="0"/>
                <a:cs typeface="Times New Roman" panose="02020603050405020304" pitchFamily="18" charset="0"/>
              </a:rPr>
              <a:t>      q = 41750 J = </a:t>
            </a:r>
            <a:r>
              <a:rPr lang="en-US" sz="3200" dirty="0">
                <a:solidFill>
                  <a:srgbClr val="FF0000"/>
                </a:solidFill>
                <a:latin typeface="Times New Roman" panose="02020603050405020304" pitchFamily="18" charset="0"/>
                <a:cs typeface="Times New Roman" panose="02020603050405020304" pitchFamily="18" charset="0"/>
              </a:rPr>
              <a:t>41,800 Joules with 3 SF</a:t>
            </a:r>
          </a:p>
          <a:p>
            <a:endParaRPr lang="en-US" sz="3200" baseline="-25000" dirty="0">
              <a:solidFill>
                <a:srgbClr val="FF0000"/>
              </a:solidFill>
              <a:latin typeface="Times New Roman" panose="02020603050405020304" pitchFamily="18" charset="0"/>
              <a:cs typeface="Times New Roman" panose="02020603050405020304" pitchFamily="18" charset="0"/>
            </a:endParaRPr>
          </a:p>
          <a:p>
            <a:pPr algn="ctr"/>
            <a:endParaRPr lang="en-US" sz="4800" b="1" baseline="-25000" dirty="0">
              <a:latin typeface="Times New Roman" panose="02020603050405020304" pitchFamily="18" charset="0"/>
              <a:cs typeface="Times New Roman" panose="02020603050405020304" pitchFamily="18" charset="0"/>
            </a:endParaRPr>
          </a:p>
          <a:p>
            <a:pPr algn="ctr"/>
            <a:r>
              <a:rPr lang="en-US" sz="4800" b="1" baseline="-25000" dirty="0">
                <a:latin typeface="Times New Roman" panose="02020603050405020304" pitchFamily="18" charset="0"/>
                <a:cs typeface="Times New Roman" panose="02020603050405020304" pitchFamily="18" charset="0"/>
              </a:rPr>
              <a:t>this is ENERGY REMOVED from the water.</a:t>
            </a:r>
            <a:br>
              <a:rPr lang="en-US" sz="4800" b="1" baseline="-25000" dirty="0">
                <a:latin typeface="Times New Roman" panose="02020603050405020304" pitchFamily="18" charset="0"/>
                <a:cs typeface="Times New Roman" panose="02020603050405020304" pitchFamily="18" charset="0"/>
              </a:rPr>
            </a:br>
            <a:endParaRPr lang="en-US" dirty="0"/>
          </a:p>
        </p:txBody>
      </p:sp>
      <p:pic>
        <p:nvPicPr>
          <p:cNvPr id="5" name="Picture 4">
            <a:extLst>
              <a:ext uri="{FF2B5EF4-FFF2-40B4-BE49-F238E27FC236}">
                <a16:creationId xmlns:a16="http://schemas.microsoft.com/office/drawing/2014/main" id="{4A8986BC-3D92-4725-8B02-C55EECCE4F6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867400" y="-6626"/>
            <a:ext cx="3276600" cy="2168351"/>
          </a:xfrm>
          <a:prstGeom prst="rect">
            <a:avLst/>
          </a:prstGeom>
        </p:spPr>
      </p:pic>
    </p:spTree>
    <p:extLst>
      <p:ext uri="{BB962C8B-B14F-4D97-AF65-F5344CB8AC3E}">
        <p14:creationId xmlns:p14="http://schemas.microsoft.com/office/powerpoint/2010/main" val="1160496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6567B61-1B6E-F602-F7DC-505E029A1838}"/>
              </a:ext>
            </a:extLst>
          </p:cNvPr>
          <p:cNvSpPr txBox="1"/>
          <p:nvPr/>
        </p:nvSpPr>
        <p:spPr>
          <a:xfrm>
            <a:off x="-34636" y="8220"/>
            <a:ext cx="8915400" cy="1323439"/>
          </a:xfrm>
          <a:prstGeom prst="rect">
            <a:avLst/>
          </a:prstGeom>
          <a:noFill/>
        </p:spPr>
        <p:txBody>
          <a:bodyPr wrap="square" rtlCol="0">
            <a:spAutoFit/>
          </a:bodyPr>
          <a:lstStyle/>
          <a:p>
            <a:pPr algn="ctr"/>
            <a:r>
              <a:rPr lang="en-US" sz="4000" dirty="0">
                <a:latin typeface="The Serif Hand Extrablack" panose="03070B02030502020204" pitchFamily="66" charset="0"/>
              </a:rPr>
              <a:t>Open to the BACK PAGE of your reference tables.  </a:t>
            </a:r>
            <a:br>
              <a:rPr lang="en-US" sz="4000" dirty="0">
                <a:latin typeface="The Serif Hand Extrablack" panose="03070B02030502020204" pitchFamily="66" charset="0"/>
              </a:rPr>
            </a:br>
            <a:r>
              <a:rPr lang="en-US" sz="4000" dirty="0">
                <a:latin typeface="The Serif Hand Extrablack" panose="03070B02030502020204" pitchFamily="66" charset="0"/>
              </a:rPr>
              <a:t>Insert this RED ink into your table.  </a:t>
            </a:r>
          </a:p>
        </p:txBody>
      </p:sp>
      <p:pic>
        <p:nvPicPr>
          <p:cNvPr id="4" name="Picture 3" descr="A white rectangular object with black text&#10;&#10;Description automatically generated">
            <a:extLst>
              <a:ext uri="{FF2B5EF4-FFF2-40B4-BE49-F238E27FC236}">
                <a16:creationId xmlns:a16="http://schemas.microsoft.com/office/drawing/2014/main" id="{BEC92DCA-BE19-CB37-6F35-09189A73F1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86000"/>
            <a:ext cx="9144000" cy="1597603"/>
          </a:xfrm>
          <a:prstGeom prst="rect">
            <a:avLst/>
          </a:prstGeom>
        </p:spPr>
      </p:pic>
      <p:sp>
        <p:nvSpPr>
          <p:cNvPr id="6" name="TextBox 5">
            <a:extLst>
              <a:ext uri="{FF2B5EF4-FFF2-40B4-BE49-F238E27FC236}">
                <a16:creationId xmlns:a16="http://schemas.microsoft.com/office/drawing/2014/main" id="{962D2240-6FA8-0F8C-59CE-1FC5FE85CBEB}"/>
              </a:ext>
            </a:extLst>
          </p:cNvPr>
          <p:cNvSpPr txBox="1"/>
          <p:nvPr/>
        </p:nvSpPr>
        <p:spPr>
          <a:xfrm>
            <a:off x="685800" y="2546940"/>
            <a:ext cx="1828800" cy="1015663"/>
          </a:xfrm>
          <a:prstGeom prst="rect">
            <a:avLst/>
          </a:prstGeom>
          <a:noFill/>
        </p:spPr>
        <p:txBody>
          <a:bodyPr wrap="square" rtlCol="0">
            <a:spAutoFit/>
          </a:bodyPr>
          <a:lstStyle/>
          <a:p>
            <a:pPr algn="r"/>
            <a:r>
              <a:rPr lang="en-US" sz="2000" dirty="0">
                <a:solidFill>
                  <a:srgbClr val="FF0000"/>
                </a:solidFill>
                <a:latin typeface="Times New Roman" panose="02020603050405020304" pitchFamily="18" charset="0"/>
                <a:cs typeface="Times New Roman" panose="02020603050405020304" pitchFamily="18" charset="0"/>
              </a:rPr>
              <a:t>All ∆T</a:t>
            </a:r>
          </a:p>
          <a:p>
            <a:pPr algn="r"/>
            <a:r>
              <a:rPr lang="en-US" sz="2000" dirty="0">
                <a:solidFill>
                  <a:srgbClr val="FF0000"/>
                </a:solidFill>
                <a:latin typeface="Times New Roman" panose="02020603050405020304" pitchFamily="18" charset="0"/>
                <a:cs typeface="Times New Roman" panose="02020603050405020304" pitchFamily="18" charset="0"/>
              </a:rPr>
              <a:t>Cold: S ↔ L</a:t>
            </a:r>
          </a:p>
          <a:p>
            <a:pPr algn="r"/>
            <a:r>
              <a:rPr lang="en-US" sz="2000" dirty="0">
                <a:solidFill>
                  <a:srgbClr val="FF0000"/>
                </a:solidFill>
                <a:latin typeface="Times New Roman" panose="02020603050405020304" pitchFamily="18" charset="0"/>
                <a:cs typeface="Times New Roman" panose="02020603050405020304" pitchFamily="18" charset="0"/>
              </a:rPr>
              <a:t>Hot: L ↔ G</a:t>
            </a:r>
          </a:p>
        </p:txBody>
      </p:sp>
      <p:cxnSp>
        <p:nvCxnSpPr>
          <p:cNvPr id="7" name="Straight Arrow Connector 6">
            <a:extLst>
              <a:ext uri="{FF2B5EF4-FFF2-40B4-BE49-F238E27FC236}">
                <a16:creationId xmlns:a16="http://schemas.microsoft.com/office/drawing/2014/main" id="{3DEDC2E3-0286-0CDF-D5EA-B885AD49C75A}"/>
              </a:ext>
            </a:extLst>
          </p:cNvPr>
          <p:cNvCxnSpPr>
            <a:cxnSpLocks/>
          </p:cNvCxnSpPr>
          <p:nvPr/>
        </p:nvCxnSpPr>
        <p:spPr>
          <a:xfrm flipH="1">
            <a:off x="1828800" y="1219200"/>
            <a:ext cx="533400" cy="121920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AE228186-04F5-CA63-921E-461BA62DB744}"/>
              </a:ext>
            </a:extLst>
          </p:cNvPr>
          <p:cNvSpPr txBox="1"/>
          <p:nvPr/>
        </p:nvSpPr>
        <p:spPr>
          <a:xfrm>
            <a:off x="0" y="4172124"/>
            <a:ext cx="9144000" cy="2677656"/>
          </a:xfrm>
          <a:prstGeom prst="rect">
            <a:avLst/>
          </a:prstGeom>
          <a:solidFill>
            <a:srgbClr val="FFFF00"/>
          </a:solidFill>
          <a:ln w="38100">
            <a:solidFill>
              <a:schemeClr val="tx1"/>
            </a:solidFill>
          </a:ln>
        </p:spPr>
        <p:txBody>
          <a:bodyPr wrap="square" rtlCol="0">
            <a:spAutoFit/>
          </a:bodyPr>
          <a:lstStyle/>
          <a:p>
            <a:pPr algn="ctr"/>
            <a:r>
              <a:rPr lang="en-US" sz="2800" dirty="0">
                <a:latin typeface="Times New Roman" panose="02020603050405020304" pitchFamily="18" charset="0"/>
                <a:cs typeface="Times New Roman" panose="02020603050405020304" pitchFamily="18" charset="0"/>
              </a:rPr>
              <a:t>This will remind you to use the first formula for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ALL PROBLEMS with a </a:t>
            </a:r>
            <a:r>
              <a:rPr lang="el-GR" sz="2800" dirty="0">
                <a:latin typeface="Times New Roman" panose="02020603050405020304" pitchFamily="18" charset="0"/>
                <a:cs typeface="Times New Roman" panose="02020603050405020304" pitchFamily="18" charset="0"/>
              </a:rPr>
              <a:t>Δ</a:t>
            </a:r>
            <a:r>
              <a:rPr lang="en-US" sz="2800" dirty="0">
                <a:latin typeface="Times New Roman" panose="02020603050405020304" pitchFamily="18" charset="0"/>
                <a:cs typeface="Times New Roman" panose="02020603050405020304" pitchFamily="18" charset="0"/>
              </a:rPr>
              <a:t>T</a:t>
            </a:r>
          </a:p>
          <a:p>
            <a:pPr algn="ctr"/>
            <a:endParaRPr lang="en-US" sz="2800" dirty="0">
              <a:latin typeface="Times New Roman" panose="02020603050405020304" pitchFamily="18" charset="0"/>
              <a:cs typeface="Times New Roman" panose="02020603050405020304" pitchFamily="18" charset="0"/>
            </a:endParaRPr>
          </a:p>
          <a:p>
            <a:pPr algn="ctr"/>
            <a:r>
              <a:rPr lang="en-US" sz="2800" dirty="0">
                <a:latin typeface="Times New Roman" panose="02020603050405020304" pitchFamily="18" charset="0"/>
                <a:cs typeface="Times New Roman" panose="02020603050405020304" pitchFamily="18" charset="0"/>
              </a:rPr>
              <a:t>The 2</a:t>
            </a:r>
            <a:r>
              <a:rPr lang="en-US" sz="2800" baseline="30000" dirty="0">
                <a:latin typeface="Times New Roman" panose="02020603050405020304" pitchFamily="18" charset="0"/>
                <a:cs typeface="Times New Roman" panose="02020603050405020304" pitchFamily="18" charset="0"/>
              </a:rPr>
              <a:t>nd</a:t>
            </a:r>
            <a:r>
              <a:rPr lang="en-US" sz="2800" dirty="0">
                <a:latin typeface="Times New Roman" panose="02020603050405020304" pitchFamily="18" charset="0"/>
                <a:cs typeface="Times New Roman" panose="02020603050405020304" pitchFamily="18" charset="0"/>
              </a:rPr>
              <a:t> formula is for melting or freezing (no </a:t>
            </a:r>
            <a:r>
              <a:rPr lang="el-GR" sz="2800" dirty="0">
                <a:latin typeface="Times New Roman" panose="02020603050405020304" pitchFamily="18" charset="0"/>
                <a:cs typeface="Times New Roman" panose="02020603050405020304" pitchFamily="18" charset="0"/>
              </a:rPr>
              <a:t>Δ</a:t>
            </a:r>
            <a:r>
              <a:rPr lang="en-US" sz="2800" dirty="0">
                <a:latin typeface="Times New Roman" panose="02020603050405020304" pitchFamily="18" charset="0"/>
                <a:cs typeface="Times New Roman" panose="02020603050405020304" pitchFamily="18" charset="0"/>
              </a:rPr>
              <a:t>T)</a:t>
            </a:r>
          </a:p>
          <a:p>
            <a:pPr algn="ctr"/>
            <a:endParaRPr lang="en-US" sz="2800" dirty="0">
              <a:latin typeface="Times New Roman" panose="02020603050405020304" pitchFamily="18" charset="0"/>
              <a:cs typeface="Times New Roman" panose="02020603050405020304" pitchFamily="18" charset="0"/>
            </a:endParaRPr>
          </a:p>
          <a:p>
            <a:pPr algn="ctr"/>
            <a:r>
              <a:rPr lang="en-US" sz="2800" dirty="0">
                <a:latin typeface="Times New Roman" panose="02020603050405020304" pitchFamily="18" charset="0"/>
                <a:cs typeface="Times New Roman" panose="02020603050405020304" pitchFamily="18" charset="0"/>
              </a:rPr>
              <a:t>The last formula is for boiling or condensing (no </a:t>
            </a:r>
            <a:r>
              <a:rPr lang="el-GR" sz="2800" dirty="0">
                <a:latin typeface="Times New Roman" panose="02020603050405020304" pitchFamily="18" charset="0"/>
                <a:cs typeface="Times New Roman" panose="02020603050405020304" pitchFamily="18" charset="0"/>
              </a:rPr>
              <a:t>Δ</a:t>
            </a:r>
            <a:r>
              <a:rPr lang="en-US" sz="2800" dirty="0">
                <a:latin typeface="Times New Roman" panose="02020603050405020304" pitchFamily="18" charset="0"/>
                <a:cs typeface="Times New Roman" panose="02020603050405020304" pitchFamily="18" charset="0"/>
              </a:rPr>
              <a:t>T)</a:t>
            </a:r>
          </a:p>
        </p:txBody>
      </p:sp>
    </p:spTree>
    <p:extLst>
      <p:ext uri="{BB962C8B-B14F-4D97-AF65-F5344CB8AC3E}">
        <p14:creationId xmlns:p14="http://schemas.microsoft.com/office/powerpoint/2010/main" val="39895536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1121941-240B-446F-8851-02336AA4C09F}"/>
              </a:ext>
            </a:extLst>
          </p:cNvPr>
          <p:cNvSpPr txBox="1"/>
          <p:nvPr/>
        </p:nvSpPr>
        <p:spPr>
          <a:xfrm>
            <a:off x="0" y="0"/>
            <a:ext cx="9144000" cy="1354217"/>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32. How much energy does it take to vaporize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73.5 grams of water into steam?</a:t>
            </a:r>
          </a:p>
          <a:p>
            <a:endParaRPr lang="en-US" dirty="0"/>
          </a:p>
        </p:txBody>
      </p:sp>
      <p:pic>
        <p:nvPicPr>
          <p:cNvPr id="5" name="Picture 4">
            <a:extLst>
              <a:ext uri="{FF2B5EF4-FFF2-40B4-BE49-F238E27FC236}">
                <a16:creationId xmlns:a16="http://schemas.microsoft.com/office/drawing/2014/main" id="{73AEA520-483D-424F-A970-C69F2090A98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334000" y="1219200"/>
            <a:ext cx="3810000" cy="2299138"/>
          </a:xfrm>
          <a:prstGeom prst="rect">
            <a:avLst/>
          </a:prstGeom>
        </p:spPr>
      </p:pic>
    </p:spTree>
    <p:extLst>
      <p:ext uri="{BB962C8B-B14F-4D97-AF65-F5344CB8AC3E}">
        <p14:creationId xmlns:p14="http://schemas.microsoft.com/office/powerpoint/2010/main" val="24172904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2E0D35-D2AA-F16A-3D2A-00EEEA66AF2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93993E3-1A4E-C00A-0507-61037A116B00}"/>
              </a:ext>
            </a:extLst>
          </p:cNvPr>
          <p:cNvSpPr txBox="1"/>
          <p:nvPr/>
        </p:nvSpPr>
        <p:spPr>
          <a:xfrm>
            <a:off x="0" y="0"/>
            <a:ext cx="9144000" cy="5950347"/>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32. How much energy does it take to vaporize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73.5 grams of water into steam?</a:t>
            </a:r>
            <a:br>
              <a:rPr lang="en-US" sz="3200" dirty="0">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r>
              <a:rPr lang="en-US" sz="3200" dirty="0">
                <a:solidFill>
                  <a:prstClr val="black"/>
                </a:solidFill>
                <a:latin typeface="Times New Roman" panose="02020603050405020304" pitchFamily="18" charset="0"/>
                <a:cs typeface="Times New Roman" panose="02020603050405020304" pitchFamily="18" charset="0"/>
              </a:rPr>
              <a:t>     q = </a:t>
            </a:r>
            <a:r>
              <a:rPr lang="en-US" sz="3200" dirty="0" err="1">
                <a:solidFill>
                  <a:prstClr val="black"/>
                </a:solidFill>
                <a:latin typeface="Times New Roman" panose="02020603050405020304" pitchFamily="18" charset="0"/>
                <a:cs typeface="Times New Roman" panose="02020603050405020304" pitchFamily="18" charset="0"/>
              </a:rPr>
              <a:t>mH</a:t>
            </a:r>
            <a:r>
              <a:rPr lang="en-US" sz="3200" baseline="-25000" dirty="0" err="1">
                <a:solidFill>
                  <a:prstClr val="black"/>
                </a:solidFill>
                <a:latin typeface="Times New Roman" panose="02020603050405020304" pitchFamily="18" charset="0"/>
                <a:cs typeface="Times New Roman" panose="02020603050405020304" pitchFamily="18" charset="0"/>
              </a:rPr>
              <a:t>V</a:t>
            </a:r>
            <a:br>
              <a:rPr lang="en-US" sz="3200" baseline="-25000" dirty="0">
                <a:solidFill>
                  <a:prstClr val="black"/>
                </a:solidFill>
                <a:latin typeface="Times New Roman" panose="02020603050405020304" pitchFamily="18" charset="0"/>
                <a:cs typeface="Times New Roman" panose="02020603050405020304" pitchFamily="18" charset="0"/>
              </a:rPr>
            </a:br>
            <a:br>
              <a:rPr lang="en-US" sz="3200" baseline="-25000" dirty="0">
                <a:solidFill>
                  <a:prstClr val="black"/>
                </a:solidFill>
                <a:latin typeface="Times New Roman" panose="02020603050405020304" pitchFamily="18" charset="0"/>
                <a:cs typeface="Times New Roman" panose="02020603050405020304" pitchFamily="18" charset="0"/>
              </a:rPr>
            </a:br>
            <a:r>
              <a:rPr lang="en-US" sz="3200" baseline="-25000" dirty="0">
                <a:solidFill>
                  <a:prstClr val="black"/>
                </a:solidFill>
                <a:latin typeface="Times New Roman" panose="02020603050405020304" pitchFamily="18" charset="0"/>
                <a:cs typeface="Times New Roman" panose="02020603050405020304" pitchFamily="18" charset="0"/>
              </a:rPr>
              <a:t>       </a:t>
            </a:r>
            <a:r>
              <a:rPr lang="en-US" sz="3200" dirty="0">
                <a:solidFill>
                  <a:prstClr val="black"/>
                </a:solidFill>
                <a:latin typeface="Times New Roman" panose="02020603050405020304" pitchFamily="18" charset="0"/>
                <a:cs typeface="Times New Roman" panose="02020603050405020304" pitchFamily="18" charset="0"/>
              </a:rPr>
              <a:t>q = (73.5g)(2260 J/g)</a:t>
            </a:r>
            <a:br>
              <a:rPr lang="en-US" sz="3200" dirty="0">
                <a:solidFill>
                  <a:prstClr val="black"/>
                </a:solidFill>
                <a:latin typeface="Times New Roman" panose="02020603050405020304" pitchFamily="18" charset="0"/>
                <a:cs typeface="Times New Roman" panose="02020603050405020304" pitchFamily="18" charset="0"/>
              </a:rPr>
            </a:br>
            <a:br>
              <a:rPr lang="en-US" sz="3200" baseline="-25000" dirty="0">
                <a:solidFill>
                  <a:prstClr val="black"/>
                </a:solidFill>
                <a:latin typeface="Times New Roman" panose="02020603050405020304" pitchFamily="18" charset="0"/>
                <a:cs typeface="Times New Roman" panose="02020603050405020304" pitchFamily="18" charset="0"/>
              </a:rPr>
            </a:br>
            <a:r>
              <a:rPr lang="en-US" sz="3200" baseline="-25000" dirty="0">
                <a:solidFill>
                  <a:prstClr val="black"/>
                </a:solidFill>
                <a:latin typeface="Times New Roman" panose="02020603050405020304" pitchFamily="18" charset="0"/>
                <a:cs typeface="Times New Roman" panose="02020603050405020304" pitchFamily="18" charset="0"/>
              </a:rPr>
              <a:t>       </a:t>
            </a:r>
            <a:r>
              <a:rPr lang="en-US" sz="3200" dirty="0">
                <a:solidFill>
                  <a:prstClr val="black"/>
                </a:solidFill>
                <a:latin typeface="Times New Roman" panose="02020603050405020304" pitchFamily="18" charset="0"/>
                <a:cs typeface="Times New Roman" panose="02020603050405020304" pitchFamily="18" charset="0"/>
              </a:rPr>
              <a:t>q = 166,110 J = </a:t>
            </a:r>
            <a:r>
              <a:rPr lang="en-US" sz="3200" dirty="0">
                <a:solidFill>
                  <a:srgbClr val="FF0000"/>
                </a:solidFill>
                <a:latin typeface="Times New Roman" panose="02020603050405020304" pitchFamily="18" charset="0"/>
                <a:cs typeface="Times New Roman" panose="02020603050405020304" pitchFamily="18" charset="0"/>
              </a:rPr>
              <a:t>166,000 Joules with 3 SF</a:t>
            </a:r>
            <a:endParaRPr lang="en-US" sz="3200" dirty="0">
              <a:latin typeface="Times New Roman" panose="02020603050405020304" pitchFamily="18" charset="0"/>
              <a:cs typeface="Times New Roman" panose="02020603050405020304" pitchFamily="18" charset="0"/>
            </a:endParaRPr>
          </a:p>
          <a:p>
            <a:endParaRPr lang="en-US" dirty="0"/>
          </a:p>
        </p:txBody>
      </p:sp>
      <p:pic>
        <p:nvPicPr>
          <p:cNvPr id="5" name="Picture 4">
            <a:extLst>
              <a:ext uri="{FF2B5EF4-FFF2-40B4-BE49-F238E27FC236}">
                <a16:creationId xmlns:a16="http://schemas.microsoft.com/office/drawing/2014/main" id="{3139CC3A-2B96-55A5-C462-E925CEF8982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334000" y="1219200"/>
            <a:ext cx="3810000" cy="2299138"/>
          </a:xfrm>
          <a:prstGeom prst="rect">
            <a:avLst/>
          </a:prstGeom>
        </p:spPr>
      </p:pic>
    </p:spTree>
    <p:extLst>
      <p:ext uri="{BB962C8B-B14F-4D97-AF65-F5344CB8AC3E}">
        <p14:creationId xmlns:p14="http://schemas.microsoft.com/office/powerpoint/2010/main" val="18311011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9101F2C-D6B8-4153-B508-66C0E5023ECA}"/>
              </a:ext>
            </a:extLst>
          </p:cNvPr>
          <p:cNvSpPr txBox="1"/>
          <p:nvPr/>
        </p:nvSpPr>
        <p:spPr>
          <a:xfrm>
            <a:off x="0" y="0"/>
            <a:ext cx="9144000" cy="1354217"/>
          </a:xfrm>
          <a:prstGeom prst="rect">
            <a:avLst/>
          </a:prstGeom>
          <a:noFill/>
        </p:spPr>
        <p:txBody>
          <a:bodyPr wrap="square" rtlCol="0">
            <a:spAutoFit/>
          </a:bodyPr>
          <a:lstStyle/>
          <a:p>
            <a:r>
              <a:rPr lang="en-US" sz="3200" dirty="0">
                <a:solidFill>
                  <a:srgbClr val="0000FF"/>
                </a:solidFill>
                <a:latin typeface="Times New Roman" panose="02020603050405020304" pitchFamily="18" charset="0"/>
                <a:cs typeface="Times New Roman" panose="02020603050405020304" pitchFamily="18" charset="0"/>
              </a:rPr>
              <a:t>33. If  2.75 grams of steam condenses into water onto</a:t>
            </a:r>
            <a:br>
              <a:rPr lang="en-US" sz="3200" dirty="0">
                <a:solidFill>
                  <a:srgbClr val="0000FF"/>
                </a:solidFill>
                <a:latin typeface="Times New Roman" panose="02020603050405020304" pitchFamily="18" charset="0"/>
                <a:cs typeface="Times New Roman" panose="02020603050405020304" pitchFamily="18" charset="0"/>
              </a:rPr>
            </a:br>
            <a:r>
              <a:rPr lang="en-US" sz="3200" dirty="0">
                <a:solidFill>
                  <a:srgbClr val="0000FF"/>
                </a:solidFill>
                <a:latin typeface="Times New Roman" panose="02020603050405020304" pitchFamily="18" charset="0"/>
                <a:cs typeface="Times New Roman" panose="02020603050405020304" pitchFamily="18" charset="0"/>
              </a:rPr>
              <a:t>      your finger, how much energy do you absorb?</a:t>
            </a:r>
          </a:p>
          <a:p>
            <a:endParaRPr lang="en-US" dirty="0"/>
          </a:p>
        </p:txBody>
      </p:sp>
      <p:pic>
        <p:nvPicPr>
          <p:cNvPr id="4" name="Picture 3">
            <a:extLst>
              <a:ext uri="{FF2B5EF4-FFF2-40B4-BE49-F238E27FC236}">
                <a16:creationId xmlns:a16="http://schemas.microsoft.com/office/drawing/2014/main" id="{087BEE5D-EFFF-4CEF-BA2A-E982416AC4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9800" y="2057400"/>
            <a:ext cx="3124200" cy="4155186"/>
          </a:xfrm>
          <a:prstGeom prst="rect">
            <a:avLst/>
          </a:prstGeom>
        </p:spPr>
      </p:pic>
    </p:spTree>
    <p:extLst>
      <p:ext uri="{BB962C8B-B14F-4D97-AF65-F5344CB8AC3E}">
        <p14:creationId xmlns:p14="http://schemas.microsoft.com/office/powerpoint/2010/main" val="14400330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125DD3-E792-CB0C-E893-A891B17C419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AB7833C-713B-D456-F74C-8E45753F9870}"/>
              </a:ext>
            </a:extLst>
          </p:cNvPr>
          <p:cNvSpPr txBox="1"/>
          <p:nvPr/>
        </p:nvSpPr>
        <p:spPr>
          <a:xfrm>
            <a:off x="0" y="0"/>
            <a:ext cx="9144000" cy="5457904"/>
          </a:xfrm>
          <a:prstGeom prst="rect">
            <a:avLst/>
          </a:prstGeom>
          <a:noFill/>
        </p:spPr>
        <p:txBody>
          <a:bodyPr wrap="square" rtlCol="0">
            <a:spAutoFit/>
          </a:bodyPr>
          <a:lstStyle/>
          <a:p>
            <a:r>
              <a:rPr lang="en-US" sz="3200" dirty="0">
                <a:solidFill>
                  <a:srgbClr val="0000FF"/>
                </a:solidFill>
                <a:latin typeface="Times New Roman" panose="02020603050405020304" pitchFamily="18" charset="0"/>
                <a:cs typeface="Times New Roman" panose="02020603050405020304" pitchFamily="18" charset="0"/>
              </a:rPr>
              <a:t>33. If  2.75 grams of steam condenses into water onto</a:t>
            </a:r>
            <a:br>
              <a:rPr lang="en-US" sz="3200" dirty="0">
                <a:solidFill>
                  <a:srgbClr val="0000FF"/>
                </a:solidFill>
                <a:latin typeface="Times New Roman" panose="02020603050405020304" pitchFamily="18" charset="0"/>
                <a:cs typeface="Times New Roman" panose="02020603050405020304" pitchFamily="18" charset="0"/>
              </a:rPr>
            </a:br>
            <a:r>
              <a:rPr lang="en-US" sz="3200" dirty="0">
                <a:solidFill>
                  <a:srgbClr val="0000FF"/>
                </a:solidFill>
                <a:latin typeface="Times New Roman" panose="02020603050405020304" pitchFamily="18" charset="0"/>
                <a:cs typeface="Times New Roman" panose="02020603050405020304" pitchFamily="18" charset="0"/>
              </a:rPr>
              <a:t>      your finger, how much energy do you absorb?</a:t>
            </a:r>
            <a:br>
              <a:rPr lang="en-US" sz="3200" dirty="0">
                <a:solidFill>
                  <a:srgbClr val="0000FF"/>
                </a:solidFill>
                <a:latin typeface="Times New Roman" panose="02020603050405020304" pitchFamily="18" charset="0"/>
                <a:cs typeface="Times New Roman" panose="02020603050405020304" pitchFamily="18" charset="0"/>
              </a:rPr>
            </a:br>
            <a:br>
              <a:rPr lang="en-US" sz="3200" dirty="0">
                <a:solidFill>
                  <a:srgbClr val="0000FF"/>
                </a:solidFill>
                <a:latin typeface="Times New Roman" panose="02020603050405020304" pitchFamily="18" charset="0"/>
                <a:cs typeface="Times New Roman" panose="02020603050405020304" pitchFamily="18" charset="0"/>
              </a:rPr>
            </a:br>
            <a:br>
              <a:rPr lang="en-US" sz="3200" dirty="0">
                <a:solidFill>
                  <a:srgbClr val="0000FF"/>
                </a:solidFill>
                <a:latin typeface="Times New Roman" panose="02020603050405020304" pitchFamily="18" charset="0"/>
                <a:cs typeface="Times New Roman" panose="02020603050405020304" pitchFamily="18" charset="0"/>
              </a:rPr>
            </a:br>
            <a:br>
              <a:rPr lang="en-US" sz="3200" dirty="0">
                <a:solidFill>
                  <a:srgbClr val="0000FF"/>
                </a:solidFill>
                <a:latin typeface="Times New Roman" panose="02020603050405020304" pitchFamily="18" charset="0"/>
                <a:cs typeface="Times New Roman" panose="02020603050405020304" pitchFamily="18" charset="0"/>
              </a:rPr>
            </a:br>
            <a:r>
              <a:rPr lang="en-US" sz="3200" dirty="0">
                <a:solidFill>
                  <a:prstClr val="black"/>
                </a:solidFill>
                <a:latin typeface="Times New Roman" panose="02020603050405020304" pitchFamily="18" charset="0"/>
                <a:cs typeface="Times New Roman" panose="02020603050405020304" pitchFamily="18" charset="0"/>
              </a:rPr>
              <a:t>    q = </a:t>
            </a:r>
            <a:r>
              <a:rPr lang="en-US" sz="3200" dirty="0" err="1">
                <a:solidFill>
                  <a:prstClr val="black"/>
                </a:solidFill>
                <a:latin typeface="Times New Roman" panose="02020603050405020304" pitchFamily="18" charset="0"/>
                <a:cs typeface="Times New Roman" panose="02020603050405020304" pitchFamily="18" charset="0"/>
              </a:rPr>
              <a:t>mH</a:t>
            </a:r>
            <a:r>
              <a:rPr lang="en-US" sz="3200" baseline="-25000" dirty="0" err="1">
                <a:solidFill>
                  <a:prstClr val="black"/>
                </a:solidFill>
                <a:latin typeface="Times New Roman" panose="02020603050405020304" pitchFamily="18" charset="0"/>
                <a:cs typeface="Times New Roman" panose="02020603050405020304" pitchFamily="18" charset="0"/>
              </a:rPr>
              <a:t>V</a:t>
            </a:r>
            <a:br>
              <a:rPr lang="en-US" sz="3200" baseline="-25000" dirty="0">
                <a:solidFill>
                  <a:prstClr val="black"/>
                </a:solidFill>
                <a:latin typeface="Times New Roman" panose="02020603050405020304" pitchFamily="18" charset="0"/>
                <a:cs typeface="Times New Roman" panose="02020603050405020304" pitchFamily="18" charset="0"/>
              </a:rPr>
            </a:br>
            <a:br>
              <a:rPr lang="en-US" sz="3200" baseline="-25000" dirty="0">
                <a:solidFill>
                  <a:prstClr val="black"/>
                </a:solidFill>
                <a:latin typeface="Times New Roman" panose="02020603050405020304" pitchFamily="18" charset="0"/>
                <a:cs typeface="Times New Roman" panose="02020603050405020304" pitchFamily="18" charset="0"/>
              </a:rPr>
            </a:br>
            <a:r>
              <a:rPr lang="en-US" sz="3200" baseline="-25000" dirty="0">
                <a:solidFill>
                  <a:prstClr val="black"/>
                </a:solidFill>
                <a:latin typeface="Times New Roman" panose="02020603050405020304" pitchFamily="18" charset="0"/>
                <a:cs typeface="Times New Roman" panose="02020603050405020304" pitchFamily="18" charset="0"/>
              </a:rPr>
              <a:t>      </a:t>
            </a:r>
            <a:r>
              <a:rPr lang="en-US" sz="3200" dirty="0">
                <a:solidFill>
                  <a:prstClr val="black"/>
                </a:solidFill>
                <a:latin typeface="Times New Roman" panose="02020603050405020304" pitchFamily="18" charset="0"/>
                <a:cs typeface="Times New Roman" panose="02020603050405020304" pitchFamily="18" charset="0"/>
              </a:rPr>
              <a:t>q = (2.75g)(2260 J/g)</a:t>
            </a:r>
            <a:br>
              <a:rPr lang="en-US" sz="3200" dirty="0">
                <a:solidFill>
                  <a:prstClr val="black"/>
                </a:solidFill>
                <a:latin typeface="Times New Roman" panose="02020603050405020304" pitchFamily="18" charset="0"/>
                <a:cs typeface="Times New Roman" panose="02020603050405020304" pitchFamily="18" charset="0"/>
              </a:rPr>
            </a:br>
            <a:br>
              <a:rPr lang="en-US" sz="3200" baseline="-25000" dirty="0">
                <a:solidFill>
                  <a:prstClr val="black"/>
                </a:solidFill>
                <a:latin typeface="Times New Roman" panose="02020603050405020304" pitchFamily="18" charset="0"/>
                <a:cs typeface="Times New Roman" panose="02020603050405020304" pitchFamily="18" charset="0"/>
              </a:rPr>
            </a:br>
            <a:r>
              <a:rPr lang="en-US" sz="3200" baseline="-25000" dirty="0">
                <a:solidFill>
                  <a:prstClr val="black"/>
                </a:solidFill>
                <a:latin typeface="Times New Roman" panose="02020603050405020304" pitchFamily="18" charset="0"/>
                <a:cs typeface="Times New Roman" panose="02020603050405020304" pitchFamily="18" charset="0"/>
              </a:rPr>
              <a:t>      </a:t>
            </a:r>
            <a:r>
              <a:rPr lang="en-US" sz="3200" dirty="0">
                <a:solidFill>
                  <a:prstClr val="black"/>
                </a:solidFill>
                <a:latin typeface="Times New Roman" panose="02020603050405020304" pitchFamily="18" charset="0"/>
                <a:cs typeface="Times New Roman" panose="02020603050405020304" pitchFamily="18" charset="0"/>
              </a:rPr>
              <a:t>q = 6215 J = </a:t>
            </a:r>
            <a:r>
              <a:rPr lang="en-US" sz="3200" dirty="0">
                <a:solidFill>
                  <a:srgbClr val="FF0000"/>
                </a:solidFill>
                <a:latin typeface="Times New Roman" panose="02020603050405020304" pitchFamily="18" charset="0"/>
                <a:cs typeface="Times New Roman" panose="02020603050405020304" pitchFamily="18" charset="0"/>
              </a:rPr>
              <a:t>6220 Joules </a:t>
            </a:r>
            <a:br>
              <a:rPr lang="en-US" sz="3200" dirty="0">
                <a:solidFill>
                  <a:srgbClr val="FF0000"/>
                </a:solidFill>
                <a:latin typeface="Times New Roman" panose="02020603050405020304" pitchFamily="18" charset="0"/>
                <a:cs typeface="Times New Roman" panose="02020603050405020304" pitchFamily="18" charset="0"/>
              </a:rPr>
            </a:br>
            <a:r>
              <a:rPr lang="en-US" sz="3200" dirty="0">
                <a:solidFill>
                  <a:srgbClr val="FF0000"/>
                </a:solidFill>
                <a:latin typeface="Times New Roman" panose="02020603050405020304" pitchFamily="18" charset="0"/>
                <a:cs typeface="Times New Roman" panose="02020603050405020304" pitchFamily="18" charset="0"/>
              </a:rPr>
              <a:t>                           </a:t>
            </a:r>
            <a:r>
              <a:rPr lang="en-US" sz="2400" dirty="0">
                <a:solidFill>
                  <a:srgbClr val="FF0000"/>
                </a:solidFill>
                <a:latin typeface="Times New Roman" panose="02020603050405020304" pitchFamily="18" charset="0"/>
                <a:cs typeface="Times New Roman" panose="02020603050405020304" pitchFamily="18" charset="0"/>
              </a:rPr>
              <a:t>with 3 SF</a:t>
            </a:r>
            <a:endParaRPr lang="en-US" sz="3200" dirty="0">
              <a:solidFill>
                <a:srgbClr val="0000FF"/>
              </a:solidFill>
              <a:latin typeface="Times New Roman" panose="02020603050405020304" pitchFamily="18" charset="0"/>
              <a:cs typeface="Times New Roman" panose="02020603050405020304" pitchFamily="18" charset="0"/>
            </a:endParaRPr>
          </a:p>
          <a:p>
            <a:endParaRPr lang="en-US" dirty="0"/>
          </a:p>
        </p:txBody>
      </p:sp>
      <p:pic>
        <p:nvPicPr>
          <p:cNvPr id="4" name="Picture 3">
            <a:extLst>
              <a:ext uri="{FF2B5EF4-FFF2-40B4-BE49-F238E27FC236}">
                <a16:creationId xmlns:a16="http://schemas.microsoft.com/office/drawing/2014/main" id="{BA6651F3-E880-8EA4-D49F-ABF5722963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9800" y="2057400"/>
            <a:ext cx="3124200" cy="4155186"/>
          </a:xfrm>
          <a:prstGeom prst="rect">
            <a:avLst/>
          </a:prstGeom>
        </p:spPr>
      </p:pic>
    </p:spTree>
    <p:extLst>
      <p:ext uri="{BB962C8B-B14F-4D97-AF65-F5344CB8AC3E}">
        <p14:creationId xmlns:p14="http://schemas.microsoft.com/office/powerpoint/2010/main" val="16408058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1A3C295-4DBB-41D3-8A64-08501791E84E}"/>
              </a:ext>
            </a:extLst>
          </p:cNvPr>
          <p:cNvSpPr txBox="1"/>
          <p:nvPr/>
        </p:nvSpPr>
        <p:spPr>
          <a:xfrm>
            <a:off x="0" y="22650"/>
            <a:ext cx="9144000" cy="3170099"/>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34. Which phase change takes more energy,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the COLD one (BC) or the HOT one (DE)?   </a:t>
            </a:r>
            <a:r>
              <a:rPr lang="en-US" sz="2400" dirty="0">
                <a:solidFill>
                  <a:schemeClr val="bg1"/>
                </a:solidFill>
                <a:latin typeface="Times New Roman" panose="02020603050405020304" pitchFamily="18" charset="0"/>
                <a:cs typeface="Times New Roman" panose="02020603050405020304" pitchFamily="18" charset="0"/>
              </a:rPr>
              <a:t>vaporizing</a:t>
            </a: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35.  If heat is added AT A CONSTANT RATE, why is BC shorter than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DE on a heating curve for water?  </a:t>
            </a:r>
            <a:r>
              <a:rPr lang="en-US" sz="2400" dirty="0">
                <a:solidFill>
                  <a:schemeClr val="bg1"/>
                </a:solidFill>
                <a:latin typeface="Times New Roman" panose="02020603050405020304" pitchFamily="18" charset="0"/>
                <a:cs typeface="Times New Roman" panose="02020603050405020304" pitchFamily="18" charset="0"/>
              </a:rPr>
              <a:t>Because it takes LONGER to </a:t>
            </a:r>
            <a:br>
              <a:rPr lang="en-US" sz="2400" dirty="0">
                <a:solidFill>
                  <a:schemeClr val="bg1"/>
                </a:solidFill>
                <a:latin typeface="Times New Roman" panose="02020603050405020304" pitchFamily="18" charset="0"/>
                <a:cs typeface="Times New Roman" panose="02020603050405020304" pitchFamily="18" charset="0"/>
              </a:rPr>
            </a:br>
            <a:r>
              <a:rPr lang="en-US" sz="2400" dirty="0">
                <a:solidFill>
                  <a:schemeClr val="bg1"/>
                </a:solidFill>
                <a:latin typeface="Times New Roman" panose="02020603050405020304" pitchFamily="18" charset="0"/>
                <a:cs typeface="Times New Roman" panose="02020603050405020304" pitchFamily="18" charset="0"/>
              </a:rPr>
              <a:t>       ADD more energy if it goes in at a CONSTANT RATE.  </a:t>
            </a:r>
            <a:br>
              <a:rPr lang="en-US" sz="2400" dirty="0">
                <a:solidFill>
                  <a:schemeClr val="bg1"/>
                </a:solidFill>
                <a:latin typeface="Times New Roman" panose="02020603050405020304" pitchFamily="18" charset="0"/>
                <a:cs typeface="Times New Roman" panose="02020603050405020304" pitchFamily="18" charset="0"/>
              </a:rPr>
            </a:br>
            <a:r>
              <a:rPr lang="en-US" sz="2400" dirty="0">
                <a:solidFill>
                  <a:schemeClr val="bg1"/>
                </a:solidFill>
                <a:latin typeface="Times New Roman" panose="02020603050405020304" pitchFamily="18" charset="0"/>
                <a:cs typeface="Times New Roman" panose="02020603050405020304" pitchFamily="18" charset="0"/>
              </a:rPr>
              <a:t>       </a:t>
            </a:r>
            <a:r>
              <a:rPr lang="en-US" sz="3800" dirty="0">
                <a:solidFill>
                  <a:schemeClr val="bg1"/>
                </a:solidFill>
                <a:latin typeface="Times New Roman" panose="02020603050405020304" pitchFamily="18" charset="0"/>
                <a:cs typeface="Times New Roman" panose="02020603050405020304" pitchFamily="18" charset="0"/>
              </a:rPr>
              <a:t>BC needs 334 J/g while DE needs 2260 J/g</a:t>
            </a:r>
          </a:p>
          <a:p>
            <a:endParaRPr lang="en-US" dirty="0"/>
          </a:p>
        </p:txBody>
      </p:sp>
      <p:cxnSp>
        <p:nvCxnSpPr>
          <p:cNvPr id="3" name="AutoShape 2">
            <a:extLst>
              <a:ext uri="{FF2B5EF4-FFF2-40B4-BE49-F238E27FC236}">
                <a16:creationId xmlns:a16="http://schemas.microsoft.com/office/drawing/2014/main" id="{E1912F2E-17F3-40EC-ABD5-8F3DC72E230D}"/>
              </a:ext>
            </a:extLst>
          </p:cNvPr>
          <p:cNvCxnSpPr>
            <a:cxnSpLocks noChangeShapeType="1"/>
          </p:cNvCxnSpPr>
          <p:nvPr/>
        </p:nvCxnSpPr>
        <p:spPr bwMode="auto">
          <a:xfrm>
            <a:off x="1966912" y="3476625"/>
            <a:ext cx="9525" cy="2771775"/>
          </a:xfrm>
          <a:prstGeom prst="straightConnector1">
            <a:avLst/>
          </a:prstGeom>
          <a:noFill/>
          <a:ln w="9525"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cxnSp>
        <p:nvCxnSpPr>
          <p:cNvPr id="4" name="AutoShape 3">
            <a:extLst>
              <a:ext uri="{FF2B5EF4-FFF2-40B4-BE49-F238E27FC236}">
                <a16:creationId xmlns:a16="http://schemas.microsoft.com/office/drawing/2014/main" id="{8CD98622-0BC4-4290-8221-B90B92760C3A}"/>
              </a:ext>
            </a:extLst>
          </p:cNvPr>
          <p:cNvCxnSpPr>
            <a:cxnSpLocks noChangeShapeType="1"/>
          </p:cNvCxnSpPr>
          <p:nvPr/>
        </p:nvCxnSpPr>
        <p:spPr bwMode="auto">
          <a:xfrm flipH="1" flipV="1">
            <a:off x="1976437" y="6248400"/>
            <a:ext cx="5534025" cy="19050"/>
          </a:xfrm>
          <a:prstGeom prst="straightConnector1">
            <a:avLst/>
          </a:prstGeom>
          <a:noFill/>
          <a:ln w="9525"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cxnSp>
        <p:nvCxnSpPr>
          <p:cNvPr id="5" name="AutoShape 4">
            <a:extLst>
              <a:ext uri="{FF2B5EF4-FFF2-40B4-BE49-F238E27FC236}">
                <a16:creationId xmlns:a16="http://schemas.microsoft.com/office/drawing/2014/main" id="{AD88C0D3-57A0-452B-9968-43044884B0DA}"/>
              </a:ext>
            </a:extLst>
          </p:cNvPr>
          <p:cNvCxnSpPr>
            <a:cxnSpLocks noChangeShapeType="1"/>
          </p:cNvCxnSpPr>
          <p:nvPr/>
        </p:nvCxnSpPr>
        <p:spPr bwMode="auto">
          <a:xfrm flipV="1">
            <a:off x="1976437" y="5648325"/>
            <a:ext cx="371475" cy="485775"/>
          </a:xfrm>
          <a:prstGeom prst="straightConnector1">
            <a:avLst/>
          </a:prstGeom>
          <a:noFill/>
          <a:ln w="1270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cxnSp>
        <p:nvCxnSpPr>
          <p:cNvPr id="6" name="AutoShape 5">
            <a:extLst>
              <a:ext uri="{FF2B5EF4-FFF2-40B4-BE49-F238E27FC236}">
                <a16:creationId xmlns:a16="http://schemas.microsoft.com/office/drawing/2014/main" id="{CD535D3E-BAD2-4DD1-9346-39C28FE7182A}"/>
              </a:ext>
            </a:extLst>
          </p:cNvPr>
          <p:cNvCxnSpPr>
            <a:cxnSpLocks noChangeShapeType="1"/>
          </p:cNvCxnSpPr>
          <p:nvPr/>
        </p:nvCxnSpPr>
        <p:spPr bwMode="auto">
          <a:xfrm>
            <a:off x="2343150" y="5638800"/>
            <a:ext cx="690562" cy="0"/>
          </a:xfrm>
          <a:prstGeom prst="straightConnector1">
            <a:avLst/>
          </a:prstGeom>
          <a:noFill/>
          <a:ln w="1270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cxnSp>
        <p:nvCxnSpPr>
          <p:cNvPr id="7" name="AutoShape 6">
            <a:extLst>
              <a:ext uri="{FF2B5EF4-FFF2-40B4-BE49-F238E27FC236}">
                <a16:creationId xmlns:a16="http://schemas.microsoft.com/office/drawing/2014/main" id="{62093700-10F3-4560-AE54-77BC9C78F434}"/>
              </a:ext>
            </a:extLst>
          </p:cNvPr>
          <p:cNvCxnSpPr>
            <a:cxnSpLocks noChangeShapeType="1"/>
          </p:cNvCxnSpPr>
          <p:nvPr/>
        </p:nvCxnSpPr>
        <p:spPr bwMode="auto">
          <a:xfrm flipV="1">
            <a:off x="3033712" y="4076700"/>
            <a:ext cx="1146175" cy="1560513"/>
          </a:xfrm>
          <a:prstGeom prst="straightConnector1">
            <a:avLst/>
          </a:prstGeom>
          <a:noFill/>
          <a:ln w="1270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cxnSp>
        <p:nvCxnSpPr>
          <p:cNvPr id="8" name="AutoShape 7">
            <a:extLst>
              <a:ext uri="{FF2B5EF4-FFF2-40B4-BE49-F238E27FC236}">
                <a16:creationId xmlns:a16="http://schemas.microsoft.com/office/drawing/2014/main" id="{0B14B4F6-41DA-46E7-98DE-7F17B64951A3}"/>
              </a:ext>
            </a:extLst>
          </p:cNvPr>
          <p:cNvCxnSpPr>
            <a:cxnSpLocks noChangeShapeType="1"/>
          </p:cNvCxnSpPr>
          <p:nvPr/>
        </p:nvCxnSpPr>
        <p:spPr bwMode="auto">
          <a:xfrm>
            <a:off x="4179887" y="4086225"/>
            <a:ext cx="2016125" cy="1588"/>
          </a:xfrm>
          <a:prstGeom prst="straightConnector1">
            <a:avLst/>
          </a:prstGeom>
          <a:noFill/>
          <a:ln w="1270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cxnSp>
        <p:nvCxnSpPr>
          <p:cNvPr id="9" name="AutoShape 8">
            <a:extLst>
              <a:ext uri="{FF2B5EF4-FFF2-40B4-BE49-F238E27FC236}">
                <a16:creationId xmlns:a16="http://schemas.microsoft.com/office/drawing/2014/main" id="{E31B186E-4A69-4324-971B-56F76CEA6379}"/>
              </a:ext>
            </a:extLst>
          </p:cNvPr>
          <p:cNvCxnSpPr>
            <a:cxnSpLocks noChangeShapeType="1"/>
          </p:cNvCxnSpPr>
          <p:nvPr/>
        </p:nvCxnSpPr>
        <p:spPr bwMode="auto">
          <a:xfrm flipV="1">
            <a:off x="6196012" y="3600450"/>
            <a:ext cx="371475" cy="485775"/>
          </a:xfrm>
          <a:prstGeom prst="straightConnector1">
            <a:avLst/>
          </a:prstGeom>
          <a:noFill/>
          <a:ln w="1270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sp>
        <p:nvSpPr>
          <p:cNvPr id="12" name="Text Box 11">
            <a:extLst>
              <a:ext uri="{FF2B5EF4-FFF2-40B4-BE49-F238E27FC236}">
                <a16:creationId xmlns:a16="http://schemas.microsoft.com/office/drawing/2014/main" id="{88B33830-A8E1-4026-91AE-2F333E80080A}"/>
              </a:ext>
            </a:extLst>
          </p:cNvPr>
          <p:cNvSpPr txBox="1">
            <a:spLocks noChangeArrowheads="1"/>
          </p:cNvSpPr>
          <p:nvPr/>
        </p:nvSpPr>
        <p:spPr bwMode="auto">
          <a:xfrm>
            <a:off x="1747837" y="6038850"/>
            <a:ext cx="219075" cy="219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A</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3" name="Text Box 12">
            <a:extLst>
              <a:ext uri="{FF2B5EF4-FFF2-40B4-BE49-F238E27FC236}">
                <a16:creationId xmlns:a16="http://schemas.microsoft.com/office/drawing/2014/main" id="{54674F3E-9B1F-43D6-9CDE-7C8F68AF134E}"/>
              </a:ext>
            </a:extLst>
          </p:cNvPr>
          <p:cNvSpPr txBox="1">
            <a:spLocks noChangeArrowheads="1"/>
          </p:cNvSpPr>
          <p:nvPr/>
        </p:nvSpPr>
        <p:spPr bwMode="auto">
          <a:xfrm>
            <a:off x="2205037" y="5400675"/>
            <a:ext cx="219075" cy="219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B</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4" name="Text Box 13">
            <a:extLst>
              <a:ext uri="{FF2B5EF4-FFF2-40B4-BE49-F238E27FC236}">
                <a16:creationId xmlns:a16="http://schemas.microsoft.com/office/drawing/2014/main" id="{F9E118F1-3CD1-4EDB-B598-3CA381B7BDE4}"/>
              </a:ext>
            </a:extLst>
          </p:cNvPr>
          <p:cNvSpPr txBox="1">
            <a:spLocks noChangeArrowheads="1"/>
          </p:cNvSpPr>
          <p:nvPr/>
        </p:nvSpPr>
        <p:spPr bwMode="auto">
          <a:xfrm>
            <a:off x="3033712" y="5619750"/>
            <a:ext cx="219075" cy="219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C</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5" name="Text Box 14">
            <a:extLst>
              <a:ext uri="{FF2B5EF4-FFF2-40B4-BE49-F238E27FC236}">
                <a16:creationId xmlns:a16="http://schemas.microsoft.com/office/drawing/2014/main" id="{DE36C972-45FD-43AB-BCB0-4F876B83F63C}"/>
              </a:ext>
            </a:extLst>
          </p:cNvPr>
          <p:cNvSpPr txBox="1">
            <a:spLocks noChangeArrowheads="1"/>
          </p:cNvSpPr>
          <p:nvPr/>
        </p:nvSpPr>
        <p:spPr bwMode="auto">
          <a:xfrm>
            <a:off x="3986212" y="3810000"/>
            <a:ext cx="219075" cy="219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D</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6" name="Text Box 15">
            <a:extLst>
              <a:ext uri="{FF2B5EF4-FFF2-40B4-BE49-F238E27FC236}">
                <a16:creationId xmlns:a16="http://schemas.microsoft.com/office/drawing/2014/main" id="{86872656-AC88-4261-8090-7031273E415A}"/>
              </a:ext>
            </a:extLst>
          </p:cNvPr>
          <p:cNvSpPr txBox="1">
            <a:spLocks noChangeArrowheads="1"/>
          </p:cNvSpPr>
          <p:nvPr/>
        </p:nvSpPr>
        <p:spPr bwMode="auto">
          <a:xfrm>
            <a:off x="6224587" y="4086225"/>
            <a:ext cx="219075" cy="219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7" name="Text Box 16">
            <a:extLst>
              <a:ext uri="{FF2B5EF4-FFF2-40B4-BE49-F238E27FC236}">
                <a16:creationId xmlns:a16="http://schemas.microsoft.com/office/drawing/2014/main" id="{F901DC70-EC8D-40B8-B4E2-789E49658330}"/>
              </a:ext>
            </a:extLst>
          </p:cNvPr>
          <p:cNvSpPr txBox="1">
            <a:spLocks noChangeArrowheads="1"/>
          </p:cNvSpPr>
          <p:nvPr/>
        </p:nvSpPr>
        <p:spPr bwMode="auto">
          <a:xfrm>
            <a:off x="6443662" y="3400425"/>
            <a:ext cx="219075" cy="219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F</a:t>
            </a:r>
            <a:endParaRPr kumimoji="0" lang="en-US" altLang="en-US" sz="1800" b="0" i="0" u="none" strike="noStrike" cap="none" normalizeH="0" baseline="0">
              <a:ln>
                <a:noFill/>
              </a:ln>
              <a:solidFill>
                <a:schemeClr val="tx1"/>
              </a:solidFill>
              <a:effectLst/>
              <a:latin typeface="Arial" panose="020B0604020202020204" pitchFamily="34" charset="0"/>
            </a:endParaRPr>
          </a:p>
        </p:txBody>
      </p:sp>
      <p:cxnSp>
        <p:nvCxnSpPr>
          <p:cNvPr id="18" name="AutoShape 17">
            <a:extLst>
              <a:ext uri="{FF2B5EF4-FFF2-40B4-BE49-F238E27FC236}">
                <a16:creationId xmlns:a16="http://schemas.microsoft.com/office/drawing/2014/main" id="{5AC754BE-1AB4-4666-BFFB-06D96AD727C5}"/>
              </a:ext>
            </a:extLst>
          </p:cNvPr>
          <p:cNvCxnSpPr>
            <a:cxnSpLocks noChangeShapeType="1"/>
          </p:cNvCxnSpPr>
          <p:nvPr/>
        </p:nvCxnSpPr>
        <p:spPr bwMode="auto">
          <a:xfrm>
            <a:off x="4138612" y="6429375"/>
            <a:ext cx="2190750" cy="0"/>
          </a:xfrm>
          <a:prstGeom prst="straightConnector1">
            <a:avLst/>
          </a:prstGeom>
          <a:noFill/>
          <a:ln w="6350" algn="ctr">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sp>
        <p:nvSpPr>
          <p:cNvPr id="19" name="Text Box 18">
            <a:extLst>
              <a:ext uri="{FF2B5EF4-FFF2-40B4-BE49-F238E27FC236}">
                <a16:creationId xmlns:a16="http://schemas.microsoft.com/office/drawing/2014/main" id="{BFE5BE89-EBB5-4161-BF07-D5189ACCAFC7}"/>
              </a:ext>
            </a:extLst>
          </p:cNvPr>
          <p:cNvSpPr txBox="1">
            <a:spLocks noChangeArrowheads="1"/>
          </p:cNvSpPr>
          <p:nvPr/>
        </p:nvSpPr>
        <p:spPr bwMode="auto">
          <a:xfrm>
            <a:off x="2343150" y="3105158"/>
            <a:ext cx="3690937" cy="2296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sng" strike="noStrike" cap="none" normalizeH="0" baseline="0" dirty="0">
                <a:ln>
                  <a:noFill/>
                </a:ln>
                <a:solidFill>
                  <a:srgbClr val="000000"/>
                </a:solidFill>
                <a:effectLst/>
                <a:latin typeface="Times New Roman" panose="02020603050405020304" pitchFamily="18" charset="0"/>
              </a:rPr>
              <a:t>The heating curve for water  </a:t>
            </a:r>
            <a:endParaRPr kumimoji="0" lang="en-US" altLang="en-US" sz="3600" b="0" i="0" u="none" strike="noStrike" cap="none" normalizeH="0" baseline="0" dirty="0">
              <a:ln>
                <a:noFill/>
              </a:ln>
              <a:solidFill>
                <a:schemeClr val="tx1"/>
              </a:solidFill>
              <a:effectLst/>
              <a:latin typeface="Arial" panose="020B0604020202020204" pitchFamily="34" charset="0"/>
            </a:endParaRPr>
          </a:p>
        </p:txBody>
      </p:sp>
      <p:sp>
        <p:nvSpPr>
          <p:cNvPr id="20" name="Text Box 19">
            <a:extLst>
              <a:ext uri="{FF2B5EF4-FFF2-40B4-BE49-F238E27FC236}">
                <a16:creationId xmlns:a16="http://schemas.microsoft.com/office/drawing/2014/main" id="{A7584EE6-7FC5-4F01-8036-A9C0D268BE28}"/>
              </a:ext>
            </a:extLst>
          </p:cNvPr>
          <p:cNvSpPr txBox="1">
            <a:spLocks noChangeArrowheads="1"/>
          </p:cNvSpPr>
          <p:nvPr/>
        </p:nvSpPr>
        <p:spPr bwMode="auto">
          <a:xfrm>
            <a:off x="2286000" y="6286500"/>
            <a:ext cx="5076825" cy="495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Heat is added at a constant rate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1" name="Text Box 8">
            <a:extLst>
              <a:ext uri="{FF2B5EF4-FFF2-40B4-BE49-F238E27FC236}">
                <a16:creationId xmlns:a16="http://schemas.microsoft.com/office/drawing/2014/main" id="{F915918A-700D-16E0-F8E2-8DEDCE5FCD2E}"/>
              </a:ext>
            </a:extLst>
          </p:cNvPr>
          <p:cNvSpPr txBox="1">
            <a:spLocks noChangeArrowheads="1"/>
          </p:cNvSpPr>
          <p:nvPr/>
        </p:nvSpPr>
        <p:spPr bwMode="auto">
          <a:xfrm>
            <a:off x="247999" y="5400675"/>
            <a:ext cx="1662112" cy="552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Calibri" panose="020F0502020204030204" pitchFamily="34" charset="0"/>
              </a:rPr>
              <a:t>Melting Point</a:t>
            </a:r>
            <a:endParaRPr kumimoji="0" lang="en-US" altLang="en-US" sz="3600" b="0" i="0" u="none" strike="noStrike" cap="none" normalizeH="0" baseline="0" dirty="0">
              <a:ln>
                <a:noFill/>
              </a:ln>
              <a:solidFill>
                <a:schemeClr val="tx1"/>
              </a:solidFill>
              <a:effectLst/>
              <a:latin typeface="Arial" panose="020B0604020202020204" pitchFamily="34" charset="0"/>
            </a:endParaRPr>
          </a:p>
        </p:txBody>
      </p:sp>
      <p:sp>
        <p:nvSpPr>
          <p:cNvPr id="22" name="Text Box 9">
            <a:extLst>
              <a:ext uri="{FF2B5EF4-FFF2-40B4-BE49-F238E27FC236}">
                <a16:creationId xmlns:a16="http://schemas.microsoft.com/office/drawing/2014/main" id="{4A2F406A-37D8-6679-671F-6DB8CC0FABB5}"/>
              </a:ext>
            </a:extLst>
          </p:cNvPr>
          <p:cNvSpPr txBox="1">
            <a:spLocks noChangeArrowheads="1"/>
          </p:cNvSpPr>
          <p:nvPr/>
        </p:nvSpPr>
        <p:spPr bwMode="auto">
          <a:xfrm>
            <a:off x="157511" y="3857625"/>
            <a:ext cx="1752600" cy="552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Calibri" panose="020F0502020204030204" pitchFamily="34" charset="0"/>
              </a:rPr>
              <a:t>Boiling Point</a:t>
            </a:r>
          </a:p>
          <a:p>
            <a:pPr marL="0" marR="0" lvl="0" indent="0" algn="ctr" defTabSz="914400" rtl="0" eaLnBrk="0" fontAlgn="base" latinLnBrk="0" hangingPunct="0">
              <a:lnSpc>
                <a:spcPct val="100000"/>
              </a:lnSpc>
              <a:spcBef>
                <a:spcPct val="0"/>
              </a:spcBef>
              <a:spcAft>
                <a:spcPct val="0"/>
              </a:spcAft>
              <a:buClrTx/>
              <a:buSzTx/>
              <a:buFontTx/>
              <a:buNone/>
              <a:tabLst/>
            </a:pPr>
            <a:endParaRPr lang="en-US" altLang="en-US" sz="1600" dirty="0">
              <a:solidFill>
                <a:srgbClr val="000000"/>
              </a:solidFill>
              <a:latin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rgbClr val="000000"/>
              </a:solidFill>
              <a:effectLst/>
              <a:latin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lang="en-US" altLang="en-US" sz="2000" b="1" dirty="0">
                <a:solidFill>
                  <a:srgbClr val="000000"/>
                </a:solidFill>
                <a:latin typeface="Calibri" panose="020F0502020204030204" pitchFamily="34" charset="0"/>
              </a:rPr>
              <a:t>Temperature</a:t>
            </a:r>
            <a:endParaRPr kumimoji="0" lang="en-US" altLang="en-US" sz="4400" b="1"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1250002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6E85D9-71F0-51EA-F9B9-F7A44C5216F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8E9309F-0EE9-8A28-7103-E75D2231BD04}"/>
              </a:ext>
            </a:extLst>
          </p:cNvPr>
          <p:cNvSpPr txBox="1"/>
          <p:nvPr/>
        </p:nvSpPr>
        <p:spPr>
          <a:xfrm>
            <a:off x="0" y="22650"/>
            <a:ext cx="9144000" cy="3067506"/>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34. Which phase change takes more energy,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the COLD one (BC) or the HOT one (DE)?   </a:t>
            </a:r>
            <a:r>
              <a:rPr lang="en-US" sz="2400" dirty="0">
                <a:solidFill>
                  <a:schemeClr val="bg1"/>
                </a:solidFill>
                <a:latin typeface="Times New Roman" panose="02020603050405020304" pitchFamily="18" charset="0"/>
                <a:cs typeface="Times New Roman" panose="02020603050405020304" pitchFamily="18" charset="0"/>
              </a:rPr>
              <a:t>vaporizing</a:t>
            </a: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35.  If heat is added AT A CONSTANT RATE, why is BC shorter than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DE on a heating curve for water?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t>
            </a:r>
            <a:r>
              <a:rPr lang="en-US" sz="4400" dirty="0">
                <a:solidFill>
                  <a:srgbClr val="FF0000"/>
                </a:solidFill>
                <a:latin typeface="Times New Roman" panose="02020603050405020304" pitchFamily="18" charset="0"/>
                <a:cs typeface="Times New Roman" panose="02020603050405020304" pitchFamily="18" charset="0"/>
              </a:rPr>
              <a:t>H</a:t>
            </a:r>
            <a:r>
              <a:rPr lang="en-US" sz="4400" baseline="-25000" dirty="0">
                <a:solidFill>
                  <a:srgbClr val="FF0000"/>
                </a:solidFill>
                <a:latin typeface="Times New Roman" panose="02020603050405020304" pitchFamily="18" charset="0"/>
                <a:cs typeface="Times New Roman" panose="02020603050405020304" pitchFamily="18" charset="0"/>
              </a:rPr>
              <a:t>F</a:t>
            </a:r>
            <a:r>
              <a:rPr lang="en-US" sz="4400" dirty="0">
                <a:solidFill>
                  <a:srgbClr val="FF0000"/>
                </a:solidFill>
                <a:latin typeface="Times New Roman" panose="02020603050405020304" pitchFamily="18" charset="0"/>
                <a:cs typeface="Times New Roman" panose="02020603050405020304" pitchFamily="18" charset="0"/>
              </a:rPr>
              <a:t> &lt; H</a:t>
            </a:r>
            <a:r>
              <a:rPr lang="en-US" sz="4400" baseline="-25000" dirty="0">
                <a:solidFill>
                  <a:srgbClr val="FF0000"/>
                </a:solidFill>
                <a:latin typeface="Times New Roman" panose="02020603050405020304" pitchFamily="18" charset="0"/>
                <a:cs typeface="Times New Roman" panose="02020603050405020304" pitchFamily="18" charset="0"/>
              </a:rPr>
              <a:t>V</a:t>
            </a:r>
            <a:br>
              <a:rPr lang="en-US" sz="1100" baseline="-25000" dirty="0">
                <a:solidFill>
                  <a:srgbClr val="FF0000"/>
                </a:solidFill>
                <a:latin typeface="Times New Roman" panose="02020603050405020304" pitchFamily="18" charset="0"/>
                <a:cs typeface="Times New Roman" panose="02020603050405020304" pitchFamily="18" charset="0"/>
              </a:rPr>
            </a:br>
            <a:r>
              <a:rPr lang="en-US" sz="1100" baseline="-25000" dirty="0">
                <a:solidFill>
                  <a:srgbClr val="FF0000"/>
                </a:solidFill>
                <a:latin typeface="Times New Roman" panose="02020603050405020304" pitchFamily="18" charset="0"/>
                <a:cs typeface="Times New Roman" panose="02020603050405020304" pitchFamily="18" charset="0"/>
              </a:rPr>
              <a:t>                                                                                                                                                                                                                                             </a:t>
            </a:r>
            <a:r>
              <a:rPr lang="en-US" sz="4400" baseline="-25000" dirty="0">
                <a:solidFill>
                  <a:srgbClr val="FF0000"/>
                </a:solidFill>
                <a:latin typeface="Times New Roman" panose="02020603050405020304" pitchFamily="18" charset="0"/>
                <a:cs typeface="Times New Roman" panose="02020603050405020304" pitchFamily="18" charset="0"/>
              </a:rPr>
              <a:t>cold       hot</a:t>
            </a:r>
            <a:endParaRPr lang="en-US" baseline="-25000" dirty="0">
              <a:solidFill>
                <a:srgbClr val="FF0000"/>
              </a:solidFill>
            </a:endParaRPr>
          </a:p>
        </p:txBody>
      </p:sp>
      <p:cxnSp>
        <p:nvCxnSpPr>
          <p:cNvPr id="3" name="AutoShape 2">
            <a:extLst>
              <a:ext uri="{FF2B5EF4-FFF2-40B4-BE49-F238E27FC236}">
                <a16:creationId xmlns:a16="http://schemas.microsoft.com/office/drawing/2014/main" id="{5FF3D44F-CA97-16D5-526B-4DC247C6B93C}"/>
              </a:ext>
            </a:extLst>
          </p:cNvPr>
          <p:cNvCxnSpPr>
            <a:cxnSpLocks noChangeShapeType="1"/>
          </p:cNvCxnSpPr>
          <p:nvPr/>
        </p:nvCxnSpPr>
        <p:spPr bwMode="auto">
          <a:xfrm>
            <a:off x="1966912" y="3476625"/>
            <a:ext cx="9525" cy="2771775"/>
          </a:xfrm>
          <a:prstGeom prst="straightConnector1">
            <a:avLst/>
          </a:prstGeom>
          <a:noFill/>
          <a:ln w="9525"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cxnSp>
        <p:nvCxnSpPr>
          <p:cNvPr id="4" name="AutoShape 3">
            <a:extLst>
              <a:ext uri="{FF2B5EF4-FFF2-40B4-BE49-F238E27FC236}">
                <a16:creationId xmlns:a16="http://schemas.microsoft.com/office/drawing/2014/main" id="{7BEE33E8-FB6A-8817-3036-5E84D5646BC3}"/>
              </a:ext>
            </a:extLst>
          </p:cNvPr>
          <p:cNvCxnSpPr>
            <a:cxnSpLocks noChangeShapeType="1"/>
          </p:cNvCxnSpPr>
          <p:nvPr/>
        </p:nvCxnSpPr>
        <p:spPr bwMode="auto">
          <a:xfrm flipH="1" flipV="1">
            <a:off x="1976437" y="6248400"/>
            <a:ext cx="5534025" cy="19050"/>
          </a:xfrm>
          <a:prstGeom prst="straightConnector1">
            <a:avLst/>
          </a:prstGeom>
          <a:noFill/>
          <a:ln w="9525"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cxnSp>
        <p:nvCxnSpPr>
          <p:cNvPr id="5" name="AutoShape 4">
            <a:extLst>
              <a:ext uri="{FF2B5EF4-FFF2-40B4-BE49-F238E27FC236}">
                <a16:creationId xmlns:a16="http://schemas.microsoft.com/office/drawing/2014/main" id="{70955205-391E-E1C5-B8F5-A9608F70ED37}"/>
              </a:ext>
            </a:extLst>
          </p:cNvPr>
          <p:cNvCxnSpPr>
            <a:cxnSpLocks noChangeShapeType="1"/>
          </p:cNvCxnSpPr>
          <p:nvPr/>
        </p:nvCxnSpPr>
        <p:spPr bwMode="auto">
          <a:xfrm flipV="1">
            <a:off x="1976437" y="5648325"/>
            <a:ext cx="371475" cy="485775"/>
          </a:xfrm>
          <a:prstGeom prst="straightConnector1">
            <a:avLst/>
          </a:prstGeom>
          <a:noFill/>
          <a:ln w="1270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cxnSp>
        <p:nvCxnSpPr>
          <p:cNvPr id="6" name="AutoShape 5">
            <a:extLst>
              <a:ext uri="{FF2B5EF4-FFF2-40B4-BE49-F238E27FC236}">
                <a16:creationId xmlns:a16="http://schemas.microsoft.com/office/drawing/2014/main" id="{8B86C271-4E39-F9B0-4FD5-70291E47167F}"/>
              </a:ext>
            </a:extLst>
          </p:cNvPr>
          <p:cNvCxnSpPr>
            <a:cxnSpLocks noChangeShapeType="1"/>
          </p:cNvCxnSpPr>
          <p:nvPr/>
        </p:nvCxnSpPr>
        <p:spPr bwMode="auto">
          <a:xfrm>
            <a:off x="2343150" y="5638800"/>
            <a:ext cx="690562" cy="0"/>
          </a:xfrm>
          <a:prstGeom prst="straightConnector1">
            <a:avLst/>
          </a:prstGeom>
          <a:noFill/>
          <a:ln w="1270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cxnSp>
        <p:nvCxnSpPr>
          <p:cNvPr id="7" name="AutoShape 6">
            <a:extLst>
              <a:ext uri="{FF2B5EF4-FFF2-40B4-BE49-F238E27FC236}">
                <a16:creationId xmlns:a16="http://schemas.microsoft.com/office/drawing/2014/main" id="{E4C25732-6B1A-90DC-6D96-88DF4CF6FA3B}"/>
              </a:ext>
            </a:extLst>
          </p:cNvPr>
          <p:cNvCxnSpPr>
            <a:cxnSpLocks noChangeShapeType="1"/>
          </p:cNvCxnSpPr>
          <p:nvPr/>
        </p:nvCxnSpPr>
        <p:spPr bwMode="auto">
          <a:xfrm flipV="1">
            <a:off x="3033712" y="4076700"/>
            <a:ext cx="1146175" cy="1560513"/>
          </a:xfrm>
          <a:prstGeom prst="straightConnector1">
            <a:avLst/>
          </a:prstGeom>
          <a:noFill/>
          <a:ln w="1270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cxnSp>
        <p:nvCxnSpPr>
          <p:cNvPr id="8" name="AutoShape 7">
            <a:extLst>
              <a:ext uri="{FF2B5EF4-FFF2-40B4-BE49-F238E27FC236}">
                <a16:creationId xmlns:a16="http://schemas.microsoft.com/office/drawing/2014/main" id="{D45B044E-20DB-4C7A-DE17-0824380C85A4}"/>
              </a:ext>
            </a:extLst>
          </p:cNvPr>
          <p:cNvCxnSpPr>
            <a:cxnSpLocks noChangeShapeType="1"/>
          </p:cNvCxnSpPr>
          <p:nvPr/>
        </p:nvCxnSpPr>
        <p:spPr bwMode="auto">
          <a:xfrm>
            <a:off x="4179887" y="4086225"/>
            <a:ext cx="2016125" cy="1588"/>
          </a:xfrm>
          <a:prstGeom prst="straightConnector1">
            <a:avLst/>
          </a:prstGeom>
          <a:noFill/>
          <a:ln w="1270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cxnSp>
        <p:nvCxnSpPr>
          <p:cNvPr id="9" name="AutoShape 8">
            <a:extLst>
              <a:ext uri="{FF2B5EF4-FFF2-40B4-BE49-F238E27FC236}">
                <a16:creationId xmlns:a16="http://schemas.microsoft.com/office/drawing/2014/main" id="{F54C446C-7963-D01B-EDF5-1E8EAF3C36F6}"/>
              </a:ext>
            </a:extLst>
          </p:cNvPr>
          <p:cNvCxnSpPr>
            <a:cxnSpLocks noChangeShapeType="1"/>
          </p:cNvCxnSpPr>
          <p:nvPr/>
        </p:nvCxnSpPr>
        <p:spPr bwMode="auto">
          <a:xfrm flipV="1">
            <a:off x="6196012" y="3600450"/>
            <a:ext cx="371475" cy="485775"/>
          </a:xfrm>
          <a:prstGeom prst="straightConnector1">
            <a:avLst/>
          </a:prstGeom>
          <a:noFill/>
          <a:ln w="1270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sp>
        <p:nvSpPr>
          <p:cNvPr id="12" name="Text Box 11">
            <a:extLst>
              <a:ext uri="{FF2B5EF4-FFF2-40B4-BE49-F238E27FC236}">
                <a16:creationId xmlns:a16="http://schemas.microsoft.com/office/drawing/2014/main" id="{667B89B1-8F6E-738F-5EB0-667AF94E20D1}"/>
              </a:ext>
            </a:extLst>
          </p:cNvPr>
          <p:cNvSpPr txBox="1">
            <a:spLocks noChangeArrowheads="1"/>
          </p:cNvSpPr>
          <p:nvPr/>
        </p:nvSpPr>
        <p:spPr bwMode="auto">
          <a:xfrm>
            <a:off x="1747837" y="6038850"/>
            <a:ext cx="219075" cy="219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A</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3" name="Text Box 12">
            <a:extLst>
              <a:ext uri="{FF2B5EF4-FFF2-40B4-BE49-F238E27FC236}">
                <a16:creationId xmlns:a16="http://schemas.microsoft.com/office/drawing/2014/main" id="{8B5578FA-509B-5B0A-D1C4-E59E0A73C9B3}"/>
              </a:ext>
            </a:extLst>
          </p:cNvPr>
          <p:cNvSpPr txBox="1">
            <a:spLocks noChangeArrowheads="1"/>
          </p:cNvSpPr>
          <p:nvPr/>
        </p:nvSpPr>
        <p:spPr bwMode="auto">
          <a:xfrm>
            <a:off x="2205037" y="5400675"/>
            <a:ext cx="219075" cy="219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B</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4" name="Text Box 13">
            <a:extLst>
              <a:ext uri="{FF2B5EF4-FFF2-40B4-BE49-F238E27FC236}">
                <a16:creationId xmlns:a16="http://schemas.microsoft.com/office/drawing/2014/main" id="{46DF1E0E-A19E-9BF1-6935-66A549933B88}"/>
              </a:ext>
            </a:extLst>
          </p:cNvPr>
          <p:cNvSpPr txBox="1">
            <a:spLocks noChangeArrowheads="1"/>
          </p:cNvSpPr>
          <p:nvPr/>
        </p:nvSpPr>
        <p:spPr bwMode="auto">
          <a:xfrm>
            <a:off x="3033712" y="5619750"/>
            <a:ext cx="219075" cy="219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C</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5" name="Text Box 14">
            <a:extLst>
              <a:ext uri="{FF2B5EF4-FFF2-40B4-BE49-F238E27FC236}">
                <a16:creationId xmlns:a16="http://schemas.microsoft.com/office/drawing/2014/main" id="{BD4022A4-AA78-ECF4-8025-AC6A687A694A}"/>
              </a:ext>
            </a:extLst>
          </p:cNvPr>
          <p:cNvSpPr txBox="1">
            <a:spLocks noChangeArrowheads="1"/>
          </p:cNvSpPr>
          <p:nvPr/>
        </p:nvSpPr>
        <p:spPr bwMode="auto">
          <a:xfrm>
            <a:off x="3986212" y="3810000"/>
            <a:ext cx="219075" cy="219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D</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6" name="Text Box 15">
            <a:extLst>
              <a:ext uri="{FF2B5EF4-FFF2-40B4-BE49-F238E27FC236}">
                <a16:creationId xmlns:a16="http://schemas.microsoft.com/office/drawing/2014/main" id="{995AAF84-A58A-108E-6DA2-06755EC7259B}"/>
              </a:ext>
            </a:extLst>
          </p:cNvPr>
          <p:cNvSpPr txBox="1">
            <a:spLocks noChangeArrowheads="1"/>
          </p:cNvSpPr>
          <p:nvPr/>
        </p:nvSpPr>
        <p:spPr bwMode="auto">
          <a:xfrm>
            <a:off x="6224587" y="4086225"/>
            <a:ext cx="219075" cy="219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7" name="Text Box 16">
            <a:extLst>
              <a:ext uri="{FF2B5EF4-FFF2-40B4-BE49-F238E27FC236}">
                <a16:creationId xmlns:a16="http://schemas.microsoft.com/office/drawing/2014/main" id="{EFDB8266-68AF-B819-BFDE-F40BEEB7C07A}"/>
              </a:ext>
            </a:extLst>
          </p:cNvPr>
          <p:cNvSpPr txBox="1">
            <a:spLocks noChangeArrowheads="1"/>
          </p:cNvSpPr>
          <p:nvPr/>
        </p:nvSpPr>
        <p:spPr bwMode="auto">
          <a:xfrm>
            <a:off x="6443662" y="3400425"/>
            <a:ext cx="219075" cy="219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F</a:t>
            </a:r>
            <a:endParaRPr kumimoji="0" lang="en-US" altLang="en-US" sz="1800" b="0" i="0" u="none" strike="noStrike" cap="none" normalizeH="0" baseline="0">
              <a:ln>
                <a:noFill/>
              </a:ln>
              <a:solidFill>
                <a:schemeClr val="tx1"/>
              </a:solidFill>
              <a:effectLst/>
              <a:latin typeface="Arial" panose="020B0604020202020204" pitchFamily="34" charset="0"/>
            </a:endParaRPr>
          </a:p>
        </p:txBody>
      </p:sp>
      <p:cxnSp>
        <p:nvCxnSpPr>
          <p:cNvPr id="18" name="AutoShape 17">
            <a:extLst>
              <a:ext uri="{FF2B5EF4-FFF2-40B4-BE49-F238E27FC236}">
                <a16:creationId xmlns:a16="http://schemas.microsoft.com/office/drawing/2014/main" id="{39E09907-519C-28BF-0E8F-6EDACA6F9BD3}"/>
              </a:ext>
            </a:extLst>
          </p:cNvPr>
          <p:cNvCxnSpPr>
            <a:cxnSpLocks noChangeShapeType="1"/>
          </p:cNvCxnSpPr>
          <p:nvPr/>
        </p:nvCxnSpPr>
        <p:spPr bwMode="auto">
          <a:xfrm>
            <a:off x="4138612" y="6429375"/>
            <a:ext cx="2190750" cy="0"/>
          </a:xfrm>
          <a:prstGeom prst="straightConnector1">
            <a:avLst/>
          </a:prstGeom>
          <a:noFill/>
          <a:ln w="6350" algn="ctr">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sp>
        <p:nvSpPr>
          <p:cNvPr id="19" name="Text Box 18">
            <a:extLst>
              <a:ext uri="{FF2B5EF4-FFF2-40B4-BE49-F238E27FC236}">
                <a16:creationId xmlns:a16="http://schemas.microsoft.com/office/drawing/2014/main" id="{FA2839D1-B91D-195F-8CD3-5DC661A2F11A}"/>
              </a:ext>
            </a:extLst>
          </p:cNvPr>
          <p:cNvSpPr txBox="1">
            <a:spLocks noChangeArrowheads="1"/>
          </p:cNvSpPr>
          <p:nvPr/>
        </p:nvSpPr>
        <p:spPr bwMode="auto">
          <a:xfrm>
            <a:off x="2343150" y="3105158"/>
            <a:ext cx="3690937" cy="2296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sng" strike="noStrike" cap="none" normalizeH="0" baseline="0" dirty="0">
                <a:ln>
                  <a:noFill/>
                </a:ln>
                <a:solidFill>
                  <a:srgbClr val="000000"/>
                </a:solidFill>
                <a:effectLst/>
                <a:latin typeface="Times New Roman" panose="02020603050405020304" pitchFamily="18" charset="0"/>
              </a:rPr>
              <a:t>The heating curve for water  </a:t>
            </a:r>
            <a:endParaRPr kumimoji="0" lang="en-US" altLang="en-US" sz="3600" b="0" i="0" u="none" strike="noStrike" cap="none" normalizeH="0" baseline="0" dirty="0">
              <a:ln>
                <a:noFill/>
              </a:ln>
              <a:solidFill>
                <a:schemeClr val="tx1"/>
              </a:solidFill>
              <a:effectLst/>
              <a:latin typeface="Arial" panose="020B0604020202020204" pitchFamily="34" charset="0"/>
            </a:endParaRPr>
          </a:p>
        </p:txBody>
      </p:sp>
      <p:sp>
        <p:nvSpPr>
          <p:cNvPr id="20" name="Text Box 19">
            <a:extLst>
              <a:ext uri="{FF2B5EF4-FFF2-40B4-BE49-F238E27FC236}">
                <a16:creationId xmlns:a16="http://schemas.microsoft.com/office/drawing/2014/main" id="{5D755277-3ED8-699B-D54D-312A0524964F}"/>
              </a:ext>
            </a:extLst>
          </p:cNvPr>
          <p:cNvSpPr txBox="1">
            <a:spLocks noChangeArrowheads="1"/>
          </p:cNvSpPr>
          <p:nvPr/>
        </p:nvSpPr>
        <p:spPr bwMode="auto">
          <a:xfrm>
            <a:off x="2286000" y="6286500"/>
            <a:ext cx="5076825" cy="495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Calibri" panose="020F0502020204030204" pitchFamily="34" charset="0"/>
              </a:rPr>
              <a:t>Heat is added at a constant rate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1" name="Text Box 8">
            <a:extLst>
              <a:ext uri="{FF2B5EF4-FFF2-40B4-BE49-F238E27FC236}">
                <a16:creationId xmlns:a16="http://schemas.microsoft.com/office/drawing/2014/main" id="{505ABAD2-E4B1-30FF-90FB-CE664119248D}"/>
              </a:ext>
            </a:extLst>
          </p:cNvPr>
          <p:cNvSpPr txBox="1">
            <a:spLocks noChangeArrowheads="1"/>
          </p:cNvSpPr>
          <p:nvPr/>
        </p:nvSpPr>
        <p:spPr bwMode="auto">
          <a:xfrm>
            <a:off x="247999" y="5400675"/>
            <a:ext cx="1662112" cy="552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Calibri" panose="020F0502020204030204" pitchFamily="34" charset="0"/>
              </a:rPr>
              <a:t>Melting Point</a:t>
            </a:r>
            <a:endParaRPr kumimoji="0" lang="en-US" altLang="en-US" sz="3600" b="0" i="0" u="none" strike="noStrike" cap="none" normalizeH="0" baseline="0" dirty="0">
              <a:ln>
                <a:noFill/>
              </a:ln>
              <a:solidFill>
                <a:schemeClr val="tx1"/>
              </a:solidFill>
              <a:effectLst/>
              <a:latin typeface="Arial" panose="020B0604020202020204" pitchFamily="34" charset="0"/>
            </a:endParaRPr>
          </a:p>
        </p:txBody>
      </p:sp>
      <p:sp>
        <p:nvSpPr>
          <p:cNvPr id="22" name="Text Box 9">
            <a:extLst>
              <a:ext uri="{FF2B5EF4-FFF2-40B4-BE49-F238E27FC236}">
                <a16:creationId xmlns:a16="http://schemas.microsoft.com/office/drawing/2014/main" id="{F518BD87-3843-340C-B48D-729D0BF0F5B3}"/>
              </a:ext>
            </a:extLst>
          </p:cNvPr>
          <p:cNvSpPr txBox="1">
            <a:spLocks noChangeArrowheads="1"/>
          </p:cNvSpPr>
          <p:nvPr/>
        </p:nvSpPr>
        <p:spPr bwMode="auto">
          <a:xfrm>
            <a:off x="157511" y="3857625"/>
            <a:ext cx="1752600" cy="552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Calibri" panose="020F0502020204030204" pitchFamily="34" charset="0"/>
              </a:rPr>
              <a:t>Boiling Point</a:t>
            </a:r>
          </a:p>
          <a:p>
            <a:pPr marL="0" marR="0" lvl="0" indent="0" algn="ctr" defTabSz="914400" rtl="0" eaLnBrk="0" fontAlgn="base" latinLnBrk="0" hangingPunct="0">
              <a:lnSpc>
                <a:spcPct val="100000"/>
              </a:lnSpc>
              <a:spcBef>
                <a:spcPct val="0"/>
              </a:spcBef>
              <a:spcAft>
                <a:spcPct val="0"/>
              </a:spcAft>
              <a:buClrTx/>
              <a:buSzTx/>
              <a:buFontTx/>
              <a:buNone/>
              <a:tabLst/>
            </a:pPr>
            <a:endParaRPr lang="en-US" altLang="en-US" sz="1600" dirty="0">
              <a:solidFill>
                <a:srgbClr val="000000"/>
              </a:solidFill>
              <a:latin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rgbClr val="000000"/>
              </a:solidFill>
              <a:effectLst/>
              <a:latin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lang="en-US" altLang="en-US" sz="2000" b="1" dirty="0">
                <a:solidFill>
                  <a:srgbClr val="000000"/>
                </a:solidFill>
                <a:latin typeface="Calibri" panose="020F0502020204030204" pitchFamily="34" charset="0"/>
              </a:rPr>
              <a:t>Temperature</a:t>
            </a:r>
            <a:endParaRPr kumimoji="0" lang="en-US" altLang="en-US" sz="4400" b="1" i="0" u="none" strike="noStrike" cap="none" normalizeH="0" baseline="0" dirty="0">
              <a:ln>
                <a:noFill/>
              </a:ln>
              <a:solidFill>
                <a:schemeClr val="tx1"/>
              </a:solidFill>
              <a:effectLst/>
              <a:latin typeface="Arial" panose="020B0604020202020204" pitchFamily="34" charset="0"/>
            </a:endParaRPr>
          </a:p>
        </p:txBody>
      </p:sp>
      <p:sp>
        <p:nvSpPr>
          <p:cNvPr id="10" name="Oval 9">
            <a:extLst>
              <a:ext uri="{FF2B5EF4-FFF2-40B4-BE49-F238E27FC236}">
                <a16:creationId xmlns:a16="http://schemas.microsoft.com/office/drawing/2014/main" id="{578AB056-66A1-91FD-FE5D-C125CD90B8E1}"/>
              </a:ext>
            </a:extLst>
          </p:cNvPr>
          <p:cNvSpPr/>
          <p:nvPr/>
        </p:nvSpPr>
        <p:spPr>
          <a:xfrm>
            <a:off x="3886200" y="152400"/>
            <a:ext cx="2309812" cy="91440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Connector 22">
            <a:extLst>
              <a:ext uri="{FF2B5EF4-FFF2-40B4-BE49-F238E27FC236}">
                <a16:creationId xmlns:a16="http://schemas.microsoft.com/office/drawing/2014/main" id="{20FA0AB8-A700-7111-E3BA-1AD7226D81C3}"/>
              </a:ext>
            </a:extLst>
          </p:cNvPr>
          <p:cNvCxnSpPr/>
          <p:nvPr/>
        </p:nvCxnSpPr>
        <p:spPr>
          <a:xfrm>
            <a:off x="685800" y="619124"/>
            <a:ext cx="2566987" cy="30458"/>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DFD8CBD5-D4AB-0D2F-57A1-7E59103DCD52}"/>
              </a:ext>
            </a:extLst>
          </p:cNvPr>
          <p:cNvSpPr/>
          <p:nvPr/>
        </p:nvSpPr>
        <p:spPr>
          <a:xfrm>
            <a:off x="5410200" y="1752600"/>
            <a:ext cx="2743200" cy="1335968"/>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7D58D570-32FD-491E-07F4-B685CA67CF40}"/>
              </a:ext>
            </a:extLst>
          </p:cNvPr>
          <p:cNvSpPr txBox="1"/>
          <p:nvPr/>
        </p:nvSpPr>
        <p:spPr>
          <a:xfrm>
            <a:off x="2450132" y="5177046"/>
            <a:ext cx="681386" cy="707886"/>
          </a:xfrm>
          <a:prstGeom prst="rect">
            <a:avLst/>
          </a:prstGeom>
          <a:noFill/>
        </p:spPr>
        <p:txBody>
          <a:bodyPr wrap="square" rtlCol="0">
            <a:spAutoFit/>
          </a:bodyPr>
          <a:lstStyle/>
          <a:p>
            <a:r>
              <a:rPr lang="en-US" sz="2400" dirty="0">
                <a:solidFill>
                  <a:srgbClr val="0000FF"/>
                </a:solidFill>
              </a:rPr>
              <a:t>H</a:t>
            </a:r>
            <a:r>
              <a:rPr lang="en-US" sz="2400" baseline="-25000" dirty="0">
                <a:solidFill>
                  <a:srgbClr val="0000FF"/>
                </a:solidFill>
              </a:rPr>
              <a:t>F</a:t>
            </a:r>
          </a:p>
          <a:p>
            <a:r>
              <a:rPr lang="en-US" sz="2400" baseline="-25000" dirty="0">
                <a:solidFill>
                  <a:srgbClr val="0000FF"/>
                </a:solidFill>
              </a:rPr>
              <a:t>cold</a:t>
            </a:r>
          </a:p>
        </p:txBody>
      </p:sp>
      <p:sp>
        <p:nvSpPr>
          <p:cNvPr id="26" name="TextBox 25">
            <a:extLst>
              <a:ext uri="{FF2B5EF4-FFF2-40B4-BE49-F238E27FC236}">
                <a16:creationId xmlns:a16="http://schemas.microsoft.com/office/drawing/2014/main" id="{07D71097-FDAA-DA12-E450-9D13ABD76E5E}"/>
              </a:ext>
            </a:extLst>
          </p:cNvPr>
          <p:cNvSpPr txBox="1"/>
          <p:nvPr/>
        </p:nvSpPr>
        <p:spPr>
          <a:xfrm>
            <a:off x="4938715" y="3659844"/>
            <a:ext cx="807243" cy="707886"/>
          </a:xfrm>
          <a:prstGeom prst="rect">
            <a:avLst/>
          </a:prstGeom>
          <a:noFill/>
        </p:spPr>
        <p:txBody>
          <a:bodyPr wrap="square" rtlCol="0">
            <a:spAutoFit/>
          </a:bodyPr>
          <a:lstStyle/>
          <a:p>
            <a:r>
              <a:rPr lang="en-US" sz="2400" dirty="0">
                <a:solidFill>
                  <a:srgbClr val="0000FF"/>
                </a:solidFill>
              </a:rPr>
              <a:t>H</a:t>
            </a:r>
            <a:r>
              <a:rPr lang="en-US" sz="2400" baseline="-25000" dirty="0">
                <a:solidFill>
                  <a:srgbClr val="0000FF"/>
                </a:solidFill>
              </a:rPr>
              <a:t>V</a:t>
            </a:r>
          </a:p>
          <a:p>
            <a:r>
              <a:rPr lang="en-US" sz="2400" baseline="-25000" dirty="0">
                <a:solidFill>
                  <a:srgbClr val="0000FF"/>
                </a:solidFill>
              </a:rPr>
              <a:t>HOT</a:t>
            </a:r>
          </a:p>
        </p:txBody>
      </p:sp>
    </p:spTree>
    <p:extLst>
      <p:ext uri="{BB962C8B-B14F-4D97-AF65-F5344CB8AC3E}">
        <p14:creationId xmlns:p14="http://schemas.microsoft.com/office/powerpoint/2010/main" val="33631038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0C142612-DB43-5B6F-57F1-48F4D927CC31}"/>
              </a:ext>
            </a:extLst>
          </p:cNvPr>
          <p:cNvGraphicFramePr>
            <a:graphicFrameLocks noGrp="1"/>
          </p:cNvGraphicFramePr>
          <p:nvPr>
            <p:extLst>
              <p:ext uri="{D42A27DB-BD31-4B8C-83A1-F6EECF244321}">
                <p14:modId xmlns:p14="http://schemas.microsoft.com/office/powerpoint/2010/main" val="495014403"/>
              </p:ext>
            </p:extLst>
          </p:nvPr>
        </p:nvGraphicFramePr>
        <p:xfrm>
          <a:off x="0" y="0"/>
          <a:ext cx="9144000" cy="6858002"/>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41662911"/>
                    </a:ext>
                  </a:extLst>
                </a:gridCol>
                <a:gridCol w="3048000">
                  <a:extLst>
                    <a:ext uri="{9D8B030D-6E8A-4147-A177-3AD203B41FA5}">
                      <a16:colId xmlns:a16="http://schemas.microsoft.com/office/drawing/2014/main" val="3785693984"/>
                    </a:ext>
                  </a:extLst>
                </a:gridCol>
                <a:gridCol w="3048000">
                  <a:extLst>
                    <a:ext uri="{9D8B030D-6E8A-4147-A177-3AD203B41FA5}">
                      <a16:colId xmlns:a16="http://schemas.microsoft.com/office/drawing/2014/main" val="1227887588"/>
                    </a:ext>
                  </a:extLst>
                </a:gridCol>
              </a:tblGrid>
              <a:tr h="1022825">
                <a:tc>
                  <a:txBody>
                    <a:bodyPr/>
                    <a:lstStyle/>
                    <a:p>
                      <a:pPr algn="ctr"/>
                      <a:r>
                        <a:rPr lang="en-US" sz="2400" b="0" dirty="0">
                          <a:solidFill>
                            <a:schemeClr val="tx1"/>
                          </a:solidFill>
                          <a:latin typeface="Times New Roman" panose="02020603050405020304" pitchFamily="18" charset="0"/>
                          <a:cs typeface="Times New Roman" panose="02020603050405020304" pitchFamily="18" charset="0"/>
                        </a:rPr>
                        <a:t>1 gram ice</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1FFE8"/>
                    </a:solidFill>
                  </a:tcPr>
                </a:tc>
                <a:tc>
                  <a:txBody>
                    <a:bodyPr/>
                    <a:lstStyle/>
                    <a:p>
                      <a:pPr algn="ctr"/>
                      <a:endParaRPr lang="en-US"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1FFE8"/>
                    </a:solidFill>
                  </a:tcPr>
                </a:tc>
                <a:tc>
                  <a:txBody>
                    <a:bodyPr/>
                    <a:lstStyle/>
                    <a:p>
                      <a:pPr algn="ctr"/>
                      <a:r>
                        <a:rPr lang="en-US" sz="2400" b="0" dirty="0">
                          <a:solidFill>
                            <a:schemeClr val="tx1"/>
                          </a:solidFill>
                          <a:latin typeface="Times New Roman" panose="02020603050405020304" pitchFamily="18" charset="0"/>
                          <a:cs typeface="Times New Roman" panose="02020603050405020304" pitchFamily="18" charset="0"/>
                        </a:rPr>
                        <a:t>1 gram water liquid</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1FFE8"/>
                    </a:solidFill>
                  </a:tcPr>
                </a:tc>
                <a:extLst>
                  <a:ext uri="{0D108BD9-81ED-4DB2-BD59-A6C34878D82A}">
                    <a16:rowId xmlns:a16="http://schemas.microsoft.com/office/drawing/2014/main" val="1315581583"/>
                  </a:ext>
                </a:extLst>
              </a:tr>
              <a:tr h="102282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chemeClr val="tx1"/>
                          </a:solidFill>
                          <a:latin typeface="Times New Roman" panose="02020603050405020304" pitchFamily="18" charset="0"/>
                          <a:cs typeface="Times New Roman" panose="02020603050405020304" pitchFamily="18" charset="0"/>
                        </a:rPr>
                        <a:t>1 gram water liquid</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1FFE8"/>
                    </a:solidFill>
                  </a:tcPr>
                </a:tc>
                <a:tc>
                  <a:txBody>
                    <a:bodyPr/>
                    <a:lstStyle/>
                    <a:p>
                      <a:pPr algn="ctr"/>
                      <a:endParaRPr lang="en-US"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1FFE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chemeClr val="tx1"/>
                          </a:solidFill>
                          <a:latin typeface="Times New Roman" panose="02020603050405020304" pitchFamily="18" charset="0"/>
                          <a:cs typeface="Times New Roman" panose="02020603050405020304" pitchFamily="18" charset="0"/>
                        </a:rPr>
                        <a:t>1 gram ice</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1FFE8"/>
                    </a:solidFill>
                  </a:tcPr>
                </a:tc>
                <a:extLst>
                  <a:ext uri="{0D108BD9-81ED-4DB2-BD59-A6C34878D82A}">
                    <a16:rowId xmlns:a16="http://schemas.microsoft.com/office/drawing/2014/main" val="662060862"/>
                  </a:ext>
                </a:extLst>
              </a:tr>
              <a:tr h="170976">
                <a:tc gridSpan="3">
                  <a:txBody>
                    <a:bodyPr/>
                    <a:lstStyle/>
                    <a:p>
                      <a:pPr algn="ctr"/>
                      <a:endParaRPr lang="en-US" sz="5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hMerge="1">
                  <a:txBody>
                    <a:bodyPr/>
                    <a:lstStyle/>
                    <a:p>
                      <a:pPr algn="ct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hMerge="1">
                  <a:txBody>
                    <a:bodyPr/>
                    <a:lstStyle/>
                    <a:p>
                      <a:pPr algn="ct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2877662693"/>
                  </a:ext>
                </a:extLst>
              </a:tr>
              <a:tr h="102282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FF0000"/>
                          </a:solidFill>
                          <a:latin typeface="Times New Roman" panose="02020603050405020304" pitchFamily="18" charset="0"/>
                          <a:cs typeface="Times New Roman" panose="02020603050405020304" pitchFamily="18" charset="0"/>
                        </a:rPr>
                        <a:t>1 gram water liquid</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endParaRPr lang="en-US"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2400" dirty="0">
                          <a:solidFill>
                            <a:srgbClr val="FF0000"/>
                          </a:solidFill>
                          <a:latin typeface="Times New Roman" panose="02020603050405020304" pitchFamily="18" charset="0"/>
                          <a:cs typeface="Times New Roman" panose="02020603050405020304" pitchFamily="18" charset="0"/>
                        </a:rPr>
                        <a:t>1 gram steam gas</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777696098"/>
                  </a:ext>
                </a:extLst>
              </a:tr>
              <a:tr h="102282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FF0000"/>
                          </a:solidFill>
                          <a:latin typeface="Times New Roman" panose="02020603050405020304" pitchFamily="18" charset="0"/>
                          <a:cs typeface="Times New Roman" panose="02020603050405020304" pitchFamily="18" charset="0"/>
                        </a:rPr>
                        <a:t>1 gram steam gas</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endParaRPr lang="en-US"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FF0000"/>
                          </a:solidFill>
                          <a:latin typeface="Times New Roman" panose="02020603050405020304" pitchFamily="18" charset="0"/>
                          <a:cs typeface="Times New Roman" panose="02020603050405020304" pitchFamily="18" charset="0"/>
                        </a:rPr>
                        <a:t>1 gram water liquid</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284127668"/>
                  </a:ext>
                </a:extLst>
              </a:tr>
              <a:tr h="170976">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5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hMerge="1">
                  <a:txBody>
                    <a:bodyPr/>
                    <a:lstStyle/>
                    <a:p>
                      <a:pPr algn="ct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457483895"/>
                  </a:ext>
                </a:extLst>
              </a:tr>
              <a:tr h="12123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0000FF"/>
                          </a:solidFill>
                          <a:latin typeface="Times New Roman" panose="02020603050405020304" pitchFamily="18" charset="0"/>
                          <a:cs typeface="Times New Roman" panose="02020603050405020304" pitchFamily="18" charset="0"/>
                        </a:rPr>
                        <a:t>To make</a:t>
                      </a:r>
                      <a:br>
                        <a:rPr lang="en-US" sz="2400" dirty="0">
                          <a:solidFill>
                            <a:srgbClr val="0000FF"/>
                          </a:solidFill>
                          <a:latin typeface="Times New Roman" panose="02020603050405020304" pitchFamily="18" charset="0"/>
                          <a:cs typeface="Times New Roman" panose="02020603050405020304" pitchFamily="18" charset="0"/>
                        </a:rPr>
                      </a:br>
                      <a:r>
                        <a:rPr lang="en-US" sz="2400" dirty="0">
                          <a:solidFill>
                            <a:srgbClr val="0000FF"/>
                          </a:solidFill>
                          <a:latin typeface="Times New Roman" panose="02020603050405020304" pitchFamily="18" charset="0"/>
                          <a:cs typeface="Times New Roman" panose="02020603050405020304" pitchFamily="18" charset="0"/>
                        </a:rPr>
                        <a:t>1 gram of cold water</a:t>
                      </a:r>
                      <a:br>
                        <a:rPr lang="en-US" sz="2400" dirty="0">
                          <a:solidFill>
                            <a:srgbClr val="0000FF"/>
                          </a:solidFill>
                          <a:latin typeface="Times New Roman" panose="02020603050405020304" pitchFamily="18" charset="0"/>
                          <a:cs typeface="Times New Roman" panose="02020603050405020304" pitchFamily="18" charset="0"/>
                        </a:rPr>
                      </a:br>
                      <a:r>
                        <a:rPr lang="en-US" sz="2400" dirty="0">
                          <a:solidFill>
                            <a:srgbClr val="0000FF"/>
                          </a:solidFill>
                          <a:latin typeface="Times New Roman" panose="02020603050405020304" pitchFamily="18" charset="0"/>
                          <a:cs typeface="Times New Roman" panose="02020603050405020304" pitchFamily="18" charset="0"/>
                        </a:rPr>
                        <a:t>1 Kelvin or 1°C hotter</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DF2FF"/>
                    </a:solidFill>
                  </a:tcPr>
                </a:tc>
                <a:tc>
                  <a:txBody>
                    <a:bodyPr/>
                    <a:lstStyle/>
                    <a:p>
                      <a:pPr algn="ctr"/>
                      <a:endParaRPr lang="en-US"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DF2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0000FF"/>
                          </a:solidFill>
                          <a:latin typeface="Times New Roman" panose="02020603050405020304" pitchFamily="18" charset="0"/>
                          <a:cs typeface="Times New Roman" panose="02020603050405020304" pitchFamily="18" charset="0"/>
                        </a:rPr>
                        <a:t>1 gram of </a:t>
                      </a:r>
                      <a:br>
                        <a:rPr lang="en-US" sz="2400" dirty="0">
                          <a:solidFill>
                            <a:srgbClr val="0000FF"/>
                          </a:solidFill>
                          <a:latin typeface="Times New Roman" panose="02020603050405020304" pitchFamily="18" charset="0"/>
                          <a:cs typeface="Times New Roman" panose="02020603050405020304" pitchFamily="18" charset="0"/>
                        </a:rPr>
                      </a:br>
                      <a:r>
                        <a:rPr lang="en-US" sz="2400" dirty="0">
                          <a:solidFill>
                            <a:srgbClr val="0000FF"/>
                          </a:solidFill>
                          <a:latin typeface="Times New Roman" panose="02020603050405020304" pitchFamily="18" charset="0"/>
                          <a:cs typeface="Times New Roman" panose="02020603050405020304" pitchFamily="18" charset="0"/>
                        </a:rPr>
                        <a:t>warmer water</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DF2FF"/>
                    </a:solidFill>
                  </a:tcPr>
                </a:tc>
                <a:extLst>
                  <a:ext uri="{0D108BD9-81ED-4DB2-BD59-A6C34878D82A}">
                    <a16:rowId xmlns:a16="http://schemas.microsoft.com/office/drawing/2014/main" val="496355837"/>
                  </a:ext>
                </a:extLst>
              </a:tr>
              <a:tr h="12123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0000FF"/>
                          </a:solidFill>
                          <a:latin typeface="Times New Roman" panose="02020603050405020304" pitchFamily="18" charset="0"/>
                          <a:cs typeface="Times New Roman" panose="02020603050405020304" pitchFamily="18" charset="0"/>
                        </a:rPr>
                        <a:t>1 gram of cooler water</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DF2FF"/>
                    </a:solidFill>
                  </a:tcPr>
                </a:tc>
                <a:tc>
                  <a:txBody>
                    <a:bodyPr/>
                    <a:lstStyle/>
                    <a:p>
                      <a:pPr algn="ctr"/>
                      <a:endParaRPr lang="en-US" dirty="0">
                        <a:solidFill>
                          <a:srgbClr val="0000FF"/>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DF2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0000FF"/>
                          </a:solidFill>
                          <a:latin typeface="Times New Roman" panose="02020603050405020304" pitchFamily="18" charset="0"/>
                          <a:cs typeface="Times New Roman" panose="02020603050405020304" pitchFamily="18" charset="0"/>
                        </a:rPr>
                        <a:t>To make</a:t>
                      </a:r>
                      <a:br>
                        <a:rPr lang="en-US" sz="2400" dirty="0">
                          <a:solidFill>
                            <a:srgbClr val="0000FF"/>
                          </a:solidFill>
                          <a:latin typeface="Times New Roman" panose="02020603050405020304" pitchFamily="18" charset="0"/>
                          <a:cs typeface="Times New Roman" panose="02020603050405020304" pitchFamily="18" charset="0"/>
                        </a:rPr>
                      </a:br>
                      <a:r>
                        <a:rPr lang="en-US" sz="2400" dirty="0">
                          <a:solidFill>
                            <a:srgbClr val="0000FF"/>
                          </a:solidFill>
                          <a:latin typeface="Times New Roman" panose="02020603050405020304" pitchFamily="18" charset="0"/>
                          <a:cs typeface="Times New Roman" panose="02020603050405020304" pitchFamily="18" charset="0"/>
                        </a:rPr>
                        <a:t>1 gram of hot water</a:t>
                      </a:r>
                      <a:br>
                        <a:rPr lang="en-US" sz="2400" dirty="0">
                          <a:solidFill>
                            <a:srgbClr val="0000FF"/>
                          </a:solidFill>
                          <a:latin typeface="Times New Roman" panose="02020603050405020304" pitchFamily="18" charset="0"/>
                          <a:cs typeface="Times New Roman" panose="02020603050405020304" pitchFamily="18" charset="0"/>
                        </a:rPr>
                      </a:br>
                      <a:r>
                        <a:rPr lang="en-US" sz="2400" dirty="0">
                          <a:solidFill>
                            <a:srgbClr val="0000FF"/>
                          </a:solidFill>
                          <a:latin typeface="Times New Roman" panose="02020603050405020304" pitchFamily="18" charset="0"/>
                          <a:cs typeface="Times New Roman" panose="02020603050405020304" pitchFamily="18" charset="0"/>
                        </a:rPr>
                        <a:t>1 Kelvin or 1°C cooler</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DF2FF"/>
                    </a:solidFill>
                  </a:tcPr>
                </a:tc>
                <a:extLst>
                  <a:ext uri="{0D108BD9-81ED-4DB2-BD59-A6C34878D82A}">
                    <a16:rowId xmlns:a16="http://schemas.microsoft.com/office/drawing/2014/main" val="1753610204"/>
                  </a:ext>
                </a:extLst>
              </a:tr>
            </a:tbl>
          </a:graphicData>
        </a:graphic>
      </p:graphicFrame>
      <p:cxnSp>
        <p:nvCxnSpPr>
          <p:cNvPr id="6" name="Straight Arrow Connector 5">
            <a:extLst>
              <a:ext uri="{FF2B5EF4-FFF2-40B4-BE49-F238E27FC236}">
                <a16:creationId xmlns:a16="http://schemas.microsoft.com/office/drawing/2014/main" id="{B1835B08-469F-8F68-0B73-2C9A748DDD9E}"/>
              </a:ext>
            </a:extLst>
          </p:cNvPr>
          <p:cNvCxnSpPr/>
          <p:nvPr/>
        </p:nvCxnSpPr>
        <p:spPr>
          <a:xfrm>
            <a:off x="3238500" y="762000"/>
            <a:ext cx="2667000"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7ECD0139-650B-23CC-A1D5-1D9360A99831}"/>
              </a:ext>
            </a:extLst>
          </p:cNvPr>
          <p:cNvSpPr txBox="1"/>
          <p:nvPr/>
        </p:nvSpPr>
        <p:spPr>
          <a:xfrm>
            <a:off x="3467100" y="300335"/>
            <a:ext cx="2209800" cy="461665"/>
          </a:xfrm>
          <a:prstGeom prst="rect">
            <a:avLst/>
          </a:prstGeom>
          <a:noFill/>
        </p:spPr>
        <p:txBody>
          <a:bodyPr wrap="square" rtlCol="0">
            <a:spAutoFit/>
          </a:bodyPr>
          <a:lstStyle/>
          <a:p>
            <a:pPr algn="ctr"/>
            <a:r>
              <a:rPr lang="en-US" sz="2400" dirty="0">
                <a:latin typeface="Times New Roman" panose="02020603050405020304" pitchFamily="18" charset="0"/>
                <a:cs typeface="Times New Roman" panose="02020603050405020304" pitchFamily="18" charset="0"/>
              </a:rPr>
              <a:t>Add 334 Joules</a:t>
            </a:r>
          </a:p>
        </p:txBody>
      </p:sp>
      <p:cxnSp>
        <p:nvCxnSpPr>
          <p:cNvPr id="8" name="Straight Arrow Connector 7">
            <a:extLst>
              <a:ext uri="{FF2B5EF4-FFF2-40B4-BE49-F238E27FC236}">
                <a16:creationId xmlns:a16="http://schemas.microsoft.com/office/drawing/2014/main" id="{0C51F03E-B3A0-2252-ADDD-D323E036FC58}"/>
              </a:ext>
            </a:extLst>
          </p:cNvPr>
          <p:cNvCxnSpPr>
            <a:cxnSpLocks/>
          </p:cNvCxnSpPr>
          <p:nvPr/>
        </p:nvCxnSpPr>
        <p:spPr>
          <a:xfrm flipH="1">
            <a:off x="3238500" y="1828800"/>
            <a:ext cx="2667000"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EEE59295-D390-D4C9-21BC-8E38EA095DEC}"/>
              </a:ext>
            </a:extLst>
          </p:cNvPr>
          <p:cNvSpPr txBox="1"/>
          <p:nvPr/>
        </p:nvSpPr>
        <p:spPr>
          <a:xfrm>
            <a:off x="3352800" y="1357975"/>
            <a:ext cx="2628900" cy="461665"/>
          </a:xfrm>
          <a:prstGeom prst="rect">
            <a:avLst/>
          </a:prstGeom>
          <a:noFill/>
        </p:spPr>
        <p:txBody>
          <a:bodyPr wrap="square" rtlCol="0">
            <a:spAutoFit/>
          </a:bodyPr>
          <a:lstStyle/>
          <a:p>
            <a:pPr algn="ctr"/>
            <a:r>
              <a:rPr lang="en-US" sz="2400" dirty="0">
                <a:latin typeface="Times New Roman" panose="02020603050405020304" pitchFamily="18" charset="0"/>
                <a:cs typeface="Times New Roman" panose="02020603050405020304" pitchFamily="18" charset="0"/>
              </a:rPr>
              <a:t>Remove 334 Joules</a:t>
            </a:r>
          </a:p>
        </p:txBody>
      </p:sp>
      <p:cxnSp>
        <p:nvCxnSpPr>
          <p:cNvPr id="10" name="Straight Arrow Connector 9">
            <a:extLst>
              <a:ext uri="{FF2B5EF4-FFF2-40B4-BE49-F238E27FC236}">
                <a16:creationId xmlns:a16="http://schemas.microsoft.com/office/drawing/2014/main" id="{D43A4FBF-92B3-6EED-D94C-650784673FEF}"/>
              </a:ext>
            </a:extLst>
          </p:cNvPr>
          <p:cNvCxnSpPr/>
          <p:nvPr/>
        </p:nvCxnSpPr>
        <p:spPr>
          <a:xfrm>
            <a:off x="3238500" y="3048000"/>
            <a:ext cx="2667000"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920729A4-6826-4E10-6611-7640FB06E525}"/>
              </a:ext>
            </a:extLst>
          </p:cNvPr>
          <p:cNvSpPr txBox="1"/>
          <p:nvPr/>
        </p:nvSpPr>
        <p:spPr>
          <a:xfrm>
            <a:off x="3315855" y="2506012"/>
            <a:ext cx="2361045" cy="461665"/>
          </a:xfrm>
          <a:prstGeom prst="rect">
            <a:avLst/>
          </a:prstGeom>
          <a:noFill/>
        </p:spPr>
        <p:txBody>
          <a:bodyPr wrap="square" rtlCol="0">
            <a:spAutoFit/>
          </a:bodyPr>
          <a:lstStyle/>
          <a:p>
            <a:pPr algn="ctr"/>
            <a:r>
              <a:rPr lang="en-US" sz="2400" dirty="0">
                <a:solidFill>
                  <a:srgbClr val="FF0000"/>
                </a:solidFill>
                <a:latin typeface="Times New Roman" panose="02020603050405020304" pitchFamily="18" charset="0"/>
                <a:cs typeface="Times New Roman" panose="02020603050405020304" pitchFamily="18" charset="0"/>
              </a:rPr>
              <a:t>Add 2260 Joules</a:t>
            </a:r>
          </a:p>
        </p:txBody>
      </p:sp>
      <p:cxnSp>
        <p:nvCxnSpPr>
          <p:cNvPr id="12" name="Straight Arrow Connector 11">
            <a:extLst>
              <a:ext uri="{FF2B5EF4-FFF2-40B4-BE49-F238E27FC236}">
                <a16:creationId xmlns:a16="http://schemas.microsoft.com/office/drawing/2014/main" id="{CF4AB29B-909E-6ACF-715D-5C3DE3DCB236}"/>
              </a:ext>
            </a:extLst>
          </p:cNvPr>
          <p:cNvCxnSpPr>
            <a:cxnSpLocks/>
          </p:cNvCxnSpPr>
          <p:nvPr/>
        </p:nvCxnSpPr>
        <p:spPr>
          <a:xfrm flipH="1">
            <a:off x="3201555" y="3948697"/>
            <a:ext cx="2667000"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0851F96B-61BD-73EA-4183-626BC3D7CA4B}"/>
              </a:ext>
            </a:extLst>
          </p:cNvPr>
          <p:cNvSpPr txBox="1"/>
          <p:nvPr/>
        </p:nvSpPr>
        <p:spPr>
          <a:xfrm>
            <a:off x="3292764" y="3477872"/>
            <a:ext cx="2780145" cy="461665"/>
          </a:xfrm>
          <a:prstGeom prst="rect">
            <a:avLst/>
          </a:prstGeom>
          <a:noFill/>
        </p:spPr>
        <p:txBody>
          <a:bodyPr wrap="square" rtlCol="0">
            <a:spAutoFit/>
          </a:bodyPr>
          <a:lstStyle/>
          <a:p>
            <a:pPr algn="ctr"/>
            <a:r>
              <a:rPr lang="en-US" sz="2400" dirty="0">
                <a:solidFill>
                  <a:srgbClr val="FF0000"/>
                </a:solidFill>
                <a:latin typeface="Times New Roman" panose="02020603050405020304" pitchFamily="18" charset="0"/>
                <a:cs typeface="Times New Roman" panose="02020603050405020304" pitchFamily="18" charset="0"/>
              </a:rPr>
              <a:t>Remove 2260 Joules</a:t>
            </a:r>
          </a:p>
        </p:txBody>
      </p:sp>
      <p:cxnSp>
        <p:nvCxnSpPr>
          <p:cNvPr id="14" name="Straight Arrow Connector 13">
            <a:extLst>
              <a:ext uri="{FF2B5EF4-FFF2-40B4-BE49-F238E27FC236}">
                <a16:creationId xmlns:a16="http://schemas.microsoft.com/office/drawing/2014/main" id="{C14A9487-C4B6-739A-AC4B-38FC735B1988}"/>
              </a:ext>
            </a:extLst>
          </p:cNvPr>
          <p:cNvCxnSpPr/>
          <p:nvPr/>
        </p:nvCxnSpPr>
        <p:spPr>
          <a:xfrm>
            <a:off x="3233882" y="5398728"/>
            <a:ext cx="2667000" cy="0"/>
          </a:xfrm>
          <a:prstGeom prst="straightConnector1">
            <a:avLst/>
          </a:prstGeom>
          <a:ln w="57150">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EA7A5E9C-4BE3-CE27-5C88-D53C3A3DF17C}"/>
              </a:ext>
            </a:extLst>
          </p:cNvPr>
          <p:cNvSpPr txBox="1"/>
          <p:nvPr/>
        </p:nvSpPr>
        <p:spPr>
          <a:xfrm>
            <a:off x="3311237" y="4856740"/>
            <a:ext cx="2361045" cy="461665"/>
          </a:xfrm>
          <a:prstGeom prst="rect">
            <a:avLst/>
          </a:prstGeom>
          <a:noFill/>
        </p:spPr>
        <p:txBody>
          <a:bodyPr wrap="square" rtlCol="0">
            <a:spAutoFit/>
          </a:bodyPr>
          <a:lstStyle/>
          <a:p>
            <a:pPr algn="ctr"/>
            <a:r>
              <a:rPr lang="en-US" sz="2400" dirty="0">
                <a:solidFill>
                  <a:srgbClr val="0000FF"/>
                </a:solidFill>
                <a:latin typeface="Times New Roman" panose="02020603050405020304" pitchFamily="18" charset="0"/>
                <a:cs typeface="Times New Roman" panose="02020603050405020304" pitchFamily="18" charset="0"/>
              </a:rPr>
              <a:t>Add 4.18 Joules</a:t>
            </a:r>
          </a:p>
        </p:txBody>
      </p:sp>
      <p:cxnSp>
        <p:nvCxnSpPr>
          <p:cNvPr id="16" name="Straight Arrow Connector 15">
            <a:extLst>
              <a:ext uri="{FF2B5EF4-FFF2-40B4-BE49-F238E27FC236}">
                <a16:creationId xmlns:a16="http://schemas.microsoft.com/office/drawing/2014/main" id="{2CB9A59B-354B-869B-6405-13E03F25FCED}"/>
              </a:ext>
            </a:extLst>
          </p:cNvPr>
          <p:cNvCxnSpPr>
            <a:cxnSpLocks/>
          </p:cNvCxnSpPr>
          <p:nvPr/>
        </p:nvCxnSpPr>
        <p:spPr>
          <a:xfrm flipH="1">
            <a:off x="3233882" y="6629400"/>
            <a:ext cx="2667000" cy="0"/>
          </a:xfrm>
          <a:prstGeom prst="straightConnector1">
            <a:avLst/>
          </a:prstGeom>
          <a:ln w="57150">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C1A612D2-DF31-519E-8B8D-2B283A3015C8}"/>
              </a:ext>
            </a:extLst>
          </p:cNvPr>
          <p:cNvSpPr txBox="1"/>
          <p:nvPr/>
        </p:nvSpPr>
        <p:spPr>
          <a:xfrm>
            <a:off x="3311237" y="6078326"/>
            <a:ext cx="2780145" cy="461665"/>
          </a:xfrm>
          <a:prstGeom prst="rect">
            <a:avLst/>
          </a:prstGeom>
          <a:noFill/>
        </p:spPr>
        <p:txBody>
          <a:bodyPr wrap="square" rtlCol="0">
            <a:spAutoFit/>
          </a:bodyPr>
          <a:lstStyle/>
          <a:p>
            <a:pPr algn="ctr"/>
            <a:r>
              <a:rPr lang="en-US" sz="2400" dirty="0">
                <a:solidFill>
                  <a:srgbClr val="0000FF"/>
                </a:solidFill>
                <a:latin typeface="Times New Roman" panose="02020603050405020304" pitchFamily="18" charset="0"/>
                <a:cs typeface="Times New Roman" panose="02020603050405020304" pitchFamily="18" charset="0"/>
              </a:rPr>
              <a:t>Remove 4.18 Joules</a:t>
            </a:r>
          </a:p>
        </p:txBody>
      </p:sp>
      <p:sp>
        <p:nvSpPr>
          <p:cNvPr id="18" name="TextBox 17">
            <a:extLst>
              <a:ext uri="{FF2B5EF4-FFF2-40B4-BE49-F238E27FC236}">
                <a16:creationId xmlns:a16="http://schemas.microsoft.com/office/drawing/2014/main" id="{E7901AD1-50F3-3F88-7C88-E3AE1F2B83EF}"/>
              </a:ext>
            </a:extLst>
          </p:cNvPr>
          <p:cNvSpPr txBox="1"/>
          <p:nvPr/>
        </p:nvSpPr>
        <p:spPr>
          <a:xfrm>
            <a:off x="0" y="0"/>
            <a:ext cx="685800" cy="523220"/>
          </a:xfrm>
          <a:prstGeom prst="rect">
            <a:avLst/>
          </a:prstGeom>
          <a:solidFill>
            <a:srgbClr val="FFFF00"/>
          </a:solidFill>
          <a:ln w="38100">
            <a:solidFill>
              <a:schemeClr val="tx1">
                <a:lumMod val="95000"/>
                <a:lumOff val="5000"/>
              </a:schemeClr>
            </a:solidFill>
          </a:ln>
        </p:spPr>
        <p:txBody>
          <a:bodyPr wrap="square" rtlCol="0">
            <a:spAutoFit/>
          </a:bodyPr>
          <a:lstStyle/>
          <a:p>
            <a:pPr algn="ctr"/>
            <a:r>
              <a:rPr lang="en-US" sz="2800" dirty="0"/>
              <a:t>36</a:t>
            </a:r>
          </a:p>
        </p:txBody>
      </p:sp>
    </p:spTree>
    <p:extLst>
      <p:ext uri="{BB962C8B-B14F-4D97-AF65-F5344CB8AC3E}">
        <p14:creationId xmlns:p14="http://schemas.microsoft.com/office/powerpoint/2010/main" val="11845041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ylinder 1">
            <a:extLst>
              <a:ext uri="{FF2B5EF4-FFF2-40B4-BE49-F238E27FC236}">
                <a16:creationId xmlns:a16="http://schemas.microsoft.com/office/drawing/2014/main" id="{1DA5C79F-9DF7-415C-845E-F0C3C1390981}"/>
              </a:ext>
            </a:extLst>
          </p:cNvPr>
          <p:cNvSpPr/>
          <p:nvPr/>
        </p:nvSpPr>
        <p:spPr>
          <a:xfrm>
            <a:off x="4610100" y="377687"/>
            <a:ext cx="304800" cy="4800600"/>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Oval 2">
            <a:extLst>
              <a:ext uri="{FF2B5EF4-FFF2-40B4-BE49-F238E27FC236}">
                <a16:creationId xmlns:a16="http://schemas.microsoft.com/office/drawing/2014/main" id="{3902AA9B-97BF-4839-9845-5BF9A2C98CD6}"/>
              </a:ext>
            </a:extLst>
          </p:cNvPr>
          <p:cNvSpPr/>
          <p:nvPr/>
        </p:nvSpPr>
        <p:spPr>
          <a:xfrm>
            <a:off x="4495800" y="4800600"/>
            <a:ext cx="533400" cy="7620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5C0DC630-3BA4-4E93-8E07-28C5F24C4EFF}"/>
              </a:ext>
            </a:extLst>
          </p:cNvPr>
          <p:cNvSpPr/>
          <p:nvPr/>
        </p:nvSpPr>
        <p:spPr>
          <a:xfrm>
            <a:off x="4648200" y="2895600"/>
            <a:ext cx="228600" cy="2282687"/>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ylinder 4">
            <a:extLst>
              <a:ext uri="{FF2B5EF4-FFF2-40B4-BE49-F238E27FC236}">
                <a16:creationId xmlns:a16="http://schemas.microsoft.com/office/drawing/2014/main" id="{1DD7E7DE-3252-485E-A2A7-143ED4E60949}"/>
              </a:ext>
            </a:extLst>
          </p:cNvPr>
          <p:cNvSpPr/>
          <p:nvPr/>
        </p:nvSpPr>
        <p:spPr>
          <a:xfrm>
            <a:off x="8648700" y="377687"/>
            <a:ext cx="304800" cy="4800600"/>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a:extLst>
              <a:ext uri="{FF2B5EF4-FFF2-40B4-BE49-F238E27FC236}">
                <a16:creationId xmlns:a16="http://schemas.microsoft.com/office/drawing/2014/main" id="{CE87E00E-0B25-4D18-AE0D-3B17DCD129D3}"/>
              </a:ext>
            </a:extLst>
          </p:cNvPr>
          <p:cNvSpPr/>
          <p:nvPr/>
        </p:nvSpPr>
        <p:spPr>
          <a:xfrm>
            <a:off x="8534400" y="4800600"/>
            <a:ext cx="533400" cy="7620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1CAFAD0E-F6A7-4E35-905C-9CD076A780EA}"/>
              </a:ext>
            </a:extLst>
          </p:cNvPr>
          <p:cNvSpPr/>
          <p:nvPr/>
        </p:nvSpPr>
        <p:spPr>
          <a:xfrm>
            <a:off x="8686800" y="2743200"/>
            <a:ext cx="228600" cy="2435087"/>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D23D4FC8-62B8-41A6-8E44-6BE2C4DE2B04}"/>
              </a:ext>
            </a:extLst>
          </p:cNvPr>
          <p:cNvCxnSpPr>
            <a:cxnSpLocks/>
          </p:cNvCxnSpPr>
          <p:nvPr/>
        </p:nvCxnSpPr>
        <p:spPr>
          <a:xfrm>
            <a:off x="4953000" y="2895600"/>
            <a:ext cx="36576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9B35B05F-E4E8-4A0C-AA2A-C23F3D145ABF}"/>
              </a:ext>
            </a:extLst>
          </p:cNvPr>
          <p:cNvSpPr txBox="1"/>
          <p:nvPr/>
        </p:nvSpPr>
        <p:spPr>
          <a:xfrm>
            <a:off x="4933950" y="2512367"/>
            <a:ext cx="3733800" cy="461665"/>
          </a:xfrm>
          <a:prstGeom prst="rect">
            <a:avLst/>
          </a:prstGeom>
          <a:noFill/>
        </p:spPr>
        <p:txBody>
          <a:bodyPr wrap="square" rtlCol="0">
            <a:spAutoFit/>
          </a:bodyPr>
          <a:lstStyle/>
          <a:p>
            <a:r>
              <a:rPr lang="en-US" sz="2400" dirty="0">
                <a:latin typeface="+mj-lt"/>
              </a:rPr>
              <a:t>275 K                               276 K</a:t>
            </a:r>
          </a:p>
        </p:txBody>
      </p:sp>
      <p:sp>
        <p:nvSpPr>
          <p:cNvPr id="11" name="Arrow: Up 10">
            <a:extLst>
              <a:ext uri="{FF2B5EF4-FFF2-40B4-BE49-F238E27FC236}">
                <a16:creationId xmlns:a16="http://schemas.microsoft.com/office/drawing/2014/main" id="{646AC099-EE9D-4E11-8CA6-495CCABDED25}"/>
              </a:ext>
            </a:extLst>
          </p:cNvPr>
          <p:cNvSpPr/>
          <p:nvPr/>
        </p:nvSpPr>
        <p:spPr>
          <a:xfrm>
            <a:off x="8096250" y="2977380"/>
            <a:ext cx="381000" cy="759769"/>
          </a:xfrm>
          <a:prstGeom prst="upArrow">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8C15AE80-B560-AAAD-0184-5E36F7F09FAA}"/>
              </a:ext>
            </a:extLst>
          </p:cNvPr>
          <p:cNvSpPr txBox="1"/>
          <p:nvPr/>
        </p:nvSpPr>
        <p:spPr>
          <a:xfrm>
            <a:off x="0" y="609600"/>
            <a:ext cx="4267200" cy="3539430"/>
          </a:xfrm>
          <a:prstGeom prst="rect">
            <a:avLst/>
          </a:prstGeom>
          <a:noFill/>
        </p:spPr>
        <p:txBody>
          <a:bodyPr wrap="square" rtlCol="0">
            <a:spAutoFit/>
          </a:bodyPr>
          <a:lstStyle/>
          <a:p>
            <a:r>
              <a:rPr lang="en-US" sz="3200" dirty="0">
                <a:solidFill>
                  <a:srgbClr val="000099"/>
                </a:solidFill>
                <a:latin typeface="Times New Roman" panose="02020603050405020304" pitchFamily="18" charset="0"/>
                <a:cs typeface="Times New Roman" panose="02020603050405020304" pitchFamily="18" charset="0"/>
              </a:rPr>
              <a:t>37. </a:t>
            </a:r>
            <a:r>
              <a:rPr lang="en-US" sz="3200" kern="1400" dirty="0">
                <a:ln>
                  <a:noFill/>
                </a:ln>
                <a:solidFill>
                  <a:srgbClr val="000000"/>
                </a:solidFill>
                <a:effectLst/>
                <a:latin typeface="Times New Roman" panose="02020603050405020304" pitchFamily="18" charset="0"/>
              </a:rPr>
              <a:t>To heat one gram of</a:t>
            </a:r>
            <a:br>
              <a:rPr lang="en-US" sz="3200" kern="1400" dirty="0">
                <a:ln>
                  <a:noFill/>
                </a:ln>
                <a:solidFill>
                  <a:srgbClr val="000000"/>
                </a:solidFill>
                <a:effectLst/>
                <a:latin typeface="Times New Roman" panose="02020603050405020304" pitchFamily="18" charset="0"/>
              </a:rPr>
            </a:br>
            <a:r>
              <a:rPr lang="en-US" sz="3200" kern="1400" dirty="0">
                <a:ln>
                  <a:noFill/>
                </a:ln>
                <a:solidFill>
                  <a:srgbClr val="000000"/>
                </a:solidFill>
                <a:effectLst/>
                <a:latin typeface="Times New Roman" panose="02020603050405020304" pitchFamily="18" charset="0"/>
              </a:rPr>
              <a:t>      pure water from </a:t>
            </a:r>
            <a:br>
              <a:rPr lang="en-US" sz="3200" kern="1400" dirty="0">
                <a:ln>
                  <a:noFill/>
                </a:ln>
                <a:solidFill>
                  <a:srgbClr val="000000"/>
                </a:solidFill>
                <a:effectLst/>
                <a:latin typeface="Times New Roman" panose="02020603050405020304" pitchFamily="18" charset="0"/>
              </a:rPr>
            </a:br>
            <a:r>
              <a:rPr lang="en-US" sz="3200" kern="1400" dirty="0">
                <a:ln>
                  <a:noFill/>
                </a:ln>
                <a:solidFill>
                  <a:srgbClr val="000000"/>
                </a:solidFill>
                <a:effectLst/>
                <a:latin typeface="Times New Roman" panose="02020603050405020304" pitchFamily="18" charset="0"/>
              </a:rPr>
              <a:t>      275 K → 276 K </a:t>
            </a:r>
            <a:br>
              <a:rPr lang="en-US" sz="3200" kern="1400" dirty="0">
                <a:ln>
                  <a:noFill/>
                </a:ln>
                <a:solidFill>
                  <a:srgbClr val="000000"/>
                </a:solidFill>
                <a:effectLst/>
                <a:latin typeface="Times New Roman" panose="02020603050405020304" pitchFamily="18" charset="0"/>
              </a:rPr>
            </a:br>
            <a:r>
              <a:rPr lang="en-US" sz="3200" kern="1400" dirty="0">
                <a:ln>
                  <a:noFill/>
                </a:ln>
                <a:solidFill>
                  <a:srgbClr val="000000"/>
                </a:solidFill>
                <a:effectLst/>
                <a:latin typeface="Times New Roman" panose="02020603050405020304" pitchFamily="18" charset="0"/>
              </a:rPr>
              <a:t>      you need to add</a:t>
            </a:r>
            <a:br>
              <a:rPr lang="en-US" sz="3200" kern="1400" dirty="0">
                <a:ln>
                  <a:noFill/>
                </a:ln>
                <a:solidFill>
                  <a:srgbClr val="000000"/>
                </a:solidFill>
                <a:effectLst/>
                <a:latin typeface="Times New Roman" panose="02020603050405020304" pitchFamily="18" charset="0"/>
              </a:rPr>
            </a:br>
            <a:br>
              <a:rPr lang="en-US" sz="3200" kern="1400" dirty="0">
                <a:ln>
                  <a:noFill/>
                </a:ln>
                <a:solidFill>
                  <a:srgbClr val="000000"/>
                </a:solidFill>
                <a:effectLst/>
                <a:latin typeface="Times New Roman" panose="02020603050405020304" pitchFamily="18" charset="0"/>
              </a:rPr>
            </a:br>
            <a:r>
              <a:rPr lang="en-US" sz="3200" kern="1400" dirty="0">
                <a:ln>
                  <a:noFill/>
                </a:ln>
                <a:solidFill>
                  <a:srgbClr val="000000"/>
                </a:solidFill>
                <a:effectLst/>
                <a:latin typeface="Times New Roman" panose="02020603050405020304" pitchFamily="18" charset="0"/>
              </a:rPr>
              <a:t>     </a:t>
            </a:r>
            <a:r>
              <a:rPr lang="en-US" sz="3200" kern="1400" dirty="0">
                <a:ln>
                  <a:noFill/>
                </a:ln>
                <a:solidFill>
                  <a:schemeClr val="bg1"/>
                </a:solidFill>
                <a:effectLst/>
                <a:latin typeface="Times New Roman" panose="02020603050405020304" pitchFamily="18" charset="0"/>
              </a:rPr>
              <a:t>4.18</a:t>
            </a:r>
            <a:r>
              <a:rPr lang="en-US" sz="3200" kern="1400" dirty="0">
                <a:ln>
                  <a:noFill/>
                </a:ln>
                <a:solidFill>
                  <a:srgbClr val="000000"/>
                </a:solidFill>
                <a:effectLst/>
                <a:latin typeface="Times New Roman" panose="02020603050405020304" pitchFamily="18" charset="0"/>
              </a:rPr>
              <a:t> Joules</a:t>
            </a:r>
          </a:p>
          <a:p>
            <a:r>
              <a:rPr lang="en-US" sz="3200" dirty="0">
                <a:solidFill>
                  <a:srgbClr val="000099"/>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3393641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93AFC-1078-F3E5-6425-6DAC25D7CFBF}"/>
            </a:ext>
          </a:extLst>
        </p:cNvPr>
        <p:cNvGrpSpPr/>
        <p:nvPr/>
      </p:nvGrpSpPr>
      <p:grpSpPr>
        <a:xfrm>
          <a:off x="0" y="0"/>
          <a:ext cx="0" cy="0"/>
          <a:chOff x="0" y="0"/>
          <a:chExt cx="0" cy="0"/>
        </a:xfrm>
      </p:grpSpPr>
      <p:sp>
        <p:nvSpPr>
          <p:cNvPr id="2" name="Cylinder 1">
            <a:extLst>
              <a:ext uri="{FF2B5EF4-FFF2-40B4-BE49-F238E27FC236}">
                <a16:creationId xmlns:a16="http://schemas.microsoft.com/office/drawing/2014/main" id="{F708CBD1-4475-7B67-5EE3-96A358D0F460}"/>
              </a:ext>
            </a:extLst>
          </p:cNvPr>
          <p:cNvSpPr/>
          <p:nvPr/>
        </p:nvSpPr>
        <p:spPr>
          <a:xfrm>
            <a:off x="4610100" y="377687"/>
            <a:ext cx="304800" cy="4800600"/>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Oval 2">
            <a:extLst>
              <a:ext uri="{FF2B5EF4-FFF2-40B4-BE49-F238E27FC236}">
                <a16:creationId xmlns:a16="http://schemas.microsoft.com/office/drawing/2014/main" id="{01157A6D-EE2D-021A-5356-FBA95648B168}"/>
              </a:ext>
            </a:extLst>
          </p:cNvPr>
          <p:cNvSpPr/>
          <p:nvPr/>
        </p:nvSpPr>
        <p:spPr>
          <a:xfrm>
            <a:off x="4495800" y="4800600"/>
            <a:ext cx="533400" cy="7620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FAA9FE64-DE2E-01F2-8EB7-2FABB75B3649}"/>
              </a:ext>
            </a:extLst>
          </p:cNvPr>
          <p:cNvSpPr/>
          <p:nvPr/>
        </p:nvSpPr>
        <p:spPr>
          <a:xfrm>
            <a:off x="4648200" y="2895600"/>
            <a:ext cx="228600" cy="2282687"/>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ylinder 4">
            <a:extLst>
              <a:ext uri="{FF2B5EF4-FFF2-40B4-BE49-F238E27FC236}">
                <a16:creationId xmlns:a16="http://schemas.microsoft.com/office/drawing/2014/main" id="{4E5C3149-1092-33A2-968F-3FAEC3DBBEAE}"/>
              </a:ext>
            </a:extLst>
          </p:cNvPr>
          <p:cNvSpPr/>
          <p:nvPr/>
        </p:nvSpPr>
        <p:spPr>
          <a:xfrm>
            <a:off x="8648700" y="377687"/>
            <a:ext cx="304800" cy="4800600"/>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a:extLst>
              <a:ext uri="{FF2B5EF4-FFF2-40B4-BE49-F238E27FC236}">
                <a16:creationId xmlns:a16="http://schemas.microsoft.com/office/drawing/2014/main" id="{858389C8-ED3B-039B-199A-DB13A60CF4E9}"/>
              </a:ext>
            </a:extLst>
          </p:cNvPr>
          <p:cNvSpPr/>
          <p:nvPr/>
        </p:nvSpPr>
        <p:spPr>
          <a:xfrm>
            <a:off x="8534400" y="4800600"/>
            <a:ext cx="533400" cy="7620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C25CF678-AEB5-EF04-0A05-9329AFEFEE74}"/>
              </a:ext>
            </a:extLst>
          </p:cNvPr>
          <p:cNvSpPr/>
          <p:nvPr/>
        </p:nvSpPr>
        <p:spPr>
          <a:xfrm>
            <a:off x="8686800" y="2743200"/>
            <a:ext cx="228600" cy="2435087"/>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01065AC8-B979-9126-E895-5CDC2A3F009B}"/>
              </a:ext>
            </a:extLst>
          </p:cNvPr>
          <p:cNvCxnSpPr>
            <a:cxnSpLocks/>
          </p:cNvCxnSpPr>
          <p:nvPr/>
        </p:nvCxnSpPr>
        <p:spPr>
          <a:xfrm>
            <a:off x="4953000" y="2895600"/>
            <a:ext cx="36576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14C668E5-28B8-E6A4-1892-20554C503F47}"/>
              </a:ext>
            </a:extLst>
          </p:cNvPr>
          <p:cNvSpPr txBox="1"/>
          <p:nvPr/>
        </p:nvSpPr>
        <p:spPr>
          <a:xfrm>
            <a:off x="4933950" y="2512367"/>
            <a:ext cx="3733800" cy="461665"/>
          </a:xfrm>
          <a:prstGeom prst="rect">
            <a:avLst/>
          </a:prstGeom>
          <a:noFill/>
        </p:spPr>
        <p:txBody>
          <a:bodyPr wrap="square" rtlCol="0">
            <a:spAutoFit/>
          </a:bodyPr>
          <a:lstStyle/>
          <a:p>
            <a:r>
              <a:rPr lang="en-US" sz="2400" dirty="0">
                <a:latin typeface="+mj-lt"/>
              </a:rPr>
              <a:t>275 K                               276 K</a:t>
            </a:r>
          </a:p>
        </p:txBody>
      </p:sp>
      <p:sp>
        <p:nvSpPr>
          <p:cNvPr id="11" name="Arrow: Up 10">
            <a:extLst>
              <a:ext uri="{FF2B5EF4-FFF2-40B4-BE49-F238E27FC236}">
                <a16:creationId xmlns:a16="http://schemas.microsoft.com/office/drawing/2014/main" id="{60992CF2-7B9C-22EB-593F-88641B409F7B}"/>
              </a:ext>
            </a:extLst>
          </p:cNvPr>
          <p:cNvSpPr/>
          <p:nvPr/>
        </p:nvSpPr>
        <p:spPr>
          <a:xfrm>
            <a:off x="8096250" y="2977380"/>
            <a:ext cx="381000" cy="759769"/>
          </a:xfrm>
          <a:prstGeom prst="upArrow">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C032FDCB-7E7E-282F-0E3F-85751EB9B327}"/>
              </a:ext>
            </a:extLst>
          </p:cNvPr>
          <p:cNvSpPr txBox="1"/>
          <p:nvPr/>
        </p:nvSpPr>
        <p:spPr>
          <a:xfrm>
            <a:off x="0" y="609600"/>
            <a:ext cx="4267200" cy="3539430"/>
          </a:xfrm>
          <a:prstGeom prst="rect">
            <a:avLst/>
          </a:prstGeom>
          <a:noFill/>
        </p:spPr>
        <p:txBody>
          <a:bodyPr wrap="square" rtlCol="0">
            <a:spAutoFit/>
          </a:bodyPr>
          <a:lstStyle/>
          <a:p>
            <a:r>
              <a:rPr lang="en-US" sz="3200" dirty="0">
                <a:solidFill>
                  <a:srgbClr val="000099"/>
                </a:solidFill>
                <a:latin typeface="Times New Roman" panose="02020603050405020304" pitchFamily="18" charset="0"/>
                <a:cs typeface="Times New Roman" panose="02020603050405020304" pitchFamily="18" charset="0"/>
              </a:rPr>
              <a:t>37. </a:t>
            </a:r>
            <a:r>
              <a:rPr lang="en-US" sz="3200" kern="1400" dirty="0">
                <a:ln>
                  <a:noFill/>
                </a:ln>
                <a:solidFill>
                  <a:srgbClr val="000000"/>
                </a:solidFill>
                <a:effectLst/>
                <a:latin typeface="Times New Roman" panose="02020603050405020304" pitchFamily="18" charset="0"/>
              </a:rPr>
              <a:t>To heat one gram of</a:t>
            </a:r>
            <a:br>
              <a:rPr lang="en-US" sz="3200" kern="1400" dirty="0">
                <a:ln>
                  <a:noFill/>
                </a:ln>
                <a:solidFill>
                  <a:srgbClr val="000000"/>
                </a:solidFill>
                <a:effectLst/>
                <a:latin typeface="Times New Roman" panose="02020603050405020304" pitchFamily="18" charset="0"/>
              </a:rPr>
            </a:br>
            <a:r>
              <a:rPr lang="en-US" sz="3200" kern="1400" dirty="0">
                <a:ln>
                  <a:noFill/>
                </a:ln>
                <a:solidFill>
                  <a:srgbClr val="000000"/>
                </a:solidFill>
                <a:effectLst/>
                <a:latin typeface="Times New Roman" panose="02020603050405020304" pitchFamily="18" charset="0"/>
              </a:rPr>
              <a:t>      pure water from </a:t>
            </a:r>
            <a:br>
              <a:rPr lang="en-US" sz="3200" kern="1400" dirty="0">
                <a:ln>
                  <a:noFill/>
                </a:ln>
                <a:solidFill>
                  <a:srgbClr val="000000"/>
                </a:solidFill>
                <a:effectLst/>
                <a:latin typeface="Times New Roman" panose="02020603050405020304" pitchFamily="18" charset="0"/>
              </a:rPr>
            </a:br>
            <a:r>
              <a:rPr lang="en-US" sz="3200" kern="1400" dirty="0">
                <a:ln>
                  <a:noFill/>
                </a:ln>
                <a:solidFill>
                  <a:srgbClr val="000000"/>
                </a:solidFill>
                <a:effectLst/>
                <a:latin typeface="Times New Roman" panose="02020603050405020304" pitchFamily="18" charset="0"/>
              </a:rPr>
              <a:t>      275 K → 276 K </a:t>
            </a:r>
            <a:br>
              <a:rPr lang="en-US" sz="3200" kern="1400" dirty="0">
                <a:ln>
                  <a:noFill/>
                </a:ln>
                <a:solidFill>
                  <a:srgbClr val="000000"/>
                </a:solidFill>
                <a:effectLst/>
                <a:latin typeface="Times New Roman" panose="02020603050405020304" pitchFamily="18" charset="0"/>
              </a:rPr>
            </a:br>
            <a:r>
              <a:rPr lang="en-US" sz="3200" kern="1400" dirty="0">
                <a:ln>
                  <a:noFill/>
                </a:ln>
                <a:solidFill>
                  <a:srgbClr val="000000"/>
                </a:solidFill>
                <a:effectLst/>
                <a:latin typeface="Times New Roman" panose="02020603050405020304" pitchFamily="18" charset="0"/>
              </a:rPr>
              <a:t>      you need to add</a:t>
            </a:r>
            <a:br>
              <a:rPr lang="en-US" sz="3200" kern="1400" dirty="0">
                <a:ln>
                  <a:noFill/>
                </a:ln>
                <a:solidFill>
                  <a:srgbClr val="000000"/>
                </a:solidFill>
                <a:effectLst/>
                <a:latin typeface="Times New Roman" panose="02020603050405020304" pitchFamily="18" charset="0"/>
              </a:rPr>
            </a:br>
            <a:br>
              <a:rPr lang="en-US" sz="3200" kern="1400" dirty="0">
                <a:ln>
                  <a:noFill/>
                </a:ln>
                <a:solidFill>
                  <a:srgbClr val="000000"/>
                </a:solidFill>
                <a:effectLst/>
                <a:latin typeface="Times New Roman" panose="02020603050405020304" pitchFamily="18" charset="0"/>
              </a:rPr>
            </a:br>
            <a:r>
              <a:rPr lang="en-US" sz="3200" kern="1400" dirty="0">
                <a:ln>
                  <a:noFill/>
                </a:ln>
                <a:solidFill>
                  <a:srgbClr val="000000"/>
                </a:solidFill>
                <a:effectLst/>
                <a:latin typeface="Times New Roman" panose="02020603050405020304" pitchFamily="18" charset="0"/>
              </a:rPr>
              <a:t>     </a:t>
            </a:r>
            <a:r>
              <a:rPr lang="en-US" sz="3200" kern="1400" dirty="0">
                <a:ln>
                  <a:noFill/>
                </a:ln>
                <a:solidFill>
                  <a:srgbClr val="FF0000"/>
                </a:solidFill>
                <a:effectLst/>
                <a:latin typeface="Times New Roman" panose="02020603050405020304" pitchFamily="18" charset="0"/>
              </a:rPr>
              <a:t>4.18</a:t>
            </a:r>
            <a:r>
              <a:rPr lang="en-US" sz="3200" kern="1400" dirty="0">
                <a:ln>
                  <a:noFill/>
                </a:ln>
                <a:solidFill>
                  <a:srgbClr val="000000"/>
                </a:solidFill>
                <a:effectLst/>
                <a:latin typeface="Times New Roman" panose="02020603050405020304" pitchFamily="18" charset="0"/>
              </a:rPr>
              <a:t> Joules</a:t>
            </a:r>
          </a:p>
          <a:p>
            <a:r>
              <a:rPr lang="en-US" sz="3200" dirty="0">
                <a:solidFill>
                  <a:srgbClr val="000099"/>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489266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ylinder 1">
            <a:extLst>
              <a:ext uri="{FF2B5EF4-FFF2-40B4-BE49-F238E27FC236}">
                <a16:creationId xmlns:a16="http://schemas.microsoft.com/office/drawing/2014/main" id="{1DA5C79F-9DF7-415C-845E-F0C3C1390981}"/>
              </a:ext>
            </a:extLst>
          </p:cNvPr>
          <p:cNvSpPr/>
          <p:nvPr/>
        </p:nvSpPr>
        <p:spPr>
          <a:xfrm>
            <a:off x="4610100" y="377687"/>
            <a:ext cx="304800" cy="4800600"/>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Oval 2">
            <a:extLst>
              <a:ext uri="{FF2B5EF4-FFF2-40B4-BE49-F238E27FC236}">
                <a16:creationId xmlns:a16="http://schemas.microsoft.com/office/drawing/2014/main" id="{3902AA9B-97BF-4839-9845-5BF9A2C98CD6}"/>
              </a:ext>
            </a:extLst>
          </p:cNvPr>
          <p:cNvSpPr/>
          <p:nvPr/>
        </p:nvSpPr>
        <p:spPr>
          <a:xfrm>
            <a:off x="4495800" y="4800600"/>
            <a:ext cx="533400" cy="7620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5C0DC630-3BA4-4E93-8E07-28C5F24C4EFF}"/>
              </a:ext>
            </a:extLst>
          </p:cNvPr>
          <p:cNvSpPr/>
          <p:nvPr/>
        </p:nvSpPr>
        <p:spPr>
          <a:xfrm>
            <a:off x="4648200" y="1219200"/>
            <a:ext cx="228600" cy="3959087"/>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ylinder 4">
            <a:extLst>
              <a:ext uri="{FF2B5EF4-FFF2-40B4-BE49-F238E27FC236}">
                <a16:creationId xmlns:a16="http://schemas.microsoft.com/office/drawing/2014/main" id="{1DD7E7DE-3252-485E-A2A7-143ED4E60949}"/>
              </a:ext>
            </a:extLst>
          </p:cNvPr>
          <p:cNvSpPr/>
          <p:nvPr/>
        </p:nvSpPr>
        <p:spPr>
          <a:xfrm>
            <a:off x="8648700" y="377687"/>
            <a:ext cx="304800" cy="4800600"/>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a:extLst>
              <a:ext uri="{FF2B5EF4-FFF2-40B4-BE49-F238E27FC236}">
                <a16:creationId xmlns:a16="http://schemas.microsoft.com/office/drawing/2014/main" id="{CE87E00E-0B25-4D18-AE0D-3B17DCD129D3}"/>
              </a:ext>
            </a:extLst>
          </p:cNvPr>
          <p:cNvSpPr/>
          <p:nvPr/>
        </p:nvSpPr>
        <p:spPr>
          <a:xfrm>
            <a:off x="8534400" y="4800600"/>
            <a:ext cx="533400" cy="7620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1CAFAD0E-F6A7-4E35-905C-9CD076A780EA}"/>
              </a:ext>
            </a:extLst>
          </p:cNvPr>
          <p:cNvSpPr/>
          <p:nvPr/>
        </p:nvSpPr>
        <p:spPr>
          <a:xfrm>
            <a:off x="8686800" y="1066800"/>
            <a:ext cx="228600" cy="4111487"/>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D23D4FC8-62B8-41A6-8E44-6BE2C4DE2B04}"/>
              </a:ext>
            </a:extLst>
          </p:cNvPr>
          <p:cNvCxnSpPr>
            <a:cxnSpLocks/>
          </p:cNvCxnSpPr>
          <p:nvPr/>
        </p:nvCxnSpPr>
        <p:spPr>
          <a:xfrm>
            <a:off x="4991100" y="1212574"/>
            <a:ext cx="36576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9B35B05F-E4E8-4A0C-AA2A-C23F3D145ABF}"/>
              </a:ext>
            </a:extLst>
          </p:cNvPr>
          <p:cNvSpPr txBox="1"/>
          <p:nvPr/>
        </p:nvSpPr>
        <p:spPr>
          <a:xfrm>
            <a:off x="4914900" y="838200"/>
            <a:ext cx="3733800" cy="461665"/>
          </a:xfrm>
          <a:prstGeom prst="rect">
            <a:avLst/>
          </a:prstGeom>
          <a:noFill/>
        </p:spPr>
        <p:txBody>
          <a:bodyPr wrap="square" rtlCol="0">
            <a:spAutoFit/>
          </a:bodyPr>
          <a:lstStyle/>
          <a:p>
            <a:r>
              <a:rPr lang="en-US" sz="2400" dirty="0">
                <a:latin typeface="+mj-lt"/>
              </a:rPr>
              <a:t>365 K                               366 K</a:t>
            </a:r>
          </a:p>
        </p:txBody>
      </p:sp>
      <p:sp>
        <p:nvSpPr>
          <p:cNvPr id="13" name="TextBox 12">
            <a:extLst>
              <a:ext uri="{FF2B5EF4-FFF2-40B4-BE49-F238E27FC236}">
                <a16:creationId xmlns:a16="http://schemas.microsoft.com/office/drawing/2014/main" id="{8ED5F0AA-7482-4309-BC55-2D83DC7E542D}"/>
              </a:ext>
            </a:extLst>
          </p:cNvPr>
          <p:cNvSpPr txBox="1"/>
          <p:nvPr/>
        </p:nvSpPr>
        <p:spPr>
          <a:xfrm>
            <a:off x="152400" y="609600"/>
            <a:ext cx="4114800" cy="3539430"/>
          </a:xfrm>
          <a:prstGeom prst="rect">
            <a:avLst/>
          </a:prstGeom>
          <a:noFill/>
        </p:spPr>
        <p:txBody>
          <a:bodyPr wrap="square" rtlCol="0">
            <a:spAutoFit/>
          </a:bodyPr>
          <a:lstStyle/>
          <a:p>
            <a:pPr marL="0" marR="0" indent="0" algn="l"/>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38. </a:t>
            </a:r>
            <a:r>
              <a:rPr lang="en-US" sz="2800" kern="1200" dirty="0">
                <a:ln>
                  <a:noFill/>
                </a:ln>
                <a:solidFill>
                  <a:srgbClr val="0D0D0D"/>
                </a:solidFill>
                <a:effectLst/>
                <a:latin typeface="Times New Roman" panose="02020603050405020304" pitchFamily="18" charset="0"/>
              </a:rPr>
              <a:t>To heat 1.0 gram of</a:t>
            </a:r>
            <a:br>
              <a:rPr lang="en-US" sz="2800" kern="1200" dirty="0">
                <a:ln>
                  <a:noFill/>
                </a:ln>
                <a:solidFill>
                  <a:srgbClr val="0D0D0D"/>
                </a:solidFill>
                <a:effectLst/>
                <a:latin typeface="Times New Roman" panose="02020603050405020304" pitchFamily="18" charset="0"/>
              </a:rPr>
            </a:br>
            <a:r>
              <a:rPr lang="en-US" sz="2800" kern="1200" dirty="0">
                <a:ln>
                  <a:noFill/>
                </a:ln>
                <a:solidFill>
                  <a:srgbClr val="0D0D0D"/>
                </a:solidFill>
                <a:effectLst/>
                <a:latin typeface="Times New Roman" panose="02020603050405020304" pitchFamily="18" charset="0"/>
              </a:rPr>
              <a:t>      H</a:t>
            </a:r>
            <a:r>
              <a:rPr lang="en-US" sz="2800" kern="1200" baseline="-25000" dirty="0">
                <a:ln>
                  <a:noFill/>
                </a:ln>
                <a:solidFill>
                  <a:srgbClr val="0D0D0D"/>
                </a:solidFill>
                <a:effectLst/>
                <a:latin typeface="Times New Roman" panose="02020603050405020304" pitchFamily="18" charset="0"/>
              </a:rPr>
              <a:t>2</a:t>
            </a:r>
            <a:r>
              <a:rPr lang="en-US" sz="2800" kern="1200" dirty="0">
                <a:ln>
                  <a:noFill/>
                </a:ln>
                <a:solidFill>
                  <a:srgbClr val="0D0D0D"/>
                </a:solidFill>
                <a:effectLst/>
                <a:latin typeface="Times New Roman" panose="02020603050405020304" pitchFamily="18" charset="0"/>
              </a:rPr>
              <a:t>O from </a:t>
            </a:r>
            <a:br>
              <a:rPr lang="en-US" sz="2800" kern="1200" dirty="0">
                <a:ln>
                  <a:noFill/>
                </a:ln>
                <a:solidFill>
                  <a:srgbClr val="0D0D0D"/>
                </a:solidFill>
                <a:effectLst/>
                <a:latin typeface="Times New Roman" panose="02020603050405020304" pitchFamily="18" charset="0"/>
              </a:rPr>
            </a:br>
            <a:r>
              <a:rPr lang="en-US" sz="2800" kern="1200" dirty="0">
                <a:ln>
                  <a:noFill/>
                </a:ln>
                <a:solidFill>
                  <a:srgbClr val="0D0D0D"/>
                </a:solidFill>
                <a:effectLst/>
                <a:latin typeface="Times New Roman" panose="02020603050405020304" pitchFamily="18" charset="0"/>
              </a:rPr>
              <a:t>      365 K → 366 K</a:t>
            </a:r>
            <a:br>
              <a:rPr lang="en-US" sz="2800" kern="1200" dirty="0">
                <a:ln>
                  <a:noFill/>
                </a:ln>
                <a:solidFill>
                  <a:srgbClr val="0D0D0D"/>
                </a:solidFill>
                <a:effectLst/>
                <a:latin typeface="Times New Roman" panose="02020603050405020304" pitchFamily="18" charset="0"/>
              </a:rPr>
            </a:br>
            <a:r>
              <a:rPr lang="en-US" sz="2800" kern="1200" dirty="0">
                <a:ln>
                  <a:noFill/>
                </a:ln>
                <a:solidFill>
                  <a:srgbClr val="0D0D0D"/>
                </a:solidFill>
                <a:effectLst/>
                <a:latin typeface="Times New Roman" panose="02020603050405020304" pitchFamily="18" charset="0"/>
              </a:rPr>
              <a:t>     </a:t>
            </a:r>
            <a:r>
              <a:rPr lang="en-US" sz="2800" kern="1400" dirty="0">
                <a:ln>
                  <a:noFill/>
                </a:ln>
                <a:solidFill>
                  <a:srgbClr val="000000"/>
                </a:solidFill>
                <a:effectLst/>
                <a:latin typeface="Times New Roman" panose="02020603050405020304" pitchFamily="18" charset="0"/>
              </a:rPr>
              <a:t> </a:t>
            </a:r>
            <a:r>
              <a:rPr lang="en-US" sz="2800" kern="1200" dirty="0">
                <a:ln>
                  <a:noFill/>
                </a:ln>
                <a:solidFill>
                  <a:srgbClr val="0D0D0D"/>
                </a:solidFill>
                <a:effectLst/>
                <a:latin typeface="Times New Roman" panose="02020603050405020304" pitchFamily="18" charset="0"/>
              </a:rPr>
              <a:t>you need to add</a:t>
            </a:r>
            <a:br>
              <a:rPr lang="en-US" sz="2800" kern="1200" dirty="0">
                <a:ln>
                  <a:noFill/>
                </a:ln>
                <a:solidFill>
                  <a:srgbClr val="0D0D0D"/>
                </a:solidFill>
                <a:effectLst/>
                <a:latin typeface="Times New Roman" panose="02020603050405020304" pitchFamily="18" charset="0"/>
              </a:rPr>
            </a:br>
            <a:br>
              <a:rPr lang="en-US" sz="2800" kern="1200" dirty="0">
                <a:ln>
                  <a:noFill/>
                </a:ln>
                <a:solidFill>
                  <a:srgbClr val="0D0D0D"/>
                </a:solidFill>
                <a:effectLst/>
                <a:latin typeface="Times New Roman" panose="02020603050405020304" pitchFamily="18" charset="0"/>
              </a:rPr>
            </a:br>
            <a:r>
              <a:rPr lang="en-US" sz="2800" kern="1200" dirty="0">
                <a:ln>
                  <a:noFill/>
                </a:ln>
                <a:solidFill>
                  <a:srgbClr val="0D0D0D"/>
                </a:solidFill>
                <a:effectLst/>
                <a:latin typeface="Times New Roman" panose="02020603050405020304" pitchFamily="18" charset="0"/>
              </a:rPr>
              <a:t>     </a:t>
            </a:r>
            <a:r>
              <a:rPr lang="en-US" sz="2800" kern="1200" dirty="0">
                <a:ln>
                  <a:noFill/>
                </a:ln>
                <a:solidFill>
                  <a:schemeClr val="bg1"/>
                </a:solidFill>
                <a:effectLst/>
                <a:latin typeface="Times New Roman" panose="02020603050405020304" pitchFamily="18" charset="0"/>
              </a:rPr>
              <a:t>4.18</a:t>
            </a:r>
            <a:r>
              <a:rPr lang="en-US" sz="2800" kern="1200" dirty="0">
                <a:ln>
                  <a:noFill/>
                </a:ln>
                <a:solidFill>
                  <a:srgbClr val="0D0D0D"/>
                </a:solidFill>
                <a:effectLst/>
                <a:latin typeface="Times New Roman" panose="02020603050405020304" pitchFamily="18" charset="0"/>
              </a:rPr>
              <a:t> Joules</a:t>
            </a:r>
            <a:endParaRPr lang="en-US" sz="2800" kern="1400" dirty="0">
              <a:ln>
                <a:noFill/>
              </a:ln>
              <a:solidFill>
                <a:srgbClr val="000000"/>
              </a:solidFill>
              <a:effectLst/>
              <a:latin typeface="Times New Roman" panose="02020603050405020304" pitchFamily="18" charset="0"/>
            </a:endParaRPr>
          </a:p>
          <a:p>
            <a:br>
              <a:rPr lang="en-US" sz="2800" dirty="0">
                <a:solidFill>
                  <a:srgbClr val="000099"/>
                </a:solidFill>
                <a:latin typeface="Times New Roman" panose="02020603050405020304" pitchFamily="18" charset="0"/>
                <a:cs typeface="Times New Roman" panose="02020603050405020304" pitchFamily="18" charset="0"/>
              </a:rPr>
            </a:br>
            <a:r>
              <a:rPr lang="en-US" sz="2800" dirty="0">
                <a:solidFill>
                  <a:srgbClr val="000099"/>
                </a:solidFill>
                <a:latin typeface="Times New Roman" panose="02020603050405020304" pitchFamily="18" charset="0"/>
                <a:cs typeface="Times New Roman" panose="02020603050405020304" pitchFamily="18" charset="0"/>
              </a:rPr>
              <a:t> </a:t>
            </a:r>
          </a:p>
        </p:txBody>
      </p:sp>
      <p:sp>
        <p:nvSpPr>
          <p:cNvPr id="11" name="Arrow: Up 10">
            <a:extLst>
              <a:ext uri="{FF2B5EF4-FFF2-40B4-BE49-F238E27FC236}">
                <a16:creationId xmlns:a16="http://schemas.microsoft.com/office/drawing/2014/main" id="{D3849419-4B78-4DC6-8ADA-5496D5E29733}"/>
              </a:ext>
            </a:extLst>
          </p:cNvPr>
          <p:cNvSpPr/>
          <p:nvPr/>
        </p:nvSpPr>
        <p:spPr>
          <a:xfrm>
            <a:off x="8115300" y="1299865"/>
            <a:ext cx="381000" cy="759769"/>
          </a:xfrm>
          <a:prstGeom prst="upArrow">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92505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E38D2B-6DE8-4027-ED58-140D288D49D4}"/>
            </a:ext>
          </a:extLst>
        </p:cNvPr>
        <p:cNvGrpSpPr/>
        <p:nvPr/>
      </p:nvGrpSpPr>
      <p:grpSpPr>
        <a:xfrm>
          <a:off x="0" y="0"/>
          <a:ext cx="0" cy="0"/>
          <a:chOff x="0" y="0"/>
          <a:chExt cx="0" cy="0"/>
        </a:xfrm>
      </p:grpSpPr>
      <p:sp>
        <p:nvSpPr>
          <p:cNvPr id="2" name="Cylinder 1">
            <a:extLst>
              <a:ext uri="{FF2B5EF4-FFF2-40B4-BE49-F238E27FC236}">
                <a16:creationId xmlns:a16="http://schemas.microsoft.com/office/drawing/2014/main" id="{4584FF65-A29B-FD58-93F3-B191A8AE10E7}"/>
              </a:ext>
            </a:extLst>
          </p:cNvPr>
          <p:cNvSpPr/>
          <p:nvPr/>
        </p:nvSpPr>
        <p:spPr>
          <a:xfrm>
            <a:off x="4610100" y="377687"/>
            <a:ext cx="304800" cy="4800600"/>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Oval 2">
            <a:extLst>
              <a:ext uri="{FF2B5EF4-FFF2-40B4-BE49-F238E27FC236}">
                <a16:creationId xmlns:a16="http://schemas.microsoft.com/office/drawing/2014/main" id="{2AF19393-0918-CE9D-EE04-6353B00F0E0F}"/>
              </a:ext>
            </a:extLst>
          </p:cNvPr>
          <p:cNvSpPr/>
          <p:nvPr/>
        </p:nvSpPr>
        <p:spPr>
          <a:xfrm>
            <a:off x="4495800" y="4800600"/>
            <a:ext cx="533400" cy="7620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06A8EA77-3AA1-C538-C2EE-80722F99362A}"/>
              </a:ext>
            </a:extLst>
          </p:cNvPr>
          <p:cNvSpPr/>
          <p:nvPr/>
        </p:nvSpPr>
        <p:spPr>
          <a:xfrm>
            <a:off x="4648200" y="1219200"/>
            <a:ext cx="228600" cy="3959087"/>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ylinder 4">
            <a:extLst>
              <a:ext uri="{FF2B5EF4-FFF2-40B4-BE49-F238E27FC236}">
                <a16:creationId xmlns:a16="http://schemas.microsoft.com/office/drawing/2014/main" id="{D52F29F8-AC84-0ADE-22AA-9CF488A0FF03}"/>
              </a:ext>
            </a:extLst>
          </p:cNvPr>
          <p:cNvSpPr/>
          <p:nvPr/>
        </p:nvSpPr>
        <p:spPr>
          <a:xfrm>
            <a:off x="8648700" y="377687"/>
            <a:ext cx="304800" cy="4800600"/>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a:extLst>
              <a:ext uri="{FF2B5EF4-FFF2-40B4-BE49-F238E27FC236}">
                <a16:creationId xmlns:a16="http://schemas.microsoft.com/office/drawing/2014/main" id="{3F660729-6D10-5EEA-4E1E-DB5062A8D1AF}"/>
              </a:ext>
            </a:extLst>
          </p:cNvPr>
          <p:cNvSpPr/>
          <p:nvPr/>
        </p:nvSpPr>
        <p:spPr>
          <a:xfrm>
            <a:off x="8534400" y="4800600"/>
            <a:ext cx="533400" cy="7620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FE5D0C78-DF3B-C03C-5AA0-6AC706A4E234}"/>
              </a:ext>
            </a:extLst>
          </p:cNvPr>
          <p:cNvSpPr/>
          <p:nvPr/>
        </p:nvSpPr>
        <p:spPr>
          <a:xfrm>
            <a:off x="8686800" y="1066800"/>
            <a:ext cx="228600" cy="4111487"/>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C8712C3A-BFE9-2978-FD47-02ADC8DE7508}"/>
              </a:ext>
            </a:extLst>
          </p:cNvPr>
          <p:cNvCxnSpPr>
            <a:cxnSpLocks/>
          </p:cNvCxnSpPr>
          <p:nvPr/>
        </p:nvCxnSpPr>
        <p:spPr>
          <a:xfrm>
            <a:off x="4991100" y="1212574"/>
            <a:ext cx="36576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D87634AE-76E1-EC40-2748-CADF805F5039}"/>
              </a:ext>
            </a:extLst>
          </p:cNvPr>
          <p:cNvSpPr txBox="1"/>
          <p:nvPr/>
        </p:nvSpPr>
        <p:spPr>
          <a:xfrm>
            <a:off x="4914900" y="838200"/>
            <a:ext cx="3733800" cy="461665"/>
          </a:xfrm>
          <a:prstGeom prst="rect">
            <a:avLst/>
          </a:prstGeom>
          <a:noFill/>
        </p:spPr>
        <p:txBody>
          <a:bodyPr wrap="square" rtlCol="0">
            <a:spAutoFit/>
          </a:bodyPr>
          <a:lstStyle/>
          <a:p>
            <a:r>
              <a:rPr lang="en-US" sz="2400" dirty="0">
                <a:latin typeface="+mj-lt"/>
              </a:rPr>
              <a:t>365 K                               366 K</a:t>
            </a:r>
          </a:p>
        </p:txBody>
      </p:sp>
      <p:sp>
        <p:nvSpPr>
          <p:cNvPr id="13" name="TextBox 12">
            <a:extLst>
              <a:ext uri="{FF2B5EF4-FFF2-40B4-BE49-F238E27FC236}">
                <a16:creationId xmlns:a16="http://schemas.microsoft.com/office/drawing/2014/main" id="{6D6CD037-A6A1-0E9B-B380-43FB8509ED4D}"/>
              </a:ext>
            </a:extLst>
          </p:cNvPr>
          <p:cNvSpPr txBox="1"/>
          <p:nvPr/>
        </p:nvSpPr>
        <p:spPr>
          <a:xfrm>
            <a:off x="152400" y="609600"/>
            <a:ext cx="4114800" cy="3539430"/>
          </a:xfrm>
          <a:prstGeom prst="rect">
            <a:avLst/>
          </a:prstGeom>
          <a:noFill/>
        </p:spPr>
        <p:txBody>
          <a:bodyPr wrap="square" rtlCol="0">
            <a:spAutoFit/>
          </a:bodyPr>
          <a:lstStyle/>
          <a:p>
            <a:pPr marL="0" marR="0" indent="0" algn="l"/>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38. </a:t>
            </a:r>
            <a:r>
              <a:rPr lang="en-US" sz="2800" kern="1200" dirty="0">
                <a:ln>
                  <a:noFill/>
                </a:ln>
                <a:solidFill>
                  <a:srgbClr val="0D0D0D"/>
                </a:solidFill>
                <a:effectLst/>
                <a:latin typeface="Times New Roman" panose="02020603050405020304" pitchFamily="18" charset="0"/>
              </a:rPr>
              <a:t>To heat 1.0 gram of</a:t>
            </a:r>
            <a:br>
              <a:rPr lang="en-US" sz="2800" kern="1200" dirty="0">
                <a:ln>
                  <a:noFill/>
                </a:ln>
                <a:solidFill>
                  <a:srgbClr val="0D0D0D"/>
                </a:solidFill>
                <a:effectLst/>
                <a:latin typeface="Times New Roman" panose="02020603050405020304" pitchFamily="18" charset="0"/>
              </a:rPr>
            </a:br>
            <a:r>
              <a:rPr lang="en-US" sz="2800" kern="1200" dirty="0">
                <a:ln>
                  <a:noFill/>
                </a:ln>
                <a:solidFill>
                  <a:srgbClr val="0D0D0D"/>
                </a:solidFill>
                <a:effectLst/>
                <a:latin typeface="Times New Roman" panose="02020603050405020304" pitchFamily="18" charset="0"/>
              </a:rPr>
              <a:t>      H</a:t>
            </a:r>
            <a:r>
              <a:rPr lang="en-US" sz="2800" kern="1200" baseline="-25000" dirty="0">
                <a:ln>
                  <a:noFill/>
                </a:ln>
                <a:solidFill>
                  <a:srgbClr val="0D0D0D"/>
                </a:solidFill>
                <a:effectLst/>
                <a:latin typeface="Times New Roman" panose="02020603050405020304" pitchFamily="18" charset="0"/>
              </a:rPr>
              <a:t>2</a:t>
            </a:r>
            <a:r>
              <a:rPr lang="en-US" sz="2800" kern="1200" dirty="0">
                <a:ln>
                  <a:noFill/>
                </a:ln>
                <a:solidFill>
                  <a:srgbClr val="0D0D0D"/>
                </a:solidFill>
                <a:effectLst/>
                <a:latin typeface="Times New Roman" panose="02020603050405020304" pitchFamily="18" charset="0"/>
              </a:rPr>
              <a:t>O from </a:t>
            </a:r>
            <a:br>
              <a:rPr lang="en-US" sz="2800" kern="1200" dirty="0">
                <a:ln>
                  <a:noFill/>
                </a:ln>
                <a:solidFill>
                  <a:srgbClr val="0D0D0D"/>
                </a:solidFill>
                <a:effectLst/>
                <a:latin typeface="Times New Roman" panose="02020603050405020304" pitchFamily="18" charset="0"/>
              </a:rPr>
            </a:br>
            <a:r>
              <a:rPr lang="en-US" sz="2800" kern="1200" dirty="0">
                <a:ln>
                  <a:noFill/>
                </a:ln>
                <a:solidFill>
                  <a:srgbClr val="0D0D0D"/>
                </a:solidFill>
                <a:effectLst/>
                <a:latin typeface="Times New Roman" panose="02020603050405020304" pitchFamily="18" charset="0"/>
              </a:rPr>
              <a:t>      365 K → 366 K</a:t>
            </a:r>
            <a:br>
              <a:rPr lang="en-US" sz="2800" kern="1200" dirty="0">
                <a:ln>
                  <a:noFill/>
                </a:ln>
                <a:solidFill>
                  <a:srgbClr val="0D0D0D"/>
                </a:solidFill>
                <a:effectLst/>
                <a:latin typeface="Times New Roman" panose="02020603050405020304" pitchFamily="18" charset="0"/>
              </a:rPr>
            </a:br>
            <a:r>
              <a:rPr lang="en-US" sz="2800" kern="1200" dirty="0">
                <a:ln>
                  <a:noFill/>
                </a:ln>
                <a:solidFill>
                  <a:srgbClr val="0D0D0D"/>
                </a:solidFill>
                <a:effectLst/>
                <a:latin typeface="Times New Roman" panose="02020603050405020304" pitchFamily="18" charset="0"/>
              </a:rPr>
              <a:t>     </a:t>
            </a:r>
            <a:r>
              <a:rPr lang="en-US" sz="2800" kern="1400" dirty="0">
                <a:ln>
                  <a:noFill/>
                </a:ln>
                <a:solidFill>
                  <a:srgbClr val="000000"/>
                </a:solidFill>
                <a:effectLst/>
                <a:latin typeface="Times New Roman" panose="02020603050405020304" pitchFamily="18" charset="0"/>
              </a:rPr>
              <a:t> </a:t>
            </a:r>
            <a:r>
              <a:rPr lang="en-US" sz="2800" kern="1200" dirty="0">
                <a:ln>
                  <a:noFill/>
                </a:ln>
                <a:solidFill>
                  <a:srgbClr val="0D0D0D"/>
                </a:solidFill>
                <a:effectLst/>
                <a:latin typeface="Times New Roman" panose="02020603050405020304" pitchFamily="18" charset="0"/>
              </a:rPr>
              <a:t>you need to add</a:t>
            </a:r>
            <a:br>
              <a:rPr lang="en-US" sz="2800" kern="1200" dirty="0">
                <a:ln>
                  <a:noFill/>
                </a:ln>
                <a:solidFill>
                  <a:srgbClr val="0D0D0D"/>
                </a:solidFill>
                <a:effectLst/>
                <a:latin typeface="Times New Roman" panose="02020603050405020304" pitchFamily="18" charset="0"/>
              </a:rPr>
            </a:br>
            <a:br>
              <a:rPr lang="en-US" sz="2800" kern="1200" dirty="0">
                <a:ln>
                  <a:noFill/>
                </a:ln>
                <a:solidFill>
                  <a:srgbClr val="0D0D0D"/>
                </a:solidFill>
                <a:effectLst/>
                <a:latin typeface="Times New Roman" panose="02020603050405020304" pitchFamily="18" charset="0"/>
              </a:rPr>
            </a:br>
            <a:r>
              <a:rPr lang="en-US" sz="2800" kern="1200" dirty="0">
                <a:ln>
                  <a:noFill/>
                </a:ln>
                <a:solidFill>
                  <a:srgbClr val="0D0D0D"/>
                </a:solidFill>
                <a:effectLst/>
                <a:latin typeface="Times New Roman" panose="02020603050405020304" pitchFamily="18" charset="0"/>
              </a:rPr>
              <a:t>     </a:t>
            </a:r>
            <a:r>
              <a:rPr lang="en-US" sz="2800" kern="1200" dirty="0">
                <a:ln>
                  <a:noFill/>
                </a:ln>
                <a:solidFill>
                  <a:srgbClr val="FF0000"/>
                </a:solidFill>
                <a:effectLst/>
                <a:latin typeface="Times New Roman" panose="02020603050405020304" pitchFamily="18" charset="0"/>
              </a:rPr>
              <a:t>4.18</a:t>
            </a:r>
            <a:r>
              <a:rPr lang="en-US" sz="2800" kern="1200" dirty="0">
                <a:ln>
                  <a:noFill/>
                </a:ln>
                <a:solidFill>
                  <a:srgbClr val="0D0D0D"/>
                </a:solidFill>
                <a:effectLst/>
                <a:latin typeface="Times New Roman" panose="02020603050405020304" pitchFamily="18" charset="0"/>
              </a:rPr>
              <a:t> Joules</a:t>
            </a:r>
            <a:endParaRPr lang="en-US" sz="2800" kern="1400" dirty="0">
              <a:ln>
                <a:noFill/>
              </a:ln>
              <a:solidFill>
                <a:srgbClr val="000000"/>
              </a:solidFill>
              <a:effectLst/>
              <a:latin typeface="Times New Roman" panose="02020603050405020304" pitchFamily="18" charset="0"/>
            </a:endParaRPr>
          </a:p>
          <a:p>
            <a:br>
              <a:rPr lang="en-US" sz="2800" dirty="0">
                <a:solidFill>
                  <a:srgbClr val="000099"/>
                </a:solidFill>
                <a:latin typeface="Times New Roman" panose="02020603050405020304" pitchFamily="18" charset="0"/>
                <a:cs typeface="Times New Roman" panose="02020603050405020304" pitchFamily="18" charset="0"/>
              </a:rPr>
            </a:br>
            <a:r>
              <a:rPr lang="en-US" sz="2800" dirty="0">
                <a:solidFill>
                  <a:srgbClr val="000099"/>
                </a:solidFill>
                <a:latin typeface="Times New Roman" panose="02020603050405020304" pitchFamily="18" charset="0"/>
                <a:cs typeface="Times New Roman" panose="02020603050405020304" pitchFamily="18" charset="0"/>
              </a:rPr>
              <a:t> </a:t>
            </a:r>
          </a:p>
        </p:txBody>
      </p:sp>
      <p:sp>
        <p:nvSpPr>
          <p:cNvPr id="11" name="Arrow: Up 10">
            <a:extLst>
              <a:ext uri="{FF2B5EF4-FFF2-40B4-BE49-F238E27FC236}">
                <a16:creationId xmlns:a16="http://schemas.microsoft.com/office/drawing/2014/main" id="{817334BA-7F81-7E43-A9A3-2A32BB0F8A18}"/>
              </a:ext>
            </a:extLst>
          </p:cNvPr>
          <p:cNvSpPr/>
          <p:nvPr/>
        </p:nvSpPr>
        <p:spPr>
          <a:xfrm>
            <a:off x="8115300" y="1299865"/>
            <a:ext cx="381000" cy="759769"/>
          </a:xfrm>
          <a:prstGeom prst="upArrow">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869332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ylinder 1">
            <a:extLst>
              <a:ext uri="{FF2B5EF4-FFF2-40B4-BE49-F238E27FC236}">
                <a16:creationId xmlns:a16="http://schemas.microsoft.com/office/drawing/2014/main" id="{1DA5C79F-9DF7-415C-845E-F0C3C1390981}"/>
              </a:ext>
            </a:extLst>
          </p:cNvPr>
          <p:cNvSpPr/>
          <p:nvPr/>
        </p:nvSpPr>
        <p:spPr>
          <a:xfrm>
            <a:off x="4610100" y="377687"/>
            <a:ext cx="304800" cy="4800600"/>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Oval 2">
            <a:extLst>
              <a:ext uri="{FF2B5EF4-FFF2-40B4-BE49-F238E27FC236}">
                <a16:creationId xmlns:a16="http://schemas.microsoft.com/office/drawing/2014/main" id="{3902AA9B-97BF-4839-9845-5BF9A2C98CD6}"/>
              </a:ext>
            </a:extLst>
          </p:cNvPr>
          <p:cNvSpPr/>
          <p:nvPr/>
        </p:nvSpPr>
        <p:spPr>
          <a:xfrm>
            <a:off x="4495800" y="4800600"/>
            <a:ext cx="533400" cy="762000"/>
          </a:xfrm>
          <a:prstGeom prst="ellipse">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5C0DC630-3BA4-4E93-8E07-28C5F24C4EFF}"/>
              </a:ext>
            </a:extLst>
          </p:cNvPr>
          <p:cNvSpPr/>
          <p:nvPr/>
        </p:nvSpPr>
        <p:spPr>
          <a:xfrm>
            <a:off x="4648200" y="1752600"/>
            <a:ext cx="228600" cy="3425687"/>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Cylinder 4">
            <a:extLst>
              <a:ext uri="{FF2B5EF4-FFF2-40B4-BE49-F238E27FC236}">
                <a16:creationId xmlns:a16="http://schemas.microsoft.com/office/drawing/2014/main" id="{1DD7E7DE-3252-485E-A2A7-143ED4E60949}"/>
              </a:ext>
            </a:extLst>
          </p:cNvPr>
          <p:cNvSpPr/>
          <p:nvPr/>
        </p:nvSpPr>
        <p:spPr>
          <a:xfrm>
            <a:off x="8648700" y="377687"/>
            <a:ext cx="304800" cy="4800600"/>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a:extLst>
              <a:ext uri="{FF2B5EF4-FFF2-40B4-BE49-F238E27FC236}">
                <a16:creationId xmlns:a16="http://schemas.microsoft.com/office/drawing/2014/main" id="{CE87E00E-0B25-4D18-AE0D-3B17DCD129D3}"/>
              </a:ext>
            </a:extLst>
          </p:cNvPr>
          <p:cNvSpPr/>
          <p:nvPr/>
        </p:nvSpPr>
        <p:spPr>
          <a:xfrm>
            <a:off x="8534400" y="4800600"/>
            <a:ext cx="533400" cy="762000"/>
          </a:xfrm>
          <a:prstGeom prst="ellipse">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1CAFAD0E-F6A7-4E35-905C-9CD076A780EA}"/>
              </a:ext>
            </a:extLst>
          </p:cNvPr>
          <p:cNvSpPr/>
          <p:nvPr/>
        </p:nvSpPr>
        <p:spPr>
          <a:xfrm>
            <a:off x="8686800" y="1905000"/>
            <a:ext cx="228600" cy="3273287"/>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D23D4FC8-62B8-41A6-8E44-6BE2C4DE2B04}"/>
              </a:ext>
            </a:extLst>
          </p:cNvPr>
          <p:cNvCxnSpPr>
            <a:cxnSpLocks/>
          </p:cNvCxnSpPr>
          <p:nvPr/>
        </p:nvCxnSpPr>
        <p:spPr>
          <a:xfrm>
            <a:off x="4926496" y="1752600"/>
            <a:ext cx="36576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9B35B05F-E4E8-4A0C-AA2A-C23F3D145ABF}"/>
              </a:ext>
            </a:extLst>
          </p:cNvPr>
          <p:cNvSpPr txBox="1"/>
          <p:nvPr/>
        </p:nvSpPr>
        <p:spPr>
          <a:xfrm>
            <a:off x="4893365" y="1315278"/>
            <a:ext cx="3733800" cy="461665"/>
          </a:xfrm>
          <a:prstGeom prst="rect">
            <a:avLst/>
          </a:prstGeom>
          <a:noFill/>
        </p:spPr>
        <p:txBody>
          <a:bodyPr wrap="square" rtlCol="0">
            <a:spAutoFit/>
          </a:bodyPr>
          <a:lstStyle/>
          <a:p>
            <a:r>
              <a:rPr lang="en-US" sz="2400" dirty="0">
                <a:latin typeface="+mj-lt"/>
              </a:rPr>
              <a:t>368 K                               367 K</a:t>
            </a:r>
          </a:p>
        </p:txBody>
      </p:sp>
      <p:sp>
        <p:nvSpPr>
          <p:cNvPr id="13" name="TextBox 12">
            <a:extLst>
              <a:ext uri="{FF2B5EF4-FFF2-40B4-BE49-F238E27FC236}">
                <a16:creationId xmlns:a16="http://schemas.microsoft.com/office/drawing/2014/main" id="{8ED5F0AA-7482-4309-BC55-2D83DC7E542D}"/>
              </a:ext>
            </a:extLst>
          </p:cNvPr>
          <p:cNvSpPr txBox="1"/>
          <p:nvPr/>
        </p:nvSpPr>
        <p:spPr>
          <a:xfrm>
            <a:off x="0" y="609600"/>
            <a:ext cx="4381500" cy="4401205"/>
          </a:xfrm>
          <a:prstGeom prst="rect">
            <a:avLst/>
          </a:prstGeom>
          <a:noFill/>
        </p:spPr>
        <p:txBody>
          <a:bodyPr wrap="square" rtlCol="0">
            <a:spAutoFit/>
          </a:bodyPr>
          <a:lstStyle/>
          <a:p>
            <a:pPr marL="0" marR="0" indent="0" algn="l"/>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39. </a:t>
            </a:r>
            <a:r>
              <a:rPr lang="en-US" sz="2800" kern="1200" dirty="0">
                <a:ln>
                  <a:noFill/>
                </a:ln>
                <a:solidFill>
                  <a:srgbClr val="000000"/>
                </a:solidFill>
                <a:effectLst/>
                <a:latin typeface="Times New Roman" panose="02020603050405020304" pitchFamily="18" charset="0"/>
              </a:rPr>
              <a:t>If one gram of hot water,</a:t>
            </a:r>
            <a:br>
              <a:rPr lang="en-US" sz="2800" kern="1200" dirty="0">
                <a:ln>
                  <a:noFill/>
                </a:ln>
                <a:solidFill>
                  <a:srgbClr val="000000"/>
                </a:solidFill>
                <a:effectLst/>
                <a:latin typeface="Times New Roman" panose="02020603050405020304" pitchFamily="18" charset="0"/>
              </a:rPr>
            </a:br>
            <a:r>
              <a:rPr lang="en-US" sz="2800" kern="1200" dirty="0">
                <a:ln>
                  <a:noFill/>
                </a:ln>
                <a:solidFill>
                  <a:srgbClr val="000000"/>
                </a:solidFill>
                <a:effectLst/>
                <a:latin typeface="Times New Roman" panose="02020603050405020304" pitchFamily="18" charset="0"/>
              </a:rPr>
              <a:t>      at 368 K cools to 367 K</a:t>
            </a:r>
            <a:br>
              <a:rPr lang="en-US" sz="2800" kern="1200" dirty="0">
                <a:ln>
                  <a:noFill/>
                </a:ln>
                <a:solidFill>
                  <a:srgbClr val="000000"/>
                </a:solidFill>
                <a:effectLst/>
                <a:latin typeface="Times New Roman" panose="02020603050405020304" pitchFamily="18" charset="0"/>
              </a:rPr>
            </a:br>
            <a:r>
              <a:rPr lang="en-US" sz="2800" kern="1200" dirty="0">
                <a:ln>
                  <a:noFill/>
                </a:ln>
                <a:solidFill>
                  <a:srgbClr val="000000"/>
                </a:solidFill>
                <a:effectLst/>
                <a:latin typeface="Times New Roman" panose="02020603050405020304" pitchFamily="18" charset="0"/>
              </a:rPr>
              <a:t>      how much heat radiated</a:t>
            </a:r>
            <a:br>
              <a:rPr lang="en-US" sz="2800" kern="1200" dirty="0">
                <a:ln>
                  <a:noFill/>
                </a:ln>
                <a:solidFill>
                  <a:srgbClr val="000000"/>
                </a:solidFill>
                <a:effectLst/>
                <a:latin typeface="Times New Roman" panose="02020603050405020304" pitchFamily="18" charset="0"/>
              </a:rPr>
            </a:br>
            <a:r>
              <a:rPr lang="en-US" sz="2800" kern="1200" dirty="0">
                <a:ln>
                  <a:noFill/>
                </a:ln>
                <a:solidFill>
                  <a:srgbClr val="000000"/>
                </a:solidFill>
                <a:effectLst/>
                <a:latin typeface="Times New Roman" panose="02020603050405020304" pitchFamily="18" charset="0"/>
              </a:rPr>
              <a:t>      out of it? </a:t>
            </a:r>
            <a:br>
              <a:rPr lang="en-US" sz="2800" kern="1200" dirty="0">
                <a:ln>
                  <a:noFill/>
                </a:ln>
                <a:solidFill>
                  <a:srgbClr val="000000"/>
                </a:solidFill>
                <a:effectLst/>
                <a:latin typeface="Times New Roman" panose="02020603050405020304" pitchFamily="18" charset="0"/>
              </a:rPr>
            </a:br>
            <a:br>
              <a:rPr lang="en-US" sz="2800" kern="1200" dirty="0">
                <a:ln>
                  <a:noFill/>
                </a:ln>
                <a:solidFill>
                  <a:srgbClr val="000000"/>
                </a:solidFill>
                <a:effectLst/>
                <a:latin typeface="Times New Roman" panose="02020603050405020304" pitchFamily="18" charset="0"/>
              </a:rPr>
            </a:br>
            <a:r>
              <a:rPr lang="en-US" sz="2800" kern="1200" dirty="0">
                <a:ln>
                  <a:noFill/>
                </a:ln>
                <a:solidFill>
                  <a:srgbClr val="000000"/>
                </a:solidFill>
                <a:effectLst/>
                <a:latin typeface="Times New Roman" panose="02020603050405020304" pitchFamily="18" charset="0"/>
              </a:rPr>
              <a:t>      </a:t>
            </a:r>
            <a:r>
              <a:rPr lang="en-US" sz="2800" kern="1200" dirty="0">
                <a:ln>
                  <a:noFill/>
                </a:ln>
                <a:solidFill>
                  <a:schemeClr val="bg1"/>
                </a:solidFill>
                <a:effectLst/>
                <a:latin typeface="Times New Roman" panose="02020603050405020304" pitchFamily="18" charset="0"/>
              </a:rPr>
              <a:t>4.18</a:t>
            </a:r>
            <a:r>
              <a:rPr lang="en-US" sz="2800" kern="1200" dirty="0">
                <a:ln>
                  <a:noFill/>
                </a:ln>
                <a:solidFill>
                  <a:srgbClr val="000000"/>
                </a:solidFill>
                <a:effectLst/>
                <a:latin typeface="Times New Roman" panose="02020603050405020304" pitchFamily="18" charset="0"/>
              </a:rPr>
              <a:t> Joules    </a:t>
            </a:r>
            <a:endParaRPr lang="en-US" sz="2800" kern="1400" dirty="0">
              <a:ln>
                <a:noFill/>
              </a:ln>
              <a:solidFill>
                <a:srgbClr val="000000"/>
              </a:solidFill>
              <a:effectLst/>
              <a:latin typeface="Times New Roman" panose="02020603050405020304" pitchFamily="18" charset="0"/>
            </a:endParaRPr>
          </a:p>
          <a:p>
            <a:endParaRPr lang="en-US" sz="2800" dirty="0">
              <a:solidFill>
                <a:srgbClr val="000099"/>
              </a:solidFill>
              <a:latin typeface="Times New Roman" panose="02020603050405020304" pitchFamily="18" charset="0"/>
              <a:cs typeface="Times New Roman" panose="02020603050405020304" pitchFamily="18" charset="0"/>
            </a:endParaRPr>
          </a:p>
          <a:p>
            <a:br>
              <a:rPr lang="en-US" sz="2800" dirty="0">
                <a:solidFill>
                  <a:srgbClr val="000099"/>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 </a:t>
            </a:r>
            <a:br>
              <a:rPr lang="en-US" sz="2800" dirty="0">
                <a:solidFill>
                  <a:srgbClr val="000099"/>
                </a:solidFill>
                <a:latin typeface="Times New Roman" panose="02020603050405020304" pitchFamily="18" charset="0"/>
                <a:cs typeface="Times New Roman" panose="02020603050405020304" pitchFamily="18" charset="0"/>
              </a:rPr>
            </a:br>
            <a:r>
              <a:rPr lang="en-US" sz="2800" dirty="0">
                <a:solidFill>
                  <a:srgbClr val="000099"/>
                </a:solidFill>
                <a:latin typeface="Times New Roman" panose="02020603050405020304" pitchFamily="18" charset="0"/>
                <a:cs typeface="Times New Roman" panose="02020603050405020304" pitchFamily="18" charset="0"/>
              </a:rPr>
              <a:t> </a:t>
            </a:r>
          </a:p>
        </p:txBody>
      </p:sp>
      <p:sp>
        <p:nvSpPr>
          <p:cNvPr id="11" name="Arrow: Up 10">
            <a:extLst>
              <a:ext uri="{FF2B5EF4-FFF2-40B4-BE49-F238E27FC236}">
                <a16:creationId xmlns:a16="http://schemas.microsoft.com/office/drawing/2014/main" id="{D3849419-4B78-4DC6-8ADA-5496D5E29733}"/>
              </a:ext>
            </a:extLst>
          </p:cNvPr>
          <p:cNvSpPr/>
          <p:nvPr/>
        </p:nvSpPr>
        <p:spPr>
          <a:xfrm rot="10800000">
            <a:off x="7848600" y="609600"/>
            <a:ext cx="381000" cy="759769"/>
          </a:xfrm>
          <a:prstGeom prst="upArrow">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57419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8E6866-A8CF-C1A7-5C55-D15E32660502}"/>
            </a:ext>
          </a:extLst>
        </p:cNvPr>
        <p:cNvGrpSpPr/>
        <p:nvPr/>
      </p:nvGrpSpPr>
      <p:grpSpPr>
        <a:xfrm>
          <a:off x="0" y="0"/>
          <a:ext cx="0" cy="0"/>
          <a:chOff x="0" y="0"/>
          <a:chExt cx="0" cy="0"/>
        </a:xfrm>
      </p:grpSpPr>
      <p:sp>
        <p:nvSpPr>
          <p:cNvPr id="2" name="Cylinder 1">
            <a:extLst>
              <a:ext uri="{FF2B5EF4-FFF2-40B4-BE49-F238E27FC236}">
                <a16:creationId xmlns:a16="http://schemas.microsoft.com/office/drawing/2014/main" id="{E6288675-CB4A-DF22-9DE2-F2C69C2B1D5C}"/>
              </a:ext>
            </a:extLst>
          </p:cNvPr>
          <p:cNvSpPr/>
          <p:nvPr/>
        </p:nvSpPr>
        <p:spPr>
          <a:xfrm>
            <a:off x="4610100" y="377687"/>
            <a:ext cx="304800" cy="4800600"/>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Oval 2">
            <a:extLst>
              <a:ext uri="{FF2B5EF4-FFF2-40B4-BE49-F238E27FC236}">
                <a16:creationId xmlns:a16="http://schemas.microsoft.com/office/drawing/2014/main" id="{B4F93C40-CDB7-BDEF-57CE-B17AAD6064EB}"/>
              </a:ext>
            </a:extLst>
          </p:cNvPr>
          <p:cNvSpPr/>
          <p:nvPr/>
        </p:nvSpPr>
        <p:spPr>
          <a:xfrm>
            <a:off x="4495800" y="4800600"/>
            <a:ext cx="533400" cy="762000"/>
          </a:xfrm>
          <a:prstGeom prst="ellipse">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6BA3B5C3-437B-4A30-7846-0D6BA1C1426B}"/>
              </a:ext>
            </a:extLst>
          </p:cNvPr>
          <p:cNvSpPr/>
          <p:nvPr/>
        </p:nvSpPr>
        <p:spPr>
          <a:xfrm>
            <a:off x="4648200" y="1752600"/>
            <a:ext cx="228600" cy="3425687"/>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Cylinder 4">
            <a:extLst>
              <a:ext uri="{FF2B5EF4-FFF2-40B4-BE49-F238E27FC236}">
                <a16:creationId xmlns:a16="http://schemas.microsoft.com/office/drawing/2014/main" id="{F18751B3-FB9C-FC60-9B71-EF746C3E62DD}"/>
              </a:ext>
            </a:extLst>
          </p:cNvPr>
          <p:cNvSpPr/>
          <p:nvPr/>
        </p:nvSpPr>
        <p:spPr>
          <a:xfrm>
            <a:off x="8648700" y="377687"/>
            <a:ext cx="304800" cy="4800600"/>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a:extLst>
              <a:ext uri="{FF2B5EF4-FFF2-40B4-BE49-F238E27FC236}">
                <a16:creationId xmlns:a16="http://schemas.microsoft.com/office/drawing/2014/main" id="{24D6E021-EDE2-1C66-F51D-08B62C024772}"/>
              </a:ext>
            </a:extLst>
          </p:cNvPr>
          <p:cNvSpPr/>
          <p:nvPr/>
        </p:nvSpPr>
        <p:spPr>
          <a:xfrm>
            <a:off x="8534400" y="4800600"/>
            <a:ext cx="533400" cy="762000"/>
          </a:xfrm>
          <a:prstGeom prst="ellipse">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B7C1988D-5453-5C50-C494-6E162F231517}"/>
              </a:ext>
            </a:extLst>
          </p:cNvPr>
          <p:cNvSpPr/>
          <p:nvPr/>
        </p:nvSpPr>
        <p:spPr>
          <a:xfrm>
            <a:off x="8686800" y="1905000"/>
            <a:ext cx="228600" cy="3273287"/>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480AC001-848C-3ED4-0A0A-953A992BC201}"/>
              </a:ext>
            </a:extLst>
          </p:cNvPr>
          <p:cNvCxnSpPr>
            <a:cxnSpLocks/>
          </p:cNvCxnSpPr>
          <p:nvPr/>
        </p:nvCxnSpPr>
        <p:spPr>
          <a:xfrm>
            <a:off x="4926496" y="1752600"/>
            <a:ext cx="36576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5E812934-16D5-024D-0B7D-B32A6A39D96A}"/>
              </a:ext>
            </a:extLst>
          </p:cNvPr>
          <p:cNvSpPr txBox="1"/>
          <p:nvPr/>
        </p:nvSpPr>
        <p:spPr>
          <a:xfrm>
            <a:off x="4893365" y="1315278"/>
            <a:ext cx="3733800" cy="461665"/>
          </a:xfrm>
          <a:prstGeom prst="rect">
            <a:avLst/>
          </a:prstGeom>
          <a:noFill/>
        </p:spPr>
        <p:txBody>
          <a:bodyPr wrap="square" rtlCol="0">
            <a:spAutoFit/>
          </a:bodyPr>
          <a:lstStyle/>
          <a:p>
            <a:r>
              <a:rPr lang="en-US" sz="2400" dirty="0">
                <a:latin typeface="+mj-lt"/>
              </a:rPr>
              <a:t>368 K                               367 K</a:t>
            </a:r>
          </a:p>
        </p:txBody>
      </p:sp>
      <p:sp>
        <p:nvSpPr>
          <p:cNvPr id="13" name="TextBox 12">
            <a:extLst>
              <a:ext uri="{FF2B5EF4-FFF2-40B4-BE49-F238E27FC236}">
                <a16:creationId xmlns:a16="http://schemas.microsoft.com/office/drawing/2014/main" id="{EC8863FB-3F61-323C-94B0-F65DE4E54787}"/>
              </a:ext>
            </a:extLst>
          </p:cNvPr>
          <p:cNvSpPr txBox="1"/>
          <p:nvPr/>
        </p:nvSpPr>
        <p:spPr>
          <a:xfrm>
            <a:off x="0" y="609600"/>
            <a:ext cx="4381500" cy="4401205"/>
          </a:xfrm>
          <a:prstGeom prst="rect">
            <a:avLst/>
          </a:prstGeom>
          <a:noFill/>
        </p:spPr>
        <p:txBody>
          <a:bodyPr wrap="square" rtlCol="0">
            <a:spAutoFit/>
          </a:bodyPr>
          <a:lstStyle/>
          <a:p>
            <a:pPr marL="0" marR="0" indent="0" algn="l"/>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39. </a:t>
            </a:r>
            <a:r>
              <a:rPr lang="en-US" sz="2800" kern="1200" dirty="0">
                <a:ln>
                  <a:noFill/>
                </a:ln>
                <a:solidFill>
                  <a:srgbClr val="000000"/>
                </a:solidFill>
                <a:effectLst/>
                <a:latin typeface="Times New Roman" panose="02020603050405020304" pitchFamily="18" charset="0"/>
              </a:rPr>
              <a:t>If one gram of hot water,</a:t>
            </a:r>
            <a:br>
              <a:rPr lang="en-US" sz="2800" kern="1200" dirty="0">
                <a:ln>
                  <a:noFill/>
                </a:ln>
                <a:solidFill>
                  <a:srgbClr val="000000"/>
                </a:solidFill>
                <a:effectLst/>
                <a:latin typeface="Times New Roman" panose="02020603050405020304" pitchFamily="18" charset="0"/>
              </a:rPr>
            </a:br>
            <a:r>
              <a:rPr lang="en-US" sz="2800" kern="1200" dirty="0">
                <a:ln>
                  <a:noFill/>
                </a:ln>
                <a:solidFill>
                  <a:srgbClr val="000000"/>
                </a:solidFill>
                <a:effectLst/>
                <a:latin typeface="Times New Roman" panose="02020603050405020304" pitchFamily="18" charset="0"/>
              </a:rPr>
              <a:t>      at 368 K cools to 367 K</a:t>
            </a:r>
            <a:br>
              <a:rPr lang="en-US" sz="2800" kern="1200" dirty="0">
                <a:ln>
                  <a:noFill/>
                </a:ln>
                <a:solidFill>
                  <a:srgbClr val="000000"/>
                </a:solidFill>
                <a:effectLst/>
                <a:latin typeface="Times New Roman" panose="02020603050405020304" pitchFamily="18" charset="0"/>
              </a:rPr>
            </a:br>
            <a:r>
              <a:rPr lang="en-US" sz="2800" kern="1200" dirty="0">
                <a:ln>
                  <a:noFill/>
                </a:ln>
                <a:solidFill>
                  <a:srgbClr val="000000"/>
                </a:solidFill>
                <a:effectLst/>
                <a:latin typeface="Times New Roman" panose="02020603050405020304" pitchFamily="18" charset="0"/>
              </a:rPr>
              <a:t>      how much heat radiated</a:t>
            </a:r>
            <a:br>
              <a:rPr lang="en-US" sz="2800" kern="1200" dirty="0">
                <a:ln>
                  <a:noFill/>
                </a:ln>
                <a:solidFill>
                  <a:srgbClr val="000000"/>
                </a:solidFill>
                <a:effectLst/>
                <a:latin typeface="Times New Roman" panose="02020603050405020304" pitchFamily="18" charset="0"/>
              </a:rPr>
            </a:br>
            <a:r>
              <a:rPr lang="en-US" sz="2800" kern="1200" dirty="0">
                <a:ln>
                  <a:noFill/>
                </a:ln>
                <a:solidFill>
                  <a:srgbClr val="000000"/>
                </a:solidFill>
                <a:effectLst/>
                <a:latin typeface="Times New Roman" panose="02020603050405020304" pitchFamily="18" charset="0"/>
              </a:rPr>
              <a:t>      out of it? </a:t>
            </a:r>
            <a:br>
              <a:rPr lang="en-US" sz="2800" kern="1200" dirty="0">
                <a:ln>
                  <a:noFill/>
                </a:ln>
                <a:solidFill>
                  <a:srgbClr val="000000"/>
                </a:solidFill>
                <a:effectLst/>
                <a:latin typeface="Times New Roman" panose="02020603050405020304" pitchFamily="18" charset="0"/>
              </a:rPr>
            </a:br>
            <a:br>
              <a:rPr lang="en-US" sz="2800" kern="1200" dirty="0">
                <a:ln>
                  <a:noFill/>
                </a:ln>
                <a:solidFill>
                  <a:srgbClr val="000000"/>
                </a:solidFill>
                <a:effectLst/>
                <a:latin typeface="Times New Roman" panose="02020603050405020304" pitchFamily="18" charset="0"/>
              </a:rPr>
            </a:br>
            <a:r>
              <a:rPr lang="en-US" sz="2800" kern="1200" dirty="0">
                <a:ln>
                  <a:noFill/>
                </a:ln>
                <a:solidFill>
                  <a:srgbClr val="000000"/>
                </a:solidFill>
                <a:effectLst/>
                <a:latin typeface="Times New Roman" panose="02020603050405020304" pitchFamily="18" charset="0"/>
              </a:rPr>
              <a:t>      </a:t>
            </a:r>
            <a:r>
              <a:rPr lang="en-US" sz="2800" kern="1200" dirty="0">
                <a:ln>
                  <a:noFill/>
                </a:ln>
                <a:solidFill>
                  <a:srgbClr val="FF0000"/>
                </a:solidFill>
                <a:effectLst/>
                <a:latin typeface="Times New Roman" panose="02020603050405020304" pitchFamily="18" charset="0"/>
              </a:rPr>
              <a:t>4.18</a:t>
            </a:r>
            <a:r>
              <a:rPr lang="en-US" sz="2800" kern="1200" dirty="0">
                <a:ln>
                  <a:noFill/>
                </a:ln>
                <a:solidFill>
                  <a:srgbClr val="000000"/>
                </a:solidFill>
                <a:effectLst/>
                <a:latin typeface="Times New Roman" panose="02020603050405020304" pitchFamily="18" charset="0"/>
              </a:rPr>
              <a:t> Joules    </a:t>
            </a:r>
            <a:endParaRPr lang="en-US" sz="2800" kern="1400" dirty="0">
              <a:ln>
                <a:noFill/>
              </a:ln>
              <a:solidFill>
                <a:srgbClr val="000000"/>
              </a:solidFill>
              <a:effectLst/>
              <a:latin typeface="Times New Roman" panose="02020603050405020304" pitchFamily="18" charset="0"/>
            </a:endParaRPr>
          </a:p>
          <a:p>
            <a:endParaRPr lang="en-US" sz="2800" dirty="0">
              <a:solidFill>
                <a:srgbClr val="000099"/>
              </a:solidFill>
              <a:latin typeface="Times New Roman" panose="02020603050405020304" pitchFamily="18" charset="0"/>
              <a:cs typeface="Times New Roman" panose="02020603050405020304" pitchFamily="18" charset="0"/>
            </a:endParaRPr>
          </a:p>
          <a:p>
            <a:br>
              <a:rPr lang="en-US" sz="2800" dirty="0">
                <a:solidFill>
                  <a:srgbClr val="000099"/>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 </a:t>
            </a:r>
            <a:br>
              <a:rPr lang="en-US" sz="2800" dirty="0">
                <a:solidFill>
                  <a:srgbClr val="000099"/>
                </a:solidFill>
                <a:latin typeface="Times New Roman" panose="02020603050405020304" pitchFamily="18" charset="0"/>
                <a:cs typeface="Times New Roman" panose="02020603050405020304" pitchFamily="18" charset="0"/>
              </a:rPr>
            </a:br>
            <a:r>
              <a:rPr lang="en-US" sz="2800" dirty="0">
                <a:solidFill>
                  <a:srgbClr val="000099"/>
                </a:solidFill>
                <a:latin typeface="Times New Roman" panose="02020603050405020304" pitchFamily="18" charset="0"/>
                <a:cs typeface="Times New Roman" panose="02020603050405020304" pitchFamily="18" charset="0"/>
              </a:rPr>
              <a:t> </a:t>
            </a:r>
          </a:p>
        </p:txBody>
      </p:sp>
      <p:sp>
        <p:nvSpPr>
          <p:cNvPr id="11" name="Arrow: Up 10">
            <a:extLst>
              <a:ext uri="{FF2B5EF4-FFF2-40B4-BE49-F238E27FC236}">
                <a16:creationId xmlns:a16="http://schemas.microsoft.com/office/drawing/2014/main" id="{F671C31E-C3E2-F1BA-D2EB-78ADF896C54A}"/>
              </a:ext>
            </a:extLst>
          </p:cNvPr>
          <p:cNvSpPr/>
          <p:nvPr/>
        </p:nvSpPr>
        <p:spPr>
          <a:xfrm rot="10800000">
            <a:off x="7848600" y="609600"/>
            <a:ext cx="381000" cy="759769"/>
          </a:xfrm>
          <a:prstGeom prst="upArrow">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536485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B30925F-E1CF-4E73-9986-A2CA8E8500EC}"/>
              </a:ext>
            </a:extLst>
          </p:cNvPr>
          <p:cNvSpPr txBox="1"/>
          <p:nvPr/>
        </p:nvSpPr>
        <p:spPr>
          <a:xfrm>
            <a:off x="0" y="0"/>
            <a:ext cx="9144000" cy="1846659"/>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40.  If you put 375 grams of tap water at 294 Kelvin into the fridge to cool it all down to 275 Kelvin, how much energy needed to be removed from this water?</a:t>
            </a:r>
          </a:p>
          <a:p>
            <a:endParaRPr lang="en-US" dirty="0"/>
          </a:p>
        </p:txBody>
      </p:sp>
      <p:pic>
        <p:nvPicPr>
          <p:cNvPr id="4" name="Picture 3">
            <a:extLst>
              <a:ext uri="{FF2B5EF4-FFF2-40B4-BE49-F238E27FC236}">
                <a16:creationId xmlns:a16="http://schemas.microsoft.com/office/drawing/2014/main" id="{0C33C6ED-8E91-41A0-A5E3-C1CE96822F4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643699" y="1524000"/>
            <a:ext cx="2500301" cy="2743200"/>
          </a:xfrm>
          <a:prstGeom prst="rect">
            <a:avLst/>
          </a:prstGeom>
        </p:spPr>
      </p:pic>
    </p:spTree>
    <p:extLst>
      <p:ext uri="{BB962C8B-B14F-4D97-AF65-F5344CB8AC3E}">
        <p14:creationId xmlns:p14="http://schemas.microsoft.com/office/powerpoint/2010/main" val="26092522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B30925F-E1CF-4E73-9986-A2CA8E8500EC}"/>
              </a:ext>
            </a:extLst>
          </p:cNvPr>
          <p:cNvSpPr txBox="1"/>
          <p:nvPr/>
        </p:nvSpPr>
        <p:spPr>
          <a:xfrm>
            <a:off x="0" y="0"/>
            <a:ext cx="9144000" cy="6432530"/>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40.  If you put 375 grams of tap water at 294.0 K into the fridge to cool it all down to 275.0 K, how much energy needed to be removed from this water?</a:t>
            </a:r>
            <a:br>
              <a:rPr lang="en-US" sz="3200" dirty="0">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r>
              <a:rPr lang="en-US" sz="4400" dirty="0">
                <a:solidFill>
                  <a:srgbClr val="FF0000"/>
                </a:solidFill>
                <a:latin typeface="Times New Roman" panose="02020603050405020304" pitchFamily="18" charset="0"/>
                <a:cs typeface="Times New Roman" panose="02020603050405020304" pitchFamily="18" charset="0"/>
              </a:rPr>
              <a:t>    q = </a:t>
            </a:r>
            <a:r>
              <a:rPr lang="en-US" sz="4400" dirty="0" err="1">
                <a:solidFill>
                  <a:srgbClr val="FF0000"/>
                </a:solidFill>
                <a:latin typeface="Times New Roman" panose="02020603050405020304" pitchFamily="18" charset="0"/>
                <a:cs typeface="Times New Roman" panose="02020603050405020304" pitchFamily="18" charset="0"/>
              </a:rPr>
              <a:t>mCΔT</a:t>
            </a:r>
            <a:endParaRPr lang="en-US" sz="4400" dirty="0">
              <a:solidFill>
                <a:srgbClr val="FF0000"/>
              </a:solidFill>
              <a:latin typeface="Times New Roman" panose="02020603050405020304" pitchFamily="18" charset="0"/>
              <a:cs typeface="Times New Roman" panose="02020603050405020304" pitchFamily="18" charset="0"/>
            </a:endParaRPr>
          </a:p>
          <a:p>
            <a:br>
              <a:rPr lang="en-US" sz="4400" dirty="0">
                <a:solidFill>
                  <a:srgbClr val="FF0000"/>
                </a:solidFill>
                <a:latin typeface="Times New Roman" panose="02020603050405020304" pitchFamily="18" charset="0"/>
                <a:cs typeface="Times New Roman" panose="02020603050405020304" pitchFamily="18" charset="0"/>
              </a:rPr>
            </a:br>
            <a:r>
              <a:rPr lang="en-US" sz="4400" dirty="0">
                <a:solidFill>
                  <a:srgbClr val="FF0000"/>
                </a:solidFill>
                <a:latin typeface="Times New Roman" panose="02020603050405020304" pitchFamily="18" charset="0"/>
                <a:cs typeface="Times New Roman" panose="02020603050405020304" pitchFamily="18" charset="0"/>
              </a:rPr>
              <a:t>    q = (375 g)(4.18 J/</a:t>
            </a:r>
            <a:r>
              <a:rPr lang="en-US" sz="4400" dirty="0" err="1">
                <a:solidFill>
                  <a:srgbClr val="FF0000"/>
                </a:solidFill>
                <a:latin typeface="Times New Roman" panose="02020603050405020304" pitchFamily="18" charset="0"/>
                <a:cs typeface="Times New Roman" panose="02020603050405020304" pitchFamily="18" charset="0"/>
              </a:rPr>
              <a:t>g·K</a:t>
            </a:r>
            <a:r>
              <a:rPr lang="en-US" sz="4400" dirty="0">
                <a:solidFill>
                  <a:srgbClr val="FF0000"/>
                </a:solidFill>
                <a:latin typeface="Times New Roman" panose="02020603050405020304" pitchFamily="18" charset="0"/>
                <a:cs typeface="Times New Roman" panose="02020603050405020304" pitchFamily="18" charset="0"/>
              </a:rPr>
              <a:t>)(19.0 K)</a:t>
            </a:r>
            <a:br>
              <a:rPr lang="en-US" sz="4400" dirty="0">
                <a:solidFill>
                  <a:srgbClr val="FF0000"/>
                </a:solidFill>
                <a:latin typeface="Times New Roman" panose="02020603050405020304" pitchFamily="18" charset="0"/>
                <a:cs typeface="Times New Roman" panose="02020603050405020304" pitchFamily="18" charset="0"/>
              </a:rPr>
            </a:br>
            <a:r>
              <a:rPr lang="en-US" sz="4400" dirty="0">
                <a:solidFill>
                  <a:srgbClr val="FF0000"/>
                </a:solidFill>
                <a:latin typeface="Times New Roman" panose="02020603050405020304" pitchFamily="18" charset="0"/>
                <a:cs typeface="Times New Roman" panose="02020603050405020304" pitchFamily="18" charset="0"/>
              </a:rPr>
              <a:t>  </a:t>
            </a:r>
            <a:br>
              <a:rPr lang="en-US" sz="4400" dirty="0">
                <a:solidFill>
                  <a:srgbClr val="FF0000"/>
                </a:solidFill>
                <a:latin typeface="Times New Roman" panose="02020603050405020304" pitchFamily="18" charset="0"/>
                <a:cs typeface="Times New Roman" panose="02020603050405020304" pitchFamily="18" charset="0"/>
              </a:rPr>
            </a:br>
            <a:r>
              <a:rPr lang="en-US" sz="4400" dirty="0">
                <a:solidFill>
                  <a:srgbClr val="FF0000"/>
                </a:solidFill>
                <a:latin typeface="Times New Roman" panose="02020603050405020304" pitchFamily="18" charset="0"/>
                <a:cs typeface="Times New Roman" panose="02020603050405020304" pitchFamily="18" charset="0"/>
              </a:rPr>
              <a:t>    q = 29,782.5 J  =  29,800 J     </a:t>
            </a:r>
            <a:r>
              <a:rPr lang="en-US" sz="4400" dirty="0">
                <a:solidFill>
                  <a:srgbClr val="000099"/>
                </a:solidFill>
                <a:latin typeface="Times New Roman" panose="02020603050405020304" pitchFamily="18" charset="0"/>
                <a:cs typeface="Times New Roman" panose="02020603050405020304" pitchFamily="18" charset="0"/>
              </a:rPr>
              <a:t>(3 SF)</a:t>
            </a:r>
            <a:r>
              <a:rPr lang="en-US" sz="4400" dirty="0">
                <a:solidFill>
                  <a:srgbClr val="FF0000"/>
                </a:solidFill>
                <a:latin typeface="Times New Roman" panose="02020603050405020304" pitchFamily="18" charset="0"/>
                <a:cs typeface="Times New Roman" panose="02020603050405020304" pitchFamily="18" charset="0"/>
              </a:rPr>
              <a:t>   </a:t>
            </a:r>
            <a:endParaRPr lang="en-US" dirty="0"/>
          </a:p>
        </p:txBody>
      </p:sp>
      <p:pic>
        <p:nvPicPr>
          <p:cNvPr id="3" name="Picture 2">
            <a:extLst>
              <a:ext uri="{FF2B5EF4-FFF2-40B4-BE49-F238E27FC236}">
                <a16:creationId xmlns:a16="http://schemas.microsoft.com/office/drawing/2014/main" id="{34839AEF-7553-4A65-8A24-132966FDEF7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643699" y="1524000"/>
            <a:ext cx="2500301" cy="2743200"/>
          </a:xfrm>
          <a:prstGeom prst="rect">
            <a:avLst/>
          </a:prstGeom>
        </p:spPr>
      </p:pic>
    </p:spTree>
    <p:extLst>
      <p:ext uri="{BB962C8B-B14F-4D97-AF65-F5344CB8AC3E}">
        <p14:creationId xmlns:p14="http://schemas.microsoft.com/office/powerpoint/2010/main" val="38713488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6D5C5F-6223-02B6-ABB2-3CA5A3724ADF}"/>
            </a:ext>
          </a:extLst>
        </p:cNvPr>
        <p:cNvGrpSpPr/>
        <p:nvPr/>
      </p:nvGrpSpPr>
      <p:grpSpPr>
        <a:xfrm>
          <a:off x="0" y="0"/>
          <a:ext cx="0" cy="0"/>
          <a:chOff x="0" y="0"/>
          <a:chExt cx="0" cy="0"/>
        </a:xfrm>
      </p:grpSpPr>
      <p:grpSp>
        <p:nvGrpSpPr>
          <p:cNvPr id="14" name="Group 13">
            <a:extLst>
              <a:ext uri="{FF2B5EF4-FFF2-40B4-BE49-F238E27FC236}">
                <a16:creationId xmlns:a16="http://schemas.microsoft.com/office/drawing/2014/main" id="{4744C679-984F-820A-FA7E-41F87FF176A0}"/>
              </a:ext>
            </a:extLst>
          </p:cNvPr>
          <p:cNvGrpSpPr/>
          <p:nvPr/>
        </p:nvGrpSpPr>
        <p:grpSpPr>
          <a:xfrm>
            <a:off x="5190693" y="548699"/>
            <a:ext cx="3967162" cy="4953000"/>
            <a:chOff x="5190693" y="548699"/>
            <a:chExt cx="3967162" cy="4953000"/>
          </a:xfrm>
        </p:grpSpPr>
        <p:cxnSp>
          <p:nvCxnSpPr>
            <p:cNvPr id="15362" name="AutoShape 2">
              <a:extLst>
                <a:ext uri="{FF2B5EF4-FFF2-40B4-BE49-F238E27FC236}">
                  <a16:creationId xmlns:a16="http://schemas.microsoft.com/office/drawing/2014/main" id="{291340E4-D30F-6000-62AE-1BC8DF4A605A}"/>
                </a:ext>
              </a:extLst>
            </p:cNvPr>
            <p:cNvCxnSpPr>
              <a:cxnSpLocks noChangeShapeType="1"/>
            </p:cNvCxnSpPr>
            <p:nvPr/>
          </p:nvCxnSpPr>
          <p:spPr bwMode="auto">
            <a:xfrm>
              <a:off x="6333694" y="1066800"/>
              <a:ext cx="0" cy="4434899"/>
            </a:xfrm>
            <a:prstGeom prst="straightConnector1">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cxnSp>
          <p:nvCxnSpPr>
            <p:cNvPr id="15363" name="AutoShape 3">
              <a:extLst>
                <a:ext uri="{FF2B5EF4-FFF2-40B4-BE49-F238E27FC236}">
                  <a16:creationId xmlns:a16="http://schemas.microsoft.com/office/drawing/2014/main" id="{1C71FF2C-7AFD-C419-6F24-AB7E963E3091}"/>
                </a:ext>
              </a:extLst>
            </p:cNvPr>
            <p:cNvCxnSpPr>
              <a:cxnSpLocks noChangeShapeType="1"/>
            </p:cNvCxnSpPr>
            <p:nvPr/>
          </p:nvCxnSpPr>
          <p:spPr bwMode="auto">
            <a:xfrm>
              <a:off x="8810194" y="1066800"/>
              <a:ext cx="0" cy="4434899"/>
            </a:xfrm>
            <a:prstGeom prst="straightConnector1">
              <a:avLst/>
            </a:prstGeom>
            <a:noFill/>
            <a:ln w="2540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cxnSp>
          <p:nvCxnSpPr>
            <p:cNvPr id="15364" name="AutoShape 4">
              <a:extLst>
                <a:ext uri="{FF2B5EF4-FFF2-40B4-BE49-F238E27FC236}">
                  <a16:creationId xmlns:a16="http://schemas.microsoft.com/office/drawing/2014/main" id="{7210C209-C1C6-2905-D718-EBE737D4676C}"/>
                </a:ext>
              </a:extLst>
            </p:cNvPr>
            <p:cNvCxnSpPr>
              <a:cxnSpLocks noChangeShapeType="1"/>
            </p:cNvCxnSpPr>
            <p:nvPr/>
          </p:nvCxnSpPr>
          <p:spPr bwMode="auto">
            <a:xfrm>
              <a:off x="5190693" y="1562100"/>
              <a:ext cx="3838576" cy="0"/>
            </a:xfrm>
            <a:prstGeom prst="straightConnector1">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cxnSp>
          <p:nvCxnSpPr>
            <p:cNvPr id="15365" name="AutoShape 5">
              <a:extLst>
                <a:ext uri="{FF2B5EF4-FFF2-40B4-BE49-F238E27FC236}">
                  <a16:creationId xmlns:a16="http://schemas.microsoft.com/office/drawing/2014/main" id="{6D784849-5DC1-F2B4-1766-9A21E74DAAF9}"/>
                </a:ext>
              </a:extLst>
            </p:cNvPr>
            <p:cNvCxnSpPr>
              <a:cxnSpLocks noChangeShapeType="1"/>
            </p:cNvCxnSpPr>
            <p:nvPr/>
          </p:nvCxnSpPr>
          <p:spPr bwMode="auto">
            <a:xfrm>
              <a:off x="5319279" y="5151231"/>
              <a:ext cx="3838576" cy="0"/>
            </a:xfrm>
            <a:prstGeom prst="straightConnector1">
              <a:avLst/>
            </a:prstGeom>
            <a:noFill/>
            <a:ln w="2540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sp>
          <p:nvSpPr>
            <p:cNvPr id="3" name="Text Box 6">
              <a:extLst>
                <a:ext uri="{FF2B5EF4-FFF2-40B4-BE49-F238E27FC236}">
                  <a16:creationId xmlns:a16="http://schemas.microsoft.com/office/drawing/2014/main" id="{32BA1AD9-671A-C86A-5854-01756BE9BDC9}"/>
                </a:ext>
              </a:extLst>
            </p:cNvPr>
            <p:cNvSpPr txBox="1">
              <a:spLocks noChangeArrowheads="1"/>
            </p:cNvSpPr>
            <p:nvPr/>
          </p:nvSpPr>
          <p:spPr bwMode="auto">
            <a:xfrm>
              <a:off x="5695520" y="4302844"/>
              <a:ext cx="514350" cy="257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000000"/>
                  </a:solidFill>
                  <a:effectLst/>
                  <a:latin typeface="Times New Roman" panose="02020603050405020304" pitchFamily="18" charset="0"/>
                </a:rPr>
                <a:t>24.0</a:t>
              </a:r>
              <a:r>
                <a:rPr kumimoji="0" lang="en-US" altLang="en-US" sz="1200" b="0" i="0" u="none" strike="noStrike" cap="none" normalizeH="0" baseline="0" noProof="1">
                  <a:ln>
                    <a:noFill/>
                  </a:ln>
                  <a:solidFill>
                    <a:srgbClr val="000000"/>
                  </a:solidFill>
                  <a:effectLst/>
                  <a:latin typeface="Times New Roman" panose="02020603050405020304" pitchFamily="18" charset="0"/>
                </a:rPr>
                <a:t>°</a:t>
              </a:r>
              <a:r>
                <a:rPr kumimoji="0" lang="en-US" altLang="en-US" sz="1200" b="0" i="0" u="none" strike="noStrike" cap="none" normalizeH="0" baseline="0" dirty="0">
                  <a:ln>
                    <a:noFill/>
                  </a:ln>
                  <a:solidFill>
                    <a:srgbClr val="000000"/>
                  </a:solidFill>
                  <a:effectLst/>
                  <a:latin typeface="Times New Roman" panose="02020603050405020304" pitchFamily="18" charset="0"/>
                </a:rPr>
                <a:t>C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4" name="Text Box 7">
              <a:extLst>
                <a:ext uri="{FF2B5EF4-FFF2-40B4-BE49-F238E27FC236}">
                  <a16:creationId xmlns:a16="http://schemas.microsoft.com/office/drawing/2014/main" id="{658650F2-4AC2-C191-11D6-DD8F863503AC}"/>
                </a:ext>
              </a:extLst>
            </p:cNvPr>
            <p:cNvSpPr txBox="1">
              <a:spLocks noChangeArrowheads="1"/>
            </p:cNvSpPr>
            <p:nvPr/>
          </p:nvSpPr>
          <p:spPr bwMode="auto">
            <a:xfrm>
              <a:off x="5762194" y="1685925"/>
              <a:ext cx="514350" cy="257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New Roman" panose="02020603050405020304" pitchFamily="18" charset="0"/>
                </a:rPr>
                <a:t>95.0</a:t>
              </a:r>
              <a:r>
                <a:rPr kumimoji="0" lang="en-US" altLang="en-US" sz="1200" b="0" i="0" u="none" strike="noStrike" cap="none" normalizeH="0" baseline="0" noProof="1">
                  <a:ln>
                    <a:noFill/>
                  </a:ln>
                  <a:solidFill>
                    <a:srgbClr val="000000"/>
                  </a:solidFill>
                  <a:effectLst/>
                  <a:latin typeface="Times New Roman" panose="02020603050405020304" pitchFamily="18" charset="0"/>
                </a:rPr>
                <a:t>°</a:t>
              </a:r>
              <a:r>
                <a:rPr kumimoji="0" lang="en-US" altLang="en-US" sz="1200" b="0" i="0" u="none" strike="noStrike" cap="none" normalizeH="0" baseline="0">
                  <a:ln>
                    <a:noFill/>
                  </a:ln>
                  <a:solidFill>
                    <a:srgbClr val="000000"/>
                  </a:solidFill>
                  <a:effectLst/>
                  <a:latin typeface="Times New Roman" panose="02020603050405020304" pitchFamily="18" charset="0"/>
                </a:rPr>
                <a:t>C</a:t>
              </a:r>
              <a:endParaRPr kumimoji="0" lang="en-US" altLang="en-US" sz="1800" b="0" i="0" u="none" strike="noStrike" cap="none" normalizeH="0" baseline="0">
                <a:ln>
                  <a:noFill/>
                </a:ln>
                <a:solidFill>
                  <a:schemeClr val="tx1"/>
                </a:solidFill>
                <a:effectLst/>
                <a:latin typeface="Arial" panose="020B0604020202020204" pitchFamily="34" charset="0"/>
              </a:endParaRPr>
            </a:p>
          </p:txBody>
        </p:sp>
        <p:cxnSp>
          <p:nvCxnSpPr>
            <p:cNvPr id="15368" name="AutoShape 8">
              <a:extLst>
                <a:ext uri="{FF2B5EF4-FFF2-40B4-BE49-F238E27FC236}">
                  <a16:creationId xmlns:a16="http://schemas.microsoft.com/office/drawing/2014/main" id="{79D3C5CF-E53E-AF98-0F55-3F3F0008301A}"/>
                </a:ext>
              </a:extLst>
            </p:cNvPr>
            <p:cNvCxnSpPr>
              <a:cxnSpLocks noChangeShapeType="1"/>
            </p:cNvCxnSpPr>
            <p:nvPr/>
          </p:nvCxnSpPr>
          <p:spPr bwMode="auto">
            <a:xfrm>
              <a:off x="6276544" y="1800225"/>
              <a:ext cx="180975" cy="0"/>
            </a:xfrm>
            <a:prstGeom prst="straightConnector1">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cxnSp>
          <p:nvCxnSpPr>
            <p:cNvPr id="15369" name="AutoShape 9">
              <a:extLst>
                <a:ext uri="{FF2B5EF4-FFF2-40B4-BE49-F238E27FC236}">
                  <a16:creationId xmlns:a16="http://schemas.microsoft.com/office/drawing/2014/main" id="{DF9EAA3E-ED7D-AEA8-A4AE-0D8D6F90F388}"/>
                </a:ext>
              </a:extLst>
            </p:cNvPr>
            <p:cNvCxnSpPr>
              <a:cxnSpLocks noChangeShapeType="1"/>
            </p:cNvCxnSpPr>
            <p:nvPr/>
          </p:nvCxnSpPr>
          <p:spPr bwMode="auto">
            <a:xfrm>
              <a:off x="6244218" y="4434899"/>
              <a:ext cx="180975" cy="0"/>
            </a:xfrm>
            <a:prstGeom prst="straightConnector1">
              <a:avLst/>
            </a:prstGeom>
            <a:noFill/>
            <a:ln w="2540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cxnSp>
          <p:nvCxnSpPr>
            <p:cNvPr id="15370" name="AutoShape 10">
              <a:extLst>
                <a:ext uri="{FF2B5EF4-FFF2-40B4-BE49-F238E27FC236}">
                  <a16:creationId xmlns:a16="http://schemas.microsoft.com/office/drawing/2014/main" id="{DE8A56CC-FC38-488A-1B1A-A9CDEDB009AB}"/>
                </a:ext>
              </a:extLst>
            </p:cNvPr>
            <p:cNvCxnSpPr>
              <a:cxnSpLocks noChangeShapeType="1"/>
            </p:cNvCxnSpPr>
            <p:nvPr/>
          </p:nvCxnSpPr>
          <p:spPr bwMode="auto">
            <a:xfrm>
              <a:off x="8733994" y="1800225"/>
              <a:ext cx="180975" cy="0"/>
            </a:xfrm>
            <a:prstGeom prst="straightConnector1">
              <a:avLst/>
            </a:prstGeom>
            <a:noFill/>
            <a:ln w="2540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cxnSp>
          <p:nvCxnSpPr>
            <p:cNvPr id="15371" name="AutoShape 11">
              <a:extLst>
                <a:ext uri="{FF2B5EF4-FFF2-40B4-BE49-F238E27FC236}">
                  <a16:creationId xmlns:a16="http://schemas.microsoft.com/office/drawing/2014/main" id="{34253803-9043-5E0E-F2E2-898CD59DDD1F}"/>
                </a:ext>
              </a:extLst>
            </p:cNvPr>
            <p:cNvCxnSpPr>
              <a:cxnSpLocks noChangeShapeType="1"/>
            </p:cNvCxnSpPr>
            <p:nvPr/>
          </p:nvCxnSpPr>
          <p:spPr bwMode="auto">
            <a:xfrm>
              <a:off x="8643506" y="4448464"/>
              <a:ext cx="180975" cy="0"/>
            </a:xfrm>
            <a:prstGeom prst="straightConnector1">
              <a:avLst/>
            </a:prstGeom>
            <a:noFill/>
            <a:ln w="2540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sp>
          <p:nvSpPr>
            <p:cNvPr id="5" name="Text Box 12">
              <a:extLst>
                <a:ext uri="{FF2B5EF4-FFF2-40B4-BE49-F238E27FC236}">
                  <a16:creationId xmlns:a16="http://schemas.microsoft.com/office/drawing/2014/main" id="{174B8F16-A874-EB21-1984-FC201385FA1B}"/>
                </a:ext>
              </a:extLst>
            </p:cNvPr>
            <p:cNvSpPr txBox="1">
              <a:spLocks noChangeArrowheads="1"/>
            </p:cNvSpPr>
            <p:nvPr/>
          </p:nvSpPr>
          <p:spPr bwMode="auto">
            <a:xfrm>
              <a:off x="8076770" y="4302844"/>
              <a:ext cx="514350" cy="257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New Roman" panose="02020603050405020304" pitchFamily="18" charset="0"/>
                </a:rPr>
                <a:t>K</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 name="Text Box 13">
              <a:extLst>
                <a:ext uri="{FF2B5EF4-FFF2-40B4-BE49-F238E27FC236}">
                  <a16:creationId xmlns:a16="http://schemas.microsoft.com/office/drawing/2014/main" id="{B4DB4CC9-FE96-2D11-D66D-E65E45BF100A}"/>
                </a:ext>
              </a:extLst>
            </p:cNvPr>
            <p:cNvSpPr txBox="1">
              <a:spLocks noChangeArrowheads="1"/>
            </p:cNvSpPr>
            <p:nvPr/>
          </p:nvSpPr>
          <p:spPr bwMode="auto">
            <a:xfrm>
              <a:off x="8181544" y="1685925"/>
              <a:ext cx="514350" cy="257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New Roman" panose="02020603050405020304" pitchFamily="18" charset="0"/>
                </a:rPr>
                <a:t>K</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 name="TextBox 6">
              <a:extLst>
                <a:ext uri="{FF2B5EF4-FFF2-40B4-BE49-F238E27FC236}">
                  <a16:creationId xmlns:a16="http://schemas.microsoft.com/office/drawing/2014/main" id="{5CC148C7-F2CB-CF58-B94F-827BF5E9A81D}"/>
                </a:ext>
              </a:extLst>
            </p:cNvPr>
            <p:cNvSpPr txBox="1"/>
            <p:nvPr/>
          </p:nvSpPr>
          <p:spPr>
            <a:xfrm>
              <a:off x="8624455" y="548699"/>
              <a:ext cx="533400" cy="584775"/>
            </a:xfrm>
            <a:prstGeom prst="rect">
              <a:avLst/>
            </a:prstGeom>
            <a:noFill/>
          </p:spPr>
          <p:txBody>
            <a:bodyPr wrap="square" rtlCol="0">
              <a:spAutoFit/>
            </a:bodyPr>
            <a:lstStyle/>
            <a:p>
              <a:r>
                <a:rPr lang="en-US" sz="3200" dirty="0">
                  <a:solidFill>
                    <a:srgbClr val="000099"/>
                  </a:solidFill>
                </a:rPr>
                <a:t>K</a:t>
              </a:r>
            </a:p>
          </p:txBody>
        </p:sp>
        <p:sp>
          <p:nvSpPr>
            <p:cNvPr id="16" name="TextBox 15">
              <a:extLst>
                <a:ext uri="{FF2B5EF4-FFF2-40B4-BE49-F238E27FC236}">
                  <a16:creationId xmlns:a16="http://schemas.microsoft.com/office/drawing/2014/main" id="{6E02CBCB-8DF8-0594-D53E-68C81D142572}"/>
                </a:ext>
              </a:extLst>
            </p:cNvPr>
            <p:cNvSpPr txBox="1"/>
            <p:nvPr/>
          </p:nvSpPr>
          <p:spPr>
            <a:xfrm>
              <a:off x="6105093" y="548700"/>
              <a:ext cx="533400" cy="584775"/>
            </a:xfrm>
            <a:prstGeom prst="rect">
              <a:avLst/>
            </a:prstGeom>
            <a:noFill/>
          </p:spPr>
          <p:txBody>
            <a:bodyPr wrap="square" rtlCol="0">
              <a:spAutoFit/>
            </a:bodyPr>
            <a:lstStyle/>
            <a:p>
              <a:r>
                <a:rPr lang="en-US" sz="3200" dirty="0">
                  <a:solidFill>
                    <a:srgbClr val="000099"/>
                  </a:solidFill>
                </a:rPr>
                <a:t>C</a:t>
              </a:r>
            </a:p>
          </p:txBody>
        </p:sp>
        <p:sp>
          <p:nvSpPr>
            <p:cNvPr id="8" name="TextBox 7">
              <a:extLst>
                <a:ext uri="{FF2B5EF4-FFF2-40B4-BE49-F238E27FC236}">
                  <a16:creationId xmlns:a16="http://schemas.microsoft.com/office/drawing/2014/main" id="{7B9D9401-DFF5-2C1C-2250-A82F37EF94DC}"/>
                </a:ext>
              </a:extLst>
            </p:cNvPr>
            <p:cNvSpPr txBox="1"/>
            <p:nvPr/>
          </p:nvSpPr>
          <p:spPr>
            <a:xfrm>
              <a:off x="5762194" y="1246167"/>
              <a:ext cx="3395661" cy="369332"/>
            </a:xfrm>
            <a:prstGeom prst="rect">
              <a:avLst/>
            </a:prstGeom>
            <a:noFill/>
          </p:spPr>
          <p:txBody>
            <a:bodyPr wrap="square" rtlCol="0">
              <a:spAutoFit/>
            </a:bodyPr>
            <a:lstStyle/>
            <a:p>
              <a:r>
                <a:rPr lang="en-US" dirty="0">
                  <a:solidFill>
                    <a:srgbClr val="FF0000"/>
                  </a:solidFill>
                </a:rPr>
                <a:t>100            Boiling point       373</a:t>
              </a:r>
            </a:p>
          </p:txBody>
        </p:sp>
        <p:sp>
          <p:nvSpPr>
            <p:cNvPr id="18" name="TextBox 17">
              <a:extLst>
                <a:ext uri="{FF2B5EF4-FFF2-40B4-BE49-F238E27FC236}">
                  <a16:creationId xmlns:a16="http://schemas.microsoft.com/office/drawing/2014/main" id="{9126D53D-9241-77F7-E191-B0FF78BC640A}"/>
                </a:ext>
              </a:extLst>
            </p:cNvPr>
            <p:cNvSpPr txBox="1"/>
            <p:nvPr/>
          </p:nvSpPr>
          <p:spPr>
            <a:xfrm>
              <a:off x="5762194" y="4781899"/>
              <a:ext cx="3395661" cy="369332"/>
            </a:xfrm>
            <a:prstGeom prst="rect">
              <a:avLst/>
            </a:prstGeom>
            <a:noFill/>
          </p:spPr>
          <p:txBody>
            <a:bodyPr wrap="square" rtlCol="0">
              <a:spAutoFit/>
            </a:bodyPr>
            <a:lstStyle/>
            <a:p>
              <a:r>
                <a:rPr lang="en-US" dirty="0">
                  <a:solidFill>
                    <a:srgbClr val="FF0000"/>
                  </a:solidFill>
                </a:rPr>
                <a:t>     0            Melting point     273</a:t>
              </a:r>
            </a:p>
          </p:txBody>
        </p:sp>
      </p:grpSp>
      <p:sp>
        <p:nvSpPr>
          <p:cNvPr id="9" name="TextBox 8">
            <a:extLst>
              <a:ext uri="{FF2B5EF4-FFF2-40B4-BE49-F238E27FC236}">
                <a16:creationId xmlns:a16="http://schemas.microsoft.com/office/drawing/2014/main" id="{B928956D-4ABD-CA10-7F41-62FBD80993F0}"/>
              </a:ext>
            </a:extLst>
          </p:cNvPr>
          <p:cNvSpPr txBox="1"/>
          <p:nvPr/>
        </p:nvSpPr>
        <p:spPr>
          <a:xfrm>
            <a:off x="0" y="3962400"/>
            <a:ext cx="5413730" cy="2923877"/>
          </a:xfrm>
          <a:prstGeom prst="rect">
            <a:avLst/>
          </a:prstGeom>
          <a:noFill/>
        </p:spPr>
        <p:txBody>
          <a:bodyPr wrap="square" rtlCol="0">
            <a:spAutoFit/>
          </a:bodyPr>
          <a:lstStyle/>
          <a:p>
            <a:r>
              <a:rPr lang="en-US" sz="2400" dirty="0">
                <a:solidFill>
                  <a:srgbClr val="000099"/>
                </a:solidFill>
                <a:latin typeface="Times New Roman" panose="02020603050405020304" pitchFamily="18" charset="0"/>
                <a:cs typeface="Times New Roman" panose="02020603050405020304" pitchFamily="18" charset="0"/>
              </a:rPr>
              <a:t>42.  The ∆T in °C = </a:t>
            </a:r>
            <a:r>
              <a:rPr lang="en-US" sz="2400" dirty="0">
                <a:solidFill>
                  <a:schemeClr val="bg1"/>
                </a:solidFill>
                <a:latin typeface="Times New Roman" panose="02020603050405020304" pitchFamily="18" charset="0"/>
                <a:cs typeface="Times New Roman" panose="02020603050405020304" pitchFamily="18" charset="0"/>
              </a:rPr>
              <a:t>95 – 24 = 71 C</a:t>
            </a:r>
          </a:p>
          <a:p>
            <a:r>
              <a:rPr lang="en-US" sz="2400" dirty="0">
                <a:solidFill>
                  <a:srgbClr val="000099"/>
                </a:solidFill>
                <a:latin typeface="Times New Roman" panose="02020603050405020304" pitchFamily="18" charset="0"/>
                <a:cs typeface="Times New Roman" panose="02020603050405020304" pitchFamily="18" charset="0"/>
              </a:rPr>
              <a:t> </a:t>
            </a:r>
            <a:br>
              <a:rPr lang="en-US" sz="2400" dirty="0">
                <a:solidFill>
                  <a:srgbClr val="000099"/>
                </a:solidFill>
                <a:latin typeface="Times New Roman" panose="02020603050405020304" pitchFamily="18" charset="0"/>
                <a:cs typeface="Times New Roman" panose="02020603050405020304" pitchFamily="18" charset="0"/>
              </a:rPr>
            </a:br>
            <a:endParaRPr lang="en-US" sz="2400" dirty="0">
              <a:solidFill>
                <a:srgbClr val="000099"/>
              </a:solidFill>
              <a:latin typeface="Times New Roman" panose="02020603050405020304" pitchFamily="18" charset="0"/>
              <a:cs typeface="Times New Roman" panose="02020603050405020304" pitchFamily="18" charset="0"/>
            </a:endParaRPr>
          </a:p>
          <a:p>
            <a:r>
              <a:rPr lang="en-US" sz="2400" dirty="0">
                <a:solidFill>
                  <a:srgbClr val="000099"/>
                </a:solidFill>
                <a:latin typeface="Times New Roman" panose="02020603050405020304" pitchFamily="18" charset="0"/>
                <a:cs typeface="Times New Roman" panose="02020603050405020304" pitchFamily="18" charset="0"/>
              </a:rPr>
              <a:t>     The ∆T in K = </a:t>
            </a:r>
            <a:r>
              <a:rPr lang="en-US" sz="2400" dirty="0">
                <a:solidFill>
                  <a:schemeClr val="bg1"/>
                </a:solidFill>
                <a:latin typeface="Times New Roman" panose="02020603050405020304" pitchFamily="18" charset="0"/>
                <a:cs typeface="Times New Roman" panose="02020603050405020304" pitchFamily="18" charset="0"/>
              </a:rPr>
              <a:t>368 – 297 = 71 K</a:t>
            </a:r>
          </a:p>
          <a:p>
            <a:r>
              <a:rPr lang="en-US" sz="2400" dirty="0">
                <a:solidFill>
                  <a:srgbClr val="000099"/>
                </a:solidFill>
                <a:latin typeface="Times New Roman" panose="02020603050405020304" pitchFamily="18" charset="0"/>
                <a:cs typeface="Times New Roman" panose="02020603050405020304" pitchFamily="18" charset="0"/>
              </a:rPr>
              <a:t> </a:t>
            </a:r>
            <a:br>
              <a:rPr lang="en-US" sz="2400" dirty="0">
                <a:solidFill>
                  <a:srgbClr val="000099"/>
                </a:solidFill>
                <a:latin typeface="Times New Roman" panose="02020603050405020304" pitchFamily="18" charset="0"/>
                <a:cs typeface="Times New Roman" panose="02020603050405020304" pitchFamily="18" charset="0"/>
              </a:rPr>
            </a:br>
            <a:endParaRPr lang="en-US" sz="2400" dirty="0">
              <a:solidFill>
                <a:srgbClr val="000099"/>
              </a:solidFill>
              <a:latin typeface="Times New Roman" panose="02020603050405020304" pitchFamily="18" charset="0"/>
              <a:cs typeface="Times New Roman" panose="02020603050405020304" pitchFamily="18" charset="0"/>
            </a:endParaRPr>
          </a:p>
          <a:p>
            <a:r>
              <a:rPr lang="en-US" sz="4000" dirty="0">
                <a:solidFill>
                  <a:srgbClr val="FF0000"/>
                </a:solidFill>
                <a:latin typeface="Times New Roman" panose="02020603050405020304" pitchFamily="18" charset="0"/>
                <a:cs typeface="Times New Roman" panose="02020603050405020304" pitchFamily="18" charset="0"/>
              </a:rPr>
              <a:t>43.    </a:t>
            </a:r>
            <a:r>
              <a:rPr lang="en-US" sz="4000" dirty="0">
                <a:solidFill>
                  <a:schemeClr val="bg1"/>
                </a:solidFill>
                <a:latin typeface="Times New Roman" panose="02020603050405020304" pitchFamily="18" charset="0"/>
                <a:cs typeface="Times New Roman" panose="02020603050405020304" pitchFamily="18" charset="0"/>
              </a:rPr>
              <a:t>∆T in °C </a:t>
            </a:r>
            <a:r>
              <a:rPr lang="en-US" sz="4000" dirty="0">
                <a:solidFill>
                  <a:srgbClr val="FF0000"/>
                </a:solidFill>
                <a:latin typeface="Times New Roman" panose="02020603050405020304" pitchFamily="18" charset="0"/>
                <a:cs typeface="Times New Roman" panose="02020603050405020304" pitchFamily="18" charset="0"/>
              </a:rPr>
              <a:t>= </a:t>
            </a:r>
            <a:r>
              <a:rPr lang="en-US" sz="4000" dirty="0">
                <a:solidFill>
                  <a:schemeClr val="bg1"/>
                </a:solidFill>
                <a:latin typeface="Times New Roman" panose="02020603050405020304" pitchFamily="18" charset="0"/>
                <a:cs typeface="Times New Roman" panose="02020603050405020304" pitchFamily="18" charset="0"/>
              </a:rPr>
              <a:t>∆T in K </a:t>
            </a:r>
            <a:endParaRPr lang="en-US" sz="3200" dirty="0">
              <a:solidFill>
                <a:schemeClr val="bg1"/>
              </a:solidFill>
            </a:endParaRPr>
          </a:p>
        </p:txBody>
      </p:sp>
      <p:graphicFrame>
        <p:nvGraphicFramePr>
          <p:cNvPr id="12" name="Table 11">
            <a:extLst>
              <a:ext uri="{FF2B5EF4-FFF2-40B4-BE49-F238E27FC236}">
                <a16:creationId xmlns:a16="http://schemas.microsoft.com/office/drawing/2014/main" id="{FC94F41F-1CF2-BE7B-18F0-46BAA202DC3F}"/>
              </a:ext>
            </a:extLst>
          </p:cNvPr>
          <p:cNvGraphicFramePr>
            <a:graphicFrameLocks noGrp="1"/>
          </p:cNvGraphicFramePr>
          <p:nvPr>
            <p:extLst>
              <p:ext uri="{D42A27DB-BD31-4B8C-83A1-F6EECF244321}">
                <p14:modId xmlns:p14="http://schemas.microsoft.com/office/powerpoint/2010/main" val="3269321808"/>
              </p:ext>
            </p:extLst>
          </p:nvPr>
        </p:nvGraphicFramePr>
        <p:xfrm>
          <a:off x="0" y="0"/>
          <a:ext cx="9158659" cy="3956304"/>
        </p:xfrm>
        <a:graphic>
          <a:graphicData uri="http://schemas.openxmlformats.org/drawingml/2006/table">
            <a:tbl>
              <a:tblPr/>
              <a:tblGrid>
                <a:gridCol w="4579321">
                  <a:extLst>
                    <a:ext uri="{9D8B030D-6E8A-4147-A177-3AD203B41FA5}">
                      <a16:colId xmlns:a16="http://schemas.microsoft.com/office/drawing/2014/main" val="1561231692"/>
                    </a:ext>
                  </a:extLst>
                </a:gridCol>
                <a:gridCol w="4579338">
                  <a:extLst>
                    <a:ext uri="{9D8B030D-6E8A-4147-A177-3AD203B41FA5}">
                      <a16:colId xmlns:a16="http://schemas.microsoft.com/office/drawing/2014/main" val="2531401364"/>
                    </a:ext>
                  </a:extLst>
                </a:gridCol>
              </a:tblGrid>
              <a:tr h="609600">
                <a:tc gridSpan="2">
                  <a:txBody>
                    <a:bodyPr/>
                    <a:lstStyle/>
                    <a:p>
                      <a:pPr marR="0" indent="0" algn="l" rtl="0"/>
                      <a:r>
                        <a:rPr lang="en-US" sz="2000" kern="1200" dirty="0">
                          <a:ln>
                            <a:noFill/>
                          </a:ln>
                          <a:solidFill>
                            <a:srgbClr val="FF0000"/>
                          </a:solidFill>
                          <a:effectLst/>
                          <a:latin typeface="Times New Roman" panose="02020603050405020304" pitchFamily="18" charset="0"/>
                        </a:rPr>
                        <a:t>41. Convert both centigrade temps </a:t>
                      </a:r>
                      <a:r>
                        <a:rPr lang="en-US" sz="2000" kern="1200" dirty="0">
                          <a:ln>
                            <a:noFill/>
                          </a:ln>
                          <a:solidFill>
                            <a:srgbClr val="FF0000"/>
                          </a:solidFill>
                          <a:effectLst/>
                          <a:latin typeface="Times New Roman" panose="02020603050405020304" pitchFamily="18" charset="0"/>
                          <a:cs typeface="Times New Roman" panose="02020603050405020304" pitchFamily="18" charset="0"/>
                        </a:rPr>
                        <a:t>→ Kelvin</a:t>
                      </a:r>
                      <a:endParaRPr lang="en-US" sz="1400" kern="1400" dirty="0">
                        <a:ln>
                          <a:noFill/>
                        </a:ln>
                        <a:solidFill>
                          <a:srgbClr val="FF0000"/>
                        </a:solidFill>
                        <a:effectLst/>
                        <a:latin typeface="Times New Roman" panose="02020603050405020304" pitchFamily="18" charset="0"/>
                      </a:endParaRPr>
                    </a:p>
                  </a:txBody>
                  <a:tcPr marL="36576" marR="36576" marT="36576" marB="36576">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302832686"/>
                  </a:ext>
                </a:extLst>
              </a:tr>
              <a:tr h="1324636">
                <a:tc>
                  <a:txBody>
                    <a:bodyPr/>
                    <a:lstStyle/>
                    <a:p>
                      <a:pPr marR="0" indent="0" algn="l" rtl="0"/>
                      <a:r>
                        <a:rPr lang="fi-FI" sz="2000" kern="1200" dirty="0">
                          <a:ln>
                            <a:noFill/>
                          </a:ln>
                          <a:solidFill>
                            <a:srgbClr val="000000"/>
                          </a:solidFill>
                          <a:effectLst/>
                          <a:latin typeface="Times New Roman" panose="02020603050405020304" pitchFamily="18" charset="0"/>
                        </a:rPr>
                        <a:t>24.0°C → Kelvin          </a:t>
                      </a:r>
                      <a:r>
                        <a:rPr lang="fi-FI" sz="2000" kern="1400" dirty="0">
                          <a:ln>
                            <a:noFill/>
                          </a:ln>
                          <a:solidFill>
                            <a:srgbClr val="000000"/>
                          </a:solidFill>
                          <a:effectLst/>
                          <a:latin typeface="Times New Roman" panose="02020603050405020304" pitchFamily="18" charset="0"/>
                        </a:rPr>
                        <a:t>K = C + 273</a:t>
                      </a:r>
                      <a:br>
                        <a:rPr lang="fi-FI" sz="2000" kern="1400" dirty="0">
                          <a:ln>
                            <a:noFill/>
                          </a:ln>
                          <a:solidFill>
                            <a:srgbClr val="000000"/>
                          </a:solidFill>
                          <a:effectLst/>
                          <a:latin typeface="Times New Roman" panose="02020603050405020304" pitchFamily="18" charset="0"/>
                        </a:rPr>
                      </a:br>
                      <a:br>
                        <a:rPr lang="fi-FI" sz="2000" kern="1400" dirty="0">
                          <a:ln>
                            <a:noFill/>
                          </a:ln>
                          <a:solidFill>
                            <a:srgbClr val="000000"/>
                          </a:solidFill>
                          <a:effectLst/>
                          <a:latin typeface="Times New Roman" panose="02020603050405020304" pitchFamily="18" charset="0"/>
                        </a:rPr>
                      </a:br>
                      <a:r>
                        <a:rPr lang="fi-FI" sz="2000" kern="1400" dirty="0">
                          <a:ln>
                            <a:noFill/>
                          </a:ln>
                          <a:solidFill>
                            <a:srgbClr val="000000"/>
                          </a:solidFill>
                          <a:effectLst/>
                          <a:latin typeface="Times New Roman" panose="02020603050405020304" pitchFamily="18" charset="0"/>
                        </a:rPr>
                        <a:t>    K = </a:t>
                      </a:r>
                      <a:r>
                        <a:rPr lang="fi-FI" sz="2000" kern="1400" dirty="0">
                          <a:ln>
                            <a:noFill/>
                          </a:ln>
                          <a:solidFill>
                            <a:schemeClr val="bg1"/>
                          </a:solidFill>
                          <a:effectLst/>
                          <a:latin typeface="Times New Roman" panose="02020603050405020304" pitchFamily="18" charset="0"/>
                        </a:rPr>
                        <a:t>24.0 + 273 = 297 K</a:t>
                      </a:r>
                      <a:br>
                        <a:rPr lang="fi-FI" sz="2000" kern="1400" dirty="0">
                          <a:ln>
                            <a:noFill/>
                          </a:ln>
                          <a:solidFill>
                            <a:schemeClr val="bg1"/>
                          </a:solidFill>
                          <a:effectLst/>
                          <a:latin typeface="Times New Roman" panose="02020603050405020304" pitchFamily="18" charset="0"/>
                        </a:rPr>
                      </a:br>
                      <a:br>
                        <a:rPr lang="fi-FI" sz="2000" kern="1400" dirty="0">
                          <a:ln>
                            <a:noFill/>
                          </a:ln>
                          <a:solidFill>
                            <a:srgbClr val="000000"/>
                          </a:solidFill>
                          <a:effectLst/>
                          <a:latin typeface="Times New Roman" panose="02020603050405020304" pitchFamily="18" charset="0"/>
                        </a:rPr>
                      </a:br>
                      <a:endParaRPr lang="fi-FI" sz="1400" kern="1400" dirty="0">
                        <a:ln>
                          <a:noFill/>
                        </a:ln>
                        <a:solidFill>
                          <a:srgbClr val="000000"/>
                        </a:solidFill>
                        <a:effectLst/>
                        <a:latin typeface="Times New Roman" panose="02020603050405020304" pitchFamily="18" charset="0"/>
                      </a:endParaRPr>
                    </a:p>
                  </a:txBody>
                  <a:tcPr marL="36576" marR="36576" marT="36576" marB="36576">
                    <a:lnL w="3175" cap="flat" cmpd="sng" algn="ctr">
                      <a:solidFill>
                        <a:srgbClr val="000000"/>
                      </a:solidFill>
                      <a:prstDash val="solid"/>
                      <a:round/>
                      <a:headEnd type="none" w="med" len="med"/>
                      <a:tailEnd type="none" w="med" len="med"/>
                    </a:lnL>
                    <a:lnR w="3175" cap="flat" cmpd="sng" algn="ctr">
                      <a:no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noFill/>
                  </a:tcPr>
                </a:tc>
                <a:tc>
                  <a:txBody>
                    <a:bodyPr/>
                    <a:lstStyle/>
                    <a:p>
                      <a:pPr marR="0" indent="0" algn="l" rtl="0"/>
                      <a:endParaRPr lang="fi-FI" sz="1400" kern="1400" dirty="0">
                        <a:ln>
                          <a:noFill/>
                        </a:ln>
                        <a:solidFill>
                          <a:srgbClr val="000000"/>
                        </a:solidFill>
                        <a:effectLst/>
                        <a:latin typeface="Times New Roman" panose="02020603050405020304" pitchFamily="18" charset="0"/>
                      </a:endParaRPr>
                    </a:p>
                  </a:txBody>
                  <a:tcPr marL="36576" marR="36576" marT="36576" marB="36576">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82535330"/>
                  </a:ext>
                </a:extLst>
              </a:tr>
              <a:tr h="141856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2000" kern="1200" dirty="0">
                          <a:ln>
                            <a:noFill/>
                          </a:ln>
                          <a:solidFill>
                            <a:srgbClr val="000000"/>
                          </a:solidFill>
                          <a:effectLst/>
                          <a:latin typeface="Times New Roman" panose="02020603050405020304" pitchFamily="18" charset="0"/>
                        </a:rPr>
                        <a:t>95.0°C → Kelvin                </a:t>
                      </a:r>
                      <a:r>
                        <a:rPr lang="fi-FI" sz="2000" kern="1400" dirty="0">
                          <a:ln>
                            <a:noFill/>
                          </a:ln>
                          <a:solidFill>
                            <a:srgbClr val="000000"/>
                          </a:solidFill>
                          <a:effectLst/>
                          <a:latin typeface="Times New Roman" panose="02020603050405020304" pitchFamily="18" charset="0"/>
                        </a:rPr>
                        <a:t>K = C + 273</a:t>
                      </a:r>
                    </a:p>
                    <a:p>
                      <a:pPr marR="0" indent="0" algn="l" rtl="0"/>
                      <a:br>
                        <a:rPr lang="fi-FI" sz="1400" kern="1400" dirty="0">
                          <a:ln>
                            <a:noFill/>
                          </a:ln>
                          <a:solidFill>
                            <a:srgbClr val="000000"/>
                          </a:solidFill>
                          <a:effectLst/>
                          <a:latin typeface="Times New Roman" panose="02020603050405020304" pitchFamily="18" charset="0"/>
                        </a:rPr>
                      </a:br>
                      <a:br>
                        <a:rPr lang="fi-FI" sz="1400" kern="1400" dirty="0">
                          <a:ln>
                            <a:noFill/>
                          </a:ln>
                          <a:solidFill>
                            <a:srgbClr val="000000"/>
                          </a:solidFill>
                          <a:effectLst/>
                          <a:latin typeface="Times New Roman" panose="02020603050405020304" pitchFamily="18" charset="0"/>
                        </a:rPr>
                      </a:br>
                      <a:r>
                        <a:rPr lang="fi-FI" sz="1400" kern="1400" dirty="0">
                          <a:ln>
                            <a:noFill/>
                          </a:ln>
                          <a:solidFill>
                            <a:srgbClr val="000000"/>
                          </a:solidFill>
                          <a:effectLst/>
                          <a:latin typeface="Times New Roman" panose="02020603050405020304" pitchFamily="18" charset="0"/>
                        </a:rPr>
                        <a:t>     </a:t>
                      </a:r>
                      <a:r>
                        <a:rPr lang="fi-FI" sz="2000" kern="1400" dirty="0">
                          <a:ln>
                            <a:noFill/>
                          </a:ln>
                          <a:solidFill>
                            <a:srgbClr val="000000"/>
                          </a:solidFill>
                          <a:effectLst/>
                          <a:latin typeface="Times New Roman" panose="02020603050405020304" pitchFamily="18" charset="0"/>
                        </a:rPr>
                        <a:t>K = </a:t>
                      </a:r>
                      <a:r>
                        <a:rPr lang="fi-FI" sz="2000" kern="1400" dirty="0">
                          <a:ln>
                            <a:noFill/>
                          </a:ln>
                          <a:solidFill>
                            <a:schemeClr val="bg1"/>
                          </a:solidFill>
                          <a:effectLst/>
                          <a:latin typeface="Times New Roman" panose="02020603050405020304" pitchFamily="18" charset="0"/>
                        </a:rPr>
                        <a:t>95.0 + 273 = 368 K</a:t>
                      </a:r>
                      <a:br>
                        <a:rPr lang="fi-FI" sz="2000" kern="1400" dirty="0">
                          <a:ln>
                            <a:noFill/>
                          </a:ln>
                          <a:solidFill>
                            <a:schemeClr val="bg1"/>
                          </a:solidFill>
                          <a:effectLst/>
                          <a:latin typeface="Times New Roman" panose="02020603050405020304" pitchFamily="18" charset="0"/>
                        </a:rPr>
                      </a:br>
                      <a:br>
                        <a:rPr lang="fi-FI" sz="2000" kern="1400" dirty="0">
                          <a:ln>
                            <a:noFill/>
                          </a:ln>
                          <a:solidFill>
                            <a:srgbClr val="000000"/>
                          </a:solidFill>
                          <a:effectLst/>
                          <a:latin typeface="Times New Roman" panose="02020603050405020304" pitchFamily="18" charset="0"/>
                        </a:rPr>
                      </a:br>
                      <a:br>
                        <a:rPr lang="fi-FI" sz="1400" kern="1400" dirty="0">
                          <a:ln>
                            <a:noFill/>
                          </a:ln>
                          <a:solidFill>
                            <a:srgbClr val="000000"/>
                          </a:solidFill>
                          <a:effectLst/>
                          <a:latin typeface="Times New Roman" panose="02020603050405020304" pitchFamily="18" charset="0"/>
                        </a:rPr>
                      </a:br>
                      <a:endParaRPr lang="fi-FI" sz="1400" kern="1400" dirty="0">
                        <a:ln>
                          <a:noFill/>
                        </a:ln>
                        <a:solidFill>
                          <a:srgbClr val="000000"/>
                        </a:solidFill>
                        <a:effectLst/>
                        <a:latin typeface="Times New Roman" panose="02020603050405020304" pitchFamily="18" charset="0"/>
                      </a:endParaRPr>
                    </a:p>
                  </a:txBody>
                  <a:tcPr marL="36576" marR="36576" marT="36576" marB="36576">
                    <a:lnL w="3175" cap="flat" cmpd="sng" algn="ctr">
                      <a:solidFill>
                        <a:srgbClr val="000000"/>
                      </a:solidFill>
                      <a:prstDash val="solid"/>
                      <a:round/>
                      <a:headEnd type="none" w="med" len="med"/>
                      <a:tailEnd type="none" w="med" len="med"/>
                    </a:lnL>
                    <a:lnR w="3175" cap="flat" cmpd="sng" algn="ctr">
                      <a:no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noFill/>
                  </a:tcPr>
                </a:tc>
                <a:tc>
                  <a:txBody>
                    <a:bodyPr/>
                    <a:lstStyle/>
                    <a:p>
                      <a:pPr marR="0" indent="0" algn="l" rtl="0"/>
                      <a:endParaRPr lang="fi-FI" sz="1400" kern="1400" dirty="0">
                        <a:ln>
                          <a:noFill/>
                        </a:ln>
                        <a:solidFill>
                          <a:srgbClr val="000000"/>
                        </a:solidFill>
                        <a:effectLst/>
                        <a:latin typeface="Times New Roman" panose="02020603050405020304" pitchFamily="18" charset="0"/>
                      </a:endParaRPr>
                    </a:p>
                  </a:txBody>
                  <a:tcPr marL="36576" marR="36576" marT="36576" marB="36576">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90612823"/>
                  </a:ext>
                </a:extLst>
              </a:tr>
            </a:tbl>
          </a:graphicData>
        </a:graphic>
      </p:graphicFrame>
    </p:spTree>
    <p:extLst>
      <p:ext uri="{BB962C8B-B14F-4D97-AF65-F5344CB8AC3E}">
        <p14:creationId xmlns:p14="http://schemas.microsoft.com/office/powerpoint/2010/main" val="40406456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F53AAC-98AD-CAA7-07B0-12416ADAAA95}"/>
            </a:ext>
          </a:extLst>
        </p:cNvPr>
        <p:cNvGrpSpPr/>
        <p:nvPr/>
      </p:nvGrpSpPr>
      <p:grpSpPr>
        <a:xfrm>
          <a:off x="0" y="0"/>
          <a:ext cx="0" cy="0"/>
          <a:chOff x="0" y="0"/>
          <a:chExt cx="0" cy="0"/>
        </a:xfrm>
      </p:grpSpPr>
      <p:grpSp>
        <p:nvGrpSpPr>
          <p:cNvPr id="14" name="Group 13">
            <a:extLst>
              <a:ext uri="{FF2B5EF4-FFF2-40B4-BE49-F238E27FC236}">
                <a16:creationId xmlns:a16="http://schemas.microsoft.com/office/drawing/2014/main" id="{A68B87B7-6F57-13A2-E792-8AB9EB48CC59}"/>
              </a:ext>
            </a:extLst>
          </p:cNvPr>
          <p:cNvGrpSpPr/>
          <p:nvPr/>
        </p:nvGrpSpPr>
        <p:grpSpPr>
          <a:xfrm>
            <a:off x="5190693" y="548699"/>
            <a:ext cx="3967162" cy="4953000"/>
            <a:chOff x="5190693" y="548699"/>
            <a:chExt cx="3967162" cy="4953000"/>
          </a:xfrm>
        </p:grpSpPr>
        <p:cxnSp>
          <p:nvCxnSpPr>
            <p:cNvPr id="15362" name="AutoShape 2">
              <a:extLst>
                <a:ext uri="{FF2B5EF4-FFF2-40B4-BE49-F238E27FC236}">
                  <a16:creationId xmlns:a16="http://schemas.microsoft.com/office/drawing/2014/main" id="{678DD500-F981-BEFC-26E6-3CB1C0FB1B86}"/>
                </a:ext>
              </a:extLst>
            </p:cNvPr>
            <p:cNvCxnSpPr>
              <a:cxnSpLocks noChangeShapeType="1"/>
            </p:cNvCxnSpPr>
            <p:nvPr/>
          </p:nvCxnSpPr>
          <p:spPr bwMode="auto">
            <a:xfrm>
              <a:off x="6333694" y="1066800"/>
              <a:ext cx="0" cy="4434899"/>
            </a:xfrm>
            <a:prstGeom prst="straightConnector1">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cxnSp>
          <p:nvCxnSpPr>
            <p:cNvPr id="15363" name="AutoShape 3">
              <a:extLst>
                <a:ext uri="{FF2B5EF4-FFF2-40B4-BE49-F238E27FC236}">
                  <a16:creationId xmlns:a16="http://schemas.microsoft.com/office/drawing/2014/main" id="{64923E29-568E-7BFE-7C67-19492A7F5BEA}"/>
                </a:ext>
              </a:extLst>
            </p:cNvPr>
            <p:cNvCxnSpPr>
              <a:cxnSpLocks noChangeShapeType="1"/>
            </p:cNvCxnSpPr>
            <p:nvPr/>
          </p:nvCxnSpPr>
          <p:spPr bwMode="auto">
            <a:xfrm>
              <a:off x="8810194" y="1066800"/>
              <a:ext cx="0" cy="4434899"/>
            </a:xfrm>
            <a:prstGeom prst="straightConnector1">
              <a:avLst/>
            </a:prstGeom>
            <a:noFill/>
            <a:ln w="2540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cxnSp>
          <p:nvCxnSpPr>
            <p:cNvPr id="15364" name="AutoShape 4">
              <a:extLst>
                <a:ext uri="{FF2B5EF4-FFF2-40B4-BE49-F238E27FC236}">
                  <a16:creationId xmlns:a16="http://schemas.microsoft.com/office/drawing/2014/main" id="{A76411F2-609D-4562-F1B5-3E6E9EB0ABF0}"/>
                </a:ext>
              </a:extLst>
            </p:cNvPr>
            <p:cNvCxnSpPr>
              <a:cxnSpLocks noChangeShapeType="1"/>
            </p:cNvCxnSpPr>
            <p:nvPr/>
          </p:nvCxnSpPr>
          <p:spPr bwMode="auto">
            <a:xfrm>
              <a:off x="5190693" y="1562100"/>
              <a:ext cx="3838576" cy="0"/>
            </a:xfrm>
            <a:prstGeom prst="straightConnector1">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cxnSp>
          <p:nvCxnSpPr>
            <p:cNvPr id="15365" name="AutoShape 5">
              <a:extLst>
                <a:ext uri="{FF2B5EF4-FFF2-40B4-BE49-F238E27FC236}">
                  <a16:creationId xmlns:a16="http://schemas.microsoft.com/office/drawing/2014/main" id="{23456D5D-A711-1641-AF3A-D498B513601D}"/>
                </a:ext>
              </a:extLst>
            </p:cNvPr>
            <p:cNvCxnSpPr>
              <a:cxnSpLocks noChangeShapeType="1"/>
            </p:cNvCxnSpPr>
            <p:nvPr/>
          </p:nvCxnSpPr>
          <p:spPr bwMode="auto">
            <a:xfrm>
              <a:off x="5319279" y="5151231"/>
              <a:ext cx="3838576" cy="0"/>
            </a:xfrm>
            <a:prstGeom prst="straightConnector1">
              <a:avLst/>
            </a:prstGeom>
            <a:noFill/>
            <a:ln w="2540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sp>
          <p:nvSpPr>
            <p:cNvPr id="3" name="Text Box 6">
              <a:extLst>
                <a:ext uri="{FF2B5EF4-FFF2-40B4-BE49-F238E27FC236}">
                  <a16:creationId xmlns:a16="http://schemas.microsoft.com/office/drawing/2014/main" id="{E942CDCF-43E9-72DC-0F06-695D7E8D160E}"/>
                </a:ext>
              </a:extLst>
            </p:cNvPr>
            <p:cNvSpPr txBox="1">
              <a:spLocks noChangeArrowheads="1"/>
            </p:cNvSpPr>
            <p:nvPr/>
          </p:nvSpPr>
          <p:spPr bwMode="auto">
            <a:xfrm>
              <a:off x="5695520" y="4302844"/>
              <a:ext cx="514350" cy="257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000000"/>
                  </a:solidFill>
                  <a:effectLst/>
                  <a:latin typeface="Times New Roman" panose="02020603050405020304" pitchFamily="18" charset="0"/>
                </a:rPr>
                <a:t>24.0</a:t>
              </a:r>
              <a:r>
                <a:rPr kumimoji="0" lang="en-US" altLang="en-US" sz="1200" b="0" i="0" u="none" strike="noStrike" cap="none" normalizeH="0" baseline="0" noProof="1">
                  <a:ln>
                    <a:noFill/>
                  </a:ln>
                  <a:solidFill>
                    <a:srgbClr val="000000"/>
                  </a:solidFill>
                  <a:effectLst/>
                  <a:latin typeface="Times New Roman" panose="02020603050405020304" pitchFamily="18" charset="0"/>
                </a:rPr>
                <a:t>°</a:t>
              </a:r>
              <a:r>
                <a:rPr kumimoji="0" lang="en-US" altLang="en-US" sz="1200" b="0" i="0" u="none" strike="noStrike" cap="none" normalizeH="0" baseline="0" dirty="0">
                  <a:ln>
                    <a:noFill/>
                  </a:ln>
                  <a:solidFill>
                    <a:srgbClr val="000000"/>
                  </a:solidFill>
                  <a:effectLst/>
                  <a:latin typeface="Times New Roman" panose="02020603050405020304" pitchFamily="18" charset="0"/>
                </a:rPr>
                <a:t>C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4" name="Text Box 7">
              <a:extLst>
                <a:ext uri="{FF2B5EF4-FFF2-40B4-BE49-F238E27FC236}">
                  <a16:creationId xmlns:a16="http://schemas.microsoft.com/office/drawing/2014/main" id="{2F70A6B5-B3B4-5DC2-6710-5C01E2E7D244}"/>
                </a:ext>
              </a:extLst>
            </p:cNvPr>
            <p:cNvSpPr txBox="1">
              <a:spLocks noChangeArrowheads="1"/>
            </p:cNvSpPr>
            <p:nvPr/>
          </p:nvSpPr>
          <p:spPr bwMode="auto">
            <a:xfrm>
              <a:off x="5762194" y="1685925"/>
              <a:ext cx="514350" cy="257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New Roman" panose="02020603050405020304" pitchFamily="18" charset="0"/>
                </a:rPr>
                <a:t>95.0</a:t>
              </a:r>
              <a:r>
                <a:rPr kumimoji="0" lang="en-US" altLang="en-US" sz="1200" b="0" i="0" u="none" strike="noStrike" cap="none" normalizeH="0" baseline="0" noProof="1">
                  <a:ln>
                    <a:noFill/>
                  </a:ln>
                  <a:solidFill>
                    <a:srgbClr val="000000"/>
                  </a:solidFill>
                  <a:effectLst/>
                  <a:latin typeface="Times New Roman" panose="02020603050405020304" pitchFamily="18" charset="0"/>
                </a:rPr>
                <a:t>°</a:t>
              </a:r>
              <a:r>
                <a:rPr kumimoji="0" lang="en-US" altLang="en-US" sz="1200" b="0" i="0" u="none" strike="noStrike" cap="none" normalizeH="0" baseline="0">
                  <a:ln>
                    <a:noFill/>
                  </a:ln>
                  <a:solidFill>
                    <a:srgbClr val="000000"/>
                  </a:solidFill>
                  <a:effectLst/>
                  <a:latin typeface="Times New Roman" panose="02020603050405020304" pitchFamily="18" charset="0"/>
                </a:rPr>
                <a:t>C</a:t>
              </a:r>
              <a:endParaRPr kumimoji="0" lang="en-US" altLang="en-US" sz="1800" b="0" i="0" u="none" strike="noStrike" cap="none" normalizeH="0" baseline="0">
                <a:ln>
                  <a:noFill/>
                </a:ln>
                <a:solidFill>
                  <a:schemeClr val="tx1"/>
                </a:solidFill>
                <a:effectLst/>
                <a:latin typeface="Arial" panose="020B0604020202020204" pitchFamily="34" charset="0"/>
              </a:endParaRPr>
            </a:p>
          </p:txBody>
        </p:sp>
        <p:cxnSp>
          <p:nvCxnSpPr>
            <p:cNvPr id="15368" name="AutoShape 8">
              <a:extLst>
                <a:ext uri="{FF2B5EF4-FFF2-40B4-BE49-F238E27FC236}">
                  <a16:creationId xmlns:a16="http://schemas.microsoft.com/office/drawing/2014/main" id="{DD128811-CB7E-91ED-FFE8-83B22726172E}"/>
                </a:ext>
              </a:extLst>
            </p:cNvPr>
            <p:cNvCxnSpPr>
              <a:cxnSpLocks noChangeShapeType="1"/>
            </p:cNvCxnSpPr>
            <p:nvPr/>
          </p:nvCxnSpPr>
          <p:spPr bwMode="auto">
            <a:xfrm>
              <a:off x="6276544" y="1800225"/>
              <a:ext cx="180975" cy="0"/>
            </a:xfrm>
            <a:prstGeom prst="straightConnector1">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cxnSp>
          <p:nvCxnSpPr>
            <p:cNvPr id="15369" name="AutoShape 9">
              <a:extLst>
                <a:ext uri="{FF2B5EF4-FFF2-40B4-BE49-F238E27FC236}">
                  <a16:creationId xmlns:a16="http://schemas.microsoft.com/office/drawing/2014/main" id="{DC4C9F5E-9438-13EA-51B8-C97357C28909}"/>
                </a:ext>
              </a:extLst>
            </p:cNvPr>
            <p:cNvCxnSpPr>
              <a:cxnSpLocks noChangeShapeType="1"/>
            </p:cNvCxnSpPr>
            <p:nvPr/>
          </p:nvCxnSpPr>
          <p:spPr bwMode="auto">
            <a:xfrm>
              <a:off x="6244218" y="4434899"/>
              <a:ext cx="180975" cy="0"/>
            </a:xfrm>
            <a:prstGeom prst="straightConnector1">
              <a:avLst/>
            </a:prstGeom>
            <a:noFill/>
            <a:ln w="2540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cxnSp>
          <p:nvCxnSpPr>
            <p:cNvPr id="15370" name="AutoShape 10">
              <a:extLst>
                <a:ext uri="{FF2B5EF4-FFF2-40B4-BE49-F238E27FC236}">
                  <a16:creationId xmlns:a16="http://schemas.microsoft.com/office/drawing/2014/main" id="{5DE45811-9A31-F019-9F28-A34F872CFC17}"/>
                </a:ext>
              </a:extLst>
            </p:cNvPr>
            <p:cNvCxnSpPr>
              <a:cxnSpLocks noChangeShapeType="1"/>
            </p:cNvCxnSpPr>
            <p:nvPr/>
          </p:nvCxnSpPr>
          <p:spPr bwMode="auto">
            <a:xfrm>
              <a:off x="8733994" y="1800225"/>
              <a:ext cx="180975" cy="0"/>
            </a:xfrm>
            <a:prstGeom prst="straightConnector1">
              <a:avLst/>
            </a:prstGeom>
            <a:noFill/>
            <a:ln w="2540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cxnSp>
          <p:nvCxnSpPr>
            <p:cNvPr id="15371" name="AutoShape 11">
              <a:extLst>
                <a:ext uri="{FF2B5EF4-FFF2-40B4-BE49-F238E27FC236}">
                  <a16:creationId xmlns:a16="http://schemas.microsoft.com/office/drawing/2014/main" id="{70B9147F-89B4-4C6A-E457-2A34E8F54955}"/>
                </a:ext>
              </a:extLst>
            </p:cNvPr>
            <p:cNvCxnSpPr>
              <a:cxnSpLocks noChangeShapeType="1"/>
            </p:cNvCxnSpPr>
            <p:nvPr/>
          </p:nvCxnSpPr>
          <p:spPr bwMode="auto">
            <a:xfrm>
              <a:off x="8643506" y="4448464"/>
              <a:ext cx="180975" cy="0"/>
            </a:xfrm>
            <a:prstGeom prst="straightConnector1">
              <a:avLst/>
            </a:prstGeom>
            <a:noFill/>
            <a:ln w="2540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sp>
          <p:nvSpPr>
            <p:cNvPr id="5" name="Text Box 12">
              <a:extLst>
                <a:ext uri="{FF2B5EF4-FFF2-40B4-BE49-F238E27FC236}">
                  <a16:creationId xmlns:a16="http://schemas.microsoft.com/office/drawing/2014/main" id="{0C45D5B8-6BC3-C210-DBB2-7E8266A3662A}"/>
                </a:ext>
              </a:extLst>
            </p:cNvPr>
            <p:cNvSpPr txBox="1">
              <a:spLocks noChangeArrowheads="1"/>
            </p:cNvSpPr>
            <p:nvPr/>
          </p:nvSpPr>
          <p:spPr bwMode="auto">
            <a:xfrm>
              <a:off x="8076770" y="4302844"/>
              <a:ext cx="514350" cy="257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000000"/>
                  </a:solidFill>
                  <a:effectLst/>
                  <a:latin typeface="Times New Roman" panose="02020603050405020304" pitchFamily="18" charset="0"/>
                </a:rPr>
                <a:t>297 K</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6" name="Text Box 13">
              <a:extLst>
                <a:ext uri="{FF2B5EF4-FFF2-40B4-BE49-F238E27FC236}">
                  <a16:creationId xmlns:a16="http://schemas.microsoft.com/office/drawing/2014/main" id="{F4AD79D2-1DAF-741C-FB74-2CB0B80C9155}"/>
                </a:ext>
              </a:extLst>
            </p:cNvPr>
            <p:cNvSpPr txBox="1">
              <a:spLocks noChangeArrowheads="1"/>
            </p:cNvSpPr>
            <p:nvPr/>
          </p:nvSpPr>
          <p:spPr bwMode="auto">
            <a:xfrm>
              <a:off x="8181544" y="1685925"/>
              <a:ext cx="514350" cy="257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000000"/>
                  </a:solidFill>
                  <a:effectLst/>
                  <a:latin typeface="Times New Roman" panose="02020603050405020304" pitchFamily="18" charset="0"/>
                </a:rPr>
                <a:t> 368 K</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7" name="TextBox 6">
              <a:extLst>
                <a:ext uri="{FF2B5EF4-FFF2-40B4-BE49-F238E27FC236}">
                  <a16:creationId xmlns:a16="http://schemas.microsoft.com/office/drawing/2014/main" id="{C3CF5188-B47E-83E3-520B-EF4357C62E48}"/>
                </a:ext>
              </a:extLst>
            </p:cNvPr>
            <p:cNvSpPr txBox="1"/>
            <p:nvPr/>
          </p:nvSpPr>
          <p:spPr>
            <a:xfrm>
              <a:off x="8624455" y="548699"/>
              <a:ext cx="533400" cy="584775"/>
            </a:xfrm>
            <a:prstGeom prst="rect">
              <a:avLst/>
            </a:prstGeom>
            <a:noFill/>
          </p:spPr>
          <p:txBody>
            <a:bodyPr wrap="square" rtlCol="0">
              <a:spAutoFit/>
            </a:bodyPr>
            <a:lstStyle/>
            <a:p>
              <a:r>
                <a:rPr lang="en-US" sz="3200" dirty="0">
                  <a:solidFill>
                    <a:srgbClr val="000099"/>
                  </a:solidFill>
                </a:rPr>
                <a:t>K</a:t>
              </a:r>
            </a:p>
          </p:txBody>
        </p:sp>
        <p:sp>
          <p:nvSpPr>
            <p:cNvPr id="16" name="TextBox 15">
              <a:extLst>
                <a:ext uri="{FF2B5EF4-FFF2-40B4-BE49-F238E27FC236}">
                  <a16:creationId xmlns:a16="http://schemas.microsoft.com/office/drawing/2014/main" id="{CA5EFE5E-5E97-4E14-9534-4AC9F440C1DA}"/>
                </a:ext>
              </a:extLst>
            </p:cNvPr>
            <p:cNvSpPr txBox="1"/>
            <p:nvPr/>
          </p:nvSpPr>
          <p:spPr>
            <a:xfrm>
              <a:off x="6105093" y="548700"/>
              <a:ext cx="533400" cy="584775"/>
            </a:xfrm>
            <a:prstGeom prst="rect">
              <a:avLst/>
            </a:prstGeom>
            <a:noFill/>
          </p:spPr>
          <p:txBody>
            <a:bodyPr wrap="square" rtlCol="0">
              <a:spAutoFit/>
            </a:bodyPr>
            <a:lstStyle/>
            <a:p>
              <a:r>
                <a:rPr lang="en-US" sz="3200" dirty="0">
                  <a:solidFill>
                    <a:srgbClr val="000099"/>
                  </a:solidFill>
                </a:rPr>
                <a:t>C</a:t>
              </a:r>
            </a:p>
          </p:txBody>
        </p:sp>
        <p:sp>
          <p:nvSpPr>
            <p:cNvPr id="8" name="TextBox 7">
              <a:extLst>
                <a:ext uri="{FF2B5EF4-FFF2-40B4-BE49-F238E27FC236}">
                  <a16:creationId xmlns:a16="http://schemas.microsoft.com/office/drawing/2014/main" id="{F2EABBE2-7358-AB48-D3C9-49C4794E3D30}"/>
                </a:ext>
              </a:extLst>
            </p:cNvPr>
            <p:cNvSpPr txBox="1"/>
            <p:nvPr/>
          </p:nvSpPr>
          <p:spPr>
            <a:xfrm>
              <a:off x="5762194" y="1246167"/>
              <a:ext cx="3395661" cy="369332"/>
            </a:xfrm>
            <a:prstGeom prst="rect">
              <a:avLst/>
            </a:prstGeom>
            <a:noFill/>
          </p:spPr>
          <p:txBody>
            <a:bodyPr wrap="square" rtlCol="0">
              <a:spAutoFit/>
            </a:bodyPr>
            <a:lstStyle/>
            <a:p>
              <a:r>
                <a:rPr lang="en-US" dirty="0">
                  <a:solidFill>
                    <a:srgbClr val="FF0000"/>
                  </a:solidFill>
                </a:rPr>
                <a:t>100            Boiling point       373</a:t>
              </a:r>
            </a:p>
          </p:txBody>
        </p:sp>
        <p:sp>
          <p:nvSpPr>
            <p:cNvPr id="18" name="TextBox 17">
              <a:extLst>
                <a:ext uri="{FF2B5EF4-FFF2-40B4-BE49-F238E27FC236}">
                  <a16:creationId xmlns:a16="http://schemas.microsoft.com/office/drawing/2014/main" id="{2EEE9477-CB53-1374-8A00-E8AC7C7D9100}"/>
                </a:ext>
              </a:extLst>
            </p:cNvPr>
            <p:cNvSpPr txBox="1"/>
            <p:nvPr/>
          </p:nvSpPr>
          <p:spPr>
            <a:xfrm>
              <a:off x="5762194" y="4781899"/>
              <a:ext cx="3395661" cy="369332"/>
            </a:xfrm>
            <a:prstGeom prst="rect">
              <a:avLst/>
            </a:prstGeom>
            <a:noFill/>
          </p:spPr>
          <p:txBody>
            <a:bodyPr wrap="square" rtlCol="0">
              <a:spAutoFit/>
            </a:bodyPr>
            <a:lstStyle/>
            <a:p>
              <a:r>
                <a:rPr lang="en-US" dirty="0">
                  <a:solidFill>
                    <a:srgbClr val="FF0000"/>
                  </a:solidFill>
                </a:rPr>
                <a:t>     0            Melting point     273</a:t>
              </a:r>
            </a:p>
          </p:txBody>
        </p:sp>
      </p:grpSp>
      <p:sp>
        <p:nvSpPr>
          <p:cNvPr id="9" name="TextBox 8">
            <a:extLst>
              <a:ext uri="{FF2B5EF4-FFF2-40B4-BE49-F238E27FC236}">
                <a16:creationId xmlns:a16="http://schemas.microsoft.com/office/drawing/2014/main" id="{364313F9-FD36-810E-05E7-0E7700346948}"/>
              </a:ext>
            </a:extLst>
          </p:cNvPr>
          <p:cNvSpPr txBox="1"/>
          <p:nvPr/>
        </p:nvSpPr>
        <p:spPr>
          <a:xfrm>
            <a:off x="0" y="3962400"/>
            <a:ext cx="5413730" cy="2923877"/>
          </a:xfrm>
          <a:prstGeom prst="rect">
            <a:avLst/>
          </a:prstGeom>
          <a:noFill/>
        </p:spPr>
        <p:txBody>
          <a:bodyPr wrap="square" rtlCol="0">
            <a:spAutoFit/>
          </a:bodyPr>
          <a:lstStyle/>
          <a:p>
            <a:r>
              <a:rPr lang="en-US" sz="2400" dirty="0">
                <a:solidFill>
                  <a:srgbClr val="000099"/>
                </a:solidFill>
                <a:latin typeface="Times New Roman" panose="02020603050405020304" pitchFamily="18" charset="0"/>
                <a:cs typeface="Times New Roman" panose="02020603050405020304" pitchFamily="18" charset="0"/>
              </a:rPr>
              <a:t>42.  The ∆T in °C = 95 – 24 = 71 C</a:t>
            </a:r>
          </a:p>
          <a:p>
            <a:r>
              <a:rPr lang="en-US" sz="2400" dirty="0">
                <a:solidFill>
                  <a:srgbClr val="000099"/>
                </a:solidFill>
                <a:latin typeface="Times New Roman" panose="02020603050405020304" pitchFamily="18" charset="0"/>
                <a:cs typeface="Times New Roman" panose="02020603050405020304" pitchFamily="18" charset="0"/>
              </a:rPr>
              <a:t> </a:t>
            </a:r>
            <a:br>
              <a:rPr lang="en-US" sz="2400" dirty="0">
                <a:solidFill>
                  <a:srgbClr val="000099"/>
                </a:solidFill>
                <a:latin typeface="Times New Roman" panose="02020603050405020304" pitchFamily="18" charset="0"/>
                <a:cs typeface="Times New Roman" panose="02020603050405020304" pitchFamily="18" charset="0"/>
              </a:rPr>
            </a:br>
            <a:endParaRPr lang="en-US" sz="2400" dirty="0">
              <a:solidFill>
                <a:srgbClr val="000099"/>
              </a:solidFill>
              <a:latin typeface="Times New Roman" panose="02020603050405020304" pitchFamily="18" charset="0"/>
              <a:cs typeface="Times New Roman" panose="02020603050405020304" pitchFamily="18" charset="0"/>
            </a:endParaRPr>
          </a:p>
          <a:p>
            <a:r>
              <a:rPr lang="en-US" sz="2400" dirty="0">
                <a:solidFill>
                  <a:srgbClr val="000099"/>
                </a:solidFill>
                <a:latin typeface="Times New Roman" panose="02020603050405020304" pitchFamily="18" charset="0"/>
                <a:cs typeface="Times New Roman" panose="02020603050405020304" pitchFamily="18" charset="0"/>
              </a:rPr>
              <a:t>     The ∆T in K = 368 – 297 = 71 K</a:t>
            </a:r>
          </a:p>
          <a:p>
            <a:r>
              <a:rPr lang="en-US" sz="2400" dirty="0">
                <a:solidFill>
                  <a:srgbClr val="000099"/>
                </a:solidFill>
                <a:latin typeface="Times New Roman" panose="02020603050405020304" pitchFamily="18" charset="0"/>
                <a:cs typeface="Times New Roman" panose="02020603050405020304" pitchFamily="18" charset="0"/>
              </a:rPr>
              <a:t> </a:t>
            </a:r>
            <a:br>
              <a:rPr lang="en-US" sz="2400" dirty="0">
                <a:solidFill>
                  <a:srgbClr val="000099"/>
                </a:solidFill>
                <a:latin typeface="Times New Roman" panose="02020603050405020304" pitchFamily="18" charset="0"/>
                <a:cs typeface="Times New Roman" panose="02020603050405020304" pitchFamily="18" charset="0"/>
              </a:rPr>
            </a:br>
            <a:endParaRPr lang="en-US" sz="2400" dirty="0">
              <a:solidFill>
                <a:srgbClr val="000099"/>
              </a:solidFill>
              <a:latin typeface="Times New Roman" panose="02020603050405020304" pitchFamily="18" charset="0"/>
              <a:cs typeface="Times New Roman" panose="02020603050405020304" pitchFamily="18" charset="0"/>
            </a:endParaRPr>
          </a:p>
          <a:p>
            <a:r>
              <a:rPr lang="en-US" sz="4000" dirty="0">
                <a:solidFill>
                  <a:srgbClr val="FF0000"/>
                </a:solidFill>
                <a:latin typeface="Times New Roman" panose="02020603050405020304" pitchFamily="18" charset="0"/>
                <a:cs typeface="Times New Roman" panose="02020603050405020304" pitchFamily="18" charset="0"/>
              </a:rPr>
              <a:t>43.    ∆T in °C = ∆T in K </a:t>
            </a:r>
            <a:endParaRPr lang="en-US" sz="3200" dirty="0">
              <a:solidFill>
                <a:srgbClr val="FF0000"/>
              </a:solidFill>
            </a:endParaRPr>
          </a:p>
        </p:txBody>
      </p:sp>
      <p:graphicFrame>
        <p:nvGraphicFramePr>
          <p:cNvPr id="12" name="Table 11">
            <a:extLst>
              <a:ext uri="{FF2B5EF4-FFF2-40B4-BE49-F238E27FC236}">
                <a16:creationId xmlns:a16="http://schemas.microsoft.com/office/drawing/2014/main" id="{12C2C51D-540C-17EA-69F0-8BF164DEBEB3}"/>
              </a:ext>
            </a:extLst>
          </p:cNvPr>
          <p:cNvGraphicFramePr>
            <a:graphicFrameLocks noGrp="1"/>
          </p:cNvGraphicFramePr>
          <p:nvPr>
            <p:extLst>
              <p:ext uri="{D42A27DB-BD31-4B8C-83A1-F6EECF244321}">
                <p14:modId xmlns:p14="http://schemas.microsoft.com/office/powerpoint/2010/main" val="1133519492"/>
              </p:ext>
            </p:extLst>
          </p:nvPr>
        </p:nvGraphicFramePr>
        <p:xfrm>
          <a:off x="0" y="0"/>
          <a:ext cx="9143999" cy="3956304"/>
        </p:xfrm>
        <a:graphic>
          <a:graphicData uri="http://schemas.openxmlformats.org/drawingml/2006/table">
            <a:tbl>
              <a:tblPr/>
              <a:tblGrid>
                <a:gridCol w="4571991">
                  <a:extLst>
                    <a:ext uri="{9D8B030D-6E8A-4147-A177-3AD203B41FA5}">
                      <a16:colId xmlns:a16="http://schemas.microsoft.com/office/drawing/2014/main" val="1561231692"/>
                    </a:ext>
                  </a:extLst>
                </a:gridCol>
                <a:gridCol w="4572008">
                  <a:extLst>
                    <a:ext uri="{9D8B030D-6E8A-4147-A177-3AD203B41FA5}">
                      <a16:colId xmlns:a16="http://schemas.microsoft.com/office/drawing/2014/main" val="2531401364"/>
                    </a:ext>
                  </a:extLst>
                </a:gridCol>
              </a:tblGrid>
              <a:tr h="609600">
                <a:tc gridSpan="2">
                  <a:txBody>
                    <a:bodyPr/>
                    <a:lstStyle/>
                    <a:p>
                      <a:pPr marR="0" indent="0" algn="l" rtl="0"/>
                      <a:r>
                        <a:rPr lang="en-US" sz="2000" kern="1200" dirty="0">
                          <a:ln>
                            <a:noFill/>
                          </a:ln>
                          <a:solidFill>
                            <a:srgbClr val="FF0000"/>
                          </a:solidFill>
                          <a:effectLst/>
                          <a:latin typeface="Times New Roman" panose="02020603050405020304" pitchFamily="18" charset="0"/>
                        </a:rPr>
                        <a:t>41. Convert both centigrade temps </a:t>
                      </a:r>
                      <a:r>
                        <a:rPr lang="en-US" sz="2000" kern="1200" dirty="0">
                          <a:ln>
                            <a:noFill/>
                          </a:ln>
                          <a:solidFill>
                            <a:srgbClr val="FF0000"/>
                          </a:solidFill>
                          <a:effectLst/>
                          <a:latin typeface="Times New Roman" panose="02020603050405020304" pitchFamily="18" charset="0"/>
                          <a:cs typeface="Times New Roman" panose="02020603050405020304" pitchFamily="18" charset="0"/>
                        </a:rPr>
                        <a:t>→ Kelvin</a:t>
                      </a:r>
                      <a:endParaRPr lang="en-US" sz="1400" kern="1400" dirty="0">
                        <a:ln>
                          <a:noFill/>
                        </a:ln>
                        <a:solidFill>
                          <a:srgbClr val="FF0000"/>
                        </a:solidFill>
                        <a:effectLst/>
                        <a:latin typeface="Times New Roman" panose="02020603050405020304" pitchFamily="18" charset="0"/>
                      </a:endParaRPr>
                    </a:p>
                  </a:txBody>
                  <a:tcPr marL="36576" marR="36576" marT="36576" marB="36576">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302832686"/>
                  </a:ext>
                </a:extLst>
              </a:tr>
              <a:tr h="1324636">
                <a:tc>
                  <a:txBody>
                    <a:bodyPr/>
                    <a:lstStyle/>
                    <a:p>
                      <a:pPr marR="0" indent="0" algn="l" rtl="0"/>
                      <a:r>
                        <a:rPr lang="fi-FI" sz="2000" kern="1200" dirty="0">
                          <a:ln>
                            <a:noFill/>
                          </a:ln>
                          <a:solidFill>
                            <a:srgbClr val="000000"/>
                          </a:solidFill>
                          <a:effectLst/>
                          <a:latin typeface="Times New Roman" panose="02020603050405020304" pitchFamily="18" charset="0"/>
                        </a:rPr>
                        <a:t>24.0°C → Kelvin          </a:t>
                      </a:r>
                      <a:r>
                        <a:rPr lang="fi-FI" sz="2000" kern="1400" dirty="0">
                          <a:ln>
                            <a:noFill/>
                          </a:ln>
                          <a:solidFill>
                            <a:srgbClr val="000000"/>
                          </a:solidFill>
                          <a:effectLst/>
                          <a:latin typeface="Times New Roman" panose="02020603050405020304" pitchFamily="18" charset="0"/>
                        </a:rPr>
                        <a:t>K = C + 273</a:t>
                      </a:r>
                      <a:br>
                        <a:rPr lang="fi-FI" sz="2000" kern="1400" dirty="0">
                          <a:ln>
                            <a:noFill/>
                          </a:ln>
                          <a:solidFill>
                            <a:srgbClr val="000000"/>
                          </a:solidFill>
                          <a:effectLst/>
                          <a:latin typeface="Times New Roman" panose="02020603050405020304" pitchFamily="18" charset="0"/>
                        </a:rPr>
                      </a:br>
                      <a:br>
                        <a:rPr lang="fi-FI" sz="2000" kern="1400" dirty="0">
                          <a:ln>
                            <a:noFill/>
                          </a:ln>
                          <a:solidFill>
                            <a:srgbClr val="000000"/>
                          </a:solidFill>
                          <a:effectLst/>
                          <a:latin typeface="Times New Roman" panose="02020603050405020304" pitchFamily="18" charset="0"/>
                        </a:rPr>
                      </a:br>
                      <a:r>
                        <a:rPr lang="fi-FI" sz="2000" kern="1400" dirty="0">
                          <a:ln>
                            <a:noFill/>
                          </a:ln>
                          <a:solidFill>
                            <a:srgbClr val="000000"/>
                          </a:solidFill>
                          <a:effectLst/>
                          <a:latin typeface="Times New Roman" panose="02020603050405020304" pitchFamily="18" charset="0"/>
                        </a:rPr>
                        <a:t>    K = 24.0 + 273 = 297 K</a:t>
                      </a:r>
                      <a:br>
                        <a:rPr lang="fi-FI" sz="2000" kern="1400" dirty="0">
                          <a:ln>
                            <a:noFill/>
                          </a:ln>
                          <a:solidFill>
                            <a:srgbClr val="000000"/>
                          </a:solidFill>
                          <a:effectLst/>
                          <a:latin typeface="Times New Roman" panose="02020603050405020304" pitchFamily="18" charset="0"/>
                        </a:rPr>
                      </a:br>
                      <a:br>
                        <a:rPr lang="fi-FI" sz="2000" kern="1400" dirty="0">
                          <a:ln>
                            <a:noFill/>
                          </a:ln>
                          <a:solidFill>
                            <a:srgbClr val="000000"/>
                          </a:solidFill>
                          <a:effectLst/>
                          <a:latin typeface="Times New Roman" panose="02020603050405020304" pitchFamily="18" charset="0"/>
                        </a:rPr>
                      </a:br>
                      <a:endParaRPr lang="fi-FI" sz="1400" kern="1400" dirty="0">
                        <a:ln>
                          <a:noFill/>
                        </a:ln>
                        <a:solidFill>
                          <a:srgbClr val="000000"/>
                        </a:solidFill>
                        <a:effectLst/>
                        <a:latin typeface="Times New Roman" panose="02020603050405020304" pitchFamily="18" charset="0"/>
                      </a:endParaRPr>
                    </a:p>
                  </a:txBody>
                  <a:tcPr marL="36576" marR="36576" marT="36576" marB="36576">
                    <a:lnL w="3175" cap="flat" cmpd="sng" algn="ctr">
                      <a:solidFill>
                        <a:srgbClr val="000000"/>
                      </a:solidFill>
                      <a:prstDash val="solid"/>
                      <a:round/>
                      <a:headEnd type="none" w="med" len="med"/>
                      <a:tailEnd type="none" w="med" len="med"/>
                    </a:lnL>
                    <a:lnR w="3175" cap="flat" cmpd="sng" algn="ctr">
                      <a:no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noFill/>
                  </a:tcPr>
                </a:tc>
                <a:tc>
                  <a:txBody>
                    <a:bodyPr/>
                    <a:lstStyle/>
                    <a:p>
                      <a:pPr marR="0" indent="0" algn="l" rtl="0"/>
                      <a:endParaRPr lang="fi-FI" sz="1400" kern="1400" dirty="0">
                        <a:ln>
                          <a:noFill/>
                        </a:ln>
                        <a:solidFill>
                          <a:srgbClr val="000000"/>
                        </a:solidFill>
                        <a:effectLst/>
                        <a:latin typeface="Times New Roman" panose="02020603050405020304" pitchFamily="18" charset="0"/>
                      </a:endParaRPr>
                    </a:p>
                  </a:txBody>
                  <a:tcPr marL="36576" marR="36576" marT="36576" marB="36576">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82535330"/>
                  </a:ext>
                </a:extLst>
              </a:tr>
              <a:tr h="141856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2000" kern="1200" dirty="0">
                          <a:ln>
                            <a:noFill/>
                          </a:ln>
                          <a:solidFill>
                            <a:srgbClr val="000000"/>
                          </a:solidFill>
                          <a:effectLst/>
                          <a:latin typeface="Times New Roman" panose="02020603050405020304" pitchFamily="18" charset="0"/>
                        </a:rPr>
                        <a:t>95.0°C → Kelvin                </a:t>
                      </a:r>
                      <a:r>
                        <a:rPr lang="fi-FI" sz="2000" kern="1400" dirty="0">
                          <a:ln>
                            <a:noFill/>
                          </a:ln>
                          <a:solidFill>
                            <a:srgbClr val="000000"/>
                          </a:solidFill>
                          <a:effectLst/>
                          <a:latin typeface="Times New Roman" panose="02020603050405020304" pitchFamily="18" charset="0"/>
                        </a:rPr>
                        <a:t>K = C + 273</a:t>
                      </a:r>
                    </a:p>
                    <a:p>
                      <a:pPr marR="0" indent="0" algn="l" rtl="0"/>
                      <a:br>
                        <a:rPr lang="fi-FI" sz="1400" kern="1400" dirty="0">
                          <a:ln>
                            <a:noFill/>
                          </a:ln>
                          <a:solidFill>
                            <a:srgbClr val="000000"/>
                          </a:solidFill>
                          <a:effectLst/>
                          <a:latin typeface="Times New Roman" panose="02020603050405020304" pitchFamily="18" charset="0"/>
                        </a:rPr>
                      </a:br>
                      <a:br>
                        <a:rPr lang="fi-FI" sz="1400" kern="1400" dirty="0">
                          <a:ln>
                            <a:noFill/>
                          </a:ln>
                          <a:solidFill>
                            <a:srgbClr val="000000"/>
                          </a:solidFill>
                          <a:effectLst/>
                          <a:latin typeface="Times New Roman" panose="02020603050405020304" pitchFamily="18" charset="0"/>
                        </a:rPr>
                      </a:br>
                      <a:r>
                        <a:rPr lang="fi-FI" sz="1400" kern="1400" dirty="0">
                          <a:ln>
                            <a:noFill/>
                          </a:ln>
                          <a:solidFill>
                            <a:srgbClr val="000000"/>
                          </a:solidFill>
                          <a:effectLst/>
                          <a:latin typeface="Times New Roman" panose="02020603050405020304" pitchFamily="18" charset="0"/>
                        </a:rPr>
                        <a:t>     </a:t>
                      </a:r>
                      <a:r>
                        <a:rPr lang="fi-FI" sz="2000" kern="1400" dirty="0">
                          <a:ln>
                            <a:noFill/>
                          </a:ln>
                          <a:solidFill>
                            <a:srgbClr val="000000"/>
                          </a:solidFill>
                          <a:effectLst/>
                          <a:latin typeface="Times New Roman" panose="02020603050405020304" pitchFamily="18" charset="0"/>
                        </a:rPr>
                        <a:t>K = 95.0 + 273 = 368 K</a:t>
                      </a:r>
                      <a:br>
                        <a:rPr lang="fi-FI" sz="2000" kern="1400" dirty="0">
                          <a:ln>
                            <a:noFill/>
                          </a:ln>
                          <a:solidFill>
                            <a:srgbClr val="000000"/>
                          </a:solidFill>
                          <a:effectLst/>
                          <a:latin typeface="Times New Roman" panose="02020603050405020304" pitchFamily="18" charset="0"/>
                        </a:rPr>
                      </a:br>
                      <a:br>
                        <a:rPr lang="fi-FI" sz="2000" kern="1400" dirty="0">
                          <a:ln>
                            <a:noFill/>
                          </a:ln>
                          <a:solidFill>
                            <a:srgbClr val="000000"/>
                          </a:solidFill>
                          <a:effectLst/>
                          <a:latin typeface="Times New Roman" panose="02020603050405020304" pitchFamily="18" charset="0"/>
                        </a:rPr>
                      </a:br>
                      <a:br>
                        <a:rPr lang="fi-FI" sz="1400" kern="1400" dirty="0">
                          <a:ln>
                            <a:noFill/>
                          </a:ln>
                          <a:solidFill>
                            <a:srgbClr val="000000"/>
                          </a:solidFill>
                          <a:effectLst/>
                          <a:latin typeface="Times New Roman" panose="02020603050405020304" pitchFamily="18" charset="0"/>
                        </a:rPr>
                      </a:br>
                      <a:endParaRPr lang="fi-FI" sz="1400" kern="1400" dirty="0">
                        <a:ln>
                          <a:noFill/>
                        </a:ln>
                        <a:solidFill>
                          <a:srgbClr val="000000"/>
                        </a:solidFill>
                        <a:effectLst/>
                        <a:latin typeface="Times New Roman" panose="02020603050405020304" pitchFamily="18" charset="0"/>
                      </a:endParaRPr>
                    </a:p>
                  </a:txBody>
                  <a:tcPr marL="36576" marR="36576" marT="36576" marB="36576">
                    <a:lnL w="3175" cap="flat" cmpd="sng" algn="ctr">
                      <a:solidFill>
                        <a:srgbClr val="000000"/>
                      </a:solidFill>
                      <a:prstDash val="solid"/>
                      <a:round/>
                      <a:headEnd type="none" w="med" len="med"/>
                      <a:tailEnd type="none" w="med" len="med"/>
                    </a:lnL>
                    <a:lnR w="3175" cap="flat" cmpd="sng" algn="ctr">
                      <a:no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noFill/>
                  </a:tcPr>
                </a:tc>
                <a:tc>
                  <a:txBody>
                    <a:bodyPr/>
                    <a:lstStyle/>
                    <a:p>
                      <a:pPr marR="0" indent="0" algn="l" rtl="0"/>
                      <a:endParaRPr lang="fi-FI" sz="1400" kern="1400" dirty="0">
                        <a:ln>
                          <a:noFill/>
                        </a:ln>
                        <a:solidFill>
                          <a:srgbClr val="000000"/>
                        </a:solidFill>
                        <a:effectLst/>
                        <a:latin typeface="Times New Roman" panose="02020603050405020304" pitchFamily="18" charset="0"/>
                      </a:endParaRPr>
                    </a:p>
                  </a:txBody>
                  <a:tcPr marL="36576" marR="36576" marT="36576" marB="36576">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90612823"/>
                  </a:ext>
                </a:extLst>
              </a:tr>
            </a:tbl>
          </a:graphicData>
        </a:graphic>
      </p:graphicFrame>
    </p:spTree>
    <p:extLst>
      <p:ext uri="{BB962C8B-B14F-4D97-AF65-F5344CB8AC3E}">
        <p14:creationId xmlns:p14="http://schemas.microsoft.com/office/powerpoint/2010/main" val="19184192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879DBC9-B011-45B3-BD0D-B9680E29A2D9}"/>
              </a:ext>
            </a:extLst>
          </p:cNvPr>
          <p:cNvSpPr txBox="1"/>
          <p:nvPr/>
        </p:nvSpPr>
        <p:spPr>
          <a:xfrm>
            <a:off x="0" y="0"/>
            <a:ext cx="9144000" cy="2954655"/>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44.  A pot has 650. grams of water at room temp, or 24.0°C.  You think to make some mac &amp; cheese and turn on the stove to heat the water.  Your BFF shows up with pizza so you turn off the stove.  The water is at 95.0°C.  How much energy would your Dad say you </a:t>
            </a:r>
            <a:r>
              <a:rPr lang="en-US" sz="2800" u="sng" dirty="0">
                <a:latin typeface="Times New Roman" panose="02020603050405020304" pitchFamily="18" charset="0"/>
                <a:cs typeface="Times New Roman" panose="02020603050405020304" pitchFamily="18" charset="0"/>
              </a:rPr>
              <a:t>wasted</a:t>
            </a:r>
            <a:r>
              <a:rPr lang="en-US" sz="2800" dirty="0">
                <a:latin typeface="Times New Roman" panose="02020603050405020304" pitchFamily="18" charset="0"/>
                <a:cs typeface="Times New Roman" panose="02020603050405020304" pitchFamily="18" charset="0"/>
              </a:rPr>
              <a:t> heating up this water for nothing?</a:t>
            </a:r>
          </a:p>
          <a:p>
            <a:endParaRPr lang="en-US" dirty="0"/>
          </a:p>
        </p:txBody>
      </p:sp>
      <p:pic>
        <p:nvPicPr>
          <p:cNvPr id="4" name="Picture 3">
            <a:extLst>
              <a:ext uri="{FF2B5EF4-FFF2-40B4-BE49-F238E27FC236}">
                <a16:creationId xmlns:a16="http://schemas.microsoft.com/office/drawing/2014/main" id="{23AEBD8B-733B-4FF4-98A4-66CEA36259F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244388" y="2209800"/>
            <a:ext cx="4899612" cy="2760345"/>
          </a:xfrm>
          <a:prstGeom prst="rect">
            <a:avLst/>
          </a:prstGeom>
        </p:spPr>
      </p:pic>
    </p:spTree>
    <p:extLst>
      <p:ext uri="{BB962C8B-B14F-4D97-AF65-F5344CB8AC3E}">
        <p14:creationId xmlns:p14="http://schemas.microsoft.com/office/powerpoint/2010/main" val="6889159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879DBC9-B011-45B3-BD0D-B9680E29A2D9}"/>
              </a:ext>
            </a:extLst>
          </p:cNvPr>
          <p:cNvSpPr txBox="1"/>
          <p:nvPr/>
        </p:nvSpPr>
        <p:spPr>
          <a:xfrm>
            <a:off x="0" y="0"/>
            <a:ext cx="9144000" cy="683264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44.  A pot has 650. grams of water at room temp, or 24.0°C.  You think to make some mac &amp; cheese and turn on the stove to heat the water.  Your BFF shows up with pizza so you turn off the stove.  The water is at 95.0°C.  How much energy would your Dad say you </a:t>
            </a:r>
            <a:r>
              <a:rPr lang="en-US" sz="2800" u="sng" dirty="0">
                <a:latin typeface="Times New Roman" panose="02020603050405020304" pitchFamily="18" charset="0"/>
                <a:cs typeface="Times New Roman" panose="02020603050405020304" pitchFamily="18" charset="0"/>
              </a:rPr>
              <a:t>wasted</a:t>
            </a:r>
            <a:r>
              <a:rPr lang="en-US" sz="2800" dirty="0">
                <a:latin typeface="Times New Roman" panose="02020603050405020304" pitchFamily="18" charset="0"/>
                <a:cs typeface="Times New Roman" panose="02020603050405020304" pitchFamily="18" charset="0"/>
              </a:rPr>
              <a:t> heating up this water for nothing?</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       q = </a:t>
            </a:r>
            <a:r>
              <a:rPr lang="en-US" sz="2800" dirty="0" err="1">
                <a:solidFill>
                  <a:srgbClr val="FF0000"/>
                </a:solidFill>
                <a:latin typeface="Times New Roman" panose="02020603050405020304" pitchFamily="18" charset="0"/>
                <a:cs typeface="Times New Roman" panose="02020603050405020304" pitchFamily="18" charset="0"/>
              </a:rPr>
              <a:t>mCΔT</a:t>
            </a:r>
            <a:br>
              <a:rPr lang="en-US" sz="2800" dirty="0">
                <a:solidFill>
                  <a:srgbClr val="FF0000"/>
                </a:solidFill>
                <a:latin typeface="Times New Roman" panose="02020603050405020304" pitchFamily="18" charset="0"/>
                <a:cs typeface="Times New Roman" panose="02020603050405020304" pitchFamily="18" charset="0"/>
              </a:rPr>
            </a:b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       q = (650. g)(4.18 J/</a:t>
            </a:r>
            <a:r>
              <a:rPr lang="en-US" sz="2800" dirty="0" err="1">
                <a:solidFill>
                  <a:srgbClr val="FF0000"/>
                </a:solidFill>
                <a:latin typeface="Times New Roman" panose="02020603050405020304" pitchFamily="18" charset="0"/>
                <a:cs typeface="Times New Roman" panose="02020603050405020304" pitchFamily="18" charset="0"/>
              </a:rPr>
              <a:t>g·K</a:t>
            </a:r>
            <a:r>
              <a:rPr lang="en-US" sz="2800" dirty="0">
                <a:solidFill>
                  <a:srgbClr val="FF0000"/>
                </a:solidFill>
                <a:latin typeface="Times New Roman" panose="02020603050405020304" pitchFamily="18" charset="0"/>
                <a:cs typeface="Times New Roman" panose="02020603050405020304" pitchFamily="18" charset="0"/>
              </a:rPr>
              <a:t>)(71.0 K)</a:t>
            </a:r>
            <a:br>
              <a:rPr lang="en-US" sz="2800" dirty="0">
                <a:solidFill>
                  <a:srgbClr val="FF0000"/>
                </a:solidFill>
                <a:latin typeface="Times New Roman" panose="02020603050405020304" pitchFamily="18" charset="0"/>
                <a:cs typeface="Times New Roman" panose="02020603050405020304" pitchFamily="18" charset="0"/>
              </a:rPr>
            </a:b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       q = 192907 J  =  193,000 J  </a:t>
            </a:r>
            <a:r>
              <a:rPr lang="en-US" sz="2800" dirty="0">
                <a:solidFill>
                  <a:srgbClr val="000099"/>
                </a:solidFill>
                <a:latin typeface="Times New Roman" panose="02020603050405020304" pitchFamily="18" charset="0"/>
                <a:cs typeface="Times New Roman" panose="02020603050405020304" pitchFamily="18" charset="0"/>
              </a:rPr>
              <a:t>(3 SF)</a:t>
            </a:r>
            <a:endParaRPr lang="en-US" sz="2800" dirty="0">
              <a:latin typeface="Times New Roman" panose="02020603050405020304" pitchFamily="18" charset="0"/>
              <a:cs typeface="Times New Roman" panose="02020603050405020304" pitchFamily="18" charset="0"/>
            </a:endParaRPr>
          </a:p>
          <a:p>
            <a:endParaRPr lang="en-US" dirty="0"/>
          </a:p>
        </p:txBody>
      </p:sp>
      <p:pic>
        <p:nvPicPr>
          <p:cNvPr id="4" name="Picture 3">
            <a:extLst>
              <a:ext uri="{FF2B5EF4-FFF2-40B4-BE49-F238E27FC236}">
                <a16:creationId xmlns:a16="http://schemas.microsoft.com/office/drawing/2014/main" id="{23AEBD8B-733B-4FF4-98A4-66CEA36259F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244388" y="2209800"/>
            <a:ext cx="4899612" cy="2760345"/>
          </a:xfrm>
          <a:prstGeom prst="rect">
            <a:avLst/>
          </a:prstGeom>
        </p:spPr>
      </p:pic>
    </p:spTree>
    <p:extLst>
      <p:ext uri="{BB962C8B-B14F-4D97-AF65-F5344CB8AC3E}">
        <p14:creationId xmlns:p14="http://schemas.microsoft.com/office/powerpoint/2010/main" val="8143290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4611CF-42FD-46A8-A13B-264CA2FDE10D}"/>
              </a:ext>
            </a:extLst>
          </p:cNvPr>
          <p:cNvSpPr txBox="1"/>
          <p:nvPr/>
        </p:nvSpPr>
        <p:spPr>
          <a:xfrm>
            <a:off x="0" y="0"/>
            <a:ext cx="9144000" cy="3385542"/>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45.  You want some mac &amp; cheese so you put 650. grams of water at 24.0°C onto the stove top. You begin to text your BFF and “forget” about eating for a while.  Your Mom yells “Who left this pot on the stove?!”   You realize that you have vaporized 35.0 grams of your water while distracted.  You turn off the stove and decide to eat out instead.  How much energy did it take to all of this?</a:t>
            </a:r>
          </a:p>
          <a:p>
            <a:endParaRPr lang="en-US" dirty="0"/>
          </a:p>
        </p:txBody>
      </p:sp>
      <p:pic>
        <p:nvPicPr>
          <p:cNvPr id="4" name="Picture 3">
            <a:extLst>
              <a:ext uri="{FF2B5EF4-FFF2-40B4-BE49-F238E27FC236}">
                <a16:creationId xmlns:a16="http://schemas.microsoft.com/office/drawing/2014/main" id="{B5DA70D7-3712-46F0-B74C-0AEDA8C3040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858000" y="2590799"/>
            <a:ext cx="2214880" cy="4333461"/>
          </a:xfrm>
          <a:prstGeom prst="rect">
            <a:avLst/>
          </a:prstGeom>
        </p:spPr>
      </p:pic>
    </p:spTree>
    <p:extLst>
      <p:ext uri="{BB962C8B-B14F-4D97-AF65-F5344CB8AC3E}">
        <p14:creationId xmlns:p14="http://schemas.microsoft.com/office/powerpoint/2010/main" val="20241165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4611CF-42FD-46A8-A13B-264CA2FDE10D}"/>
              </a:ext>
            </a:extLst>
          </p:cNvPr>
          <p:cNvSpPr txBox="1"/>
          <p:nvPr/>
        </p:nvSpPr>
        <p:spPr>
          <a:xfrm>
            <a:off x="0" y="0"/>
            <a:ext cx="9144000" cy="1908215"/>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51.  You want some mac &amp; cheese so you put 650. grams of water at 24.0°C onto the stove top. You begin to text your BFF and “forget” about eating for a while.  Your Mom yells “Who left this pot on the stove?!”   You realize that you have vaporized 35.0 grams of your water while distracted.  You turn off the stove and decide to eat out instead.  How much energy did it take to all of this?</a:t>
            </a:r>
          </a:p>
          <a:p>
            <a:endParaRPr lang="en-US" dirty="0"/>
          </a:p>
        </p:txBody>
      </p:sp>
      <p:sp>
        <p:nvSpPr>
          <p:cNvPr id="3" name="Rectangle 2">
            <a:extLst>
              <a:ext uri="{FF2B5EF4-FFF2-40B4-BE49-F238E27FC236}">
                <a16:creationId xmlns:a16="http://schemas.microsoft.com/office/drawing/2014/main" id="{F8C123B0-F41E-4248-B749-280646C266AF}"/>
              </a:ext>
            </a:extLst>
          </p:cNvPr>
          <p:cNvSpPr/>
          <p:nvPr/>
        </p:nvSpPr>
        <p:spPr>
          <a:xfrm>
            <a:off x="13252" y="1752600"/>
            <a:ext cx="6689256" cy="4893647"/>
          </a:xfrm>
          <a:prstGeom prst="rect">
            <a:avLst/>
          </a:prstGeom>
        </p:spPr>
        <p:txBody>
          <a:bodyPr wrap="square">
            <a:spAutoFit/>
          </a:bodyPr>
          <a:lstStyle/>
          <a:p>
            <a:r>
              <a:rPr lang="en-US" sz="2400" i="1" u="sng" dirty="0">
                <a:solidFill>
                  <a:srgbClr val="FF0000"/>
                </a:solidFill>
                <a:latin typeface="Times New Roman" panose="02020603050405020304" pitchFamily="18" charset="0"/>
                <a:cs typeface="Times New Roman" panose="02020603050405020304" pitchFamily="18" charset="0"/>
              </a:rPr>
              <a:t>FIRST</a:t>
            </a:r>
            <a:r>
              <a:rPr lang="en-US" sz="2400" dirty="0">
                <a:solidFill>
                  <a:srgbClr val="FF0000"/>
                </a:solidFill>
                <a:latin typeface="Times New Roman" panose="02020603050405020304" pitchFamily="18" charset="0"/>
                <a:cs typeface="Times New Roman" panose="02020603050405020304" pitchFamily="18" charset="0"/>
              </a:rPr>
              <a:t>  </a:t>
            </a:r>
            <a:br>
              <a:rPr lang="en-US" sz="2400" dirty="0">
                <a:solidFill>
                  <a:srgbClr val="FF0000"/>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Use q = </a:t>
            </a:r>
            <a:r>
              <a:rPr lang="en-US" sz="2400" dirty="0" err="1">
                <a:solidFill>
                  <a:srgbClr val="FF0000"/>
                </a:solidFill>
                <a:latin typeface="Times New Roman" panose="02020603050405020304" pitchFamily="18" charset="0"/>
                <a:cs typeface="Times New Roman" panose="02020603050405020304" pitchFamily="18" charset="0"/>
              </a:rPr>
              <a:t>mCΔT</a:t>
            </a:r>
            <a:r>
              <a:rPr lang="en-US" sz="2400" dirty="0">
                <a:solidFill>
                  <a:srgbClr val="FF0000"/>
                </a:solidFill>
                <a:latin typeface="Times New Roman" panose="02020603050405020304" pitchFamily="18" charset="0"/>
                <a:cs typeface="Times New Roman" panose="02020603050405020304" pitchFamily="18" charset="0"/>
              </a:rPr>
              <a:t> to </a:t>
            </a:r>
            <a:r>
              <a:rPr lang="en-US" sz="2400" u="sng" dirty="0">
                <a:solidFill>
                  <a:srgbClr val="FF0000"/>
                </a:solidFill>
                <a:latin typeface="Times New Roman" panose="02020603050405020304" pitchFamily="18" charset="0"/>
                <a:cs typeface="Times New Roman" panose="02020603050405020304" pitchFamily="18" charset="0"/>
              </a:rPr>
              <a:t>WARM UP</a:t>
            </a:r>
            <a:r>
              <a:rPr lang="en-US" sz="2400" dirty="0">
                <a:solidFill>
                  <a:srgbClr val="FF0000"/>
                </a:solidFill>
                <a:latin typeface="Times New Roman" panose="02020603050405020304" pitchFamily="18" charset="0"/>
                <a:cs typeface="Times New Roman" panose="02020603050405020304" pitchFamily="18" charset="0"/>
              </a:rPr>
              <a:t> all the water</a:t>
            </a:r>
            <a:br>
              <a:rPr lang="en-US" sz="2400" dirty="0">
                <a:solidFill>
                  <a:srgbClr val="FF0000"/>
                </a:solidFill>
                <a:latin typeface="Times New Roman" panose="02020603050405020304" pitchFamily="18" charset="0"/>
                <a:cs typeface="Times New Roman" panose="02020603050405020304" pitchFamily="18" charset="0"/>
              </a:rPr>
            </a:br>
            <a:br>
              <a:rPr lang="en-US" sz="2400" dirty="0">
                <a:solidFill>
                  <a:srgbClr val="FF0000"/>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       q = (650. g)(4.18 J/</a:t>
            </a:r>
            <a:r>
              <a:rPr lang="en-US" sz="2400" dirty="0" err="1">
                <a:solidFill>
                  <a:srgbClr val="FF0000"/>
                </a:solidFill>
                <a:latin typeface="Times New Roman" panose="02020603050405020304" pitchFamily="18" charset="0"/>
                <a:cs typeface="Times New Roman" panose="02020603050405020304" pitchFamily="18" charset="0"/>
              </a:rPr>
              <a:t>g·K</a:t>
            </a:r>
            <a:r>
              <a:rPr lang="en-US" sz="2400" dirty="0">
                <a:solidFill>
                  <a:srgbClr val="FF0000"/>
                </a:solidFill>
                <a:latin typeface="Times New Roman" panose="02020603050405020304" pitchFamily="18" charset="0"/>
                <a:cs typeface="Times New Roman" panose="02020603050405020304" pitchFamily="18" charset="0"/>
              </a:rPr>
              <a:t>)(76.0 K)</a:t>
            </a:r>
            <a:br>
              <a:rPr lang="en-US" sz="2400" dirty="0">
                <a:solidFill>
                  <a:srgbClr val="FF0000"/>
                </a:solidFill>
                <a:latin typeface="Times New Roman" panose="02020603050405020304" pitchFamily="18" charset="0"/>
                <a:cs typeface="Times New Roman" panose="02020603050405020304" pitchFamily="18" charset="0"/>
              </a:rPr>
            </a:br>
            <a:br>
              <a:rPr lang="en-US" sz="2400" dirty="0">
                <a:solidFill>
                  <a:srgbClr val="FF0000"/>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       q = 206,492 J  =  206,000 J  </a:t>
            </a:r>
            <a:r>
              <a:rPr lang="en-US" sz="2400" dirty="0">
                <a:solidFill>
                  <a:srgbClr val="000099"/>
                </a:solidFill>
                <a:latin typeface="Times New Roman" panose="02020603050405020304" pitchFamily="18" charset="0"/>
                <a:cs typeface="Times New Roman" panose="02020603050405020304" pitchFamily="18" charset="0"/>
              </a:rPr>
              <a:t>(3 SF)</a:t>
            </a:r>
            <a:br>
              <a:rPr lang="en-US" sz="2400" dirty="0">
                <a:solidFill>
                  <a:srgbClr val="000099"/>
                </a:solidFill>
                <a:latin typeface="Times New Roman" panose="02020603050405020304" pitchFamily="18" charset="0"/>
                <a:cs typeface="Times New Roman" panose="02020603050405020304" pitchFamily="18" charset="0"/>
              </a:rPr>
            </a:br>
            <a:br>
              <a:rPr lang="en-US" sz="2400" dirty="0">
                <a:solidFill>
                  <a:srgbClr val="000099"/>
                </a:solidFill>
                <a:latin typeface="Times New Roman" panose="02020603050405020304" pitchFamily="18" charset="0"/>
                <a:cs typeface="Times New Roman" panose="02020603050405020304" pitchFamily="18" charset="0"/>
              </a:rPr>
            </a:br>
            <a:r>
              <a:rPr lang="en-US" sz="2400" i="1" u="sng" dirty="0">
                <a:solidFill>
                  <a:srgbClr val="800080"/>
                </a:solidFill>
                <a:latin typeface="Times New Roman" panose="02020603050405020304" pitchFamily="18" charset="0"/>
                <a:cs typeface="Times New Roman" panose="02020603050405020304" pitchFamily="18" charset="0"/>
              </a:rPr>
              <a:t>THEN</a:t>
            </a:r>
            <a:br>
              <a:rPr lang="en-US" sz="2400" dirty="0">
                <a:solidFill>
                  <a:srgbClr val="800080"/>
                </a:solidFill>
                <a:latin typeface="Times New Roman" panose="02020603050405020304" pitchFamily="18" charset="0"/>
                <a:cs typeface="Times New Roman" panose="02020603050405020304" pitchFamily="18" charset="0"/>
              </a:rPr>
            </a:br>
            <a:r>
              <a:rPr lang="en-US" sz="2400" dirty="0">
                <a:solidFill>
                  <a:srgbClr val="800080"/>
                </a:solidFill>
                <a:latin typeface="Times New Roman" panose="02020603050405020304" pitchFamily="18" charset="0"/>
                <a:cs typeface="Times New Roman" panose="02020603050405020304" pitchFamily="18" charset="0"/>
              </a:rPr>
              <a:t>Use q = </a:t>
            </a:r>
            <a:r>
              <a:rPr lang="en-US" sz="2400" dirty="0" err="1">
                <a:solidFill>
                  <a:srgbClr val="800080"/>
                </a:solidFill>
                <a:latin typeface="Times New Roman" panose="02020603050405020304" pitchFamily="18" charset="0"/>
                <a:cs typeface="Times New Roman" panose="02020603050405020304" pitchFamily="18" charset="0"/>
              </a:rPr>
              <a:t>mH</a:t>
            </a:r>
            <a:r>
              <a:rPr lang="en-US" sz="2400" baseline="-25000" dirty="0" err="1">
                <a:solidFill>
                  <a:srgbClr val="800080"/>
                </a:solidFill>
                <a:latin typeface="Times New Roman" panose="02020603050405020304" pitchFamily="18" charset="0"/>
                <a:cs typeface="Times New Roman" panose="02020603050405020304" pitchFamily="18" charset="0"/>
              </a:rPr>
              <a:t>V</a:t>
            </a:r>
            <a:r>
              <a:rPr lang="en-US" sz="2400" dirty="0">
                <a:solidFill>
                  <a:srgbClr val="800080"/>
                </a:solidFill>
                <a:latin typeface="Times New Roman" panose="02020603050405020304" pitchFamily="18" charset="0"/>
                <a:cs typeface="Times New Roman" panose="02020603050405020304" pitchFamily="18" charset="0"/>
              </a:rPr>
              <a:t> to VAPORIZE some of the water</a:t>
            </a:r>
            <a:br>
              <a:rPr lang="en-US" sz="2400" dirty="0">
                <a:solidFill>
                  <a:srgbClr val="800080"/>
                </a:solidFill>
                <a:latin typeface="Times New Roman" panose="02020603050405020304" pitchFamily="18" charset="0"/>
                <a:cs typeface="Times New Roman" panose="02020603050405020304" pitchFamily="18" charset="0"/>
              </a:rPr>
            </a:br>
            <a:br>
              <a:rPr lang="en-US" sz="2400" dirty="0">
                <a:solidFill>
                  <a:srgbClr val="800080"/>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 q = (35.0 g)(2260 J/g)</a:t>
            </a:r>
            <a:br>
              <a:rPr lang="en-US" sz="2400" dirty="0">
                <a:solidFill>
                  <a:srgbClr val="FF0000"/>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 </a:t>
            </a:r>
            <a:br>
              <a:rPr lang="en-US" sz="2400" dirty="0">
                <a:solidFill>
                  <a:srgbClr val="FF0000"/>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 q = 79,100 J </a:t>
            </a:r>
            <a:r>
              <a:rPr lang="en-US" sz="2400" dirty="0">
                <a:solidFill>
                  <a:srgbClr val="000099"/>
                </a:solidFill>
                <a:latin typeface="Times New Roman" panose="02020603050405020304" pitchFamily="18" charset="0"/>
                <a:cs typeface="Times New Roman" panose="02020603050405020304" pitchFamily="18" charset="0"/>
              </a:rPr>
              <a:t>(3 SF)</a:t>
            </a:r>
            <a:endParaRPr lang="en-US" sz="2400" dirty="0">
              <a:solidFill>
                <a:srgbClr val="800080"/>
              </a:solidFill>
              <a:latin typeface="Times New Roman" panose="02020603050405020304" pitchFamily="18" charset="0"/>
              <a:cs typeface="Times New Roman" panose="02020603050405020304" pitchFamily="18" charset="0"/>
            </a:endParaRPr>
          </a:p>
        </p:txBody>
      </p:sp>
      <p:sp>
        <p:nvSpPr>
          <p:cNvPr id="5" name="Rectangle: Rounded Corners 4">
            <a:extLst>
              <a:ext uri="{FF2B5EF4-FFF2-40B4-BE49-F238E27FC236}">
                <a16:creationId xmlns:a16="http://schemas.microsoft.com/office/drawing/2014/main" id="{5F314167-0D2A-426F-A561-89A73FA0BF70}"/>
              </a:ext>
            </a:extLst>
          </p:cNvPr>
          <p:cNvSpPr/>
          <p:nvPr/>
        </p:nvSpPr>
        <p:spPr>
          <a:xfrm>
            <a:off x="6248400" y="2362201"/>
            <a:ext cx="2797976" cy="4343400"/>
          </a:xfrm>
          <a:prstGeom prst="roundRect">
            <a:avLst/>
          </a:prstGeom>
          <a:solidFill>
            <a:srgbClr val="FFFFCC"/>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w="57150">
                <a:solidFill>
                  <a:schemeClr val="tx1"/>
                </a:solidFill>
              </a:ln>
            </a:endParaRPr>
          </a:p>
        </p:txBody>
      </p:sp>
      <p:sp>
        <p:nvSpPr>
          <p:cNvPr id="6" name="TextBox 5">
            <a:extLst>
              <a:ext uri="{FF2B5EF4-FFF2-40B4-BE49-F238E27FC236}">
                <a16:creationId xmlns:a16="http://schemas.microsoft.com/office/drawing/2014/main" id="{54ECBB1A-723F-41DB-895D-8B0768E94B39}"/>
              </a:ext>
            </a:extLst>
          </p:cNvPr>
          <p:cNvSpPr txBox="1"/>
          <p:nvPr/>
        </p:nvSpPr>
        <p:spPr>
          <a:xfrm>
            <a:off x="6400800" y="2533353"/>
            <a:ext cx="2493176" cy="400109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Then SUM UP THE TOTAL for one answer….</a:t>
            </a:r>
          </a:p>
          <a:p>
            <a:endParaRPr lang="en-US" sz="2400" dirty="0">
              <a:latin typeface="Times New Roman" panose="02020603050405020304" pitchFamily="18" charset="0"/>
              <a:cs typeface="Times New Roman" panose="02020603050405020304" pitchFamily="18" charset="0"/>
            </a:endParaRPr>
          </a:p>
          <a:p>
            <a:pPr algn="r"/>
            <a:r>
              <a:rPr lang="en-US" sz="2400" dirty="0">
                <a:latin typeface="Times New Roman" panose="02020603050405020304" pitchFamily="18" charset="0"/>
                <a:cs typeface="Times New Roman" panose="02020603050405020304" pitchFamily="18" charset="0"/>
              </a:rPr>
              <a:t>206,000 J</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+ 79,100 J</a:t>
            </a:r>
          </a:p>
          <a:p>
            <a:pPr algn="r"/>
            <a:endParaRPr lang="en-US" sz="1000" dirty="0">
              <a:latin typeface="Times New Roman" panose="02020603050405020304" pitchFamily="18" charset="0"/>
              <a:cs typeface="Times New Roman" panose="02020603050405020304" pitchFamily="18" charset="0"/>
            </a:endParaRPr>
          </a:p>
          <a:p>
            <a:pPr algn="r"/>
            <a:r>
              <a:rPr lang="en-US" sz="2400" dirty="0">
                <a:latin typeface="Times New Roman" panose="02020603050405020304" pitchFamily="18" charset="0"/>
                <a:cs typeface="Times New Roman" panose="02020603050405020304" pitchFamily="18" charset="0"/>
              </a:rPr>
              <a:t>285,100 J</a:t>
            </a:r>
          </a:p>
          <a:p>
            <a:pPr algn="r"/>
            <a:endParaRPr lang="en-US" sz="1200" dirty="0">
              <a:latin typeface="Times New Roman" panose="02020603050405020304" pitchFamily="18" charset="0"/>
              <a:cs typeface="Times New Roman" panose="02020603050405020304" pitchFamily="18" charset="0"/>
            </a:endParaRPr>
          </a:p>
          <a:p>
            <a:pPr algn="r"/>
            <a:r>
              <a:rPr lang="en-US" sz="4000" dirty="0">
                <a:solidFill>
                  <a:srgbClr val="FF0000"/>
                </a:solidFill>
                <a:latin typeface="Times New Roman" panose="02020603050405020304" pitchFamily="18" charset="0"/>
                <a:cs typeface="Times New Roman" panose="02020603050405020304" pitchFamily="18" charset="0"/>
              </a:rPr>
              <a:t>285,000 J</a:t>
            </a:r>
            <a:r>
              <a:rPr lang="en-US" sz="2400" dirty="0">
                <a:solidFill>
                  <a:srgbClr val="FF0000"/>
                </a:solidFill>
                <a:latin typeface="Times New Roman" panose="02020603050405020304" pitchFamily="18" charset="0"/>
                <a:cs typeface="Times New Roman" panose="02020603050405020304" pitchFamily="18" charset="0"/>
              </a:rPr>
              <a:t> </a:t>
            </a:r>
            <a:br>
              <a:rPr lang="en-US" sz="2400" dirty="0">
                <a:solidFill>
                  <a:srgbClr val="FF0000"/>
                </a:solidFill>
                <a:latin typeface="Times New Roman" panose="02020603050405020304" pitchFamily="18" charset="0"/>
                <a:cs typeface="Times New Roman" panose="02020603050405020304" pitchFamily="18" charset="0"/>
              </a:rPr>
            </a:br>
            <a:r>
              <a:rPr lang="en-US" sz="2400" dirty="0">
                <a:solidFill>
                  <a:srgbClr val="800080"/>
                </a:solidFill>
                <a:latin typeface="Times New Roman" panose="02020603050405020304" pitchFamily="18" charset="0"/>
                <a:cs typeface="Times New Roman" panose="02020603050405020304" pitchFamily="18" charset="0"/>
              </a:rPr>
              <a:t> (3SF)</a:t>
            </a:r>
          </a:p>
        </p:txBody>
      </p:sp>
      <p:cxnSp>
        <p:nvCxnSpPr>
          <p:cNvPr id="8" name="Straight Connector 7">
            <a:extLst>
              <a:ext uri="{FF2B5EF4-FFF2-40B4-BE49-F238E27FC236}">
                <a16:creationId xmlns:a16="http://schemas.microsoft.com/office/drawing/2014/main" id="{3A7C1B6E-8763-418A-AF20-C3257F85C59C}"/>
              </a:ext>
            </a:extLst>
          </p:cNvPr>
          <p:cNvCxnSpPr/>
          <p:nvPr/>
        </p:nvCxnSpPr>
        <p:spPr>
          <a:xfrm>
            <a:off x="7239000" y="4876800"/>
            <a:ext cx="1807376"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8135392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56CC7F1-73BB-4B93-8487-9EB0FBF7760C}"/>
              </a:ext>
            </a:extLst>
          </p:cNvPr>
          <p:cNvSpPr txBox="1"/>
          <p:nvPr/>
        </p:nvSpPr>
        <p:spPr>
          <a:xfrm>
            <a:off x="1772" y="0"/>
            <a:ext cx="9144000" cy="4955203"/>
          </a:xfrm>
          <a:prstGeom prst="rect">
            <a:avLst/>
          </a:prstGeom>
          <a:noFill/>
        </p:spPr>
        <p:txBody>
          <a:bodyPr wrap="square" rtlCol="0">
            <a:spAutoFit/>
          </a:bodyPr>
          <a:lstStyle/>
          <a:p>
            <a:pPr algn="ctr"/>
            <a:endParaRPr lang="en-US" sz="2800" dirty="0">
              <a:solidFill>
                <a:srgbClr val="FF0000"/>
              </a:solidFill>
            </a:endParaRPr>
          </a:p>
          <a:p>
            <a:pPr algn="ctr"/>
            <a:r>
              <a:rPr lang="en-US" sz="4800" dirty="0">
                <a:solidFill>
                  <a:srgbClr val="0000FF"/>
                </a:solidFill>
              </a:rPr>
              <a:t>Quick Class today - notes #52 - #60</a:t>
            </a:r>
          </a:p>
          <a:p>
            <a:pPr algn="ctr"/>
            <a:endParaRPr lang="en-US" sz="1600" dirty="0">
              <a:solidFill>
                <a:srgbClr val="FF0000"/>
              </a:solidFill>
            </a:endParaRPr>
          </a:p>
          <a:p>
            <a:pPr algn="ctr"/>
            <a:r>
              <a:rPr lang="en-US" sz="4800" b="1" dirty="0">
                <a:solidFill>
                  <a:srgbClr val="FF0000"/>
                </a:solidFill>
              </a:rPr>
              <a:t>You must have a calculator.  </a:t>
            </a:r>
            <a:br>
              <a:rPr lang="en-US" sz="4800" b="1" dirty="0">
                <a:solidFill>
                  <a:srgbClr val="FF0000"/>
                </a:solidFill>
              </a:rPr>
            </a:br>
            <a:r>
              <a:rPr lang="en-US" sz="4800" b="1" dirty="0">
                <a:solidFill>
                  <a:srgbClr val="FF0000"/>
                </a:solidFill>
              </a:rPr>
              <a:t>Get it out now.</a:t>
            </a:r>
          </a:p>
          <a:p>
            <a:pPr algn="ctr"/>
            <a:endParaRPr lang="en-US" sz="1600" dirty="0">
              <a:solidFill>
                <a:srgbClr val="FF0000"/>
              </a:solidFill>
            </a:endParaRPr>
          </a:p>
          <a:p>
            <a:pPr algn="ctr"/>
            <a:r>
              <a:rPr lang="en-US" sz="4700" dirty="0">
                <a:solidFill>
                  <a:schemeClr val="tx1">
                    <a:lumMod val="95000"/>
                    <a:lumOff val="5000"/>
                  </a:schemeClr>
                </a:solidFill>
              </a:rPr>
              <a:t>Take out your reference tables</a:t>
            </a:r>
            <a:br>
              <a:rPr lang="en-US" sz="4700" dirty="0">
                <a:solidFill>
                  <a:schemeClr val="tx1">
                    <a:lumMod val="95000"/>
                    <a:lumOff val="5000"/>
                  </a:schemeClr>
                </a:solidFill>
              </a:rPr>
            </a:br>
            <a:r>
              <a:rPr lang="en-US" sz="4700" dirty="0">
                <a:solidFill>
                  <a:schemeClr val="tx1">
                    <a:lumMod val="95000"/>
                    <a:lumOff val="5000"/>
                  </a:schemeClr>
                </a:solidFill>
              </a:rPr>
              <a:t> we will write on the back page now.</a:t>
            </a:r>
          </a:p>
          <a:p>
            <a:pPr algn="ctr"/>
            <a:endParaRPr lang="en-US" dirty="0">
              <a:solidFill>
                <a:schemeClr val="tx1">
                  <a:lumMod val="95000"/>
                  <a:lumOff val="5000"/>
                </a:schemeClr>
              </a:solidFill>
            </a:endParaRPr>
          </a:p>
        </p:txBody>
      </p:sp>
    </p:spTree>
    <p:extLst>
      <p:ext uri="{BB962C8B-B14F-4D97-AF65-F5344CB8AC3E}">
        <p14:creationId xmlns:p14="http://schemas.microsoft.com/office/powerpoint/2010/main" val="16908016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942493A2-3F1D-4381-B6E7-E61DB4810F2C}"/>
              </a:ext>
            </a:extLst>
          </p:cNvPr>
          <p:cNvSpPr txBox="1">
            <a:spLocks noChangeArrowheads="1"/>
          </p:cNvSpPr>
          <p:nvPr/>
        </p:nvSpPr>
        <p:spPr bwMode="auto">
          <a:xfrm>
            <a:off x="0" y="1828800"/>
            <a:ext cx="9144000" cy="434340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br>
              <a:rPr kumimoji="0" lang="en-US" altLang="en-US" sz="900" b="0" i="1" u="sng" strike="noStrike" kern="1200" cap="none" spc="0" normalizeH="0" baseline="0" noProof="0" dirty="0">
                <a:ln>
                  <a:noFill/>
                </a:ln>
                <a:solidFill>
                  <a:srgbClr val="FF0000"/>
                </a:solidFill>
                <a:effectLst/>
                <a:uLnTx/>
                <a:uFillTx/>
                <a:latin typeface="Times New Roman" pitchFamily="18" charset="0"/>
                <a:ea typeface="+mn-ea"/>
                <a:cs typeface="+mn-cs"/>
              </a:rPr>
            </a:br>
            <a:r>
              <a:rPr kumimoji="0" lang="en-US" altLang="en-US" sz="4400" b="0" u="sng" strike="noStrike" kern="1200" cap="none" spc="0" normalizeH="0" baseline="0" noProof="0" dirty="0">
                <a:ln>
                  <a:noFill/>
                </a:ln>
                <a:solidFill>
                  <a:srgbClr val="FF0000"/>
                </a:solidFill>
                <a:effectLst/>
                <a:uLnTx/>
                <a:uFillTx/>
                <a:latin typeface="The Serif Hand Extrablack" panose="03070B02030502020204" pitchFamily="66" charset="0"/>
              </a:rPr>
              <a:t>Water Constants and Formulas</a:t>
            </a:r>
            <a:br>
              <a:rPr kumimoji="0" lang="en-US" altLang="en-US" sz="800" b="0" i="1" u="sng" strike="noStrike" kern="1200" cap="none" spc="0" normalizeH="0" baseline="0" noProof="0" dirty="0">
                <a:ln>
                  <a:noFill/>
                </a:ln>
                <a:solidFill>
                  <a:srgbClr val="FF0000"/>
                </a:solidFill>
                <a:effectLst/>
                <a:uLnTx/>
                <a:uFillTx/>
                <a:latin typeface="Times New Roman" pitchFamily="18" charset="0"/>
                <a:ea typeface="+mn-ea"/>
                <a:cs typeface="+mn-cs"/>
              </a:rPr>
            </a:br>
            <a:endParaRPr kumimoji="0" lang="en-US" altLang="en-US" sz="1200" b="1"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                                   H</a:t>
            </a:r>
            <a:r>
              <a:rPr kumimoji="0" lang="en-US" altLang="en-US" sz="1600" i="0" u="none" strike="noStrike" kern="1200" cap="none" spc="0" normalizeH="0" baseline="-25000" noProof="0" dirty="0">
                <a:ln>
                  <a:noFill/>
                </a:ln>
                <a:solidFill>
                  <a:srgbClr val="000000"/>
                </a:solidFill>
                <a:effectLst/>
                <a:uLnTx/>
                <a:uFillTx/>
                <a:latin typeface="Times New Roman" panose="02020603050405020304" pitchFamily="18" charset="0"/>
                <a:cs typeface="Times New Roman" panose="02020603050405020304" pitchFamily="18" charset="0"/>
              </a:rPr>
              <a:t>F</a:t>
            </a:r>
            <a:r>
              <a:rPr kumimoji="0" lang="en-US" altLang="en-US" sz="160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 = 334 J/g                                                         H</a:t>
            </a:r>
            <a:r>
              <a:rPr kumimoji="0" lang="en-US" altLang="en-US" sz="1600" i="0" u="none" strike="noStrike" kern="1200" cap="none" spc="0" normalizeH="0" baseline="-25000" noProof="0" dirty="0">
                <a:ln>
                  <a:noFill/>
                </a:ln>
                <a:solidFill>
                  <a:srgbClr val="000000"/>
                </a:solidFill>
                <a:effectLst/>
                <a:uLnTx/>
                <a:uFillTx/>
                <a:latin typeface="Times New Roman" panose="02020603050405020304" pitchFamily="18" charset="0"/>
                <a:cs typeface="Times New Roman" panose="02020603050405020304" pitchFamily="18" charset="0"/>
              </a:rPr>
              <a:t>V</a:t>
            </a:r>
            <a:r>
              <a:rPr kumimoji="0" lang="en-US" altLang="en-US" sz="160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 = 2260 J/g</a:t>
            </a:r>
            <a:br>
              <a:rPr kumimoji="0" lang="en-US" altLang="en-US" sz="160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br>
            <a:r>
              <a:rPr kumimoji="0" lang="en-US" altLang="en-US" sz="160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                                     q = </a:t>
            </a:r>
            <a:r>
              <a:rPr kumimoji="0" lang="en-US" altLang="en-US" sz="1600" i="0" u="none" strike="noStrike" kern="1200" cap="none" spc="0" normalizeH="0" baseline="0" noProof="0" dirty="0" err="1">
                <a:ln>
                  <a:noFill/>
                </a:ln>
                <a:solidFill>
                  <a:srgbClr val="000000"/>
                </a:solidFill>
                <a:effectLst/>
                <a:uLnTx/>
                <a:uFillTx/>
                <a:latin typeface="Times New Roman" panose="02020603050405020304" pitchFamily="18" charset="0"/>
                <a:cs typeface="Times New Roman" panose="02020603050405020304" pitchFamily="18" charset="0"/>
              </a:rPr>
              <a:t>mH</a:t>
            </a:r>
            <a:r>
              <a:rPr kumimoji="0" lang="en-US" altLang="en-US" sz="1600" i="0" u="none" strike="noStrike" kern="1200" cap="none" spc="0" normalizeH="0" baseline="-25000" noProof="0" dirty="0" err="1">
                <a:ln>
                  <a:noFill/>
                </a:ln>
                <a:solidFill>
                  <a:srgbClr val="000000"/>
                </a:solidFill>
                <a:effectLst/>
                <a:uLnTx/>
                <a:uFillTx/>
                <a:latin typeface="Times New Roman" panose="02020603050405020304" pitchFamily="18" charset="0"/>
                <a:cs typeface="Times New Roman" panose="02020603050405020304" pitchFamily="18" charset="0"/>
              </a:rPr>
              <a:t>F</a:t>
            </a:r>
            <a:r>
              <a:rPr kumimoji="0" lang="en-US" altLang="en-US" sz="1600" i="0" u="none" strike="noStrike" kern="1200" cap="none" spc="0" normalizeH="0" baseline="-25000" noProof="0" dirty="0">
                <a:ln>
                  <a:noFill/>
                </a:ln>
                <a:solidFill>
                  <a:srgbClr val="000000"/>
                </a:solidFill>
                <a:effectLst/>
                <a:uLnTx/>
                <a:uFillTx/>
                <a:latin typeface="Times New Roman" panose="02020603050405020304" pitchFamily="18" charset="0"/>
                <a:cs typeface="Times New Roman" panose="02020603050405020304" pitchFamily="18" charset="0"/>
              </a:rPr>
              <a:t>                                                                                                  </a:t>
            </a:r>
            <a:r>
              <a:rPr kumimoji="0" lang="en-US" altLang="en-US" sz="160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q = mH</a:t>
            </a:r>
            <a:r>
              <a:rPr kumimoji="0" lang="en-US" altLang="en-US" sz="1600" i="0" u="none" strike="noStrike" kern="1200" cap="none" spc="0" normalizeH="0" baseline="-25000" noProof="0" dirty="0">
                <a:ln>
                  <a:noFill/>
                </a:ln>
                <a:solidFill>
                  <a:srgbClr val="000000"/>
                </a:solidFill>
                <a:effectLst/>
                <a:uLnTx/>
                <a:uFillTx/>
                <a:latin typeface="Times New Roman" panose="02020603050405020304" pitchFamily="18" charset="0"/>
                <a:cs typeface="Times New Roman" panose="02020603050405020304" pitchFamily="18" charset="0"/>
              </a:rPr>
              <a:t>V</a:t>
            </a:r>
            <a:br>
              <a:rPr kumimoji="0" lang="en-US" altLang="en-US" sz="1600" i="0" u="none" strike="noStrike" kern="1200" cap="none" spc="0" normalizeH="0" baseline="-25000" noProof="0" dirty="0">
                <a:ln>
                  <a:noFill/>
                </a:ln>
                <a:solidFill>
                  <a:srgbClr val="000000"/>
                </a:solidFill>
                <a:effectLst/>
                <a:uLnTx/>
                <a:uFillTx/>
                <a:latin typeface="Times New Roman" panose="02020603050405020304" pitchFamily="18" charset="0"/>
                <a:cs typeface="Times New Roman" panose="02020603050405020304" pitchFamily="18" charset="0"/>
              </a:rPr>
            </a:br>
            <a:br>
              <a:rPr kumimoji="0" lang="en-US" altLang="en-US" sz="160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br>
            <a:r>
              <a:rPr kumimoji="0" lang="en-US" altLang="en-US" sz="160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          C = 2.10 J/g</a:t>
            </a:r>
            <a:r>
              <a:rPr kumimoji="0" lang="en-US" altLang="en-US" sz="1600" i="0" u="none" strike="noStrike" kern="1200" cap="none" spc="0" normalizeH="0" baseline="0" noProof="1">
                <a:ln>
                  <a:noFill/>
                </a:ln>
                <a:solidFill>
                  <a:srgbClr val="000000"/>
                </a:solidFill>
                <a:effectLst/>
                <a:uLnTx/>
                <a:uFillTx/>
                <a:latin typeface="Times New Roman" panose="02020603050405020304" pitchFamily="18" charset="0"/>
                <a:cs typeface="Times New Roman" panose="02020603050405020304" pitchFamily="18" charset="0"/>
              </a:rPr>
              <a:t>∙</a:t>
            </a:r>
            <a:r>
              <a:rPr kumimoji="0" lang="en-US" altLang="en-US" sz="160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K                                    C = 4.18 J/g</a:t>
            </a:r>
            <a:r>
              <a:rPr kumimoji="0" lang="en-US" altLang="en-US" sz="1600" i="0" u="none" strike="noStrike" kern="1200" cap="none" spc="0" normalizeH="0" baseline="0" noProof="1">
                <a:ln>
                  <a:noFill/>
                </a:ln>
                <a:solidFill>
                  <a:srgbClr val="000000"/>
                </a:solidFill>
                <a:effectLst/>
                <a:uLnTx/>
                <a:uFillTx/>
                <a:latin typeface="Times New Roman" panose="02020603050405020304" pitchFamily="18" charset="0"/>
                <a:cs typeface="Times New Roman" panose="02020603050405020304" pitchFamily="18" charset="0"/>
              </a:rPr>
              <a:t>∙</a:t>
            </a:r>
            <a:r>
              <a:rPr kumimoji="0" lang="en-US" altLang="en-US" sz="160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K                                             C = 1.90 J/g</a:t>
            </a:r>
            <a:r>
              <a:rPr kumimoji="0" lang="en-US" altLang="en-US" sz="1600" i="0" u="none" strike="noStrike" kern="1200" cap="none" spc="0" normalizeH="0" baseline="0" noProof="1">
                <a:ln>
                  <a:noFill/>
                </a:ln>
                <a:solidFill>
                  <a:srgbClr val="000000"/>
                </a:solidFill>
                <a:effectLst/>
                <a:uLnTx/>
                <a:uFillTx/>
                <a:latin typeface="Times New Roman" panose="02020603050405020304" pitchFamily="18" charset="0"/>
                <a:cs typeface="Times New Roman" panose="02020603050405020304" pitchFamily="18" charset="0"/>
              </a:rPr>
              <a:t>∙</a:t>
            </a:r>
            <a:r>
              <a:rPr kumimoji="0" lang="en-US" altLang="en-US" sz="160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K</a:t>
            </a:r>
            <a:br>
              <a:rPr kumimoji="0" lang="en-US" altLang="en-US" sz="160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br>
            <a:r>
              <a:rPr kumimoji="0" lang="en-US" altLang="en-US" sz="160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            q = </a:t>
            </a:r>
            <a:r>
              <a:rPr kumimoji="0" lang="en-US" altLang="en-US" sz="1600" i="0" u="none" strike="noStrike" kern="1200" cap="none" spc="0" normalizeH="0" baseline="0" noProof="0" dirty="0" err="1">
                <a:ln>
                  <a:noFill/>
                </a:ln>
                <a:solidFill>
                  <a:srgbClr val="000000"/>
                </a:solidFill>
                <a:effectLst/>
                <a:uLnTx/>
                <a:uFillTx/>
                <a:latin typeface="Times New Roman" panose="02020603050405020304" pitchFamily="18" charset="0"/>
                <a:cs typeface="Times New Roman" panose="02020603050405020304" pitchFamily="18" charset="0"/>
              </a:rPr>
              <a:t>mC</a:t>
            </a:r>
            <a:r>
              <a:rPr kumimoji="0" lang="el-GR" altLang="en-US" sz="1600" i="0" u="none" strike="noStrike" kern="1200" cap="none" spc="0" normalizeH="0" baseline="0" noProof="1">
                <a:ln>
                  <a:noFill/>
                </a:ln>
                <a:solidFill>
                  <a:srgbClr val="000000"/>
                </a:solidFill>
                <a:effectLst/>
                <a:uLnTx/>
                <a:uFillTx/>
                <a:latin typeface="Times New Roman" panose="02020603050405020304" pitchFamily="18" charset="0"/>
                <a:cs typeface="Times New Roman" panose="02020603050405020304" pitchFamily="18" charset="0"/>
              </a:rPr>
              <a:t>Δ</a:t>
            </a:r>
            <a:r>
              <a:rPr kumimoji="0" lang="en-US" altLang="en-US" sz="160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T                                          q = </a:t>
            </a:r>
            <a:r>
              <a:rPr kumimoji="0" lang="en-US" altLang="en-US" sz="1600" i="0" u="none" strike="noStrike" kern="1200" cap="none" spc="0" normalizeH="0" baseline="0" noProof="0" dirty="0" err="1">
                <a:ln>
                  <a:noFill/>
                </a:ln>
                <a:solidFill>
                  <a:srgbClr val="000000"/>
                </a:solidFill>
                <a:effectLst/>
                <a:uLnTx/>
                <a:uFillTx/>
                <a:latin typeface="Times New Roman" panose="02020603050405020304" pitchFamily="18" charset="0"/>
                <a:cs typeface="Times New Roman" panose="02020603050405020304" pitchFamily="18" charset="0"/>
              </a:rPr>
              <a:t>mC</a:t>
            </a:r>
            <a:r>
              <a:rPr kumimoji="0" lang="el-GR" altLang="en-US" sz="1600" i="0" u="none" strike="noStrike" kern="1200" cap="none" spc="0" normalizeH="0" baseline="0" noProof="1">
                <a:ln>
                  <a:noFill/>
                </a:ln>
                <a:solidFill>
                  <a:srgbClr val="000000"/>
                </a:solidFill>
                <a:effectLst/>
                <a:uLnTx/>
                <a:uFillTx/>
                <a:latin typeface="Times New Roman" panose="02020603050405020304" pitchFamily="18" charset="0"/>
                <a:cs typeface="Times New Roman" panose="02020603050405020304" pitchFamily="18" charset="0"/>
              </a:rPr>
              <a:t>Δ</a:t>
            </a:r>
            <a:r>
              <a:rPr kumimoji="0" lang="en-US" altLang="en-US" sz="160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T                                                    q = </a:t>
            </a:r>
            <a:r>
              <a:rPr kumimoji="0" lang="en-US" altLang="en-US" sz="1600" i="0" u="none" strike="noStrike" kern="1200" cap="none" spc="0" normalizeH="0" baseline="0" noProof="0" dirty="0" err="1">
                <a:ln>
                  <a:noFill/>
                </a:ln>
                <a:solidFill>
                  <a:srgbClr val="000000"/>
                </a:solidFill>
                <a:effectLst/>
                <a:uLnTx/>
                <a:uFillTx/>
                <a:latin typeface="Times New Roman" panose="02020603050405020304" pitchFamily="18" charset="0"/>
                <a:cs typeface="Times New Roman" panose="02020603050405020304" pitchFamily="18" charset="0"/>
              </a:rPr>
              <a:t>mC</a:t>
            </a:r>
            <a:r>
              <a:rPr kumimoji="0" lang="el-GR" altLang="en-US" sz="1600" i="0" u="none" strike="noStrike" kern="1200" cap="none" spc="0" normalizeH="0" baseline="0" noProof="1">
                <a:ln>
                  <a:noFill/>
                </a:ln>
                <a:solidFill>
                  <a:srgbClr val="000000"/>
                </a:solidFill>
                <a:effectLst/>
                <a:uLnTx/>
                <a:uFillTx/>
                <a:latin typeface="Times New Roman" panose="02020603050405020304" pitchFamily="18" charset="0"/>
                <a:cs typeface="Times New Roman" panose="02020603050405020304" pitchFamily="18" charset="0"/>
              </a:rPr>
              <a:t>Δ</a:t>
            </a:r>
            <a:r>
              <a:rPr kumimoji="0" lang="en-US" altLang="en-US" sz="160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T</a:t>
            </a:r>
            <a:br>
              <a:rPr kumimoji="0" lang="en-US" altLang="en-US" sz="160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br>
            <a:endParaRPr kumimoji="0" lang="en-US" altLang="en-US" sz="160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                   </a:t>
            </a:r>
            <a:br>
              <a:rPr kumimoji="0" lang="en-US" altLang="en-US" sz="160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br>
            <a:r>
              <a:rPr kumimoji="0" lang="en-US" altLang="en-US" sz="160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                                       </a:t>
            </a:r>
            <a:r>
              <a:rPr kumimoji="0" lang="en-US" altLang="en-US" sz="1600" i="0" u="none" strike="noStrike" kern="1200" cap="none" spc="0" normalizeH="0" baseline="0" noProof="0" dirty="0">
                <a:ln>
                  <a:noFill/>
                </a:ln>
                <a:solidFill>
                  <a:srgbClr val="0000FF"/>
                </a:solidFill>
                <a:effectLst/>
                <a:uLnTx/>
                <a:uFillTx/>
                <a:latin typeface="Times New Roman" panose="02020603050405020304" pitchFamily="18" charset="0"/>
                <a:cs typeface="Times New Roman" panose="02020603050405020304" pitchFamily="18" charset="0"/>
              </a:rPr>
              <a:t>MP/FP</a:t>
            </a:r>
            <a:r>
              <a:rPr kumimoji="0" lang="en-US" altLang="en-US" sz="160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                                                                   </a:t>
            </a:r>
            <a:r>
              <a:rPr kumimoji="0" lang="en-US" altLang="en-US" sz="160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BP/CP</a:t>
            </a:r>
            <a:br>
              <a:rPr kumimoji="0" lang="en-US" altLang="en-US" sz="160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br>
            <a:r>
              <a:rPr kumimoji="0" lang="en-US" altLang="en-US" sz="160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                                     </a:t>
            </a:r>
            <a:r>
              <a:rPr kumimoji="0" lang="en-US" altLang="en-US" sz="1600" i="0" u="none" strike="noStrike" kern="1200" cap="none" spc="0" normalizeH="0" baseline="0" noProof="0" dirty="0">
                <a:ln>
                  <a:noFill/>
                </a:ln>
                <a:solidFill>
                  <a:srgbClr val="0000FF"/>
                </a:solidFill>
                <a:effectLst/>
                <a:uLnTx/>
                <a:uFillTx/>
                <a:latin typeface="Times New Roman" panose="02020603050405020304" pitchFamily="18" charset="0"/>
                <a:cs typeface="Times New Roman" panose="02020603050405020304" pitchFamily="18" charset="0"/>
              </a:rPr>
              <a:t>273 K/0</a:t>
            </a:r>
            <a:r>
              <a:rPr kumimoji="0" lang="en-US" altLang="en-US" sz="1600" i="0" u="none" strike="noStrike" kern="1200" cap="none" spc="0" normalizeH="0" baseline="0" noProof="1">
                <a:ln>
                  <a:noFill/>
                </a:ln>
                <a:solidFill>
                  <a:srgbClr val="0000FF"/>
                </a:solidFill>
                <a:effectLst/>
                <a:uLnTx/>
                <a:uFillTx/>
                <a:latin typeface="Times New Roman" panose="02020603050405020304" pitchFamily="18" charset="0"/>
                <a:cs typeface="Times New Roman" panose="02020603050405020304" pitchFamily="18" charset="0"/>
              </a:rPr>
              <a:t>⁰</a:t>
            </a:r>
            <a:r>
              <a:rPr kumimoji="0" lang="en-US" altLang="en-US" sz="1600" i="0" u="none" strike="noStrike" kern="1200" cap="none" spc="0" normalizeH="0" baseline="0" noProof="0" dirty="0">
                <a:ln>
                  <a:noFill/>
                </a:ln>
                <a:solidFill>
                  <a:srgbClr val="0000FF"/>
                </a:solidFill>
                <a:effectLst/>
                <a:uLnTx/>
                <a:uFillTx/>
                <a:latin typeface="Times New Roman" panose="02020603050405020304" pitchFamily="18" charset="0"/>
                <a:cs typeface="Times New Roman" panose="02020603050405020304" pitchFamily="18" charset="0"/>
              </a:rPr>
              <a:t>C</a:t>
            </a:r>
            <a:r>
              <a:rPr kumimoji="0" lang="en-US" altLang="en-US" sz="160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                                                          </a:t>
            </a:r>
            <a:r>
              <a:rPr kumimoji="0" lang="en-US" altLang="en-US" sz="160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373 K/100</a:t>
            </a:r>
            <a:r>
              <a:rPr kumimoji="0" lang="en-US" altLang="en-US" sz="1600" i="0" u="none" strike="noStrike" kern="1200" cap="none" spc="0" normalizeH="0" baseline="0" noProof="1">
                <a:ln>
                  <a:noFill/>
                </a:ln>
                <a:solidFill>
                  <a:srgbClr val="FF0000"/>
                </a:solidFill>
                <a:effectLst/>
                <a:uLnTx/>
                <a:uFillTx/>
                <a:latin typeface="Times New Roman" panose="02020603050405020304" pitchFamily="18" charset="0"/>
                <a:cs typeface="Times New Roman" panose="02020603050405020304" pitchFamily="18" charset="0"/>
              </a:rPr>
              <a:t>⁰</a:t>
            </a:r>
            <a:r>
              <a:rPr kumimoji="0" lang="en-US" altLang="en-US" sz="160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C</a:t>
            </a:r>
            <a:br>
              <a:rPr kumimoji="0" lang="en-US" altLang="en-US" sz="160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br>
            <a:r>
              <a:rPr kumimoji="0" lang="en-US" altLang="en-US" sz="160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                                     </a:t>
            </a:r>
            <a:r>
              <a:rPr kumimoji="0" lang="en-US" altLang="en-US" sz="1600" i="0" u="none" strike="noStrike" kern="1200" cap="none" spc="0" normalizeH="0" baseline="0" noProof="0" dirty="0">
                <a:ln>
                  <a:noFill/>
                </a:ln>
                <a:solidFill>
                  <a:srgbClr val="0000FF"/>
                </a:solidFill>
                <a:effectLst/>
                <a:uLnTx/>
                <a:uFillTx/>
                <a:latin typeface="Times New Roman" panose="02020603050405020304" pitchFamily="18" charset="0"/>
                <a:cs typeface="Times New Roman" panose="02020603050405020304" pitchFamily="18" charset="0"/>
              </a:rPr>
              <a:t>cold phase </a:t>
            </a:r>
            <a:r>
              <a:rPr kumimoji="0" lang="en-US" altLang="en-US" sz="160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			      </a:t>
            </a:r>
            <a:r>
              <a:rPr kumimoji="0" lang="en-US" altLang="en-US" sz="160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hot phase</a:t>
            </a:r>
            <a:br>
              <a:rPr kumimoji="0" lang="en-US" altLang="en-US" sz="160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br>
            <a:r>
              <a:rPr kumimoji="0" lang="en-US" altLang="en-US" sz="160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                                       </a:t>
            </a:r>
            <a:r>
              <a:rPr kumimoji="0" lang="en-US" altLang="en-US" sz="1600" i="0" u="none" strike="noStrike" kern="1200" cap="none" spc="0" normalizeH="0" baseline="0" noProof="0" dirty="0">
                <a:ln>
                  <a:noFill/>
                </a:ln>
                <a:solidFill>
                  <a:srgbClr val="0000FF"/>
                </a:solidFill>
                <a:effectLst/>
                <a:uLnTx/>
                <a:uFillTx/>
                <a:latin typeface="Times New Roman" panose="02020603050405020304" pitchFamily="18" charset="0"/>
                <a:cs typeface="Times New Roman" panose="02020603050405020304" pitchFamily="18" charset="0"/>
              </a:rPr>
              <a:t>change</a:t>
            </a:r>
            <a:r>
              <a:rPr kumimoji="0" lang="en-US" altLang="en-US" sz="160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                                                                 </a:t>
            </a:r>
            <a:r>
              <a:rPr kumimoji="0" lang="en-US" altLang="en-US" sz="1600" i="0" u="none" strike="noStrike" kern="1200" cap="none" spc="0" normalizeH="0" baseline="0" noProof="0" dirty="0" err="1">
                <a:ln>
                  <a:noFill/>
                </a:ln>
                <a:solidFill>
                  <a:srgbClr val="FF0000"/>
                </a:solidFill>
                <a:effectLst/>
                <a:uLnTx/>
                <a:uFillTx/>
                <a:latin typeface="Times New Roman" panose="02020603050405020304" pitchFamily="18" charset="0"/>
                <a:cs typeface="Times New Roman" panose="02020603050405020304" pitchFamily="18" charset="0"/>
              </a:rPr>
              <a:t>change</a:t>
            </a:r>
            <a:endParaRPr kumimoji="0" lang="en-US" altLang="en-US" sz="160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endParaRPr>
          </a:p>
        </p:txBody>
      </p:sp>
      <p:cxnSp>
        <p:nvCxnSpPr>
          <p:cNvPr id="3" name="AutoShape 3">
            <a:extLst>
              <a:ext uri="{FF2B5EF4-FFF2-40B4-BE49-F238E27FC236}">
                <a16:creationId xmlns:a16="http://schemas.microsoft.com/office/drawing/2014/main" id="{E6100FFE-116B-42B3-8859-85390DA7B4EE}"/>
              </a:ext>
            </a:extLst>
          </p:cNvPr>
          <p:cNvCxnSpPr>
            <a:cxnSpLocks noChangeShapeType="1"/>
          </p:cNvCxnSpPr>
          <p:nvPr/>
        </p:nvCxnSpPr>
        <p:spPr bwMode="auto">
          <a:xfrm flipV="1">
            <a:off x="28689" y="4284662"/>
            <a:ext cx="9039111" cy="12700"/>
          </a:xfrm>
          <a:prstGeom prst="straightConnector1">
            <a:avLst/>
          </a:prstGeom>
          <a:noFill/>
          <a:ln w="190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cxnSp>
        <p:nvCxnSpPr>
          <p:cNvPr id="4" name="AutoShape 4">
            <a:extLst>
              <a:ext uri="{FF2B5EF4-FFF2-40B4-BE49-F238E27FC236}">
                <a16:creationId xmlns:a16="http://schemas.microsoft.com/office/drawing/2014/main" id="{C2528C8B-221E-49AE-8422-402BC6651849}"/>
              </a:ext>
            </a:extLst>
          </p:cNvPr>
          <p:cNvCxnSpPr>
            <a:cxnSpLocks noChangeShapeType="1"/>
          </p:cNvCxnSpPr>
          <p:nvPr/>
        </p:nvCxnSpPr>
        <p:spPr bwMode="auto">
          <a:xfrm flipH="1" flipV="1">
            <a:off x="1752600" y="3264912"/>
            <a:ext cx="556376" cy="1032450"/>
          </a:xfrm>
          <a:prstGeom prst="straightConnector1">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cxnSp>
        <p:nvCxnSpPr>
          <p:cNvPr id="5" name="AutoShape 5">
            <a:extLst>
              <a:ext uri="{FF2B5EF4-FFF2-40B4-BE49-F238E27FC236}">
                <a16:creationId xmlns:a16="http://schemas.microsoft.com/office/drawing/2014/main" id="{6B1CD88E-DBF6-4075-8469-39E0CDB55D0B}"/>
              </a:ext>
            </a:extLst>
          </p:cNvPr>
          <p:cNvCxnSpPr>
            <a:cxnSpLocks noChangeShapeType="1"/>
          </p:cNvCxnSpPr>
          <p:nvPr/>
        </p:nvCxnSpPr>
        <p:spPr bwMode="auto">
          <a:xfrm flipH="1">
            <a:off x="2308976" y="3283962"/>
            <a:ext cx="561225" cy="1013400"/>
          </a:xfrm>
          <a:prstGeom prst="straightConnector1">
            <a:avLst/>
          </a:prstGeom>
          <a:noFill/>
          <a:ln w="9525"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sp>
        <p:nvSpPr>
          <p:cNvPr id="8" name="TextBox 7">
            <a:extLst>
              <a:ext uri="{FF2B5EF4-FFF2-40B4-BE49-F238E27FC236}">
                <a16:creationId xmlns:a16="http://schemas.microsoft.com/office/drawing/2014/main" id="{1C14F13C-E8D3-4D9D-8BAB-B79288F341C2}"/>
              </a:ext>
            </a:extLst>
          </p:cNvPr>
          <p:cNvSpPr txBox="1"/>
          <p:nvPr/>
        </p:nvSpPr>
        <p:spPr>
          <a:xfrm>
            <a:off x="0" y="0"/>
            <a:ext cx="9144000" cy="1138773"/>
          </a:xfrm>
          <a:prstGeom prst="rect">
            <a:avLst/>
          </a:prstGeom>
          <a:solidFill>
            <a:srgbClr val="FFFFCC"/>
          </a:solidFill>
        </p:spPr>
        <p:txBody>
          <a:bodyPr wrap="square" rtlCol="0">
            <a:spAutoFit/>
          </a:bodyPr>
          <a:lstStyle/>
          <a:p>
            <a:pPr algn="ctr"/>
            <a:r>
              <a:rPr lang="en-US" sz="1400" dirty="0">
                <a:solidFill>
                  <a:srgbClr val="0000FF"/>
                </a:solidFill>
                <a:latin typeface="Times New Roman" panose="02020603050405020304" pitchFamily="18" charset="0"/>
                <a:cs typeface="Times New Roman" panose="02020603050405020304" pitchFamily="18" charset="0"/>
              </a:rPr>
              <a:t> </a:t>
            </a:r>
            <a:br>
              <a:rPr lang="en-US" sz="3600" dirty="0">
                <a:solidFill>
                  <a:srgbClr val="0000FF"/>
                </a:solidFill>
                <a:latin typeface="Times New Roman" panose="02020603050405020304" pitchFamily="18" charset="0"/>
                <a:cs typeface="Times New Roman" panose="02020603050405020304" pitchFamily="18" charset="0"/>
              </a:rPr>
            </a:br>
            <a:r>
              <a:rPr lang="en-US" sz="3600" dirty="0">
                <a:solidFill>
                  <a:srgbClr val="0000FF"/>
                </a:solidFill>
                <a:latin typeface="Times New Roman" panose="02020603050405020304" pitchFamily="18" charset="0"/>
                <a:cs typeface="Times New Roman" panose="02020603050405020304" pitchFamily="18" charset="0"/>
              </a:rPr>
              <a:t>Copy this under the Temperature formula</a:t>
            </a:r>
          </a:p>
          <a:p>
            <a:r>
              <a:rPr lang="en-US" dirty="0"/>
              <a:t> </a:t>
            </a:r>
          </a:p>
        </p:txBody>
      </p:sp>
      <p:sp>
        <p:nvSpPr>
          <p:cNvPr id="9" name="TextBox 8">
            <a:extLst>
              <a:ext uri="{FF2B5EF4-FFF2-40B4-BE49-F238E27FC236}">
                <a16:creationId xmlns:a16="http://schemas.microsoft.com/office/drawing/2014/main" id="{43FA6C48-FD0C-4AF2-A2DE-4CAA762FF307}"/>
              </a:ext>
            </a:extLst>
          </p:cNvPr>
          <p:cNvSpPr txBox="1"/>
          <p:nvPr/>
        </p:nvSpPr>
        <p:spPr>
          <a:xfrm>
            <a:off x="-23756" y="6248301"/>
            <a:ext cx="9144000" cy="584775"/>
          </a:xfrm>
          <a:prstGeom prst="rect">
            <a:avLst/>
          </a:prstGeom>
          <a:noFill/>
        </p:spPr>
        <p:txBody>
          <a:bodyPr wrap="square" rtlCol="0">
            <a:spAutoFit/>
          </a:bodyPr>
          <a:lstStyle/>
          <a:p>
            <a:pPr algn="ctr"/>
            <a:r>
              <a:rPr lang="en-US" sz="3200" dirty="0">
                <a:solidFill>
                  <a:srgbClr val="0000FF"/>
                </a:solidFill>
                <a:latin typeface="Times New Roman" panose="02020603050405020304" pitchFamily="18" charset="0"/>
                <a:cs typeface="Times New Roman" panose="02020603050405020304" pitchFamily="18" charset="0"/>
              </a:rPr>
              <a:t>Then we should talk about it for one minute, okay?</a:t>
            </a:r>
          </a:p>
        </p:txBody>
      </p:sp>
      <p:sp>
        <p:nvSpPr>
          <p:cNvPr id="10" name="Isosceles Triangle 9">
            <a:extLst>
              <a:ext uri="{FF2B5EF4-FFF2-40B4-BE49-F238E27FC236}">
                <a16:creationId xmlns:a16="http://schemas.microsoft.com/office/drawing/2014/main" id="{00662A20-7ACF-4179-9DA3-0063B841ECF9}"/>
              </a:ext>
            </a:extLst>
          </p:cNvPr>
          <p:cNvSpPr/>
          <p:nvPr/>
        </p:nvSpPr>
        <p:spPr>
          <a:xfrm rot="5400000">
            <a:off x="8796109" y="4116155"/>
            <a:ext cx="280152" cy="30479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Isosceles Triangle 10">
            <a:extLst>
              <a:ext uri="{FF2B5EF4-FFF2-40B4-BE49-F238E27FC236}">
                <a16:creationId xmlns:a16="http://schemas.microsoft.com/office/drawing/2014/main" id="{E7BE128A-A936-49FA-AB24-1E71675C5E6A}"/>
              </a:ext>
            </a:extLst>
          </p:cNvPr>
          <p:cNvSpPr/>
          <p:nvPr/>
        </p:nvSpPr>
        <p:spPr>
          <a:xfrm rot="16200000">
            <a:off x="34846" y="4132265"/>
            <a:ext cx="280152" cy="30479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AutoShape 4">
            <a:extLst>
              <a:ext uri="{FF2B5EF4-FFF2-40B4-BE49-F238E27FC236}">
                <a16:creationId xmlns:a16="http://schemas.microsoft.com/office/drawing/2014/main" id="{364F97E0-1053-A87F-474F-A332FCED28EA}"/>
              </a:ext>
            </a:extLst>
          </p:cNvPr>
          <p:cNvCxnSpPr>
            <a:cxnSpLocks noChangeShapeType="1"/>
          </p:cNvCxnSpPr>
          <p:nvPr/>
        </p:nvCxnSpPr>
        <p:spPr bwMode="auto">
          <a:xfrm flipH="1" flipV="1">
            <a:off x="5717425" y="3249672"/>
            <a:ext cx="556376" cy="1032450"/>
          </a:xfrm>
          <a:prstGeom prst="straightConnector1">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cxnSp>
        <p:nvCxnSpPr>
          <p:cNvPr id="16" name="AutoShape 5">
            <a:extLst>
              <a:ext uri="{FF2B5EF4-FFF2-40B4-BE49-F238E27FC236}">
                <a16:creationId xmlns:a16="http://schemas.microsoft.com/office/drawing/2014/main" id="{9AAAB625-0606-6891-19E3-88959B0DAE55}"/>
              </a:ext>
            </a:extLst>
          </p:cNvPr>
          <p:cNvCxnSpPr>
            <a:cxnSpLocks noChangeShapeType="1"/>
          </p:cNvCxnSpPr>
          <p:nvPr/>
        </p:nvCxnSpPr>
        <p:spPr bwMode="auto">
          <a:xfrm flipH="1">
            <a:off x="6273801" y="3268722"/>
            <a:ext cx="561225" cy="1013400"/>
          </a:xfrm>
          <a:prstGeom prst="straightConnector1">
            <a:avLst/>
          </a:prstGeom>
          <a:noFill/>
          <a:ln w="9525"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spTree>
    <p:extLst>
      <p:ext uri="{BB962C8B-B14F-4D97-AF65-F5344CB8AC3E}">
        <p14:creationId xmlns:p14="http://schemas.microsoft.com/office/powerpoint/2010/main" val="25343734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1477F26-17C2-47E5-81EE-B7865CDE7E9B}"/>
              </a:ext>
            </a:extLst>
          </p:cNvPr>
          <p:cNvSpPr txBox="1"/>
          <p:nvPr/>
        </p:nvSpPr>
        <p:spPr>
          <a:xfrm>
            <a:off x="0" y="0"/>
            <a:ext cx="9144000" cy="1477328"/>
          </a:xfrm>
          <a:prstGeom prst="rect">
            <a:avLst/>
          </a:prstGeom>
          <a:solidFill>
            <a:srgbClr val="FFFFCC"/>
          </a:solidFill>
        </p:spPr>
        <p:txBody>
          <a:bodyPr wrap="square" rtlCol="0">
            <a:spAutoFit/>
          </a:bodyPr>
          <a:lstStyle/>
          <a:p>
            <a:r>
              <a:rPr lang="en-US" sz="3600" dirty="0">
                <a:latin typeface="Times New Roman" panose="02020603050405020304" pitchFamily="18" charset="0"/>
                <a:cs typeface="Times New Roman" panose="02020603050405020304" pitchFamily="18" charset="0"/>
              </a:rPr>
              <a:t>46.  How many joules of energy are required to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freeze </a:t>
            </a:r>
            <a:r>
              <a:rPr lang="en-US" sz="3600" u="sng" dirty="0">
                <a:latin typeface="Times New Roman" panose="02020603050405020304" pitchFamily="18" charset="0"/>
                <a:cs typeface="Times New Roman" panose="02020603050405020304" pitchFamily="18" charset="0"/>
              </a:rPr>
              <a:t>355 mL</a:t>
            </a:r>
            <a:r>
              <a:rPr lang="en-US" sz="3600" dirty="0">
                <a:latin typeface="Times New Roman" panose="02020603050405020304" pitchFamily="18" charset="0"/>
                <a:cs typeface="Times New Roman" panose="02020603050405020304" pitchFamily="18" charset="0"/>
              </a:rPr>
              <a:t> of water at 273K?   </a:t>
            </a:r>
          </a:p>
          <a:p>
            <a:endParaRPr lang="en-US" dirty="0"/>
          </a:p>
        </p:txBody>
      </p:sp>
    </p:spTree>
    <p:extLst>
      <p:ext uri="{BB962C8B-B14F-4D97-AF65-F5344CB8AC3E}">
        <p14:creationId xmlns:p14="http://schemas.microsoft.com/office/powerpoint/2010/main" val="25229319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52CF6-5654-9A9E-9E7C-2A9D3026F62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8B968BF-3EF4-CC86-B27D-BFB98C34912A}"/>
              </a:ext>
            </a:extLst>
          </p:cNvPr>
          <p:cNvSpPr txBox="1"/>
          <p:nvPr/>
        </p:nvSpPr>
        <p:spPr>
          <a:xfrm>
            <a:off x="0" y="0"/>
            <a:ext cx="9144000" cy="1477328"/>
          </a:xfrm>
          <a:prstGeom prst="rect">
            <a:avLst/>
          </a:prstGeom>
          <a:solidFill>
            <a:srgbClr val="FFFFCC"/>
          </a:solidFill>
        </p:spPr>
        <p:txBody>
          <a:bodyPr wrap="square" rtlCol="0">
            <a:spAutoFit/>
          </a:bodyPr>
          <a:lstStyle/>
          <a:p>
            <a:r>
              <a:rPr lang="en-US" sz="3600" dirty="0">
                <a:latin typeface="Times New Roman" panose="02020603050405020304" pitchFamily="18" charset="0"/>
                <a:cs typeface="Times New Roman" panose="02020603050405020304" pitchFamily="18" charset="0"/>
              </a:rPr>
              <a:t>46.  How many joules of energy are required to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freeze </a:t>
            </a:r>
            <a:r>
              <a:rPr lang="en-US" sz="3600" u="sng" dirty="0">
                <a:latin typeface="Times New Roman" panose="02020603050405020304" pitchFamily="18" charset="0"/>
                <a:cs typeface="Times New Roman" panose="02020603050405020304" pitchFamily="18" charset="0"/>
              </a:rPr>
              <a:t>355 mL</a:t>
            </a:r>
            <a:r>
              <a:rPr lang="en-US" sz="3600" dirty="0">
                <a:latin typeface="Times New Roman" panose="02020603050405020304" pitchFamily="18" charset="0"/>
                <a:cs typeface="Times New Roman" panose="02020603050405020304" pitchFamily="18" charset="0"/>
              </a:rPr>
              <a:t> of water at 273K?   </a:t>
            </a:r>
          </a:p>
          <a:p>
            <a:endParaRPr lang="en-US" dirty="0"/>
          </a:p>
        </p:txBody>
      </p:sp>
      <p:sp>
        <p:nvSpPr>
          <p:cNvPr id="3" name="TextBox 2">
            <a:extLst>
              <a:ext uri="{FF2B5EF4-FFF2-40B4-BE49-F238E27FC236}">
                <a16:creationId xmlns:a16="http://schemas.microsoft.com/office/drawing/2014/main" id="{F8717681-E8F4-DB93-4282-E3616E3F8E34}"/>
              </a:ext>
            </a:extLst>
          </p:cNvPr>
          <p:cNvSpPr txBox="1"/>
          <p:nvPr/>
        </p:nvSpPr>
        <p:spPr>
          <a:xfrm>
            <a:off x="0" y="1524000"/>
            <a:ext cx="9144000" cy="480131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FREEZING IS THE COLD PHASE CHANGE</a:t>
            </a:r>
            <a:br>
              <a:rPr kumimoji="0" lang="en-US" sz="3200" b="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br>
            <a:r>
              <a:rPr kumimoji="0" lang="en-US" sz="3200" b="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one mL of water = one gram of water</a:t>
            </a:r>
            <a:endParaRPr kumimoji="0" lang="en-US" sz="3200" b="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3200" dirty="0">
                <a:solidFill>
                  <a:srgbClr val="0000FF"/>
                </a:solidFill>
                <a:latin typeface="Times New Roman" panose="02020603050405020304" pitchFamily="18" charset="0"/>
                <a:cs typeface="Times New Roman" panose="02020603050405020304" pitchFamily="18" charset="0"/>
              </a:rPr>
              <a:t>      </a:t>
            </a:r>
            <a:r>
              <a:rPr kumimoji="0" lang="en-US" sz="3200" b="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 q = </a:t>
            </a:r>
            <a:r>
              <a:rPr kumimoji="0" lang="en-US" sz="3200" b="0" i="0" u="none" strike="noStrike" kern="1200" cap="none" spc="0" normalizeH="0" baseline="0" noProof="0" dirty="0" err="1">
                <a:ln>
                  <a:noFill/>
                </a:ln>
                <a:solidFill>
                  <a:srgbClr val="0000FF"/>
                </a:solidFill>
                <a:effectLst/>
                <a:uLnTx/>
                <a:uFillTx/>
                <a:latin typeface="Times New Roman" panose="02020603050405020304" pitchFamily="18" charset="0"/>
                <a:ea typeface="+mn-ea"/>
                <a:cs typeface="Times New Roman" panose="02020603050405020304" pitchFamily="18" charset="0"/>
              </a:rPr>
              <a:t>mH</a:t>
            </a:r>
            <a:r>
              <a:rPr kumimoji="0" lang="en-US" sz="3200" b="0" i="0" u="none" strike="noStrike" kern="1200" cap="none" spc="0" normalizeH="0" baseline="-25000" noProof="0" dirty="0" err="1">
                <a:ln>
                  <a:noFill/>
                </a:ln>
                <a:solidFill>
                  <a:srgbClr val="0000FF"/>
                </a:solidFill>
                <a:effectLst/>
                <a:uLnTx/>
                <a:uFillTx/>
                <a:latin typeface="Times New Roman" panose="02020603050405020304" pitchFamily="18" charset="0"/>
                <a:ea typeface="+mn-ea"/>
                <a:cs typeface="Times New Roman" panose="02020603050405020304" pitchFamily="18" charset="0"/>
              </a:rPr>
              <a:t>F</a:t>
            </a:r>
            <a:br>
              <a:rPr kumimoji="0" lang="en-US" sz="32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br>
              <a:rPr kumimoji="0" lang="en-US" sz="32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r>
              <a:rPr kumimoji="0" lang="en-US" sz="32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q = (355 g)(334 J/g)</a:t>
            </a:r>
            <a:br>
              <a:rPr kumimoji="0" lang="en-US" sz="3200" b="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br>
            <a:endParaRPr kumimoji="0" lang="en-US" sz="3200" b="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       q = 118570 J = </a:t>
            </a:r>
            <a:r>
              <a:rPr kumimoji="0" lang="en-US" sz="32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119,000 Joules with 3 SF</a:t>
            </a:r>
            <a:br>
              <a:rPr kumimoji="0" lang="en-US" sz="3200" b="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b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endPar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endParaRPr lang="en-US" dirty="0"/>
          </a:p>
        </p:txBody>
      </p:sp>
      <p:cxnSp>
        <p:nvCxnSpPr>
          <p:cNvPr id="4" name="Straight Connector 3">
            <a:extLst>
              <a:ext uri="{FF2B5EF4-FFF2-40B4-BE49-F238E27FC236}">
                <a16:creationId xmlns:a16="http://schemas.microsoft.com/office/drawing/2014/main" id="{8DE93C36-9B9D-492F-BD2E-FCC7E8767FFF}"/>
              </a:ext>
            </a:extLst>
          </p:cNvPr>
          <p:cNvCxnSpPr/>
          <p:nvPr/>
        </p:nvCxnSpPr>
        <p:spPr>
          <a:xfrm>
            <a:off x="2286000" y="4191000"/>
            <a:ext cx="228600" cy="381000"/>
          </a:xfrm>
          <a:prstGeom prst="line">
            <a:avLst/>
          </a:prstGeom>
          <a:ln w="19050"/>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5E5E62D9-C984-4F27-B4E3-8B5380692CBE}"/>
              </a:ext>
            </a:extLst>
          </p:cNvPr>
          <p:cNvCxnSpPr/>
          <p:nvPr/>
        </p:nvCxnSpPr>
        <p:spPr>
          <a:xfrm>
            <a:off x="3733800" y="4191000"/>
            <a:ext cx="228600" cy="381000"/>
          </a:xfrm>
          <a:prstGeom prst="line">
            <a:avLst/>
          </a:prstGeom>
          <a:ln w="1905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44356368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91F392F-DCD9-4918-9518-94ED1BEC3943}"/>
              </a:ext>
            </a:extLst>
          </p:cNvPr>
          <p:cNvSpPr txBox="1"/>
          <p:nvPr/>
        </p:nvSpPr>
        <p:spPr>
          <a:xfrm>
            <a:off x="0" y="0"/>
            <a:ext cx="9144000" cy="523220"/>
          </a:xfrm>
          <a:prstGeom prst="rect">
            <a:avLst/>
          </a:prstGeom>
          <a:solidFill>
            <a:schemeClr val="accent6">
              <a:lumMod val="20000"/>
              <a:lumOff val="80000"/>
            </a:schemeClr>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47. How many joules required to melt a snowball of 415 g?</a:t>
            </a:r>
          </a:p>
        </p:txBody>
      </p:sp>
      <p:pic>
        <p:nvPicPr>
          <p:cNvPr id="4" name="Picture 3">
            <a:extLst>
              <a:ext uri="{FF2B5EF4-FFF2-40B4-BE49-F238E27FC236}">
                <a16:creationId xmlns:a16="http://schemas.microsoft.com/office/drawing/2014/main" id="{F17FFFEB-22AC-402B-9275-12FC29C44EC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457700" y="914400"/>
            <a:ext cx="4686300" cy="3124200"/>
          </a:xfrm>
          <a:prstGeom prst="rect">
            <a:avLst/>
          </a:prstGeom>
        </p:spPr>
      </p:pic>
    </p:spTree>
    <p:extLst>
      <p:ext uri="{BB962C8B-B14F-4D97-AF65-F5344CB8AC3E}">
        <p14:creationId xmlns:p14="http://schemas.microsoft.com/office/powerpoint/2010/main" val="296206016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0A8F13-8147-A1DA-E220-3889A5B782E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4039CD3-0E00-1267-423C-CD71AC5C0FFE}"/>
              </a:ext>
            </a:extLst>
          </p:cNvPr>
          <p:cNvSpPr txBox="1"/>
          <p:nvPr/>
        </p:nvSpPr>
        <p:spPr>
          <a:xfrm>
            <a:off x="0" y="0"/>
            <a:ext cx="9144000" cy="523220"/>
          </a:xfrm>
          <a:prstGeom prst="rect">
            <a:avLst/>
          </a:prstGeom>
          <a:solidFill>
            <a:schemeClr val="accent6">
              <a:lumMod val="20000"/>
              <a:lumOff val="80000"/>
            </a:schemeClr>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47. How many joules required to melt a snowball of 415 g?</a:t>
            </a:r>
          </a:p>
        </p:txBody>
      </p:sp>
      <p:pic>
        <p:nvPicPr>
          <p:cNvPr id="4" name="Picture 3">
            <a:extLst>
              <a:ext uri="{FF2B5EF4-FFF2-40B4-BE49-F238E27FC236}">
                <a16:creationId xmlns:a16="http://schemas.microsoft.com/office/drawing/2014/main" id="{BE42503A-D3F7-028E-0BC0-6E21B87CEE0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457700" y="914400"/>
            <a:ext cx="4686300" cy="3124200"/>
          </a:xfrm>
          <a:prstGeom prst="rect">
            <a:avLst/>
          </a:prstGeom>
        </p:spPr>
      </p:pic>
      <p:sp>
        <p:nvSpPr>
          <p:cNvPr id="7" name="TextBox 6">
            <a:extLst>
              <a:ext uri="{FF2B5EF4-FFF2-40B4-BE49-F238E27FC236}">
                <a16:creationId xmlns:a16="http://schemas.microsoft.com/office/drawing/2014/main" id="{CCFA9FDE-E061-3C84-1AF5-A9F42DF60631}"/>
              </a:ext>
            </a:extLst>
          </p:cNvPr>
          <p:cNvSpPr txBox="1"/>
          <p:nvPr/>
        </p:nvSpPr>
        <p:spPr>
          <a:xfrm>
            <a:off x="0" y="2703016"/>
            <a:ext cx="9029700" cy="415498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q = </a:t>
            </a:r>
            <a:r>
              <a:rPr kumimoji="0" lang="en-US" sz="4400" b="0" i="0" u="none" strike="noStrike" kern="1200" cap="none" spc="0" normalizeH="0" baseline="0" noProof="0" dirty="0" err="1">
                <a:ln>
                  <a:noFill/>
                </a:ln>
                <a:solidFill>
                  <a:srgbClr val="0000FF"/>
                </a:solidFill>
                <a:effectLst/>
                <a:uLnTx/>
                <a:uFillTx/>
                <a:latin typeface="Times New Roman" panose="02020603050405020304" pitchFamily="18" charset="0"/>
                <a:ea typeface="+mn-ea"/>
                <a:cs typeface="Times New Roman" panose="02020603050405020304" pitchFamily="18" charset="0"/>
              </a:rPr>
              <a:t>mH</a:t>
            </a:r>
            <a:r>
              <a:rPr kumimoji="0" lang="en-US" sz="4400" b="0" i="0" u="none" strike="noStrike" kern="1200" cap="none" spc="0" normalizeH="0" baseline="-25000" noProof="0" dirty="0" err="1">
                <a:ln>
                  <a:noFill/>
                </a:ln>
                <a:solidFill>
                  <a:srgbClr val="0000FF"/>
                </a:solidFill>
                <a:effectLst/>
                <a:uLnTx/>
                <a:uFillTx/>
                <a:latin typeface="Times New Roman" panose="02020603050405020304" pitchFamily="18" charset="0"/>
                <a:ea typeface="+mn-ea"/>
                <a:cs typeface="Times New Roman" panose="02020603050405020304" pitchFamily="18" charset="0"/>
              </a:rPr>
              <a:t>F</a:t>
            </a:r>
            <a:br>
              <a:rPr kumimoji="0" lang="en-US" sz="4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r>
              <a:rPr kumimoji="0" lang="en-US" sz="4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q = (415 g)(334 J/g)</a:t>
            </a:r>
            <a:br>
              <a:rPr kumimoji="0" lang="en-US" sz="4400" b="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br>
            <a:endParaRPr kumimoji="0" lang="en-US" sz="4400" b="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       q = 138610 J = </a:t>
            </a:r>
            <a:r>
              <a:rPr kumimoji="0" lang="en-US" sz="4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139,000 Joules     </a:t>
            </a:r>
            <a:br>
              <a:rPr kumimoji="0" lang="en-US" sz="4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r>
              <a:rPr kumimoji="0" lang="en-US" sz="4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with 3 SF</a:t>
            </a:r>
            <a:endParaRPr kumimoji="0" lang="en-US" sz="4400" b="0" i="0" u="none" strike="noStrike" kern="1200" cap="none" spc="0" normalizeH="0" baseline="0" noProof="0" dirty="0">
              <a:ln>
                <a:noFill/>
              </a:ln>
              <a:solidFill>
                <a:prstClr val="black"/>
              </a:solidFill>
              <a:effectLst/>
              <a:uLnTx/>
              <a:uFillTx/>
              <a:latin typeface="Calibri"/>
              <a:ea typeface="+mn-ea"/>
              <a:cs typeface="+mn-cs"/>
            </a:endParaRPr>
          </a:p>
        </p:txBody>
      </p:sp>
      <p:cxnSp>
        <p:nvCxnSpPr>
          <p:cNvPr id="8" name="Straight Connector 7">
            <a:extLst>
              <a:ext uri="{FF2B5EF4-FFF2-40B4-BE49-F238E27FC236}">
                <a16:creationId xmlns:a16="http://schemas.microsoft.com/office/drawing/2014/main" id="{947AF5C9-2ACE-4F1F-B06B-A528D9FC15A9}"/>
              </a:ext>
            </a:extLst>
          </p:cNvPr>
          <p:cNvCxnSpPr/>
          <p:nvPr/>
        </p:nvCxnSpPr>
        <p:spPr>
          <a:xfrm>
            <a:off x="2196598" y="4343400"/>
            <a:ext cx="228600" cy="381000"/>
          </a:xfrm>
          <a:prstGeom prst="line">
            <a:avLst/>
          </a:prstGeom>
          <a:ln w="28575">
            <a:solidFill>
              <a:srgbClr val="FF0000"/>
            </a:solidFill>
          </a:ln>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C8B5BD31-25EB-45BF-BC07-24CCDD0A7482}"/>
              </a:ext>
            </a:extLst>
          </p:cNvPr>
          <p:cNvCxnSpPr/>
          <p:nvPr/>
        </p:nvCxnSpPr>
        <p:spPr>
          <a:xfrm>
            <a:off x="4217555" y="4469912"/>
            <a:ext cx="228600" cy="381000"/>
          </a:xfrm>
          <a:prstGeom prst="line">
            <a:avLst/>
          </a:prstGeom>
          <a:ln w="28575">
            <a:solidFill>
              <a:srgbClr val="FF000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7822796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D733142-DF8F-408D-95B4-57127E49BCC6}"/>
              </a:ext>
            </a:extLst>
          </p:cNvPr>
          <p:cNvSpPr txBox="1"/>
          <p:nvPr/>
        </p:nvSpPr>
        <p:spPr>
          <a:xfrm>
            <a:off x="0" y="0"/>
            <a:ext cx="9144000" cy="1200329"/>
          </a:xfrm>
          <a:prstGeom prst="rect">
            <a:avLst/>
          </a:prstGeom>
          <a:solidFill>
            <a:srgbClr val="D1FFE8"/>
          </a:solidFill>
        </p:spPr>
        <p:txBody>
          <a:bodyPr wrap="square" rtlCol="0">
            <a:spAutoFit/>
          </a:bodyPr>
          <a:lstStyle/>
          <a:p>
            <a:r>
              <a:rPr lang="en-US" sz="3600" dirty="0">
                <a:latin typeface="Times New Roman" panose="02020603050405020304" pitchFamily="18" charset="0"/>
                <a:cs typeface="Times New Roman" panose="02020603050405020304" pitchFamily="18" charset="0"/>
              </a:rPr>
              <a:t>48. How many joules does it take to warm up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375 grams of water by 7.50 Kelvin?  </a:t>
            </a:r>
          </a:p>
        </p:txBody>
      </p:sp>
      <p:pic>
        <p:nvPicPr>
          <p:cNvPr id="5" name="Picture 4">
            <a:extLst>
              <a:ext uri="{FF2B5EF4-FFF2-40B4-BE49-F238E27FC236}">
                <a16:creationId xmlns:a16="http://schemas.microsoft.com/office/drawing/2014/main" id="{43E8EFE4-00DA-637C-5A45-E6698BBB3DC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781680" y="1200329"/>
            <a:ext cx="2362320" cy="3066871"/>
          </a:xfrm>
          <a:prstGeom prst="rect">
            <a:avLst/>
          </a:prstGeom>
        </p:spPr>
      </p:pic>
    </p:spTree>
    <p:extLst>
      <p:ext uri="{BB962C8B-B14F-4D97-AF65-F5344CB8AC3E}">
        <p14:creationId xmlns:p14="http://schemas.microsoft.com/office/powerpoint/2010/main" val="52325635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277D72-6FC3-E778-E1B9-4BFCE42422E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A71D7E9-012D-7ED2-A039-8890237C0BD0}"/>
              </a:ext>
            </a:extLst>
          </p:cNvPr>
          <p:cNvSpPr txBox="1"/>
          <p:nvPr/>
        </p:nvSpPr>
        <p:spPr>
          <a:xfrm>
            <a:off x="0" y="0"/>
            <a:ext cx="9144000" cy="1200329"/>
          </a:xfrm>
          <a:prstGeom prst="rect">
            <a:avLst/>
          </a:prstGeom>
          <a:solidFill>
            <a:srgbClr val="D1FFE8"/>
          </a:solidFill>
        </p:spPr>
        <p:txBody>
          <a:bodyPr wrap="square" rtlCol="0">
            <a:spAutoFit/>
          </a:bodyPr>
          <a:lstStyle/>
          <a:p>
            <a:r>
              <a:rPr lang="en-US" sz="3600" dirty="0">
                <a:latin typeface="Times New Roman" panose="02020603050405020304" pitchFamily="18" charset="0"/>
                <a:cs typeface="Times New Roman" panose="02020603050405020304" pitchFamily="18" charset="0"/>
              </a:rPr>
              <a:t>48. How many joules does it take to warm up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375 grams of water by 7.50 Kelvin</a:t>
            </a:r>
            <a:r>
              <a:rPr lang="en-US" sz="3600">
                <a:latin typeface="Times New Roman" panose="02020603050405020304" pitchFamily="18" charset="0"/>
                <a:cs typeface="Times New Roman" panose="02020603050405020304" pitchFamily="18" charset="0"/>
              </a:rPr>
              <a:t>?  </a:t>
            </a:r>
            <a:endParaRPr lang="en-US" sz="36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ECD7FA7D-6FEB-7DCA-6099-90FF37A1967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781680" y="1200329"/>
            <a:ext cx="2362320" cy="3066871"/>
          </a:xfrm>
          <a:prstGeom prst="rect">
            <a:avLst/>
          </a:prstGeom>
        </p:spPr>
      </p:pic>
      <p:pic>
        <p:nvPicPr>
          <p:cNvPr id="6" name="Picture 5">
            <a:extLst>
              <a:ext uri="{FF2B5EF4-FFF2-40B4-BE49-F238E27FC236}">
                <a16:creationId xmlns:a16="http://schemas.microsoft.com/office/drawing/2014/main" id="{6A5480D4-64B4-FA4D-8B26-2361AE976080}"/>
              </a:ext>
            </a:extLst>
          </p:cNvPr>
          <p:cNvPicPr>
            <a:picLocks noChangeAspect="1"/>
          </p:cNvPicPr>
          <p:nvPr/>
        </p:nvPicPr>
        <p:blipFill>
          <a:blip r:embed="rId3"/>
          <a:stretch>
            <a:fillRect/>
          </a:stretch>
        </p:blipFill>
        <p:spPr>
          <a:xfrm>
            <a:off x="16164" y="2286000"/>
            <a:ext cx="8312227" cy="3158002"/>
          </a:xfrm>
          <a:prstGeom prst="rect">
            <a:avLst/>
          </a:prstGeom>
        </p:spPr>
      </p:pic>
      <p:cxnSp>
        <p:nvCxnSpPr>
          <p:cNvPr id="7" name="Straight Connector 6">
            <a:extLst>
              <a:ext uri="{FF2B5EF4-FFF2-40B4-BE49-F238E27FC236}">
                <a16:creationId xmlns:a16="http://schemas.microsoft.com/office/drawing/2014/main" id="{EDF71561-BDAB-4CD1-5C6A-8AD9C82D1F6D}"/>
              </a:ext>
            </a:extLst>
          </p:cNvPr>
          <p:cNvCxnSpPr/>
          <p:nvPr/>
        </p:nvCxnSpPr>
        <p:spPr>
          <a:xfrm>
            <a:off x="2133600" y="3674501"/>
            <a:ext cx="228600" cy="381000"/>
          </a:xfrm>
          <a:prstGeom prst="line">
            <a:avLst/>
          </a:prstGeom>
          <a:ln w="28575">
            <a:solidFill>
              <a:schemeClr val="tx1">
                <a:lumMod val="95000"/>
                <a:lumOff val="5000"/>
              </a:schemeClr>
            </a:solidFill>
          </a:ln>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8FE56D10-8794-242E-1E31-038FB9E5F0F5}"/>
              </a:ext>
            </a:extLst>
          </p:cNvPr>
          <p:cNvCxnSpPr/>
          <p:nvPr/>
        </p:nvCxnSpPr>
        <p:spPr>
          <a:xfrm>
            <a:off x="4057977" y="3674501"/>
            <a:ext cx="228600" cy="381000"/>
          </a:xfrm>
          <a:prstGeom prst="line">
            <a:avLst/>
          </a:prstGeom>
          <a:ln w="28575">
            <a:solidFill>
              <a:schemeClr val="tx1">
                <a:lumMod val="95000"/>
                <a:lumOff val="5000"/>
              </a:schemeClr>
            </a:solidFill>
          </a:ln>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BC5EC85C-6583-895F-41EC-1EEF39EADFA0}"/>
              </a:ext>
            </a:extLst>
          </p:cNvPr>
          <p:cNvCxnSpPr/>
          <p:nvPr/>
        </p:nvCxnSpPr>
        <p:spPr>
          <a:xfrm>
            <a:off x="6172200" y="3581400"/>
            <a:ext cx="228600" cy="381000"/>
          </a:xfrm>
          <a:prstGeom prst="line">
            <a:avLst/>
          </a:prstGeom>
          <a:ln w="28575">
            <a:solidFill>
              <a:schemeClr val="tx1">
                <a:lumMod val="95000"/>
                <a:lumOff val="5000"/>
              </a:schemeClr>
            </a:solidFill>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9198E837-80FE-CC36-4C8C-9A6084AEE6F1}"/>
              </a:ext>
            </a:extLst>
          </p:cNvPr>
          <p:cNvCxnSpPr>
            <a:cxnSpLocks/>
          </p:cNvCxnSpPr>
          <p:nvPr/>
        </p:nvCxnSpPr>
        <p:spPr>
          <a:xfrm>
            <a:off x="4524647" y="3629057"/>
            <a:ext cx="228600" cy="381000"/>
          </a:xfrm>
          <a:prstGeom prst="line">
            <a:avLst/>
          </a:prstGeom>
          <a:ln w="28575">
            <a:solidFill>
              <a:schemeClr val="tx1">
                <a:lumMod val="95000"/>
                <a:lumOff val="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5026273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CAC349D-69B6-43AE-BFCC-43E7158CFF8C}"/>
              </a:ext>
            </a:extLst>
          </p:cNvPr>
          <p:cNvSpPr txBox="1"/>
          <p:nvPr/>
        </p:nvSpPr>
        <p:spPr>
          <a:xfrm>
            <a:off x="0" y="0"/>
            <a:ext cx="9144000" cy="1815882"/>
          </a:xfrm>
          <a:prstGeom prst="rect">
            <a:avLst/>
          </a:prstGeom>
          <a:solidFill>
            <a:schemeClr val="bg1">
              <a:lumMod val="95000"/>
            </a:schemeClr>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49.  What is the specific heat capacity constant for GOLD if it</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takes 271 joules to warm up a ring with mass of 34.2 g</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from room temp of 294.0 K to a “too hot to wear”</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temperature of 355.5 Kelvin?</a:t>
            </a:r>
          </a:p>
        </p:txBody>
      </p:sp>
      <p:pic>
        <p:nvPicPr>
          <p:cNvPr id="4" name="Picture 3">
            <a:extLst>
              <a:ext uri="{FF2B5EF4-FFF2-40B4-BE49-F238E27FC236}">
                <a16:creationId xmlns:a16="http://schemas.microsoft.com/office/drawing/2014/main" id="{567C611C-D84D-424F-AB36-F02D576D075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299036" y="1815882"/>
            <a:ext cx="1828800" cy="2174320"/>
          </a:xfrm>
          <a:prstGeom prst="rect">
            <a:avLst/>
          </a:prstGeom>
        </p:spPr>
      </p:pic>
    </p:spTree>
    <p:extLst>
      <p:ext uri="{BB962C8B-B14F-4D97-AF65-F5344CB8AC3E}">
        <p14:creationId xmlns:p14="http://schemas.microsoft.com/office/powerpoint/2010/main" val="257218338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32F08F-93E6-A563-DEEB-12936780040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0221CD5-CDF3-C87F-ABF0-B549537C29E5}"/>
              </a:ext>
            </a:extLst>
          </p:cNvPr>
          <p:cNvSpPr txBox="1"/>
          <p:nvPr/>
        </p:nvSpPr>
        <p:spPr>
          <a:xfrm>
            <a:off x="0" y="0"/>
            <a:ext cx="9144000" cy="1815882"/>
          </a:xfrm>
          <a:prstGeom prst="rect">
            <a:avLst/>
          </a:prstGeom>
          <a:solidFill>
            <a:schemeClr val="bg1">
              <a:lumMod val="95000"/>
            </a:schemeClr>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49.  What is the specific heat capacity constant for GOLD if it</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takes 271 joules to warm up a ring with mass of 34.2 g</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from room temp of 294.0 K to a “too hot to wear”</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temperature of 355.5 Kelvin?</a:t>
            </a:r>
          </a:p>
        </p:txBody>
      </p:sp>
      <p:pic>
        <p:nvPicPr>
          <p:cNvPr id="4" name="Picture 3">
            <a:extLst>
              <a:ext uri="{FF2B5EF4-FFF2-40B4-BE49-F238E27FC236}">
                <a16:creationId xmlns:a16="http://schemas.microsoft.com/office/drawing/2014/main" id="{C2D23523-9BBA-77A3-03FB-8C66921128F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299036" y="1815882"/>
            <a:ext cx="1828800" cy="2174320"/>
          </a:xfrm>
          <a:prstGeom prst="rect">
            <a:avLst/>
          </a:prstGeom>
        </p:spPr>
      </p:pic>
      <p:sp>
        <p:nvSpPr>
          <p:cNvPr id="3" name="Rectangle 2">
            <a:extLst>
              <a:ext uri="{FF2B5EF4-FFF2-40B4-BE49-F238E27FC236}">
                <a16:creationId xmlns:a16="http://schemas.microsoft.com/office/drawing/2014/main" id="{57CA9241-CF73-4A31-9079-CA9131852815}"/>
              </a:ext>
            </a:extLst>
          </p:cNvPr>
          <p:cNvSpPr/>
          <p:nvPr/>
        </p:nvSpPr>
        <p:spPr>
          <a:xfrm>
            <a:off x="321364" y="2119385"/>
            <a:ext cx="8670236" cy="4031873"/>
          </a:xfrm>
          <a:prstGeom prst="rect">
            <a:avLst/>
          </a:prstGeom>
        </p:spPr>
        <p:txBody>
          <a:bodyPr wrap="square">
            <a:spAutoFit/>
          </a:bodyPr>
          <a:lstStyle/>
          <a:p>
            <a:r>
              <a:rPr lang="en-US" sz="3200" dirty="0">
                <a:solidFill>
                  <a:srgbClr val="FF0000"/>
                </a:solidFill>
                <a:latin typeface="Times New Roman" panose="02020603050405020304" pitchFamily="18" charset="0"/>
                <a:cs typeface="Times New Roman" panose="02020603050405020304" pitchFamily="18" charset="0"/>
              </a:rPr>
              <a:t>Use                             </a:t>
            </a:r>
            <a:r>
              <a:rPr lang="en-US" sz="2400" u="sng" dirty="0">
                <a:solidFill>
                  <a:srgbClr val="000099"/>
                </a:solidFill>
                <a:latin typeface="Times New Roman" panose="02020603050405020304" pitchFamily="18" charset="0"/>
                <a:cs typeface="Times New Roman" panose="02020603050405020304" pitchFamily="18" charset="0"/>
              </a:rPr>
              <a:t>SOLVE FOR</a:t>
            </a:r>
            <a:br>
              <a:rPr lang="en-US" sz="3200" dirty="0">
                <a:solidFill>
                  <a:srgbClr val="FF0000"/>
                </a:solidFill>
                <a:latin typeface="Times New Roman" panose="02020603050405020304" pitchFamily="18" charset="0"/>
                <a:cs typeface="Times New Roman" panose="02020603050405020304" pitchFamily="18" charset="0"/>
              </a:rPr>
            </a:br>
            <a:r>
              <a:rPr lang="en-US" sz="3200" dirty="0">
                <a:solidFill>
                  <a:srgbClr val="FF0000"/>
                </a:solidFill>
                <a:latin typeface="Times New Roman" panose="02020603050405020304" pitchFamily="18" charset="0"/>
                <a:cs typeface="Times New Roman" panose="02020603050405020304" pitchFamily="18" charset="0"/>
              </a:rPr>
              <a:t>q = </a:t>
            </a:r>
            <a:r>
              <a:rPr lang="en-US" sz="3200" dirty="0" err="1">
                <a:solidFill>
                  <a:srgbClr val="FF0000"/>
                </a:solidFill>
                <a:latin typeface="Times New Roman" panose="02020603050405020304" pitchFamily="18" charset="0"/>
                <a:cs typeface="Times New Roman" panose="02020603050405020304" pitchFamily="18" charset="0"/>
              </a:rPr>
              <a:t>mCΔT</a:t>
            </a:r>
            <a:br>
              <a:rPr lang="en-US" sz="3200" dirty="0">
                <a:solidFill>
                  <a:srgbClr val="FF0000"/>
                </a:solidFill>
                <a:latin typeface="Times New Roman" panose="02020603050405020304" pitchFamily="18" charset="0"/>
                <a:cs typeface="Times New Roman" panose="02020603050405020304" pitchFamily="18" charset="0"/>
              </a:rPr>
            </a:br>
            <a:br>
              <a:rPr lang="en-US" sz="3200" dirty="0">
                <a:solidFill>
                  <a:srgbClr val="FF0000"/>
                </a:solidFill>
                <a:latin typeface="Times New Roman" panose="02020603050405020304" pitchFamily="18" charset="0"/>
                <a:cs typeface="Times New Roman" panose="02020603050405020304" pitchFamily="18" charset="0"/>
              </a:rPr>
            </a:br>
            <a:r>
              <a:rPr lang="en-US" sz="3200" dirty="0">
                <a:solidFill>
                  <a:srgbClr val="FF0000"/>
                </a:solidFill>
                <a:latin typeface="Times New Roman" panose="02020603050405020304" pitchFamily="18" charset="0"/>
                <a:cs typeface="Times New Roman" panose="02020603050405020304" pitchFamily="18" charset="0"/>
              </a:rPr>
              <a:t>271 J = (34.2 g)(</a:t>
            </a:r>
            <a:r>
              <a:rPr lang="en-US" sz="3200" dirty="0">
                <a:solidFill>
                  <a:srgbClr val="000099"/>
                </a:solidFill>
                <a:latin typeface="Times New Roman" panose="02020603050405020304" pitchFamily="18" charset="0"/>
                <a:cs typeface="Times New Roman" panose="02020603050405020304" pitchFamily="18" charset="0"/>
              </a:rPr>
              <a:t>C</a:t>
            </a:r>
            <a:r>
              <a:rPr lang="en-US" sz="3200" dirty="0">
                <a:solidFill>
                  <a:srgbClr val="FF0000"/>
                </a:solidFill>
                <a:latin typeface="Times New Roman" panose="02020603050405020304" pitchFamily="18" charset="0"/>
                <a:cs typeface="Times New Roman" panose="02020603050405020304" pitchFamily="18" charset="0"/>
              </a:rPr>
              <a:t>)(61.5 K)</a:t>
            </a:r>
            <a:br>
              <a:rPr lang="en-US" sz="3200" dirty="0">
                <a:solidFill>
                  <a:srgbClr val="FF0000"/>
                </a:solidFill>
                <a:latin typeface="Times New Roman" panose="02020603050405020304" pitchFamily="18" charset="0"/>
                <a:cs typeface="Times New Roman" panose="02020603050405020304" pitchFamily="18" charset="0"/>
              </a:rPr>
            </a:br>
            <a:br>
              <a:rPr lang="en-US" sz="3200" dirty="0">
                <a:solidFill>
                  <a:srgbClr val="FF0000"/>
                </a:solidFill>
                <a:latin typeface="Times New Roman" panose="02020603050405020304" pitchFamily="18" charset="0"/>
                <a:cs typeface="Times New Roman" panose="02020603050405020304" pitchFamily="18" charset="0"/>
              </a:rPr>
            </a:br>
            <a:r>
              <a:rPr lang="en-US" sz="3200" dirty="0">
                <a:solidFill>
                  <a:srgbClr val="FF0000"/>
                </a:solidFill>
                <a:latin typeface="Times New Roman" panose="02020603050405020304" pitchFamily="18" charset="0"/>
                <a:cs typeface="Times New Roman" panose="02020603050405020304" pitchFamily="18" charset="0"/>
              </a:rPr>
              <a:t>                                =  </a:t>
            </a:r>
            <a:r>
              <a:rPr lang="en-US" sz="3200" dirty="0">
                <a:solidFill>
                  <a:srgbClr val="000099"/>
                </a:solidFill>
                <a:latin typeface="Times New Roman" panose="02020603050405020304" pitchFamily="18" charset="0"/>
                <a:cs typeface="Times New Roman" panose="02020603050405020304" pitchFamily="18" charset="0"/>
              </a:rPr>
              <a:t>C → → →  =  0.129 J/</a:t>
            </a:r>
            <a:r>
              <a:rPr lang="en-US" sz="3200" dirty="0" err="1">
                <a:solidFill>
                  <a:srgbClr val="000099"/>
                </a:solidFill>
                <a:latin typeface="Times New Roman" panose="02020603050405020304" pitchFamily="18" charset="0"/>
                <a:cs typeface="Times New Roman" panose="02020603050405020304" pitchFamily="18" charset="0"/>
              </a:rPr>
              <a:t>g·K</a:t>
            </a:r>
            <a:br>
              <a:rPr lang="en-US" sz="3200" dirty="0">
                <a:solidFill>
                  <a:srgbClr val="FF0000"/>
                </a:solidFill>
                <a:latin typeface="Times New Roman" panose="02020603050405020304" pitchFamily="18" charset="0"/>
                <a:cs typeface="Times New Roman" panose="02020603050405020304" pitchFamily="18" charset="0"/>
              </a:rPr>
            </a:br>
            <a:br>
              <a:rPr lang="en-US" sz="3200" dirty="0">
                <a:solidFill>
                  <a:srgbClr val="FF0000"/>
                </a:solidFill>
                <a:latin typeface="Times New Roman" panose="02020603050405020304" pitchFamily="18" charset="0"/>
                <a:cs typeface="Times New Roman" panose="02020603050405020304" pitchFamily="18" charset="0"/>
              </a:rPr>
            </a:br>
            <a:r>
              <a:rPr lang="en-US" sz="3200" dirty="0">
                <a:solidFill>
                  <a:srgbClr val="FF0000"/>
                </a:solidFill>
                <a:latin typeface="Times New Roman" panose="02020603050405020304" pitchFamily="18" charset="0"/>
                <a:cs typeface="Times New Roman" panose="02020603050405020304" pitchFamily="18" charset="0"/>
              </a:rPr>
              <a:t> </a:t>
            </a:r>
            <a:endParaRPr lang="en-US" sz="3200" dirty="0"/>
          </a:p>
        </p:txBody>
      </p:sp>
      <p:sp>
        <p:nvSpPr>
          <p:cNvPr id="5" name="TextBox 4">
            <a:extLst>
              <a:ext uri="{FF2B5EF4-FFF2-40B4-BE49-F238E27FC236}">
                <a16:creationId xmlns:a16="http://schemas.microsoft.com/office/drawing/2014/main" id="{DF3ABA54-076E-43ED-B5C9-95679A1A11E0}"/>
              </a:ext>
            </a:extLst>
          </p:cNvPr>
          <p:cNvSpPr txBox="1"/>
          <p:nvPr/>
        </p:nvSpPr>
        <p:spPr>
          <a:xfrm>
            <a:off x="321364" y="4419600"/>
            <a:ext cx="3412436" cy="1077218"/>
          </a:xfrm>
          <a:prstGeom prst="rect">
            <a:avLst/>
          </a:prstGeom>
          <a:noFill/>
        </p:spPr>
        <p:txBody>
          <a:bodyPr wrap="square" rtlCol="0">
            <a:spAutoFit/>
          </a:bodyPr>
          <a:lstStyle/>
          <a:p>
            <a:pPr algn="ctr"/>
            <a:r>
              <a:rPr lang="en-US" sz="3200" u="sng" dirty="0">
                <a:solidFill>
                  <a:srgbClr val="FF0000"/>
                </a:solidFill>
                <a:latin typeface="Times New Roman" panose="02020603050405020304" pitchFamily="18" charset="0"/>
                <a:cs typeface="Times New Roman" panose="02020603050405020304" pitchFamily="18" charset="0"/>
              </a:rPr>
              <a:t>271 J</a:t>
            </a:r>
            <a:br>
              <a:rPr lang="en-US" sz="3200" u="sng" dirty="0">
                <a:solidFill>
                  <a:srgbClr val="FF0000"/>
                </a:solidFill>
                <a:latin typeface="Times New Roman" panose="02020603050405020304" pitchFamily="18" charset="0"/>
                <a:cs typeface="Times New Roman" panose="02020603050405020304" pitchFamily="18" charset="0"/>
              </a:rPr>
            </a:br>
            <a:r>
              <a:rPr lang="en-US" sz="3200" dirty="0">
                <a:solidFill>
                  <a:srgbClr val="FF0000"/>
                </a:solidFill>
                <a:latin typeface="Times New Roman" panose="02020603050405020304" pitchFamily="18" charset="0"/>
                <a:cs typeface="Times New Roman" panose="02020603050405020304" pitchFamily="18" charset="0"/>
              </a:rPr>
              <a:t>(34.2 g)(61.5 K)</a:t>
            </a:r>
            <a:endParaRPr lang="en-US" sz="3200" u="sng" dirty="0">
              <a:solidFill>
                <a:srgbClr val="FF0000"/>
              </a:solidFill>
              <a:latin typeface="Times New Roman" panose="02020603050405020304" pitchFamily="18" charset="0"/>
              <a:cs typeface="Times New Roman" panose="02020603050405020304" pitchFamily="18" charset="0"/>
            </a:endParaRPr>
          </a:p>
        </p:txBody>
      </p:sp>
      <p:cxnSp>
        <p:nvCxnSpPr>
          <p:cNvPr id="7" name="Straight Arrow Connector 6">
            <a:extLst>
              <a:ext uri="{FF2B5EF4-FFF2-40B4-BE49-F238E27FC236}">
                <a16:creationId xmlns:a16="http://schemas.microsoft.com/office/drawing/2014/main" id="{5C341CD7-1A49-41BE-82B4-D8B72A42D07B}"/>
              </a:ext>
            </a:extLst>
          </p:cNvPr>
          <p:cNvCxnSpPr>
            <a:cxnSpLocks/>
          </p:cNvCxnSpPr>
          <p:nvPr/>
        </p:nvCxnSpPr>
        <p:spPr>
          <a:xfrm flipH="1">
            <a:off x="3429000" y="2667000"/>
            <a:ext cx="1143000" cy="1031320"/>
          </a:xfrm>
          <a:prstGeom prst="straightConnector1">
            <a:avLst/>
          </a:prstGeom>
          <a:ln w="28575">
            <a:solidFill>
              <a:srgbClr val="000099"/>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859814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CAC349D-69B6-43AE-BFCC-43E7158CFF8C}"/>
              </a:ext>
            </a:extLst>
          </p:cNvPr>
          <p:cNvSpPr txBox="1"/>
          <p:nvPr/>
        </p:nvSpPr>
        <p:spPr>
          <a:xfrm>
            <a:off x="0" y="0"/>
            <a:ext cx="9144000" cy="1846659"/>
          </a:xfrm>
          <a:prstGeom prst="rect">
            <a:avLst/>
          </a:prstGeom>
          <a:solidFill>
            <a:srgbClr val="FFFFCC"/>
          </a:solidFill>
        </p:spPr>
        <p:txBody>
          <a:bodyPr wrap="square" rtlCol="0">
            <a:spAutoFit/>
          </a:bodyPr>
          <a:lstStyle/>
          <a:p>
            <a:r>
              <a:rPr lang="en-US" sz="3200" dirty="0">
                <a:latin typeface="Times New Roman" panose="02020603050405020304" pitchFamily="18" charset="0"/>
                <a:cs typeface="Times New Roman" panose="02020603050405020304" pitchFamily="18" charset="0"/>
              </a:rPr>
              <a:t>50. What is the specific heat capacity constant of copper, if it takes 951 joules to warm up 41.63 grams of copper from 294.5 K up to 352.9 Kelvin? </a:t>
            </a:r>
          </a:p>
          <a:p>
            <a:endParaRPr lang="en-US" dirty="0"/>
          </a:p>
        </p:txBody>
      </p:sp>
      <p:sp>
        <p:nvSpPr>
          <p:cNvPr id="3" name="Rectangle 2">
            <a:extLst>
              <a:ext uri="{FF2B5EF4-FFF2-40B4-BE49-F238E27FC236}">
                <a16:creationId xmlns:a16="http://schemas.microsoft.com/office/drawing/2014/main" id="{57CA9241-CF73-4A31-9079-CA9131852815}"/>
              </a:ext>
            </a:extLst>
          </p:cNvPr>
          <p:cNvSpPr/>
          <p:nvPr/>
        </p:nvSpPr>
        <p:spPr>
          <a:xfrm>
            <a:off x="321364" y="2119385"/>
            <a:ext cx="8670236" cy="584775"/>
          </a:xfrm>
          <a:prstGeom prst="rect">
            <a:avLst/>
          </a:prstGeom>
        </p:spPr>
        <p:txBody>
          <a:bodyPr wrap="square">
            <a:spAutoFit/>
          </a:bodyPr>
          <a:lstStyle/>
          <a:p>
            <a:r>
              <a:rPr lang="en-US" sz="3200" dirty="0">
                <a:solidFill>
                  <a:srgbClr val="FF0000"/>
                </a:solidFill>
                <a:latin typeface="Times New Roman" panose="02020603050405020304" pitchFamily="18" charset="0"/>
                <a:cs typeface="Times New Roman" panose="02020603050405020304" pitchFamily="18" charset="0"/>
              </a:rPr>
              <a:t> </a:t>
            </a:r>
            <a:endParaRPr lang="en-US" sz="3200" dirty="0"/>
          </a:p>
        </p:txBody>
      </p:sp>
      <p:pic>
        <p:nvPicPr>
          <p:cNvPr id="3076" name="Picture 4" descr="1960 D Small Date Lincoln Memorial Cent BU Uncirculated Penny 1c Coin | eBay">
            <a:extLst>
              <a:ext uri="{FF2B5EF4-FFF2-40B4-BE49-F238E27FC236}">
                <a16:creationId xmlns:a16="http://schemas.microsoft.com/office/drawing/2014/main" id="{406A51E4-576D-3489-99E6-9277BE35529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6091" y="1884405"/>
            <a:ext cx="2269436" cy="22694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711491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932A6-0B17-7982-F207-6B5896FE86B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68A01CF-BB3D-F983-A40E-61168DA9E11C}"/>
              </a:ext>
            </a:extLst>
          </p:cNvPr>
          <p:cNvSpPr txBox="1"/>
          <p:nvPr/>
        </p:nvSpPr>
        <p:spPr>
          <a:xfrm>
            <a:off x="0" y="0"/>
            <a:ext cx="9144000" cy="1846659"/>
          </a:xfrm>
          <a:prstGeom prst="rect">
            <a:avLst/>
          </a:prstGeom>
          <a:solidFill>
            <a:srgbClr val="FFFFCC"/>
          </a:solidFill>
        </p:spPr>
        <p:txBody>
          <a:bodyPr wrap="square" rtlCol="0">
            <a:spAutoFit/>
          </a:bodyPr>
          <a:lstStyle/>
          <a:p>
            <a:r>
              <a:rPr lang="en-US" sz="3200" dirty="0">
                <a:latin typeface="Times New Roman" panose="02020603050405020304" pitchFamily="18" charset="0"/>
                <a:cs typeface="Times New Roman" panose="02020603050405020304" pitchFamily="18" charset="0"/>
              </a:rPr>
              <a:t>50. What is the specific heat capacity constant of copper, if it takes 951 joules to warm up 41.63 grams of copper from 294.5 K up to 352.9 Kelvin? </a:t>
            </a:r>
          </a:p>
          <a:p>
            <a:endParaRPr lang="en-US" dirty="0"/>
          </a:p>
        </p:txBody>
      </p:sp>
      <p:sp>
        <p:nvSpPr>
          <p:cNvPr id="3" name="Rectangle 2">
            <a:extLst>
              <a:ext uri="{FF2B5EF4-FFF2-40B4-BE49-F238E27FC236}">
                <a16:creationId xmlns:a16="http://schemas.microsoft.com/office/drawing/2014/main" id="{DAA8F8EF-65E2-11FE-0B8E-9D9201E7B623}"/>
              </a:ext>
            </a:extLst>
          </p:cNvPr>
          <p:cNvSpPr/>
          <p:nvPr/>
        </p:nvSpPr>
        <p:spPr>
          <a:xfrm>
            <a:off x="321364" y="2119385"/>
            <a:ext cx="8670236" cy="584775"/>
          </a:xfrm>
          <a:prstGeom prst="rect">
            <a:avLst/>
          </a:prstGeom>
        </p:spPr>
        <p:txBody>
          <a:bodyPr wrap="square">
            <a:spAutoFit/>
          </a:bodyPr>
          <a:lstStyle/>
          <a:p>
            <a:r>
              <a:rPr lang="en-US" sz="3200" dirty="0">
                <a:solidFill>
                  <a:srgbClr val="FF0000"/>
                </a:solidFill>
                <a:latin typeface="Times New Roman" panose="02020603050405020304" pitchFamily="18" charset="0"/>
                <a:cs typeface="Times New Roman" panose="02020603050405020304" pitchFamily="18" charset="0"/>
              </a:rPr>
              <a:t> </a:t>
            </a:r>
            <a:endParaRPr lang="en-US" sz="3200" dirty="0"/>
          </a:p>
        </p:txBody>
      </p:sp>
      <p:pic>
        <p:nvPicPr>
          <p:cNvPr id="3076" name="Picture 4" descr="1960 D Small Date Lincoln Memorial Cent BU Uncirculated Penny 1c Coin | eBay">
            <a:extLst>
              <a:ext uri="{FF2B5EF4-FFF2-40B4-BE49-F238E27FC236}">
                <a16:creationId xmlns:a16="http://schemas.microsoft.com/office/drawing/2014/main" id="{AAA65F96-7783-FEE0-D3D9-BB0B0A7751F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6091" y="1884405"/>
            <a:ext cx="2269436" cy="226943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57CA9241-CF73-4A31-9079-CA9131852815}"/>
              </a:ext>
            </a:extLst>
          </p:cNvPr>
          <p:cNvSpPr/>
          <p:nvPr/>
        </p:nvSpPr>
        <p:spPr>
          <a:xfrm>
            <a:off x="321364" y="2119385"/>
            <a:ext cx="8822636" cy="4524315"/>
          </a:xfrm>
          <a:prstGeom prst="rect">
            <a:avLst/>
          </a:prstGeom>
        </p:spPr>
        <p:txBody>
          <a:bodyPr wrap="square">
            <a:spAutoFit/>
          </a:bodyPr>
          <a:lstStyle/>
          <a:p>
            <a:r>
              <a:rPr lang="en-US" sz="3200" dirty="0">
                <a:solidFill>
                  <a:srgbClr val="000099"/>
                </a:solidFill>
                <a:latin typeface="Times New Roman" panose="02020603050405020304" pitchFamily="18" charset="0"/>
                <a:cs typeface="Times New Roman" panose="02020603050405020304" pitchFamily="18" charset="0"/>
              </a:rPr>
              <a:t>Use                             </a:t>
            </a:r>
            <a:r>
              <a:rPr lang="en-US" sz="2400" u="sng" dirty="0">
                <a:solidFill>
                  <a:srgbClr val="FF0000"/>
                </a:solidFill>
                <a:latin typeface="Times New Roman" panose="02020603050405020304" pitchFamily="18" charset="0"/>
                <a:cs typeface="Times New Roman" panose="02020603050405020304" pitchFamily="18" charset="0"/>
              </a:rPr>
              <a:t>SOLVE FOR</a:t>
            </a:r>
            <a:br>
              <a:rPr lang="en-US" sz="3200" dirty="0">
                <a:solidFill>
                  <a:srgbClr val="000099"/>
                </a:solidFill>
                <a:latin typeface="Times New Roman" panose="02020603050405020304" pitchFamily="18" charset="0"/>
                <a:cs typeface="Times New Roman" panose="02020603050405020304" pitchFamily="18" charset="0"/>
              </a:rPr>
            </a:br>
            <a:r>
              <a:rPr lang="en-US" sz="3200" dirty="0">
                <a:solidFill>
                  <a:srgbClr val="000099"/>
                </a:solidFill>
                <a:latin typeface="Times New Roman" panose="02020603050405020304" pitchFamily="18" charset="0"/>
                <a:cs typeface="Times New Roman" panose="02020603050405020304" pitchFamily="18" charset="0"/>
              </a:rPr>
              <a:t>q = </a:t>
            </a:r>
            <a:r>
              <a:rPr lang="en-US" sz="3200" dirty="0" err="1">
                <a:solidFill>
                  <a:srgbClr val="000099"/>
                </a:solidFill>
                <a:latin typeface="Times New Roman" panose="02020603050405020304" pitchFamily="18" charset="0"/>
                <a:cs typeface="Times New Roman" panose="02020603050405020304" pitchFamily="18" charset="0"/>
              </a:rPr>
              <a:t>mCΔT</a:t>
            </a:r>
            <a:br>
              <a:rPr lang="en-US" sz="3200" dirty="0">
                <a:solidFill>
                  <a:srgbClr val="000099"/>
                </a:solidFill>
                <a:latin typeface="Times New Roman" panose="02020603050405020304" pitchFamily="18" charset="0"/>
                <a:cs typeface="Times New Roman" panose="02020603050405020304" pitchFamily="18" charset="0"/>
              </a:rPr>
            </a:br>
            <a:br>
              <a:rPr lang="en-US" sz="3200" dirty="0">
                <a:solidFill>
                  <a:srgbClr val="000099"/>
                </a:solidFill>
                <a:latin typeface="Times New Roman" panose="02020603050405020304" pitchFamily="18" charset="0"/>
                <a:cs typeface="Times New Roman" panose="02020603050405020304" pitchFamily="18" charset="0"/>
              </a:rPr>
            </a:br>
            <a:r>
              <a:rPr lang="en-US" sz="3200" dirty="0">
                <a:solidFill>
                  <a:srgbClr val="000099"/>
                </a:solidFill>
                <a:latin typeface="Times New Roman" panose="02020603050405020304" pitchFamily="18" charset="0"/>
                <a:cs typeface="Times New Roman" panose="02020603050405020304" pitchFamily="18" charset="0"/>
              </a:rPr>
              <a:t>951 J = (41.63 g)(</a:t>
            </a:r>
            <a:r>
              <a:rPr lang="en-US" sz="3200" dirty="0">
                <a:solidFill>
                  <a:srgbClr val="FF0000"/>
                </a:solidFill>
                <a:latin typeface="Times New Roman" panose="02020603050405020304" pitchFamily="18" charset="0"/>
                <a:cs typeface="Times New Roman" panose="02020603050405020304" pitchFamily="18" charset="0"/>
              </a:rPr>
              <a:t>C</a:t>
            </a:r>
            <a:r>
              <a:rPr lang="en-US" sz="3200" dirty="0">
                <a:solidFill>
                  <a:srgbClr val="000099"/>
                </a:solidFill>
                <a:latin typeface="Times New Roman" panose="02020603050405020304" pitchFamily="18" charset="0"/>
                <a:cs typeface="Times New Roman" panose="02020603050405020304" pitchFamily="18" charset="0"/>
              </a:rPr>
              <a:t>)(58.4 K)</a:t>
            </a:r>
            <a:br>
              <a:rPr lang="en-US" sz="3200" dirty="0">
                <a:solidFill>
                  <a:srgbClr val="000099"/>
                </a:solidFill>
                <a:latin typeface="Times New Roman" panose="02020603050405020304" pitchFamily="18" charset="0"/>
                <a:cs typeface="Times New Roman" panose="02020603050405020304" pitchFamily="18" charset="0"/>
              </a:rPr>
            </a:br>
            <a:br>
              <a:rPr lang="en-US" sz="3200" dirty="0">
                <a:solidFill>
                  <a:srgbClr val="000099"/>
                </a:solidFill>
                <a:latin typeface="Times New Roman" panose="02020603050405020304" pitchFamily="18" charset="0"/>
                <a:cs typeface="Times New Roman" panose="02020603050405020304" pitchFamily="18" charset="0"/>
              </a:rPr>
            </a:br>
            <a:r>
              <a:rPr lang="en-US" sz="3200" dirty="0">
                <a:solidFill>
                  <a:srgbClr val="000099"/>
                </a:solidFill>
                <a:latin typeface="Times New Roman" panose="02020603050405020304" pitchFamily="18" charset="0"/>
                <a:cs typeface="Times New Roman" panose="02020603050405020304" pitchFamily="18" charset="0"/>
              </a:rPr>
              <a:t>                                =  C → → →  </a:t>
            </a:r>
            <a:r>
              <a:rPr lang="en-US" sz="3200" dirty="0">
                <a:solidFill>
                  <a:srgbClr val="FF0000"/>
                </a:solidFill>
                <a:latin typeface="Times New Roman" panose="02020603050405020304" pitchFamily="18" charset="0"/>
                <a:cs typeface="Times New Roman" panose="02020603050405020304" pitchFamily="18" charset="0"/>
              </a:rPr>
              <a:t>=  0.391 J/</a:t>
            </a:r>
            <a:r>
              <a:rPr lang="en-US" sz="3200" dirty="0" err="1">
                <a:solidFill>
                  <a:srgbClr val="FF0000"/>
                </a:solidFill>
                <a:latin typeface="Times New Roman" panose="02020603050405020304" pitchFamily="18" charset="0"/>
                <a:cs typeface="Times New Roman" panose="02020603050405020304" pitchFamily="18" charset="0"/>
              </a:rPr>
              <a:t>g·K</a:t>
            </a:r>
            <a:endParaRPr lang="en-US" sz="3200" dirty="0">
              <a:solidFill>
                <a:srgbClr val="FF0000"/>
              </a:solidFill>
              <a:latin typeface="Times New Roman" panose="02020603050405020304" pitchFamily="18" charset="0"/>
              <a:cs typeface="Times New Roman" panose="02020603050405020304" pitchFamily="18" charset="0"/>
            </a:endParaRPr>
          </a:p>
          <a:p>
            <a:endParaRPr lang="en-US" sz="3200" dirty="0">
              <a:solidFill>
                <a:srgbClr val="FF0000"/>
              </a:solidFill>
              <a:latin typeface="Times New Roman" panose="02020603050405020304" pitchFamily="18" charset="0"/>
              <a:cs typeface="Times New Roman" panose="02020603050405020304" pitchFamily="18" charset="0"/>
            </a:endParaRPr>
          </a:p>
          <a:p>
            <a:endParaRPr lang="en-US" sz="3200" dirty="0">
              <a:solidFill>
                <a:srgbClr val="FF0000"/>
              </a:solidFill>
              <a:latin typeface="Times New Roman" panose="02020603050405020304" pitchFamily="18" charset="0"/>
              <a:cs typeface="Times New Roman" panose="02020603050405020304" pitchFamily="18" charset="0"/>
            </a:endParaRPr>
          </a:p>
          <a:p>
            <a:r>
              <a:rPr lang="en-US" sz="3200" dirty="0">
                <a:solidFill>
                  <a:srgbClr val="FF0000"/>
                </a:solidFill>
                <a:latin typeface="Times New Roman" panose="02020603050405020304" pitchFamily="18" charset="0"/>
                <a:cs typeface="Times New Roman" panose="02020603050405020304" pitchFamily="18" charset="0"/>
              </a:rPr>
              <a:t>                                                           notice the units!</a:t>
            </a:r>
            <a:r>
              <a:rPr lang="en-US" sz="3200" dirty="0">
                <a:solidFill>
                  <a:srgbClr val="000099"/>
                </a:solidFill>
                <a:latin typeface="Times New Roman" panose="02020603050405020304" pitchFamily="18" charset="0"/>
                <a:cs typeface="Times New Roman" panose="02020603050405020304" pitchFamily="18" charset="0"/>
              </a:rPr>
              <a:t> </a:t>
            </a:r>
            <a:endParaRPr lang="en-US" sz="3200" dirty="0">
              <a:solidFill>
                <a:srgbClr val="000099"/>
              </a:solidFill>
            </a:endParaRPr>
          </a:p>
        </p:txBody>
      </p:sp>
      <p:sp>
        <p:nvSpPr>
          <p:cNvPr id="6" name="TextBox 5">
            <a:extLst>
              <a:ext uri="{FF2B5EF4-FFF2-40B4-BE49-F238E27FC236}">
                <a16:creationId xmlns:a16="http://schemas.microsoft.com/office/drawing/2014/main" id="{DF3ABA54-076E-43ED-B5C9-95679A1A11E0}"/>
              </a:ext>
            </a:extLst>
          </p:cNvPr>
          <p:cNvSpPr txBox="1"/>
          <p:nvPr/>
        </p:nvSpPr>
        <p:spPr>
          <a:xfrm>
            <a:off x="321364" y="4419600"/>
            <a:ext cx="3412436" cy="1077218"/>
          </a:xfrm>
          <a:prstGeom prst="rect">
            <a:avLst/>
          </a:prstGeom>
          <a:noFill/>
        </p:spPr>
        <p:txBody>
          <a:bodyPr wrap="square" rtlCol="0">
            <a:spAutoFit/>
          </a:bodyPr>
          <a:lstStyle/>
          <a:p>
            <a:pPr algn="ctr"/>
            <a:r>
              <a:rPr lang="en-US" sz="3200" u="sng" dirty="0">
                <a:solidFill>
                  <a:srgbClr val="000099"/>
                </a:solidFill>
                <a:latin typeface="Times New Roman" panose="02020603050405020304" pitchFamily="18" charset="0"/>
                <a:cs typeface="Times New Roman" panose="02020603050405020304" pitchFamily="18" charset="0"/>
              </a:rPr>
              <a:t>951 Joules </a:t>
            </a:r>
            <a:br>
              <a:rPr lang="en-US" sz="3200" u="sng" dirty="0">
                <a:solidFill>
                  <a:srgbClr val="000099"/>
                </a:solidFill>
                <a:latin typeface="Times New Roman" panose="02020603050405020304" pitchFamily="18" charset="0"/>
                <a:cs typeface="Times New Roman" panose="02020603050405020304" pitchFamily="18" charset="0"/>
              </a:rPr>
            </a:br>
            <a:r>
              <a:rPr lang="en-US" sz="3200" dirty="0">
                <a:solidFill>
                  <a:srgbClr val="000099"/>
                </a:solidFill>
                <a:latin typeface="Times New Roman" panose="02020603050405020304" pitchFamily="18" charset="0"/>
                <a:cs typeface="Times New Roman" panose="02020603050405020304" pitchFamily="18" charset="0"/>
              </a:rPr>
              <a:t>(41.63 g)(58.4 K)</a:t>
            </a:r>
            <a:endParaRPr lang="en-US" sz="3200" u="sng" dirty="0">
              <a:solidFill>
                <a:srgbClr val="000099"/>
              </a:solidFill>
              <a:latin typeface="Times New Roman" panose="02020603050405020304" pitchFamily="18" charset="0"/>
              <a:cs typeface="Times New Roman" panose="02020603050405020304" pitchFamily="18" charset="0"/>
            </a:endParaRPr>
          </a:p>
        </p:txBody>
      </p:sp>
      <p:cxnSp>
        <p:nvCxnSpPr>
          <p:cNvPr id="7" name="Straight Arrow Connector 6">
            <a:extLst>
              <a:ext uri="{FF2B5EF4-FFF2-40B4-BE49-F238E27FC236}">
                <a16:creationId xmlns:a16="http://schemas.microsoft.com/office/drawing/2014/main" id="{5C341CD7-1A49-41BE-82B4-D8B72A42D07B}"/>
              </a:ext>
            </a:extLst>
          </p:cNvPr>
          <p:cNvCxnSpPr>
            <a:cxnSpLocks/>
          </p:cNvCxnSpPr>
          <p:nvPr/>
        </p:nvCxnSpPr>
        <p:spPr>
          <a:xfrm flipH="1">
            <a:off x="3810000" y="2667000"/>
            <a:ext cx="762000" cy="990600"/>
          </a:xfrm>
          <a:prstGeom prst="straightConnector1">
            <a:avLst/>
          </a:prstGeom>
          <a:ln>
            <a:solidFill>
              <a:srgbClr val="FF0000"/>
            </a:solidFill>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92460059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CAC349D-69B6-43AE-BFCC-43E7158CFF8C}"/>
              </a:ext>
            </a:extLst>
          </p:cNvPr>
          <p:cNvSpPr txBox="1"/>
          <p:nvPr/>
        </p:nvSpPr>
        <p:spPr>
          <a:xfrm>
            <a:off x="0" y="0"/>
            <a:ext cx="9144000" cy="2031325"/>
          </a:xfrm>
          <a:prstGeom prst="rect">
            <a:avLst/>
          </a:prstGeom>
          <a:solidFill>
            <a:schemeClr val="bg1">
              <a:lumMod val="95000"/>
            </a:schemeClr>
          </a:solidFill>
        </p:spPr>
        <p:txBody>
          <a:bodyPr wrap="square" rtlCol="0">
            <a:spAutoFit/>
          </a:bodyPr>
          <a:lstStyle/>
          <a:p>
            <a:r>
              <a:rPr lang="en-US" sz="3600" dirty="0">
                <a:solidFill>
                  <a:srgbClr val="FF0000"/>
                </a:solidFill>
                <a:latin typeface="Times New Roman" panose="02020603050405020304" pitchFamily="18" charset="0"/>
                <a:cs typeface="Times New Roman" panose="02020603050405020304" pitchFamily="18" charset="0"/>
              </a:rPr>
              <a:t>51. What is the heat of fusion constant for an</a:t>
            </a:r>
            <a:br>
              <a:rPr lang="en-US" sz="3600" dirty="0">
                <a:solidFill>
                  <a:srgbClr val="FF0000"/>
                </a:solidFill>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      unknown if it takes 6750 Joules to melt </a:t>
            </a:r>
            <a:br>
              <a:rPr lang="en-US" sz="3600" dirty="0">
                <a:solidFill>
                  <a:srgbClr val="FF0000"/>
                </a:solidFill>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      28.0 grams of it?</a:t>
            </a:r>
          </a:p>
          <a:p>
            <a:endParaRPr lang="en-US" dirty="0"/>
          </a:p>
        </p:txBody>
      </p:sp>
      <p:pic>
        <p:nvPicPr>
          <p:cNvPr id="6" name="Picture 5">
            <a:extLst>
              <a:ext uri="{FF2B5EF4-FFF2-40B4-BE49-F238E27FC236}">
                <a16:creationId xmlns:a16="http://schemas.microsoft.com/office/drawing/2014/main" id="{3FCE50A2-A28A-44EE-9916-712F3111E2C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5089773" y="1981200"/>
            <a:ext cx="4054227" cy="2590800"/>
          </a:xfrm>
          <a:prstGeom prst="rect">
            <a:avLst/>
          </a:prstGeom>
        </p:spPr>
      </p:pic>
    </p:spTree>
    <p:extLst>
      <p:ext uri="{BB962C8B-B14F-4D97-AF65-F5344CB8AC3E}">
        <p14:creationId xmlns:p14="http://schemas.microsoft.com/office/powerpoint/2010/main" val="411200723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F87A15-2573-78AA-C976-43BCA07E4F2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8E43DAF-0410-8EDF-3116-C8E49B0E88AD}"/>
              </a:ext>
            </a:extLst>
          </p:cNvPr>
          <p:cNvSpPr txBox="1"/>
          <p:nvPr/>
        </p:nvSpPr>
        <p:spPr>
          <a:xfrm>
            <a:off x="0" y="0"/>
            <a:ext cx="9144000" cy="2031325"/>
          </a:xfrm>
          <a:prstGeom prst="rect">
            <a:avLst/>
          </a:prstGeom>
          <a:solidFill>
            <a:schemeClr val="bg1">
              <a:lumMod val="95000"/>
            </a:schemeClr>
          </a:solidFill>
        </p:spPr>
        <p:txBody>
          <a:bodyPr wrap="square" rtlCol="0">
            <a:spAutoFit/>
          </a:bodyPr>
          <a:lstStyle/>
          <a:p>
            <a:r>
              <a:rPr lang="en-US" sz="3600" dirty="0">
                <a:solidFill>
                  <a:srgbClr val="FF0000"/>
                </a:solidFill>
                <a:latin typeface="Times New Roman" panose="02020603050405020304" pitchFamily="18" charset="0"/>
                <a:cs typeface="Times New Roman" panose="02020603050405020304" pitchFamily="18" charset="0"/>
              </a:rPr>
              <a:t>51. What is the heat of fusion constant for an</a:t>
            </a:r>
            <a:br>
              <a:rPr lang="en-US" sz="3600" dirty="0">
                <a:solidFill>
                  <a:srgbClr val="FF0000"/>
                </a:solidFill>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      unknown if it takes 6750 Joules to melt </a:t>
            </a:r>
            <a:br>
              <a:rPr lang="en-US" sz="3600" dirty="0">
                <a:solidFill>
                  <a:srgbClr val="FF0000"/>
                </a:solidFill>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      28.0 grams of it?</a:t>
            </a:r>
          </a:p>
          <a:p>
            <a:endParaRPr lang="en-US" dirty="0"/>
          </a:p>
        </p:txBody>
      </p:sp>
      <p:pic>
        <p:nvPicPr>
          <p:cNvPr id="6" name="Picture 5">
            <a:extLst>
              <a:ext uri="{FF2B5EF4-FFF2-40B4-BE49-F238E27FC236}">
                <a16:creationId xmlns:a16="http://schemas.microsoft.com/office/drawing/2014/main" id="{D4F1F75C-343C-1DA2-817E-68BA712A35F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5089773" y="1981200"/>
            <a:ext cx="4054227" cy="2590800"/>
          </a:xfrm>
          <a:prstGeom prst="rect">
            <a:avLst/>
          </a:prstGeom>
        </p:spPr>
      </p:pic>
      <p:sp>
        <p:nvSpPr>
          <p:cNvPr id="3" name="Rectangle 2">
            <a:extLst>
              <a:ext uri="{FF2B5EF4-FFF2-40B4-BE49-F238E27FC236}">
                <a16:creationId xmlns:a16="http://schemas.microsoft.com/office/drawing/2014/main" id="{57CA9241-CF73-4A31-9079-CA9131852815}"/>
              </a:ext>
            </a:extLst>
          </p:cNvPr>
          <p:cNvSpPr/>
          <p:nvPr/>
        </p:nvSpPr>
        <p:spPr>
          <a:xfrm>
            <a:off x="-11545" y="2438400"/>
            <a:ext cx="9004852" cy="4031873"/>
          </a:xfrm>
          <a:prstGeom prst="rect">
            <a:avLst/>
          </a:prstGeom>
        </p:spPr>
        <p:txBody>
          <a:bodyPr wrap="square">
            <a:spAutoFit/>
          </a:bodyPr>
          <a:lstStyle/>
          <a:p>
            <a:r>
              <a:rPr lang="en-US" sz="3200" dirty="0">
                <a:solidFill>
                  <a:srgbClr val="000099"/>
                </a:solidFill>
                <a:latin typeface="Times New Roman" panose="02020603050405020304" pitchFamily="18" charset="0"/>
                <a:cs typeface="Times New Roman" panose="02020603050405020304" pitchFamily="18" charset="0"/>
              </a:rPr>
              <a:t>Use                      </a:t>
            </a:r>
            <a:r>
              <a:rPr lang="en-US" sz="2400" u="sng" dirty="0">
                <a:solidFill>
                  <a:srgbClr val="FF0000"/>
                </a:solidFill>
                <a:latin typeface="Times New Roman" panose="02020603050405020304" pitchFamily="18" charset="0"/>
                <a:cs typeface="Times New Roman" panose="02020603050405020304" pitchFamily="18" charset="0"/>
              </a:rPr>
              <a:t>SOLVE FOR</a:t>
            </a:r>
            <a:br>
              <a:rPr lang="en-US" sz="3200" dirty="0">
                <a:solidFill>
                  <a:srgbClr val="000099"/>
                </a:solidFill>
                <a:latin typeface="Times New Roman" panose="02020603050405020304" pitchFamily="18" charset="0"/>
                <a:cs typeface="Times New Roman" panose="02020603050405020304" pitchFamily="18" charset="0"/>
              </a:rPr>
            </a:br>
            <a:r>
              <a:rPr lang="en-US" sz="3200" dirty="0">
                <a:solidFill>
                  <a:srgbClr val="000099"/>
                </a:solidFill>
                <a:latin typeface="Times New Roman" panose="02020603050405020304" pitchFamily="18" charset="0"/>
                <a:cs typeface="Times New Roman" panose="02020603050405020304" pitchFamily="18" charset="0"/>
              </a:rPr>
              <a:t>q = </a:t>
            </a:r>
            <a:r>
              <a:rPr lang="en-US" sz="3200" dirty="0" err="1">
                <a:solidFill>
                  <a:srgbClr val="000099"/>
                </a:solidFill>
                <a:latin typeface="Times New Roman" panose="02020603050405020304" pitchFamily="18" charset="0"/>
                <a:cs typeface="Times New Roman" panose="02020603050405020304" pitchFamily="18" charset="0"/>
              </a:rPr>
              <a:t>mH</a:t>
            </a:r>
            <a:r>
              <a:rPr lang="en-US" sz="3200" baseline="-25000" dirty="0" err="1">
                <a:solidFill>
                  <a:srgbClr val="000099"/>
                </a:solidFill>
                <a:latin typeface="Times New Roman" panose="02020603050405020304" pitchFamily="18" charset="0"/>
                <a:cs typeface="Times New Roman" panose="02020603050405020304" pitchFamily="18" charset="0"/>
              </a:rPr>
              <a:t>F</a:t>
            </a:r>
            <a:br>
              <a:rPr lang="en-US" sz="3200" dirty="0">
                <a:solidFill>
                  <a:srgbClr val="000099"/>
                </a:solidFill>
                <a:latin typeface="Times New Roman" panose="02020603050405020304" pitchFamily="18" charset="0"/>
                <a:cs typeface="Times New Roman" panose="02020603050405020304" pitchFamily="18" charset="0"/>
              </a:rPr>
            </a:br>
            <a:br>
              <a:rPr lang="en-US" sz="3200" dirty="0">
                <a:solidFill>
                  <a:srgbClr val="000099"/>
                </a:solidFill>
                <a:latin typeface="Times New Roman" panose="02020603050405020304" pitchFamily="18" charset="0"/>
                <a:cs typeface="Times New Roman" panose="02020603050405020304" pitchFamily="18" charset="0"/>
              </a:rPr>
            </a:br>
            <a:r>
              <a:rPr lang="en-US" sz="3200" dirty="0">
                <a:solidFill>
                  <a:srgbClr val="000099"/>
                </a:solidFill>
                <a:latin typeface="Times New Roman" panose="02020603050405020304" pitchFamily="18" charset="0"/>
                <a:cs typeface="Times New Roman" panose="02020603050405020304" pitchFamily="18" charset="0"/>
              </a:rPr>
              <a:t>6750 J = (28.0 g)(</a:t>
            </a:r>
            <a:r>
              <a:rPr lang="en-US" sz="3200" dirty="0">
                <a:solidFill>
                  <a:srgbClr val="FF0000"/>
                </a:solidFill>
                <a:latin typeface="Times New Roman" panose="02020603050405020304" pitchFamily="18" charset="0"/>
                <a:cs typeface="Times New Roman" panose="02020603050405020304" pitchFamily="18" charset="0"/>
              </a:rPr>
              <a:t>H</a:t>
            </a:r>
            <a:r>
              <a:rPr lang="en-US" sz="3200" baseline="-25000" dirty="0">
                <a:solidFill>
                  <a:srgbClr val="FF0000"/>
                </a:solidFill>
                <a:latin typeface="Times New Roman" panose="02020603050405020304" pitchFamily="18" charset="0"/>
                <a:cs typeface="Times New Roman" panose="02020603050405020304" pitchFamily="18" charset="0"/>
              </a:rPr>
              <a:t>F</a:t>
            </a:r>
            <a:r>
              <a:rPr lang="en-US" sz="3200" dirty="0">
                <a:solidFill>
                  <a:srgbClr val="000099"/>
                </a:solidFill>
                <a:latin typeface="Times New Roman" panose="02020603050405020304" pitchFamily="18" charset="0"/>
                <a:cs typeface="Times New Roman" panose="02020603050405020304" pitchFamily="18" charset="0"/>
              </a:rPr>
              <a:t>)</a:t>
            </a:r>
            <a:br>
              <a:rPr lang="en-US" sz="3200" dirty="0">
                <a:solidFill>
                  <a:srgbClr val="000099"/>
                </a:solidFill>
                <a:latin typeface="Times New Roman" panose="02020603050405020304" pitchFamily="18" charset="0"/>
                <a:cs typeface="Times New Roman" panose="02020603050405020304" pitchFamily="18" charset="0"/>
              </a:rPr>
            </a:br>
            <a:br>
              <a:rPr lang="en-US" sz="3200" dirty="0">
                <a:solidFill>
                  <a:srgbClr val="000099"/>
                </a:solidFill>
                <a:latin typeface="Times New Roman" panose="02020603050405020304" pitchFamily="18" charset="0"/>
                <a:cs typeface="Times New Roman" panose="02020603050405020304" pitchFamily="18" charset="0"/>
              </a:rPr>
            </a:br>
            <a:br>
              <a:rPr lang="en-US" sz="3200" dirty="0">
                <a:solidFill>
                  <a:srgbClr val="000099"/>
                </a:solidFill>
                <a:latin typeface="Times New Roman" panose="02020603050405020304" pitchFamily="18" charset="0"/>
                <a:cs typeface="Times New Roman" panose="02020603050405020304" pitchFamily="18" charset="0"/>
              </a:rPr>
            </a:br>
            <a:r>
              <a:rPr lang="en-US" sz="3200" dirty="0">
                <a:solidFill>
                  <a:srgbClr val="000099"/>
                </a:solidFill>
                <a:latin typeface="Times New Roman" panose="02020603050405020304" pitchFamily="18" charset="0"/>
                <a:cs typeface="Times New Roman" panose="02020603050405020304" pitchFamily="18" charset="0"/>
              </a:rPr>
              <a:t>                   = </a:t>
            </a:r>
            <a:r>
              <a:rPr lang="en-US" sz="3200" dirty="0">
                <a:solidFill>
                  <a:srgbClr val="FF0000"/>
                </a:solidFill>
                <a:latin typeface="Times New Roman" panose="02020603050405020304" pitchFamily="18" charset="0"/>
                <a:cs typeface="Times New Roman" panose="02020603050405020304" pitchFamily="18" charset="0"/>
              </a:rPr>
              <a:t>H</a:t>
            </a:r>
            <a:r>
              <a:rPr lang="en-US" sz="3200" baseline="-25000" dirty="0">
                <a:solidFill>
                  <a:srgbClr val="FF0000"/>
                </a:solidFill>
                <a:latin typeface="Times New Roman" panose="02020603050405020304" pitchFamily="18" charset="0"/>
                <a:cs typeface="Times New Roman" panose="02020603050405020304" pitchFamily="18" charset="0"/>
              </a:rPr>
              <a:t>F  </a:t>
            </a:r>
            <a:r>
              <a:rPr lang="en-US" sz="3200" dirty="0">
                <a:solidFill>
                  <a:srgbClr val="000099"/>
                </a:solidFill>
                <a:latin typeface="Times New Roman" panose="02020603050405020304" pitchFamily="18" charset="0"/>
                <a:cs typeface="Times New Roman" panose="02020603050405020304" pitchFamily="18" charset="0"/>
              </a:rPr>
              <a:t>→ → →  </a:t>
            </a:r>
            <a:r>
              <a:rPr lang="en-US" sz="3200" dirty="0">
                <a:solidFill>
                  <a:srgbClr val="FF0000"/>
                </a:solidFill>
                <a:latin typeface="Times New Roman" panose="02020603050405020304" pitchFamily="18" charset="0"/>
                <a:cs typeface="Times New Roman" panose="02020603050405020304" pitchFamily="18" charset="0"/>
              </a:rPr>
              <a:t>241 J/g </a:t>
            </a:r>
            <a:br>
              <a:rPr lang="en-US" sz="3200" dirty="0">
                <a:solidFill>
                  <a:srgbClr val="FF0000"/>
                </a:solidFill>
                <a:latin typeface="Times New Roman" panose="02020603050405020304" pitchFamily="18" charset="0"/>
                <a:cs typeface="Times New Roman" panose="02020603050405020304" pitchFamily="18" charset="0"/>
              </a:rPr>
            </a:br>
            <a:r>
              <a:rPr lang="en-US" sz="3200" dirty="0">
                <a:solidFill>
                  <a:srgbClr val="000099"/>
                </a:solidFill>
                <a:latin typeface="Times New Roman" panose="02020603050405020304" pitchFamily="18" charset="0"/>
                <a:cs typeface="Times New Roman" panose="02020603050405020304" pitchFamily="18" charset="0"/>
              </a:rPr>
              <a:t> </a:t>
            </a:r>
            <a:endParaRPr lang="en-US" sz="3200" dirty="0">
              <a:solidFill>
                <a:srgbClr val="000099"/>
              </a:solidFill>
            </a:endParaRPr>
          </a:p>
        </p:txBody>
      </p:sp>
      <p:cxnSp>
        <p:nvCxnSpPr>
          <p:cNvPr id="7" name="Straight Arrow Connector 6">
            <a:extLst>
              <a:ext uri="{FF2B5EF4-FFF2-40B4-BE49-F238E27FC236}">
                <a16:creationId xmlns:a16="http://schemas.microsoft.com/office/drawing/2014/main" id="{5C341CD7-1A49-41BE-82B4-D8B72A42D07B}"/>
              </a:ext>
            </a:extLst>
          </p:cNvPr>
          <p:cNvCxnSpPr>
            <a:cxnSpLocks/>
          </p:cNvCxnSpPr>
          <p:nvPr/>
        </p:nvCxnSpPr>
        <p:spPr>
          <a:xfrm flipH="1">
            <a:off x="3276600" y="2933700"/>
            <a:ext cx="304800" cy="990600"/>
          </a:xfrm>
          <a:prstGeom prst="straightConnector1">
            <a:avLst/>
          </a:prstGeom>
          <a:ln>
            <a:solidFill>
              <a:srgbClr val="FF0000"/>
            </a:solidFill>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83605011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E23C15A-6F75-4266-BFC2-B49F005E5BF7}"/>
              </a:ext>
            </a:extLst>
          </p:cNvPr>
          <p:cNvSpPr txBox="1"/>
          <p:nvPr/>
        </p:nvSpPr>
        <p:spPr>
          <a:xfrm>
            <a:off x="0" y="0"/>
            <a:ext cx="9144000" cy="1477328"/>
          </a:xfrm>
          <a:prstGeom prst="rect">
            <a:avLst/>
          </a:prstGeom>
          <a:solidFill>
            <a:schemeClr val="accent5">
              <a:lumMod val="20000"/>
              <a:lumOff val="80000"/>
            </a:schemeClr>
          </a:solidFill>
        </p:spPr>
        <p:txBody>
          <a:bodyPr wrap="square" rtlCol="0">
            <a:spAutoFit/>
          </a:bodyPr>
          <a:lstStyle/>
          <a:p>
            <a:r>
              <a:rPr lang="en-US" sz="3600" dirty="0">
                <a:latin typeface="Times New Roman" panose="02020603050405020304" pitchFamily="18" charset="0"/>
                <a:cs typeface="Times New Roman" panose="02020603050405020304" pitchFamily="18" charset="0"/>
              </a:rPr>
              <a:t>52. How many grams of water can be frozen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when you remove 87,500 joules from it? </a:t>
            </a:r>
          </a:p>
          <a:p>
            <a:endParaRPr lang="en-US" dirty="0"/>
          </a:p>
        </p:txBody>
      </p:sp>
      <p:pic>
        <p:nvPicPr>
          <p:cNvPr id="4" name="Picture 2" descr="Image result for sub zero freezer logo">
            <a:extLst>
              <a:ext uri="{FF2B5EF4-FFF2-40B4-BE49-F238E27FC236}">
                <a16:creationId xmlns:a16="http://schemas.microsoft.com/office/drawing/2014/main" id="{87376691-C04E-46CE-86F8-FF934C362A59}"/>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249487" y="1514273"/>
            <a:ext cx="3901440" cy="121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690568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C529CB-71AF-0D4A-C590-DE1864B9A78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C5ADC17-30E3-13F5-73C5-EF4128BB96BA}"/>
              </a:ext>
            </a:extLst>
          </p:cNvPr>
          <p:cNvSpPr txBox="1"/>
          <p:nvPr/>
        </p:nvSpPr>
        <p:spPr>
          <a:xfrm>
            <a:off x="0" y="0"/>
            <a:ext cx="9144000" cy="1477328"/>
          </a:xfrm>
          <a:prstGeom prst="rect">
            <a:avLst/>
          </a:prstGeom>
          <a:solidFill>
            <a:schemeClr val="accent5">
              <a:lumMod val="20000"/>
              <a:lumOff val="80000"/>
            </a:schemeClr>
          </a:solidFill>
        </p:spPr>
        <p:txBody>
          <a:bodyPr wrap="square" rtlCol="0">
            <a:spAutoFit/>
          </a:bodyPr>
          <a:lstStyle/>
          <a:p>
            <a:r>
              <a:rPr lang="en-US" sz="3600" dirty="0">
                <a:latin typeface="Times New Roman" panose="02020603050405020304" pitchFamily="18" charset="0"/>
                <a:cs typeface="Times New Roman" panose="02020603050405020304" pitchFamily="18" charset="0"/>
              </a:rPr>
              <a:t>52. How many grams of water can be frozen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when you remove 87,500 joules from it? </a:t>
            </a:r>
          </a:p>
          <a:p>
            <a:endParaRPr lang="en-US" dirty="0"/>
          </a:p>
        </p:txBody>
      </p:sp>
      <p:pic>
        <p:nvPicPr>
          <p:cNvPr id="4" name="Picture 2" descr="Image result for sub zero freezer logo">
            <a:extLst>
              <a:ext uri="{FF2B5EF4-FFF2-40B4-BE49-F238E27FC236}">
                <a16:creationId xmlns:a16="http://schemas.microsoft.com/office/drawing/2014/main" id="{153277A9-F0CE-B60E-F587-F2B8F1A6E87D}"/>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249487" y="1514273"/>
            <a:ext cx="3901440" cy="12192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1F690FD9-C806-4DEF-88D0-5B850EB98DC5}"/>
              </a:ext>
            </a:extLst>
          </p:cNvPr>
          <p:cNvSpPr/>
          <p:nvPr/>
        </p:nvSpPr>
        <p:spPr>
          <a:xfrm>
            <a:off x="76200" y="1905000"/>
            <a:ext cx="8610600" cy="5016758"/>
          </a:xfrm>
          <a:prstGeom prst="rect">
            <a:avLst/>
          </a:prstGeom>
        </p:spPr>
        <p:txBody>
          <a:bodyPr wrap="square">
            <a:spAutoFit/>
          </a:bodyPr>
          <a:lstStyle/>
          <a:p>
            <a:r>
              <a:rPr lang="en-US" sz="3200" dirty="0">
                <a:solidFill>
                  <a:srgbClr val="000099"/>
                </a:solidFill>
                <a:latin typeface="Times New Roman" panose="02020603050405020304" pitchFamily="18" charset="0"/>
                <a:cs typeface="Times New Roman" panose="02020603050405020304" pitchFamily="18" charset="0"/>
              </a:rPr>
              <a:t>Use       </a:t>
            </a:r>
            <a:r>
              <a:rPr lang="en-US" sz="2000" u="sng" dirty="0">
                <a:solidFill>
                  <a:srgbClr val="FF0000"/>
                </a:solidFill>
                <a:latin typeface="Times New Roman" panose="02020603050405020304" pitchFamily="18" charset="0"/>
                <a:cs typeface="Times New Roman" panose="02020603050405020304" pitchFamily="18" charset="0"/>
              </a:rPr>
              <a:t>SOLVE FOR</a:t>
            </a:r>
            <a:br>
              <a:rPr lang="en-US" sz="3200" dirty="0">
                <a:solidFill>
                  <a:srgbClr val="000099"/>
                </a:solidFill>
                <a:latin typeface="Times New Roman" panose="02020603050405020304" pitchFamily="18" charset="0"/>
                <a:cs typeface="Times New Roman" panose="02020603050405020304" pitchFamily="18" charset="0"/>
              </a:rPr>
            </a:br>
            <a:br>
              <a:rPr lang="en-US" sz="3200" dirty="0">
                <a:solidFill>
                  <a:srgbClr val="000099"/>
                </a:solidFill>
                <a:latin typeface="Times New Roman" panose="02020603050405020304" pitchFamily="18" charset="0"/>
                <a:cs typeface="Times New Roman" panose="02020603050405020304" pitchFamily="18" charset="0"/>
              </a:rPr>
            </a:br>
            <a:br>
              <a:rPr lang="en-US" sz="3200" dirty="0">
                <a:solidFill>
                  <a:srgbClr val="000099"/>
                </a:solidFill>
                <a:latin typeface="Times New Roman" panose="02020603050405020304" pitchFamily="18" charset="0"/>
                <a:cs typeface="Times New Roman" panose="02020603050405020304" pitchFamily="18" charset="0"/>
              </a:rPr>
            </a:br>
            <a:r>
              <a:rPr lang="en-US" sz="3200" dirty="0">
                <a:solidFill>
                  <a:srgbClr val="000099"/>
                </a:solidFill>
                <a:latin typeface="Times New Roman" panose="02020603050405020304" pitchFamily="18" charset="0"/>
                <a:cs typeface="Times New Roman" panose="02020603050405020304" pitchFamily="18" charset="0"/>
              </a:rPr>
              <a:t>q = </a:t>
            </a:r>
            <a:r>
              <a:rPr lang="en-US" sz="3200" dirty="0" err="1">
                <a:solidFill>
                  <a:srgbClr val="FF0000"/>
                </a:solidFill>
                <a:latin typeface="Times New Roman" panose="02020603050405020304" pitchFamily="18" charset="0"/>
                <a:cs typeface="Times New Roman" panose="02020603050405020304" pitchFamily="18" charset="0"/>
              </a:rPr>
              <a:t>m</a:t>
            </a:r>
            <a:r>
              <a:rPr lang="en-US" sz="3200" dirty="0" err="1">
                <a:solidFill>
                  <a:srgbClr val="000099"/>
                </a:solidFill>
                <a:latin typeface="Times New Roman" panose="02020603050405020304" pitchFamily="18" charset="0"/>
                <a:cs typeface="Times New Roman" panose="02020603050405020304" pitchFamily="18" charset="0"/>
              </a:rPr>
              <a:t>H</a:t>
            </a:r>
            <a:r>
              <a:rPr lang="en-US" sz="3200" baseline="-25000" dirty="0" err="1">
                <a:solidFill>
                  <a:srgbClr val="000099"/>
                </a:solidFill>
                <a:latin typeface="Times New Roman" panose="02020603050405020304" pitchFamily="18" charset="0"/>
                <a:cs typeface="Times New Roman" panose="02020603050405020304" pitchFamily="18" charset="0"/>
              </a:rPr>
              <a:t>F</a:t>
            </a:r>
            <a:br>
              <a:rPr lang="en-US" sz="3200" dirty="0">
                <a:solidFill>
                  <a:srgbClr val="000099"/>
                </a:solidFill>
                <a:latin typeface="Times New Roman" panose="02020603050405020304" pitchFamily="18" charset="0"/>
                <a:cs typeface="Times New Roman" panose="02020603050405020304" pitchFamily="18" charset="0"/>
              </a:rPr>
            </a:br>
            <a:br>
              <a:rPr lang="en-US" sz="3200" dirty="0">
                <a:solidFill>
                  <a:srgbClr val="000099"/>
                </a:solidFill>
                <a:latin typeface="Times New Roman" panose="02020603050405020304" pitchFamily="18" charset="0"/>
                <a:cs typeface="Times New Roman" panose="02020603050405020304" pitchFamily="18" charset="0"/>
              </a:rPr>
            </a:br>
            <a:r>
              <a:rPr lang="en-US" sz="3200" dirty="0">
                <a:solidFill>
                  <a:srgbClr val="000099"/>
                </a:solidFill>
                <a:latin typeface="Times New Roman" panose="02020603050405020304" pitchFamily="18" charset="0"/>
                <a:cs typeface="Times New Roman" panose="02020603050405020304" pitchFamily="18" charset="0"/>
              </a:rPr>
              <a:t>87,500 J = (</a:t>
            </a:r>
            <a:r>
              <a:rPr lang="en-US" sz="3200" dirty="0">
                <a:solidFill>
                  <a:srgbClr val="FF0000"/>
                </a:solidFill>
                <a:latin typeface="Times New Roman" panose="02020603050405020304" pitchFamily="18" charset="0"/>
                <a:cs typeface="Times New Roman" panose="02020603050405020304" pitchFamily="18" charset="0"/>
              </a:rPr>
              <a:t>m</a:t>
            </a:r>
            <a:r>
              <a:rPr lang="en-US" sz="3200" dirty="0">
                <a:solidFill>
                  <a:srgbClr val="000099"/>
                </a:solidFill>
                <a:latin typeface="Times New Roman" panose="02020603050405020304" pitchFamily="18" charset="0"/>
                <a:cs typeface="Times New Roman" panose="02020603050405020304" pitchFamily="18" charset="0"/>
              </a:rPr>
              <a:t>)(334 J/g)</a:t>
            </a:r>
            <a:br>
              <a:rPr lang="en-US" sz="3200" dirty="0">
                <a:solidFill>
                  <a:srgbClr val="000099"/>
                </a:solidFill>
                <a:latin typeface="Times New Roman" panose="02020603050405020304" pitchFamily="18" charset="0"/>
                <a:cs typeface="Times New Roman" panose="02020603050405020304" pitchFamily="18" charset="0"/>
              </a:rPr>
            </a:br>
            <a:br>
              <a:rPr lang="en-US" sz="3200" dirty="0">
                <a:solidFill>
                  <a:srgbClr val="000099"/>
                </a:solidFill>
                <a:latin typeface="Times New Roman" panose="02020603050405020304" pitchFamily="18" charset="0"/>
                <a:cs typeface="Times New Roman" panose="02020603050405020304" pitchFamily="18" charset="0"/>
              </a:rPr>
            </a:br>
            <a:br>
              <a:rPr lang="en-US" sz="3200" dirty="0">
                <a:solidFill>
                  <a:srgbClr val="000099"/>
                </a:solidFill>
                <a:latin typeface="Times New Roman" panose="02020603050405020304" pitchFamily="18" charset="0"/>
                <a:cs typeface="Times New Roman" panose="02020603050405020304" pitchFamily="18" charset="0"/>
              </a:rPr>
            </a:br>
            <a:r>
              <a:rPr lang="en-US" sz="3200" dirty="0">
                <a:solidFill>
                  <a:srgbClr val="000099"/>
                </a:solidFill>
                <a:latin typeface="Times New Roman" panose="02020603050405020304" pitchFamily="18" charset="0"/>
                <a:cs typeface="Times New Roman" panose="02020603050405020304" pitchFamily="18" charset="0"/>
              </a:rPr>
              <a:t>                   = </a:t>
            </a:r>
            <a:r>
              <a:rPr lang="en-US" sz="3200" dirty="0">
                <a:solidFill>
                  <a:srgbClr val="FF0000"/>
                </a:solidFill>
                <a:latin typeface="Times New Roman" panose="02020603050405020304" pitchFamily="18" charset="0"/>
                <a:cs typeface="Times New Roman" panose="02020603050405020304" pitchFamily="18" charset="0"/>
              </a:rPr>
              <a:t>m</a:t>
            </a:r>
            <a:r>
              <a:rPr lang="en-US" sz="3200" baseline="-25000" dirty="0">
                <a:solidFill>
                  <a:srgbClr val="FF0000"/>
                </a:solidFill>
                <a:latin typeface="Times New Roman" panose="02020603050405020304" pitchFamily="18" charset="0"/>
                <a:cs typeface="Times New Roman" panose="02020603050405020304" pitchFamily="18" charset="0"/>
              </a:rPr>
              <a:t>  </a:t>
            </a:r>
            <a:r>
              <a:rPr lang="en-US" sz="3200" dirty="0">
                <a:solidFill>
                  <a:srgbClr val="000099"/>
                </a:solidFill>
                <a:latin typeface="Times New Roman" panose="02020603050405020304" pitchFamily="18" charset="0"/>
                <a:cs typeface="Times New Roman" panose="02020603050405020304" pitchFamily="18" charset="0"/>
              </a:rPr>
              <a:t>→ → →  </a:t>
            </a:r>
            <a:r>
              <a:rPr lang="en-US" sz="3200" dirty="0">
                <a:solidFill>
                  <a:srgbClr val="FF0000"/>
                </a:solidFill>
                <a:latin typeface="Times New Roman" panose="02020603050405020304" pitchFamily="18" charset="0"/>
                <a:cs typeface="Times New Roman" panose="02020603050405020304" pitchFamily="18" charset="0"/>
              </a:rPr>
              <a:t>261.970 g =  262 g</a:t>
            </a:r>
            <a:br>
              <a:rPr lang="en-US" sz="3200" dirty="0">
                <a:solidFill>
                  <a:srgbClr val="FF0000"/>
                </a:solidFill>
                <a:latin typeface="Times New Roman" panose="02020603050405020304" pitchFamily="18" charset="0"/>
                <a:cs typeface="Times New Roman" panose="02020603050405020304" pitchFamily="18" charset="0"/>
              </a:rPr>
            </a:br>
            <a:r>
              <a:rPr lang="en-US" sz="3200" dirty="0">
                <a:solidFill>
                  <a:srgbClr val="FF0000"/>
                </a:solidFill>
                <a:latin typeface="Times New Roman" panose="02020603050405020304" pitchFamily="18" charset="0"/>
                <a:cs typeface="Times New Roman" panose="02020603050405020304" pitchFamily="18" charset="0"/>
              </a:rPr>
              <a:t>                                                                 </a:t>
            </a:r>
            <a:r>
              <a:rPr lang="en-US" sz="2000" dirty="0">
                <a:solidFill>
                  <a:srgbClr val="FF0000"/>
                </a:solidFill>
                <a:latin typeface="Times New Roman" panose="02020603050405020304" pitchFamily="18" charset="0"/>
                <a:cs typeface="Times New Roman" panose="02020603050405020304" pitchFamily="18" charset="0"/>
              </a:rPr>
              <a:t>with 3 SF</a:t>
            </a:r>
            <a:endParaRPr lang="en-US" sz="3200" dirty="0"/>
          </a:p>
        </p:txBody>
      </p:sp>
      <p:cxnSp>
        <p:nvCxnSpPr>
          <p:cNvPr id="5" name="Straight Arrow Connector 4">
            <a:extLst>
              <a:ext uri="{FF2B5EF4-FFF2-40B4-BE49-F238E27FC236}">
                <a16:creationId xmlns:a16="http://schemas.microsoft.com/office/drawing/2014/main" id="{E71B7210-1B13-4FBD-A99F-7BA50CE0B663}"/>
              </a:ext>
            </a:extLst>
          </p:cNvPr>
          <p:cNvCxnSpPr>
            <a:cxnSpLocks/>
          </p:cNvCxnSpPr>
          <p:nvPr/>
        </p:nvCxnSpPr>
        <p:spPr>
          <a:xfrm flipH="1">
            <a:off x="1100470" y="2414588"/>
            <a:ext cx="652130" cy="1014412"/>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6C6C5EF0-3D8A-421B-A68E-704E93AFC00E}"/>
              </a:ext>
            </a:extLst>
          </p:cNvPr>
          <p:cNvSpPr txBox="1"/>
          <p:nvPr/>
        </p:nvSpPr>
        <p:spPr>
          <a:xfrm>
            <a:off x="109870" y="5210175"/>
            <a:ext cx="1981200" cy="1077218"/>
          </a:xfrm>
          <a:prstGeom prst="rect">
            <a:avLst/>
          </a:prstGeom>
          <a:noFill/>
        </p:spPr>
        <p:txBody>
          <a:bodyPr wrap="square" rtlCol="0">
            <a:spAutoFit/>
          </a:bodyPr>
          <a:lstStyle/>
          <a:p>
            <a:pPr algn="ctr"/>
            <a:r>
              <a:rPr lang="en-US" sz="3200" u="sng" dirty="0">
                <a:solidFill>
                  <a:srgbClr val="000099"/>
                </a:solidFill>
                <a:latin typeface="Times New Roman" panose="02020603050405020304" pitchFamily="18" charset="0"/>
                <a:cs typeface="Times New Roman" panose="02020603050405020304" pitchFamily="18" charset="0"/>
              </a:rPr>
              <a:t>87,500 J</a:t>
            </a:r>
            <a:br>
              <a:rPr lang="en-US" sz="3200" dirty="0">
                <a:solidFill>
                  <a:srgbClr val="000099"/>
                </a:solidFill>
                <a:latin typeface="Times New Roman" panose="02020603050405020304" pitchFamily="18" charset="0"/>
                <a:cs typeface="Times New Roman" panose="02020603050405020304" pitchFamily="18" charset="0"/>
              </a:rPr>
            </a:br>
            <a:r>
              <a:rPr lang="en-US" sz="3200" dirty="0">
                <a:solidFill>
                  <a:srgbClr val="000099"/>
                </a:solidFill>
                <a:latin typeface="Times New Roman" panose="02020603050405020304" pitchFamily="18" charset="0"/>
                <a:cs typeface="Times New Roman" panose="02020603050405020304" pitchFamily="18" charset="0"/>
              </a:rPr>
              <a:t>334 J/g</a:t>
            </a:r>
          </a:p>
        </p:txBody>
      </p:sp>
    </p:spTree>
    <p:extLst>
      <p:ext uri="{BB962C8B-B14F-4D97-AF65-F5344CB8AC3E}">
        <p14:creationId xmlns:p14="http://schemas.microsoft.com/office/powerpoint/2010/main" val="97010168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6D8269F-D3CC-4527-8C7F-54C3CAC5DA98}"/>
              </a:ext>
            </a:extLst>
          </p:cNvPr>
          <p:cNvSpPr txBox="1"/>
          <p:nvPr/>
        </p:nvSpPr>
        <p:spPr>
          <a:xfrm>
            <a:off x="0" y="0"/>
            <a:ext cx="9144000" cy="1384995"/>
          </a:xfrm>
          <a:prstGeom prst="rect">
            <a:avLst/>
          </a:prstGeom>
          <a:solidFill>
            <a:srgbClr val="FFFFD1"/>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53. If 92.0 grams of a substance absorbs 27,496 Joules and the</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temperature increased from 12.3°C to 83.8°C, what is the</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specific heat capacity constant of this unknown?  </a:t>
            </a:r>
          </a:p>
        </p:txBody>
      </p:sp>
    </p:spTree>
    <p:extLst>
      <p:ext uri="{BB962C8B-B14F-4D97-AF65-F5344CB8AC3E}">
        <p14:creationId xmlns:p14="http://schemas.microsoft.com/office/powerpoint/2010/main" val="174701689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A9EC90-423A-30FD-3DEE-D89EA487C52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C3C30FD-8667-17B8-9267-D553C945171F}"/>
              </a:ext>
            </a:extLst>
          </p:cNvPr>
          <p:cNvSpPr txBox="1"/>
          <p:nvPr/>
        </p:nvSpPr>
        <p:spPr>
          <a:xfrm>
            <a:off x="0" y="0"/>
            <a:ext cx="9144000" cy="1384995"/>
          </a:xfrm>
          <a:prstGeom prst="rect">
            <a:avLst/>
          </a:prstGeom>
          <a:solidFill>
            <a:srgbClr val="FFFFD1"/>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53. If 92.0 grams of a substance absorbs 27,496 Joules and the</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temperature increased from 12.3°C to 83.8°C, what is the</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specific heat capacity constant of this unknown?  </a:t>
            </a:r>
          </a:p>
        </p:txBody>
      </p:sp>
      <p:sp>
        <p:nvSpPr>
          <p:cNvPr id="3" name="Rectangle 2">
            <a:extLst>
              <a:ext uri="{FF2B5EF4-FFF2-40B4-BE49-F238E27FC236}">
                <a16:creationId xmlns:a16="http://schemas.microsoft.com/office/drawing/2014/main" id="{E90063AA-A359-4AE4-8AEE-E5FA40C01B83}"/>
              </a:ext>
            </a:extLst>
          </p:cNvPr>
          <p:cNvSpPr/>
          <p:nvPr/>
        </p:nvSpPr>
        <p:spPr>
          <a:xfrm>
            <a:off x="0" y="1905000"/>
            <a:ext cx="9144000" cy="4278094"/>
          </a:xfrm>
          <a:prstGeom prst="rect">
            <a:avLst/>
          </a:prstGeom>
        </p:spPr>
        <p:txBody>
          <a:bodyPr wrap="square">
            <a:spAutoFit/>
          </a:bodyPr>
          <a:lstStyle/>
          <a:p>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Use                             </a:t>
            </a:r>
            <a:r>
              <a:rPr lang="en-US" sz="2000" u="sng" dirty="0">
                <a:solidFill>
                  <a:srgbClr val="FF0000"/>
                </a:solidFill>
                <a:latin typeface="Times New Roman" panose="02020603050405020304" pitchFamily="18" charset="0"/>
                <a:cs typeface="Times New Roman" panose="02020603050405020304" pitchFamily="18" charset="0"/>
              </a:rPr>
              <a:t>SOLVE FOR</a:t>
            </a:r>
            <a:br>
              <a:rPr lang="en-US" sz="2000" u="sng" dirty="0">
                <a:solidFill>
                  <a:srgbClr val="FF0000"/>
                </a:solidFill>
                <a:latin typeface="Times New Roman" panose="02020603050405020304" pitchFamily="18" charset="0"/>
                <a:cs typeface="Times New Roman" panose="02020603050405020304" pitchFamily="18" charset="0"/>
              </a:rPr>
            </a:br>
            <a:br>
              <a:rPr lang="en-US" sz="2000" u="sng" dirty="0">
                <a:solidFill>
                  <a:srgbClr val="FF0000"/>
                </a:solidFill>
                <a:latin typeface="Times New Roman" panose="02020603050405020304" pitchFamily="18" charset="0"/>
                <a:cs typeface="Times New Roman" panose="02020603050405020304" pitchFamily="18" charset="0"/>
              </a:rPr>
            </a:b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q = </a:t>
            </a:r>
            <a:r>
              <a:rPr lang="en-US" sz="2800" dirty="0" err="1">
                <a:solidFill>
                  <a:schemeClr val="tx1">
                    <a:lumMod val="95000"/>
                    <a:lumOff val="5000"/>
                  </a:schemeClr>
                </a:solidFill>
                <a:latin typeface="Times New Roman" panose="02020603050405020304" pitchFamily="18" charset="0"/>
                <a:cs typeface="Times New Roman" panose="02020603050405020304" pitchFamily="18" charset="0"/>
              </a:rPr>
              <a:t>mCΔT</a:t>
            </a: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27,496 J = (92.0 g)(</a:t>
            </a:r>
            <a:r>
              <a:rPr lang="en-US" sz="2800" dirty="0">
                <a:solidFill>
                  <a:srgbClr val="FF0000"/>
                </a:solidFill>
                <a:latin typeface="Times New Roman" panose="02020603050405020304" pitchFamily="18" charset="0"/>
                <a:cs typeface="Times New Roman" panose="02020603050405020304" pitchFamily="18" charset="0"/>
              </a:rPr>
              <a:t>C</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)(71.5 K)</a:t>
            </a: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  </a:t>
            </a:r>
            <a:r>
              <a:rPr lang="en-US" sz="2800" dirty="0">
                <a:solidFill>
                  <a:srgbClr val="FF0000"/>
                </a:solidFill>
                <a:latin typeface="Times New Roman" panose="02020603050405020304" pitchFamily="18" charset="0"/>
                <a:cs typeface="Times New Roman" panose="02020603050405020304" pitchFamily="18" charset="0"/>
              </a:rPr>
              <a:t>C</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 → →   =   </a:t>
            </a:r>
            <a:r>
              <a:rPr lang="en-US" sz="2800" dirty="0">
                <a:solidFill>
                  <a:srgbClr val="FF0000"/>
                </a:solidFill>
                <a:latin typeface="Times New Roman" panose="02020603050405020304" pitchFamily="18" charset="0"/>
                <a:cs typeface="Times New Roman" panose="02020603050405020304" pitchFamily="18" charset="0"/>
              </a:rPr>
              <a:t>4.18 J/</a:t>
            </a:r>
            <a:r>
              <a:rPr lang="en-US" sz="2800" dirty="0" err="1">
                <a:solidFill>
                  <a:srgbClr val="FF0000"/>
                </a:solidFill>
                <a:latin typeface="Times New Roman" panose="02020603050405020304" pitchFamily="18" charset="0"/>
                <a:cs typeface="Times New Roman" panose="02020603050405020304" pitchFamily="18" charset="0"/>
              </a:rPr>
              <a:t>g·K</a:t>
            </a:r>
            <a:r>
              <a:rPr lang="en-US" sz="2800" dirty="0">
                <a:solidFill>
                  <a:srgbClr val="FF0000"/>
                </a:solidFill>
                <a:latin typeface="Times New Roman" panose="02020603050405020304" pitchFamily="18" charset="0"/>
                <a:cs typeface="Times New Roman" panose="02020603050405020304" pitchFamily="18" charset="0"/>
              </a:rPr>
              <a:t>      </a:t>
            </a:r>
            <a:r>
              <a:rPr lang="en-US" dirty="0">
                <a:solidFill>
                  <a:srgbClr val="FF0000"/>
                </a:solidFill>
                <a:latin typeface="Times New Roman" panose="02020603050405020304" pitchFamily="18" charset="0"/>
                <a:cs typeface="Times New Roman" panose="02020603050405020304" pitchFamily="18" charset="0"/>
              </a:rPr>
              <a:t>3 SF</a:t>
            </a:r>
          </a:p>
          <a:p>
            <a:r>
              <a:rPr lang="en-US" sz="2800" dirty="0">
                <a:solidFill>
                  <a:srgbClr val="FF0000"/>
                </a:solidFill>
                <a:latin typeface="Times New Roman" panose="02020603050405020304" pitchFamily="18" charset="0"/>
                <a:cs typeface="Times New Roman" panose="02020603050405020304" pitchFamily="18" charset="0"/>
              </a:rPr>
              <a:t>   </a:t>
            </a:r>
            <a:endParaRPr lang="en-US" dirty="0">
              <a:solidFill>
                <a:srgbClr val="000099"/>
              </a:solidFill>
            </a:endParaRPr>
          </a:p>
        </p:txBody>
      </p:sp>
      <p:cxnSp>
        <p:nvCxnSpPr>
          <p:cNvPr id="4" name="Straight Arrow Connector 3">
            <a:extLst>
              <a:ext uri="{FF2B5EF4-FFF2-40B4-BE49-F238E27FC236}">
                <a16:creationId xmlns:a16="http://schemas.microsoft.com/office/drawing/2014/main" id="{A2EF550A-231D-4D48-8128-4E957663CC41}"/>
              </a:ext>
            </a:extLst>
          </p:cNvPr>
          <p:cNvCxnSpPr>
            <a:cxnSpLocks/>
          </p:cNvCxnSpPr>
          <p:nvPr/>
        </p:nvCxnSpPr>
        <p:spPr>
          <a:xfrm flipH="1">
            <a:off x="3048000" y="2514600"/>
            <a:ext cx="381000" cy="76200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CF3BF9D5-753E-46E3-B4C1-D6A3EE7567F8}"/>
              </a:ext>
            </a:extLst>
          </p:cNvPr>
          <p:cNvSpPr txBox="1"/>
          <p:nvPr/>
        </p:nvSpPr>
        <p:spPr>
          <a:xfrm>
            <a:off x="11545" y="5105876"/>
            <a:ext cx="2971800" cy="1077218"/>
          </a:xfrm>
          <a:prstGeom prst="rect">
            <a:avLst/>
          </a:prstGeom>
          <a:noFill/>
        </p:spPr>
        <p:txBody>
          <a:bodyPr wrap="square" rtlCol="0">
            <a:spAutoFit/>
          </a:bodyPr>
          <a:lstStyle/>
          <a:p>
            <a:pPr algn="ctr"/>
            <a:r>
              <a:rPr lang="en-US" sz="3200" u="sng" dirty="0">
                <a:solidFill>
                  <a:schemeClr val="tx1">
                    <a:lumMod val="95000"/>
                    <a:lumOff val="5000"/>
                  </a:schemeClr>
                </a:solidFill>
                <a:latin typeface="Times New Roman" panose="02020603050405020304" pitchFamily="18" charset="0"/>
                <a:cs typeface="Times New Roman" panose="02020603050405020304" pitchFamily="18" charset="0"/>
              </a:rPr>
              <a:t>27,496 J </a:t>
            </a:r>
            <a:br>
              <a:rPr lang="en-US" sz="3200" dirty="0">
                <a:solidFill>
                  <a:srgbClr val="000099"/>
                </a:solidFill>
                <a:latin typeface="Times New Roman" panose="02020603050405020304" pitchFamily="18" charset="0"/>
                <a:cs typeface="Times New Roman" panose="02020603050405020304" pitchFamily="18" charset="0"/>
              </a:rPr>
            </a:b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(92.0 g)(71.5 K)</a:t>
            </a:r>
          </a:p>
        </p:txBody>
      </p:sp>
      <p:sp>
        <p:nvSpPr>
          <p:cNvPr id="6" name="TextBox 5">
            <a:extLst>
              <a:ext uri="{FF2B5EF4-FFF2-40B4-BE49-F238E27FC236}">
                <a16:creationId xmlns:a16="http://schemas.microsoft.com/office/drawing/2014/main" id="{1013A9F0-9C2E-5BB6-C378-48F8E06B44AF}"/>
              </a:ext>
            </a:extLst>
          </p:cNvPr>
          <p:cNvSpPr txBox="1"/>
          <p:nvPr/>
        </p:nvSpPr>
        <p:spPr>
          <a:xfrm>
            <a:off x="5562600" y="5943600"/>
            <a:ext cx="2133600" cy="830997"/>
          </a:xfrm>
          <a:prstGeom prst="rect">
            <a:avLst/>
          </a:prstGeom>
          <a:solidFill>
            <a:schemeClr val="tx1"/>
          </a:solidFill>
        </p:spPr>
        <p:txBody>
          <a:bodyPr wrap="square" rtlCol="0">
            <a:spAutoFit/>
          </a:bodyPr>
          <a:lstStyle/>
          <a:p>
            <a:pPr algn="ctr"/>
            <a:r>
              <a:rPr lang="en-US" sz="2400" b="1" dirty="0">
                <a:solidFill>
                  <a:schemeClr val="bg1"/>
                </a:solidFill>
              </a:rPr>
              <a:t>What is it, probably?</a:t>
            </a:r>
          </a:p>
        </p:txBody>
      </p:sp>
    </p:spTree>
    <p:extLst>
      <p:ext uri="{BB962C8B-B14F-4D97-AF65-F5344CB8AC3E}">
        <p14:creationId xmlns:p14="http://schemas.microsoft.com/office/powerpoint/2010/main" val="333463540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9B35BFF-4E5F-F8CA-7C2E-9846186A4116}"/>
              </a:ext>
            </a:extLst>
          </p:cNvPr>
          <p:cNvSpPr txBox="1"/>
          <p:nvPr/>
        </p:nvSpPr>
        <p:spPr>
          <a:xfrm>
            <a:off x="0" y="0"/>
            <a:ext cx="9144000" cy="6463308"/>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We will stop here, and begin the C of Cu Lab</a:t>
            </a:r>
          </a:p>
          <a:p>
            <a:endParaRPr lang="en-US" sz="36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In this lab we will experimentally measure the specific heat capacity constant for copper.</a:t>
            </a:r>
          </a:p>
          <a:p>
            <a:endParaRPr lang="en-US" sz="36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What is the C of H</a:t>
            </a:r>
            <a:r>
              <a:rPr lang="en-US" sz="3600" baseline="-25000" dirty="0">
                <a:latin typeface="Times New Roman" panose="02020603050405020304" pitchFamily="18" charset="0"/>
                <a:cs typeface="Times New Roman" panose="02020603050405020304" pitchFamily="18" charset="0"/>
              </a:rPr>
              <a:t>2</a:t>
            </a:r>
            <a:r>
              <a:rPr lang="en-US" sz="3600" dirty="0">
                <a:latin typeface="Times New Roman" panose="02020603050405020304" pitchFamily="18" charset="0"/>
                <a:cs typeface="Times New Roman" panose="02020603050405020304" pitchFamily="18" charset="0"/>
              </a:rPr>
              <a:t>O?</a:t>
            </a:r>
          </a:p>
          <a:p>
            <a:endParaRPr lang="en-US" sz="3600" dirty="0">
              <a:latin typeface="Times New Roman" panose="02020603050405020304" pitchFamily="18" charset="0"/>
              <a:cs typeface="Times New Roman" panose="02020603050405020304" pitchFamily="18" charset="0"/>
            </a:endParaRPr>
          </a:p>
          <a:p>
            <a:r>
              <a:rPr lang="en-US" sz="5400" dirty="0">
                <a:solidFill>
                  <a:srgbClr val="FF0000"/>
                </a:solidFill>
                <a:latin typeface="Times New Roman" panose="02020603050405020304" pitchFamily="18" charset="0"/>
                <a:cs typeface="Times New Roman" panose="02020603050405020304" pitchFamily="18" charset="0"/>
              </a:rPr>
              <a:t>Let’s go through the set up now, and get some goggles and a partner (2 partners, or solo)</a:t>
            </a:r>
          </a:p>
        </p:txBody>
      </p:sp>
    </p:spTree>
    <p:extLst>
      <p:ext uri="{BB962C8B-B14F-4D97-AF65-F5344CB8AC3E}">
        <p14:creationId xmlns:p14="http://schemas.microsoft.com/office/powerpoint/2010/main" val="262427017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5A81CF5-1EE7-0BD7-F7F0-424CD5885733}"/>
              </a:ext>
            </a:extLst>
          </p:cNvPr>
          <p:cNvSpPr txBox="1"/>
          <p:nvPr/>
        </p:nvSpPr>
        <p:spPr>
          <a:xfrm>
            <a:off x="0" y="0"/>
            <a:ext cx="9144000" cy="2246769"/>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Here come some “real life” </a:t>
            </a:r>
            <a:r>
              <a:rPr lang="en-US" sz="2000" dirty="0" err="1">
                <a:latin typeface="Times New Roman" panose="02020603050405020304" pitchFamily="18" charset="0"/>
                <a:cs typeface="Times New Roman" panose="02020603050405020304" pitchFamily="18" charset="0"/>
              </a:rPr>
              <a:t>thermochem</a:t>
            </a:r>
            <a:r>
              <a:rPr lang="en-US" sz="2000" dirty="0">
                <a:latin typeface="Times New Roman" panose="02020603050405020304" pitchFamily="18" charset="0"/>
                <a:cs typeface="Times New Roman" panose="02020603050405020304" pitchFamily="18" charset="0"/>
              </a:rPr>
              <a:t> problems, not do the math and pop out an answer, but real thermochemistry situations that are multi-step processes. </a:t>
            </a: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For example:  If some very hot steam spurts into a very cold freezer and the water goes from very hot gas to very cold ice, </a:t>
            </a:r>
            <a:r>
              <a:rPr lang="en-US" sz="2000" b="1" dirty="0">
                <a:solidFill>
                  <a:srgbClr val="FF0000"/>
                </a:solidFill>
                <a:latin typeface="Times New Roman" panose="02020603050405020304" pitchFamily="18" charset="0"/>
                <a:cs typeface="Times New Roman" panose="02020603050405020304" pitchFamily="18" charset="0"/>
              </a:rPr>
              <a:t>it’s NOT one big problem</a:t>
            </a:r>
            <a:r>
              <a:rPr lang="en-US" sz="2000" dirty="0">
                <a:latin typeface="Times New Roman" panose="02020603050405020304" pitchFamily="18" charset="0"/>
                <a:cs typeface="Times New Roman" panose="02020603050405020304" pitchFamily="18" charset="0"/>
              </a:rPr>
              <a:t>.  </a:t>
            </a: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Energy is removed in each separate step, with different formulas &amp; different constants.</a:t>
            </a:r>
          </a:p>
        </p:txBody>
      </p:sp>
      <p:graphicFrame>
        <p:nvGraphicFramePr>
          <p:cNvPr id="3" name="Table 2">
            <a:extLst>
              <a:ext uri="{FF2B5EF4-FFF2-40B4-BE49-F238E27FC236}">
                <a16:creationId xmlns:a16="http://schemas.microsoft.com/office/drawing/2014/main" id="{64518A8F-6969-C052-72B0-07756E7C117F}"/>
              </a:ext>
            </a:extLst>
          </p:cNvPr>
          <p:cNvGraphicFramePr>
            <a:graphicFrameLocks noGrp="1"/>
          </p:cNvGraphicFramePr>
          <p:nvPr>
            <p:extLst>
              <p:ext uri="{D42A27DB-BD31-4B8C-83A1-F6EECF244321}">
                <p14:modId xmlns:p14="http://schemas.microsoft.com/office/powerpoint/2010/main" val="3493959167"/>
              </p:ext>
            </p:extLst>
          </p:nvPr>
        </p:nvGraphicFramePr>
        <p:xfrm>
          <a:off x="0" y="2362200"/>
          <a:ext cx="9144001" cy="4470444"/>
        </p:xfrm>
        <a:graphic>
          <a:graphicData uri="http://schemas.openxmlformats.org/drawingml/2006/table">
            <a:tbl>
              <a:tblPr firstRow="1" bandRow="1">
                <a:tableStyleId>{5C22544A-7EE6-4342-B048-85BDC9FD1C3A}</a:tableStyleId>
              </a:tblPr>
              <a:tblGrid>
                <a:gridCol w="2667000">
                  <a:extLst>
                    <a:ext uri="{9D8B030D-6E8A-4147-A177-3AD203B41FA5}">
                      <a16:colId xmlns:a16="http://schemas.microsoft.com/office/drawing/2014/main" val="2164322876"/>
                    </a:ext>
                  </a:extLst>
                </a:gridCol>
                <a:gridCol w="1447800">
                  <a:extLst>
                    <a:ext uri="{9D8B030D-6E8A-4147-A177-3AD203B41FA5}">
                      <a16:colId xmlns:a16="http://schemas.microsoft.com/office/drawing/2014/main" val="30607479"/>
                    </a:ext>
                  </a:extLst>
                </a:gridCol>
                <a:gridCol w="2339789">
                  <a:extLst>
                    <a:ext uri="{9D8B030D-6E8A-4147-A177-3AD203B41FA5}">
                      <a16:colId xmlns:a16="http://schemas.microsoft.com/office/drawing/2014/main" val="2728709889"/>
                    </a:ext>
                  </a:extLst>
                </a:gridCol>
                <a:gridCol w="2689412">
                  <a:extLst>
                    <a:ext uri="{9D8B030D-6E8A-4147-A177-3AD203B41FA5}">
                      <a16:colId xmlns:a16="http://schemas.microsoft.com/office/drawing/2014/main" val="1927945635"/>
                    </a:ext>
                  </a:extLst>
                </a:gridCol>
              </a:tblGrid>
              <a:tr h="745074">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Hot steam cools down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q = </a:t>
                      </a:r>
                      <a:r>
                        <a:rPr lang="en-US" sz="2000" b="0" dirty="0" err="1">
                          <a:solidFill>
                            <a:schemeClr val="tx1"/>
                          </a:solidFill>
                          <a:latin typeface="Times New Roman" panose="02020603050405020304" pitchFamily="18" charset="0"/>
                          <a:cs typeface="Times New Roman" panose="02020603050405020304" pitchFamily="18" charset="0"/>
                        </a:rPr>
                        <a:t>mCΔT</a:t>
                      </a:r>
                      <a:endParaRPr lang="en-US"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2.10 J/</a:t>
                      </a:r>
                      <a:r>
                        <a:rPr lang="en-US" sz="2000" b="0" dirty="0" err="1">
                          <a:solidFill>
                            <a:schemeClr val="tx1"/>
                          </a:solidFill>
                          <a:latin typeface="Times New Roman" panose="02020603050405020304" pitchFamily="18" charset="0"/>
                          <a:cs typeface="Times New Roman" panose="02020603050405020304" pitchFamily="18" charset="0"/>
                        </a:rPr>
                        <a:t>gˑK</a:t>
                      </a:r>
                      <a:endParaRPr lang="en-US"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          = joules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6195939"/>
                  </a:ext>
                </a:extLst>
              </a:tr>
              <a:tr h="745074">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Hot steam condenses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q = </a:t>
                      </a:r>
                      <a:r>
                        <a:rPr lang="en-US" sz="2000" b="0" dirty="0" err="1">
                          <a:solidFill>
                            <a:schemeClr val="tx1"/>
                          </a:solidFill>
                          <a:latin typeface="Times New Roman" panose="02020603050405020304" pitchFamily="18" charset="0"/>
                          <a:cs typeface="Times New Roman" panose="02020603050405020304" pitchFamily="18" charset="0"/>
                        </a:rPr>
                        <a:t>mH</a:t>
                      </a:r>
                      <a:r>
                        <a:rPr lang="en-US" sz="2000" b="0" baseline="-25000" dirty="0" err="1">
                          <a:solidFill>
                            <a:schemeClr val="tx1"/>
                          </a:solidFill>
                          <a:latin typeface="Times New Roman" panose="02020603050405020304" pitchFamily="18" charset="0"/>
                          <a:cs typeface="Times New Roman" panose="02020603050405020304" pitchFamily="18" charset="0"/>
                        </a:rPr>
                        <a:t>F</a:t>
                      </a:r>
                      <a:endParaRPr lang="en-US" sz="2000" b="0" baseline="-25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334 J/g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          = joules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02554416"/>
                  </a:ext>
                </a:extLst>
              </a:tr>
              <a:tr h="745074">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Hot water cools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dirty="0">
                          <a:solidFill>
                            <a:schemeClr val="tx1"/>
                          </a:solidFill>
                          <a:latin typeface="Times New Roman" panose="02020603050405020304" pitchFamily="18" charset="0"/>
                          <a:cs typeface="Times New Roman" panose="02020603050405020304" pitchFamily="18" charset="0"/>
                        </a:rPr>
                        <a:t>q = </a:t>
                      </a:r>
                      <a:r>
                        <a:rPr lang="en-US" sz="2000" b="0" dirty="0" err="1">
                          <a:solidFill>
                            <a:schemeClr val="tx1"/>
                          </a:solidFill>
                          <a:latin typeface="Times New Roman" panose="02020603050405020304" pitchFamily="18" charset="0"/>
                          <a:cs typeface="Times New Roman" panose="02020603050405020304" pitchFamily="18" charset="0"/>
                        </a:rPr>
                        <a:t>mCΔT</a:t>
                      </a:r>
                      <a:endParaRPr lang="en-US"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dirty="0">
                          <a:solidFill>
                            <a:schemeClr val="tx1"/>
                          </a:solidFill>
                          <a:latin typeface="Times New Roman" panose="02020603050405020304" pitchFamily="18" charset="0"/>
                          <a:cs typeface="Times New Roman" panose="02020603050405020304" pitchFamily="18" charset="0"/>
                        </a:rPr>
                        <a:t>4.18 J/</a:t>
                      </a:r>
                      <a:r>
                        <a:rPr lang="en-US" sz="2000" b="0" dirty="0" err="1">
                          <a:solidFill>
                            <a:schemeClr val="tx1"/>
                          </a:solidFill>
                          <a:latin typeface="Times New Roman" panose="02020603050405020304" pitchFamily="18" charset="0"/>
                          <a:cs typeface="Times New Roman" panose="02020603050405020304" pitchFamily="18" charset="0"/>
                        </a:rPr>
                        <a:t>gˑK</a:t>
                      </a:r>
                      <a:endParaRPr lang="en-US"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          = joules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05261047"/>
                  </a:ext>
                </a:extLst>
              </a:tr>
              <a:tr h="745074">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Cool water freezes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dirty="0">
                          <a:solidFill>
                            <a:schemeClr val="tx1"/>
                          </a:solidFill>
                          <a:latin typeface="Times New Roman" panose="02020603050405020304" pitchFamily="18" charset="0"/>
                          <a:cs typeface="Times New Roman" panose="02020603050405020304" pitchFamily="18" charset="0"/>
                        </a:rPr>
                        <a:t>q = </a:t>
                      </a:r>
                      <a:r>
                        <a:rPr lang="en-US" sz="2000" b="0" dirty="0" err="1">
                          <a:solidFill>
                            <a:schemeClr val="tx1"/>
                          </a:solidFill>
                          <a:latin typeface="Times New Roman" panose="02020603050405020304" pitchFamily="18" charset="0"/>
                          <a:cs typeface="Times New Roman" panose="02020603050405020304" pitchFamily="18" charset="0"/>
                        </a:rPr>
                        <a:t>mH</a:t>
                      </a:r>
                      <a:r>
                        <a:rPr lang="en-US" sz="2000" b="0" baseline="-25000" dirty="0" err="1">
                          <a:solidFill>
                            <a:schemeClr val="tx1"/>
                          </a:solidFill>
                          <a:latin typeface="Times New Roman" panose="02020603050405020304" pitchFamily="18" charset="0"/>
                          <a:cs typeface="Times New Roman" panose="02020603050405020304" pitchFamily="18" charset="0"/>
                        </a:rPr>
                        <a:t>V</a:t>
                      </a:r>
                      <a:endParaRPr lang="en-US" sz="2000" b="0" baseline="-25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2260 J/g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          = joules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7843431"/>
                  </a:ext>
                </a:extLst>
              </a:tr>
              <a:tr h="745074">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Ice cools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dirty="0">
                          <a:solidFill>
                            <a:schemeClr val="tx1"/>
                          </a:solidFill>
                          <a:latin typeface="Times New Roman" panose="02020603050405020304" pitchFamily="18" charset="0"/>
                          <a:cs typeface="Times New Roman" panose="02020603050405020304" pitchFamily="18" charset="0"/>
                        </a:rPr>
                        <a:t>q = </a:t>
                      </a:r>
                      <a:r>
                        <a:rPr lang="en-US" sz="2000" b="0" dirty="0" err="1">
                          <a:solidFill>
                            <a:schemeClr val="tx1"/>
                          </a:solidFill>
                          <a:latin typeface="Times New Roman" panose="02020603050405020304" pitchFamily="18" charset="0"/>
                          <a:cs typeface="Times New Roman" panose="02020603050405020304" pitchFamily="18" charset="0"/>
                        </a:rPr>
                        <a:t>mCΔT</a:t>
                      </a:r>
                      <a:endParaRPr lang="en-US"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dirty="0">
                          <a:solidFill>
                            <a:schemeClr val="tx1"/>
                          </a:solidFill>
                          <a:latin typeface="Times New Roman" panose="02020603050405020304" pitchFamily="18" charset="0"/>
                          <a:cs typeface="Times New Roman" panose="02020603050405020304" pitchFamily="18" charset="0"/>
                        </a:rPr>
                        <a:t>1.90 J/</a:t>
                      </a:r>
                      <a:r>
                        <a:rPr lang="en-US" sz="2000" b="0" dirty="0" err="1">
                          <a:solidFill>
                            <a:schemeClr val="tx1"/>
                          </a:solidFill>
                          <a:latin typeface="Times New Roman" panose="02020603050405020304" pitchFamily="18" charset="0"/>
                          <a:cs typeface="Times New Roman" panose="02020603050405020304" pitchFamily="18" charset="0"/>
                        </a:rPr>
                        <a:t>gˑK</a:t>
                      </a:r>
                      <a:endParaRPr lang="en-US"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          = joules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56722013"/>
                  </a:ext>
                </a:extLst>
              </a:tr>
              <a:tr h="745074">
                <a:tc gridSpan="3">
                  <a:txBody>
                    <a:bodyPr/>
                    <a:lstStyle/>
                    <a:p>
                      <a:pPr algn="ctr"/>
                      <a:r>
                        <a:rPr lang="en-US" sz="2800" b="0" dirty="0">
                          <a:solidFill>
                            <a:schemeClr val="tx1"/>
                          </a:solidFill>
                          <a:latin typeface="Times New Roman" panose="02020603050405020304" pitchFamily="18" charset="0"/>
                          <a:cs typeface="Times New Roman" panose="02020603050405020304" pitchFamily="18" charset="0"/>
                        </a:rPr>
                        <a:t>Five separate </a:t>
                      </a:r>
                      <a:r>
                        <a:rPr lang="en-US" sz="2800" b="0" dirty="0" err="1">
                          <a:solidFill>
                            <a:schemeClr val="tx1"/>
                          </a:solidFill>
                          <a:latin typeface="Times New Roman" panose="02020603050405020304" pitchFamily="18" charset="0"/>
                          <a:cs typeface="Times New Roman" panose="02020603050405020304" pitchFamily="18" charset="0"/>
                        </a:rPr>
                        <a:t>thermochem</a:t>
                      </a:r>
                      <a:r>
                        <a:rPr lang="en-US" sz="2800" b="0" dirty="0">
                          <a:solidFill>
                            <a:schemeClr val="tx1"/>
                          </a:solidFill>
                          <a:latin typeface="Times New Roman" panose="02020603050405020304" pitchFamily="18" charset="0"/>
                          <a:cs typeface="Times New Roman" panose="02020603050405020304" pitchFamily="18" charset="0"/>
                        </a:rPr>
                        <a:t> steps…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D1"/>
                    </a:solidFill>
                  </a:tcPr>
                </a:tc>
                <a:tc hMerge="1">
                  <a:txBody>
                    <a:bodyPr/>
                    <a:lstStyle/>
                    <a:p>
                      <a:pPr algn="ctr"/>
                      <a:endParaRPr lang="en-US" sz="2400" b="0" dirty="0">
                        <a:solidFill>
                          <a:schemeClr val="tx1"/>
                        </a:solidFill>
                        <a:latin typeface="Congenial" panose="02000503040000020004"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SUM up all </a:t>
                      </a:r>
                      <a:r>
                        <a:rPr lang="en-US" sz="2000" b="0" dirty="0" err="1">
                          <a:solidFill>
                            <a:schemeClr val="tx1"/>
                          </a:solidFill>
                          <a:latin typeface="Times New Roman" panose="02020603050405020304" pitchFamily="18" charset="0"/>
                          <a:cs typeface="Times New Roman" panose="02020603050405020304" pitchFamily="18" charset="0"/>
                        </a:rPr>
                        <a:t>jOULES</a:t>
                      </a:r>
                      <a:endParaRPr lang="en-US"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D1"/>
                    </a:solidFill>
                  </a:tcPr>
                </a:tc>
                <a:extLst>
                  <a:ext uri="{0D108BD9-81ED-4DB2-BD59-A6C34878D82A}">
                    <a16:rowId xmlns:a16="http://schemas.microsoft.com/office/drawing/2014/main" val="246678587"/>
                  </a:ext>
                </a:extLst>
              </a:tr>
            </a:tbl>
          </a:graphicData>
        </a:graphic>
      </p:graphicFrame>
    </p:spTree>
    <p:extLst>
      <p:ext uri="{BB962C8B-B14F-4D97-AF65-F5344CB8AC3E}">
        <p14:creationId xmlns:p14="http://schemas.microsoft.com/office/powerpoint/2010/main" val="317995266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53B1DB1-0809-48C9-87AA-223340C6B9E5}"/>
              </a:ext>
            </a:extLst>
          </p:cNvPr>
          <p:cNvSpPr txBox="1"/>
          <p:nvPr/>
        </p:nvSpPr>
        <p:spPr>
          <a:xfrm>
            <a:off x="0" y="0"/>
            <a:ext cx="9144000" cy="1384995"/>
          </a:xfrm>
          <a:prstGeom prst="rect">
            <a:avLst/>
          </a:prstGeom>
          <a:solidFill>
            <a:srgbClr val="FFB9B9"/>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54.  You put a 155 gram snowball at – 4.00°C into the back of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your friend’s jacket.  It ultimately warms up to his body</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temperature of 37.0°C.  How much energy did that take?  </a:t>
            </a:r>
            <a:endParaRPr lang="en-US" dirty="0"/>
          </a:p>
        </p:txBody>
      </p:sp>
      <p:graphicFrame>
        <p:nvGraphicFramePr>
          <p:cNvPr id="3" name="Table 2">
            <a:extLst>
              <a:ext uri="{FF2B5EF4-FFF2-40B4-BE49-F238E27FC236}">
                <a16:creationId xmlns:a16="http://schemas.microsoft.com/office/drawing/2014/main" id="{CA423F7D-7C8E-4FCC-952F-7B862CA166AF}"/>
              </a:ext>
            </a:extLst>
          </p:cNvPr>
          <p:cNvGraphicFramePr>
            <a:graphicFrameLocks noGrp="1"/>
          </p:cNvGraphicFramePr>
          <p:nvPr>
            <p:extLst>
              <p:ext uri="{D42A27DB-BD31-4B8C-83A1-F6EECF244321}">
                <p14:modId xmlns:p14="http://schemas.microsoft.com/office/powerpoint/2010/main" val="2184516110"/>
              </p:ext>
            </p:extLst>
          </p:nvPr>
        </p:nvGraphicFramePr>
        <p:xfrm>
          <a:off x="0" y="1742663"/>
          <a:ext cx="9144000" cy="5115337"/>
        </p:xfrm>
        <a:graphic>
          <a:graphicData uri="http://schemas.openxmlformats.org/drawingml/2006/table">
            <a:tbl>
              <a:tblPr/>
              <a:tblGrid>
                <a:gridCol w="712189">
                  <a:extLst>
                    <a:ext uri="{9D8B030D-6E8A-4147-A177-3AD203B41FA5}">
                      <a16:colId xmlns:a16="http://schemas.microsoft.com/office/drawing/2014/main" val="2670690567"/>
                    </a:ext>
                  </a:extLst>
                </a:gridCol>
                <a:gridCol w="1421411">
                  <a:extLst>
                    <a:ext uri="{9D8B030D-6E8A-4147-A177-3AD203B41FA5}">
                      <a16:colId xmlns:a16="http://schemas.microsoft.com/office/drawing/2014/main" val="3022560830"/>
                    </a:ext>
                  </a:extLst>
                </a:gridCol>
                <a:gridCol w="1447800">
                  <a:extLst>
                    <a:ext uri="{9D8B030D-6E8A-4147-A177-3AD203B41FA5}">
                      <a16:colId xmlns:a16="http://schemas.microsoft.com/office/drawing/2014/main" val="3842894808"/>
                    </a:ext>
                  </a:extLst>
                </a:gridCol>
                <a:gridCol w="5562600">
                  <a:extLst>
                    <a:ext uri="{9D8B030D-6E8A-4147-A177-3AD203B41FA5}">
                      <a16:colId xmlns:a16="http://schemas.microsoft.com/office/drawing/2014/main" val="462422420"/>
                    </a:ext>
                  </a:extLst>
                </a:gridCol>
              </a:tblGrid>
              <a:tr h="677081">
                <a:tc>
                  <a:txBody>
                    <a:bodyPr/>
                    <a:lstStyle/>
                    <a:p>
                      <a:pPr marR="0" indent="0" algn="ctr" rtl="0">
                        <a:lnSpc>
                          <a:spcPct val="119000"/>
                        </a:lnSpc>
                        <a:spcBef>
                          <a:spcPts val="0"/>
                        </a:spcBef>
                        <a:spcAft>
                          <a:spcPts val="600"/>
                        </a:spcAft>
                      </a:pPr>
                      <a:r>
                        <a:rPr lang="en-US" sz="2400" kern="1400" dirty="0">
                          <a:ln>
                            <a:noFill/>
                          </a:ln>
                          <a:solidFill>
                            <a:srgbClr val="000000"/>
                          </a:solidFill>
                          <a:effectLst/>
                          <a:latin typeface="Times New Roman" panose="02020603050405020304" pitchFamily="18" charset="0"/>
                        </a:rPr>
                        <a:t>step</a:t>
                      </a:r>
                      <a:endParaRPr lang="en-US" sz="24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a:ln>
                            <a:noFill/>
                          </a:ln>
                          <a:solidFill>
                            <a:srgbClr val="000000"/>
                          </a:solidFill>
                          <a:effectLst/>
                          <a:latin typeface="Times New Roman" panose="02020603050405020304" pitchFamily="18" charset="0"/>
                        </a:rPr>
                        <a:t>called</a:t>
                      </a:r>
                      <a:endParaRPr lang="en-US" sz="2400" kern="140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a:ln>
                            <a:noFill/>
                          </a:ln>
                          <a:solidFill>
                            <a:srgbClr val="000000"/>
                          </a:solidFill>
                          <a:effectLst/>
                          <a:latin typeface="Times New Roman" panose="02020603050405020304" pitchFamily="18" charset="0"/>
                        </a:rPr>
                        <a:t>formula</a:t>
                      </a:r>
                      <a:endParaRPr lang="en-US" sz="2400" kern="140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a:ln>
                            <a:noFill/>
                          </a:ln>
                          <a:solidFill>
                            <a:srgbClr val="000000"/>
                          </a:solidFill>
                          <a:effectLst/>
                          <a:latin typeface="Times New Roman" panose="02020603050405020304" pitchFamily="18" charset="0"/>
                        </a:rPr>
                        <a:t>Do the math</a:t>
                      </a:r>
                      <a:endParaRPr lang="en-US" sz="2400" kern="140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28847865"/>
                  </a:ext>
                </a:extLst>
              </a:tr>
              <a:tr h="1109564">
                <a:tc>
                  <a:txBody>
                    <a:bodyPr/>
                    <a:lstStyle/>
                    <a:p>
                      <a:pPr marR="0" indent="0" algn="ctr" rtl="0">
                        <a:lnSpc>
                          <a:spcPct val="119000"/>
                        </a:lnSpc>
                        <a:spcBef>
                          <a:spcPts val="0"/>
                        </a:spcBef>
                        <a:spcAft>
                          <a:spcPts val="600"/>
                        </a:spcAft>
                      </a:pPr>
                      <a:r>
                        <a:rPr lang="en-US" sz="2400" kern="1400" dirty="0">
                          <a:ln>
                            <a:noFill/>
                          </a:ln>
                          <a:solidFill>
                            <a:srgbClr val="000000"/>
                          </a:solidFill>
                          <a:effectLst/>
                          <a:latin typeface="Times New Roman" panose="02020603050405020304" pitchFamily="18" charset="0"/>
                        </a:rPr>
                        <a:t>1</a:t>
                      </a:r>
                      <a:endParaRPr lang="en-US" sz="24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2400" kern="1400" dirty="0">
                        <a:ln>
                          <a:noFill/>
                        </a:ln>
                        <a:solidFill>
                          <a:srgbClr val="FF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24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r" rtl="0">
                        <a:lnSpc>
                          <a:spcPct val="119000"/>
                        </a:lnSpc>
                        <a:spcBef>
                          <a:spcPts val="0"/>
                        </a:spcBef>
                        <a:spcAft>
                          <a:spcPts val="600"/>
                        </a:spcAft>
                      </a:pPr>
                      <a:endParaRPr lang="en-US" sz="2400" kern="1400" dirty="0">
                        <a:ln>
                          <a:noFill/>
                        </a:ln>
                        <a:solidFill>
                          <a:srgbClr val="FF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46125347"/>
                  </a:ext>
                </a:extLst>
              </a:tr>
              <a:tr h="1109564">
                <a:tc>
                  <a:txBody>
                    <a:bodyPr/>
                    <a:lstStyle/>
                    <a:p>
                      <a:pPr marR="0" indent="0" algn="ctr" rtl="0">
                        <a:lnSpc>
                          <a:spcPct val="119000"/>
                        </a:lnSpc>
                        <a:spcBef>
                          <a:spcPts val="0"/>
                        </a:spcBef>
                        <a:spcAft>
                          <a:spcPts val="600"/>
                        </a:spcAft>
                      </a:pPr>
                      <a:r>
                        <a:rPr lang="en-US" sz="2400" kern="1400" dirty="0">
                          <a:ln>
                            <a:noFill/>
                          </a:ln>
                          <a:solidFill>
                            <a:srgbClr val="000000"/>
                          </a:solidFill>
                          <a:effectLst/>
                          <a:latin typeface="Times New Roman" panose="02020603050405020304" pitchFamily="18" charset="0"/>
                        </a:rPr>
                        <a:t>2</a:t>
                      </a:r>
                      <a:endParaRPr lang="en-US" sz="24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2400" kern="1400" dirty="0">
                        <a:ln>
                          <a:noFill/>
                        </a:ln>
                        <a:solidFill>
                          <a:srgbClr val="FF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24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r" rtl="0">
                        <a:lnSpc>
                          <a:spcPct val="119000"/>
                        </a:lnSpc>
                        <a:spcBef>
                          <a:spcPts val="0"/>
                        </a:spcBef>
                        <a:spcAft>
                          <a:spcPts val="600"/>
                        </a:spcAft>
                      </a:pPr>
                      <a:endParaRPr lang="en-US" sz="2400" kern="1400" dirty="0">
                        <a:ln>
                          <a:noFill/>
                        </a:ln>
                        <a:solidFill>
                          <a:srgbClr val="FF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52434489"/>
                  </a:ext>
                </a:extLst>
              </a:tr>
              <a:tr h="1109564">
                <a:tc>
                  <a:txBody>
                    <a:bodyPr/>
                    <a:lstStyle/>
                    <a:p>
                      <a:pPr marR="0" indent="0" algn="ctr" rtl="0">
                        <a:lnSpc>
                          <a:spcPct val="119000"/>
                        </a:lnSpc>
                        <a:spcBef>
                          <a:spcPts val="0"/>
                        </a:spcBef>
                        <a:spcAft>
                          <a:spcPts val="600"/>
                        </a:spcAft>
                      </a:pPr>
                      <a:r>
                        <a:rPr lang="en-US" sz="2400" kern="1400" dirty="0">
                          <a:ln>
                            <a:noFill/>
                          </a:ln>
                          <a:solidFill>
                            <a:srgbClr val="000000"/>
                          </a:solidFill>
                          <a:effectLst/>
                          <a:latin typeface="Times New Roman" panose="02020603050405020304" pitchFamily="18" charset="0"/>
                        </a:rPr>
                        <a:t>3</a:t>
                      </a:r>
                      <a:endParaRPr lang="en-US" sz="24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2400" kern="1400" dirty="0">
                        <a:ln>
                          <a:noFill/>
                        </a:ln>
                        <a:solidFill>
                          <a:srgbClr val="FF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24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r" rtl="0">
                        <a:lnSpc>
                          <a:spcPct val="119000"/>
                        </a:lnSpc>
                        <a:spcBef>
                          <a:spcPts val="0"/>
                        </a:spcBef>
                        <a:spcAft>
                          <a:spcPts val="600"/>
                        </a:spcAft>
                      </a:pPr>
                      <a:endParaRPr lang="en-US" sz="2400" kern="1400" dirty="0">
                        <a:ln>
                          <a:noFill/>
                        </a:ln>
                        <a:solidFill>
                          <a:srgbClr val="FF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89231573"/>
                  </a:ext>
                </a:extLst>
              </a:tr>
              <a:tr h="1109564">
                <a:tc gridSpan="3">
                  <a:txBody>
                    <a:bodyPr/>
                    <a:lstStyle/>
                    <a:p>
                      <a:pPr marR="0" indent="0" algn="l" rtl="0">
                        <a:lnSpc>
                          <a:spcPct val="119000"/>
                        </a:lnSpc>
                        <a:spcBef>
                          <a:spcPts val="0"/>
                        </a:spcBef>
                        <a:spcAft>
                          <a:spcPts val="600"/>
                        </a:spcAft>
                      </a:pPr>
                      <a:r>
                        <a:rPr lang="en-US" sz="2400" kern="1400" dirty="0">
                          <a:ln>
                            <a:noFill/>
                          </a:ln>
                          <a:solidFill>
                            <a:srgbClr val="000000"/>
                          </a:solidFill>
                          <a:effectLst/>
                          <a:latin typeface="Times New Roman" panose="02020603050405020304" pitchFamily="18" charset="0"/>
                        </a:rPr>
                        <a:t>       Total Joules required →  </a:t>
                      </a:r>
                      <a:endParaRPr lang="en-US" sz="24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R="0" indent="0" algn="ctr" rtl="0">
                        <a:lnSpc>
                          <a:spcPct val="119000"/>
                        </a:lnSpc>
                        <a:spcBef>
                          <a:spcPts val="0"/>
                        </a:spcBef>
                        <a:spcAft>
                          <a:spcPts val="600"/>
                        </a:spcAft>
                      </a:pPr>
                      <a:endParaRPr lang="en-US" sz="2400" kern="1400" dirty="0">
                        <a:ln>
                          <a:noFill/>
                        </a:ln>
                        <a:solidFill>
                          <a:srgbClr val="000099"/>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6353776"/>
                  </a:ext>
                </a:extLst>
              </a:tr>
            </a:tbl>
          </a:graphicData>
        </a:graphic>
      </p:graphicFrame>
      <p:sp>
        <p:nvSpPr>
          <p:cNvPr id="4" name="Control 1">
            <a:extLst>
              <a:ext uri="{FF2B5EF4-FFF2-40B4-BE49-F238E27FC236}">
                <a16:creationId xmlns:a16="http://schemas.microsoft.com/office/drawing/2014/main" id="{0DB1F1D1-27E5-4722-88F0-03D7D7C10E9F}"/>
              </a:ext>
            </a:extLst>
          </p:cNvPr>
          <p:cNvSpPr>
            <a:spLocks noChangeArrowheads="1" noChangeShapeType="1"/>
          </p:cNvSpPr>
          <p:nvPr/>
        </p:nvSpPr>
        <p:spPr bwMode="auto">
          <a:xfrm>
            <a:off x="1614488" y="6418263"/>
            <a:ext cx="6848475" cy="3059112"/>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0" tIns="0" rIns="0" bIns="0" numCol="1" anchor="t" anchorCtr="0" compatLnSpc="1">
            <a:prstTxWarp prst="textNoShape">
              <a:avLst/>
            </a:prstTxWarp>
          </a:bodyPr>
          <a:lstStyle/>
          <a:p>
            <a:endParaRPr lang="en-US"/>
          </a:p>
        </p:txBody>
      </p:sp>
    </p:spTree>
    <p:extLst>
      <p:ext uri="{BB962C8B-B14F-4D97-AF65-F5344CB8AC3E}">
        <p14:creationId xmlns:p14="http://schemas.microsoft.com/office/powerpoint/2010/main" val="199104058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D2CF42-D568-4928-2381-F2709109E1D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DB09127-AD7E-E9A6-86C6-FCB4F6373FB3}"/>
              </a:ext>
            </a:extLst>
          </p:cNvPr>
          <p:cNvSpPr txBox="1"/>
          <p:nvPr/>
        </p:nvSpPr>
        <p:spPr>
          <a:xfrm>
            <a:off x="0" y="0"/>
            <a:ext cx="9144000" cy="1384995"/>
          </a:xfrm>
          <a:prstGeom prst="rect">
            <a:avLst/>
          </a:prstGeom>
          <a:solidFill>
            <a:srgbClr val="FFB9B9"/>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54.  You put a 155 gram snowball at – 4.00°C into the back of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your friend’s jacket.  It ultimately warms up to his body</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temperature of 37.0°C.  How much energy did that take?  </a:t>
            </a:r>
            <a:endParaRPr lang="en-US" dirty="0"/>
          </a:p>
        </p:txBody>
      </p:sp>
      <p:graphicFrame>
        <p:nvGraphicFramePr>
          <p:cNvPr id="3" name="Table 2">
            <a:extLst>
              <a:ext uri="{FF2B5EF4-FFF2-40B4-BE49-F238E27FC236}">
                <a16:creationId xmlns:a16="http://schemas.microsoft.com/office/drawing/2014/main" id="{2887E872-6B1A-0F41-4E31-8CC21290112A}"/>
              </a:ext>
            </a:extLst>
          </p:cNvPr>
          <p:cNvGraphicFramePr>
            <a:graphicFrameLocks noGrp="1"/>
          </p:cNvGraphicFramePr>
          <p:nvPr>
            <p:extLst>
              <p:ext uri="{D42A27DB-BD31-4B8C-83A1-F6EECF244321}">
                <p14:modId xmlns:p14="http://schemas.microsoft.com/office/powerpoint/2010/main" val="2895327835"/>
              </p:ext>
            </p:extLst>
          </p:nvPr>
        </p:nvGraphicFramePr>
        <p:xfrm>
          <a:off x="0" y="1742663"/>
          <a:ext cx="9144000" cy="5115337"/>
        </p:xfrm>
        <a:graphic>
          <a:graphicData uri="http://schemas.openxmlformats.org/drawingml/2006/table">
            <a:tbl>
              <a:tblPr/>
              <a:tblGrid>
                <a:gridCol w="712189">
                  <a:extLst>
                    <a:ext uri="{9D8B030D-6E8A-4147-A177-3AD203B41FA5}">
                      <a16:colId xmlns:a16="http://schemas.microsoft.com/office/drawing/2014/main" val="2670690567"/>
                    </a:ext>
                  </a:extLst>
                </a:gridCol>
                <a:gridCol w="1421411">
                  <a:extLst>
                    <a:ext uri="{9D8B030D-6E8A-4147-A177-3AD203B41FA5}">
                      <a16:colId xmlns:a16="http://schemas.microsoft.com/office/drawing/2014/main" val="3022560830"/>
                    </a:ext>
                  </a:extLst>
                </a:gridCol>
                <a:gridCol w="1447800">
                  <a:extLst>
                    <a:ext uri="{9D8B030D-6E8A-4147-A177-3AD203B41FA5}">
                      <a16:colId xmlns:a16="http://schemas.microsoft.com/office/drawing/2014/main" val="3842894808"/>
                    </a:ext>
                  </a:extLst>
                </a:gridCol>
                <a:gridCol w="5562600">
                  <a:extLst>
                    <a:ext uri="{9D8B030D-6E8A-4147-A177-3AD203B41FA5}">
                      <a16:colId xmlns:a16="http://schemas.microsoft.com/office/drawing/2014/main" val="462422420"/>
                    </a:ext>
                  </a:extLst>
                </a:gridCol>
              </a:tblGrid>
              <a:tr h="677081">
                <a:tc>
                  <a:txBody>
                    <a:bodyPr/>
                    <a:lstStyle/>
                    <a:p>
                      <a:pPr marR="0" indent="0" algn="ctr" rtl="0">
                        <a:lnSpc>
                          <a:spcPct val="119000"/>
                        </a:lnSpc>
                        <a:spcBef>
                          <a:spcPts val="0"/>
                        </a:spcBef>
                        <a:spcAft>
                          <a:spcPts val="600"/>
                        </a:spcAft>
                      </a:pPr>
                      <a:r>
                        <a:rPr lang="en-US" sz="2400" kern="1400" dirty="0">
                          <a:ln>
                            <a:noFill/>
                          </a:ln>
                          <a:solidFill>
                            <a:srgbClr val="000000"/>
                          </a:solidFill>
                          <a:effectLst/>
                          <a:latin typeface="Times New Roman" panose="02020603050405020304" pitchFamily="18" charset="0"/>
                        </a:rPr>
                        <a:t>step</a:t>
                      </a:r>
                      <a:endParaRPr lang="en-US" sz="24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a:ln>
                            <a:noFill/>
                          </a:ln>
                          <a:solidFill>
                            <a:srgbClr val="000000"/>
                          </a:solidFill>
                          <a:effectLst/>
                          <a:latin typeface="Times New Roman" panose="02020603050405020304" pitchFamily="18" charset="0"/>
                        </a:rPr>
                        <a:t>called</a:t>
                      </a:r>
                      <a:endParaRPr lang="en-US" sz="2400" kern="140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a:ln>
                            <a:noFill/>
                          </a:ln>
                          <a:solidFill>
                            <a:srgbClr val="000000"/>
                          </a:solidFill>
                          <a:effectLst/>
                          <a:latin typeface="Times New Roman" panose="02020603050405020304" pitchFamily="18" charset="0"/>
                        </a:rPr>
                        <a:t>formula</a:t>
                      </a:r>
                      <a:endParaRPr lang="en-US" sz="2400" kern="140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a:ln>
                            <a:noFill/>
                          </a:ln>
                          <a:solidFill>
                            <a:srgbClr val="000000"/>
                          </a:solidFill>
                          <a:effectLst/>
                          <a:latin typeface="Times New Roman" panose="02020603050405020304" pitchFamily="18" charset="0"/>
                        </a:rPr>
                        <a:t>Do the math</a:t>
                      </a:r>
                      <a:endParaRPr lang="en-US" sz="2400" kern="140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28847865"/>
                  </a:ext>
                </a:extLst>
              </a:tr>
              <a:tr h="1109564">
                <a:tc>
                  <a:txBody>
                    <a:bodyPr/>
                    <a:lstStyle/>
                    <a:p>
                      <a:pPr marR="0" indent="0" algn="ctr" rtl="0">
                        <a:lnSpc>
                          <a:spcPct val="119000"/>
                        </a:lnSpc>
                        <a:spcBef>
                          <a:spcPts val="0"/>
                        </a:spcBef>
                        <a:spcAft>
                          <a:spcPts val="600"/>
                        </a:spcAft>
                      </a:pPr>
                      <a:r>
                        <a:rPr lang="en-US" sz="2400" kern="1400" dirty="0">
                          <a:ln>
                            <a:noFill/>
                          </a:ln>
                          <a:solidFill>
                            <a:srgbClr val="000000"/>
                          </a:solidFill>
                          <a:effectLst/>
                          <a:latin typeface="Times New Roman" panose="02020603050405020304" pitchFamily="18" charset="0"/>
                        </a:rPr>
                        <a:t>1</a:t>
                      </a:r>
                      <a:endParaRPr lang="en-US" sz="24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ln>
                            <a:noFill/>
                          </a:ln>
                          <a:solidFill>
                            <a:schemeClr val="bg1"/>
                          </a:solidFill>
                          <a:effectLst/>
                          <a:latin typeface="Times New Roman" panose="02020603050405020304" pitchFamily="18" charset="0"/>
                        </a:rPr>
                        <a:t> </a:t>
                      </a:r>
                      <a:r>
                        <a:rPr lang="en-US" sz="2400" kern="1400" dirty="0">
                          <a:ln>
                            <a:noFill/>
                          </a:ln>
                          <a:solidFill>
                            <a:srgbClr val="FF0000"/>
                          </a:solidFill>
                          <a:effectLst/>
                          <a:latin typeface="Times New Roman" panose="02020603050405020304" pitchFamily="18" charset="0"/>
                        </a:rPr>
                        <a:t>warming ice*</a:t>
                      </a:r>
                      <a:endParaRPr lang="en-US" sz="2400" kern="1400" dirty="0">
                        <a:ln>
                          <a:noFill/>
                        </a:ln>
                        <a:solidFill>
                          <a:srgbClr val="FF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ln>
                            <a:noFill/>
                          </a:ln>
                          <a:solidFill>
                            <a:srgbClr val="000000"/>
                          </a:solidFill>
                          <a:effectLst/>
                          <a:latin typeface="Times New Roman" panose="02020603050405020304" pitchFamily="18" charset="0"/>
                        </a:rPr>
                        <a:t>q = </a:t>
                      </a:r>
                      <a:r>
                        <a:rPr lang="en-US" sz="2400" kern="1400" dirty="0" err="1">
                          <a:ln>
                            <a:noFill/>
                          </a:ln>
                          <a:solidFill>
                            <a:srgbClr val="000000"/>
                          </a:solidFill>
                          <a:effectLst/>
                          <a:latin typeface="Times New Roman" panose="02020603050405020304" pitchFamily="18" charset="0"/>
                        </a:rPr>
                        <a:t>mC∆T</a:t>
                      </a:r>
                      <a:endParaRPr lang="en-US" sz="24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r" rtl="0">
                        <a:lnSpc>
                          <a:spcPct val="119000"/>
                        </a:lnSpc>
                        <a:spcBef>
                          <a:spcPts val="0"/>
                        </a:spcBef>
                        <a:spcAft>
                          <a:spcPts val="600"/>
                        </a:spcAft>
                      </a:pPr>
                      <a:r>
                        <a:rPr lang="en-US" sz="2400" kern="1400" dirty="0">
                          <a:ln>
                            <a:noFill/>
                          </a:ln>
                          <a:solidFill>
                            <a:srgbClr val="FF0000"/>
                          </a:solidFill>
                          <a:effectLst/>
                          <a:latin typeface="Times New Roman" panose="02020603050405020304" pitchFamily="18" charset="0"/>
                        </a:rPr>
                        <a:t>q =  (155 g)(2.10 J/</a:t>
                      </a:r>
                      <a:r>
                        <a:rPr lang="en-US" sz="2400" kern="1400" dirty="0" err="1">
                          <a:ln>
                            <a:noFill/>
                          </a:ln>
                          <a:solidFill>
                            <a:srgbClr val="FF0000"/>
                          </a:solidFill>
                          <a:effectLst/>
                          <a:latin typeface="Times New Roman" panose="02020603050405020304" pitchFamily="18" charset="0"/>
                        </a:rPr>
                        <a:t>g</a:t>
                      </a:r>
                      <a:r>
                        <a:rPr lang="en-US" sz="2400" kern="1400" dirty="0" err="1">
                          <a:ln>
                            <a:noFill/>
                          </a:ln>
                          <a:solidFill>
                            <a:srgbClr val="FF0000"/>
                          </a:solidFill>
                          <a:effectLst/>
                          <a:latin typeface="Times New Roman" panose="02020603050405020304" pitchFamily="18" charset="0"/>
                          <a:cs typeface="Times New Roman" panose="02020603050405020304" pitchFamily="18" charset="0"/>
                        </a:rPr>
                        <a:t>·</a:t>
                      </a:r>
                      <a:r>
                        <a:rPr lang="en-US" sz="2400" kern="1400" dirty="0" err="1">
                          <a:ln>
                            <a:noFill/>
                          </a:ln>
                          <a:solidFill>
                            <a:srgbClr val="FF0000"/>
                          </a:solidFill>
                          <a:effectLst/>
                          <a:latin typeface="Times New Roman" panose="02020603050405020304" pitchFamily="18" charset="0"/>
                        </a:rPr>
                        <a:t>K</a:t>
                      </a:r>
                      <a:r>
                        <a:rPr lang="en-US" sz="2400" kern="1400" dirty="0">
                          <a:ln>
                            <a:noFill/>
                          </a:ln>
                          <a:solidFill>
                            <a:srgbClr val="FF0000"/>
                          </a:solidFill>
                          <a:effectLst/>
                          <a:latin typeface="Times New Roman" panose="02020603050405020304" pitchFamily="18" charset="0"/>
                        </a:rPr>
                        <a:t>)(4.00 K) = 1302 </a:t>
                      </a:r>
                      <a:r>
                        <a:rPr lang="en-US" sz="2400" kern="1400" dirty="0">
                          <a:ln>
                            <a:noFill/>
                          </a:ln>
                          <a:solidFill>
                            <a:schemeClr val="bg1"/>
                          </a:solidFill>
                          <a:effectLst/>
                          <a:latin typeface="Times New Roman" panose="02020603050405020304" pitchFamily="18" charset="0"/>
                        </a:rPr>
                        <a:t>J</a:t>
                      </a:r>
                      <a:endParaRPr lang="en-US" sz="2400" kern="1400" dirty="0">
                        <a:ln>
                          <a:noFill/>
                        </a:ln>
                        <a:solidFill>
                          <a:schemeClr val="bg1"/>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46125347"/>
                  </a:ext>
                </a:extLst>
              </a:tr>
              <a:tr h="1109564">
                <a:tc>
                  <a:txBody>
                    <a:bodyPr/>
                    <a:lstStyle/>
                    <a:p>
                      <a:pPr marR="0" indent="0" algn="ctr" rtl="0">
                        <a:lnSpc>
                          <a:spcPct val="119000"/>
                        </a:lnSpc>
                        <a:spcBef>
                          <a:spcPts val="0"/>
                        </a:spcBef>
                        <a:spcAft>
                          <a:spcPts val="600"/>
                        </a:spcAft>
                      </a:pPr>
                      <a:r>
                        <a:rPr lang="en-US" sz="2400" kern="1400" dirty="0">
                          <a:ln>
                            <a:noFill/>
                          </a:ln>
                          <a:solidFill>
                            <a:srgbClr val="000000"/>
                          </a:solidFill>
                          <a:effectLst/>
                          <a:latin typeface="Times New Roman" panose="02020603050405020304" pitchFamily="18" charset="0"/>
                        </a:rPr>
                        <a:t>2</a:t>
                      </a:r>
                      <a:endParaRPr lang="en-US" sz="24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ln>
                            <a:noFill/>
                          </a:ln>
                          <a:solidFill>
                            <a:schemeClr val="bg1"/>
                          </a:solidFill>
                          <a:effectLst/>
                          <a:latin typeface="Times New Roman" panose="02020603050405020304" pitchFamily="18" charset="0"/>
                        </a:rPr>
                        <a:t> </a:t>
                      </a:r>
                      <a:r>
                        <a:rPr lang="en-US" sz="2400" kern="1400" dirty="0">
                          <a:ln>
                            <a:noFill/>
                          </a:ln>
                          <a:solidFill>
                            <a:srgbClr val="000099"/>
                          </a:solidFill>
                          <a:effectLst/>
                          <a:latin typeface="Times New Roman" panose="02020603050405020304" pitchFamily="18" charset="0"/>
                        </a:rPr>
                        <a:t>melting </a:t>
                      </a:r>
                      <a:br>
                        <a:rPr lang="en-US" sz="2400" kern="1400" dirty="0">
                          <a:ln>
                            <a:noFill/>
                          </a:ln>
                          <a:solidFill>
                            <a:srgbClr val="000099"/>
                          </a:solidFill>
                          <a:effectLst/>
                          <a:latin typeface="Times New Roman" panose="02020603050405020304" pitchFamily="18" charset="0"/>
                        </a:rPr>
                      </a:br>
                      <a:r>
                        <a:rPr lang="en-US" sz="2400" kern="1400" dirty="0">
                          <a:ln>
                            <a:noFill/>
                          </a:ln>
                          <a:solidFill>
                            <a:srgbClr val="000099"/>
                          </a:solidFill>
                          <a:effectLst/>
                          <a:latin typeface="Times New Roman" panose="02020603050405020304" pitchFamily="18" charset="0"/>
                        </a:rPr>
                        <a:t>ice</a:t>
                      </a:r>
                      <a:endParaRPr lang="en-US" sz="2400" kern="1400" dirty="0">
                        <a:ln>
                          <a:noFill/>
                        </a:ln>
                        <a:solidFill>
                          <a:srgbClr val="000099"/>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ln>
                            <a:noFill/>
                          </a:ln>
                          <a:solidFill>
                            <a:srgbClr val="000000"/>
                          </a:solidFill>
                          <a:effectLst/>
                          <a:latin typeface="Times New Roman" panose="02020603050405020304" pitchFamily="18" charset="0"/>
                        </a:rPr>
                        <a:t>q = </a:t>
                      </a:r>
                      <a:r>
                        <a:rPr lang="en-US" sz="2400" kern="1400" dirty="0" err="1">
                          <a:ln>
                            <a:noFill/>
                          </a:ln>
                          <a:solidFill>
                            <a:srgbClr val="000000"/>
                          </a:solidFill>
                          <a:effectLst/>
                          <a:latin typeface="Times New Roman" panose="02020603050405020304" pitchFamily="18" charset="0"/>
                        </a:rPr>
                        <a:t>mH</a:t>
                      </a:r>
                      <a:r>
                        <a:rPr lang="en-US" sz="2400" kern="1400" baseline="-25000" dirty="0" err="1">
                          <a:ln>
                            <a:noFill/>
                          </a:ln>
                          <a:solidFill>
                            <a:srgbClr val="000000"/>
                          </a:solidFill>
                          <a:effectLst/>
                          <a:latin typeface="Times New Roman" panose="02020603050405020304" pitchFamily="18" charset="0"/>
                        </a:rPr>
                        <a:t>F</a:t>
                      </a:r>
                      <a:endParaRPr lang="en-US" sz="24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r" rtl="0">
                        <a:lnSpc>
                          <a:spcPct val="119000"/>
                        </a:lnSpc>
                        <a:spcBef>
                          <a:spcPts val="0"/>
                        </a:spcBef>
                        <a:spcAft>
                          <a:spcPts val="600"/>
                        </a:spcAft>
                      </a:pPr>
                      <a:r>
                        <a:rPr lang="en-US" sz="2400" kern="1400" dirty="0">
                          <a:ln>
                            <a:noFill/>
                          </a:ln>
                          <a:solidFill>
                            <a:srgbClr val="000099"/>
                          </a:solidFill>
                          <a:effectLst/>
                          <a:latin typeface="Times New Roman" panose="02020603050405020304" pitchFamily="18" charset="0"/>
                        </a:rPr>
                        <a:t>q = (155 g)(334 J/g) = 51770 </a:t>
                      </a:r>
                      <a:r>
                        <a:rPr lang="en-US" sz="2400" kern="1400" dirty="0">
                          <a:ln>
                            <a:noFill/>
                          </a:ln>
                          <a:solidFill>
                            <a:schemeClr val="bg1"/>
                          </a:solidFill>
                          <a:effectLst/>
                          <a:latin typeface="Times New Roman" panose="02020603050405020304" pitchFamily="18" charset="0"/>
                        </a:rPr>
                        <a:t>J</a:t>
                      </a:r>
                      <a:endParaRPr lang="en-US" sz="2400" kern="1400" dirty="0">
                        <a:ln>
                          <a:noFill/>
                        </a:ln>
                        <a:solidFill>
                          <a:schemeClr val="bg1"/>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52434489"/>
                  </a:ext>
                </a:extLst>
              </a:tr>
              <a:tr h="1109564">
                <a:tc>
                  <a:txBody>
                    <a:bodyPr/>
                    <a:lstStyle/>
                    <a:p>
                      <a:pPr marR="0" indent="0" algn="ctr" rtl="0">
                        <a:lnSpc>
                          <a:spcPct val="119000"/>
                        </a:lnSpc>
                        <a:spcBef>
                          <a:spcPts val="0"/>
                        </a:spcBef>
                        <a:spcAft>
                          <a:spcPts val="600"/>
                        </a:spcAft>
                      </a:pPr>
                      <a:r>
                        <a:rPr lang="en-US" sz="2400" kern="1400" dirty="0">
                          <a:ln>
                            <a:noFill/>
                          </a:ln>
                          <a:solidFill>
                            <a:srgbClr val="000000"/>
                          </a:solidFill>
                          <a:effectLst/>
                          <a:latin typeface="Times New Roman" panose="02020603050405020304" pitchFamily="18" charset="0"/>
                        </a:rPr>
                        <a:t>3</a:t>
                      </a:r>
                      <a:endParaRPr lang="en-US" sz="24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ln>
                            <a:noFill/>
                          </a:ln>
                          <a:solidFill>
                            <a:schemeClr val="bg1"/>
                          </a:solidFill>
                          <a:effectLst/>
                          <a:latin typeface="Times New Roman" panose="02020603050405020304" pitchFamily="18" charset="0"/>
                        </a:rPr>
                        <a:t> </a:t>
                      </a:r>
                      <a:r>
                        <a:rPr lang="en-US" sz="2400" kern="1400" dirty="0">
                          <a:ln>
                            <a:noFill/>
                          </a:ln>
                          <a:solidFill>
                            <a:srgbClr val="006600"/>
                          </a:solidFill>
                          <a:effectLst/>
                          <a:latin typeface="Times New Roman" panose="02020603050405020304" pitchFamily="18" charset="0"/>
                        </a:rPr>
                        <a:t>warming water</a:t>
                      </a:r>
                      <a:endParaRPr lang="en-US" sz="2400" kern="1400" dirty="0">
                        <a:ln>
                          <a:noFill/>
                        </a:ln>
                        <a:solidFill>
                          <a:srgbClr val="0066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a:ln>
                            <a:noFill/>
                          </a:ln>
                          <a:solidFill>
                            <a:srgbClr val="000000"/>
                          </a:solidFill>
                          <a:effectLst/>
                          <a:latin typeface="Times New Roman" panose="02020603050405020304" pitchFamily="18" charset="0"/>
                        </a:rPr>
                        <a:t>q = mC∆T</a:t>
                      </a:r>
                      <a:endParaRPr lang="en-US" sz="2400" kern="140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r" rtl="0">
                        <a:lnSpc>
                          <a:spcPct val="119000"/>
                        </a:lnSpc>
                        <a:spcBef>
                          <a:spcPts val="0"/>
                        </a:spcBef>
                        <a:spcAft>
                          <a:spcPts val="600"/>
                        </a:spcAft>
                      </a:pPr>
                      <a:r>
                        <a:rPr lang="en-US" sz="2400" kern="1400" dirty="0">
                          <a:ln>
                            <a:noFill/>
                          </a:ln>
                          <a:solidFill>
                            <a:srgbClr val="006600"/>
                          </a:solidFill>
                          <a:effectLst/>
                          <a:latin typeface="Times New Roman" panose="02020603050405020304" pitchFamily="18" charset="0"/>
                        </a:rPr>
                        <a:t>q =  (155 g)(4.18 J/</a:t>
                      </a:r>
                      <a:r>
                        <a:rPr lang="en-US" sz="2400" kern="1400" dirty="0" err="1">
                          <a:ln>
                            <a:noFill/>
                          </a:ln>
                          <a:solidFill>
                            <a:srgbClr val="006600"/>
                          </a:solidFill>
                          <a:effectLst/>
                          <a:latin typeface="Times New Roman" panose="02020603050405020304" pitchFamily="18" charset="0"/>
                        </a:rPr>
                        <a:t>g</a:t>
                      </a:r>
                      <a:r>
                        <a:rPr lang="en-US" sz="2400" kern="1400" dirty="0" err="1">
                          <a:ln>
                            <a:noFill/>
                          </a:ln>
                          <a:solidFill>
                            <a:srgbClr val="006600"/>
                          </a:solidFill>
                          <a:effectLst/>
                          <a:latin typeface="Times New Roman" panose="02020603050405020304" pitchFamily="18" charset="0"/>
                          <a:cs typeface="Times New Roman" panose="02020603050405020304" pitchFamily="18" charset="0"/>
                        </a:rPr>
                        <a:t>·</a:t>
                      </a:r>
                      <a:r>
                        <a:rPr lang="en-US" sz="2400" kern="1400" dirty="0" err="1">
                          <a:ln>
                            <a:noFill/>
                          </a:ln>
                          <a:solidFill>
                            <a:srgbClr val="006600"/>
                          </a:solidFill>
                          <a:effectLst/>
                          <a:latin typeface="Times New Roman" panose="02020603050405020304" pitchFamily="18" charset="0"/>
                        </a:rPr>
                        <a:t>K</a:t>
                      </a:r>
                      <a:r>
                        <a:rPr lang="en-US" sz="2400" kern="1400" dirty="0">
                          <a:ln>
                            <a:noFill/>
                          </a:ln>
                          <a:solidFill>
                            <a:srgbClr val="006600"/>
                          </a:solidFill>
                          <a:effectLst/>
                          <a:latin typeface="Times New Roman" panose="02020603050405020304" pitchFamily="18" charset="0"/>
                        </a:rPr>
                        <a:t>)(37.0 K) = 23972 J  </a:t>
                      </a:r>
                      <a:endParaRPr lang="en-US" sz="2400" kern="1400" dirty="0">
                        <a:ln>
                          <a:noFill/>
                        </a:ln>
                        <a:solidFill>
                          <a:srgbClr val="0066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89231573"/>
                  </a:ext>
                </a:extLst>
              </a:tr>
              <a:tr h="1109564">
                <a:tc gridSpan="3">
                  <a:txBody>
                    <a:bodyPr/>
                    <a:lstStyle/>
                    <a:p>
                      <a:pPr marR="0" indent="0" algn="l" rtl="0">
                        <a:lnSpc>
                          <a:spcPct val="119000"/>
                        </a:lnSpc>
                        <a:spcBef>
                          <a:spcPts val="0"/>
                        </a:spcBef>
                        <a:spcAft>
                          <a:spcPts val="600"/>
                        </a:spcAft>
                      </a:pPr>
                      <a:r>
                        <a:rPr lang="en-US" sz="2400" kern="1400" dirty="0">
                          <a:ln>
                            <a:noFill/>
                          </a:ln>
                          <a:solidFill>
                            <a:srgbClr val="000000"/>
                          </a:solidFill>
                          <a:effectLst/>
                          <a:latin typeface="Times New Roman" panose="02020603050405020304" pitchFamily="18" charset="0"/>
                        </a:rPr>
                        <a:t>       Total Joules required →  </a:t>
                      </a:r>
                      <a:endParaRPr lang="en-US" sz="24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R="0" indent="0" algn="ctr" rtl="0">
                        <a:lnSpc>
                          <a:spcPct val="119000"/>
                        </a:lnSpc>
                        <a:spcBef>
                          <a:spcPts val="0"/>
                        </a:spcBef>
                        <a:spcAft>
                          <a:spcPts val="600"/>
                        </a:spcAft>
                      </a:pPr>
                      <a:r>
                        <a:rPr lang="en-US" sz="2400" kern="1400" dirty="0">
                          <a:ln>
                            <a:noFill/>
                          </a:ln>
                          <a:solidFill>
                            <a:schemeClr val="bg1"/>
                          </a:solidFill>
                          <a:effectLst/>
                          <a:latin typeface="Times New Roman" panose="02020603050405020304" pitchFamily="18" charset="0"/>
                        </a:rPr>
                        <a:t> </a:t>
                      </a:r>
                      <a:r>
                        <a:rPr lang="en-US" sz="2400" kern="1400" dirty="0">
                          <a:ln>
                            <a:noFill/>
                          </a:ln>
                          <a:solidFill>
                            <a:srgbClr val="FF0000"/>
                          </a:solidFill>
                          <a:effectLst/>
                          <a:latin typeface="Times New Roman" panose="02020603050405020304" pitchFamily="18" charset="0"/>
                        </a:rPr>
                        <a:t>total = 76774 = </a:t>
                      </a:r>
                      <a:r>
                        <a:rPr lang="en-US" sz="2800" kern="1400" dirty="0">
                          <a:ln>
                            <a:noFill/>
                          </a:ln>
                          <a:solidFill>
                            <a:srgbClr val="FF0000"/>
                          </a:solidFill>
                          <a:effectLst/>
                          <a:latin typeface="Times New Roman" panose="02020603050405020304" pitchFamily="18" charset="0"/>
                        </a:rPr>
                        <a:t>76,800 Joules   </a:t>
                      </a:r>
                      <a:r>
                        <a:rPr lang="en-US" sz="2400" kern="1400" dirty="0">
                          <a:ln>
                            <a:noFill/>
                          </a:ln>
                          <a:solidFill>
                            <a:srgbClr val="FF0000"/>
                          </a:solidFill>
                          <a:effectLst/>
                          <a:latin typeface="Times New Roman" panose="02020603050405020304" pitchFamily="18" charset="0"/>
                        </a:rPr>
                        <a:t>with 3 SF</a:t>
                      </a:r>
                      <a:endParaRPr lang="en-US" sz="2400" kern="1400" dirty="0">
                        <a:ln>
                          <a:noFill/>
                        </a:ln>
                        <a:solidFill>
                          <a:srgbClr val="FF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6353776"/>
                  </a:ext>
                </a:extLst>
              </a:tr>
            </a:tbl>
          </a:graphicData>
        </a:graphic>
      </p:graphicFrame>
      <p:sp>
        <p:nvSpPr>
          <p:cNvPr id="4" name="Control 1">
            <a:extLst>
              <a:ext uri="{FF2B5EF4-FFF2-40B4-BE49-F238E27FC236}">
                <a16:creationId xmlns:a16="http://schemas.microsoft.com/office/drawing/2014/main" id="{D1713D13-5B3B-E418-A391-55B9AFDD6996}"/>
              </a:ext>
            </a:extLst>
          </p:cNvPr>
          <p:cNvSpPr>
            <a:spLocks noChangeArrowheads="1" noChangeShapeType="1"/>
          </p:cNvSpPr>
          <p:nvPr/>
        </p:nvSpPr>
        <p:spPr bwMode="auto">
          <a:xfrm>
            <a:off x="1614488" y="6418263"/>
            <a:ext cx="6848475" cy="3059112"/>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0" tIns="0" rIns="0" bIns="0" numCol="1" anchor="t" anchorCtr="0" compatLnSpc="1">
            <a:prstTxWarp prst="textNoShape">
              <a:avLst/>
            </a:prstTxWarp>
          </a:bodyPr>
          <a:lstStyle/>
          <a:p>
            <a:endParaRPr lang="en-US"/>
          </a:p>
        </p:txBody>
      </p:sp>
    </p:spTree>
    <p:extLst>
      <p:ext uri="{BB962C8B-B14F-4D97-AF65-F5344CB8AC3E}">
        <p14:creationId xmlns:p14="http://schemas.microsoft.com/office/powerpoint/2010/main" val="140513821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D56F0C9-2FBA-4544-A6AF-CCCBBE93E8B5}"/>
              </a:ext>
            </a:extLst>
          </p:cNvPr>
          <p:cNvSpPr txBox="1"/>
          <p:nvPr/>
        </p:nvSpPr>
        <p:spPr>
          <a:xfrm>
            <a:off x="0" y="0"/>
            <a:ext cx="7086600" cy="1815882"/>
          </a:xfrm>
          <a:prstGeom prst="rect">
            <a:avLst/>
          </a:prstGeom>
          <a:solidFill>
            <a:srgbClr val="FFFFD1"/>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55. You allow 5.75 grams of steam to condense</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373 K onto a piece of glass, then it cools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down to room temp of 23.5°C.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How much energy is emitted by this H</a:t>
            </a:r>
            <a:r>
              <a:rPr lang="en-US" sz="2800" baseline="-25000" dirty="0">
                <a:latin typeface="Times New Roman" panose="02020603050405020304" pitchFamily="18" charset="0"/>
                <a:cs typeface="Times New Roman" panose="02020603050405020304" pitchFamily="18" charset="0"/>
              </a:rPr>
              <a:t>2</a:t>
            </a:r>
            <a:r>
              <a:rPr lang="en-US" sz="2800" dirty="0">
                <a:latin typeface="Times New Roman" panose="02020603050405020304" pitchFamily="18" charset="0"/>
                <a:cs typeface="Times New Roman" panose="02020603050405020304" pitchFamily="18" charset="0"/>
              </a:rPr>
              <a:t>O?  </a:t>
            </a:r>
          </a:p>
        </p:txBody>
      </p:sp>
      <p:pic>
        <p:nvPicPr>
          <p:cNvPr id="4" name="Picture 3">
            <a:extLst>
              <a:ext uri="{FF2B5EF4-FFF2-40B4-BE49-F238E27FC236}">
                <a16:creationId xmlns:a16="http://schemas.microsoft.com/office/drawing/2014/main" id="{C73DA6CD-6672-4BC4-9727-F4DC7792FCC4}"/>
              </a:ext>
            </a:extLst>
          </p:cNvPr>
          <p:cNvPicPr>
            <a:picLocks noChangeAspect="1"/>
          </p:cNvPicPr>
          <p:nvPr/>
        </p:nvPicPr>
        <p:blipFill rotWithShape="1">
          <a:blip r:embed="rId2">
            <a:extLst>
              <a:ext uri="{28A0092B-C50C-407E-A947-70E740481C1C}">
                <a14:useLocalDpi xmlns:a14="http://schemas.microsoft.com/office/drawing/2010/main"/>
              </a:ext>
            </a:extLst>
          </a:blip>
          <a:srcRect t="5168" b="28670"/>
          <a:stretch/>
        </p:blipFill>
        <p:spPr>
          <a:xfrm>
            <a:off x="7086600" y="-6626"/>
            <a:ext cx="2057400" cy="2286000"/>
          </a:xfrm>
          <a:prstGeom prst="rect">
            <a:avLst/>
          </a:prstGeom>
        </p:spPr>
      </p:pic>
      <p:graphicFrame>
        <p:nvGraphicFramePr>
          <p:cNvPr id="5" name="Table 4">
            <a:extLst>
              <a:ext uri="{FF2B5EF4-FFF2-40B4-BE49-F238E27FC236}">
                <a16:creationId xmlns:a16="http://schemas.microsoft.com/office/drawing/2014/main" id="{B787BD45-4A25-475D-BE84-75C7E3AFFAD7}"/>
              </a:ext>
            </a:extLst>
          </p:cNvPr>
          <p:cNvGraphicFramePr>
            <a:graphicFrameLocks noGrp="1"/>
          </p:cNvGraphicFramePr>
          <p:nvPr>
            <p:extLst>
              <p:ext uri="{D42A27DB-BD31-4B8C-83A1-F6EECF244321}">
                <p14:modId xmlns:p14="http://schemas.microsoft.com/office/powerpoint/2010/main" val="803550569"/>
              </p:ext>
            </p:extLst>
          </p:nvPr>
        </p:nvGraphicFramePr>
        <p:xfrm>
          <a:off x="0" y="2438400"/>
          <a:ext cx="9144000" cy="4419600"/>
        </p:xfrm>
        <a:graphic>
          <a:graphicData uri="http://schemas.openxmlformats.org/drawingml/2006/table">
            <a:tbl>
              <a:tblPr/>
              <a:tblGrid>
                <a:gridCol w="685800">
                  <a:extLst>
                    <a:ext uri="{9D8B030D-6E8A-4147-A177-3AD203B41FA5}">
                      <a16:colId xmlns:a16="http://schemas.microsoft.com/office/drawing/2014/main" val="2670690567"/>
                    </a:ext>
                  </a:extLst>
                </a:gridCol>
                <a:gridCol w="2052804">
                  <a:extLst>
                    <a:ext uri="{9D8B030D-6E8A-4147-A177-3AD203B41FA5}">
                      <a16:colId xmlns:a16="http://schemas.microsoft.com/office/drawing/2014/main" val="3022560830"/>
                    </a:ext>
                  </a:extLst>
                </a:gridCol>
                <a:gridCol w="2008003">
                  <a:extLst>
                    <a:ext uri="{9D8B030D-6E8A-4147-A177-3AD203B41FA5}">
                      <a16:colId xmlns:a16="http://schemas.microsoft.com/office/drawing/2014/main" val="3842894808"/>
                    </a:ext>
                  </a:extLst>
                </a:gridCol>
                <a:gridCol w="4397393">
                  <a:extLst>
                    <a:ext uri="{9D8B030D-6E8A-4147-A177-3AD203B41FA5}">
                      <a16:colId xmlns:a16="http://schemas.microsoft.com/office/drawing/2014/main" val="462422420"/>
                    </a:ext>
                  </a:extLst>
                </a:gridCol>
              </a:tblGrid>
              <a:tr h="966027">
                <a:tc>
                  <a:txBody>
                    <a:bodyPr/>
                    <a:lstStyle/>
                    <a:p>
                      <a:pPr marR="0" indent="0" algn="ctr" rtl="0">
                        <a:lnSpc>
                          <a:spcPct val="119000"/>
                        </a:lnSpc>
                        <a:spcBef>
                          <a:spcPts val="0"/>
                        </a:spcBef>
                        <a:spcAft>
                          <a:spcPts val="600"/>
                        </a:spcAft>
                      </a:pPr>
                      <a:r>
                        <a:rPr lang="en-US" sz="2400" kern="1400" dirty="0">
                          <a:ln>
                            <a:noFill/>
                          </a:ln>
                          <a:solidFill>
                            <a:srgbClr val="000000"/>
                          </a:solidFill>
                          <a:effectLst/>
                          <a:latin typeface="Times New Roman" panose="02020603050405020304" pitchFamily="18" charset="0"/>
                        </a:rPr>
                        <a:t>step</a:t>
                      </a:r>
                      <a:endParaRPr lang="en-US" sz="24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a:ln>
                            <a:noFill/>
                          </a:ln>
                          <a:solidFill>
                            <a:srgbClr val="000000"/>
                          </a:solidFill>
                          <a:effectLst/>
                          <a:latin typeface="Times New Roman" panose="02020603050405020304" pitchFamily="18" charset="0"/>
                        </a:rPr>
                        <a:t>called</a:t>
                      </a:r>
                      <a:endParaRPr lang="en-US" sz="2400" kern="140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a:ln>
                            <a:noFill/>
                          </a:ln>
                          <a:solidFill>
                            <a:srgbClr val="000000"/>
                          </a:solidFill>
                          <a:effectLst/>
                          <a:latin typeface="Times New Roman" panose="02020603050405020304" pitchFamily="18" charset="0"/>
                        </a:rPr>
                        <a:t>formula</a:t>
                      </a:r>
                      <a:endParaRPr lang="en-US" sz="2400" kern="140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ln>
                            <a:noFill/>
                          </a:ln>
                          <a:solidFill>
                            <a:srgbClr val="000000"/>
                          </a:solidFill>
                          <a:effectLst/>
                          <a:latin typeface="Times New Roman" panose="02020603050405020304" pitchFamily="18" charset="0"/>
                        </a:rPr>
                        <a:t>Do the math</a:t>
                      </a:r>
                      <a:endParaRPr lang="en-US" sz="24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28847865"/>
                  </a:ext>
                </a:extLst>
              </a:tr>
              <a:tr h="1151191">
                <a:tc>
                  <a:txBody>
                    <a:bodyPr/>
                    <a:lstStyle/>
                    <a:p>
                      <a:pPr marR="0" indent="0" algn="ctr" rtl="0">
                        <a:lnSpc>
                          <a:spcPct val="119000"/>
                        </a:lnSpc>
                        <a:spcBef>
                          <a:spcPts val="0"/>
                        </a:spcBef>
                        <a:spcAft>
                          <a:spcPts val="600"/>
                        </a:spcAft>
                      </a:pPr>
                      <a:r>
                        <a:rPr lang="en-US" sz="2400" kern="1400" dirty="0">
                          <a:ln>
                            <a:noFill/>
                          </a:ln>
                          <a:solidFill>
                            <a:srgbClr val="000000"/>
                          </a:solidFill>
                          <a:effectLst/>
                          <a:latin typeface="Times New Roman" panose="02020603050405020304" pitchFamily="18" charset="0"/>
                        </a:rPr>
                        <a:t>1</a:t>
                      </a:r>
                      <a:endParaRPr lang="en-US" sz="24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2400" kern="1400" dirty="0">
                        <a:ln>
                          <a:noFill/>
                        </a:ln>
                        <a:solidFill>
                          <a:srgbClr val="FF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24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r" rtl="0">
                        <a:lnSpc>
                          <a:spcPct val="119000"/>
                        </a:lnSpc>
                        <a:spcBef>
                          <a:spcPts val="0"/>
                        </a:spcBef>
                        <a:spcAft>
                          <a:spcPts val="600"/>
                        </a:spcAft>
                      </a:pPr>
                      <a:endParaRPr lang="en-US" sz="2400" kern="1400" dirty="0">
                        <a:ln>
                          <a:noFill/>
                        </a:ln>
                        <a:solidFill>
                          <a:srgbClr val="FF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52434489"/>
                  </a:ext>
                </a:extLst>
              </a:tr>
              <a:tr h="1151191">
                <a:tc>
                  <a:txBody>
                    <a:bodyPr/>
                    <a:lstStyle/>
                    <a:p>
                      <a:pPr marR="0" indent="0" algn="ctr" rtl="0">
                        <a:lnSpc>
                          <a:spcPct val="119000"/>
                        </a:lnSpc>
                        <a:spcBef>
                          <a:spcPts val="0"/>
                        </a:spcBef>
                        <a:spcAft>
                          <a:spcPts val="600"/>
                        </a:spcAft>
                      </a:pPr>
                      <a:r>
                        <a:rPr lang="en-US" sz="2400" kern="1400" dirty="0">
                          <a:ln>
                            <a:noFill/>
                          </a:ln>
                          <a:solidFill>
                            <a:srgbClr val="000000"/>
                          </a:solidFill>
                          <a:effectLst/>
                          <a:latin typeface="Times New Roman" panose="02020603050405020304" pitchFamily="18" charset="0"/>
                        </a:rPr>
                        <a:t>2</a:t>
                      </a:r>
                      <a:endParaRPr lang="en-US" sz="24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2400" kern="1400" dirty="0">
                        <a:ln>
                          <a:noFill/>
                        </a:ln>
                        <a:solidFill>
                          <a:srgbClr val="FF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24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r" rtl="0">
                        <a:lnSpc>
                          <a:spcPct val="119000"/>
                        </a:lnSpc>
                        <a:spcBef>
                          <a:spcPts val="0"/>
                        </a:spcBef>
                        <a:spcAft>
                          <a:spcPts val="600"/>
                        </a:spcAft>
                      </a:pPr>
                      <a:endParaRPr lang="en-US" sz="2400" kern="1400" dirty="0">
                        <a:ln>
                          <a:noFill/>
                        </a:ln>
                        <a:solidFill>
                          <a:srgbClr val="FF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89231573"/>
                  </a:ext>
                </a:extLst>
              </a:tr>
              <a:tr h="1151191">
                <a:tc gridSpan="3">
                  <a:txBody>
                    <a:bodyPr/>
                    <a:lstStyle/>
                    <a:p>
                      <a:pPr marR="0" indent="0" algn="l" rtl="0">
                        <a:lnSpc>
                          <a:spcPct val="119000"/>
                        </a:lnSpc>
                        <a:spcBef>
                          <a:spcPts val="0"/>
                        </a:spcBef>
                        <a:spcAft>
                          <a:spcPts val="600"/>
                        </a:spcAft>
                      </a:pPr>
                      <a:r>
                        <a:rPr lang="en-US" sz="2400" kern="1400" dirty="0">
                          <a:ln>
                            <a:noFill/>
                          </a:ln>
                          <a:solidFill>
                            <a:srgbClr val="000000"/>
                          </a:solidFill>
                          <a:effectLst/>
                          <a:latin typeface="Times New Roman" panose="02020603050405020304" pitchFamily="18" charset="0"/>
                        </a:rPr>
                        <a:t>       Total Joules required →  </a:t>
                      </a:r>
                      <a:endParaRPr lang="en-US" sz="24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R="0" indent="0" algn="ctr" rtl="0">
                        <a:lnSpc>
                          <a:spcPct val="119000"/>
                        </a:lnSpc>
                        <a:spcBef>
                          <a:spcPts val="0"/>
                        </a:spcBef>
                        <a:spcAft>
                          <a:spcPts val="600"/>
                        </a:spcAft>
                      </a:pPr>
                      <a:endParaRPr lang="en-US" sz="2400" kern="1400" dirty="0">
                        <a:ln>
                          <a:noFill/>
                        </a:ln>
                        <a:solidFill>
                          <a:srgbClr val="000099"/>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6353776"/>
                  </a:ext>
                </a:extLst>
              </a:tr>
            </a:tbl>
          </a:graphicData>
        </a:graphic>
      </p:graphicFrame>
    </p:spTree>
    <p:extLst>
      <p:ext uri="{BB962C8B-B14F-4D97-AF65-F5344CB8AC3E}">
        <p14:creationId xmlns:p14="http://schemas.microsoft.com/office/powerpoint/2010/main" val="353484645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427CDF-6581-72AC-EBD6-3B9817B0E5D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26DE838-8C83-F958-A78D-DA3E9C9EBCD5}"/>
              </a:ext>
            </a:extLst>
          </p:cNvPr>
          <p:cNvSpPr txBox="1"/>
          <p:nvPr/>
        </p:nvSpPr>
        <p:spPr>
          <a:xfrm>
            <a:off x="0" y="0"/>
            <a:ext cx="7086600" cy="1815882"/>
          </a:xfrm>
          <a:prstGeom prst="rect">
            <a:avLst/>
          </a:prstGeom>
          <a:solidFill>
            <a:srgbClr val="FFFFD1"/>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55. You allow 5.75 grams of steam to condense</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373 K onto a piece of glass, then it cools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down to room temp of 23.5°C.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How much energy is emitted by this H</a:t>
            </a:r>
            <a:r>
              <a:rPr lang="en-US" sz="2800" baseline="-25000" dirty="0">
                <a:latin typeface="Times New Roman" panose="02020603050405020304" pitchFamily="18" charset="0"/>
                <a:cs typeface="Times New Roman" panose="02020603050405020304" pitchFamily="18" charset="0"/>
              </a:rPr>
              <a:t>2</a:t>
            </a:r>
            <a:r>
              <a:rPr lang="en-US" sz="2800" dirty="0">
                <a:latin typeface="Times New Roman" panose="02020603050405020304" pitchFamily="18" charset="0"/>
                <a:cs typeface="Times New Roman" panose="02020603050405020304" pitchFamily="18" charset="0"/>
              </a:rPr>
              <a:t>O?  </a:t>
            </a:r>
          </a:p>
        </p:txBody>
      </p:sp>
      <p:pic>
        <p:nvPicPr>
          <p:cNvPr id="4" name="Picture 3">
            <a:extLst>
              <a:ext uri="{FF2B5EF4-FFF2-40B4-BE49-F238E27FC236}">
                <a16:creationId xmlns:a16="http://schemas.microsoft.com/office/drawing/2014/main" id="{EABA5860-4758-ABAA-E0D1-7CAF949CB0FA}"/>
              </a:ext>
            </a:extLst>
          </p:cNvPr>
          <p:cNvPicPr>
            <a:picLocks noChangeAspect="1"/>
          </p:cNvPicPr>
          <p:nvPr/>
        </p:nvPicPr>
        <p:blipFill rotWithShape="1">
          <a:blip r:embed="rId2">
            <a:extLst>
              <a:ext uri="{28A0092B-C50C-407E-A947-70E740481C1C}">
                <a14:useLocalDpi xmlns:a14="http://schemas.microsoft.com/office/drawing/2010/main"/>
              </a:ext>
            </a:extLst>
          </a:blip>
          <a:srcRect t="5168" b="28670"/>
          <a:stretch/>
        </p:blipFill>
        <p:spPr>
          <a:xfrm>
            <a:off x="7086600" y="-6626"/>
            <a:ext cx="2057400" cy="2286000"/>
          </a:xfrm>
          <a:prstGeom prst="rect">
            <a:avLst/>
          </a:prstGeom>
        </p:spPr>
      </p:pic>
      <p:graphicFrame>
        <p:nvGraphicFramePr>
          <p:cNvPr id="5" name="Table 4">
            <a:extLst>
              <a:ext uri="{FF2B5EF4-FFF2-40B4-BE49-F238E27FC236}">
                <a16:creationId xmlns:a16="http://schemas.microsoft.com/office/drawing/2014/main" id="{17B1E638-29F7-455A-DC52-0C3928285DE4}"/>
              </a:ext>
            </a:extLst>
          </p:cNvPr>
          <p:cNvGraphicFramePr>
            <a:graphicFrameLocks noGrp="1"/>
          </p:cNvGraphicFramePr>
          <p:nvPr>
            <p:extLst>
              <p:ext uri="{D42A27DB-BD31-4B8C-83A1-F6EECF244321}">
                <p14:modId xmlns:p14="http://schemas.microsoft.com/office/powerpoint/2010/main" val="871884470"/>
              </p:ext>
            </p:extLst>
          </p:nvPr>
        </p:nvGraphicFramePr>
        <p:xfrm>
          <a:off x="0" y="2438400"/>
          <a:ext cx="9144000" cy="4419600"/>
        </p:xfrm>
        <a:graphic>
          <a:graphicData uri="http://schemas.openxmlformats.org/drawingml/2006/table">
            <a:tbl>
              <a:tblPr/>
              <a:tblGrid>
                <a:gridCol w="685800">
                  <a:extLst>
                    <a:ext uri="{9D8B030D-6E8A-4147-A177-3AD203B41FA5}">
                      <a16:colId xmlns:a16="http://schemas.microsoft.com/office/drawing/2014/main" val="2670690567"/>
                    </a:ext>
                  </a:extLst>
                </a:gridCol>
                <a:gridCol w="2052804">
                  <a:extLst>
                    <a:ext uri="{9D8B030D-6E8A-4147-A177-3AD203B41FA5}">
                      <a16:colId xmlns:a16="http://schemas.microsoft.com/office/drawing/2014/main" val="3022560830"/>
                    </a:ext>
                  </a:extLst>
                </a:gridCol>
                <a:gridCol w="2008003">
                  <a:extLst>
                    <a:ext uri="{9D8B030D-6E8A-4147-A177-3AD203B41FA5}">
                      <a16:colId xmlns:a16="http://schemas.microsoft.com/office/drawing/2014/main" val="3842894808"/>
                    </a:ext>
                  </a:extLst>
                </a:gridCol>
                <a:gridCol w="4397393">
                  <a:extLst>
                    <a:ext uri="{9D8B030D-6E8A-4147-A177-3AD203B41FA5}">
                      <a16:colId xmlns:a16="http://schemas.microsoft.com/office/drawing/2014/main" val="462422420"/>
                    </a:ext>
                  </a:extLst>
                </a:gridCol>
              </a:tblGrid>
              <a:tr h="966027">
                <a:tc>
                  <a:txBody>
                    <a:bodyPr/>
                    <a:lstStyle/>
                    <a:p>
                      <a:pPr marR="0" indent="0" algn="ctr" rtl="0">
                        <a:lnSpc>
                          <a:spcPct val="119000"/>
                        </a:lnSpc>
                        <a:spcBef>
                          <a:spcPts val="0"/>
                        </a:spcBef>
                        <a:spcAft>
                          <a:spcPts val="600"/>
                        </a:spcAft>
                      </a:pPr>
                      <a:r>
                        <a:rPr lang="en-US" sz="2400" kern="1400" dirty="0">
                          <a:ln>
                            <a:noFill/>
                          </a:ln>
                          <a:solidFill>
                            <a:srgbClr val="000000"/>
                          </a:solidFill>
                          <a:effectLst/>
                          <a:latin typeface="Times New Roman" panose="02020603050405020304" pitchFamily="18" charset="0"/>
                        </a:rPr>
                        <a:t>step</a:t>
                      </a:r>
                      <a:endParaRPr lang="en-US" sz="24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a:ln>
                            <a:noFill/>
                          </a:ln>
                          <a:solidFill>
                            <a:srgbClr val="000000"/>
                          </a:solidFill>
                          <a:effectLst/>
                          <a:latin typeface="Times New Roman" panose="02020603050405020304" pitchFamily="18" charset="0"/>
                        </a:rPr>
                        <a:t>called</a:t>
                      </a:r>
                      <a:endParaRPr lang="en-US" sz="2400" kern="140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a:ln>
                            <a:noFill/>
                          </a:ln>
                          <a:solidFill>
                            <a:srgbClr val="000000"/>
                          </a:solidFill>
                          <a:effectLst/>
                          <a:latin typeface="Times New Roman" panose="02020603050405020304" pitchFamily="18" charset="0"/>
                        </a:rPr>
                        <a:t>formula</a:t>
                      </a:r>
                      <a:endParaRPr lang="en-US" sz="2400" kern="140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ln>
                            <a:noFill/>
                          </a:ln>
                          <a:solidFill>
                            <a:srgbClr val="000000"/>
                          </a:solidFill>
                          <a:effectLst/>
                          <a:latin typeface="Times New Roman" panose="02020603050405020304" pitchFamily="18" charset="0"/>
                        </a:rPr>
                        <a:t>Do the math</a:t>
                      </a:r>
                      <a:endParaRPr lang="en-US" sz="24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28847865"/>
                  </a:ext>
                </a:extLst>
              </a:tr>
              <a:tr h="1151191">
                <a:tc>
                  <a:txBody>
                    <a:bodyPr/>
                    <a:lstStyle/>
                    <a:p>
                      <a:pPr marR="0" indent="0" algn="ctr" rtl="0">
                        <a:lnSpc>
                          <a:spcPct val="119000"/>
                        </a:lnSpc>
                        <a:spcBef>
                          <a:spcPts val="0"/>
                        </a:spcBef>
                        <a:spcAft>
                          <a:spcPts val="600"/>
                        </a:spcAft>
                      </a:pPr>
                      <a:r>
                        <a:rPr lang="en-US" sz="2400" kern="1400" dirty="0">
                          <a:ln>
                            <a:noFill/>
                          </a:ln>
                          <a:solidFill>
                            <a:srgbClr val="000000"/>
                          </a:solidFill>
                          <a:effectLst/>
                          <a:latin typeface="Times New Roman" panose="02020603050405020304" pitchFamily="18" charset="0"/>
                          <a:cs typeface="Times New Roman" panose="02020603050405020304" pitchFamily="18" charset="0"/>
                        </a:rPr>
                        <a:t>1</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ln>
                            <a:noFill/>
                          </a:ln>
                          <a:solidFill>
                            <a:srgbClr val="FF0000"/>
                          </a:solidFill>
                          <a:effectLst/>
                          <a:latin typeface="Times New Roman" panose="02020603050405020304" pitchFamily="18" charset="0"/>
                          <a:cs typeface="Times New Roman" panose="02020603050405020304" pitchFamily="18" charset="0"/>
                        </a:rPr>
                        <a:t>Condensing</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ln>
                            <a:noFill/>
                          </a:ln>
                          <a:solidFill>
                            <a:srgbClr val="FF0000"/>
                          </a:solidFill>
                          <a:effectLst/>
                          <a:latin typeface="Times New Roman" panose="02020603050405020304" pitchFamily="18" charset="0"/>
                          <a:cs typeface="Times New Roman" panose="02020603050405020304" pitchFamily="18" charset="0"/>
                        </a:rPr>
                        <a:t>q = </a:t>
                      </a:r>
                      <a:r>
                        <a:rPr lang="en-US" sz="2400" kern="1400" dirty="0" err="1">
                          <a:ln>
                            <a:noFill/>
                          </a:ln>
                          <a:solidFill>
                            <a:srgbClr val="FF0000"/>
                          </a:solidFill>
                          <a:effectLst/>
                          <a:latin typeface="Times New Roman" panose="02020603050405020304" pitchFamily="18" charset="0"/>
                          <a:cs typeface="Times New Roman" panose="02020603050405020304" pitchFamily="18" charset="0"/>
                        </a:rPr>
                        <a:t>mH</a:t>
                      </a:r>
                      <a:r>
                        <a:rPr lang="en-US" sz="2400" kern="1400" baseline="-25000" dirty="0" err="1">
                          <a:ln>
                            <a:noFill/>
                          </a:ln>
                          <a:solidFill>
                            <a:srgbClr val="FF0000"/>
                          </a:solidFill>
                          <a:effectLst/>
                          <a:latin typeface="Times New Roman" panose="02020603050405020304" pitchFamily="18" charset="0"/>
                          <a:cs typeface="Times New Roman" panose="02020603050405020304" pitchFamily="18" charset="0"/>
                        </a:rPr>
                        <a:t>V</a:t>
                      </a:r>
                      <a:endParaRPr lang="en-US" sz="2400" kern="1400" baseline="-25000" dirty="0">
                        <a:ln>
                          <a:noFill/>
                        </a:ln>
                        <a:solidFill>
                          <a:srgbClr val="FF0000"/>
                        </a:solidFill>
                        <a:effectLst/>
                        <a:latin typeface="Times New Roman" panose="02020603050405020304" pitchFamily="18" charset="0"/>
                        <a:cs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r" rtl="0">
                        <a:lnSpc>
                          <a:spcPct val="119000"/>
                        </a:lnSpc>
                        <a:spcBef>
                          <a:spcPts val="0"/>
                        </a:spcBef>
                        <a:spcAft>
                          <a:spcPts val="600"/>
                        </a:spcAft>
                      </a:pPr>
                      <a:r>
                        <a:rPr lang="en-US" sz="2400" kern="1400" dirty="0">
                          <a:ln>
                            <a:noFill/>
                          </a:ln>
                          <a:solidFill>
                            <a:srgbClr val="FF0000"/>
                          </a:solidFill>
                          <a:effectLst/>
                          <a:latin typeface="Times New Roman" panose="02020603050405020304" pitchFamily="18" charset="0"/>
                          <a:cs typeface="Times New Roman" panose="02020603050405020304" pitchFamily="18" charset="0"/>
                        </a:rPr>
                        <a:t>q = (5.75 g)(2260 J/g) =  12995 J</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52434489"/>
                  </a:ext>
                </a:extLst>
              </a:tr>
              <a:tr h="1151191">
                <a:tc>
                  <a:txBody>
                    <a:bodyPr/>
                    <a:lstStyle/>
                    <a:p>
                      <a:pPr marR="0" indent="0" algn="ctr" rtl="0">
                        <a:lnSpc>
                          <a:spcPct val="119000"/>
                        </a:lnSpc>
                        <a:spcBef>
                          <a:spcPts val="0"/>
                        </a:spcBef>
                        <a:spcAft>
                          <a:spcPts val="600"/>
                        </a:spcAft>
                      </a:pPr>
                      <a:r>
                        <a:rPr lang="en-US" sz="2400" kern="1400" dirty="0">
                          <a:ln>
                            <a:noFill/>
                          </a:ln>
                          <a:solidFill>
                            <a:srgbClr val="000000"/>
                          </a:solidFill>
                          <a:effectLst/>
                          <a:latin typeface="Times New Roman" panose="02020603050405020304" pitchFamily="18" charset="0"/>
                          <a:cs typeface="Times New Roman" panose="02020603050405020304" pitchFamily="18" charset="0"/>
                        </a:rPr>
                        <a:t>2</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ln>
                            <a:noFill/>
                          </a:ln>
                          <a:solidFill>
                            <a:srgbClr val="FF0000"/>
                          </a:solidFill>
                          <a:effectLst/>
                          <a:latin typeface="Times New Roman" panose="02020603050405020304" pitchFamily="18" charset="0"/>
                          <a:cs typeface="Times New Roman" panose="02020603050405020304" pitchFamily="18" charset="0"/>
                        </a:rPr>
                        <a:t>Cooling </a:t>
                      </a:r>
                      <a:br>
                        <a:rPr lang="en-US" sz="2400" kern="1400" dirty="0">
                          <a:ln>
                            <a:noFill/>
                          </a:ln>
                          <a:solidFill>
                            <a:srgbClr val="FF0000"/>
                          </a:solidFill>
                          <a:effectLst/>
                          <a:latin typeface="Times New Roman" panose="02020603050405020304" pitchFamily="18" charset="0"/>
                          <a:cs typeface="Times New Roman" panose="02020603050405020304" pitchFamily="18" charset="0"/>
                        </a:rPr>
                      </a:br>
                      <a:r>
                        <a:rPr lang="en-US" sz="2400" kern="1400" dirty="0">
                          <a:ln>
                            <a:noFill/>
                          </a:ln>
                          <a:solidFill>
                            <a:srgbClr val="FF0000"/>
                          </a:solidFill>
                          <a:effectLst/>
                          <a:latin typeface="Times New Roman" panose="02020603050405020304" pitchFamily="18" charset="0"/>
                          <a:cs typeface="Times New Roman" panose="02020603050405020304" pitchFamily="18" charset="0"/>
                        </a:rPr>
                        <a:t>water</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19000"/>
                        </a:lnSpc>
                        <a:spcBef>
                          <a:spcPts val="0"/>
                        </a:spcBef>
                        <a:spcAft>
                          <a:spcPts val="600"/>
                        </a:spcAft>
                        <a:buClrTx/>
                        <a:buSzTx/>
                        <a:buFontTx/>
                        <a:buNone/>
                        <a:tabLst/>
                        <a:defRPr/>
                      </a:pPr>
                      <a:r>
                        <a:rPr lang="en-US" sz="2400" kern="1400" dirty="0">
                          <a:ln>
                            <a:noFill/>
                          </a:ln>
                          <a:solidFill>
                            <a:srgbClr val="FF0000"/>
                          </a:solidFill>
                          <a:effectLst/>
                          <a:latin typeface="Times New Roman" panose="02020603050405020304" pitchFamily="18" charset="0"/>
                        </a:rPr>
                        <a:t>q = </a:t>
                      </a:r>
                      <a:r>
                        <a:rPr lang="en-US" sz="2400" kern="1400" dirty="0" err="1">
                          <a:ln>
                            <a:noFill/>
                          </a:ln>
                          <a:solidFill>
                            <a:srgbClr val="FF0000"/>
                          </a:solidFill>
                          <a:effectLst/>
                          <a:latin typeface="Times New Roman" panose="02020603050405020304" pitchFamily="18" charset="0"/>
                        </a:rPr>
                        <a:t>mC∆T</a:t>
                      </a:r>
                      <a:endParaRPr lang="en-US" sz="2400" kern="1400" dirty="0">
                        <a:ln>
                          <a:noFill/>
                        </a:ln>
                        <a:solidFill>
                          <a:srgbClr val="FF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r" rtl="0">
                        <a:lnSpc>
                          <a:spcPct val="119000"/>
                        </a:lnSpc>
                        <a:spcBef>
                          <a:spcPts val="0"/>
                        </a:spcBef>
                        <a:spcAft>
                          <a:spcPts val="600"/>
                        </a:spcAft>
                      </a:pPr>
                      <a:r>
                        <a:rPr lang="en-US" sz="2000" kern="1400" dirty="0">
                          <a:ln>
                            <a:noFill/>
                          </a:ln>
                          <a:solidFill>
                            <a:srgbClr val="FF0000"/>
                          </a:solidFill>
                          <a:effectLst/>
                          <a:latin typeface="Times New Roman" panose="02020603050405020304" pitchFamily="18" charset="0"/>
                          <a:cs typeface="Times New Roman" panose="02020603050405020304" pitchFamily="18" charset="0"/>
                        </a:rPr>
                        <a:t>q = (5.75 g)(4.18 J/</a:t>
                      </a:r>
                      <a:r>
                        <a:rPr lang="en-US" sz="2000" kern="1400" dirty="0" err="1">
                          <a:ln>
                            <a:noFill/>
                          </a:ln>
                          <a:solidFill>
                            <a:srgbClr val="FF0000"/>
                          </a:solidFill>
                          <a:effectLst/>
                          <a:latin typeface="Times New Roman" panose="02020603050405020304" pitchFamily="18" charset="0"/>
                          <a:cs typeface="Times New Roman" panose="02020603050405020304" pitchFamily="18" charset="0"/>
                        </a:rPr>
                        <a:t>gK</a:t>
                      </a:r>
                      <a:r>
                        <a:rPr lang="en-US" sz="2000" kern="1400" dirty="0">
                          <a:ln>
                            <a:noFill/>
                          </a:ln>
                          <a:solidFill>
                            <a:srgbClr val="FF0000"/>
                          </a:solidFill>
                          <a:effectLst/>
                          <a:latin typeface="Times New Roman" panose="02020603050405020304" pitchFamily="18" charset="0"/>
                          <a:cs typeface="Times New Roman" panose="02020603050405020304" pitchFamily="18" charset="0"/>
                        </a:rPr>
                        <a:t>)(76.5 K) = </a:t>
                      </a:r>
                      <a:r>
                        <a:rPr lang="en-US" sz="2400" kern="1400" dirty="0">
                          <a:ln>
                            <a:noFill/>
                          </a:ln>
                          <a:solidFill>
                            <a:srgbClr val="FF0000"/>
                          </a:solidFill>
                          <a:effectLst/>
                          <a:latin typeface="Times New Roman" panose="02020603050405020304" pitchFamily="18" charset="0"/>
                          <a:cs typeface="Times New Roman" panose="02020603050405020304" pitchFamily="18" charset="0"/>
                        </a:rPr>
                        <a:t>1839 J </a:t>
                      </a:r>
                      <a:endParaRPr lang="en-US" sz="1800" kern="1400" dirty="0">
                        <a:ln>
                          <a:noFill/>
                        </a:ln>
                        <a:solidFill>
                          <a:srgbClr val="FF0000"/>
                        </a:solidFill>
                        <a:effectLst/>
                        <a:latin typeface="Times New Roman" panose="02020603050405020304" pitchFamily="18" charset="0"/>
                        <a:cs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89231573"/>
                  </a:ext>
                </a:extLst>
              </a:tr>
              <a:tr h="1151191">
                <a:tc gridSpan="3">
                  <a:txBody>
                    <a:bodyPr/>
                    <a:lstStyle/>
                    <a:p>
                      <a:pPr marR="0" indent="0" algn="l" rtl="0">
                        <a:lnSpc>
                          <a:spcPct val="119000"/>
                        </a:lnSpc>
                        <a:spcBef>
                          <a:spcPts val="0"/>
                        </a:spcBef>
                        <a:spcAft>
                          <a:spcPts val="600"/>
                        </a:spcAft>
                      </a:pPr>
                      <a:r>
                        <a:rPr lang="en-US" sz="2400" kern="1400" dirty="0">
                          <a:ln>
                            <a:noFill/>
                          </a:ln>
                          <a:solidFill>
                            <a:srgbClr val="000000"/>
                          </a:solidFill>
                          <a:effectLst/>
                          <a:latin typeface="Times New Roman" panose="02020603050405020304" pitchFamily="18" charset="0"/>
                          <a:cs typeface="Times New Roman" panose="02020603050405020304" pitchFamily="18" charset="0"/>
                        </a:rPr>
                        <a:t>       Total Joules required →  </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R="0" indent="0" algn="ctr" rtl="0">
                        <a:lnSpc>
                          <a:spcPct val="119000"/>
                        </a:lnSpc>
                        <a:spcBef>
                          <a:spcPts val="0"/>
                        </a:spcBef>
                        <a:spcAft>
                          <a:spcPts val="600"/>
                        </a:spcAft>
                      </a:pPr>
                      <a:r>
                        <a:rPr lang="en-US" sz="2400" kern="1400" dirty="0">
                          <a:ln>
                            <a:noFill/>
                          </a:ln>
                          <a:solidFill>
                            <a:srgbClr val="FF0000"/>
                          </a:solidFill>
                          <a:effectLst/>
                          <a:latin typeface="Times New Roman" panose="02020603050405020304" pitchFamily="18" charset="0"/>
                          <a:cs typeface="Times New Roman" panose="02020603050405020304" pitchFamily="18" charset="0"/>
                        </a:rPr>
                        <a:t>14834 J = </a:t>
                      </a:r>
                      <a:r>
                        <a:rPr lang="en-US" sz="3200" kern="1400" dirty="0">
                          <a:ln>
                            <a:noFill/>
                          </a:ln>
                          <a:solidFill>
                            <a:srgbClr val="000099"/>
                          </a:solidFill>
                          <a:effectLst/>
                          <a:latin typeface="Times New Roman" panose="02020603050405020304" pitchFamily="18" charset="0"/>
                          <a:cs typeface="Times New Roman" panose="02020603050405020304" pitchFamily="18" charset="0"/>
                        </a:rPr>
                        <a:t>14,800 J</a:t>
                      </a:r>
                      <a:r>
                        <a:rPr lang="en-US" sz="2400" kern="1400" dirty="0">
                          <a:ln>
                            <a:noFill/>
                          </a:ln>
                          <a:solidFill>
                            <a:srgbClr val="000099"/>
                          </a:solidFill>
                          <a:effectLst/>
                          <a:latin typeface="Times New Roman" panose="02020603050405020304" pitchFamily="18" charset="0"/>
                          <a:cs typeface="Times New Roman" panose="02020603050405020304" pitchFamily="18" charset="0"/>
                        </a:rPr>
                        <a:t> </a:t>
                      </a:r>
                      <a:r>
                        <a:rPr lang="en-US" sz="2000" kern="1400" dirty="0">
                          <a:ln>
                            <a:noFill/>
                          </a:ln>
                          <a:solidFill>
                            <a:srgbClr val="000099"/>
                          </a:solidFill>
                          <a:effectLst/>
                          <a:latin typeface="Times New Roman" panose="02020603050405020304" pitchFamily="18" charset="0"/>
                          <a:cs typeface="Times New Roman" panose="02020603050405020304" pitchFamily="18" charset="0"/>
                        </a:rPr>
                        <a:t>with 3 SF</a:t>
                      </a:r>
                      <a:endParaRPr lang="en-US" sz="2400" kern="1400" dirty="0">
                        <a:ln>
                          <a:noFill/>
                        </a:ln>
                        <a:solidFill>
                          <a:srgbClr val="000099"/>
                        </a:solidFill>
                        <a:effectLst/>
                        <a:latin typeface="Times New Roman" panose="02020603050405020304" pitchFamily="18" charset="0"/>
                        <a:cs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6353776"/>
                  </a:ext>
                </a:extLst>
              </a:tr>
            </a:tbl>
          </a:graphicData>
        </a:graphic>
      </p:graphicFrame>
    </p:spTree>
    <p:extLst>
      <p:ext uri="{BB962C8B-B14F-4D97-AF65-F5344CB8AC3E}">
        <p14:creationId xmlns:p14="http://schemas.microsoft.com/office/powerpoint/2010/main" val="205661716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1B391EA-08B3-4E32-8FB4-90DE2F70B7AD}"/>
              </a:ext>
            </a:extLst>
          </p:cNvPr>
          <p:cNvSpPr txBox="1"/>
          <p:nvPr/>
        </p:nvSpPr>
        <p:spPr>
          <a:xfrm>
            <a:off x="0" y="0"/>
            <a:ext cx="9144000" cy="2523768"/>
          </a:xfrm>
          <a:prstGeom prst="rect">
            <a:avLst/>
          </a:prstGeom>
          <a:noFill/>
        </p:spPr>
        <p:txBody>
          <a:bodyPr wrap="square" rtlCol="0">
            <a:spAutoFit/>
          </a:bodyPr>
          <a:lstStyle/>
          <a:p>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63. The title to table I is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a:r>
            <a:r>
              <a:rPr lang="en-US" sz="2800" dirty="0">
                <a:solidFill>
                  <a:srgbClr val="FF0000"/>
                </a:solidFill>
                <a:latin typeface="Times New Roman" panose="02020603050405020304" pitchFamily="18" charset="0"/>
                <a:cs typeface="Times New Roman" panose="02020603050405020304" pitchFamily="18" charset="0"/>
              </a:rPr>
              <a:t> </a:t>
            </a:r>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 </a:t>
            </a:r>
            <a:endParaRPr lang="en-US" sz="2800" dirty="0">
              <a:solidFill>
                <a:srgbClr val="000099"/>
              </a:solidFill>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07116136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1B391EA-08B3-4E32-8FB4-90DE2F70B7AD}"/>
              </a:ext>
            </a:extLst>
          </p:cNvPr>
          <p:cNvSpPr txBox="1"/>
          <p:nvPr/>
        </p:nvSpPr>
        <p:spPr>
          <a:xfrm>
            <a:off x="0" y="0"/>
            <a:ext cx="9144000" cy="3385542"/>
          </a:xfrm>
          <a:prstGeom prst="rect">
            <a:avLst/>
          </a:prstGeom>
          <a:noFill/>
        </p:spPr>
        <p:txBody>
          <a:bodyPr wrap="square" rtlCol="0">
            <a:spAutoFit/>
          </a:bodyPr>
          <a:lstStyle/>
          <a:p>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63. The title to table I is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a:r>
            <a:r>
              <a:rPr lang="en-US" sz="2800" dirty="0">
                <a:solidFill>
                  <a:srgbClr val="FF0000"/>
                </a:solidFill>
                <a:latin typeface="Times New Roman" panose="02020603050405020304" pitchFamily="18" charset="0"/>
                <a:cs typeface="Times New Roman" panose="02020603050405020304" pitchFamily="18" charset="0"/>
              </a:rPr>
              <a:t>Heats of Reaction at 101.3 kPa and 298 K</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 </a:t>
            </a:r>
            <a:endParaRPr lang="en-US" sz="2800" dirty="0">
              <a:solidFill>
                <a:srgbClr val="000099"/>
              </a:solidFill>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50682626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1B391EA-08B3-4E32-8FB4-90DE2F70B7AD}"/>
              </a:ext>
            </a:extLst>
          </p:cNvPr>
          <p:cNvSpPr txBox="1"/>
          <p:nvPr/>
        </p:nvSpPr>
        <p:spPr>
          <a:xfrm>
            <a:off x="0" y="0"/>
            <a:ext cx="9144000" cy="4247317"/>
          </a:xfrm>
          <a:prstGeom prst="rect">
            <a:avLst/>
          </a:prstGeom>
          <a:noFill/>
        </p:spPr>
        <p:txBody>
          <a:bodyPr wrap="square" rtlCol="0">
            <a:spAutoFit/>
          </a:bodyPr>
          <a:lstStyle/>
          <a:p>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63. The title to table I is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a:r>
            <a:r>
              <a:rPr lang="en-US" sz="2800" dirty="0">
                <a:solidFill>
                  <a:srgbClr val="FF0000"/>
                </a:solidFill>
                <a:latin typeface="Times New Roman" panose="02020603050405020304" pitchFamily="18" charset="0"/>
                <a:cs typeface="Times New Roman" panose="02020603050405020304" pitchFamily="18" charset="0"/>
              </a:rPr>
              <a:t>Heats of Reaction at 101.3 kPa and 298 K</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64. There are 25 reactions and</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 </a:t>
            </a:r>
            <a:endParaRPr lang="en-US" sz="2800" dirty="0">
              <a:solidFill>
                <a:srgbClr val="000099"/>
              </a:solidFill>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69117189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1B391EA-08B3-4E32-8FB4-90DE2F70B7AD}"/>
              </a:ext>
            </a:extLst>
          </p:cNvPr>
          <p:cNvSpPr txBox="1"/>
          <p:nvPr/>
        </p:nvSpPr>
        <p:spPr>
          <a:xfrm>
            <a:off x="0" y="0"/>
            <a:ext cx="9144000" cy="6278642"/>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56.  Table I is titled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a:r>
            <a:r>
              <a:rPr lang="en-US" sz="3600" dirty="0">
                <a:solidFill>
                  <a:srgbClr val="FF0000"/>
                </a:solidFill>
                <a:latin typeface="Times New Roman" panose="02020603050405020304" pitchFamily="18" charset="0"/>
                <a:cs typeface="Times New Roman" panose="02020603050405020304" pitchFamily="18" charset="0"/>
              </a:rPr>
              <a:t>Heats of Reaction at 101.3 kPa and 298 K</a:t>
            </a:r>
            <a:br>
              <a:rPr lang="en-US" sz="36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57.  There are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a:r>
            <a:r>
              <a:rPr lang="en-US" sz="3600" dirty="0">
                <a:solidFill>
                  <a:srgbClr val="FF0000"/>
                </a:solidFill>
                <a:latin typeface="Times New Roman" panose="02020603050405020304" pitchFamily="18" charset="0"/>
                <a:cs typeface="Times New Roman" panose="02020603050405020304" pitchFamily="18" charset="0"/>
              </a:rPr>
              <a:t>18 chemical reactions, and </a:t>
            </a:r>
            <a:br>
              <a:rPr lang="en-US" sz="3600" dirty="0">
                <a:solidFill>
                  <a:srgbClr val="FF0000"/>
                </a:solidFill>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     6 PHYSICAL CHANGES (phase changes),   </a:t>
            </a:r>
            <a:br>
              <a:rPr lang="en-US" sz="3600" dirty="0">
                <a:solidFill>
                  <a:srgbClr val="FF0000"/>
                </a:solidFill>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     and </a:t>
            </a:r>
            <a:br>
              <a:rPr lang="en-US" sz="3600" dirty="0">
                <a:solidFill>
                  <a:srgbClr val="FF0000"/>
                </a:solidFill>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     1 weirdo thing at the bottom that we can’t</a:t>
            </a:r>
            <a:br>
              <a:rPr lang="en-US" sz="3600" dirty="0">
                <a:solidFill>
                  <a:srgbClr val="FF0000"/>
                </a:solidFill>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     talk about for about 7 weeks, but we will.  </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 </a:t>
            </a:r>
            <a:endParaRPr lang="en-US" sz="2800" dirty="0">
              <a:solidFill>
                <a:srgbClr val="000099"/>
              </a:solidFill>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42437570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4EBD35C-0CEA-4424-AB6F-2C882BCA5946}"/>
              </a:ext>
            </a:extLst>
          </p:cNvPr>
          <p:cNvPicPr>
            <a:picLocks noChangeAspect="1"/>
          </p:cNvPicPr>
          <p:nvPr/>
        </p:nvPicPr>
        <p:blipFill>
          <a:blip r:embed="rId2"/>
          <a:stretch>
            <a:fillRect/>
          </a:stretch>
        </p:blipFill>
        <p:spPr>
          <a:xfrm>
            <a:off x="5486400" y="10633"/>
            <a:ext cx="3673549" cy="6819229"/>
          </a:xfrm>
          <a:prstGeom prst="rect">
            <a:avLst/>
          </a:prstGeom>
        </p:spPr>
      </p:pic>
      <p:sp>
        <p:nvSpPr>
          <p:cNvPr id="8" name="TextBox 7">
            <a:extLst>
              <a:ext uri="{FF2B5EF4-FFF2-40B4-BE49-F238E27FC236}">
                <a16:creationId xmlns:a16="http://schemas.microsoft.com/office/drawing/2014/main" id="{4652DE96-CE39-44A0-8F6A-671057DA9DDB}"/>
              </a:ext>
            </a:extLst>
          </p:cNvPr>
          <p:cNvSpPr txBox="1"/>
          <p:nvPr/>
        </p:nvSpPr>
        <p:spPr>
          <a:xfrm>
            <a:off x="3886200" y="1360885"/>
            <a:ext cx="1640382" cy="338554"/>
          </a:xfrm>
          <a:prstGeom prst="rect">
            <a:avLst/>
          </a:prstGeom>
          <a:noFill/>
        </p:spPr>
        <p:txBody>
          <a:bodyPr wrap="square" rtlCol="0">
            <a:spAutoFit/>
          </a:bodyPr>
          <a:lstStyle/>
          <a:p>
            <a:pPr algn="r"/>
            <a:r>
              <a:rPr lang="en-US" sz="1600" b="1" dirty="0">
                <a:solidFill>
                  <a:srgbClr val="FF0000"/>
                </a:solidFill>
                <a:latin typeface="Times New Roman" panose="02020603050405020304" pitchFamily="18" charset="0"/>
                <a:cs typeface="Times New Roman" panose="02020603050405020304" pitchFamily="18" charset="0"/>
              </a:rPr>
              <a:t>COMBUSTION</a:t>
            </a:r>
            <a:endParaRPr lang="en-US" sz="3200" b="1" dirty="0">
              <a:solidFill>
                <a:srgbClr val="FF0000"/>
              </a:solidFill>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FC8BF2C6-1DD2-438B-A869-58A025C46120}"/>
              </a:ext>
            </a:extLst>
          </p:cNvPr>
          <p:cNvSpPr txBox="1"/>
          <p:nvPr/>
        </p:nvSpPr>
        <p:spPr>
          <a:xfrm>
            <a:off x="21265" y="-30567"/>
            <a:ext cx="4814777" cy="646331"/>
          </a:xfrm>
          <a:prstGeom prst="rect">
            <a:avLst/>
          </a:prstGeom>
          <a:noFill/>
        </p:spPr>
        <p:txBody>
          <a:bodyPr wrap="square" rtlCol="0">
            <a:spAutoFit/>
          </a:bodyPr>
          <a:lstStyle/>
          <a:p>
            <a:r>
              <a:rPr lang="en-US" sz="3600" dirty="0"/>
              <a:t>LABEL THE TABLE NOW… </a:t>
            </a:r>
          </a:p>
        </p:txBody>
      </p:sp>
      <p:sp>
        <p:nvSpPr>
          <p:cNvPr id="23" name="TextBox 22">
            <a:extLst>
              <a:ext uri="{FF2B5EF4-FFF2-40B4-BE49-F238E27FC236}">
                <a16:creationId xmlns:a16="http://schemas.microsoft.com/office/drawing/2014/main" id="{BF6E3549-68D2-492E-ABAF-30A7805F796E}"/>
              </a:ext>
            </a:extLst>
          </p:cNvPr>
          <p:cNvSpPr txBox="1"/>
          <p:nvPr/>
        </p:nvSpPr>
        <p:spPr>
          <a:xfrm>
            <a:off x="3450476" y="4765341"/>
            <a:ext cx="1828800" cy="1077218"/>
          </a:xfrm>
          <a:prstGeom prst="rect">
            <a:avLst/>
          </a:prstGeom>
          <a:noFill/>
        </p:spPr>
        <p:txBody>
          <a:bodyPr wrap="square" rtlCol="0">
            <a:spAutoFit/>
          </a:bodyPr>
          <a:lstStyle/>
          <a:p>
            <a:pPr algn="ctr"/>
            <a:r>
              <a:rPr lang="en-US" sz="1600" b="1" dirty="0">
                <a:solidFill>
                  <a:srgbClr val="0000FF"/>
                </a:solidFill>
                <a:latin typeface="Times New Roman" panose="02020603050405020304" pitchFamily="18" charset="0"/>
                <a:cs typeface="Times New Roman" panose="02020603050405020304" pitchFamily="18" charset="0"/>
              </a:rPr>
              <a:t>Solution </a:t>
            </a:r>
            <a:br>
              <a:rPr lang="en-US" sz="1600" b="1" dirty="0">
                <a:solidFill>
                  <a:srgbClr val="0000FF"/>
                </a:solidFill>
                <a:latin typeface="Times New Roman" panose="02020603050405020304" pitchFamily="18" charset="0"/>
                <a:cs typeface="Times New Roman" panose="02020603050405020304" pitchFamily="18" charset="0"/>
              </a:rPr>
            </a:br>
            <a:r>
              <a:rPr lang="en-US" sz="1600" b="1" dirty="0">
                <a:solidFill>
                  <a:srgbClr val="0000FF"/>
                </a:solidFill>
                <a:latin typeface="Times New Roman" panose="02020603050405020304" pitchFamily="18" charset="0"/>
                <a:cs typeface="Times New Roman" panose="02020603050405020304" pitchFamily="18" charset="0"/>
              </a:rPr>
              <a:t>formation</a:t>
            </a:r>
            <a:br>
              <a:rPr lang="en-US" sz="1600" b="1" dirty="0">
                <a:solidFill>
                  <a:srgbClr val="0000FF"/>
                </a:solidFill>
                <a:latin typeface="Times New Roman" panose="02020603050405020304" pitchFamily="18" charset="0"/>
                <a:cs typeface="Times New Roman" panose="02020603050405020304" pitchFamily="18" charset="0"/>
              </a:rPr>
            </a:br>
            <a:r>
              <a:rPr lang="en-US" sz="1600" b="1" dirty="0">
                <a:solidFill>
                  <a:srgbClr val="0000FF"/>
                </a:solidFill>
                <a:latin typeface="Times New Roman" panose="02020603050405020304" pitchFamily="18" charset="0"/>
                <a:cs typeface="Times New Roman" panose="02020603050405020304" pitchFamily="18" charset="0"/>
              </a:rPr>
              <a:t>(physical change)</a:t>
            </a:r>
          </a:p>
          <a:p>
            <a:pPr algn="ctr"/>
            <a:r>
              <a:rPr lang="en-US" sz="1600" b="1" dirty="0">
                <a:solidFill>
                  <a:srgbClr val="0000FF"/>
                </a:solidFill>
                <a:latin typeface="Times New Roman" panose="02020603050405020304" pitchFamily="18" charset="0"/>
                <a:cs typeface="Times New Roman" panose="02020603050405020304" pitchFamily="18" charset="0"/>
              </a:rPr>
              <a:t>Solid → Aqueous</a:t>
            </a:r>
          </a:p>
        </p:txBody>
      </p:sp>
      <p:cxnSp>
        <p:nvCxnSpPr>
          <p:cNvPr id="26" name="Straight Arrow Connector 25">
            <a:extLst>
              <a:ext uri="{FF2B5EF4-FFF2-40B4-BE49-F238E27FC236}">
                <a16:creationId xmlns:a16="http://schemas.microsoft.com/office/drawing/2014/main" id="{EE70B6E6-DBD3-4A5D-A367-41A1E2ADE3FF}"/>
              </a:ext>
            </a:extLst>
          </p:cNvPr>
          <p:cNvCxnSpPr>
            <a:cxnSpLocks/>
          </p:cNvCxnSpPr>
          <p:nvPr/>
        </p:nvCxnSpPr>
        <p:spPr>
          <a:xfrm flipV="1">
            <a:off x="4059090" y="6157795"/>
            <a:ext cx="1497972" cy="23318"/>
          </a:xfrm>
          <a:prstGeom prst="straightConnector1">
            <a:avLst/>
          </a:prstGeom>
          <a:ln w="38100">
            <a:solidFill>
              <a:srgbClr val="00B050"/>
            </a:solidFill>
            <a:tailEnd type="triangle"/>
          </a:ln>
        </p:spPr>
        <p:style>
          <a:lnRef idx="1">
            <a:schemeClr val="accent2"/>
          </a:lnRef>
          <a:fillRef idx="0">
            <a:schemeClr val="accent2"/>
          </a:fillRef>
          <a:effectRef idx="0">
            <a:schemeClr val="accent2"/>
          </a:effectRef>
          <a:fontRef idx="minor">
            <a:schemeClr val="tx1"/>
          </a:fontRef>
        </p:style>
      </p:cxnSp>
      <p:sp>
        <p:nvSpPr>
          <p:cNvPr id="28" name="TextBox 27">
            <a:extLst>
              <a:ext uri="{FF2B5EF4-FFF2-40B4-BE49-F238E27FC236}">
                <a16:creationId xmlns:a16="http://schemas.microsoft.com/office/drawing/2014/main" id="{FAF273D2-C649-4DC1-B793-708CB61F43D0}"/>
              </a:ext>
            </a:extLst>
          </p:cNvPr>
          <p:cNvSpPr txBox="1"/>
          <p:nvPr/>
        </p:nvSpPr>
        <p:spPr>
          <a:xfrm>
            <a:off x="848856" y="5996447"/>
            <a:ext cx="3210234" cy="338554"/>
          </a:xfrm>
          <a:prstGeom prst="rect">
            <a:avLst/>
          </a:prstGeom>
          <a:noFill/>
        </p:spPr>
        <p:txBody>
          <a:bodyPr wrap="square" rtlCol="0">
            <a:spAutoFit/>
          </a:bodyPr>
          <a:lstStyle/>
          <a:p>
            <a:pPr algn="r"/>
            <a:r>
              <a:rPr lang="en-US" sz="1600" dirty="0">
                <a:solidFill>
                  <a:srgbClr val="00B050"/>
                </a:solidFill>
                <a:latin typeface="Times New Roman" panose="02020603050405020304" pitchFamily="18" charset="0"/>
                <a:cs typeface="Times New Roman" panose="02020603050405020304" pitchFamily="18" charset="0"/>
              </a:rPr>
              <a:t>Something weird</a:t>
            </a:r>
          </a:p>
        </p:txBody>
      </p:sp>
      <p:sp>
        <p:nvSpPr>
          <p:cNvPr id="2" name="TextBox 1">
            <a:extLst>
              <a:ext uri="{FF2B5EF4-FFF2-40B4-BE49-F238E27FC236}">
                <a16:creationId xmlns:a16="http://schemas.microsoft.com/office/drawing/2014/main" id="{0FAF734F-3349-2432-033A-A6EDDA6E52C1}"/>
              </a:ext>
            </a:extLst>
          </p:cNvPr>
          <p:cNvSpPr txBox="1"/>
          <p:nvPr/>
        </p:nvSpPr>
        <p:spPr>
          <a:xfrm>
            <a:off x="3777261" y="2960121"/>
            <a:ext cx="1749321" cy="338554"/>
          </a:xfrm>
          <a:prstGeom prst="rect">
            <a:avLst/>
          </a:prstGeom>
          <a:noFill/>
        </p:spPr>
        <p:txBody>
          <a:bodyPr wrap="square" rtlCol="0">
            <a:spAutoFit/>
          </a:bodyPr>
          <a:lstStyle/>
          <a:p>
            <a:pPr algn="r"/>
            <a:r>
              <a:rPr lang="en-US" sz="1600" b="1" dirty="0">
                <a:latin typeface="Times New Roman" panose="02020603050405020304" pitchFamily="18" charset="0"/>
                <a:cs typeface="Times New Roman" panose="02020603050405020304" pitchFamily="18" charset="0"/>
              </a:rPr>
              <a:t>SYNTHESIS</a:t>
            </a:r>
          </a:p>
        </p:txBody>
      </p:sp>
      <p:cxnSp>
        <p:nvCxnSpPr>
          <p:cNvPr id="10" name="Straight Connector 9">
            <a:extLst>
              <a:ext uri="{FF2B5EF4-FFF2-40B4-BE49-F238E27FC236}">
                <a16:creationId xmlns:a16="http://schemas.microsoft.com/office/drawing/2014/main" id="{A523311E-D269-A9B7-F1D8-83A3311467B5}"/>
              </a:ext>
            </a:extLst>
          </p:cNvPr>
          <p:cNvCxnSpPr>
            <a:cxnSpLocks/>
          </p:cNvCxnSpPr>
          <p:nvPr/>
        </p:nvCxnSpPr>
        <p:spPr>
          <a:xfrm flipH="1">
            <a:off x="5029200" y="990600"/>
            <a:ext cx="527862" cy="0"/>
          </a:xfrm>
          <a:prstGeom prst="line">
            <a:avLst/>
          </a:prstGeom>
          <a:ln w="28575">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4" name="Straight Connector 13">
            <a:extLst>
              <a:ext uri="{FF2B5EF4-FFF2-40B4-BE49-F238E27FC236}">
                <a16:creationId xmlns:a16="http://schemas.microsoft.com/office/drawing/2014/main" id="{753C0A01-1B5D-381F-1BC8-275C3BC41405}"/>
              </a:ext>
            </a:extLst>
          </p:cNvPr>
          <p:cNvCxnSpPr>
            <a:cxnSpLocks/>
          </p:cNvCxnSpPr>
          <p:nvPr/>
        </p:nvCxnSpPr>
        <p:spPr>
          <a:xfrm flipH="1">
            <a:off x="5029200" y="2057400"/>
            <a:ext cx="527862" cy="0"/>
          </a:xfrm>
          <a:prstGeom prst="line">
            <a:avLst/>
          </a:prstGeom>
          <a:ln w="28575">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5" name="Straight Connector 14">
            <a:extLst>
              <a:ext uri="{FF2B5EF4-FFF2-40B4-BE49-F238E27FC236}">
                <a16:creationId xmlns:a16="http://schemas.microsoft.com/office/drawing/2014/main" id="{3284A681-201B-851A-B4BF-C4EAA59E5C36}"/>
              </a:ext>
            </a:extLst>
          </p:cNvPr>
          <p:cNvCxnSpPr>
            <a:cxnSpLocks/>
          </p:cNvCxnSpPr>
          <p:nvPr/>
        </p:nvCxnSpPr>
        <p:spPr>
          <a:xfrm flipH="1">
            <a:off x="5029200" y="4648200"/>
            <a:ext cx="527862" cy="0"/>
          </a:xfrm>
          <a:prstGeom prst="line">
            <a:avLst/>
          </a:prstGeom>
          <a:ln w="28575">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6" name="Straight Connector 15">
            <a:extLst>
              <a:ext uri="{FF2B5EF4-FFF2-40B4-BE49-F238E27FC236}">
                <a16:creationId xmlns:a16="http://schemas.microsoft.com/office/drawing/2014/main" id="{49241333-2FBB-6823-C0A5-29975AB8133F}"/>
              </a:ext>
            </a:extLst>
          </p:cNvPr>
          <p:cNvCxnSpPr>
            <a:cxnSpLocks/>
          </p:cNvCxnSpPr>
          <p:nvPr/>
        </p:nvCxnSpPr>
        <p:spPr>
          <a:xfrm flipH="1">
            <a:off x="5029200" y="5907937"/>
            <a:ext cx="527862" cy="0"/>
          </a:xfrm>
          <a:prstGeom prst="line">
            <a:avLst/>
          </a:prstGeom>
          <a:ln w="28575">
            <a:solidFill>
              <a:srgbClr val="FF0000"/>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412919524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7456D3F-2A6A-4F1A-9838-6DF97D773FDD}"/>
              </a:ext>
            </a:extLst>
          </p:cNvPr>
          <p:cNvSpPr txBox="1"/>
          <p:nvPr/>
        </p:nvSpPr>
        <p:spPr>
          <a:xfrm>
            <a:off x="0" y="0"/>
            <a:ext cx="9144000" cy="4524315"/>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Look at the last column…  </a:t>
            </a:r>
            <a:r>
              <a:rPr lang="el-GR" sz="3200" dirty="0">
                <a:latin typeface="Times New Roman" panose="02020603050405020304" pitchFamily="18" charset="0"/>
                <a:cs typeface="Times New Roman" panose="02020603050405020304" pitchFamily="18" charset="0"/>
              </a:rPr>
              <a:t>Δ</a:t>
            </a:r>
            <a:r>
              <a:rPr lang="en-US" sz="3200" dirty="0">
                <a:latin typeface="Times New Roman" panose="02020603050405020304" pitchFamily="18" charset="0"/>
                <a:cs typeface="Times New Roman" panose="02020603050405020304" pitchFamily="18" charset="0"/>
              </a:rPr>
              <a:t>H (kJ/mole)*</a:t>
            </a:r>
          </a:p>
          <a:p>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Look at bottom of the table…</a:t>
            </a:r>
          </a:p>
          <a:p>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These balanced equations have mole ratios, and the energy they emit (or absorb) is ALSO IN RATIO.</a:t>
            </a:r>
          </a:p>
          <a:p>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The first reaction is the combustion of methane (Bunsen burner gas).   </a:t>
            </a:r>
            <a:r>
              <a:rPr lang="en-US" sz="3200" dirty="0">
                <a:solidFill>
                  <a:srgbClr val="FF0000"/>
                </a:solidFill>
                <a:latin typeface="Times New Roman" panose="02020603050405020304" pitchFamily="18" charset="0"/>
                <a:cs typeface="Times New Roman" panose="02020603050405020304" pitchFamily="18" charset="0"/>
              </a:rPr>
              <a:t>COPY the first line… </a:t>
            </a:r>
          </a:p>
        </p:txBody>
      </p:sp>
      <p:pic>
        <p:nvPicPr>
          <p:cNvPr id="4" name="Picture 3" descr="A table of reaction with black text&#10;&#10;Description automatically generated with medium confidence">
            <a:extLst>
              <a:ext uri="{FF2B5EF4-FFF2-40B4-BE49-F238E27FC236}">
                <a16:creationId xmlns:a16="http://schemas.microsoft.com/office/drawing/2014/main" id="{E4243660-88EC-CFD8-8BFD-7709CF1C4C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00" y="4419600"/>
            <a:ext cx="7918740" cy="2362200"/>
          </a:xfrm>
          <a:prstGeom prst="rect">
            <a:avLst/>
          </a:prstGeom>
        </p:spPr>
      </p:pic>
      <p:sp>
        <p:nvSpPr>
          <p:cNvPr id="5" name="Arrow: Right 4">
            <a:extLst>
              <a:ext uri="{FF2B5EF4-FFF2-40B4-BE49-F238E27FC236}">
                <a16:creationId xmlns:a16="http://schemas.microsoft.com/office/drawing/2014/main" id="{843D0F62-B7FE-5AEC-F18D-200CE36EDC06}"/>
              </a:ext>
            </a:extLst>
          </p:cNvPr>
          <p:cNvSpPr/>
          <p:nvPr/>
        </p:nvSpPr>
        <p:spPr>
          <a:xfrm>
            <a:off x="336840" y="6400800"/>
            <a:ext cx="1143000" cy="228600"/>
          </a:xfrm>
          <a:prstGeom prs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9887722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457AEE-189B-0EC1-5A0C-3791FA1D5F0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D741823-8387-55F3-74FA-F8365CEBFEF4}"/>
              </a:ext>
            </a:extLst>
          </p:cNvPr>
          <p:cNvSpPr txBox="1"/>
          <p:nvPr/>
        </p:nvSpPr>
        <p:spPr>
          <a:xfrm>
            <a:off x="0" y="0"/>
            <a:ext cx="9144000" cy="2431435"/>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The </a:t>
            </a:r>
            <a:r>
              <a:rPr lang="el-GR" sz="3200" dirty="0">
                <a:latin typeface="Times New Roman" panose="02020603050405020304" pitchFamily="18" charset="0"/>
                <a:cs typeface="Times New Roman" panose="02020603050405020304" pitchFamily="18" charset="0"/>
              </a:rPr>
              <a:t>Δ</a:t>
            </a:r>
            <a:r>
              <a:rPr lang="en-US" sz="3200" dirty="0">
                <a:latin typeface="Times New Roman" panose="02020603050405020304" pitchFamily="18" charset="0"/>
                <a:cs typeface="Times New Roman" panose="02020603050405020304" pitchFamily="18" charset="0"/>
              </a:rPr>
              <a:t>H (kJ/mole)</a:t>
            </a:r>
          </a:p>
          <a:p>
            <a:endParaRPr lang="en-US" sz="1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Is the change in HEAT, or the amount of energy in KILOJOULES that is emitted (or absorbed).  </a:t>
            </a:r>
          </a:p>
          <a:p>
            <a:endParaRPr lang="en-US" sz="1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In this reaction heat is emitted, it is exothermic.  </a:t>
            </a:r>
          </a:p>
        </p:txBody>
      </p:sp>
      <p:pic>
        <p:nvPicPr>
          <p:cNvPr id="5" name="Picture 4" descr="A black text on a white background&#10;&#10;Description automatically generated">
            <a:extLst>
              <a:ext uri="{FF2B5EF4-FFF2-40B4-BE49-F238E27FC236}">
                <a16:creationId xmlns:a16="http://schemas.microsoft.com/office/drawing/2014/main" id="{7E997194-34F5-10F1-3C43-542C9BE4A373}"/>
              </a:ext>
            </a:extLst>
          </p:cNvPr>
          <p:cNvPicPr>
            <a:picLocks noChangeAspect="1"/>
          </p:cNvPicPr>
          <p:nvPr/>
        </p:nvPicPr>
        <p:blipFill>
          <a:blip r:embed="rId2">
            <a:extLst>
              <a:ext uri="{28A0092B-C50C-407E-A947-70E740481C1C}">
                <a14:useLocalDpi xmlns:a14="http://schemas.microsoft.com/office/drawing/2010/main" val="0"/>
              </a:ext>
            </a:extLst>
          </a:blip>
          <a:srcRect t="44769" b="23667"/>
          <a:stretch/>
        </p:blipFill>
        <p:spPr>
          <a:xfrm>
            <a:off x="161618" y="5791200"/>
            <a:ext cx="8820764" cy="990600"/>
          </a:xfrm>
          <a:prstGeom prst="rect">
            <a:avLst/>
          </a:prstGeom>
        </p:spPr>
      </p:pic>
      <p:pic>
        <p:nvPicPr>
          <p:cNvPr id="6" name="Picture 5" descr="A table of reaction with black text&#10;&#10;Description automatically generated with medium confidence">
            <a:extLst>
              <a:ext uri="{FF2B5EF4-FFF2-40B4-BE49-F238E27FC236}">
                <a16:creationId xmlns:a16="http://schemas.microsoft.com/office/drawing/2014/main" id="{5EDF1301-23CE-6843-7F6B-99C05B2333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2431435"/>
            <a:ext cx="7918740" cy="2362200"/>
          </a:xfrm>
          <a:prstGeom prst="rect">
            <a:avLst/>
          </a:prstGeom>
        </p:spPr>
      </p:pic>
      <p:cxnSp>
        <p:nvCxnSpPr>
          <p:cNvPr id="8" name="Straight Arrow Connector 7">
            <a:extLst>
              <a:ext uri="{FF2B5EF4-FFF2-40B4-BE49-F238E27FC236}">
                <a16:creationId xmlns:a16="http://schemas.microsoft.com/office/drawing/2014/main" id="{A4AD0A09-8DFC-BDE7-02E8-4CDD95211C99}"/>
              </a:ext>
            </a:extLst>
          </p:cNvPr>
          <p:cNvCxnSpPr>
            <a:cxnSpLocks/>
          </p:cNvCxnSpPr>
          <p:nvPr/>
        </p:nvCxnSpPr>
        <p:spPr>
          <a:xfrm flipV="1">
            <a:off x="1828800" y="4648200"/>
            <a:ext cx="5029200" cy="17526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4D2A7F04-A451-EEAF-E94C-C270B642FB39}"/>
              </a:ext>
            </a:extLst>
          </p:cNvPr>
          <p:cNvCxnSpPr>
            <a:cxnSpLocks/>
          </p:cNvCxnSpPr>
          <p:nvPr/>
        </p:nvCxnSpPr>
        <p:spPr>
          <a:xfrm>
            <a:off x="457200" y="6629400"/>
            <a:ext cx="39624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991617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table of reaction with black text&#10;&#10;Description automatically generated with medium confidence">
            <a:extLst>
              <a:ext uri="{FF2B5EF4-FFF2-40B4-BE49-F238E27FC236}">
                <a16:creationId xmlns:a16="http://schemas.microsoft.com/office/drawing/2014/main" id="{BC89CB88-59D9-8EEF-8932-3DCD5942E8DC}"/>
              </a:ext>
            </a:extLst>
          </p:cNvPr>
          <p:cNvPicPr>
            <a:picLocks noChangeAspect="1"/>
          </p:cNvPicPr>
          <p:nvPr/>
        </p:nvPicPr>
        <p:blipFill>
          <a:blip r:embed="rId2">
            <a:extLst>
              <a:ext uri="{28A0092B-C50C-407E-A947-70E740481C1C}">
                <a14:useLocalDpi xmlns:a14="http://schemas.microsoft.com/office/drawing/2010/main" val="0"/>
              </a:ext>
            </a:extLst>
          </a:blip>
          <a:srcRect t="16667"/>
          <a:stretch/>
        </p:blipFill>
        <p:spPr>
          <a:xfrm>
            <a:off x="9236" y="18473"/>
            <a:ext cx="9144000" cy="2286000"/>
          </a:xfrm>
          <a:prstGeom prst="rect">
            <a:avLst/>
          </a:prstGeom>
        </p:spPr>
      </p:pic>
      <p:sp>
        <p:nvSpPr>
          <p:cNvPr id="3" name="TextBox 2">
            <a:extLst>
              <a:ext uri="{FF2B5EF4-FFF2-40B4-BE49-F238E27FC236}">
                <a16:creationId xmlns:a16="http://schemas.microsoft.com/office/drawing/2014/main" id="{79A9D695-8B43-90A6-E92C-D5CB0BFC315C}"/>
              </a:ext>
            </a:extLst>
          </p:cNvPr>
          <p:cNvSpPr txBox="1"/>
          <p:nvPr/>
        </p:nvSpPr>
        <p:spPr>
          <a:xfrm>
            <a:off x="0" y="2438400"/>
            <a:ext cx="9144000" cy="400109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58.      1 mole of methane combusts with 2 moles of oxygen and forms</a:t>
            </a:r>
          </a:p>
          <a:p>
            <a:pPr algn="ctr"/>
            <a:r>
              <a:rPr lang="en-US" sz="2400" dirty="0">
                <a:latin typeface="Times New Roman" panose="02020603050405020304" pitchFamily="18" charset="0"/>
                <a:cs typeface="Times New Roman" panose="02020603050405020304" pitchFamily="18" charset="0"/>
              </a:rPr>
              <a:t>1 mole of carbon dioxide and 2 moles of water…</a:t>
            </a:r>
            <a:br>
              <a:rPr lang="en-US" sz="24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The Mole ratio is 1:2:1:2</a:t>
            </a:r>
            <a:endParaRPr lang="en-US" sz="2400" dirty="0">
              <a:latin typeface="Times New Roman" panose="02020603050405020304" pitchFamily="18" charset="0"/>
              <a:cs typeface="Times New Roman" panose="02020603050405020304" pitchFamily="18" charset="0"/>
            </a:endParaRPr>
          </a:p>
          <a:p>
            <a:pPr algn="ctr"/>
            <a:endParaRPr lang="en-US" sz="1200" dirty="0">
              <a:latin typeface="Times New Roman" panose="02020603050405020304" pitchFamily="18" charset="0"/>
              <a:cs typeface="Times New Roman" panose="02020603050405020304" pitchFamily="18" charset="0"/>
            </a:endParaRPr>
          </a:p>
          <a:p>
            <a:pPr algn="ctr"/>
            <a:r>
              <a:rPr lang="en-US" sz="2400" dirty="0">
                <a:solidFill>
                  <a:srgbClr val="FF0000"/>
                </a:solidFill>
                <a:latin typeface="Times New Roman" panose="02020603050405020304" pitchFamily="18" charset="0"/>
                <a:cs typeface="Times New Roman" panose="02020603050405020304" pitchFamily="18" charset="0"/>
              </a:rPr>
              <a:t>AND</a:t>
            </a:r>
          </a:p>
          <a:p>
            <a:pPr algn="ctr"/>
            <a:endParaRPr lang="en-US" sz="1200" dirty="0">
              <a:latin typeface="Times New Roman" panose="02020603050405020304" pitchFamily="18" charset="0"/>
              <a:cs typeface="Times New Roman" panose="02020603050405020304" pitchFamily="18" charset="0"/>
            </a:endParaRPr>
          </a:p>
          <a:p>
            <a:pPr algn="ct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Since this is exothermic, it emits exactly 890.4 kilojoules of heat energy</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t>
            </a:r>
          </a:p>
          <a:p>
            <a:pPr algn="ctr"/>
            <a:endParaRPr lang="en-US" sz="1400" dirty="0">
              <a:latin typeface="Times New Roman" panose="02020603050405020304" pitchFamily="18" charset="0"/>
              <a:cs typeface="Times New Roman" panose="02020603050405020304" pitchFamily="18" charset="0"/>
            </a:endParaRPr>
          </a:p>
          <a:p>
            <a:pPr algn="ctr"/>
            <a:r>
              <a:rPr lang="en-US" sz="3400" dirty="0">
                <a:solidFill>
                  <a:srgbClr val="FF0000"/>
                </a:solidFill>
                <a:latin typeface="Times New Roman" panose="02020603050405020304" pitchFamily="18" charset="0"/>
                <a:cs typeface="Times New Roman" panose="02020603050405020304" pitchFamily="18" charset="0"/>
              </a:rPr>
              <a:t>The thermochemical mole ratio is </a:t>
            </a:r>
            <a:r>
              <a:rPr lang="en-US" sz="3600" dirty="0">
                <a:solidFill>
                  <a:srgbClr val="FF0000"/>
                </a:solidFill>
                <a:latin typeface="Times New Roman" panose="02020603050405020304" pitchFamily="18" charset="0"/>
                <a:cs typeface="Times New Roman" panose="02020603050405020304" pitchFamily="18" charset="0"/>
              </a:rPr>
              <a:t>1:2:1:2:890.4 kJ</a:t>
            </a:r>
          </a:p>
        </p:txBody>
      </p:sp>
    </p:spTree>
    <p:extLst>
      <p:ext uri="{BB962C8B-B14F-4D97-AF65-F5344CB8AC3E}">
        <p14:creationId xmlns:p14="http://schemas.microsoft.com/office/powerpoint/2010/main" val="41585906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185208-8556-EDB1-88A5-F67359C458CF}"/>
              </a:ext>
            </a:extLst>
          </p:cNvPr>
          <p:cNvSpPr txBox="1"/>
          <p:nvPr/>
        </p:nvSpPr>
        <p:spPr>
          <a:xfrm>
            <a:off x="0" y="0"/>
            <a:ext cx="9144000" cy="1077218"/>
          </a:xfrm>
          <a:prstGeom prst="rect">
            <a:avLst/>
          </a:prstGeom>
          <a:solidFill>
            <a:srgbClr val="FFFFD1"/>
          </a:solidFill>
        </p:spPr>
        <p:txBody>
          <a:bodyPr wrap="square" rtlCol="0">
            <a:spAutoFit/>
          </a:bodyPr>
          <a:lstStyle/>
          <a:p>
            <a:r>
              <a:rPr lang="en-US" sz="3200" dirty="0">
                <a:latin typeface="Times New Roman" panose="02020603050405020304" pitchFamily="18" charset="0"/>
                <a:cs typeface="Times New Roman" panose="02020603050405020304" pitchFamily="18" charset="0"/>
              </a:rPr>
              <a:t>59.   Looking at table I, what is the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first ENDOTHERMIC REACTION</a:t>
            </a:r>
          </a:p>
        </p:txBody>
      </p:sp>
      <p:pic>
        <p:nvPicPr>
          <p:cNvPr id="4" name="Picture 3" descr="A close up of a white background&#10;&#10;Description automatically generated with medium confidence">
            <a:extLst>
              <a:ext uri="{FF2B5EF4-FFF2-40B4-BE49-F238E27FC236}">
                <a16:creationId xmlns:a16="http://schemas.microsoft.com/office/drawing/2014/main" id="{1B155AB9-9CCA-FF26-AF43-D6692A0ACF08}"/>
              </a:ext>
            </a:extLst>
          </p:cNvPr>
          <p:cNvPicPr>
            <a:picLocks noChangeAspect="1"/>
          </p:cNvPicPr>
          <p:nvPr/>
        </p:nvPicPr>
        <p:blipFill>
          <a:blip r:embed="rId2">
            <a:extLst>
              <a:ext uri="{28A0092B-C50C-407E-A947-70E740481C1C}">
                <a14:useLocalDpi xmlns:a14="http://schemas.microsoft.com/office/drawing/2010/main" val="0"/>
              </a:ext>
            </a:extLst>
          </a:blip>
          <a:srcRect t="11765" b="23530"/>
          <a:stretch/>
        </p:blipFill>
        <p:spPr>
          <a:xfrm>
            <a:off x="0" y="1371600"/>
            <a:ext cx="9035822" cy="838200"/>
          </a:xfrm>
          <a:prstGeom prst="rect">
            <a:avLst/>
          </a:prstGeom>
        </p:spPr>
      </p:pic>
      <p:sp>
        <p:nvSpPr>
          <p:cNvPr id="5" name="TextBox 4">
            <a:extLst>
              <a:ext uri="{FF2B5EF4-FFF2-40B4-BE49-F238E27FC236}">
                <a16:creationId xmlns:a16="http://schemas.microsoft.com/office/drawing/2014/main" id="{394EE6CC-9232-6B6B-17C4-17C4CD06D704}"/>
              </a:ext>
            </a:extLst>
          </p:cNvPr>
          <p:cNvSpPr txBox="1"/>
          <p:nvPr/>
        </p:nvSpPr>
        <p:spPr>
          <a:xfrm>
            <a:off x="152400" y="2504182"/>
            <a:ext cx="8610600" cy="3139321"/>
          </a:xfrm>
          <a:prstGeom prst="rect">
            <a:avLst/>
          </a:prstGeom>
          <a:noFill/>
        </p:spPr>
        <p:txBody>
          <a:bodyPr wrap="square" rtlCol="0">
            <a:spAutoFit/>
          </a:bodyPr>
          <a:lstStyle/>
          <a:p>
            <a:r>
              <a:rPr lang="en-US" sz="5400" dirty="0">
                <a:solidFill>
                  <a:srgbClr val="FF0000"/>
                </a:solidFill>
                <a:latin typeface="Times New Roman" panose="02020603050405020304" pitchFamily="18" charset="0"/>
                <a:cs typeface="Times New Roman" panose="02020603050405020304" pitchFamily="18" charset="0"/>
              </a:rPr>
              <a:t>The synthesis of NO</a:t>
            </a:r>
            <a:r>
              <a:rPr lang="en-US" sz="5400" baseline="-25000" dirty="0">
                <a:solidFill>
                  <a:srgbClr val="FF0000"/>
                </a:solidFill>
                <a:latin typeface="Times New Roman" panose="02020603050405020304" pitchFamily="18" charset="0"/>
                <a:cs typeface="Times New Roman" panose="02020603050405020304" pitchFamily="18" charset="0"/>
              </a:rPr>
              <a:t>(G)</a:t>
            </a:r>
          </a:p>
          <a:p>
            <a:endParaRPr lang="en-US" sz="5400" baseline="-25000" dirty="0">
              <a:solidFill>
                <a:srgbClr val="FF0000"/>
              </a:solidFill>
              <a:latin typeface="Times New Roman" panose="02020603050405020304" pitchFamily="18" charset="0"/>
              <a:cs typeface="Times New Roman" panose="02020603050405020304" pitchFamily="18" charset="0"/>
            </a:endParaRPr>
          </a:p>
          <a:p>
            <a:r>
              <a:rPr lang="en-US" sz="5400" baseline="-25000" dirty="0">
                <a:solidFill>
                  <a:srgbClr val="FF0000"/>
                </a:solidFill>
                <a:latin typeface="Times New Roman" panose="02020603050405020304" pitchFamily="18" charset="0"/>
                <a:cs typeface="Times New Roman" panose="02020603050405020304" pitchFamily="18" charset="0"/>
              </a:rPr>
              <a:t>When one mole of this forms, 182.6 kJ are </a:t>
            </a:r>
            <a:br>
              <a:rPr lang="en-US" sz="5400" baseline="-25000" dirty="0">
                <a:solidFill>
                  <a:srgbClr val="FF0000"/>
                </a:solidFill>
                <a:latin typeface="Times New Roman" panose="02020603050405020304" pitchFamily="18" charset="0"/>
                <a:cs typeface="Times New Roman" panose="02020603050405020304" pitchFamily="18" charset="0"/>
              </a:rPr>
            </a:br>
            <a:r>
              <a:rPr lang="en-US" sz="5400" baseline="-25000" dirty="0">
                <a:solidFill>
                  <a:srgbClr val="FF0000"/>
                </a:solidFill>
                <a:latin typeface="Times New Roman" panose="02020603050405020304" pitchFamily="18" charset="0"/>
                <a:cs typeface="Times New Roman" panose="02020603050405020304" pitchFamily="18" charset="0"/>
              </a:rPr>
              <a:t>ABSORBED, it feels COLDER if you are close by.  </a:t>
            </a:r>
          </a:p>
        </p:txBody>
      </p:sp>
    </p:spTree>
    <p:extLst>
      <p:ext uri="{BB962C8B-B14F-4D97-AF65-F5344CB8AC3E}">
        <p14:creationId xmlns:p14="http://schemas.microsoft.com/office/powerpoint/2010/main" val="402859929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2F23792-0B49-D389-428E-C645A2E93C4F}"/>
              </a:ext>
            </a:extLst>
          </p:cNvPr>
          <p:cNvSpPr txBox="1"/>
          <p:nvPr/>
        </p:nvSpPr>
        <p:spPr>
          <a:xfrm>
            <a:off x="0" y="0"/>
            <a:ext cx="9144000" cy="6247864"/>
          </a:xfrm>
          <a:prstGeom prst="rect">
            <a:avLst/>
          </a:prstGeom>
          <a:noFill/>
        </p:spPr>
        <p:txBody>
          <a:bodyPr wrap="square" rtlCol="0">
            <a:spAutoFit/>
          </a:bodyPr>
          <a:lstStyle/>
          <a:p>
            <a:r>
              <a:rPr lang="en-US" sz="4000" dirty="0">
                <a:latin typeface="The Serif Hand Extrablack" panose="03070B02030502020204" pitchFamily="66" charset="0"/>
              </a:rPr>
              <a:t>Time for the MOST endothermic reaction you will ever see. </a:t>
            </a:r>
          </a:p>
          <a:p>
            <a:endParaRPr lang="en-US" sz="4000" dirty="0">
              <a:latin typeface="The Serif Hand Extrablack" panose="03070B02030502020204" pitchFamily="66" charset="0"/>
            </a:endParaRPr>
          </a:p>
          <a:p>
            <a:r>
              <a:rPr lang="en-US" sz="4000" dirty="0">
                <a:latin typeface="The Serif Hand Extrablack" panose="03070B02030502020204" pitchFamily="66" charset="0"/>
              </a:rPr>
              <a:t>I am going to mix 2 kinds of solid white crystals together.  </a:t>
            </a:r>
          </a:p>
          <a:p>
            <a:br>
              <a:rPr lang="en-US" sz="4000" dirty="0">
                <a:latin typeface="The Serif Hand Extrablack" panose="03070B02030502020204" pitchFamily="66" charset="0"/>
              </a:rPr>
            </a:br>
            <a:r>
              <a:rPr lang="en-US" sz="4000" dirty="0">
                <a:latin typeface="The Serif Hand Extrablack" panose="03070B02030502020204" pitchFamily="66" charset="0"/>
              </a:rPr>
              <a:t>Let’s write the formulas then we’ll do it… </a:t>
            </a:r>
          </a:p>
          <a:p>
            <a:endParaRPr lang="en-US" sz="4000" dirty="0">
              <a:latin typeface="The Serif Hand Extrablack" panose="03070B02030502020204" pitchFamily="66" charset="0"/>
            </a:endParaRPr>
          </a:p>
          <a:p>
            <a:r>
              <a:rPr lang="en-US" sz="4000" b="0" i="0" dirty="0">
                <a:solidFill>
                  <a:srgbClr val="001D35"/>
                </a:solidFill>
                <a:effectLst/>
                <a:latin typeface="The Serif Hand Extrablack" panose="03070B02030502020204" pitchFamily="66" charset="0"/>
              </a:rPr>
              <a:t>ammonium thiocyanate and barium hydroxide octahydrate</a:t>
            </a:r>
            <a:br>
              <a:rPr lang="en-US" sz="4000" b="0" i="0" dirty="0">
                <a:solidFill>
                  <a:srgbClr val="001D35"/>
                </a:solidFill>
                <a:effectLst/>
                <a:latin typeface="The Serif Hand Extrablack" panose="03070B02030502020204" pitchFamily="66" charset="0"/>
              </a:rPr>
            </a:br>
            <a:br>
              <a:rPr lang="en-US" sz="4000" b="0" i="0" dirty="0">
                <a:solidFill>
                  <a:srgbClr val="001D35"/>
                </a:solidFill>
                <a:effectLst/>
                <a:latin typeface="The Serif Hand Extrablack" panose="03070B02030502020204" pitchFamily="66" charset="0"/>
              </a:rPr>
            </a:br>
            <a:br>
              <a:rPr lang="en-US" sz="4000" b="0" i="0" dirty="0">
                <a:solidFill>
                  <a:srgbClr val="001D35"/>
                </a:solidFill>
                <a:effectLst/>
                <a:latin typeface="The Serif Hand Extrablack" panose="03070B02030502020204" pitchFamily="66" charset="0"/>
              </a:rPr>
            </a:br>
            <a:r>
              <a:rPr lang="en-US" sz="4000" b="0" i="0" dirty="0">
                <a:solidFill>
                  <a:srgbClr val="001D35"/>
                </a:solidFill>
                <a:effectLst/>
                <a:latin typeface="The Serif Hand Extrablack" panose="03070B02030502020204" pitchFamily="66" charset="0"/>
              </a:rPr>
              <a:t>form into barium thiocyanate and ammonia gas and water.  </a:t>
            </a:r>
            <a:endParaRPr lang="en-US" sz="4000" b="1" dirty="0">
              <a:latin typeface="The Serif Hand Extrablack" panose="03070B02030502020204" pitchFamily="66" charset="0"/>
            </a:endParaRPr>
          </a:p>
        </p:txBody>
      </p:sp>
    </p:spTree>
    <p:extLst>
      <p:ext uri="{BB962C8B-B14F-4D97-AF65-F5344CB8AC3E}">
        <p14:creationId xmlns:p14="http://schemas.microsoft.com/office/powerpoint/2010/main" val="238060003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44E01D-9610-449B-5F7F-2E1F08A454E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1EA507B-CA28-1FB4-4862-E53D9C67AB5E}"/>
              </a:ext>
            </a:extLst>
          </p:cNvPr>
          <p:cNvSpPr txBox="1"/>
          <p:nvPr/>
        </p:nvSpPr>
        <p:spPr>
          <a:xfrm>
            <a:off x="0" y="0"/>
            <a:ext cx="9144000" cy="5970865"/>
          </a:xfrm>
          <a:prstGeom prst="rect">
            <a:avLst/>
          </a:prstGeom>
          <a:noFill/>
        </p:spPr>
        <p:txBody>
          <a:bodyPr wrap="square" rtlCol="0">
            <a:spAutoFit/>
          </a:bodyPr>
          <a:lstStyle/>
          <a:p>
            <a:r>
              <a:rPr lang="en-US" sz="4000" dirty="0">
                <a:latin typeface="The Serif Hand Extrablack" panose="03070B02030502020204" pitchFamily="66" charset="0"/>
              </a:rPr>
              <a:t>Time for the MOST endothermic reaction you will ever see. </a:t>
            </a:r>
          </a:p>
          <a:p>
            <a:endParaRPr lang="en-US" dirty="0">
              <a:latin typeface="The Serif Hand Extrablack" panose="03070B02030502020204" pitchFamily="66" charset="0"/>
            </a:endParaRPr>
          </a:p>
          <a:p>
            <a:r>
              <a:rPr lang="en-US" sz="4000" dirty="0">
                <a:latin typeface="The Serif Hand Extrablack" panose="03070B02030502020204" pitchFamily="66" charset="0"/>
              </a:rPr>
              <a:t>I am going to mix 2 kinds of solid white crystals together.  </a:t>
            </a:r>
          </a:p>
          <a:p>
            <a:r>
              <a:rPr lang="en-US" dirty="0">
                <a:latin typeface="The Serif Hand Extrablack" panose="03070B02030502020204" pitchFamily="66" charset="0"/>
              </a:rPr>
              <a:t> </a:t>
            </a:r>
            <a:br>
              <a:rPr lang="en-US" sz="4000" dirty="0">
                <a:latin typeface="The Serif Hand Extrablack" panose="03070B02030502020204" pitchFamily="66" charset="0"/>
              </a:rPr>
            </a:br>
            <a:r>
              <a:rPr lang="en-US" sz="4000" dirty="0">
                <a:latin typeface="The Serif Hand Extrablack" panose="03070B02030502020204" pitchFamily="66" charset="0"/>
              </a:rPr>
              <a:t>Let’s write the formulas then we’ll do it… </a:t>
            </a:r>
          </a:p>
          <a:p>
            <a:endParaRPr lang="en-US" dirty="0">
              <a:latin typeface="The Serif Hand Extrablack" panose="03070B02030502020204" pitchFamily="66" charset="0"/>
            </a:endParaRPr>
          </a:p>
          <a:p>
            <a:r>
              <a:rPr lang="en-US" sz="4000" b="0" i="0" dirty="0">
                <a:solidFill>
                  <a:srgbClr val="001D35"/>
                </a:solidFill>
                <a:effectLst/>
                <a:latin typeface="The Serif Hand Extrablack" panose="03070B02030502020204" pitchFamily="66" charset="0"/>
              </a:rPr>
              <a:t>ammonium thiocyanate and barium hydroxide octahydrate</a:t>
            </a:r>
            <a:br>
              <a:rPr lang="en-US" sz="4000" b="0" i="0" dirty="0">
                <a:solidFill>
                  <a:srgbClr val="001D35"/>
                </a:solidFill>
                <a:effectLst/>
                <a:latin typeface="The Serif Hand Extrablack" panose="03070B02030502020204" pitchFamily="66" charset="0"/>
              </a:rPr>
            </a:br>
            <a:r>
              <a:rPr lang="en-US" sz="4000" b="0" i="0" dirty="0">
                <a:solidFill>
                  <a:srgbClr val="001D35"/>
                </a:solidFill>
                <a:effectLst/>
                <a:latin typeface="The Serif Hand Extrablack" panose="03070B02030502020204" pitchFamily="66" charset="0"/>
              </a:rPr>
              <a:t>form into barium thiocyanate and ammonia gas and water. </a:t>
            </a:r>
          </a:p>
          <a:p>
            <a:br>
              <a:rPr lang="pt-BR" sz="2800" b="0" i="0" dirty="0">
                <a:solidFill>
                  <a:srgbClr val="FF0000"/>
                </a:solidFill>
                <a:effectLst/>
                <a:latin typeface="Times New Roman" panose="02020603050405020304" pitchFamily="18" charset="0"/>
                <a:cs typeface="Times New Roman" panose="02020603050405020304" pitchFamily="18" charset="0"/>
              </a:rPr>
            </a:br>
            <a:r>
              <a:rPr lang="pt-BR" sz="3600" b="0" i="0" dirty="0">
                <a:solidFill>
                  <a:srgbClr val="FF0000"/>
                </a:solidFill>
                <a:effectLst/>
                <a:latin typeface="Times New Roman" panose="02020603050405020304" pitchFamily="18" charset="0"/>
                <a:cs typeface="Times New Roman" panose="02020603050405020304" pitchFamily="18" charset="0"/>
              </a:rPr>
              <a:t>Ba(OH)</a:t>
            </a:r>
            <a:r>
              <a:rPr lang="pt-BR" sz="3600" b="0" i="0" baseline="-25000" dirty="0">
                <a:solidFill>
                  <a:srgbClr val="FF0000"/>
                </a:solidFill>
                <a:effectLst/>
                <a:latin typeface="Times New Roman" panose="02020603050405020304" pitchFamily="18" charset="0"/>
                <a:cs typeface="Times New Roman" panose="02020603050405020304" pitchFamily="18" charset="0"/>
              </a:rPr>
              <a:t>2</a:t>
            </a:r>
            <a:r>
              <a:rPr lang="pt-BR" sz="3600" b="0" i="0" dirty="0">
                <a:solidFill>
                  <a:srgbClr val="FF0000"/>
                </a:solidFill>
                <a:effectLst/>
                <a:latin typeface="Times New Roman" panose="02020603050405020304" pitchFamily="18" charset="0"/>
                <a:cs typeface="Times New Roman" panose="02020603050405020304" pitchFamily="18" charset="0"/>
              </a:rPr>
              <a:t>·8H</a:t>
            </a:r>
            <a:r>
              <a:rPr lang="pt-BR" sz="3600" b="0" i="0" baseline="-25000" dirty="0">
                <a:solidFill>
                  <a:srgbClr val="FF0000"/>
                </a:solidFill>
                <a:effectLst/>
                <a:latin typeface="Times New Roman" panose="02020603050405020304" pitchFamily="18" charset="0"/>
                <a:cs typeface="Times New Roman" panose="02020603050405020304" pitchFamily="18" charset="0"/>
              </a:rPr>
              <a:t>2</a:t>
            </a:r>
            <a:r>
              <a:rPr lang="pt-BR" sz="3600" b="0" i="0" dirty="0">
                <a:solidFill>
                  <a:srgbClr val="FF0000"/>
                </a:solidFill>
                <a:effectLst/>
                <a:latin typeface="Times New Roman" panose="02020603050405020304" pitchFamily="18" charset="0"/>
                <a:cs typeface="Times New Roman" panose="02020603050405020304" pitchFamily="18" charset="0"/>
              </a:rPr>
              <a:t>O</a:t>
            </a:r>
            <a:r>
              <a:rPr lang="pt-BR" sz="3600" b="0" i="0" baseline="-25000" dirty="0">
                <a:solidFill>
                  <a:srgbClr val="FF0000"/>
                </a:solidFill>
                <a:effectLst/>
                <a:latin typeface="Times New Roman" panose="02020603050405020304" pitchFamily="18" charset="0"/>
                <a:cs typeface="Times New Roman" panose="02020603050405020304" pitchFamily="18" charset="0"/>
              </a:rPr>
              <a:t>(S)</a:t>
            </a:r>
            <a:r>
              <a:rPr lang="pt-BR" sz="3600" b="0" i="0" dirty="0">
                <a:solidFill>
                  <a:srgbClr val="FF0000"/>
                </a:solidFill>
                <a:effectLst/>
                <a:latin typeface="Times New Roman" panose="02020603050405020304" pitchFamily="18" charset="0"/>
                <a:cs typeface="Times New Roman" panose="02020603050405020304" pitchFamily="18" charset="0"/>
              </a:rPr>
              <a:t> + 2NH</a:t>
            </a:r>
            <a:r>
              <a:rPr lang="pt-BR" sz="3600" b="0" i="0" baseline="-25000" dirty="0">
                <a:solidFill>
                  <a:srgbClr val="FF0000"/>
                </a:solidFill>
                <a:effectLst/>
                <a:latin typeface="Times New Roman" panose="02020603050405020304" pitchFamily="18" charset="0"/>
                <a:cs typeface="Times New Roman" panose="02020603050405020304" pitchFamily="18" charset="0"/>
              </a:rPr>
              <a:t>4</a:t>
            </a:r>
            <a:r>
              <a:rPr lang="pt-BR" sz="3600" b="0" i="0" dirty="0">
                <a:solidFill>
                  <a:srgbClr val="FF0000"/>
                </a:solidFill>
                <a:effectLst/>
                <a:latin typeface="Times New Roman" panose="02020603050405020304" pitchFamily="18" charset="0"/>
                <a:cs typeface="Times New Roman" panose="02020603050405020304" pitchFamily="18" charset="0"/>
              </a:rPr>
              <a:t>SCN</a:t>
            </a:r>
            <a:r>
              <a:rPr lang="pt-BR" sz="3600" b="0" i="0" baseline="-25000" dirty="0">
                <a:solidFill>
                  <a:srgbClr val="FF0000"/>
                </a:solidFill>
                <a:effectLst/>
                <a:latin typeface="Times New Roman" panose="02020603050405020304" pitchFamily="18" charset="0"/>
                <a:cs typeface="Times New Roman" panose="02020603050405020304" pitchFamily="18" charset="0"/>
              </a:rPr>
              <a:t>(S)</a:t>
            </a:r>
            <a:r>
              <a:rPr lang="pt-BR" sz="3600" b="0" i="0" dirty="0">
                <a:solidFill>
                  <a:srgbClr val="FF0000"/>
                </a:solidFill>
                <a:effectLst/>
                <a:latin typeface="Times New Roman" panose="02020603050405020304" pitchFamily="18" charset="0"/>
                <a:cs typeface="Times New Roman" panose="02020603050405020304" pitchFamily="18" charset="0"/>
              </a:rPr>
              <a:t> → </a:t>
            </a:r>
            <a:br>
              <a:rPr lang="pt-BR" sz="3600" b="0" i="0" dirty="0">
                <a:solidFill>
                  <a:srgbClr val="FF0000"/>
                </a:solidFill>
                <a:effectLst/>
                <a:latin typeface="Times New Roman" panose="02020603050405020304" pitchFamily="18" charset="0"/>
                <a:cs typeface="Times New Roman" panose="02020603050405020304" pitchFamily="18" charset="0"/>
              </a:rPr>
            </a:br>
            <a:br>
              <a:rPr lang="pt-BR" sz="2800" b="0" i="0" dirty="0">
                <a:solidFill>
                  <a:srgbClr val="FF0000"/>
                </a:solidFill>
                <a:effectLst/>
                <a:latin typeface="Times New Roman" panose="02020603050405020304" pitchFamily="18" charset="0"/>
                <a:cs typeface="Times New Roman" panose="02020603050405020304" pitchFamily="18" charset="0"/>
              </a:rPr>
            </a:br>
            <a:r>
              <a:rPr lang="pt-BR" sz="2800" b="0" i="0" dirty="0">
                <a:solidFill>
                  <a:srgbClr val="FF0000"/>
                </a:solidFill>
                <a:effectLst/>
                <a:latin typeface="Times New Roman" panose="02020603050405020304" pitchFamily="18" charset="0"/>
                <a:cs typeface="Times New Roman" panose="02020603050405020304" pitchFamily="18" charset="0"/>
              </a:rPr>
              <a:t>                              </a:t>
            </a:r>
            <a:r>
              <a:rPr lang="pt-BR" sz="3600" b="0" i="0" dirty="0">
                <a:solidFill>
                  <a:srgbClr val="FF0000"/>
                </a:solidFill>
                <a:effectLst/>
                <a:latin typeface="Times New Roman" panose="02020603050405020304" pitchFamily="18" charset="0"/>
                <a:cs typeface="Times New Roman" panose="02020603050405020304" pitchFamily="18" charset="0"/>
              </a:rPr>
              <a:t>Ba(SCN)</a:t>
            </a:r>
            <a:r>
              <a:rPr lang="pt-BR" sz="3600" b="0" i="0" baseline="-25000" dirty="0">
                <a:solidFill>
                  <a:srgbClr val="FF0000"/>
                </a:solidFill>
                <a:effectLst/>
                <a:latin typeface="Times New Roman" panose="02020603050405020304" pitchFamily="18" charset="0"/>
                <a:cs typeface="Times New Roman" panose="02020603050405020304" pitchFamily="18" charset="0"/>
              </a:rPr>
              <a:t>2(S)</a:t>
            </a:r>
            <a:r>
              <a:rPr lang="pt-BR" sz="3600" b="0" i="0" dirty="0">
                <a:solidFill>
                  <a:srgbClr val="FF0000"/>
                </a:solidFill>
                <a:effectLst/>
                <a:latin typeface="Times New Roman" panose="02020603050405020304" pitchFamily="18" charset="0"/>
                <a:cs typeface="Times New Roman" panose="02020603050405020304" pitchFamily="18" charset="0"/>
              </a:rPr>
              <a:t> + 2NH</a:t>
            </a:r>
            <a:r>
              <a:rPr lang="pt-BR" sz="3600" b="0" i="0" baseline="-25000" dirty="0">
                <a:solidFill>
                  <a:srgbClr val="FF0000"/>
                </a:solidFill>
                <a:effectLst/>
                <a:latin typeface="Times New Roman" panose="02020603050405020304" pitchFamily="18" charset="0"/>
                <a:cs typeface="Times New Roman" panose="02020603050405020304" pitchFamily="18" charset="0"/>
              </a:rPr>
              <a:t>3(G) </a:t>
            </a:r>
            <a:r>
              <a:rPr lang="pt-BR" sz="3600" b="0" i="0" dirty="0">
                <a:solidFill>
                  <a:srgbClr val="FF0000"/>
                </a:solidFill>
                <a:effectLst/>
                <a:latin typeface="Times New Roman" panose="02020603050405020304" pitchFamily="18" charset="0"/>
                <a:cs typeface="Times New Roman" panose="02020603050405020304" pitchFamily="18" charset="0"/>
              </a:rPr>
              <a:t>+ 10H</a:t>
            </a:r>
            <a:r>
              <a:rPr lang="pt-BR" sz="3600" b="0" i="0" baseline="-25000" dirty="0">
                <a:solidFill>
                  <a:srgbClr val="FF0000"/>
                </a:solidFill>
                <a:effectLst/>
                <a:latin typeface="Times New Roman" panose="02020603050405020304" pitchFamily="18" charset="0"/>
                <a:cs typeface="Times New Roman" panose="02020603050405020304" pitchFamily="18" charset="0"/>
              </a:rPr>
              <a:t>2</a:t>
            </a:r>
            <a:r>
              <a:rPr lang="pt-BR" sz="3600" b="0" i="0" dirty="0">
                <a:solidFill>
                  <a:srgbClr val="FF0000"/>
                </a:solidFill>
                <a:effectLst/>
                <a:latin typeface="Times New Roman" panose="02020603050405020304" pitchFamily="18" charset="0"/>
                <a:cs typeface="Times New Roman" panose="02020603050405020304" pitchFamily="18" charset="0"/>
              </a:rPr>
              <a:t>O</a:t>
            </a:r>
            <a:r>
              <a:rPr lang="pt-BR" sz="3600" b="0" i="0" baseline="-25000" dirty="0">
                <a:solidFill>
                  <a:srgbClr val="FF0000"/>
                </a:solidFill>
                <a:effectLst/>
                <a:latin typeface="Times New Roman" panose="02020603050405020304" pitchFamily="18" charset="0"/>
                <a:cs typeface="Times New Roman" panose="02020603050405020304" pitchFamily="18" charset="0"/>
              </a:rPr>
              <a:t>(L)</a:t>
            </a:r>
            <a:r>
              <a:rPr lang="en-US" sz="3600" b="0" i="0" baseline="-25000" dirty="0">
                <a:solidFill>
                  <a:srgbClr val="FF0000"/>
                </a:solidFill>
                <a:effectLst/>
                <a:latin typeface="Times New Roman" panose="02020603050405020304" pitchFamily="18" charset="0"/>
                <a:cs typeface="Times New Roman" panose="02020603050405020304" pitchFamily="18" charset="0"/>
              </a:rPr>
              <a:t> </a:t>
            </a:r>
            <a:endParaRPr lang="en-US" sz="2800" b="1" baseline="-250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5119669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015405-F76D-F5A2-23F9-F04AC850311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E028B76-5B5B-3ED4-4B80-8ACF631C6831}"/>
              </a:ext>
            </a:extLst>
          </p:cNvPr>
          <p:cNvSpPr txBox="1"/>
          <p:nvPr/>
        </p:nvSpPr>
        <p:spPr>
          <a:xfrm>
            <a:off x="0" y="0"/>
            <a:ext cx="9144000" cy="2492990"/>
          </a:xfrm>
          <a:prstGeom prst="rect">
            <a:avLst/>
          </a:prstGeom>
          <a:noFill/>
        </p:spPr>
        <p:txBody>
          <a:bodyPr wrap="square" rtlCol="0">
            <a:spAutoFit/>
          </a:bodyPr>
          <a:lstStyle/>
          <a:p>
            <a:pPr marL="742950" indent="-742950">
              <a:buAutoNum type="arabicPeriod" startAt="60"/>
            </a:pPr>
            <a:r>
              <a:rPr lang="pt-BR" sz="3600" b="0" i="0" dirty="0">
                <a:solidFill>
                  <a:srgbClr val="FF0000"/>
                </a:solidFill>
                <a:effectLst/>
                <a:latin typeface="Times New Roman" panose="02020603050405020304" pitchFamily="18" charset="0"/>
                <a:cs typeface="Times New Roman" panose="02020603050405020304" pitchFamily="18" charset="0"/>
              </a:rPr>
              <a:t>Copy this...</a:t>
            </a:r>
          </a:p>
          <a:p>
            <a:pPr marL="742950" indent="-742950">
              <a:buAutoNum type="arabicPeriod" startAt="60"/>
            </a:pPr>
            <a:endParaRPr lang="pt-BR" sz="3600" dirty="0">
              <a:solidFill>
                <a:srgbClr val="FF0000"/>
              </a:solidFill>
              <a:latin typeface="Times New Roman" panose="02020603050405020304" pitchFamily="18" charset="0"/>
              <a:cs typeface="Times New Roman" panose="02020603050405020304" pitchFamily="18" charset="0"/>
            </a:endParaRPr>
          </a:p>
          <a:p>
            <a:r>
              <a:rPr lang="pt-BR" sz="2400" b="1" i="0" dirty="0">
                <a:effectLst/>
                <a:latin typeface="Times New Roman" panose="02020603050405020304" pitchFamily="18" charset="0"/>
                <a:cs typeface="Times New Roman" panose="02020603050405020304" pitchFamily="18" charset="0"/>
              </a:rPr>
              <a:t>Ba(OH)</a:t>
            </a:r>
            <a:r>
              <a:rPr lang="pt-BR" sz="2400" b="1" i="0" baseline="-25000" dirty="0">
                <a:effectLst/>
                <a:latin typeface="Times New Roman" panose="02020603050405020304" pitchFamily="18" charset="0"/>
                <a:cs typeface="Times New Roman" panose="02020603050405020304" pitchFamily="18" charset="0"/>
              </a:rPr>
              <a:t>2</a:t>
            </a:r>
            <a:r>
              <a:rPr lang="pt-BR" sz="2400" b="1" i="0" dirty="0">
                <a:effectLst/>
                <a:latin typeface="Times New Roman" panose="02020603050405020304" pitchFamily="18" charset="0"/>
                <a:cs typeface="Times New Roman" panose="02020603050405020304" pitchFamily="18" charset="0"/>
              </a:rPr>
              <a:t>·8H</a:t>
            </a:r>
            <a:r>
              <a:rPr lang="pt-BR" sz="2400" b="1" i="0" baseline="-25000" dirty="0">
                <a:effectLst/>
                <a:latin typeface="Times New Roman" panose="02020603050405020304" pitchFamily="18" charset="0"/>
                <a:cs typeface="Times New Roman" panose="02020603050405020304" pitchFamily="18" charset="0"/>
              </a:rPr>
              <a:t>2</a:t>
            </a:r>
            <a:r>
              <a:rPr lang="pt-BR" sz="2400" b="1" i="0" dirty="0">
                <a:effectLst/>
                <a:latin typeface="Times New Roman" panose="02020603050405020304" pitchFamily="18" charset="0"/>
                <a:cs typeface="Times New Roman" panose="02020603050405020304" pitchFamily="18" charset="0"/>
              </a:rPr>
              <a:t>O</a:t>
            </a:r>
            <a:r>
              <a:rPr lang="pt-BR" sz="2400" b="1" i="0" baseline="-25000" dirty="0">
                <a:effectLst/>
                <a:latin typeface="Times New Roman" panose="02020603050405020304" pitchFamily="18" charset="0"/>
                <a:cs typeface="Times New Roman" panose="02020603050405020304" pitchFamily="18" charset="0"/>
              </a:rPr>
              <a:t>(S)</a:t>
            </a:r>
            <a:r>
              <a:rPr lang="pt-BR" sz="2400" b="1" i="0" dirty="0">
                <a:effectLst/>
                <a:latin typeface="Times New Roman" panose="02020603050405020304" pitchFamily="18" charset="0"/>
                <a:cs typeface="Times New Roman" panose="02020603050405020304" pitchFamily="18" charset="0"/>
              </a:rPr>
              <a:t> + 2NH</a:t>
            </a:r>
            <a:r>
              <a:rPr lang="pt-BR" sz="2400" b="1" i="0" baseline="-25000" dirty="0">
                <a:effectLst/>
                <a:latin typeface="Times New Roman" panose="02020603050405020304" pitchFamily="18" charset="0"/>
                <a:cs typeface="Times New Roman" panose="02020603050405020304" pitchFamily="18" charset="0"/>
              </a:rPr>
              <a:t>4</a:t>
            </a:r>
            <a:r>
              <a:rPr lang="pt-BR" sz="2400" b="1" i="0" dirty="0">
                <a:effectLst/>
                <a:latin typeface="Times New Roman" panose="02020603050405020304" pitchFamily="18" charset="0"/>
                <a:cs typeface="Times New Roman" panose="02020603050405020304" pitchFamily="18" charset="0"/>
              </a:rPr>
              <a:t>SCN</a:t>
            </a:r>
            <a:r>
              <a:rPr lang="pt-BR" sz="2400" b="1" i="0" baseline="-25000" dirty="0">
                <a:effectLst/>
                <a:latin typeface="Times New Roman" panose="02020603050405020304" pitchFamily="18" charset="0"/>
                <a:cs typeface="Times New Roman" panose="02020603050405020304" pitchFamily="18" charset="0"/>
              </a:rPr>
              <a:t>(S)</a:t>
            </a:r>
            <a:r>
              <a:rPr lang="pt-BR" sz="2400" b="1" i="0" dirty="0">
                <a:effectLst/>
                <a:latin typeface="Times New Roman" panose="02020603050405020304" pitchFamily="18" charset="0"/>
                <a:cs typeface="Times New Roman" panose="02020603050405020304" pitchFamily="18" charset="0"/>
              </a:rPr>
              <a:t> → Ba(SCN)</a:t>
            </a:r>
            <a:r>
              <a:rPr lang="pt-BR" sz="2400" b="1" i="0" baseline="-25000" dirty="0">
                <a:effectLst/>
                <a:latin typeface="Times New Roman" panose="02020603050405020304" pitchFamily="18" charset="0"/>
                <a:cs typeface="Times New Roman" panose="02020603050405020304" pitchFamily="18" charset="0"/>
              </a:rPr>
              <a:t>2(S)</a:t>
            </a:r>
            <a:r>
              <a:rPr lang="pt-BR" sz="2400" b="1" i="0" dirty="0">
                <a:effectLst/>
                <a:latin typeface="Times New Roman" panose="02020603050405020304" pitchFamily="18" charset="0"/>
                <a:cs typeface="Times New Roman" panose="02020603050405020304" pitchFamily="18" charset="0"/>
              </a:rPr>
              <a:t> + 2NH</a:t>
            </a:r>
            <a:r>
              <a:rPr lang="pt-BR" sz="2400" b="1" i="0" baseline="-25000" dirty="0">
                <a:effectLst/>
                <a:latin typeface="Times New Roman" panose="02020603050405020304" pitchFamily="18" charset="0"/>
                <a:cs typeface="Times New Roman" panose="02020603050405020304" pitchFamily="18" charset="0"/>
              </a:rPr>
              <a:t>3(G) </a:t>
            </a:r>
            <a:r>
              <a:rPr lang="pt-BR" sz="2400" b="1" i="0" dirty="0">
                <a:effectLst/>
                <a:latin typeface="Times New Roman" panose="02020603050405020304" pitchFamily="18" charset="0"/>
                <a:cs typeface="Times New Roman" panose="02020603050405020304" pitchFamily="18" charset="0"/>
              </a:rPr>
              <a:t>+ 10H</a:t>
            </a:r>
            <a:r>
              <a:rPr lang="pt-BR" sz="2400" b="1" i="0" baseline="-25000" dirty="0">
                <a:effectLst/>
                <a:latin typeface="Times New Roman" panose="02020603050405020304" pitchFamily="18" charset="0"/>
                <a:cs typeface="Times New Roman" panose="02020603050405020304" pitchFamily="18" charset="0"/>
              </a:rPr>
              <a:t>2</a:t>
            </a:r>
            <a:r>
              <a:rPr lang="pt-BR" sz="2400" b="1" i="0" dirty="0">
                <a:effectLst/>
                <a:latin typeface="Times New Roman" panose="02020603050405020304" pitchFamily="18" charset="0"/>
                <a:cs typeface="Times New Roman" panose="02020603050405020304" pitchFamily="18" charset="0"/>
              </a:rPr>
              <a:t>O</a:t>
            </a:r>
            <a:r>
              <a:rPr lang="pt-BR" sz="2400" b="1" i="0" baseline="-25000" dirty="0">
                <a:effectLst/>
                <a:latin typeface="Times New Roman" panose="02020603050405020304" pitchFamily="18" charset="0"/>
                <a:cs typeface="Times New Roman" panose="02020603050405020304" pitchFamily="18" charset="0"/>
              </a:rPr>
              <a:t>(L)</a:t>
            </a:r>
            <a:br>
              <a:rPr lang="pt-BR" sz="2400" b="1" i="0" baseline="-25000" dirty="0">
                <a:effectLst/>
                <a:latin typeface="Times New Roman" panose="02020603050405020304" pitchFamily="18" charset="0"/>
                <a:cs typeface="Times New Roman" panose="02020603050405020304" pitchFamily="18" charset="0"/>
              </a:rPr>
            </a:br>
            <a:br>
              <a:rPr lang="pt-BR" sz="2400" b="1" i="0" baseline="-25000" dirty="0">
                <a:effectLst/>
                <a:latin typeface="Times New Roman" panose="02020603050405020304" pitchFamily="18" charset="0"/>
                <a:cs typeface="Times New Roman" panose="02020603050405020304" pitchFamily="18" charset="0"/>
              </a:rPr>
            </a:br>
            <a:r>
              <a:rPr lang="pt-BR" sz="4400" b="1" i="0" dirty="0">
                <a:effectLst/>
                <a:latin typeface="Times New Roman" panose="02020603050405020304" pitchFamily="18" charset="0"/>
                <a:cs typeface="Times New Roman" panose="02020603050405020304" pitchFamily="18" charset="0"/>
              </a:rPr>
              <a:t>The </a:t>
            </a:r>
            <a:r>
              <a:rPr lang="el-GR" sz="4400" b="1" i="0" dirty="0">
                <a:effectLst/>
                <a:latin typeface="Times New Roman" panose="02020603050405020304" pitchFamily="18" charset="0"/>
                <a:cs typeface="Times New Roman" panose="02020603050405020304" pitchFamily="18" charset="0"/>
              </a:rPr>
              <a:t>Δ</a:t>
            </a:r>
            <a:r>
              <a:rPr lang="pt-BR" sz="4400" b="1" i="0" dirty="0">
                <a:effectLst/>
                <a:latin typeface="Times New Roman" panose="02020603050405020304" pitchFamily="18" charset="0"/>
                <a:cs typeface="Times New Roman" panose="02020603050405020304" pitchFamily="18" charset="0"/>
              </a:rPr>
              <a:t>H for this reaction is VERY +</a:t>
            </a:r>
            <a:r>
              <a:rPr lang="en-US" sz="4400" b="1" i="0" dirty="0">
                <a:effectLst/>
                <a:latin typeface="Times New Roman" panose="02020603050405020304" pitchFamily="18" charset="0"/>
                <a:cs typeface="Times New Roman" panose="02020603050405020304" pitchFamily="18" charset="0"/>
              </a:rPr>
              <a:t> </a:t>
            </a:r>
            <a:endParaRPr lang="en-US" sz="5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6961287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B13A60D-44F4-D051-4B3E-5248CCA96B76}"/>
              </a:ext>
            </a:extLst>
          </p:cNvPr>
          <p:cNvSpPr txBox="1"/>
          <p:nvPr/>
        </p:nvSpPr>
        <p:spPr>
          <a:xfrm>
            <a:off x="0" y="0"/>
            <a:ext cx="9144000" cy="5693866"/>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61.  Can energy be positive or negative?  </a:t>
            </a:r>
            <a:r>
              <a:rPr lang="en-US" sz="2800" dirty="0">
                <a:solidFill>
                  <a:srgbClr val="FF0000"/>
                </a:solidFill>
                <a:latin typeface="Times New Roman" panose="02020603050405020304" pitchFamily="18" charset="0"/>
                <a:cs typeface="Times New Roman" panose="02020603050405020304" pitchFamily="18" charset="0"/>
              </a:rPr>
              <a:t>NO</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It’s sort of like money.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You might have a $1 but you don’t have +$1</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If you have no money but owe me a dollar,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you don’t have -$1 !</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62.  The +</a:t>
            </a:r>
            <a:r>
              <a:rPr lang="el-GR" sz="2800" dirty="0">
                <a:latin typeface="Times New Roman" panose="02020603050405020304" pitchFamily="18" charset="0"/>
                <a:cs typeface="Times New Roman" panose="02020603050405020304" pitchFamily="18" charset="0"/>
              </a:rPr>
              <a:t>Δ</a:t>
            </a:r>
            <a:r>
              <a:rPr lang="en-US" sz="2800" dirty="0">
                <a:latin typeface="Times New Roman" panose="02020603050405020304" pitchFamily="18" charset="0"/>
                <a:cs typeface="Times New Roman" panose="02020603050405020304" pitchFamily="18" charset="0"/>
              </a:rPr>
              <a:t>H means that the reaction is ABSORBING energy,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it is </a:t>
            </a:r>
            <a:r>
              <a:rPr lang="en-US" sz="2800" u="sng" dirty="0">
                <a:solidFill>
                  <a:srgbClr val="FF0000"/>
                </a:solidFill>
                <a:latin typeface="Times New Roman" panose="02020603050405020304" pitchFamily="18" charset="0"/>
                <a:cs typeface="Times New Roman" panose="02020603050405020304" pitchFamily="18" charset="0"/>
              </a:rPr>
              <a:t>endothermic</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The –</a:t>
            </a:r>
            <a:r>
              <a:rPr lang="el-GR" sz="2800" dirty="0">
                <a:latin typeface="Times New Roman" panose="02020603050405020304" pitchFamily="18" charset="0"/>
                <a:cs typeface="Times New Roman" panose="02020603050405020304" pitchFamily="18" charset="0"/>
              </a:rPr>
              <a:t>Δ</a:t>
            </a:r>
            <a:r>
              <a:rPr lang="en-US" sz="2800" dirty="0">
                <a:latin typeface="Times New Roman" panose="02020603050405020304" pitchFamily="18" charset="0"/>
                <a:cs typeface="Times New Roman" panose="02020603050405020304" pitchFamily="18" charset="0"/>
              </a:rPr>
              <a:t>H means that the reaction is EMITTING energy,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it is </a:t>
            </a:r>
            <a:r>
              <a:rPr lang="en-US" sz="2800" u="sng" dirty="0">
                <a:solidFill>
                  <a:srgbClr val="FF0000"/>
                </a:solidFill>
                <a:latin typeface="Times New Roman" panose="02020603050405020304" pitchFamily="18" charset="0"/>
                <a:cs typeface="Times New Roman" panose="02020603050405020304" pitchFamily="18" charset="0"/>
              </a:rPr>
              <a:t>exothermic</a:t>
            </a:r>
          </a:p>
        </p:txBody>
      </p:sp>
    </p:spTree>
    <p:extLst>
      <p:ext uri="{BB962C8B-B14F-4D97-AF65-F5344CB8AC3E}">
        <p14:creationId xmlns:p14="http://schemas.microsoft.com/office/powerpoint/2010/main" val="315537214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8A2EC27E-D9D4-BE4E-B238-707094313D47}"/>
              </a:ext>
            </a:extLst>
          </p:cNvPr>
          <p:cNvGraphicFramePr>
            <a:graphicFrameLocks noGrp="1"/>
          </p:cNvGraphicFramePr>
          <p:nvPr>
            <p:extLst>
              <p:ext uri="{D42A27DB-BD31-4B8C-83A1-F6EECF244321}">
                <p14:modId xmlns:p14="http://schemas.microsoft.com/office/powerpoint/2010/main" val="3449097576"/>
              </p:ext>
            </p:extLst>
          </p:nvPr>
        </p:nvGraphicFramePr>
        <p:xfrm>
          <a:off x="0" y="15433"/>
          <a:ext cx="9133347" cy="6842568"/>
        </p:xfrm>
        <a:graphic>
          <a:graphicData uri="http://schemas.openxmlformats.org/drawingml/2006/table">
            <a:tbl>
              <a:tblPr/>
              <a:tblGrid>
                <a:gridCol w="1641037">
                  <a:extLst>
                    <a:ext uri="{9D8B030D-6E8A-4147-A177-3AD203B41FA5}">
                      <a16:colId xmlns:a16="http://schemas.microsoft.com/office/drawing/2014/main" val="1047354075"/>
                    </a:ext>
                  </a:extLst>
                </a:gridCol>
                <a:gridCol w="3968398">
                  <a:extLst>
                    <a:ext uri="{9D8B030D-6E8A-4147-A177-3AD203B41FA5}">
                      <a16:colId xmlns:a16="http://schemas.microsoft.com/office/drawing/2014/main" val="4127114991"/>
                    </a:ext>
                  </a:extLst>
                </a:gridCol>
                <a:gridCol w="3523912">
                  <a:extLst>
                    <a:ext uri="{9D8B030D-6E8A-4147-A177-3AD203B41FA5}">
                      <a16:colId xmlns:a16="http://schemas.microsoft.com/office/drawing/2014/main" val="3616819749"/>
                    </a:ext>
                  </a:extLst>
                </a:gridCol>
              </a:tblGrid>
              <a:tr h="1198063">
                <a:tc>
                  <a:txBody>
                    <a:bodyPr/>
                    <a:lstStyle/>
                    <a:p>
                      <a:pPr marL="228600" marR="0" indent="-228600" algn="l" rtl="0"/>
                      <a:r>
                        <a:rPr lang="en-US" sz="2800" kern="1400" dirty="0">
                          <a:ln>
                            <a:noFill/>
                          </a:ln>
                          <a:solidFill>
                            <a:srgbClr val="FF0000"/>
                          </a:solidFill>
                          <a:effectLst/>
                          <a:latin typeface="Times New Roman" panose="02020603050405020304" pitchFamily="18" charset="0"/>
                        </a:rPr>
                        <a:t>63</a:t>
                      </a:r>
                      <a:r>
                        <a:rPr lang="en-US" sz="1600" kern="1400" dirty="0">
                          <a:ln>
                            <a:noFill/>
                          </a:ln>
                          <a:solidFill>
                            <a:srgbClr val="000000"/>
                          </a:solidFill>
                          <a:effectLst/>
                          <a:latin typeface="Times New Roman" panose="02020603050405020304" pitchFamily="18" charset="0"/>
                        </a:rPr>
                        <a:t>.</a:t>
                      </a:r>
                      <a:r>
                        <a:rPr lang="en-US" sz="1100" kern="1400" dirty="0">
                          <a:ln>
                            <a:noFill/>
                          </a:ln>
                          <a:solidFill>
                            <a:srgbClr val="000000"/>
                          </a:solidFill>
                          <a:effectLst/>
                          <a:latin typeface="Times New Roman" panose="02020603050405020304" pitchFamily="18" charset="0"/>
                        </a:rPr>
                        <a:t> </a:t>
                      </a:r>
                      <a:r>
                        <a:rPr lang="en-US" sz="1600" kern="1400" dirty="0">
                          <a:ln>
                            <a:noFill/>
                          </a:ln>
                          <a:solidFill>
                            <a:srgbClr val="000000"/>
                          </a:solidFill>
                          <a:effectLst/>
                          <a:latin typeface="Times New Roman" panose="02020603050405020304" pitchFamily="18" charset="0"/>
                        </a:rPr>
                        <a:t> The 6th  </a:t>
                      </a:r>
                      <a:br>
                        <a:rPr lang="en-US" sz="1600" kern="1400" dirty="0">
                          <a:ln>
                            <a:noFill/>
                          </a:ln>
                          <a:solidFill>
                            <a:srgbClr val="000000"/>
                          </a:solidFill>
                          <a:effectLst/>
                          <a:latin typeface="Times New Roman" panose="02020603050405020304" pitchFamily="18" charset="0"/>
                        </a:rPr>
                      </a:br>
                      <a:r>
                        <a:rPr lang="en-US" sz="1600" kern="1400" dirty="0">
                          <a:ln>
                            <a:noFill/>
                          </a:ln>
                          <a:solidFill>
                            <a:srgbClr val="000000"/>
                          </a:solidFill>
                          <a:effectLst/>
                          <a:latin typeface="Times New Roman" panose="02020603050405020304" pitchFamily="18" charset="0"/>
                        </a:rPr>
                        <a:t>   reaction</a:t>
                      </a:r>
                      <a:br>
                        <a:rPr lang="en-US" sz="1600" kern="1400" dirty="0">
                          <a:ln>
                            <a:noFill/>
                          </a:ln>
                          <a:solidFill>
                            <a:srgbClr val="000000"/>
                          </a:solidFill>
                          <a:effectLst/>
                          <a:latin typeface="Times New Roman" panose="02020603050405020304" pitchFamily="18" charset="0"/>
                        </a:rPr>
                      </a:br>
                      <a:r>
                        <a:rPr lang="en-US" sz="1600" kern="1400" dirty="0">
                          <a:ln>
                            <a:noFill/>
                          </a:ln>
                          <a:solidFill>
                            <a:srgbClr val="000000"/>
                          </a:solidFill>
                          <a:effectLst/>
                          <a:latin typeface="Times New Roman" panose="02020603050405020304" pitchFamily="18" charset="0"/>
                        </a:rPr>
                        <a:t>   on table I</a:t>
                      </a:r>
                      <a:endParaRPr lang="en-US" sz="1100" kern="1400" dirty="0">
                        <a:ln>
                          <a:noFill/>
                        </a:ln>
                        <a:solidFill>
                          <a:srgbClr val="000000"/>
                        </a:solidFill>
                        <a:effectLst/>
                        <a:latin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F3"/>
                    </a:solidFill>
                  </a:tcPr>
                </a:tc>
                <a:tc gridSpan="2">
                  <a:txBody>
                    <a:bodyPr/>
                    <a:lstStyle/>
                    <a:p>
                      <a:pPr marR="0" indent="0" algn="l" rtl="0"/>
                      <a:r>
                        <a:rPr lang="pt-BR" sz="2400" kern="1400" dirty="0">
                          <a:ln>
                            <a:noFill/>
                          </a:ln>
                          <a:solidFill>
                            <a:srgbClr val="000000"/>
                          </a:solidFill>
                          <a:effectLst/>
                          <a:latin typeface="Times New Roman" panose="02020603050405020304" pitchFamily="18" charset="0"/>
                        </a:rPr>
                        <a:t>   C</a:t>
                      </a:r>
                      <a:r>
                        <a:rPr lang="pt-BR" sz="2400" kern="1400" baseline="-25000" dirty="0">
                          <a:ln>
                            <a:noFill/>
                          </a:ln>
                          <a:solidFill>
                            <a:srgbClr val="000000"/>
                          </a:solidFill>
                          <a:effectLst/>
                          <a:latin typeface="Times New Roman" panose="02020603050405020304" pitchFamily="18" charset="0"/>
                        </a:rPr>
                        <a:t>6</a:t>
                      </a:r>
                      <a:r>
                        <a:rPr lang="pt-BR" sz="2400" kern="1400" dirty="0">
                          <a:ln>
                            <a:noFill/>
                          </a:ln>
                          <a:solidFill>
                            <a:srgbClr val="000000"/>
                          </a:solidFill>
                          <a:effectLst/>
                          <a:latin typeface="Times New Roman" panose="02020603050405020304" pitchFamily="18" charset="0"/>
                        </a:rPr>
                        <a:t>H</a:t>
                      </a:r>
                      <a:r>
                        <a:rPr lang="pt-BR" sz="2400" kern="1400" baseline="-25000" dirty="0">
                          <a:ln>
                            <a:noFill/>
                          </a:ln>
                          <a:solidFill>
                            <a:srgbClr val="000000"/>
                          </a:solidFill>
                          <a:effectLst/>
                          <a:latin typeface="Times New Roman" panose="02020603050405020304" pitchFamily="18" charset="0"/>
                        </a:rPr>
                        <a:t>12</a:t>
                      </a:r>
                      <a:r>
                        <a:rPr lang="pt-BR" sz="2400" kern="1400" dirty="0">
                          <a:ln>
                            <a:noFill/>
                          </a:ln>
                          <a:solidFill>
                            <a:srgbClr val="000000"/>
                          </a:solidFill>
                          <a:effectLst/>
                          <a:latin typeface="Times New Roman" panose="02020603050405020304" pitchFamily="18" charset="0"/>
                        </a:rPr>
                        <a:t>O</a:t>
                      </a:r>
                      <a:r>
                        <a:rPr lang="pt-BR" sz="2400" kern="1400" baseline="-25000" dirty="0">
                          <a:ln>
                            <a:noFill/>
                          </a:ln>
                          <a:solidFill>
                            <a:srgbClr val="000000"/>
                          </a:solidFill>
                          <a:effectLst/>
                          <a:latin typeface="Times New Roman" panose="02020603050405020304" pitchFamily="18" charset="0"/>
                        </a:rPr>
                        <a:t>6(S)</a:t>
                      </a:r>
                      <a:r>
                        <a:rPr lang="pt-BR" sz="2400" kern="1400" dirty="0">
                          <a:ln>
                            <a:noFill/>
                          </a:ln>
                          <a:solidFill>
                            <a:srgbClr val="000000"/>
                          </a:solidFill>
                          <a:effectLst/>
                          <a:latin typeface="Times New Roman" panose="02020603050405020304" pitchFamily="18" charset="0"/>
                        </a:rPr>
                        <a:t> + 6O</a:t>
                      </a:r>
                      <a:r>
                        <a:rPr lang="pt-BR" sz="2400" kern="1400" baseline="-25000" dirty="0">
                          <a:ln>
                            <a:noFill/>
                          </a:ln>
                          <a:solidFill>
                            <a:srgbClr val="000000"/>
                          </a:solidFill>
                          <a:effectLst/>
                          <a:latin typeface="Times New Roman" panose="02020603050405020304" pitchFamily="18" charset="0"/>
                        </a:rPr>
                        <a:t>2(G)  </a:t>
                      </a:r>
                      <a:r>
                        <a:rPr lang="pt-BR" sz="2400" kern="1400" dirty="0">
                          <a:ln>
                            <a:noFill/>
                          </a:ln>
                          <a:solidFill>
                            <a:srgbClr val="000000"/>
                          </a:solidFill>
                          <a:effectLst/>
                          <a:latin typeface="Times New Roman" panose="02020603050405020304" pitchFamily="18" charset="0"/>
                        </a:rPr>
                        <a:t>→  6CO</a:t>
                      </a:r>
                      <a:r>
                        <a:rPr lang="pt-BR" sz="2400" kern="1400" baseline="-25000" dirty="0">
                          <a:ln>
                            <a:noFill/>
                          </a:ln>
                          <a:solidFill>
                            <a:srgbClr val="000000"/>
                          </a:solidFill>
                          <a:effectLst/>
                          <a:latin typeface="Times New Roman" panose="02020603050405020304" pitchFamily="18" charset="0"/>
                        </a:rPr>
                        <a:t>2(G) </a:t>
                      </a:r>
                      <a:r>
                        <a:rPr lang="pt-BR" sz="2400" kern="1400" dirty="0">
                          <a:ln>
                            <a:noFill/>
                          </a:ln>
                          <a:solidFill>
                            <a:srgbClr val="000000"/>
                          </a:solidFill>
                          <a:effectLst/>
                          <a:latin typeface="Times New Roman" panose="02020603050405020304" pitchFamily="18" charset="0"/>
                        </a:rPr>
                        <a:t>+ 6H</a:t>
                      </a:r>
                      <a:r>
                        <a:rPr lang="pt-BR" sz="2400" kern="1400" baseline="-25000" dirty="0">
                          <a:ln>
                            <a:noFill/>
                          </a:ln>
                          <a:solidFill>
                            <a:srgbClr val="000000"/>
                          </a:solidFill>
                          <a:effectLst/>
                          <a:latin typeface="Times New Roman" panose="02020603050405020304" pitchFamily="18" charset="0"/>
                        </a:rPr>
                        <a:t>2</a:t>
                      </a:r>
                      <a:r>
                        <a:rPr lang="pt-BR" sz="2400" kern="1400" dirty="0">
                          <a:ln>
                            <a:noFill/>
                          </a:ln>
                          <a:solidFill>
                            <a:srgbClr val="000000"/>
                          </a:solidFill>
                          <a:effectLst/>
                          <a:latin typeface="Times New Roman" panose="02020603050405020304" pitchFamily="18" charset="0"/>
                        </a:rPr>
                        <a:t>O</a:t>
                      </a:r>
                      <a:r>
                        <a:rPr lang="pt-BR" sz="2400" kern="1400" baseline="-25000" dirty="0">
                          <a:ln>
                            <a:noFill/>
                          </a:ln>
                          <a:solidFill>
                            <a:srgbClr val="000000"/>
                          </a:solidFill>
                          <a:effectLst/>
                          <a:latin typeface="Times New Roman" panose="02020603050405020304" pitchFamily="18" charset="0"/>
                        </a:rPr>
                        <a:t>(G)  </a:t>
                      </a:r>
                      <a:endParaRPr lang="pt-BR" sz="2400" kern="1400" dirty="0">
                        <a:ln>
                          <a:noFill/>
                        </a:ln>
                        <a:solidFill>
                          <a:srgbClr val="000000"/>
                        </a:solidFill>
                        <a:effectLst/>
                        <a:latin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F3"/>
                    </a:solidFill>
                  </a:tcPr>
                </a:tc>
                <a:tc hMerge="1">
                  <a:txBody>
                    <a:bodyPr/>
                    <a:lstStyle/>
                    <a:p>
                      <a:endParaRPr lang="en-US"/>
                    </a:p>
                  </a:txBody>
                  <a:tcPr/>
                </a:tc>
                <a:extLst>
                  <a:ext uri="{0D108BD9-81ED-4DB2-BD59-A6C34878D82A}">
                    <a16:rowId xmlns:a16="http://schemas.microsoft.com/office/drawing/2014/main" val="3467844806"/>
                  </a:ext>
                </a:extLst>
              </a:tr>
              <a:tr h="982109">
                <a:tc>
                  <a:txBody>
                    <a:bodyPr/>
                    <a:lstStyle/>
                    <a:p>
                      <a:pPr marR="0" indent="0" algn="ctr" rtl="0"/>
                      <a:r>
                        <a:rPr lang="en-US" sz="2000" kern="1400" dirty="0">
                          <a:ln>
                            <a:noFill/>
                          </a:ln>
                          <a:solidFill>
                            <a:srgbClr val="000000"/>
                          </a:solidFill>
                          <a:effectLst/>
                          <a:latin typeface="Times New Roman" panose="02020603050405020304" pitchFamily="18" charset="0"/>
                        </a:rPr>
                        <a:t>The </a:t>
                      </a:r>
                      <a:r>
                        <a:rPr lang="el-GR" sz="2000" kern="1400" dirty="0">
                          <a:ln>
                            <a:noFill/>
                          </a:ln>
                          <a:solidFill>
                            <a:srgbClr val="000000"/>
                          </a:solidFill>
                          <a:effectLst/>
                          <a:latin typeface="Times New Roman" panose="02020603050405020304" pitchFamily="18" charset="0"/>
                        </a:rPr>
                        <a:t>Δ</a:t>
                      </a:r>
                      <a:r>
                        <a:rPr lang="en-US" sz="2000" kern="1400" dirty="0">
                          <a:ln>
                            <a:noFill/>
                          </a:ln>
                          <a:solidFill>
                            <a:srgbClr val="000000"/>
                          </a:solidFill>
                          <a:effectLst/>
                          <a:latin typeface="Times New Roman" panose="02020603050405020304" pitchFamily="18" charset="0"/>
                        </a:rPr>
                        <a:t>H is</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r>
                        <a:rPr lang="en-US" sz="2000" kern="1400" dirty="0">
                          <a:ln>
                            <a:noFill/>
                          </a:ln>
                          <a:solidFill>
                            <a:srgbClr val="000000"/>
                          </a:solidFill>
                          <a:effectLst/>
                          <a:latin typeface="Times New Roman" panose="02020603050405020304" pitchFamily="18" charset="0"/>
                        </a:rPr>
                        <a:t>— 2804 kJ</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r>
                        <a:rPr lang="en-US" sz="2000" kern="1400" dirty="0">
                          <a:ln>
                            <a:noFill/>
                          </a:ln>
                          <a:solidFill>
                            <a:srgbClr val="000000"/>
                          </a:solidFill>
                          <a:effectLst/>
                          <a:latin typeface="Times New Roman" panose="02020603050405020304" pitchFamily="18" charset="0"/>
                        </a:rPr>
                        <a:t>Heat is emitted exothermically</a:t>
                      </a:r>
                    </a:p>
                    <a:p>
                      <a:pPr marR="0" indent="0" algn="ctr" rtl="0"/>
                      <a:r>
                        <a:rPr lang="en-US" sz="2000" kern="1400" dirty="0">
                          <a:ln>
                            <a:noFill/>
                          </a:ln>
                          <a:solidFill>
                            <a:srgbClr val="000000"/>
                          </a:solidFill>
                          <a:effectLst/>
                          <a:latin typeface="Times New Roman" panose="02020603050405020304" pitchFamily="18" charset="0"/>
                        </a:rPr>
                        <a:t>Heat is a PRODUCT</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59283289"/>
                  </a:ext>
                </a:extLst>
              </a:tr>
              <a:tr h="1014640">
                <a:tc>
                  <a:txBody>
                    <a:bodyPr/>
                    <a:lstStyle/>
                    <a:p>
                      <a:pPr marR="0" indent="0" algn="ctr" rtl="0"/>
                      <a:r>
                        <a:rPr lang="en-US" sz="2000" kern="1400" dirty="0">
                          <a:ln>
                            <a:noFill/>
                          </a:ln>
                          <a:solidFill>
                            <a:srgbClr val="000000"/>
                          </a:solidFill>
                          <a:effectLst/>
                          <a:latin typeface="Times New Roman" panose="02020603050405020304" pitchFamily="18" charset="0"/>
                        </a:rPr>
                        <a:t>Rewrite </a:t>
                      </a:r>
                      <a:br>
                        <a:rPr lang="en-US" sz="2000" kern="1400" dirty="0">
                          <a:ln>
                            <a:noFill/>
                          </a:ln>
                          <a:solidFill>
                            <a:srgbClr val="000000"/>
                          </a:solidFill>
                          <a:effectLst/>
                          <a:latin typeface="Times New Roman" panose="02020603050405020304" pitchFamily="18" charset="0"/>
                        </a:rPr>
                      </a:br>
                      <a:r>
                        <a:rPr lang="en-US" sz="2000" kern="1400" dirty="0">
                          <a:ln>
                            <a:noFill/>
                          </a:ln>
                          <a:solidFill>
                            <a:srgbClr val="000000"/>
                          </a:solidFill>
                          <a:effectLst/>
                          <a:latin typeface="Times New Roman" panose="02020603050405020304" pitchFamily="18" charset="0"/>
                        </a:rPr>
                        <a:t>this</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R="0" indent="0" algn="l" rtl="0"/>
                      <a:r>
                        <a:rPr lang="en-US" sz="2400" kern="1400" dirty="0">
                          <a:ln>
                            <a:noFill/>
                          </a:ln>
                          <a:solidFill>
                            <a:srgbClr val="000000"/>
                          </a:solidFill>
                          <a:effectLst/>
                          <a:latin typeface="Times New Roman" panose="02020603050405020304" pitchFamily="18" charset="0"/>
                        </a:rPr>
                        <a:t>  </a:t>
                      </a:r>
                      <a:r>
                        <a:rPr kumimoji="0" lang="pt-BR" sz="24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mn-cs"/>
                        </a:rPr>
                        <a:t> C</a:t>
                      </a:r>
                      <a:r>
                        <a:rPr kumimoji="0" lang="pt-BR" sz="2400" b="0" i="0" u="none" strike="noStrike" kern="1400" cap="none" spc="0" normalizeH="0" baseline="-25000" noProof="0" dirty="0">
                          <a:ln>
                            <a:noFill/>
                          </a:ln>
                          <a:solidFill>
                            <a:srgbClr val="000000"/>
                          </a:solidFill>
                          <a:effectLst/>
                          <a:uLnTx/>
                          <a:uFillTx/>
                          <a:latin typeface="Times New Roman" panose="02020603050405020304" pitchFamily="18" charset="0"/>
                          <a:ea typeface="+mn-ea"/>
                          <a:cs typeface="+mn-cs"/>
                        </a:rPr>
                        <a:t>6</a:t>
                      </a:r>
                      <a:r>
                        <a:rPr kumimoji="0" lang="pt-BR" sz="24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mn-cs"/>
                        </a:rPr>
                        <a:t>H</a:t>
                      </a:r>
                      <a:r>
                        <a:rPr kumimoji="0" lang="pt-BR" sz="2400" b="0" i="0" u="none" strike="noStrike" kern="1400" cap="none" spc="0" normalizeH="0" baseline="-25000" noProof="0" dirty="0">
                          <a:ln>
                            <a:noFill/>
                          </a:ln>
                          <a:solidFill>
                            <a:srgbClr val="000000"/>
                          </a:solidFill>
                          <a:effectLst/>
                          <a:uLnTx/>
                          <a:uFillTx/>
                          <a:latin typeface="Times New Roman" panose="02020603050405020304" pitchFamily="18" charset="0"/>
                          <a:ea typeface="+mn-ea"/>
                          <a:cs typeface="+mn-cs"/>
                        </a:rPr>
                        <a:t>12</a:t>
                      </a:r>
                      <a:r>
                        <a:rPr kumimoji="0" lang="pt-BR" sz="24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mn-cs"/>
                        </a:rPr>
                        <a:t>O</a:t>
                      </a:r>
                      <a:r>
                        <a:rPr kumimoji="0" lang="pt-BR" sz="2400" b="0" i="0" u="none" strike="noStrike" kern="1400" cap="none" spc="0" normalizeH="0" baseline="-25000" noProof="0" dirty="0">
                          <a:ln>
                            <a:noFill/>
                          </a:ln>
                          <a:solidFill>
                            <a:srgbClr val="000000"/>
                          </a:solidFill>
                          <a:effectLst/>
                          <a:uLnTx/>
                          <a:uFillTx/>
                          <a:latin typeface="Times New Roman" panose="02020603050405020304" pitchFamily="18" charset="0"/>
                          <a:ea typeface="+mn-ea"/>
                          <a:cs typeface="+mn-cs"/>
                        </a:rPr>
                        <a:t>6(S)</a:t>
                      </a:r>
                      <a:r>
                        <a:rPr kumimoji="0" lang="pt-BR" sz="24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mn-cs"/>
                        </a:rPr>
                        <a:t> + 6O</a:t>
                      </a:r>
                      <a:r>
                        <a:rPr kumimoji="0" lang="pt-BR" sz="2400" b="0" i="0" u="none" strike="noStrike" kern="1400" cap="none" spc="0" normalizeH="0" baseline="-25000" noProof="0" dirty="0">
                          <a:ln>
                            <a:noFill/>
                          </a:ln>
                          <a:solidFill>
                            <a:srgbClr val="000000"/>
                          </a:solidFill>
                          <a:effectLst/>
                          <a:uLnTx/>
                          <a:uFillTx/>
                          <a:latin typeface="Times New Roman" panose="02020603050405020304" pitchFamily="18" charset="0"/>
                          <a:ea typeface="+mn-ea"/>
                          <a:cs typeface="+mn-cs"/>
                        </a:rPr>
                        <a:t>2(G)  </a:t>
                      </a:r>
                      <a:r>
                        <a:rPr kumimoji="0" lang="pt-BR" sz="24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mn-cs"/>
                        </a:rPr>
                        <a:t>→  6CO</a:t>
                      </a:r>
                      <a:r>
                        <a:rPr kumimoji="0" lang="pt-BR" sz="2400" b="0" i="0" u="none" strike="noStrike" kern="1400" cap="none" spc="0" normalizeH="0" baseline="-25000" noProof="0" dirty="0">
                          <a:ln>
                            <a:noFill/>
                          </a:ln>
                          <a:solidFill>
                            <a:srgbClr val="000000"/>
                          </a:solidFill>
                          <a:effectLst/>
                          <a:uLnTx/>
                          <a:uFillTx/>
                          <a:latin typeface="Times New Roman" panose="02020603050405020304" pitchFamily="18" charset="0"/>
                          <a:ea typeface="+mn-ea"/>
                          <a:cs typeface="+mn-cs"/>
                        </a:rPr>
                        <a:t>2(G) </a:t>
                      </a:r>
                      <a:r>
                        <a:rPr kumimoji="0" lang="pt-BR" sz="24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mn-cs"/>
                        </a:rPr>
                        <a:t>+ 6H</a:t>
                      </a:r>
                      <a:r>
                        <a:rPr kumimoji="0" lang="pt-BR" sz="2400" b="0" i="0" u="none" strike="noStrike" kern="1400" cap="none" spc="0" normalizeH="0" baseline="-25000" noProof="0" dirty="0">
                          <a:ln>
                            <a:noFill/>
                          </a:ln>
                          <a:solidFill>
                            <a:srgbClr val="000000"/>
                          </a:solidFill>
                          <a:effectLst/>
                          <a:uLnTx/>
                          <a:uFillTx/>
                          <a:latin typeface="Times New Roman" panose="02020603050405020304" pitchFamily="18" charset="0"/>
                          <a:ea typeface="+mn-ea"/>
                          <a:cs typeface="+mn-cs"/>
                        </a:rPr>
                        <a:t>2</a:t>
                      </a:r>
                      <a:r>
                        <a:rPr kumimoji="0" lang="pt-BR" sz="24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mn-cs"/>
                        </a:rPr>
                        <a:t>O</a:t>
                      </a:r>
                      <a:r>
                        <a:rPr kumimoji="0" lang="pt-BR" sz="2400" b="0" i="0" u="none" strike="noStrike" kern="1400" cap="none" spc="0" normalizeH="0" baseline="-25000" noProof="0" dirty="0">
                          <a:ln>
                            <a:noFill/>
                          </a:ln>
                          <a:solidFill>
                            <a:srgbClr val="000000"/>
                          </a:solidFill>
                          <a:effectLst/>
                          <a:uLnTx/>
                          <a:uFillTx/>
                          <a:latin typeface="Times New Roman" panose="02020603050405020304" pitchFamily="18" charset="0"/>
                          <a:ea typeface="+mn-ea"/>
                          <a:cs typeface="+mn-cs"/>
                        </a:rPr>
                        <a:t>(G)  </a:t>
                      </a:r>
                      <a:r>
                        <a:rPr kumimoji="0" lang="pt-BR" sz="2400" b="0" i="0" u="none" strike="noStrike" kern="1400" cap="none" spc="0" normalizeH="0" baseline="0" noProof="0" dirty="0">
                          <a:ln>
                            <a:noFill/>
                          </a:ln>
                          <a:solidFill>
                            <a:srgbClr val="000000"/>
                          </a:solidFill>
                          <a:effectLst/>
                          <a:uLnTx/>
                          <a:uFillTx/>
                          <a:latin typeface="Times New Roman" panose="02020603050405020304" pitchFamily="18" charset="0"/>
                          <a:ea typeface="+mn-ea"/>
                          <a:cs typeface="+mn-cs"/>
                        </a:rPr>
                        <a:t> + 2804 kJ</a:t>
                      </a:r>
                      <a:endParaRPr lang="en-US" sz="2400" kern="1400" dirty="0">
                        <a:ln>
                          <a:noFill/>
                        </a:ln>
                        <a:solidFill>
                          <a:srgbClr val="000000"/>
                        </a:solidFill>
                        <a:effectLst/>
                        <a:latin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383851588"/>
                  </a:ext>
                </a:extLst>
              </a:tr>
              <a:tr h="1722843">
                <a:tc gridSpan="3">
                  <a:txBody>
                    <a:bodyPr/>
                    <a:lstStyle/>
                    <a:p>
                      <a:pPr marR="0" indent="0" algn="ctr" rtl="0"/>
                      <a:r>
                        <a:rPr lang="en-US" sz="2400" kern="1400" dirty="0">
                          <a:ln>
                            <a:noFill/>
                          </a:ln>
                          <a:solidFill>
                            <a:srgbClr val="000000"/>
                          </a:solidFill>
                          <a:effectLst/>
                          <a:latin typeface="Times New Roman" panose="02020603050405020304" pitchFamily="18" charset="0"/>
                        </a:rPr>
                        <a:t>Heat is a product in an exothermic reaction, </a:t>
                      </a:r>
                      <a:br>
                        <a:rPr lang="en-US" sz="2400" kern="1400" dirty="0">
                          <a:ln>
                            <a:noFill/>
                          </a:ln>
                          <a:solidFill>
                            <a:srgbClr val="000000"/>
                          </a:solidFill>
                          <a:effectLst/>
                          <a:latin typeface="Times New Roman" panose="02020603050405020304" pitchFamily="18" charset="0"/>
                        </a:rPr>
                      </a:br>
                      <a:r>
                        <a:rPr lang="en-US" sz="2400" kern="1400" dirty="0">
                          <a:ln>
                            <a:noFill/>
                          </a:ln>
                          <a:solidFill>
                            <a:srgbClr val="000000"/>
                          </a:solidFill>
                          <a:effectLst/>
                          <a:latin typeface="Times New Roman" panose="02020603050405020304" pitchFamily="18" charset="0"/>
                        </a:rPr>
                        <a:t>it can be written WITH the products.</a:t>
                      </a:r>
                    </a:p>
                    <a:p>
                      <a:pPr marR="0" indent="0" algn="ctr" rtl="0"/>
                      <a:r>
                        <a:rPr lang="en-US" sz="2400" kern="1400" dirty="0">
                          <a:ln>
                            <a:noFill/>
                          </a:ln>
                          <a:solidFill>
                            <a:srgbClr val="000000"/>
                          </a:solidFill>
                          <a:effectLst/>
                          <a:latin typeface="Times New Roman" panose="02020603050405020304" pitchFamily="18" charset="0"/>
                        </a:rPr>
                        <a:t>The </a:t>
                      </a:r>
                      <a:r>
                        <a:rPr lang="el-GR" sz="2400" kern="1400" dirty="0">
                          <a:ln>
                            <a:noFill/>
                          </a:ln>
                          <a:solidFill>
                            <a:srgbClr val="000000"/>
                          </a:solidFill>
                          <a:effectLst/>
                          <a:latin typeface="Times New Roman" panose="02020603050405020304" pitchFamily="18" charset="0"/>
                          <a:cs typeface="Times New Roman" panose="02020603050405020304" pitchFamily="18" charset="0"/>
                        </a:rPr>
                        <a:t>Δ</a:t>
                      </a:r>
                      <a:r>
                        <a:rPr lang="en-US" sz="2400" kern="1400" dirty="0">
                          <a:ln>
                            <a:noFill/>
                          </a:ln>
                          <a:solidFill>
                            <a:srgbClr val="000000"/>
                          </a:solidFill>
                          <a:effectLst/>
                          <a:latin typeface="Times New Roman" panose="02020603050405020304" pitchFamily="18" charset="0"/>
                        </a:rPr>
                        <a:t>H is negative, but this is not changed to a + here.  </a:t>
                      </a:r>
                      <a:br>
                        <a:rPr lang="en-US" sz="2400" kern="1400" dirty="0">
                          <a:ln>
                            <a:noFill/>
                          </a:ln>
                          <a:solidFill>
                            <a:srgbClr val="000000"/>
                          </a:solidFill>
                          <a:effectLst/>
                          <a:latin typeface="Times New Roman" panose="02020603050405020304" pitchFamily="18" charset="0"/>
                        </a:rPr>
                      </a:br>
                      <a:r>
                        <a:rPr lang="en-US" sz="2400" kern="1400" dirty="0">
                          <a:ln>
                            <a:noFill/>
                          </a:ln>
                          <a:solidFill>
                            <a:srgbClr val="000000"/>
                          </a:solidFill>
                          <a:effectLst/>
                          <a:latin typeface="Times New Roman" panose="02020603050405020304" pitchFamily="18" charset="0"/>
                        </a:rPr>
                        <a:t>The negative sign MEANS exothermic, not negative!</a:t>
                      </a:r>
                      <a:endParaRPr lang="en-US" sz="1600" kern="1400" dirty="0">
                        <a:ln>
                          <a:noFill/>
                        </a:ln>
                        <a:solidFill>
                          <a:srgbClr val="000000"/>
                        </a:solidFill>
                        <a:effectLst/>
                        <a:latin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D1"/>
                    </a:solidFill>
                  </a:tcPr>
                </a:tc>
                <a:tc hMerge="1">
                  <a:txBody>
                    <a:bodyPr/>
                    <a:lstStyle/>
                    <a:p>
                      <a:endParaRP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noFill/>
                  </a:tcPr>
                </a:tc>
                <a:tc hMerge="1">
                  <a:txBody>
                    <a:bodyPr/>
                    <a:lstStyle/>
                    <a:p>
                      <a:endParaRPr dirty="0"/>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99697016"/>
                  </a:ext>
                </a:extLst>
              </a:tr>
              <a:tr h="707672">
                <a:tc>
                  <a:txBody>
                    <a:bodyPr/>
                    <a:lstStyle/>
                    <a:p>
                      <a:pPr marR="0" indent="0" algn="ctr" rtl="0"/>
                      <a:r>
                        <a:rPr lang="en-US" sz="1600" kern="1400" dirty="0">
                          <a:ln>
                            <a:noFill/>
                          </a:ln>
                          <a:solidFill>
                            <a:srgbClr val="000000"/>
                          </a:solidFill>
                          <a:effectLst/>
                          <a:latin typeface="Times New Roman" panose="02020603050405020304" pitchFamily="18" charset="0"/>
                        </a:rPr>
                        <a:t> Kilojoule</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r>
                        <a:rPr lang="en-US" sz="1600" kern="1400" dirty="0">
                          <a:ln>
                            <a:noFill/>
                          </a:ln>
                          <a:solidFill>
                            <a:srgbClr val="000000"/>
                          </a:solidFill>
                          <a:effectLst/>
                          <a:latin typeface="Times New Roman" panose="02020603050405020304" pitchFamily="18" charset="0"/>
                        </a:rPr>
                        <a:t>Is a big amount of energy</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r>
                        <a:rPr lang="en-US" sz="1600" kern="1400" dirty="0">
                          <a:ln>
                            <a:noFill/>
                          </a:ln>
                          <a:solidFill>
                            <a:srgbClr val="000000"/>
                          </a:solidFill>
                          <a:effectLst/>
                          <a:latin typeface="Times New Roman" panose="02020603050405020304" pitchFamily="18" charset="0"/>
                        </a:rPr>
                        <a:t>1000 Joules = 1 kilojoule</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6841350"/>
                  </a:ext>
                </a:extLst>
              </a:tr>
              <a:tr h="646812">
                <a:tc>
                  <a:txBody>
                    <a:bodyPr/>
                    <a:lstStyle/>
                    <a:p>
                      <a:pPr marR="0" indent="0" algn="ctr" rtl="0"/>
                      <a:r>
                        <a:rPr lang="en-US" sz="1600" kern="1400" dirty="0">
                          <a:ln>
                            <a:noFill/>
                          </a:ln>
                          <a:solidFill>
                            <a:srgbClr val="000000"/>
                          </a:solidFill>
                          <a:effectLst/>
                          <a:latin typeface="Times New Roman" panose="02020603050405020304" pitchFamily="18" charset="0"/>
                        </a:rPr>
                        <a:t>Kilogram</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r>
                        <a:rPr lang="en-US" sz="1600" kern="1400" dirty="0">
                          <a:ln>
                            <a:noFill/>
                          </a:ln>
                          <a:solidFill>
                            <a:srgbClr val="000000"/>
                          </a:solidFill>
                          <a:effectLst/>
                          <a:latin typeface="Times New Roman" panose="02020603050405020304" pitchFamily="18" charset="0"/>
                        </a:rPr>
                        <a:t>Is a big amount of mass</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r>
                        <a:rPr lang="en-US" sz="1600" kern="1400" dirty="0">
                          <a:ln>
                            <a:noFill/>
                          </a:ln>
                          <a:solidFill>
                            <a:srgbClr val="000000"/>
                          </a:solidFill>
                          <a:effectLst/>
                          <a:latin typeface="Times New Roman" panose="02020603050405020304" pitchFamily="18" charset="0"/>
                        </a:rPr>
                        <a:t>1000 grams = 1 kilogram</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7183417"/>
                  </a:ext>
                </a:extLst>
              </a:tr>
              <a:tr h="570429">
                <a:tc>
                  <a:txBody>
                    <a:bodyPr/>
                    <a:lstStyle/>
                    <a:p>
                      <a:pPr marR="0" indent="0" algn="ctr" rtl="0"/>
                      <a:r>
                        <a:rPr lang="en-US" sz="1600" kern="1400" dirty="0">
                          <a:ln>
                            <a:noFill/>
                          </a:ln>
                          <a:solidFill>
                            <a:srgbClr val="000000"/>
                          </a:solidFill>
                          <a:effectLst/>
                          <a:latin typeface="Times New Roman" panose="02020603050405020304" pitchFamily="18" charset="0"/>
                        </a:rPr>
                        <a:t>Kilometer</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r>
                        <a:rPr lang="en-US" sz="1600" kern="1400" dirty="0">
                          <a:ln>
                            <a:noFill/>
                          </a:ln>
                          <a:solidFill>
                            <a:srgbClr val="000000"/>
                          </a:solidFill>
                          <a:effectLst/>
                          <a:latin typeface="Times New Roman" panose="02020603050405020304" pitchFamily="18" charset="0"/>
                        </a:rPr>
                        <a:t>Is a big amount of length</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r>
                        <a:rPr lang="en-US" sz="1600" kern="1400" dirty="0">
                          <a:ln>
                            <a:noFill/>
                          </a:ln>
                          <a:solidFill>
                            <a:srgbClr val="000000"/>
                          </a:solidFill>
                          <a:effectLst/>
                          <a:latin typeface="Times New Roman" panose="02020603050405020304" pitchFamily="18" charset="0"/>
                        </a:rPr>
                        <a:t>1000 meters = 1 kilometer</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41442441"/>
                  </a:ext>
                </a:extLst>
              </a:tr>
            </a:tbl>
          </a:graphicData>
        </a:graphic>
      </p:graphicFrame>
      <p:sp>
        <p:nvSpPr>
          <p:cNvPr id="4" name="Control 1">
            <a:extLst>
              <a:ext uri="{FF2B5EF4-FFF2-40B4-BE49-F238E27FC236}">
                <a16:creationId xmlns:a16="http://schemas.microsoft.com/office/drawing/2014/main" id="{53258B8C-A24C-1DFB-B0CB-79C8B5CED49A}"/>
              </a:ext>
            </a:extLst>
          </p:cNvPr>
          <p:cNvSpPr>
            <a:spLocks noChangeArrowheads="1" noChangeShapeType="1"/>
          </p:cNvSpPr>
          <p:nvPr/>
        </p:nvSpPr>
        <p:spPr bwMode="auto">
          <a:xfrm>
            <a:off x="632074" y="7022030"/>
            <a:ext cx="7837240" cy="4665145"/>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0" tIns="0" rIns="0" bIns="0" numCol="1" anchor="t" anchorCtr="0" compatLnSpc="1">
            <a:prstTxWarp prst="textNoShape">
              <a:avLst/>
            </a:prstTxWarp>
          </a:bodyPr>
          <a:lstStyle/>
          <a:p>
            <a:endParaRPr lang="en-US"/>
          </a:p>
        </p:txBody>
      </p:sp>
    </p:spTree>
    <p:extLst>
      <p:ext uri="{BB962C8B-B14F-4D97-AF65-F5344CB8AC3E}">
        <p14:creationId xmlns:p14="http://schemas.microsoft.com/office/powerpoint/2010/main" val="220716524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F01D933-34FC-49A4-9718-2FD1541723C8}"/>
              </a:ext>
            </a:extLst>
          </p:cNvPr>
          <p:cNvSpPr txBox="1"/>
          <p:nvPr/>
        </p:nvSpPr>
        <p:spPr>
          <a:xfrm>
            <a:off x="0" y="1"/>
            <a:ext cx="9144000" cy="6858000"/>
          </a:xfrm>
          <a:prstGeom prst="rect">
            <a:avLst/>
          </a:prstGeom>
          <a:noFill/>
        </p:spPr>
        <p:txBody>
          <a:bodyPr wrap="square" rtlCol="0">
            <a:spAutoFit/>
          </a:bodyPr>
          <a:lstStyle/>
          <a:p>
            <a:pPr algn="ctr"/>
            <a:r>
              <a:rPr lang="en-US" sz="5400" dirty="0">
                <a:solidFill>
                  <a:srgbClr val="FF0000"/>
                </a:solidFill>
              </a:rPr>
              <a:t>Start Class #4 </a:t>
            </a:r>
          </a:p>
          <a:p>
            <a:pPr algn="ctr"/>
            <a:endParaRPr lang="en-US" sz="5400" dirty="0">
              <a:solidFill>
                <a:srgbClr val="FF0000"/>
              </a:solidFill>
            </a:endParaRPr>
          </a:p>
          <a:p>
            <a:pPr algn="ctr"/>
            <a:r>
              <a:rPr lang="en-US" sz="5400" dirty="0">
                <a:solidFill>
                  <a:srgbClr val="FF0000"/>
                </a:solidFill>
              </a:rPr>
              <a:t>Notes #64 through ___.</a:t>
            </a:r>
          </a:p>
          <a:p>
            <a:pPr algn="ctr"/>
            <a:r>
              <a:rPr lang="en-US" sz="5400" dirty="0">
                <a:solidFill>
                  <a:srgbClr val="FF0000"/>
                </a:solidFill>
              </a:rPr>
              <a:t>Calculators &amp; reference tables necessary. </a:t>
            </a:r>
          </a:p>
          <a:p>
            <a:pPr algn="ctr"/>
            <a:endParaRPr lang="en-US" sz="5400" dirty="0">
              <a:solidFill>
                <a:srgbClr val="FF0000"/>
              </a:solidFill>
            </a:endParaRPr>
          </a:p>
          <a:p>
            <a:pPr algn="ctr"/>
            <a:r>
              <a:rPr lang="en-US" sz="5400" dirty="0">
                <a:solidFill>
                  <a:srgbClr val="FF0000"/>
                </a:solidFill>
              </a:rPr>
              <a:t>Phones &amp; ear buds away,</a:t>
            </a:r>
            <a:br>
              <a:rPr lang="en-US" sz="5400" dirty="0">
                <a:solidFill>
                  <a:srgbClr val="FF0000"/>
                </a:solidFill>
              </a:rPr>
            </a:br>
            <a:r>
              <a:rPr lang="en-US" sz="5400" dirty="0">
                <a:solidFill>
                  <a:srgbClr val="FF0000"/>
                </a:solidFill>
              </a:rPr>
              <a:t>or else.  </a:t>
            </a:r>
            <a:endParaRPr lang="en-US" sz="3600" dirty="0">
              <a:solidFill>
                <a:srgbClr val="FF0000"/>
              </a:solidFill>
            </a:endParaRPr>
          </a:p>
        </p:txBody>
      </p:sp>
    </p:spTree>
    <p:extLst>
      <p:ext uri="{BB962C8B-B14F-4D97-AF65-F5344CB8AC3E}">
        <p14:creationId xmlns:p14="http://schemas.microsoft.com/office/powerpoint/2010/main" val="320839292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ACA147C-D1FE-4015-9781-5FDC12020BA5}"/>
              </a:ext>
            </a:extLst>
          </p:cNvPr>
          <p:cNvSpPr txBox="1"/>
          <p:nvPr/>
        </p:nvSpPr>
        <p:spPr>
          <a:xfrm>
            <a:off x="0" y="0"/>
            <a:ext cx="9144000" cy="3816429"/>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64. How many </a:t>
            </a:r>
            <a:r>
              <a:rPr lang="en-US" sz="3200" u="sng" dirty="0">
                <a:latin typeface="Times New Roman" panose="02020603050405020304" pitchFamily="18" charset="0"/>
                <a:cs typeface="Times New Roman" panose="02020603050405020304" pitchFamily="18" charset="0"/>
              </a:rPr>
              <a:t>joules</a:t>
            </a:r>
            <a:r>
              <a:rPr lang="en-US" sz="3200" dirty="0">
                <a:latin typeface="Times New Roman" panose="02020603050405020304" pitchFamily="18" charset="0"/>
                <a:cs typeface="Times New Roman" panose="02020603050405020304" pitchFamily="18" charset="0"/>
              </a:rPr>
              <a:t> are released when one mole of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NaOH dissolves into water?  </a:t>
            </a:r>
            <a:r>
              <a:rPr lang="en-US" sz="3200" dirty="0">
                <a:solidFill>
                  <a:schemeClr val="bg1"/>
                </a:solidFill>
                <a:latin typeface="Times New Roman" panose="02020603050405020304" pitchFamily="18" charset="0"/>
                <a:cs typeface="Times New Roman" panose="02020603050405020304" pitchFamily="18" charset="0"/>
              </a:rPr>
              <a:t>______________</a:t>
            </a:r>
            <a:br>
              <a:rPr lang="en-US" sz="3200" dirty="0">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a:p>
            <a:r>
              <a:rPr lang="en-US" sz="3200" dirty="0">
                <a:solidFill>
                  <a:schemeClr val="bg1"/>
                </a:solidFill>
                <a:latin typeface="Times New Roman" panose="02020603050405020304" pitchFamily="18" charset="0"/>
                <a:cs typeface="Times New Roman" panose="02020603050405020304" pitchFamily="18" charset="0"/>
              </a:rPr>
              <a:t>78. How many </a:t>
            </a:r>
            <a:r>
              <a:rPr lang="en-US" sz="3200" u="sng" dirty="0">
                <a:solidFill>
                  <a:schemeClr val="bg1"/>
                </a:solidFill>
                <a:latin typeface="Times New Roman" panose="02020603050405020304" pitchFamily="18" charset="0"/>
                <a:cs typeface="Times New Roman" panose="02020603050405020304" pitchFamily="18" charset="0"/>
              </a:rPr>
              <a:t>joules</a:t>
            </a:r>
            <a:r>
              <a:rPr lang="en-US" sz="3200" dirty="0">
                <a:solidFill>
                  <a:schemeClr val="bg1"/>
                </a:solidFill>
                <a:latin typeface="Times New Roman" panose="02020603050405020304" pitchFamily="18" charset="0"/>
                <a:cs typeface="Times New Roman" panose="02020603050405020304" pitchFamily="18" charset="0"/>
              </a:rPr>
              <a:t> are absorbed when one mole of  </a:t>
            </a:r>
            <a:br>
              <a:rPr lang="en-US" sz="3200" dirty="0">
                <a:solidFill>
                  <a:schemeClr val="bg1"/>
                </a:solidFill>
                <a:latin typeface="Times New Roman" panose="02020603050405020304" pitchFamily="18" charset="0"/>
                <a:cs typeface="Times New Roman" panose="02020603050405020304" pitchFamily="18" charset="0"/>
              </a:rPr>
            </a:br>
            <a:r>
              <a:rPr lang="en-US" sz="3200" dirty="0">
                <a:solidFill>
                  <a:schemeClr val="bg1"/>
                </a:solidFill>
                <a:latin typeface="Times New Roman" panose="02020603050405020304" pitchFamily="18" charset="0"/>
                <a:cs typeface="Times New Roman" panose="02020603050405020304" pitchFamily="18" charset="0"/>
              </a:rPr>
              <a:t>      NaCl dissolves into water?  _________________</a:t>
            </a:r>
          </a:p>
          <a:p>
            <a:r>
              <a:rPr lang="en-US" sz="3200" dirty="0">
                <a:latin typeface="Times New Roman" panose="02020603050405020304" pitchFamily="18" charset="0"/>
                <a:cs typeface="Times New Roman" panose="02020603050405020304" pitchFamily="18" charset="0"/>
              </a:rPr>
              <a:t> </a:t>
            </a:r>
          </a:p>
          <a:p>
            <a:endParaRPr lang="en-US" dirty="0"/>
          </a:p>
        </p:txBody>
      </p:sp>
      <p:pic>
        <p:nvPicPr>
          <p:cNvPr id="33796" name="Picture 4" descr="Image result for NAOH DISSOLVES INTO WATER">
            <a:extLst>
              <a:ext uri="{FF2B5EF4-FFF2-40B4-BE49-F238E27FC236}">
                <a16:creationId xmlns:a16="http://schemas.microsoft.com/office/drawing/2014/main" id="{02870CDD-6397-4C5F-8953-CA16C68D32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3200400"/>
            <a:ext cx="7772400" cy="316077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5FF7489-12C4-4B0C-A943-E409B22D2651}"/>
              </a:ext>
            </a:extLst>
          </p:cNvPr>
          <p:cNvSpPr txBox="1"/>
          <p:nvPr/>
        </p:nvSpPr>
        <p:spPr>
          <a:xfrm>
            <a:off x="685800" y="6172200"/>
            <a:ext cx="2590800" cy="523220"/>
          </a:xfrm>
          <a:prstGeom prst="rect">
            <a:avLst/>
          </a:prstGeom>
          <a:noFill/>
        </p:spPr>
        <p:txBody>
          <a:bodyPr wrap="square" rtlCol="0">
            <a:spAutoFit/>
          </a:bodyPr>
          <a:lstStyle/>
          <a:p>
            <a:pPr algn="ctr"/>
            <a:r>
              <a:rPr lang="en-US" sz="2800" b="1" dirty="0">
                <a:solidFill>
                  <a:srgbClr val="FF0000"/>
                </a:solidFill>
                <a:latin typeface="Times New Roman" panose="02020603050405020304" pitchFamily="18" charset="0"/>
                <a:cs typeface="Times New Roman" panose="02020603050405020304" pitchFamily="18" charset="0"/>
              </a:rPr>
              <a:t>SOLID</a:t>
            </a:r>
          </a:p>
        </p:txBody>
      </p:sp>
      <p:sp>
        <p:nvSpPr>
          <p:cNvPr id="6" name="TextBox 5">
            <a:extLst>
              <a:ext uri="{FF2B5EF4-FFF2-40B4-BE49-F238E27FC236}">
                <a16:creationId xmlns:a16="http://schemas.microsoft.com/office/drawing/2014/main" id="{80D2A91A-AD40-47C1-B376-41EFADC00BEC}"/>
              </a:ext>
            </a:extLst>
          </p:cNvPr>
          <p:cNvSpPr txBox="1"/>
          <p:nvPr/>
        </p:nvSpPr>
        <p:spPr>
          <a:xfrm>
            <a:off x="5181600" y="5884122"/>
            <a:ext cx="3962400" cy="954107"/>
          </a:xfrm>
          <a:prstGeom prst="rect">
            <a:avLst/>
          </a:prstGeom>
          <a:solidFill>
            <a:schemeClr val="bg1"/>
          </a:solidFill>
        </p:spPr>
        <p:txBody>
          <a:bodyPr wrap="square" rtlCol="0">
            <a:spAutoFit/>
          </a:bodyPr>
          <a:lstStyle/>
          <a:p>
            <a:pPr algn="ctr"/>
            <a:r>
              <a:rPr lang="en-US" sz="2800" b="1" dirty="0">
                <a:solidFill>
                  <a:srgbClr val="0000FF"/>
                </a:solidFill>
                <a:latin typeface="Times New Roman" panose="02020603050405020304" pitchFamily="18" charset="0"/>
                <a:cs typeface="Times New Roman" panose="02020603050405020304" pitchFamily="18" charset="0"/>
              </a:rPr>
              <a:t>LOOSE MOBILE IONS</a:t>
            </a:r>
            <a:br>
              <a:rPr lang="en-US" sz="2800" b="1" dirty="0">
                <a:solidFill>
                  <a:srgbClr val="0000FF"/>
                </a:solidFill>
                <a:latin typeface="Times New Roman" panose="02020603050405020304" pitchFamily="18" charset="0"/>
                <a:cs typeface="Times New Roman" panose="02020603050405020304" pitchFamily="18" charset="0"/>
              </a:rPr>
            </a:br>
            <a:r>
              <a:rPr lang="en-US" sz="2800" b="1" dirty="0">
                <a:solidFill>
                  <a:srgbClr val="0000FF"/>
                </a:solidFill>
                <a:latin typeface="Times New Roman" panose="02020603050405020304" pitchFamily="18" charset="0"/>
                <a:cs typeface="Times New Roman" panose="02020603050405020304" pitchFamily="18" charset="0"/>
              </a:rPr>
              <a:t>in water </a:t>
            </a:r>
          </a:p>
        </p:txBody>
      </p:sp>
      <p:sp>
        <p:nvSpPr>
          <p:cNvPr id="4" name="TextBox 3">
            <a:extLst>
              <a:ext uri="{FF2B5EF4-FFF2-40B4-BE49-F238E27FC236}">
                <a16:creationId xmlns:a16="http://schemas.microsoft.com/office/drawing/2014/main" id="{65D96909-7B9C-44D0-9024-071FD606BFC8}"/>
              </a:ext>
            </a:extLst>
          </p:cNvPr>
          <p:cNvSpPr txBox="1"/>
          <p:nvPr/>
        </p:nvSpPr>
        <p:spPr>
          <a:xfrm>
            <a:off x="3276600" y="4267200"/>
            <a:ext cx="2286000" cy="1384995"/>
          </a:xfrm>
          <a:prstGeom prst="rect">
            <a:avLst/>
          </a:prstGeom>
          <a:solidFill>
            <a:schemeClr val="bg1"/>
          </a:solidFill>
        </p:spPr>
        <p:txBody>
          <a:bodyPr wrap="square" rtlCol="0">
            <a:spAutoFit/>
          </a:bodyPr>
          <a:lstStyle/>
          <a:p>
            <a:pPr algn="ctr"/>
            <a:r>
              <a:rPr lang="en-US" sz="2800" b="1" dirty="0">
                <a:solidFill>
                  <a:srgbClr val="FF0000"/>
                </a:solidFill>
                <a:latin typeface="Times New Roman" panose="02020603050405020304" pitchFamily="18" charset="0"/>
                <a:cs typeface="Times New Roman" panose="02020603050405020304" pitchFamily="18" charset="0"/>
              </a:rPr>
              <a:t>DISSOLVES IN </a:t>
            </a:r>
            <a:br>
              <a:rPr lang="en-US" sz="2800" b="1" dirty="0">
                <a:solidFill>
                  <a:srgbClr val="FF0000"/>
                </a:solidFill>
                <a:latin typeface="Times New Roman" panose="02020603050405020304" pitchFamily="18" charset="0"/>
                <a:cs typeface="Times New Roman" panose="02020603050405020304" pitchFamily="18" charset="0"/>
              </a:rPr>
            </a:br>
            <a:r>
              <a:rPr lang="en-US" sz="2800" b="1" dirty="0">
                <a:solidFill>
                  <a:srgbClr val="FF0000"/>
                </a:solidFill>
                <a:latin typeface="Times New Roman" panose="02020603050405020304" pitchFamily="18" charset="0"/>
                <a:cs typeface="Times New Roman" panose="02020603050405020304" pitchFamily="18" charset="0"/>
              </a:rPr>
              <a:t>WATER</a:t>
            </a:r>
          </a:p>
        </p:txBody>
      </p:sp>
    </p:spTree>
    <p:extLst>
      <p:ext uri="{BB962C8B-B14F-4D97-AF65-F5344CB8AC3E}">
        <p14:creationId xmlns:p14="http://schemas.microsoft.com/office/powerpoint/2010/main" val="194841241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ACA147C-D1FE-4015-9781-5FDC12020BA5}"/>
              </a:ext>
            </a:extLst>
          </p:cNvPr>
          <p:cNvSpPr txBox="1"/>
          <p:nvPr/>
        </p:nvSpPr>
        <p:spPr>
          <a:xfrm>
            <a:off x="0" y="0"/>
            <a:ext cx="9144000" cy="3816429"/>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64. How many </a:t>
            </a:r>
            <a:r>
              <a:rPr lang="en-US" sz="3200" u="sng" dirty="0">
                <a:latin typeface="Times New Roman" panose="02020603050405020304" pitchFamily="18" charset="0"/>
                <a:cs typeface="Times New Roman" panose="02020603050405020304" pitchFamily="18" charset="0"/>
              </a:rPr>
              <a:t>joules</a:t>
            </a:r>
            <a:r>
              <a:rPr lang="en-US" sz="3200" dirty="0">
                <a:latin typeface="Times New Roman" panose="02020603050405020304" pitchFamily="18" charset="0"/>
                <a:cs typeface="Times New Roman" panose="02020603050405020304" pitchFamily="18" charset="0"/>
              </a:rPr>
              <a:t> are released when one mole of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NaOH dissolves into water?  </a:t>
            </a:r>
            <a:r>
              <a:rPr lang="en-US" sz="3200" dirty="0">
                <a:solidFill>
                  <a:srgbClr val="0000FF"/>
                </a:solidFill>
                <a:latin typeface="Times New Roman" panose="02020603050405020304" pitchFamily="18" charset="0"/>
                <a:cs typeface="Times New Roman" panose="02020603050405020304" pitchFamily="18" charset="0"/>
              </a:rPr>
              <a:t>  </a:t>
            </a:r>
            <a:r>
              <a:rPr lang="en-US" sz="3200" i="1" dirty="0">
                <a:solidFill>
                  <a:schemeClr val="tx1">
                    <a:lumMod val="95000"/>
                    <a:lumOff val="5000"/>
                  </a:schemeClr>
                </a:solidFill>
                <a:latin typeface="Times New Roman" panose="02020603050405020304" pitchFamily="18" charset="0"/>
                <a:cs typeface="Times New Roman" panose="02020603050405020304" pitchFamily="18" charset="0"/>
              </a:rPr>
              <a:t>44.51 </a:t>
            </a:r>
            <a:r>
              <a:rPr lang="en-US" sz="3200" i="1" dirty="0" err="1">
                <a:solidFill>
                  <a:schemeClr val="tx1">
                    <a:lumMod val="95000"/>
                    <a:lumOff val="5000"/>
                  </a:schemeClr>
                </a:solidFill>
                <a:latin typeface="Times New Roman" panose="02020603050405020304" pitchFamily="18" charset="0"/>
                <a:cs typeface="Times New Roman" panose="02020603050405020304" pitchFamily="18" charset="0"/>
              </a:rPr>
              <a:t>kiloJoules</a:t>
            </a:r>
            <a:br>
              <a:rPr lang="en-US" sz="3200" dirty="0">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a:p>
            <a:r>
              <a:rPr lang="en-US" sz="3200" dirty="0">
                <a:solidFill>
                  <a:schemeClr val="bg1"/>
                </a:solidFill>
                <a:latin typeface="Times New Roman" panose="02020603050405020304" pitchFamily="18" charset="0"/>
                <a:cs typeface="Times New Roman" panose="02020603050405020304" pitchFamily="18" charset="0"/>
              </a:rPr>
              <a:t>78. How many </a:t>
            </a:r>
            <a:r>
              <a:rPr lang="en-US" sz="3200" u="sng" dirty="0">
                <a:solidFill>
                  <a:schemeClr val="bg1"/>
                </a:solidFill>
                <a:latin typeface="Times New Roman" panose="02020603050405020304" pitchFamily="18" charset="0"/>
                <a:cs typeface="Times New Roman" panose="02020603050405020304" pitchFamily="18" charset="0"/>
              </a:rPr>
              <a:t>joules</a:t>
            </a:r>
            <a:r>
              <a:rPr lang="en-US" sz="3200" dirty="0">
                <a:solidFill>
                  <a:schemeClr val="bg1"/>
                </a:solidFill>
                <a:latin typeface="Times New Roman" panose="02020603050405020304" pitchFamily="18" charset="0"/>
                <a:cs typeface="Times New Roman" panose="02020603050405020304" pitchFamily="18" charset="0"/>
              </a:rPr>
              <a:t> are absorbed when one mole of  </a:t>
            </a:r>
            <a:br>
              <a:rPr lang="en-US" sz="3200" dirty="0">
                <a:solidFill>
                  <a:schemeClr val="bg1"/>
                </a:solidFill>
                <a:latin typeface="Times New Roman" panose="02020603050405020304" pitchFamily="18" charset="0"/>
                <a:cs typeface="Times New Roman" panose="02020603050405020304" pitchFamily="18" charset="0"/>
              </a:rPr>
            </a:br>
            <a:r>
              <a:rPr lang="en-US" sz="3200" dirty="0">
                <a:solidFill>
                  <a:schemeClr val="bg1"/>
                </a:solidFill>
                <a:latin typeface="Times New Roman" panose="02020603050405020304" pitchFamily="18" charset="0"/>
                <a:cs typeface="Times New Roman" panose="02020603050405020304" pitchFamily="18" charset="0"/>
              </a:rPr>
              <a:t>      NaCl dissolves into water?  _________________</a:t>
            </a:r>
          </a:p>
          <a:p>
            <a:r>
              <a:rPr lang="en-US" sz="3200" dirty="0">
                <a:latin typeface="Times New Roman" panose="02020603050405020304" pitchFamily="18" charset="0"/>
                <a:cs typeface="Times New Roman" panose="02020603050405020304" pitchFamily="18" charset="0"/>
              </a:rPr>
              <a:t> </a:t>
            </a:r>
          </a:p>
          <a:p>
            <a:endParaRPr lang="en-US" dirty="0"/>
          </a:p>
        </p:txBody>
      </p:sp>
      <p:sp>
        <p:nvSpPr>
          <p:cNvPr id="5" name="TextBox 4">
            <a:extLst>
              <a:ext uri="{FF2B5EF4-FFF2-40B4-BE49-F238E27FC236}">
                <a16:creationId xmlns:a16="http://schemas.microsoft.com/office/drawing/2014/main" id="{A8CC7DF1-88CE-4816-9DE9-CBAD9AF693C2}"/>
              </a:ext>
            </a:extLst>
          </p:cNvPr>
          <p:cNvSpPr txBox="1"/>
          <p:nvPr/>
        </p:nvSpPr>
        <p:spPr>
          <a:xfrm>
            <a:off x="838200" y="1295400"/>
            <a:ext cx="1447800" cy="954107"/>
          </a:xfrm>
          <a:prstGeom prst="rect">
            <a:avLst/>
          </a:prstGeom>
          <a:noFill/>
        </p:spPr>
        <p:txBody>
          <a:bodyPr wrap="square" rtlCol="0">
            <a:spAutoFit/>
          </a:bodyPr>
          <a:lstStyle/>
          <a:p>
            <a:pPr algn="ctr"/>
            <a:r>
              <a:rPr lang="en-US" sz="2800" u="sng" dirty="0"/>
              <a:t>44.51 kJ</a:t>
            </a:r>
            <a:br>
              <a:rPr lang="en-US" sz="2800" dirty="0"/>
            </a:br>
            <a:r>
              <a:rPr lang="en-US" sz="2800" dirty="0"/>
              <a:t>1</a:t>
            </a:r>
          </a:p>
        </p:txBody>
      </p:sp>
      <p:sp>
        <p:nvSpPr>
          <p:cNvPr id="8" name="TextBox 7">
            <a:extLst>
              <a:ext uri="{FF2B5EF4-FFF2-40B4-BE49-F238E27FC236}">
                <a16:creationId xmlns:a16="http://schemas.microsoft.com/office/drawing/2014/main" id="{9E1AA038-6BD1-4DA4-BD8A-5E18370A5DFE}"/>
              </a:ext>
            </a:extLst>
          </p:cNvPr>
          <p:cNvSpPr txBox="1"/>
          <p:nvPr/>
        </p:nvSpPr>
        <p:spPr>
          <a:xfrm>
            <a:off x="2895600" y="1295400"/>
            <a:ext cx="1447800" cy="954107"/>
          </a:xfrm>
          <a:prstGeom prst="rect">
            <a:avLst/>
          </a:prstGeom>
          <a:noFill/>
        </p:spPr>
        <p:txBody>
          <a:bodyPr wrap="square" rtlCol="0">
            <a:spAutoFit/>
          </a:bodyPr>
          <a:lstStyle/>
          <a:p>
            <a:pPr algn="ctr"/>
            <a:r>
              <a:rPr lang="en-US" sz="2800" u="sng" dirty="0"/>
              <a:t>1000 J</a:t>
            </a:r>
            <a:br>
              <a:rPr lang="en-US" sz="2800" dirty="0"/>
            </a:br>
            <a:r>
              <a:rPr lang="en-US" sz="2800" dirty="0"/>
              <a:t>1 kJ</a:t>
            </a:r>
          </a:p>
        </p:txBody>
      </p:sp>
      <p:sp>
        <p:nvSpPr>
          <p:cNvPr id="7" name="TextBox 6">
            <a:extLst>
              <a:ext uri="{FF2B5EF4-FFF2-40B4-BE49-F238E27FC236}">
                <a16:creationId xmlns:a16="http://schemas.microsoft.com/office/drawing/2014/main" id="{B42C139F-A747-43C8-9538-0ADB5DD49D31}"/>
              </a:ext>
            </a:extLst>
          </p:cNvPr>
          <p:cNvSpPr txBox="1"/>
          <p:nvPr/>
        </p:nvSpPr>
        <p:spPr>
          <a:xfrm>
            <a:off x="2362200" y="1380798"/>
            <a:ext cx="533400" cy="584775"/>
          </a:xfrm>
          <a:prstGeom prst="rect">
            <a:avLst/>
          </a:prstGeom>
          <a:noFill/>
        </p:spPr>
        <p:txBody>
          <a:bodyPr wrap="square" rtlCol="0">
            <a:spAutoFit/>
          </a:bodyPr>
          <a:lstStyle/>
          <a:p>
            <a:r>
              <a:rPr lang="en-US" sz="3200" dirty="0"/>
              <a:t>X</a:t>
            </a:r>
          </a:p>
        </p:txBody>
      </p:sp>
      <p:sp>
        <p:nvSpPr>
          <p:cNvPr id="9" name="TextBox 8">
            <a:extLst>
              <a:ext uri="{FF2B5EF4-FFF2-40B4-BE49-F238E27FC236}">
                <a16:creationId xmlns:a16="http://schemas.microsoft.com/office/drawing/2014/main" id="{78E16A13-40B2-4E55-A0C4-EE3625F6A09B}"/>
              </a:ext>
            </a:extLst>
          </p:cNvPr>
          <p:cNvSpPr txBox="1"/>
          <p:nvPr/>
        </p:nvSpPr>
        <p:spPr>
          <a:xfrm>
            <a:off x="4409853" y="1350672"/>
            <a:ext cx="3810000" cy="646331"/>
          </a:xfrm>
          <a:prstGeom prst="rect">
            <a:avLst/>
          </a:prstGeom>
          <a:noFill/>
        </p:spPr>
        <p:txBody>
          <a:bodyPr wrap="square" rtlCol="0">
            <a:spAutoFit/>
          </a:bodyPr>
          <a:lstStyle/>
          <a:p>
            <a:r>
              <a:rPr lang="en-US" sz="2800" dirty="0"/>
              <a:t>=  </a:t>
            </a:r>
            <a:r>
              <a:rPr lang="en-US" sz="3600" dirty="0">
                <a:solidFill>
                  <a:srgbClr val="FF0000"/>
                </a:solidFill>
              </a:rPr>
              <a:t>44,510 Joules</a:t>
            </a:r>
            <a:endParaRPr lang="en-US" sz="2800" dirty="0">
              <a:solidFill>
                <a:srgbClr val="FF0000"/>
              </a:solidFill>
            </a:endParaRPr>
          </a:p>
        </p:txBody>
      </p:sp>
    </p:spTree>
    <p:extLst>
      <p:ext uri="{BB962C8B-B14F-4D97-AF65-F5344CB8AC3E}">
        <p14:creationId xmlns:p14="http://schemas.microsoft.com/office/powerpoint/2010/main" val="289207154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ACA147C-D1FE-4015-9781-5FDC12020BA5}"/>
              </a:ext>
            </a:extLst>
          </p:cNvPr>
          <p:cNvSpPr txBox="1"/>
          <p:nvPr/>
        </p:nvSpPr>
        <p:spPr>
          <a:xfrm>
            <a:off x="0" y="0"/>
            <a:ext cx="9144000" cy="1077218"/>
          </a:xfrm>
          <a:prstGeom prst="rect">
            <a:avLst/>
          </a:prstGeom>
          <a:solidFill>
            <a:srgbClr val="FFFFD1"/>
          </a:solidFill>
        </p:spPr>
        <p:txBody>
          <a:bodyPr wrap="square" rtlCol="0">
            <a:spAutoFit/>
          </a:bodyPr>
          <a:lstStyle/>
          <a:p>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65. How many </a:t>
            </a:r>
            <a:r>
              <a:rPr lang="en-US" sz="3200" u="sng" dirty="0">
                <a:solidFill>
                  <a:schemeClr val="tx1">
                    <a:lumMod val="95000"/>
                    <a:lumOff val="5000"/>
                  </a:schemeClr>
                </a:solidFill>
                <a:latin typeface="Times New Roman" panose="02020603050405020304" pitchFamily="18" charset="0"/>
                <a:cs typeface="Times New Roman" panose="02020603050405020304" pitchFamily="18" charset="0"/>
              </a:rPr>
              <a:t>joules</a:t>
            </a: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 are absorbed when one mole of  </a:t>
            </a:r>
            <a:br>
              <a:rPr lang="en-US" sz="32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      NaCl dissolves into water?   </a:t>
            </a:r>
          </a:p>
        </p:txBody>
      </p:sp>
    </p:spTree>
    <p:extLst>
      <p:ext uri="{BB962C8B-B14F-4D97-AF65-F5344CB8AC3E}">
        <p14:creationId xmlns:p14="http://schemas.microsoft.com/office/powerpoint/2010/main" val="381382151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A06820-EE44-35CE-6FD6-7DF2251001F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5EDAF2E-52AA-EBE4-DED3-68D4B63D5795}"/>
              </a:ext>
            </a:extLst>
          </p:cNvPr>
          <p:cNvSpPr txBox="1"/>
          <p:nvPr/>
        </p:nvSpPr>
        <p:spPr>
          <a:xfrm>
            <a:off x="0" y="0"/>
            <a:ext cx="9144000" cy="1077218"/>
          </a:xfrm>
          <a:prstGeom prst="rect">
            <a:avLst/>
          </a:prstGeom>
          <a:solidFill>
            <a:srgbClr val="FFFFD1"/>
          </a:solidFill>
        </p:spPr>
        <p:txBody>
          <a:bodyPr wrap="square" rtlCol="0">
            <a:spAutoFit/>
          </a:bodyPr>
          <a:lstStyle/>
          <a:p>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65. How many </a:t>
            </a:r>
            <a:r>
              <a:rPr lang="en-US" sz="3200" u="sng" dirty="0">
                <a:solidFill>
                  <a:schemeClr val="tx1">
                    <a:lumMod val="95000"/>
                    <a:lumOff val="5000"/>
                  </a:schemeClr>
                </a:solidFill>
                <a:latin typeface="Times New Roman" panose="02020603050405020304" pitchFamily="18" charset="0"/>
                <a:cs typeface="Times New Roman" panose="02020603050405020304" pitchFamily="18" charset="0"/>
              </a:rPr>
              <a:t>joules</a:t>
            </a: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 are absorbed when one mole of  </a:t>
            </a:r>
            <a:br>
              <a:rPr lang="en-US" sz="32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      NaCl dissolves into water?   </a:t>
            </a:r>
          </a:p>
        </p:txBody>
      </p:sp>
      <p:sp>
        <p:nvSpPr>
          <p:cNvPr id="3" name="TextBox 2">
            <a:extLst>
              <a:ext uri="{FF2B5EF4-FFF2-40B4-BE49-F238E27FC236}">
                <a16:creationId xmlns:a16="http://schemas.microsoft.com/office/drawing/2014/main" id="{48834995-ED5C-4E4F-9591-214E0DF029CE}"/>
              </a:ext>
            </a:extLst>
          </p:cNvPr>
          <p:cNvSpPr txBox="1"/>
          <p:nvPr/>
        </p:nvSpPr>
        <p:spPr>
          <a:xfrm>
            <a:off x="914400" y="2473121"/>
            <a:ext cx="1447800" cy="954107"/>
          </a:xfrm>
          <a:prstGeom prst="rect">
            <a:avLst/>
          </a:prstGeom>
          <a:noFill/>
        </p:spPr>
        <p:txBody>
          <a:bodyPr wrap="square" rtlCol="0">
            <a:spAutoFit/>
          </a:bodyPr>
          <a:lstStyle/>
          <a:p>
            <a:pPr algn="ctr"/>
            <a:r>
              <a:rPr lang="en-US" sz="2800" u="sng" dirty="0"/>
              <a:t>3.88 kJ</a:t>
            </a:r>
            <a:br>
              <a:rPr lang="en-US" sz="2800" dirty="0"/>
            </a:br>
            <a:r>
              <a:rPr lang="en-US" sz="2800" dirty="0"/>
              <a:t>1</a:t>
            </a:r>
          </a:p>
        </p:txBody>
      </p:sp>
      <p:sp>
        <p:nvSpPr>
          <p:cNvPr id="4" name="TextBox 3">
            <a:extLst>
              <a:ext uri="{FF2B5EF4-FFF2-40B4-BE49-F238E27FC236}">
                <a16:creationId xmlns:a16="http://schemas.microsoft.com/office/drawing/2014/main" id="{44D01F77-52CE-4431-8B0A-CC44B508B603}"/>
              </a:ext>
            </a:extLst>
          </p:cNvPr>
          <p:cNvSpPr txBox="1"/>
          <p:nvPr/>
        </p:nvSpPr>
        <p:spPr>
          <a:xfrm>
            <a:off x="2971800" y="2473121"/>
            <a:ext cx="1447800" cy="954107"/>
          </a:xfrm>
          <a:prstGeom prst="rect">
            <a:avLst/>
          </a:prstGeom>
          <a:noFill/>
        </p:spPr>
        <p:txBody>
          <a:bodyPr wrap="square" rtlCol="0">
            <a:spAutoFit/>
          </a:bodyPr>
          <a:lstStyle/>
          <a:p>
            <a:pPr algn="ctr"/>
            <a:r>
              <a:rPr lang="en-US" sz="2800" u="sng" dirty="0"/>
              <a:t>1000 J</a:t>
            </a:r>
            <a:br>
              <a:rPr lang="en-US" sz="2800" dirty="0"/>
            </a:br>
            <a:r>
              <a:rPr lang="en-US" sz="2800" dirty="0"/>
              <a:t>1 kJ</a:t>
            </a:r>
          </a:p>
        </p:txBody>
      </p:sp>
      <p:sp>
        <p:nvSpPr>
          <p:cNvPr id="5" name="TextBox 4">
            <a:extLst>
              <a:ext uri="{FF2B5EF4-FFF2-40B4-BE49-F238E27FC236}">
                <a16:creationId xmlns:a16="http://schemas.microsoft.com/office/drawing/2014/main" id="{97F54DFA-89DC-48A6-9D0E-7B3AA88B6874}"/>
              </a:ext>
            </a:extLst>
          </p:cNvPr>
          <p:cNvSpPr txBox="1"/>
          <p:nvPr/>
        </p:nvSpPr>
        <p:spPr>
          <a:xfrm>
            <a:off x="2438400" y="2558519"/>
            <a:ext cx="533400" cy="584775"/>
          </a:xfrm>
          <a:prstGeom prst="rect">
            <a:avLst/>
          </a:prstGeom>
          <a:noFill/>
        </p:spPr>
        <p:txBody>
          <a:bodyPr wrap="square" rtlCol="0">
            <a:spAutoFit/>
          </a:bodyPr>
          <a:lstStyle/>
          <a:p>
            <a:r>
              <a:rPr lang="en-US" sz="3200" dirty="0"/>
              <a:t>X</a:t>
            </a:r>
          </a:p>
        </p:txBody>
      </p:sp>
      <p:sp>
        <p:nvSpPr>
          <p:cNvPr id="6" name="TextBox 5">
            <a:extLst>
              <a:ext uri="{FF2B5EF4-FFF2-40B4-BE49-F238E27FC236}">
                <a16:creationId xmlns:a16="http://schemas.microsoft.com/office/drawing/2014/main" id="{E4E20B92-144E-4E00-B1B3-245B48FC4D9E}"/>
              </a:ext>
            </a:extLst>
          </p:cNvPr>
          <p:cNvSpPr txBox="1"/>
          <p:nvPr/>
        </p:nvSpPr>
        <p:spPr>
          <a:xfrm>
            <a:off x="4486053" y="2528393"/>
            <a:ext cx="3810000" cy="646331"/>
          </a:xfrm>
          <a:prstGeom prst="rect">
            <a:avLst/>
          </a:prstGeom>
          <a:noFill/>
        </p:spPr>
        <p:txBody>
          <a:bodyPr wrap="square" rtlCol="0">
            <a:spAutoFit/>
          </a:bodyPr>
          <a:lstStyle/>
          <a:p>
            <a:r>
              <a:rPr lang="en-US" sz="2800" dirty="0"/>
              <a:t>=  </a:t>
            </a:r>
            <a:r>
              <a:rPr lang="en-US" sz="3600" dirty="0">
                <a:solidFill>
                  <a:srgbClr val="FF0000"/>
                </a:solidFill>
              </a:rPr>
              <a:t>3,880 Joules</a:t>
            </a:r>
            <a:endParaRPr lang="en-US" sz="2800" dirty="0">
              <a:solidFill>
                <a:srgbClr val="FF0000"/>
              </a:solidFill>
            </a:endParaRPr>
          </a:p>
        </p:txBody>
      </p:sp>
    </p:spTree>
    <p:extLst>
      <p:ext uri="{BB962C8B-B14F-4D97-AF65-F5344CB8AC3E}">
        <p14:creationId xmlns:p14="http://schemas.microsoft.com/office/powerpoint/2010/main" val="380351412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76A198-B092-3F09-016E-9D1BCC55F7E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3C6EE4C-50C5-DD88-11CF-9679334BADDD}"/>
              </a:ext>
            </a:extLst>
          </p:cNvPr>
          <p:cNvSpPr txBox="1"/>
          <p:nvPr/>
        </p:nvSpPr>
        <p:spPr>
          <a:xfrm>
            <a:off x="0" y="0"/>
            <a:ext cx="9144000" cy="1077218"/>
          </a:xfrm>
          <a:prstGeom prst="rect">
            <a:avLst/>
          </a:prstGeom>
          <a:solidFill>
            <a:srgbClr val="D1FFE8"/>
          </a:solidFill>
        </p:spPr>
        <p:txBody>
          <a:bodyPr wrap="square" rtlCol="0">
            <a:spAutoFit/>
          </a:bodyPr>
          <a:lstStyle/>
          <a:p>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66. How many </a:t>
            </a:r>
            <a:r>
              <a:rPr lang="en-US" sz="3200" u="sng" dirty="0">
                <a:solidFill>
                  <a:schemeClr val="tx1">
                    <a:lumMod val="95000"/>
                    <a:lumOff val="5000"/>
                  </a:schemeClr>
                </a:solidFill>
                <a:latin typeface="Times New Roman" panose="02020603050405020304" pitchFamily="18" charset="0"/>
                <a:cs typeface="Times New Roman" panose="02020603050405020304" pitchFamily="18" charset="0"/>
              </a:rPr>
              <a:t>joules</a:t>
            </a: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 are absorbed when 9.75 moles of  </a:t>
            </a:r>
            <a:br>
              <a:rPr lang="en-US" sz="32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      NaCl dissolves into water?   </a:t>
            </a:r>
          </a:p>
        </p:txBody>
      </p:sp>
    </p:spTree>
    <p:extLst>
      <p:ext uri="{BB962C8B-B14F-4D97-AF65-F5344CB8AC3E}">
        <p14:creationId xmlns:p14="http://schemas.microsoft.com/office/powerpoint/2010/main" val="286416022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23E22-9E05-84AA-1313-A4FF5BB4796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4C7E39-B229-352C-4A04-0BE96FCB6439}"/>
              </a:ext>
            </a:extLst>
          </p:cNvPr>
          <p:cNvSpPr txBox="1"/>
          <p:nvPr/>
        </p:nvSpPr>
        <p:spPr>
          <a:xfrm>
            <a:off x="0" y="0"/>
            <a:ext cx="9144000" cy="1077218"/>
          </a:xfrm>
          <a:prstGeom prst="rect">
            <a:avLst/>
          </a:prstGeom>
          <a:solidFill>
            <a:srgbClr val="D1FFE8"/>
          </a:solidFill>
        </p:spPr>
        <p:txBody>
          <a:bodyPr wrap="square" rtlCol="0">
            <a:spAutoFit/>
          </a:bodyPr>
          <a:lstStyle/>
          <a:p>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66. How many </a:t>
            </a:r>
            <a:r>
              <a:rPr lang="en-US" sz="3200" u="sng" dirty="0">
                <a:solidFill>
                  <a:schemeClr val="tx1">
                    <a:lumMod val="95000"/>
                    <a:lumOff val="5000"/>
                  </a:schemeClr>
                </a:solidFill>
                <a:latin typeface="Times New Roman" panose="02020603050405020304" pitchFamily="18" charset="0"/>
                <a:cs typeface="Times New Roman" panose="02020603050405020304" pitchFamily="18" charset="0"/>
              </a:rPr>
              <a:t>joules</a:t>
            </a: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 are absorbed when 9.75 moles of  </a:t>
            </a:r>
            <a:br>
              <a:rPr lang="en-US" sz="32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      NaCl dissolves into water?   </a:t>
            </a:r>
          </a:p>
        </p:txBody>
      </p:sp>
      <p:sp>
        <p:nvSpPr>
          <p:cNvPr id="7" name="Text Box 5">
            <a:extLst>
              <a:ext uri="{FF2B5EF4-FFF2-40B4-BE49-F238E27FC236}">
                <a16:creationId xmlns:a16="http://schemas.microsoft.com/office/drawing/2014/main" id="{3B7DF560-D5DB-237C-D2AD-D2419D394063}"/>
              </a:ext>
            </a:extLst>
          </p:cNvPr>
          <p:cNvSpPr txBox="1">
            <a:spLocks noChangeArrowheads="1"/>
          </p:cNvSpPr>
          <p:nvPr/>
        </p:nvSpPr>
        <p:spPr bwMode="auto">
          <a:xfrm>
            <a:off x="1143000" y="1588535"/>
            <a:ext cx="19050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US" altLang="en-US">
                <a:solidFill>
                  <a:srgbClr val="0000FF"/>
                </a:solidFill>
                <a:latin typeface="Times New Roman" panose="02020603050405020304" pitchFamily="18" charset="0"/>
                <a:cs typeface="Times New Roman" panose="02020603050405020304" pitchFamily="18" charset="0"/>
              </a:rPr>
              <a:t>MR</a:t>
            </a:r>
          </a:p>
        </p:txBody>
      </p:sp>
      <p:sp>
        <p:nvSpPr>
          <p:cNvPr id="8" name="Text Box 6">
            <a:extLst>
              <a:ext uri="{FF2B5EF4-FFF2-40B4-BE49-F238E27FC236}">
                <a16:creationId xmlns:a16="http://schemas.microsoft.com/office/drawing/2014/main" id="{53C35B07-D53B-F733-FB24-84E3AB1D0399}"/>
              </a:ext>
            </a:extLst>
          </p:cNvPr>
          <p:cNvSpPr txBox="1">
            <a:spLocks noChangeArrowheads="1"/>
          </p:cNvSpPr>
          <p:nvPr/>
        </p:nvSpPr>
        <p:spPr bwMode="auto">
          <a:xfrm>
            <a:off x="2095500" y="1447176"/>
            <a:ext cx="167640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50000"/>
              </a:spcBef>
              <a:buFontTx/>
              <a:buNone/>
            </a:pPr>
            <a:r>
              <a:rPr lang="en-US" altLang="en-US" sz="2800" u="sng" dirty="0">
                <a:solidFill>
                  <a:srgbClr val="0000FF"/>
                </a:solidFill>
                <a:latin typeface="Times New Roman" panose="02020603050405020304" pitchFamily="18" charset="0"/>
                <a:cs typeface="Times New Roman" panose="02020603050405020304" pitchFamily="18" charset="0"/>
              </a:rPr>
              <a:t>NaCl</a:t>
            </a:r>
            <a:br>
              <a:rPr lang="en-US" altLang="en-US" sz="2800" dirty="0">
                <a:solidFill>
                  <a:srgbClr val="0000FF"/>
                </a:solidFill>
                <a:latin typeface="Times New Roman" panose="02020603050405020304" pitchFamily="18" charset="0"/>
                <a:cs typeface="Times New Roman" panose="02020603050405020304" pitchFamily="18" charset="0"/>
              </a:rPr>
            </a:br>
            <a:r>
              <a:rPr lang="en-US" altLang="en-US" sz="2800" dirty="0">
                <a:solidFill>
                  <a:srgbClr val="0000FF"/>
                </a:solidFill>
                <a:latin typeface="Times New Roman" panose="02020603050405020304" pitchFamily="18" charset="0"/>
                <a:cs typeface="Times New Roman" panose="02020603050405020304" pitchFamily="18" charset="0"/>
              </a:rPr>
              <a:t>energy</a:t>
            </a:r>
          </a:p>
        </p:txBody>
      </p:sp>
      <p:sp>
        <p:nvSpPr>
          <p:cNvPr id="9" name="Text Box 7">
            <a:extLst>
              <a:ext uri="{FF2B5EF4-FFF2-40B4-BE49-F238E27FC236}">
                <a16:creationId xmlns:a16="http://schemas.microsoft.com/office/drawing/2014/main" id="{ED0955B3-72EA-9039-3D20-A1E7717B0108}"/>
              </a:ext>
            </a:extLst>
          </p:cNvPr>
          <p:cNvSpPr txBox="1">
            <a:spLocks noChangeArrowheads="1"/>
          </p:cNvSpPr>
          <p:nvPr/>
        </p:nvSpPr>
        <p:spPr bwMode="auto">
          <a:xfrm>
            <a:off x="3788465" y="1403868"/>
            <a:ext cx="167640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50000"/>
              </a:spcBef>
              <a:buFontTx/>
              <a:buNone/>
            </a:pPr>
            <a:r>
              <a:rPr lang="en-US" altLang="en-US" sz="2800" u="sng" dirty="0">
                <a:solidFill>
                  <a:srgbClr val="0000FF"/>
                </a:solidFill>
                <a:latin typeface="Times New Roman" panose="02020603050405020304" pitchFamily="18" charset="0"/>
                <a:cs typeface="Times New Roman" panose="02020603050405020304" pitchFamily="18" charset="0"/>
              </a:rPr>
              <a:t>1</a:t>
            </a:r>
            <a:br>
              <a:rPr lang="en-US" altLang="en-US" sz="2800" dirty="0">
                <a:solidFill>
                  <a:srgbClr val="0000FF"/>
                </a:solidFill>
                <a:latin typeface="Times New Roman" panose="02020603050405020304" pitchFamily="18" charset="0"/>
                <a:cs typeface="Times New Roman" panose="02020603050405020304" pitchFamily="18" charset="0"/>
              </a:rPr>
            </a:br>
            <a:r>
              <a:rPr lang="en-US" altLang="en-US" sz="2800" dirty="0">
                <a:solidFill>
                  <a:srgbClr val="0000FF"/>
                </a:solidFill>
                <a:latin typeface="Times New Roman" panose="02020603050405020304" pitchFamily="18" charset="0"/>
                <a:cs typeface="Times New Roman" panose="02020603050405020304" pitchFamily="18" charset="0"/>
              </a:rPr>
              <a:t>3.88 kJ</a:t>
            </a:r>
          </a:p>
        </p:txBody>
      </p:sp>
      <p:sp>
        <p:nvSpPr>
          <p:cNvPr id="10" name="Text Box 8">
            <a:extLst>
              <a:ext uri="{FF2B5EF4-FFF2-40B4-BE49-F238E27FC236}">
                <a16:creationId xmlns:a16="http://schemas.microsoft.com/office/drawing/2014/main" id="{528C14F0-18AE-6C7B-22BC-9D11DACEA4F9}"/>
              </a:ext>
            </a:extLst>
          </p:cNvPr>
          <p:cNvSpPr txBox="1">
            <a:spLocks noChangeArrowheads="1"/>
          </p:cNvSpPr>
          <p:nvPr/>
        </p:nvSpPr>
        <p:spPr bwMode="auto">
          <a:xfrm>
            <a:off x="5638800" y="1403868"/>
            <a:ext cx="1752600" cy="14157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50000"/>
              </a:spcBef>
              <a:buFontTx/>
              <a:buNone/>
            </a:pPr>
            <a:r>
              <a:rPr lang="en-US" altLang="en-US" sz="2800" u="sng" dirty="0">
                <a:solidFill>
                  <a:srgbClr val="0000FF"/>
                </a:solidFill>
                <a:latin typeface="Times New Roman" panose="02020603050405020304" pitchFamily="18" charset="0"/>
                <a:cs typeface="Times New Roman" panose="02020603050405020304" pitchFamily="18" charset="0"/>
              </a:rPr>
              <a:t>9.75</a:t>
            </a:r>
            <a:br>
              <a:rPr lang="en-US" altLang="en-US" sz="2800" u="sng" dirty="0">
                <a:solidFill>
                  <a:srgbClr val="0000FF"/>
                </a:solidFill>
                <a:latin typeface="Times New Roman" panose="02020603050405020304" pitchFamily="18" charset="0"/>
                <a:cs typeface="Times New Roman" panose="02020603050405020304" pitchFamily="18" charset="0"/>
              </a:rPr>
            </a:br>
            <a:r>
              <a:rPr lang="en-US" altLang="en-US" sz="2800" dirty="0">
                <a:solidFill>
                  <a:srgbClr val="0000FF"/>
                </a:solidFill>
                <a:latin typeface="Times New Roman" panose="02020603050405020304" pitchFamily="18" charset="0"/>
                <a:cs typeface="Times New Roman" panose="02020603050405020304" pitchFamily="18" charset="0"/>
              </a:rPr>
              <a:t>X kJ</a:t>
            </a:r>
          </a:p>
          <a:p>
            <a:pPr eaLnBrk="1" hangingPunct="1">
              <a:spcBef>
                <a:spcPct val="50000"/>
              </a:spcBef>
              <a:buFontTx/>
              <a:buNone/>
            </a:pPr>
            <a:endParaRPr lang="en-US" altLang="en-US" sz="2000" dirty="0">
              <a:solidFill>
                <a:srgbClr val="0000FF"/>
              </a:solidFill>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B3DA39FE-473C-1AE9-15EA-A569CBD5E06B}"/>
              </a:ext>
            </a:extLst>
          </p:cNvPr>
          <p:cNvSpPr txBox="1"/>
          <p:nvPr/>
        </p:nvSpPr>
        <p:spPr>
          <a:xfrm>
            <a:off x="5464865" y="1588535"/>
            <a:ext cx="609600" cy="584775"/>
          </a:xfrm>
          <a:prstGeom prst="rect">
            <a:avLst/>
          </a:prstGeom>
          <a:noFill/>
        </p:spPr>
        <p:txBody>
          <a:bodyPr wrap="square" rtlCol="0">
            <a:spAutoFit/>
          </a:bodyPr>
          <a:lstStyle/>
          <a:p>
            <a:r>
              <a:rPr lang="en-US" sz="3200" dirty="0">
                <a:solidFill>
                  <a:srgbClr val="0000FF"/>
                </a:solidFill>
              </a:rPr>
              <a:t>=</a:t>
            </a:r>
          </a:p>
        </p:txBody>
      </p:sp>
      <p:sp>
        <p:nvSpPr>
          <p:cNvPr id="12" name="TextBox 11">
            <a:extLst>
              <a:ext uri="{FF2B5EF4-FFF2-40B4-BE49-F238E27FC236}">
                <a16:creationId xmlns:a16="http://schemas.microsoft.com/office/drawing/2014/main" id="{D0B85232-9D8E-4025-935D-1DC3E27B91E7}"/>
              </a:ext>
            </a:extLst>
          </p:cNvPr>
          <p:cNvSpPr txBox="1"/>
          <p:nvPr/>
        </p:nvSpPr>
        <p:spPr>
          <a:xfrm>
            <a:off x="990600" y="2684625"/>
            <a:ext cx="7696200" cy="1938992"/>
          </a:xfrm>
          <a:prstGeom prst="rect">
            <a:avLst/>
          </a:prstGeom>
          <a:noFill/>
        </p:spPr>
        <p:txBody>
          <a:bodyPr wrap="square" rtlCol="0">
            <a:spAutoFit/>
          </a:bodyPr>
          <a:lstStyle/>
          <a:p>
            <a:r>
              <a:rPr lang="en-US" sz="4000" dirty="0">
                <a:latin typeface="Times New Roman" panose="02020603050405020304" pitchFamily="18" charset="0"/>
                <a:cs typeface="Times New Roman" panose="02020603050405020304" pitchFamily="18" charset="0"/>
              </a:rPr>
              <a:t>X = (3.88kJ/mole)(9.75 moles)</a:t>
            </a:r>
          </a:p>
          <a:p>
            <a:endParaRPr lang="en-US" sz="4000" dirty="0">
              <a:latin typeface="Times New Roman" panose="02020603050405020304" pitchFamily="18" charset="0"/>
              <a:cs typeface="Times New Roman" panose="02020603050405020304" pitchFamily="18" charset="0"/>
            </a:endParaRPr>
          </a:p>
          <a:p>
            <a:r>
              <a:rPr lang="en-US" sz="4000" dirty="0">
                <a:latin typeface="Times New Roman" panose="02020603050405020304" pitchFamily="18" charset="0"/>
                <a:cs typeface="Times New Roman" panose="02020603050405020304" pitchFamily="18" charset="0"/>
              </a:rPr>
              <a:t>X = 37.8 kJ</a:t>
            </a:r>
          </a:p>
        </p:txBody>
      </p:sp>
      <p:graphicFrame>
        <p:nvGraphicFramePr>
          <p:cNvPr id="14" name="Table 13">
            <a:extLst>
              <a:ext uri="{FF2B5EF4-FFF2-40B4-BE49-F238E27FC236}">
                <a16:creationId xmlns:a16="http://schemas.microsoft.com/office/drawing/2014/main" id="{5299ACC0-1A8B-BEED-C464-CF07144FFD11}"/>
              </a:ext>
            </a:extLst>
          </p:cNvPr>
          <p:cNvGraphicFramePr>
            <a:graphicFrameLocks noGrp="1"/>
          </p:cNvGraphicFramePr>
          <p:nvPr/>
        </p:nvGraphicFramePr>
        <p:xfrm>
          <a:off x="533400" y="5157453"/>
          <a:ext cx="8458200" cy="1493841"/>
        </p:xfrm>
        <a:graphic>
          <a:graphicData uri="http://schemas.openxmlformats.org/drawingml/2006/table">
            <a:tbl>
              <a:tblPr firstRow="1" bandRow="1">
                <a:tableStyleId>{5C22544A-7EE6-4342-B048-85BDC9FD1C3A}</a:tableStyleId>
              </a:tblPr>
              <a:tblGrid>
                <a:gridCol w="1691640">
                  <a:extLst>
                    <a:ext uri="{9D8B030D-6E8A-4147-A177-3AD203B41FA5}">
                      <a16:colId xmlns:a16="http://schemas.microsoft.com/office/drawing/2014/main" val="2282931331"/>
                    </a:ext>
                  </a:extLst>
                </a:gridCol>
                <a:gridCol w="458750">
                  <a:extLst>
                    <a:ext uri="{9D8B030D-6E8A-4147-A177-3AD203B41FA5}">
                      <a16:colId xmlns:a16="http://schemas.microsoft.com/office/drawing/2014/main" val="1654226114"/>
                    </a:ext>
                  </a:extLst>
                </a:gridCol>
                <a:gridCol w="1863671">
                  <a:extLst>
                    <a:ext uri="{9D8B030D-6E8A-4147-A177-3AD203B41FA5}">
                      <a16:colId xmlns:a16="http://schemas.microsoft.com/office/drawing/2014/main" val="2409093628"/>
                    </a:ext>
                  </a:extLst>
                </a:gridCol>
                <a:gridCol w="573437">
                  <a:extLst>
                    <a:ext uri="{9D8B030D-6E8A-4147-A177-3AD203B41FA5}">
                      <a16:colId xmlns:a16="http://schemas.microsoft.com/office/drawing/2014/main" val="2721434273"/>
                    </a:ext>
                  </a:extLst>
                </a:gridCol>
                <a:gridCol w="3870702">
                  <a:extLst>
                    <a:ext uri="{9D8B030D-6E8A-4147-A177-3AD203B41FA5}">
                      <a16:colId xmlns:a16="http://schemas.microsoft.com/office/drawing/2014/main" val="2442163704"/>
                    </a:ext>
                  </a:extLst>
                </a:gridCol>
              </a:tblGrid>
              <a:tr h="149384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b="0" u="sng" dirty="0">
                          <a:solidFill>
                            <a:srgbClr val="FF0000"/>
                          </a:solidFill>
                          <a:latin typeface="Times New Roman" panose="02020603050405020304" pitchFamily="18" charset="0"/>
                          <a:cs typeface="Times New Roman" panose="02020603050405020304" pitchFamily="18" charset="0"/>
                        </a:rPr>
                        <a:t>37.8 kJ</a:t>
                      </a:r>
                      <a:br>
                        <a:rPr lang="en-US" sz="3600" b="0" u="sng" dirty="0">
                          <a:solidFill>
                            <a:srgbClr val="FF0000"/>
                          </a:solidFill>
                          <a:latin typeface="Times New Roman" panose="02020603050405020304" pitchFamily="18" charset="0"/>
                          <a:cs typeface="Times New Roman" panose="02020603050405020304" pitchFamily="18" charset="0"/>
                        </a:rPr>
                      </a:br>
                      <a:r>
                        <a:rPr lang="en-US" sz="3600" b="0" dirty="0">
                          <a:solidFill>
                            <a:srgbClr val="FF0000"/>
                          </a:solidFill>
                          <a:latin typeface="Times New Roman" panose="02020603050405020304" pitchFamily="18" charset="0"/>
                          <a:cs typeface="Times New Roman" panose="02020603050405020304" pitchFamily="18" charset="0"/>
                        </a:rPr>
                        <a:t>1</a:t>
                      </a:r>
                    </a:p>
                  </a:txBody>
                  <a:tcPr anchor="ctr">
                    <a:noFill/>
                  </a:tcPr>
                </a:tc>
                <a:tc>
                  <a:txBody>
                    <a:bodyPr/>
                    <a:lstStyle/>
                    <a:p>
                      <a:pPr algn="ctr"/>
                      <a:r>
                        <a:rPr lang="en-US" sz="3600" b="0" dirty="0">
                          <a:solidFill>
                            <a:srgbClr val="FF0000"/>
                          </a:solidFill>
                          <a:latin typeface="Times New Roman" panose="02020603050405020304" pitchFamily="18" charset="0"/>
                          <a:cs typeface="Times New Roman" panose="02020603050405020304" pitchFamily="18" charset="0"/>
                        </a:rPr>
                        <a:t>X</a:t>
                      </a:r>
                    </a:p>
                  </a:txBody>
                  <a:tcPr anchor="ctr">
                    <a:noFill/>
                  </a:tcPr>
                </a:tc>
                <a:tc>
                  <a:txBody>
                    <a:bodyPr/>
                    <a:lstStyle/>
                    <a:p>
                      <a:pPr algn="ctr"/>
                      <a:r>
                        <a:rPr lang="en-US" sz="3600" b="0" u="sng" dirty="0">
                          <a:solidFill>
                            <a:srgbClr val="FF0000"/>
                          </a:solidFill>
                          <a:latin typeface="Times New Roman" panose="02020603050405020304" pitchFamily="18" charset="0"/>
                          <a:cs typeface="Times New Roman" panose="02020603050405020304" pitchFamily="18" charset="0"/>
                        </a:rPr>
                        <a:t>1000 J</a:t>
                      </a:r>
                      <a:br>
                        <a:rPr lang="en-US" sz="3600" b="0" u="sng" dirty="0">
                          <a:solidFill>
                            <a:srgbClr val="FF0000"/>
                          </a:solidFill>
                          <a:latin typeface="Times New Roman" panose="02020603050405020304" pitchFamily="18" charset="0"/>
                          <a:cs typeface="Times New Roman" panose="02020603050405020304" pitchFamily="18" charset="0"/>
                        </a:rPr>
                      </a:br>
                      <a:r>
                        <a:rPr lang="en-US" sz="3600" b="0" dirty="0">
                          <a:solidFill>
                            <a:srgbClr val="FF0000"/>
                          </a:solidFill>
                          <a:latin typeface="Times New Roman" panose="02020603050405020304" pitchFamily="18" charset="0"/>
                          <a:cs typeface="Times New Roman" panose="02020603050405020304" pitchFamily="18" charset="0"/>
                        </a:rPr>
                        <a:t>1 kJ</a:t>
                      </a:r>
                    </a:p>
                  </a:txBody>
                  <a:tcPr anchor="ctr">
                    <a:noFill/>
                  </a:tcPr>
                </a:tc>
                <a:tc>
                  <a:txBody>
                    <a:bodyPr/>
                    <a:lstStyle/>
                    <a:p>
                      <a:pPr algn="ctr"/>
                      <a:r>
                        <a:rPr lang="en-US" sz="3600" b="0" dirty="0">
                          <a:solidFill>
                            <a:srgbClr val="FF0000"/>
                          </a:solidFill>
                          <a:latin typeface="Times New Roman" panose="02020603050405020304" pitchFamily="18" charset="0"/>
                          <a:cs typeface="Times New Roman" panose="02020603050405020304" pitchFamily="18" charset="0"/>
                        </a:rPr>
                        <a:t>=</a:t>
                      </a:r>
                    </a:p>
                  </a:txBody>
                  <a:tcPr anchor="ctr">
                    <a:noFill/>
                  </a:tcPr>
                </a:tc>
                <a:tc>
                  <a:txBody>
                    <a:bodyPr/>
                    <a:lstStyle/>
                    <a:p>
                      <a:pPr algn="l"/>
                      <a:r>
                        <a:rPr lang="en-US" sz="3600" b="0" dirty="0">
                          <a:solidFill>
                            <a:srgbClr val="FF0000"/>
                          </a:solidFill>
                          <a:latin typeface="Times New Roman" panose="02020603050405020304" pitchFamily="18" charset="0"/>
                          <a:cs typeface="Times New Roman" panose="02020603050405020304" pitchFamily="18" charset="0"/>
                        </a:rPr>
                        <a:t>   37,800 joules</a:t>
                      </a:r>
                    </a:p>
                  </a:txBody>
                  <a:tcPr anchor="ctr">
                    <a:noFill/>
                  </a:tcPr>
                </a:tc>
                <a:extLst>
                  <a:ext uri="{0D108BD9-81ED-4DB2-BD59-A6C34878D82A}">
                    <a16:rowId xmlns:a16="http://schemas.microsoft.com/office/drawing/2014/main" val="3821834341"/>
                  </a:ext>
                </a:extLst>
              </a:tr>
            </a:tbl>
          </a:graphicData>
        </a:graphic>
      </p:graphicFrame>
    </p:spTree>
    <p:extLst>
      <p:ext uri="{BB962C8B-B14F-4D97-AF65-F5344CB8AC3E}">
        <p14:creationId xmlns:p14="http://schemas.microsoft.com/office/powerpoint/2010/main" val="19107986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6F9F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341C1FB-B002-41A5-8295-0E5B65EEB42A}"/>
              </a:ext>
            </a:extLst>
          </p:cNvPr>
          <p:cNvSpPr txBox="1"/>
          <p:nvPr/>
        </p:nvSpPr>
        <p:spPr>
          <a:xfrm>
            <a:off x="0" y="0"/>
            <a:ext cx="9144000" cy="2400657"/>
          </a:xfrm>
          <a:prstGeom prst="rect">
            <a:avLst/>
          </a:prstGeom>
          <a:noFill/>
        </p:spPr>
        <p:txBody>
          <a:bodyPr wrap="square" rtlCol="0">
            <a:spAutoFit/>
          </a:bodyPr>
          <a:lstStyle/>
          <a:p>
            <a:r>
              <a:rPr lang="en-US" sz="4400" dirty="0">
                <a:latin typeface="Times New Roman" panose="02020603050405020304" pitchFamily="18" charset="0"/>
                <a:cs typeface="Times New Roman" panose="02020603050405020304" pitchFamily="18" charset="0"/>
              </a:rPr>
              <a:t>67.  When you dissolve </a:t>
            </a:r>
            <a:r>
              <a:rPr lang="en-US" sz="4400" dirty="0">
                <a:solidFill>
                  <a:schemeClr val="tx1">
                    <a:lumMod val="95000"/>
                    <a:lumOff val="5000"/>
                  </a:schemeClr>
                </a:solidFill>
                <a:latin typeface="Times New Roman" panose="02020603050405020304" pitchFamily="18" charset="0"/>
                <a:cs typeface="Times New Roman" panose="02020603050405020304" pitchFamily="18" charset="0"/>
              </a:rPr>
              <a:t>11.9 moles </a:t>
            </a:r>
            <a:br>
              <a:rPr lang="en-US" sz="4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44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4400" dirty="0">
                <a:latin typeface="Times New Roman" panose="02020603050405020304" pitchFamily="18" charset="0"/>
                <a:cs typeface="Times New Roman" panose="02020603050405020304" pitchFamily="18" charset="0"/>
              </a:rPr>
              <a:t>of </a:t>
            </a:r>
            <a:r>
              <a:rPr lang="en-US" sz="4400" dirty="0" err="1">
                <a:latin typeface="Times New Roman" panose="02020603050405020304" pitchFamily="18" charset="0"/>
                <a:cs typeface="Times New Roman" panose="02020603050405020304" pitchFamily="18" charset="0"/>
              </a:rPr>
              <a:t>LiBr</a:t>
            </a:r>
            <a:r>
              <a:rPr lang="en-US" sz="4400" dirty="0">
                <a:latin typeface="Times New Roman" panose="02020603050405020304" pitchFamily="18" charset="0"/>
                <a:cs typeface="Times New Roman" panose="02020603050405020304" pitchFamily="18" charset="0"/>
              </a:rPr>
              <a:t> into water, how many kJ</a:t>
            </a:r>
            <a:br>
              <a:rPr lang="en-US" sz="4400" dirty="0">
                <a:latin typeface="Times New Roman" panose="02020603050405020304" pitchFamily="18" charset="0"/>
                <a:cs typeface="Times New Roman" panose="02020603050405020304" pitchFamily="18" charset="0"/>
              </a:rPr>
            </a:br>
            <a:r>
              <a:rPr lang="en-US" sz="4400" dirty="0">
                <a:latin typeface="Times New Roman" panose="02020603050405020304" pitchFamily="18" charset="0"/>
                <a:cs typeface="Times New Roman" panose="02020603050405020304" pitchFamily="18" charset="0"/>
              </a:rPr>
              <a:t>       are released?  </a:t>
            </a:r>
          </a:p>
          <a:p>
            <a:endParaRPr lang="en-US" dirty="0"/>
          </a:p>
        </p:txBody>
      </p:sp>
    </p:spTree>
    <p:extLst>
      <p:ext uri="{BB962C8B-B14F-4D97-AF65-F5344CB8AC3E}">
        <p14:creationId xmlns:p14="http://schemas.microsoft.com/office/powerpoint/2010/main" val="6281046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6F9F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341C1FB-B002-41A5-8295-0E5B65EEB42A}"/>
              </a:ext>
            </a:extLst>
          </p:cNvPr>
          <p:cNvSpPr txBox="1"/>
          <p:nvPr/>
        </p:nvSpPr>
        <p:spPr>
          <a:xfrm>
            <a:off x="0" y="0"/>
            <a:ext cx="9144000" cy="2400657"/>
          </a:xfrm>
          <a:prstGeom prst="rect">
            <a:avLst/>
          </a:prstGeom>
          <a:noFill/>
        </p:spPr>
        <p:txBody>
          <a:bodyPr wrap="square" rtlCol="0">
            <a:spAutoFit/>
          </a:bodyPr>
          <a:lstStyle/>
          <a:p>
            <a:r>
              <a:rPr lang="en-US" sz="4400" dirty="0">
                <a:latin typeface="Times New Roman" panose="02020603050405020304" pitchFamily="18" charset="0"/>
                <a:cs typeface="Times New Roman" panose="02020603050405020304" pitchFamily="18" charset="0"/>
              </a:rPr>
              <a:t>67.  When you dissolve </a:t>
            </a:r>
            <a:r>
              <a:rPr lang="en-US" sz="4400" dirty="0">
                <a:solidFill>
                  <a:schemeClr val="tx1">
                    <a:lumMod val="95000"/>
                    <a:lumOff val="5000"/>
                  </a:schemeClr>
                </a:solidFill>
                <a:latin typeface="Times New Roman" panose="02020603050405020304" pitchFamily="18" charset="0"/>
                <a:cs typeface="Times New Roman" panose="02020603050405020304" pitchFamily="18" charset="0"/>
              </a:rPr>
              <a:t>11.9 moles </a:t>
            </a:r>
            <a:br>
              <a:rPr lang="en-US" sz="4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44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4400" dirty="0">
                <a:latin typeface="Times New Roman" panose="02020603050405020304" pitchFamily="18" charset="0"/>
                <a:cs typeface="Times New Roman" panose="02020603050405020304" pitchFamily="18" charset="0"/>
              </a:rPr>
              <a:t>of </a:t>
            </a:r>
            <a:r>
              <a:rPr lang="en-US" sz="4400" dirty="0" err="1">
                <a:latin typeface="Times New Roman" panose="02020603050405020304" pitchFamily="18" charset="0"/>
                <a:cs typeface="Times New Roman" panose="02020603050405020304" pitchFamily="18" charset="0"/>
              </a:rPr>
              <a:t>LiBr</a:t>
            </a:r>
            <a:r>
              <a:rPr lang="en-US" sz="4400" dirty="0">
                <a:latin typeface="Times New Roman" panose="02020603050405020304" pitchFamily="18" charset="0"/>
                <a:cs typeface="Times New Roman" panose="02020603050405020304" pitchFamily="18" charset="0"/>
              </a:rPr>
              <a:t> into water, how many kJ</a:t>
            </a:r>
            <a:br>
              <a:rPr lang="en-US" sz="4400" dirty="0">
                <a:latin typeface="Times New Roman" panose="02020603050405020304" pitchFamily="18" charset="0"/>
                <a:cs typeface="Times New Roman" panose="02020603050405020304" pitchFamily="18" charset="0"/>
              </a:rPr>
            </a:br>
            <a:r>
              <a:rPr lang="en-US" sz="4400" dirty="0">
                <a:latin typeface="Times New Roman" panose="02020603050405020304" pitchFamily="18" charset="0"/>
                <a:cs typeface="Times New Roman" panose="02020603050405020304" pitchFamily="18" charset="0"/>
              </a:rPr>
              <a:t>       are released?  </a:t>
            </a:r>
          </a:p>
          <a:p>
            <a:endParaRPr lang="en-US" dirty="0"/>
          </a:p>
        </p:txBody>
      </p:sp>
      <p:sp>
        <p:nvSpPr>
          <p:cNvPr id="3" name="Text Box 5">
            <a:extLst>
              <a:ext uri="{FF2B5EF4-FFF2-40B4-BE49-F238E27FC236}">
                <a16:creationId xmlns:a16="http://schemas.microsoft.com/office/drawing/2014/main" id="{DA0E0BA9-EA11-40AA-8932-F341DAE9E45F}"/>
              </a:ext>
            </a:extLst>
          </p:cNvPr>
          <p:cNvSpPr txBox="1">
            <a:spLocks noChangeArrowheads="1"/>
          </p:cNvSpPr>
          <p:nvPr/>
        </p:nvSpPr>
        <p:spPr bwMode="auto">
          <a:xfrm>
            <a:off x="914400" y="2546867"/>
            <a:ext cx="19050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US" altLang="en-US">
                <a:solidFill>
                  <a:srgbClr val="0000FF"/>
                </a:solidFill>
                <a:latin typeface="Times New Roman" panose="02020603050405020304" pitchFamily="18" charset="0"/>
                <a:cs typeface="Times New Roman" panose="02020603050405020304" pitchFamily="18" charset="0"/>
              </a:rPr>
              <a:t>MR</a:t>
            </a:r>
          </a:p>
        </p:txBody>
      </p:sp>
      <p:sp>
        <p:nvSpPr>
          <p:cNvPr id="4" name="Text Box 6">
            <a:extLst>
              <a:ext uri="{FF2B5EF4-FFF2-40B4-BE49-F238E27FC236}">
                <a16:creationId xmlns:a16="http://schemas.microsoft.com/office/drawing/2014/main" id="{6D244AED-B54E-43F8-BD9A-95D27470B500}"/>
              </a:ext>
            </a:extLst>
          </p:cNvPr>
          <p:cNvSpPr txBox="1">
            <a:spLocks noChangeArrowheads="1"/>
          </p:cNvSpPr>
          <p:nvPr/>
        </p:nvSpPr>
        <p:spPr bwMode="auto">
          <a:xfrm>
            <a:off x="1866900" y="2405508"/>
            <a:ext cx="167640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50000"/>
              </a:spcBef>
              <a:buFontTx/>
              <a:buNone/>
            </a:pPr>
            <a:r>
              <a:rPr lang="en-US" altLang="en-US" sz="2800" u="sng" dirty="0" err="1">
                <a:solidFill>
                  <a:srgbClr val="0000FF"/>
                </a:solidFill>
                <a:latin typeface="Times New Roman" panose="02020603050405020304" pitchFamily="18" charset="0"/>
                <a:cs typeface="Times New Roman" panose="02020603050405020304" pitchFamily="18" charset="0"/>
              </a:rPr>
              <a:t>LiBr</a:t>
            </a:r>
            <a:br>
              <a:rPr lang="en-US" altLang="en-US" sz="2800" dirty="0">
                <a:solidFill>
                  <a:srgbClr val="0000FF"/>
                </a:solidFill>
                <a:latin typeface="Times New Roman" panose="02020603050405020304" pitchFamily="18" charset="0"/>
                <a:cs typeface="Times New Roman" panose="02020603050405020304" pitchFamily="18" charset="0"/>
              </a:rPr>
            </a:br>
            <a:r>
              <a:rPr lang="en-US" altLang="en-US" sz="2800" dirty="0">
                <a:solidFill>
                  <a:srgbClr val="0000FF"/>
                </a:solidFill>
                <a:latin typeface="Times New Roman" panose="02020603050405020304" pitchFamily="18" charset="0"/>
                <a:cs typeface="Times New Roman" panose="02020603050405020304" pitchFamily="18" charset="0"/>
              </a:rPr>
              <a:t>energy</a:t>
            </a:r>
          </a:p>
        </p:txBody>
      </p:sp>
      <p:sp>
        <p:nvSpPr>
          <p:cNvPr id="5" name="Text Box 7">
            <a:extLst>
              <a:ext uri="{FF2B5EF4-FFF2-40B4-BE49-F238E27FC236}">
                <a16:creationId xmlns:a16="http://schemas.microsoft.com/office/drawing/2014/main" id="{C5589679-00A5-4D35-9EC5-3BEF930ECCB3}"/>
              </a:ext>
            </a:extLst>
          </p:cNvPr>
          <p:cNvSpPr txBox="1">
            <a:spLocks noChangeArrowheads="1"/>
          </p:cNvSpPr>
          <p:nvPr/>
        </p:nvSpPr>
        <p:spPr bwMode="auto">
          <a:xfrm>
            <a:off x="3559865" y="2362200"/>
            <a:ext cx="167640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50000"/>
              </a:spcBef>
              <a:buFontTx/>
              <a:buNone/>
            </a:pPr>
            <a:r>
              <a:rPr lang="en-US" altLang="en-US" sz="2800" u="sng" dirty="0">
                <a:solidFill>
                  <a:srgbClr val="0000FF"/>
                </a:solidFill>
                <a:latin typeface="Times New Roman" panose="02020603050405020304" pitchFamily="18" charset="0"/>
                <a:cs typeface="Times New Roman" panose="02020603050405020304" pitchFamily="18" charset="0"/>
              </a:rPr>
              <a:t>1</a:t>
            </a:r>
            <a:br>
              <a:rPr lang="en-US" altLang="en-US" sz="2800" dirty="0">
                <a:solidFill>
                  <a:srgbClr val="0000FF"/>
                </a:solidFill>
                <a:latin typeface="Times New Roman" panose="02020603050405020304" pitchFamily="18" charset="0"/>
                <a:cs typeface="Times New Roman" panose="02020603050405020304" pitchFamily="18" charset="0"/>
              </a:rPr>
            </a:br>
            <a:r>
              <a:rPr lang="en-US" altLang="en-US" sz="2800" dirty="0">
                <a:solidFill>
                  <a:srgbClr val="0000FF"/>
                </a:solidFill>
                <a:latin typeface="Times New Roman" panose="02020603050405020304" pitchFamily="18" charset="0"/>
                <a:cs typeface="Times New Roman" panose="02020603050405020304" pitchFamily="18" charset="0"/>
              </a:rPr>
              <a:t>48.83 kJ</a:t>
            </a:r>
          </a:p>
        </p:txBody>
      </p:sp>
      <p:sp>
        <p:nvSpPr>
          <p:cNvPr id="6" name="Text Box 8">
            <a:extLst>
              <a:ext uri="{FF2B5EF4-FFF2-40B4-BE49-F238E27FC236}">
                <a16:creationId xmlns:a16="http://schemas.microsoft.com/office/drawing/2014/main" id="{48AC7CB5-C128-4BC8-8974-FDED418AB4E9}"/>
              </a:ext>
            </a:extLst>
          </p:cNvPr>
          <p:cNvSpPr txBox="1">
            <a:spLocks noChangeArrowheads="1"/>
          </p:cNvSpPr>
          <p:nvPr/>
        </p:nvSpPr>
        <p:spPr bwMode="auto">
          <a:xfrm>
            <a:off x="5410200" y="2362200"/>
            <a:ext cx="1752600" cy="14157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50000"/>
              </a:spcBef>
              <a:buFontTx/>
              <a:buNone/>
            </a:pPr>
            <a:r>
              <a:rPr lang="en-US" altLang="en-US" sz="2800" u="sng" dirty="0">
                <a:solidFill>
                  <a:srgbClr val="0000FF"/>
                </a:solidFill>
                <a:latin typeface="Times New Roman" panose="02020603050405020304" pitchFamily="18" charset="0"/>
                <a:cs typeface="Times New Roman" panose="02020603050405020304" pitchFamily="18" charset="0"/>
              </a:rPr>
              <a:t>11.9</a:t>
            </a:r>
            <a:br>
              <a:rPr lang="en-US" altLang="en-US" sz="2800" u="sng" dirty="0">
                <a:solidFill>
                  <a:srgbClr val="0000FF"/>
                </a:solidFill>
                <a:latin typeface="Times New Roman" panose="02020603050405020304" pitchFamily="18" charset="0"/>
                <a:cs typeface="Times New Roman" panose="02020603050405020304" pitchFamily="18" charset="0"/>
              </a:rPr>
            </a:br>
            <a:r>
              <a:rPr lang="en-US" altLang="en-US" sz="2800" dirty="0">
                <a:solidFill>
                  <a:srgbClr val="0000FF"/>
                </a:solidFill>
                <a:latin typeface="Times New Roman" panose="02020603050405020304" pitchFamily="18" charset="0"/>
                <a:cs typeface="Times New Roman" panose="02020603050405020304" pitchFamily="18" charset="0"/>
              </a:rPr>
              <a:t>X kJ</a:t>
            </a:r>
          </a:p>
          <a:p>
            <a:pPr eaLnBrk="1" hangingPunct="1">
              <a:spcBef>
                <a:spcPct val="50000"/>
              </a:spcBef>
              <a:buFontTx/>
              <a:buNone/>
            </a:pPr>
            <a:endParaRPr lang="en-US" altLang="en-US" sz="2000" dirty="0">
              <a:solidFill>
                <a:srgbClr val="0000FF"/>
              </a:solidFill>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E546CA6D-D5B5-42DD-9618-08B92DB40A45}"/>
              </a:ext>
            </a:extLst>
          </p:cNvPr>
          <p:cNvSpPr txBox="1"/>
          <p:nvPr/>
        </p:nvSpPr>
        <p:spPr>
          <a:xfrm>
            <a:off x="5236265" y="2546867"/>
            <a:ext cx="609600" cy="584775"/>
          </a:xfrm>
          <a:prstGeom prst="rect">
            <a:avLst/>
          </a:prstGeom>
          <a:noFill/>
        </p:spPr>
        <p:txBody>
          <a:bodyPr wrap="square" rtlCol="0">
            <a:spAutoFit/>
          </a:bodyPr>
          <a:lstStyle/>
          <a:p>
            <a:r>
              <a:rPr lang="en-US" sz="3200" dirty="0">
                <a:solidFill>
                  <a:srgbClr val="0000FF"/>
                </a:solidFill>
              </a:rPr>
              <a:t>=</a:t>
            </a:r>
          </a:p>
        </p:txBody>
      </p:sp>
      <p:sp>
        <p:nvSpPr>
          <p:cNvPr id="8" name="TextBox 7">
            <a:extLst>
              <a:ext uri="{FF2B5EF4-FFF2-40B4-BE49-F238E27FC236}">
                <a16:creationId xmlns:a16="http://schemas.microsoft.com/office/drawing/2014/main" id="{C2E3C2A0-DF4F-4BBC-8083-403B8D99D267}"/>
              </a:ext>
            </a:extLst>
          </p:cNvPr>
          <p:cNvSpPr txBox="1"/>
          <p:nvPr/>
        </p:nvSpPr>
        <p:spPr>
          <a:xfrm>
            <a:off x="2264465" y="3575208"/>
            <a:ext cx="5736535" cy="3293209"/>
          </a:xfrm>
          <a:prstGeom prst="rect">
            <a:avLst/>
          </a:prstGeom>
          <a:noFill/>
        </p:spPr>
        <p:txBody>
          <a:bodyPr wrap="square" rtlCol="0">
            <a:spAutoFit/>
          </a:bodyPr>
          <a:lstStyle/>
          <a:p>
            <a:r>
              <a:rPr lang="en-US" altLang="en-US" sz="4000" dirty="0">
                <a:solidFill>
                  <a:srgbClr val="FF0000"/>
                </a:solidFill>
                <a:latin typeface="Times New Roman" panose="02020603050405020304" pitchFamily="18" charset="0"/>
                <a:cs typeface="Times New Roman" panose="02020603050405020304" pitchFamily="18" charset="0"/>
              </a:rPr>
              <a:t>X = (48.83)(11.9) </a:t>
            </a:r>
          </a:p>
          <a:p>
            <a:endParaRPr lang="en-US" altLang="en-US" sz="4000" dirty="0">
              <a:solidFill>
                <a:srgbClr val="FF0000"/>
              </a:solidFill>
              <a:latin typeface="Times New Roman" panose="02020603050405020304" pitchFamily="18" charset="0"/>
              <a:cs typeface="Times New Roman" panose="02020603050405020304" pitchFamily="18" charset="0"/>
            </a:endParaRPr>
          </a:p>
          <a:p>
            <a:r>
              <a:rPr lang="en-US" altLang="en-US" sz="4000" dirty="0">
                <a:solidFill>
                  <a:srgbClr val="FF0000"/>
                </a:solidFill>
                <a:latin typeface="Times New Roman" panose="02020603050405020304" pitchFamily="18" charset="0"/>
                <a:cs typeface="Times New Roman" panose="02020603050405020304" pitchFamily="18" charset="0"/>
              </a:rPr>
              <a:t>X =  581.077 kJ</a:t>
            </a:r>
          </a:p>
          <a:p>
            <a:endParaRPr lang="en-US" altLang="en-US" sz="4000" dirty="0">
              <a:solidFill>
                <a:srgbClr val="FF0000"/>
              </a:solidFill>
              <a:latin typeface="Times New Roman" panose="02020603050405020304" pitchFamily="18" charset="0"/>
              <a:cs typeface="Times New Roman" panose="02020603050405020304" pitchFamily="18" charset="0"/>
            </a:endParaRPr>
          </a:p>
          <a:p>
            <a:r>
              <a:rPr lang="en-US" altLang="en-US" sz="4800" dirty="0">
                <a:solidFill>
                  <a:srgbClr val="800080"/>
                </a:solidFill>
                <a:latin typeface="Times New Roman" panose="02020603050405020304" pitchFamily="18" charset="0"/>
                <a:cs typeface="Times New Roman" panose="02020603050405020304" pitchFamily="18" charset="0"/>
              </a:rPr>
              <a:t>X = 581 kJ </a:t>
            </a:r>
            <a:r>
              <a:rPr lang="en-US" altLang="en-US" sz="3600" i="1" dirty="0">
                <a:solidFill>
                  <a:srgbClr val="800080"/>
                </a:solidFill>
                <a:latin typeface="Times New Roman" panose="02020603050405020304" pitchFamily="18" charset="0"/>
                <a:cs typeface="Times New Roman" panose="02020603050405020304" pitchFamily="18" charset="0"/>
              </a:rPr>
              <a:t>with 3 SF</a:t>
            </a:r>
            <a:endParaRPr lang="en-US" sz="2400" dirty="0">
              <a:solidFill>
                <a:srgbClr val="800080"/>
              </a:solidFill>
            </a:endParaRPr>
          </a:p>
        </p:txBody>
      </p:sp>
    </p:spTree>
    <p:extLst>
      <p:ext uri="{BB962C8B-B14F-4D97-AF65-F5344CB8AC3E}">
        <p14:creationId xmlns:p14="http://schemas.microsoft.com/office/powerpoint/2010/main" val="217241459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EB2D988-2978-4C3C-82D7-79AD70C996EC}"/>
              </a:ext>
            </a:extLst>
          </p:cNvPr>
          <p:cNvSpPr txBox="1"/>
          <p:nvPr/>
        </p:nvSpPr>
        <p:spPr>
          <a:xfrm>
            <a:off x="0" y="0"/>
            <a:ext cx="9144000" cy="1077218"/>
          </a:xfrm>
          <a:prstGeom prst="rect">
            <a:avLst/>
          </a:prstGeom>
          <a:solidFill>
            <a:srgbClr val="CDF2FF"/>
          </a:solidFill>
        </p:spPr>
        <p:txBody>
          <a:bodyPr wrap="square" rtlCol="0">
            <a:spAutoFit/>
          </a:bodyPr>
          <a:lstStyle/>
          <a:p>
            <a:r>
              <a:rPr lang="en-US" sz="3200" dirty="0">
                <a:latin typeface="Times New Roman" panose="02020603050405020304" pitchFamily="18" charset="0"/>
                <a:cs typeface="Times New Roman" panose="02020603050405020304" pitchFamily="18" charset="0"/>
              </a:rPr>
              <a:t>68.  How much energy is JOULES is absorbed when</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52.61 moles of KNO</a:t>
            </a:r>
            <a:r>
              <a:rPr lang="en-US" sz="3200" baseline="-25000" dirty="0">
                <a:latin typeface="Times New Roman" panose="02020603050405020304" pitchFamily="18" charset="0"/>
                <a:cs typeface="Times New Roman" panose="02020603050405020304" pitchFamily="18" charset="0"/>
              </a:rPr>
              <a:t>3</a:t>
            </a:r>
            <a:r>
              <a:rPr lang="en-US" sz="3200" dirty="0">
                <a:latin typeface="Times New Roman" panose="02020603050405020304" pitchFamily="18" charset="0"/>
                <a:cs typeface="Times New Roman" panose="02020603050405020304" pitchFamily="18" charset="0"/>
              </a:rPr>
              <a:t> is dissolved into water?  </a:t>
            </a:r>
          </a:p>
        </p:txBody>
      </p:sp>
    </p:spTree>
    <p:extLst>
      <p:ext uri="{BB962C8B-B14F-4D97-AF65-F5344CB8AC3E}">
        <p14:creationId xmlns:p14="http://schemas.microsoft.com/office/powerpoint/2010/main" val="200480488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EDCC71-7E13-1F6B-696A-2A02B085B55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DBD9BD2-97F9-9922-5C40-EE14936EBF2E}"/>
              </a:ext>
            </a:extLst>
          </p:cNvPr>
          <p:cNvSpPr txBox="1"/>
          <p:nvPr/>
        </p:nvSpPr>
        <p:spPr>
          <a:xfrm>
            <a:off x="0" y="0"/>
            <a:ext cx="9144000" cy="1077218"/>
          </a:xfrm>
          <a:prstGeom prst="rect">
            <a:avLst/>
          </a:prstGeom>
          <a:solidFill>
            <a:srgbClr val="CDF2FF"/>
          </a:solidFill>
        </p:spPr>
        <p:txBody>
          <a:bodyPr wrap="square" rtlCol="0">
            <a:spAutoFit/>
          </a:bodyPr>
          <a:lstStyle/>
          <a:p>
            <a:r>
              <a:rPr lang="en-US" sz="3200" dirty="0">
                <a:latin typeface="Times New Roman" panose="02020603050405020304" pitchFamily="18" charset="0"/>
                <a:cs typeface="Times New Roman" panose="02020603050405020304" pitchFamily="18" charset="0"/>
              </a:rPr>
              <a:t>68.  </a:t>
            </a:r>
            <a:r>
              <a:rPr lang="en-US" sz="3200">
                <a:latin typeface="Times New Roman" panose="02020603050405020304" pitchFamily="18" charset="0"/>
                <a:cs typeface="Times New Roman" panose="02020603050405020304" pitchFamily="18" charset="0"/>
              </a:rPr>
              <a:t>How </a:t>
            </a:r>
            <a:r>
              <a:rPr lang="en-US" sz="3200" dirty="0">
                <a:latin typeface="Times New Roman" panose="02020603050405020304" pitchFamily="18" charset="0"/>
                <a:cs typeface="Times New Roman" panose="02020603050405020304" pitchFamily="18" charset="0"/>
              </a:rPr>
              <a:t>much energy is JOULES is absorbed when</a:t>
            </a:r>
            <a:br>
              <a:rPr lang="en-US" sz="3200" dirty="0">
                <a:latin typeface="Times New Roman" panose="02020603050405020304" pitchFamily="18" charset="0"/>
                <a:cs typeface="Times New Roman" panose="02020603050405020304" pitchFamily="18" charset="0"/>
              </a:rPr>
            </a:br>
            <a:r>
              <a:rPr lang="en-US" sz="3200">
                <a:latin typeface="Times New Roman" panose="02020603050405020304" pitchFamily="18" charset="0"/>
                <a:cs typeface="Times New Roman" panose="02020603050405020304" pitchFamily="18" charset="0"/>
              </a:rPr>
              <a:t>       52.61 </a:t>
            </a:r>
            <a:r>
              <a:rPr lang="en-US" sz="3200" dirty="0">
                <a:latin typeface="Times New Roman" panose="02020603050405020304" pitchFamily="18" charset="0"/>
                <a:cs typeface="Times New Roman" panose="02020603050405020304" pitchFamily="18" charset="0"/>
              </a:rPr>
              <a:t>moles of KNO</a:t>
            </a:r>
            <a:r>
              <a:rPr lang="en-US" sz="3200" baseline="-25000" dirty="0">
                <a:latin typeface="Times New Roman" panose="02020603050405020304" pitchFamily="18" charset="0"/>
                <a:cs typeface="Times New Roman" panose="02020603050405020304" pitchFamily="18" charset="0"/>
              </a:rPr>
              <a:t>3</a:t>
            </a:r>
            <a:r>
              <a:rPr lang="en-US" sz="3200" dirty="0">
                <a:latin typeface="Times New Roman" panose="02020603050405020304" pitchFamily="18" charset="0"/>
                <a:cs typeface="Times New Roman" panose="02020603050405020304" pitchFamily="18" charset="0"/>
              </a:rPr>
              <a:t> is dissolved into water</a:t>
            </a:r>
            <a:r>
              <a:rPr lang="en-US" sz="3200">
                <a:latin typeface="Times New Roman" panose="02020603050405020304" pitchFamily="18" charset="0"/>
                <a:cs typeface="Times New Roman" panose="02020603050405020304" pitchFamily="18" charset="0"/>
              </a:rPr>
              <a:t>?  </a:t>
            </a:r>
            <a:endParaRPr lang="en-US" sz="3200" dirty="0">
              <a:latin typeface="Times New Roman" panose="02020603050405020304" pitchFamily="18" charset="0"/>
              <a:cs typeface="Times New Roman" panose="02020603050405020304" pitchFamily="18" charset="0"/>
            </a:endParaRPr>
          </a:p>
        </p:txBody>
      </p:sp>
      <p:sp>
        <p:nvSpPr>
          <p:cNvPr id="3" name="Text Box 5">
            <a:extLst>
              <a:ext uri="{FF2B5EF4-FFF2-40B4-BE49-F238E27FC236}">
                <a16:creationId xmlns:a16="http://schemas.microsoft.com/office/drawing/2014/main" id="{A060267B-CB49-4030-A85B-4F6D9429E1A9}"/>
              </a:ext>
            </a:extLst>
          </p:cNvPr>
          <p:cNvSpPr txBox="1">
            <a:spLocks noChangeArrowheads="1"/>
          </p:cNvSpPr>
          <p:nvPr/>
        </p:nvSpPr>
        <p:spPr bwMode="auto">
          <a:xfrm>
            <a:off x="381000" y="1752600"/>
            <a:ext cx="19050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US" altLang="en-US">
                <a:latin typeface="Times New Roman" panose="02020603050405020304" pitchFamily="18" charset="0"/>
                <a:cs typeface="Times New Roman" panose="02020603050405020304" pitchFamily="18" charset="0"/>
              </a:rPr>
              <a:t>MR</a:t>
            </a:r>
          </a:p>
        </p:txBody>
      </p:sp>
      <p:sp>
        <p:nvSpPr>
          <p:cNvPr id="4" name="Text Box 6">
            <a:extLst>
              <a:ext uri="{FF2B5EF4-FFF2-40B4-BE49-F238E27FC236}">
                <a16:creationId xmlns:a16="http://schemas.microsoft.com/office/drawing/2014/main" id="{62140897-36CC-4AB0-9A31-E617CC972624}"/>
              </a:ext>
            </a:extLst>
          </p:cNvPr>
          <p:cNvSpPr txBox="1">
            <a:spLocks noChangeArrowheads="1"/>
          </p:cNvSpPr>
          <p:nvPr/>
        </p:nvSpPr>
        <p:spPr bwMode="auto">
          <a:xfrm>
            <a:off x="1333500" y="1611241"/>
            <a:ext cx="167640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50000"/>
              </a:spcBef>
              <a:buFontTx/>
              <a:buNone/>
            </a:pPr>
            <a:r>
              <a:rPr lang="en-US" altLang="en-US" sz="2800" u="sng" dirty="0">
                <a:latin typeface="Times New Roman" panose="02020603050405020304" pitchFamily="18" charset="0"/>
                <a:cs typeface="Times New Roman" panose="02020603050405020304" pitchFamily="18" charset="0"/>
              </a:rPr>
              <a:t>KNO</a:t>
            </a:r>
            <a:r>
              <a:rPr lang="en-US" altLang="en-US" sz="2800" u="sng" baseline="-25000" dirty="0">
                <a:latin typeface="Times New Roman" panose="02020603050405020304" pitchFamily="18" charset="0"/>
                <a:cs typeface="Times New Roman" panose="02020603050405020304" pitchFamily="18" charset="0"/>
              </a:rPr>
              <a:t>3</a:t>
            </a:r>
            <a:br>
              <a:rPr lang="en-US" altLang="en-US" sz="2800" dirty="0">
                <a:latin typeface="Times New Roman" panose="02020603050405020304" pitchFamily="18" charset="0"/>
                <a:cs typeface="Times New Roman" panose="02020603050405020304" pitchFamily="18" charset="0"/>
              </a:rPr>
            </a:br>
            <a:r>
              <a:rPr lang="en-US" altLang="en-US" sz="2800" dirty="0">
                <a:latin typeface="Times New Roman" panose="02020603050405020304" pitchFamily="18" charset="0"/>
                <a:cs typeface="Times New Roman" panose="02020603050405020304" pitchFamily="18" charset="0"/>
              </a:rPr>
              <a:t>energy</a:t>
            </a:r>
          </a:p>
        </p:txBody>
      </p:sp>
      <p:sp>
        <p:nvSpPr>
          <p:cNvPr id="5" name="Text Box 7">
            <a:extLst>
              <a:ext uri="{FF2B5EF4-FFF2-40B4-BE49-F238E27FC236}">
                <a16:creationId xmlns:a16="http://schemas.microsoft.com/office/drawing/2014/main" id="{3956603D-ED4D-4D8D-A2F7-0FA0D150D5FC}"/>
              </a:ext>
            </a:extLst>
          </p:cNvPr>
          <p:cNvSpPr txBox="1">
            <a:spLocks noChangeArrowheads="1"/>
          </p:cNvSpPr>
          <p:nvPr/>
        </p:nvSpPr>
        <p:spPr bwMode="auto">
          <a:xfrm>
            <a:off x="3026465" y="1567933"/>
            <a:ext cx="167640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50000"/>
              </a:spcBef>
              <a:buFontTx/>
              <a:buNone/>
            </a:pPr>
            <a:r>
              <a:rPr lang="en-US" altLang="en-US" sz="2800" u="sng" dirty="0">
                <a:latin typeface="Times New Roman" panose="02020603050405020304" pitchFamily="18" charset="0"/>
                <a:cs typeface="Times New Roman" panose="02020603050405020304" pitchFamily="18" charset="0"/>
              </a:rPr>
              <a:t>1</a:t>
            </a:r>
            <a:br>
              <a:rPr lang="en-US" altLang="en-US" sz="2800" dirty="0">
                <a:latin typeface="Times New Roman" panose="02020603050405020304" pitchFamily="18" charset="0"/>
                <a:cs typeface="Times New Roman" panose="02020603050405020304" pitchFamily="18" charset="0"/>
              </a:rPr>
            </a:br>
            <a:r>
              <a:rPr lang="en-US" altLang="en-US" sz="2800" dirty="0">
                <a:latin typeface="Times New Roman" panose="02020603050405020304" pitchFamily="18" charset="0"/>
                <a:cs typeface="Times New Roman" panose="02020603050405020304" pitchFamily="18" charset="0"/>
              </a:rPr>
              <a:t>34.89 kJ</a:t>
            </a:r>
          </a:p>
        </p:txBody>
      </p:sp>
      <p:sp>
        <p:nvSpPr>
          <p:cNvPr id="6" name="Text Box 8">
            <a:extLst>
              <a:ext uri="{FF2B5EF4-FFF2-40B4-BE49-F238E27FC236}">
                <a16:creationId xmlns:a16="http://schemas.microsoft.com/office/drawing/2014/main" id="{6CE63E73-B78F-4573-A253-58F14FC5ED88}"/>
              </a:ext>
            </a:extLst>
          </p:cNvPr>
          <p:cNvSpPr txBox="1">
            <a:spLocks noChangeArrowheads="1"/>
          </p:cNvSpPr>
          <p:nvPr/>
        </p:nvSpPr>
        <p:spPr bwMode="auto">
          <a:xfrm>
            <a:off x="4638261" y="1532883"/>
            <a:ext cx="1752600" cy="14157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50000"/>
              </a:spcBef>
              <a:buFontTx/>
              <a:buNone/>
            </a:pPr>
            <a:r>
              <a:rPr lang="en-US" altLang="en-US" sz="2800" u="sng" dirty="0">
                <a:latin typeface="Times New Roman" panose="02020603050405020304" pitchFamily="18" charset="0"/>
                <a:cs typeface="Times New Roman" panose="02020603050405020304" pitchFamily="18" charset="0"/>
              </a:rPr>
              <a:t>52.61</a:t>
            </a:r>
            <a:br>
              <a:rPr lang="en-US" altLang="en-US" sz="2800" u="sng" dirty="0">
                <a:latin typeface="Times New Roman" panose="02020603050405020304" pitchFamily="18" charset="0"/>
                <a:cs typeface="Times New Roman" panose="02020603050405020304" pitchFamily="18" charset="0"/>
              </a:rPr>
            </a:br>
            <a:r>
              <a:rPr lang="en-US" altLang="en-US" sz="2800" dirty="0">
                <a:latin typeface="Times New Roman" panose="02020603050405020304" pitchFamily="18" charset="0"/>
                <a:cs typeface="Times New Roman" panose="02020603050405020304" pitchFamily="18" charset="0"/>
              </a:rPr>
              <a:t>X kJ</a:t>
            </a:r>
          </a:p>
          <a:p>
            <a:pPr eaLnBrk="1" hangingPunct="1">
              <a:spcBef>
                <a:spcPct val="50000"/>
              </a:spcBef>
              <a:buFontTx/>
              <a:buNone/>
            </a:pPr>
            <a:endParaRPr lang="en-US" altLang="en-US" sz="2000"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CA5E2BA5-25F0-43EF-99D5-859D5B463784}"/>
              </a:ext>
            </a:extLst>
          </p:cNvPr>
          <p:cNvSpPr txBox="1"/>
          <p:nvPr/>
        </p:nvSpPr>
        <p:spPr>
          <a:xfrm>
            <a:off x="4572000" y="1676400"/>
            <a:ext cx="609600" cy="584775"/>
          </a:xfrm>
          <a:prstGeom prst="rect">
            <a:avLst/>
          </a:prstGeom>
          <a:noFill/>
        </p:spPr>
        <p:txBody>
          <a:bodyPr wrap="square" rtlCol="0">
            <a:spAutoFit/>
          </a:bodyPr>
          <a:lstStyle/>
          <a:p>
            <a:r>
              <a:rPr lang="en-US" sz="3200" dirty="0">
                <a:solidFill>
                  <a:schemeClr val="tx1">
                    <a:lumMod val="95000"/>
                    <a:lumOff val="5000"/>
                  </a:schemeClr>
                </a:solidFill>
              </a:rPr>
              <a:t>=</a:t>
            </a:r>
          </a:p>
        </p:txBody>
      </p:sp>
      <p:sp>
        <p:nvSpPr>
          <p:cNvPr id="9" name="Text Box 9">
            <a:extLst>
              <a:ext uri="{FF2B5EF4-FFF2-40B4-BE49-F238E27FC236}">
                <a16:creationId xmlns:a16="http://schemas.microsoft.com/office/drawing/2014/main" id="{EC0DEB62-FF12-4A80-BEDD-148DAF5F0355}"/>
              </a:ext>
            </a:extLst>
          </p:cNvPr>
          <p:cNvSpPr txBox="1">
            <a:spLocks noChangeArrowheads="1"/>
          </p:cNvSpPr>
          <p:nvPr/>
        </p:nvSpPr>
        <p:spPr bwMode="auto">
          <a:xfrm>
            <a:off x="1790700" y="3211441"/>
            <a:ext cx="7162800" cy="146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US" altLang="en-US" sz="3600" dirty="0">
                <a:solidFill>
                  <a:srgbClr val="0000CC"/>
                </a:solidFill>
                <a:latin typeface="Times New Roman" panose="02020603050405020304" pitchFamily="18" charset="0"/>
                <a:cs typeface="Times New Roman" panose="02020603050405020304" pitchFamily="18" charset="0"/>
              </a:rPr>
              <a:t>X = (34.89)(52.61) =  1835.5629 kJ</a:t>
            </a:r>
          </a:p>
          <a:p>
            <a:pPr eaLnBrk="1" hangingPunct="1">
              <a:spcBef>
                <a:spcPct val="50000"/>
              </a:spcBef>
              <a:buFontTx/>
              <a:buNone/>
            </a:pPr>
            <a:r>
              <a:rPr lang="en-US" altLang="en-US" sz="3600" dirty="0">
                <a:solidFill>
                  <a:srgbClr val="0000FF"/>
                </a:solidFill>
                <a:latin typeface="Times New Roman" panose="02020603050405020304" pitchFamily="18" charset="0"/>
                <a:cs typeface="Times New Roman" panose="02020603050405020304" pitchFamily="18" charset="0"/>
              </a:rPr>
              <a:t>X = 1836 kJ </a:t>
            </a:r>
            <a:r>
              <a:rPr lang="en-US" altLang="en-US" sz="2400" i="1" dirty="0">
                <a:latin typeface="Times New Roman" panose="02020603050405020304" pitchFamily="18" charset="0"/>
                <a:cs typeface="Times New Roman" panose="02020603050405020304" pitchFamily="18" charset="0"/>
              </a:rPr>
              <a:t>with 4 SF</a:t>
            </a:r>
          </a:p>
        </p:txBody>
      </p:sp>
      <p:sp>
        <p:nvSpPr>
          <p:cNvPr id="10" name="TextBox 9">
            <a:extLst>
              <a:ext uri="{FF2B5EF4-FFF2-40B4-BE49-F238E27FC236}">
                <a16:creationId xmlns:a16="http://schemas.microsoft.com/office/drawing/2014/main" id="{1595A02D-2F62-4D4C-9373-6D4CD6F70974}"/>
              </a:ext>
            </a:extLst>
          </p:cNvPr>
          <p:cNvSpPr txBox="1"/>
          <p:nvPr/>
        </p:nvSpPr>
        <p:spPr>
          <a:xfrm>
            <a:off x="1219200" y="5289127"/>
            <a:ext cx="1447800" cy="954107"/>
          </a:xfrm>
          <a:prstGeom prst="rect">
            <a:avLst/>
          </a:prstGeom>
          <a:noFill/>
        </p:spPr>
        <p:txBody>
          <a:bodyPr wrap="square" rtlCol="0">
            <a:spAutoFit/>
          </a:bodyPr>
          <a:lstStyle/>
          <a:p>
            <a:pPr algn="ctr"/>
            <a:r>
              <a:rPr lang="en-US" sz="2800" u="sng" dirty="0"/>
              <a:t>1836 kJ</a:t>
            </a:r>
            <a:br>
              <a:rPr lang="en-US" sz="2800" dirty="0"/>
            </a:br>
            <a:r>
              <a:rPr lang="en-US" sz="2800" dirty="0"/>
              <a:t>1</a:t>
            </a:r>
          </a:p>
        </p:txBody>
      </p:sp>
      <p:sp>
        <p:nvSpPr>
          <p:cNvPr id="11" name="TextBox 10">
            <a:extLst>
              <a:ext uri="{FF2B5EF4-FFF2-40B4-BE49-F238E27FC236}">
                <a16:creationId xmlns:a16="http://schemas.microsoft.com/office/drawing/2014/main" id="{67E62728-0C35-4BEB-9705-DC45CFC9E29C}"/>
              </a:ext>
            </a:extLst>
          </p:cNvPr>
          <p:cNvSpPr txBox="1"/>
          <p:nvPr/>
        </p:nvSpPr>
        <p:spPr>
          <a:xfrm>
            <a:off x="3276600" y="5289127"/>
            <a:ext cx="1447800" cy="954107"/>
          </a:xfrm>
          <a:prstGeom prst="rect">
            <a:avLst/>
          </a:prstGeom>
          <a:noFill/>
        </p:spPr>
        <p:txBody>
          <a:bodyPr wrap="square" rtlCol="0">
            <a:spAutoFit/>
          </a:bodyPr>
          <a:lstStyle/>
          <a:p>
            <a:pPr algn="ctr"/>
            <a:r>
              <a:rPr lang="en-US" sz="2800" u="sng" dirty="0"/>
              <a:t>1000 J</a:t>
            </a:r>
            <a:br>
              <a:rPr lang="en-US" sz="2800" dirty="0"/>
            </a:br>
            <a:r>
              <a:rPr lang="en-US" sz="2800" dirty="0"/>
              <a:t>1 kJ</a:t>
            </a:r>
          </a:p>
        </p:txBody>
      </p:sp>
      <p:sp>
        <p:nvSpPr>
          <p:cNvPr id="12" name="TextBox 11">
            <a:extLst>
              <a:ext uri="{FF2B5EF4-FFF2-40B4-BE49-F238E27FC236}">
                <a16:creationId xmlns:a16="http://schemas.microsoft.com/office/drawing/2014/main" id="{62676679-07BA-4155-BE25-5000BE39A3AE}"/>
              </a:ext>
            </a:extLst>
          </p:cNvPr>
          <p:cNvSpPr txBox="1"/>
          <p:nvPr/>
        </p:nvSpPr>
        <p:spPr>
          <a:xfrm>
            <a:off x="2743200" y="5374525"/>
            <a:ext cx="533400" cy="584775"/>
          </a:xfrm>
          <a:prstGeom prst="rect">
            <a:avLst/>
          </a:prstGeom>
          <a:noFill/>
        </p:spPr>
        <p:txBody>
          <a:bodyPr wrap="square" rtlCol="0">
            <a:spAutoFit/>
          </a:bodyPr>
          <a:lstStyle/>
          <a:p>
            <a:r>
              <a:rPr lang="en-US" sz="3200" dirty="0"/>
              <a:t>X</a:t>
            </a:r>
          </a:p>
        </p:txBody>
      </p:sp>
      <p:sp>
        <p:nvSpPr>
          <p:cNvPr id="13" name="TextBox 12">
            <a:extLst>
              <a:ext uri="{FF2B5EF4-FFF2-40B4-BE49-F238E27FC236}">
                <a16:creationId xmlns:a16="http://schemas.microsoft.com/office/drawing/2014/main" id="{E8407DF8-0A95-49CB-9D94-08D502C8FD1C}"/>
              </a:ext>
            </a:extLst>
          </p:cNvPr>
          <p:cNvSpPr txBox="1"/>
          <p:nvPr/>
        </p:nvSpPr>
        <p:spPr>
          <a:xfrm>
            <a:off x="4790853" y="5344399"/>
            <a:ext cx="3810000" cy="646331"/>
          </a:xfrm>
          <a:prstGeom prst="rect">
            <a:avLst/>
          </a:prstGeom>
          <a:noFill/>
        </p:spPr>
        <p:txBody>
          <a:bodyPr wrap="square" rtlCol="0">
            <a:spAutoFit/>
          </a:bodyPr>
          <a:lstStyle/>
          <a:p>
            <a:r>
              <a:rPr lang="en-US" sz="2800" dirty="0"/>
              <a:t>=  </a:t>
            </a:r>
            <a:r>
              <a:rPr lang="en-US" sz="3600" dirty="0">
                <a:solidFill>
                  <a:srgbClr val="FF0000"/>
                </a:solidFill>
              </a:rPr>
              <a:t>1,836,000 Joules</a:t>
            </a:r>
            <a:endParaRPr lang="en-US" sz="2800" dirty="0">
              <a:solidFill>
                <a:srgbClr val="FF0000"/>
              </a:solidFill>
            </a:endParaRPr>
          </a:p>
        </p:txBody>
      </p:sp>
    </p:spTree>
    <p:extLst>
      <p:ext uri="{BB962C8B-B14F-4D97-AF65-F5344CB8AC3E}">
        <p14:creationId xmlns:p14="http://schemas.microsoft.com/office/powerpoint/2010/main" val="124348364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9056DD2-D349-4A3A-85F2-71E162D0E778}"/>
              </a:ext>
            </a:extLst>
          </p:cNvPr>
          <p:cNvSpPr txBox="1"/>
          <p:nvPr/>
        </p:nvSpPr>
        <p:spPr>
          <a:xfrm>
            <a:off x="0" y="0"/>
            <a:ext cx="9144000" cy="1200329"/>
          </a:xfrm>
          <a:prstGeom prst="rect">
            <a:avLst/>
          </a:prstGeom>
          <a:solidFill>
            <a:srgbClr val="FFB7CF"/>
          </a:solidFill>
        </p:spPr>
        <p:txBody>
          <a:bodyPr wrap="square" rtlCol="0">
            <a:spAutoFit/>
          </a:bodyPr>
          <a:lstStyle/>
          <a:p>
            <a:r>
              <a:rPr lang="en-US" sz="3600" dirty="0">
                <a:latin typeface="Times New Roman" panose="02020603050405020304" pitchFamily="18" charset="0"/>
                <a:cs typeface="Times New Roman" panose="02020603050405020304" pitchFamily="18" charset="0"/>
              </a:rPr>
              <a:t>69.  One slice of Domino's Pepperoni Pizza has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about 309 Calories of energy.            </a:t>
            </a:r>
            <a:endParaRPr lang="en-US" sz="2400" dirty="0"/>
          </a:p>
        </p:txBody>
      </p:sp>
      <p:pic>
        <p:nvPicPr>
          <p:cNvPr id="5122" name="Picture 2">
            <a:extLst>
              <a:ext uri="{FF2B5EF4-FFF2-40B4-BE49-F238E27FC236}">
                <a16:creationId xmlns:a16="http://schemas.microsoft.com/office/drawing/2014/main" id="{14559C55-13E0-0058-A9C8-CDD97048938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18237" y="4714875"/>
            <a:ext cx="2066925" cy="2066925"/>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Domino's Pepperoni Pizza is full of ...">
            <a:extLst>
              <a:ext uri="{FF2B5EF4-FFF2-40B4-BE49-F238E27FC236}">
                <a16:creationId xmlns:a16="http://schemas.microsoft.com/office/drawing/2014/main" id="{0EA36A87-3DE7-1F7B-6379-78F086ECDA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9" y="4714875"/>
            <a:ext cx="2143125" cy="214312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92A67E6F-EC20-591D-A253-966A1532C0F1}"/>
              </a:ext>
            </a:extLst>
          </p:cNvPr>
          <p:cNvSpPr txBox="1"/>
          <p:nvPr/>
        </p:nvSpPr>
        <p:spPr>
          <a:xfrm>
            <a:off x="10610" y="1200329"/>
            <a:ext cx="9144000" cy="3416320"/>
          </a:xfrm>
          <a:prstGeom prst="rect">
            <a:avLst/>
          </a:prstGeom>
          <a:noFill/>
        </p:spPr>
        <p:txBody>
          <a:bodyPr wrap="square" rtlCol="0">
            <a:spAutoFit/>
          </a:bodyPr>
          <a:lstStyle/>
          <a:p>
            <a:pPr algn="ctr"/>
            <a:r>
              <a:rPr lang="en-US" sz="2400" dirty="0">
                <a:latin typeface="Times New Roman" panose="02020603050405020304" pitchFamily="18" charset="0"/>
                <a:cs typeface="Times New Roman" panose="02020603050405020304" pitchFamily="18" charset="0"/>
              </a:rPr>
              <a:t>In the US, we used weird units sometimes (ounces, inches, quarts, etc.)</a:t>
            </a:r>
          </a:p>
          <a:p>
            <a:pPr algn="ctr"/>
            <a:endParaRPr lang="en-US" sz="2400" dirty="0">
              <a:latin typeface="Times New Roman" panose="02020603050405020304" pitchFamily="18" charset="0"/>
              <a:cs typeface="Times New Roman" panose="02020603050405020304" pitchFamily="18" charset="0"/>
            </a:endParaRPr>
          </a:p>
          <a:p>
            <a:pPr algn="ctr"/>
            <a:r>
              <a:rPr lang="en-US" sz="2400" dirty="0">
                <a:latin typeface="Times New Roman" panose="02020603050405020304" pitchFamily="18" charset="0"/>
                <a:cs typeface="Times New Roman" panose="02020603050405020304" pitchFamily="18" charset="0"/>
              </a:rPr>
              <a:t>We have scientific calories (which are small and use a lower case “c”)</a:t>
            </a:r>
          </a:p>
          <a:p>
            <a:pPr algn="ctr"/>
            <a:endParaRPr lang="en-US" sz="2400" dirty="0">
              <a:latin typeface="Times New Roman" panose="02020603050405020304" pitchFamily="18" charset="0"/>
              <a:cs typeface="Times New Roman" panose="02020603050405020304" pitchFamily="18" charset="0"/>
            </a:endParaRPr>
          </a:p>
          <a:p>
            <a:pPr algn="ctr"/>
            <a:r>
              <a:rPr lang="en-US" sz="2400" dirty="0">
                <a:latin typeface="Times New Roman" panose="02020603050405020304" pitchFamily="18" charset="0"/>
                <a:cs typeface="Times New Roman" panose="02020603050405020304" pitchFamily="18" charset="0"/>
              </a:rPr>
              <a:t>We also have Food Calories (which are big and use a CAPITAL “C”)</a:t>
            </a:r>
          </a:p>
          <a:p>
            <a:pPr algn="ctr"/>
            <a:endParaRPr lang="en-US" sz="2400" dirty="0">
              <a:latin typeface="Times New Roman" panose="02020603050405020304" pitchFamily="18" charset="0"/>
              <a:cs typeface="Times New Roman" panose="02020603050405020304" pitchFamily="18" charset="0"/>
            </a:endParaRPr>
          </a:p>
          <a:p>
            <a:pPr algn="ctr"/>
            <a:r>
              <a:rPr lang="en-US" sz="2400" dirty="0">
                <a:latin typeface="Times New Roman" panose="02020603050405020304" pitchFamily="18" charset="0"/>
                <a:cs typeface="Times New Roman" panose="02020603050405020304" pitchFamily="18" charset="0"/>
              </a:rPr>
              <a:t>1000 calories = 1 Calorie  (ugh!)</a:t>
            </a:r>
          </a:p>
          <a:p>
            <a:pPr algn="ctr"/>
            <a:endParaRPr lang="en-US" sz="2400" dirty="0">
              <a:latin typeface="Times New Roman" panose="02020603050405020304" pitchFamily="18" charset="0"/>
              <a:cs typeface="Times New Roman" panose="02020603050405020304" pitchFamily="18" charset="0"/>
            </a:endParaRPr>
          </a:p>
          <a:p>
            <a:pPr algn="ctr"/>
            <a:r>
              <a:rPr lang="en-US" sz="2400" dirty="0">
                <a:latin typeface="Times New Roman" panose="02020603050405020304" pitchFamily="18" charset="0"/>
                <a:cs typeface="Times New Roman" panose="02020603050405020304" pitchFamily="18" charset="0"/>
              </a:rPr>
              <a:t>Another way to say this is 1000 </a:t>
            </a:r>
            <a:r>
              <a:rPr lang="en-US" sz="2400" dirty="0" err="1">
                <a:latin typeface="Times New Roman" panose="02020603050405020304" pitchFamily="18" charset="0"/>
                <a:cs typeface="Times New Roman" panose="02020603050405020304" pitchFamily="18" charset="0"/>
              </a:rPr>
              <a:t>cal</a:t>
            </a:r>
            <a:r>
              <a:rPr lang="en-US" sz="2400" dirty="0">
                <a:latin typeface="Times New Roman" panose="02020603050405020304" pitchFamily="18" charset="0"/>
                <a:cs typeface="Times New Roman" panose="02020603050405020304" pitchFamily="18" charset="0"/>
              </a:rPr>
              <a:t> = 1 kilocalorie  (kcal)</a:t>
            </a:r>
          </a:p>
        </p:txBody>
      </p:sp>
    </p:spTree>
    <p:extLst>
      <p:ext uri="{BB962C8B-B14F-4D97-AF65-F5344CB8AC3E}">
        <p14:creationId xmlns:p14="http://schemas.microsoft.com/office/powerpoint/2010/main" val="213735940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a:extLst>
            <a:ext uri="{FF2B5EF4-FFF2-40B4-BE49-F238E27FC236}">
              <a16:creationId xmlns:a16="http://schemas.microsoft.com/office/drawing/2014/main" id="{C50BEDEA-4C04-31D2-C458-476CB4586ED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E02891E-FB67-094E-4CE3-C640B3272F73}"/>
              </a:ext>
            </a:extLst>
          </p:cNvPr>
          <p:cNvSpPr txBox="1"/>
          <p:nvPr/>
        </p:nvSpPr>
        <p:spPr>
          <a:xfrm>
            <a:off x="0" y="0"/>
            <a:ext cx="9144000" cy="1200329"/>
          </a:xfrm>
          <a:prstGeom prst="rect">
            <a:avLst/>
          </a:prstGeom>
          <a:solidFill>
            <a:srgbClr val="FFB7CF"/>
          </a:solidFill>
        </p:spPr>
        <p:txBody>
          <a:bodyPr wrap="square" rtlCol="0">
            <a:spAutoFit/>
          </a:bodyPr>
          <a:lstStyle/>
          <a:p>
            <a:r>
              <a:rPr lang="en-US" sz="3600" dirty="0">
                <a:latin typeface="Times New Roman" panose="02020603050405020304" pitchFamily="18" charset="0"/>
                <a:cs typeface="Times New Roman" panose="02020603050405020304" pitchFamily="18" charset="0"/>
              </a:rPr>
              <a:t>69.  Convert 309 Calories into the three</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other units of energy.  </a:t>
            </a:r>
            <a:endParaRPr lang="en-US" sz="2400" dirty="0"/>
          </a:p>
        </p:txBody>
      </p:sp>
      <p:sp>
        <p:nvSpPr>
          <p:cNvPr id="4" name="TextBox 3">
            <a:extLst>
              <a:ext uri="{FF2B5EF4-FFF2-40B4-BE49-F238E27FC236}">
                <a16:creationId xmlns:a16="http://schemas.microsoft.com/office/drawing/2014/main" id="{126C1FCD-65D0-9724-A77A-D74D56BB1B6B}"/>
              </a:ext>
            </a:extLst>
          </p:cNvPr>
          <p:cNvSpPr txBox="1"/>
          <p:nvPr/>
        </p:nvSpPr>
        <p:spPr>
          <a:xfrm>
            <a:off x="21220" y="1194542"/>
            <a:ext cx="9144000" cy="923330"/>
          </a:xfrm>
          <a:prstGeom prst="rect">
            <a:avLst/>
          </a:prstGeom>
          <a:solidFill>
            <a:schemeClr val="bg1"/>
          </a:solidFill>
        </p:spPr>
        <p:txBody>
          <a:bodyPr wrap="square">
            <a:spAutoFit/>
          </a:bodyPr>
          <a:lstStyle/>
          <a:p>
            <a:br>
              <a:rPr lang="en-US" sz="1800" dirty="0">
                <a:latin typeface="Times New Roman" panose="02020603050405020304" pitchFamily="18" charset="0"/>
                <a:cs typeface="Times New Roman" panose="02020603050405020304" pitchFamily="18" charset="0"/>
              </a:rPr>
            </a:br>
            <a:r>
              <a:rPr lang="en-US" sz="1800" dirty="0">
                <a:latin typeface="Times New Roman" panose="02020603050405020304" pitchFamily="18" charset="0"/>
                <a:cs typeface="Times New Roman" panose="02020603050405020304" pitchFamily="18" charset="0"/>
              </a:rPr>
              <a:t>1 </a:t>
            </a:r>
            <a:r>
              <a:rPr lang="en-US" sz="1800" dirty="0" err="1">
                <a:latin typeface="Times New Roman" panose="02020603050405020304" pitchFamily="18" charset="0"/>
                <a:cs typeface="Times New Roman" panose="02020603050405020304" pitchFamily="18" charset="0"/>
              </a:rPr>
              <a:t>cal</a:t>
            </a:r>
            <a:r>
              <a:rPr lang="en-US" sz="1800" dirty="0">
                <a:latin typeface="Times New Roman" panose="02020603050405020304" pitchFamily="18" charset="0"/>
                <a:cs typeface="Times New Roman" panose="02020603050405020304" pitchFamily="18" charset="0"/>
              </a:rPr>
              <a:t> = 4.18 Joules              1000 Joules = 1 kilo-Joule         1000 calories = 1 Calorie (kilocalorie)</a:t>
            </a:r>
            <a:br>
              <a:rPr lang="en-US" sz="1800" dirty="0">
                <a:latin typeface="Times New Roman" panose="02020603050405020304" pitchFamily="18" charset="0"/>
                <a:cs typeface="Times New Roman" panose="02020603050405020304" pitchFamily="18" charset="0"/>
              </a:rPr>
            </a:br>
            <a:r>
              <a:rPr lang="en-US" sz="1800" dirty="0">
                <a:latin typeface="Times New Roman" panose="02020603050405020304" pitchFamily="18" charset="0"/>
                <a:cs typeface="Times New Roman" panose="02020603050405020304" pitchFamily="18" charset="0"/>
              </a:rPr>
              <a:t> </a:t>
            </a:r>
            <a:endParaRPr lang="en-US" dirty="0"/>
          </a:p>
        </p:txBody>
      </p:sp>
      <p:graphicFrame>
        <p:nvGraphicFramePr>
          <p:cNvPr id="5" name="Table 4">
            <a:extLst>
              <a:ext uri="{FF2B5EF4-FFF2-40B4-BE49-F238E27FC236}">
                <a16:creationId xmlns:a16="http://schemas.microsoft.com/office/drawing/2014/main" id="{4AF9D184-92EA-AFF5-8EDF-919E5CEA19DF}"/>
              </a:ext>
            </a:extLst>
          </p:cNvPr>
          <p:cNvGraphicFramePr>
            <a:graphicFrameLocks noGrp="1"/>
          </p:cNvGraphicFramePr>
          <p:nvPr>
            <p:extLst>
              <p:ext uri="{D42A27DB-BD31-4B8C-83A1-F6EECF244321}">
                <p14:modId xmlns:p14="http://schemas.microsoft.com/office/powerpoint/2010/main" val="1847164957"/>
              </p:ext>
            </p:extLst>
          </p:nvPr>
        </p:nvGraphicFramePr>
        <p:xfrm>
          <a:off x="249819" y="2361112"/>
          <a:ext cx="8686801" cy="4463130"/>
        </p:xfrm>
        <a:graphic>
          <a:graphicData uri="http://schemas.openxmlformats.org/drawingml/2006/table">
            <a:tbl>
              <a:tblPr firstRow="1" bandRow="1">
                <a:tableStyleId>{5C22544A-7EE6-4342-B048-85BDC9FD1C3A}</a:tableStyleId>
              </a:tblPr>
              <a:tblGrid>
                <a:gridCol w="2102820">
                  <a:extLst>
                    <a:ext uri="{9D8B030D-6E8A-4147-A177-3AD203B41FA5}">
                      <a16:colId xmlns:a16="http://schemas.microsoft.com/office/drawing/2014/main" val="3356849890"/>
                    </a:ext>
                  </a:extLst>
                </a:gridCol>
                <a:gridCol w="411780">
                  <a:extLst>
                    <a:ext uri="{9D8B030D-6E8A-4147-A177-3AD203B41FA5}">
                      <a16:colId xmlns:a16="http://schemas.microsoft.com/office/drawing/2014/main" val="1086558699"/>
                    </a:ext>
                  </a:extLst>
                </a:gridCol>
                <a:gridCol w="1970034">
                  <a:extLst>
                    <a:ext uri="{9D8B030D-6E8A-4147-A177-3AD203B41FA5}">
                      <a16:colId xmlns:a16="http://schemas.microsoft.com/office/drawing/2014/main" val="1950943794"/>
                    </a:ext>
                  </a:extLst>
                </a:gridCol>
                <a:gridCol w="1159218">
                  <a:extLst>
                    <a:ext uri="{9D8B030D-6E8A-4147-A177-3AD203B41FA5}">
                      <a16:colId xmlns:a16="http://schemas.microsoft.com/office/drawing/2014/main" val="2107303463"/>
                    </a:ext>
                  </a:extLst>
                </a:gridCol>
                <a:gridCol w="3042949">
                  <a:extLst>
                    <a:ext uri="{9D8B030D-6E8A-4147-A177-3AD203B41FA5}">
                      <a16:colId xmlns:a16="http://schemas.microsoft.com/office/drawing/2014/main" val="347521994"/>
                    </a:ext>
                  </a:extLst>
                </a:gridCol>
              </a:tblGrid>
              <a:tr h="1487710">
                <a:tc>
                  <a:txBody>
                    <a:bodyPr/>
                    <a:lstStyle/>
                    <a:p>
                      <a:pPr algn="ctr"/>
                      <a:r>
                        <a:rPr lang="en-US" sz="2800" b="0" u="sng" dirty="0">
                          <a:solidFill>
                            <a:schemeClr val="tx1"/>
                          </a:solidFill>
                          <a:latin typeface="Times New Roman" panose="02020603050405020304" pitchFamily="18" charset="0"/>
                          <a:cs typeface="Times New Roman" panose="02020603050405020304" pitchFamily="18" charset="0"/>
                        </a:rPr>
                        <a:t>309 C</a:t>
                      </a:r>
                      <a:br>
                        <a:rPr lang="en-US" sz="2800" b="0" u="sng" dirty="0">
                          <a:solidFill>
                            <a:schemeClr val="tx1"/>
                          </a:solidFill>
                          <a:latin typeface="Times New Roman" panose="02020603050405020304" pitchFamily="18" charset="0"/>
                          <a:cs typeface="Times New Roman" panose="02020603050405020304" pitchFamily="18" charset="0"/>
                        </a:rPr>
                      </a:br>
                      <a:r>
                        <a:rPr lang="en-US" sz="2800" b="0" dirty="0">
                          <a:solidFill>
                            <a:schemeClr val="tx1"/>
                          </a:solidFill>
                          <a:latin typeface="Times New Roman" panose="02020603050405020304" pitchFamily="18" charset="0"/>
                          <a:cs typeface="Times New Roman" panose="02020603050405020304" pitchFamily="18" charset="0"/>
                        </a:rPr>
                        <a:t>1</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8F8F8"/>
                    </a:solidFill>
                  </a:tcPr>
                </a:tc>
                <a:tc>
                  <a:txBody>
                    <a:bodyPr/>
                    <a:lstStyle/>
                    <a:p>
                      <a:pPr algn="ctr"/>
                      <a:r>
                        <a:rPr lang="en-US" sz="2800" b="0" dirty="0">
                          <a:solidFill>
                            <a:schemeClr val="tx1"/>
                          </a:solidFill>
                          <a:latin typeface="Times New Roman" panose="02020603050405020304" pitchFamily="18" charset="0"/>
                          <a:cs typeface="Times New Roman" panose="02020603050405020304" pitchFamily="18" charset="0"/>
                        </a:rPr>
                        <a:t>X</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8F8F8"/>
                    </a:solidFill>
                  </a:tcPr>
                </a:tc>
                <a:tc>
                  <a:txBody>
                    <a:bodyPr/>
                    <a:lstStyle/>
                    <a:p>
                      <a:pPr algn="ctr"/>
                      <a:r>
                        <a:rPr lang="en-US" sz="2800" b="0" u="sng" dirty="0">
                          <a:solidFill>
                            <a:schemeClr val="tx1"/>
                          </a:solidFill>
                          <a:latin typeface="Times New Roman" panose="02020603050405020304" pitchFamily="18" charset="0"/>
                          <a:cs typeface="Times New Roman" panose="02020603050405020304" pitchFamily="18" charset="0"/>
                        </a:rPr>
                        <a:t>1000 </a:t>
                      </a:r>
                      <a:r>
                        <a:rPr lang="en-US" sz="2800" b="0" u="sng" dirty="0" err="1">
                          <a:solidFill>
                            <a:schemeClr val="tx1"/>
                          </a:solidFill>
                          <a:latin typeface="Times New Roman" panose="02020603050405020304" pitchFamily="18" charset="0"/>
                          <a:cs typeface="Times New Roman" panose="02020603050405020304" pitchFamily="18" charset="0"/>
                        </a:rPr>
                        <a:t>cal</a:t>
                      </a:r>
                      <a:br>
                        <a:rPr lang="en-US" sz="2800" b="0" dirty="0">
                          <a:solidFill>
                            <a:schemeClr val="tx1"/>
                          </a:solidFill>
                          <a:latin typeface="Times New Roman" panose="02020603050405020304" pitchFamily="18" charset="0"/>
                          <a:cs typeface="Times New Roman" panose="02020603050405020304" pitchFamily="18" charset="0"/>
                        </a:rPr>
                      </a:br>
                      <a:r>
                        <a:rPr lang="en-US" sz="2800" b="0" dirty="0">
                          <a:solidFill>
                            <a:schemeClr val="tx1"/>
                          </a:solidFill>
                          <a:latin typeface="Times New Roman" panose="02020603050405020304" pitchFamily="18" charset="0"/>
                          <a:cs typeface="Times New Roman" panose="02020603050405020304" pitchFamily="18" charset="0"/>
                        </a:rPr>
                        <a:t>1 C</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8F8F8"/>
                    </a:solidFill>
                  </a:tcPr>
                </a:tc>
                <a:tc>
                  <a:txBody>
                    <a:bodyPr/>
                    <a:lstStyle/>
                    <a:p>
                      <a:pPr algn="ctr"/>
                      <a:r>
                        <a:rPr lang="en-US" sz="2800" b="0" dirty="0">
                          <a:solidFill>
                            <a:schemeClr val="tx1"/>
                          </a:solidFill>
                          <a:latin typeface="Times New Roman" panose="02020603050405020304" pitchFamily="18" charset="0"/>
                          <a:cs typeface="Times New Roman" panose="02020603050405020304" pitchFamily="18" charset="0"/>
                        </a:rPr>
                        <a: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8F8F8"/>
                    </a:solidFill>
                  </a:tcPr>
                </a:tc>
                <a:tc>
                  <a:txBody>
                    <a:bodyPr/>
                    <a:lstStyle/>
                    <a:p>
                      <a:pPr algn="l"/>
                      <a:r>
                        <a:rPr lang="en-US" sz="2800" b="0" dirty="0">
                          <a:solidFill>
                            <a:schemeClr val="tx1"/>
                          </a:solidFill>
                          <a:latin typeface="Times New Roman" panose="02020603050405020304" pitchFamily="18" charset="0"/>
                          <a:cs typeface="Times New Roman" panose="02020603050405020304" pitchFamily="18" charset="0"/>
                        </a:rPr>
                        <a:t>309,000 </a:t>
                      </a:r>
                      <a:r>
                        <a:rPr lang="en-US" sz="2800" b="0" dirty="0" err="1">
                          <a:solidFill>
                            <a:schemeClr val="tx1"/>
                          </a:solidFill>
                          <a:latin typeface="Times New Roman" panose="02020603050405020304" pitchFamily="18" charset="0"/>
                          <a:cs typeface="Times New Roman" panose="02020603050405020304" pitchFamily="18" charset="0"/>
                        </a:rPr>
                        <a:t>cal</a:t>
                      </a:r>
                      <a:endParaRPr lang="en-US" sz="2800" b="0" dirty="0">
                        <a:solidFill>
                          <a:schemeClr val="tx1"/>
                        </a:solidFill>
                        <a:latin typeface="Times New Roman" panose="02020603050405020304" pitchFamily="18" charset="0"/>
                        <a:cs typeface="Times New Roman" panose="02020603050405020304" pitchFamily="18"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8F8F8"/>
                    </a:solidFill>
                  </a:tcPr>
                </a:tc>
                <a:extLst>
                  <a:ext uri="{0D108BD9-81ED-4DB2-BD59-A6C34878D82A}">
                    <a16:rowId xmlns:a16="http://schemas.microsoft.com/office/drawing/2014/main" val="1937774630"/>
                  </a:ext>
                </a:extLst>
              </a:tr>
              <a:tr h="1487710">
                <a:tc>
                  <a:txBody>
                    <a:bodyPr/>
                    <a:lstStyle/>
                    <a:p>
                      <a:pPr algn="ctr"/>
                      <a:r>
                        <a:rPr lang="en-US" sz="2800" b="0" u="sng" dirty="0">
                          <a:solidFill>
                            <a:schemeClr val="tx1"/>
                          </a:solidFill>
                          <a:latin typeface="Times New Roman" panose="02020603050405020304" pitchFamily="18" charset="0"/>
                          <a:cs typeface="Times New Roman" panose="02020603050405020304" pitchFamily="18" charset="0"/>
                        </a:rPr>
                        <a:t>309,000 </a:t>
                      </a:r>
                      <a:r>
                        <a:rPr lang="en-US" sz="2800" b="0" u="sng" dirty="0" err="1">
                          <a:solidFill>
                            <a:schemeClr val="tx1"/>
                          </a:solidFill>
                          <a:latin typeface="Times New Roman" panose="02020603050405020304" pitchFamily="18" charset="0"/>
                          <a:cs typeface="Times New Roman" panose="02020603050405020304" pitchFamily="18" charset="0"/>
                        </a:rPr>
                        <a:t>cal</a:t>
                      </a:r>
                      <a:br>
                        <a:rPr lang="en-US" sz="2800" b="0" u="sng" dirty="0">
                          <a:solidFill>
                            <a:schemeClr val="tx1"/>
                          </a:solidFill>
                          <a:latin typeface="Times New Roman" panose="02020603050405020304" pitchFamily="18" charset="0"/>
                          <a:cs typeface="Times New Roman" panose="02020603050405020304" pitchFamily="18" charset="0"/>
                        </a:rPr>
                      </a:br>
                      <a:r>
                        <a:rPr lang="en-US" sz="2800" b="0" dirty="0">
                          <a:solidFill>
                            <a:schemeClr val="tx1"/>
                          </a:solidFill>
                          <a:latin typeface="Times New Roman" panose="02020603050405020304" pitchFamily="18" charset="0"/>
                          <a:cs typeface="Times New Roman" panose="02020603050405020304" pitchFamily="18" charset="0"/>
                        </a:rPr>
                        <a:t>1</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8F8F8"/>
                    </a:solidFill>
                  </a:tcPr>
                </a:tc>
                <a:tc>
                  <a:txBody>
                    <a:bodyPr/>
                    <a:lstStyle/>
                    <a:p>
                      <a:pPr algn="ctr"/>
                      <a:r>
                        <a:rPr lang="en-US" sz="2800" b="0" dirty="0">
                          <a:solidFill>
                            <a:schemeClr val="tx1"/>
                          </a:solidFill>
                          <a:latin typeface="Times New Roman" panose="02020603050405020304" pitchFamily="18" charset="0"/>
                          <a:cs typeface="Times New Roman" panose="02020603050405020304" pitchFamily="18" charset="0"/>
                        </a:rPr>
                        <a:t>X</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8F8F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0" u="sng" dirty="0">
                          <a:solidFill>
                            <a:schemeClr val="tx1"/>
                          </a:solidFill>
                          <a:latin typeface="Times New Roman" panose="02020603050405020304" pitchFamily="18" charset="0"/>
                          <a:cs typeface="Times New Roman" panose="02020603050405020304" pitchFamily="18" charset="0"/>
                        </a:rPr>
                        <a:t>4.18 J</a:t>
                      </a:r>
                      <a:br>
                        <a:rPr lang="en-US" sz="2800" b="0" u="sng" dirty="0">
                          <a:solidFill>
                            <a:schemeClr val="tx1"/>
                          </a:solidFill>
                          <a:latin typeface="Times New Roman" panose="02020603050405020304" pitchFamily="18" charset="0"/>
                          <a:cs typeface="Times New Roman" panose="02020603050405020304" pitchFamily="18" charset="0"/>
                        </a:rPr>
                      </a:br>
                      <a:r>
                        <a:rPr lang="en-US" sz="2800" b="0" u="none" dirty="0">
                          <a:solidFill>
                            <a:schemeClr val="tx1"/>
                          </a:solidFill>
                          <a:latin typeface="Times New Roman" panose="02020603050405020304" pitchFamily="18" charset="0"/>
                          <a:cs typeface="Times New Roman" panose="02020603050405020304" pitchFamily="18" charset="0"/>
                        </a:rPr>
                        <a:t>1</a:t>
                      </a:r>
                      <a:r>
                        <a:rPr lang="en-US" sz="2800" b="0" dirty="0">
                          <a:solidFill>
                            <a:schemeClr val="tx1"/>
                          </a:solidFill>
                          <a:latin typeface="Times New Roman" panose="02020603050405020304" pitchFamily="18" charset="0"/>
                          <a:cs typeface="Times New Roman" panose="02020603050405020304" pitchFamily="18" charset="0"/>
                        </a:rPr>
                        <a:t> </a:t>
                      </a:r>
                      <a:r>
                        <a:rPr lang="en-US" sz="2800" b="0" dirty="0" err="1">
                          <a:solidFill>
                            <a:schemeClr val="tx1"/>
                          </a:solidFill>
                          <a:latin typeface="Times New Roman" panose="02020603050405020304" pitchFamily="18" charset="0"/>
                          <a:cs typeface="Times New Roman" panose="02020603050405020304" pitchFamily="18" charset="0"/>
                        </a:rPr>
                        <a:t>cal</a:t>
                      </a:r>
                      <a:endParaRPr lang="en-US" sz="2800" b="0" dirty="0">
                        <a:solidFill>
                          <a:schemeClr val="tx1"/>
                        </a:solidFill>
                        <a:latin typeface="Times New Roman" panose="02020603050405020304" pitchFamily="18" charset="0"/>
                        <a:cs typeface="Times New Roman" panose="02020603050405020304" pitchFamily="18"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8F8F8"/>
                    </a:solidFill>
                  </a:tcPr>
                </a:tc>
                <a:tc>
                  <a:txBody>
                    <a:bodyPr/>
                    <a:lstStyle/>
                    <a:p>
                      <a:pPr algn="ctr"/>
                      <a:r>
                        <a:rPr lang="en-US" sz="2800" b="0" dirty="0">
                          <a:solidFill>
                            <a:schemeClr val="tx1"/>
                          </a:solidFill>
                          <a:latin typeface="Times New Roman" panose="02020603050405020304" pitchFamily="18" charset="0"/>
                          <a:cs typeface="Times New Roman" panose="02020603050405020304" pitchFamily="18" charset="0"/>
                        </a:rPr>
                        <a:t>=</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8F8F8"/>
                    </a:solidFill>
                  </a:tcPr>
                </a:tc>
                <a:tc>
                  <a:txBody>
                    <a:bodyPr/>
                    <a:lstStyle/>
                    <a:p>
                      <a:pPr algn="l"/>
                      <a:r>
                        <a:rPr lang="en-US" sz="2800" b="0" dirty="0">
                          <a:solidFill>
                            <a:schemeClr val="tx1"/>
                          </a:solidFill>
                          <a:latin typeface="Times New Roman" panose="02020603050405020304" pitchFamily="18" charset="0"/>
                          <a:cs typeface="Times New Roman" panose="02020603050405020304" pitchFamily="18" charset="0"/>
                        </a:rPr>
                        <a:t>1,290.000 J</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8F8F8"/>
                    </a:solidFill>
                  </a:tcPr>
                </a:tc>
                <a:extLst>
                  <a:ext uri="{0D108BD9-81ED-4DB2-BD59-A6C34878D82A}">
                    <a16:rowId xmlns:a16="http://schemas.microsoft.com/office/drawing/2014/main" val="1752428034"/>
                  </a:ext>
                </a:extLst>
              </a:tr>
              <a:tr h="14877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0" u="sng" dirty="0">
                          <a:solidFill>
                            <a:schemeClr val="tx1"/>
                          </a:solidFill>
                          <a:latin typeface="Times New Roman" panose="02020603050405020304" pitchFamily="18" charset="0"/>
                          <a:cs typeface="Times New Roman" panose="02020603050405020304" pitchFamily="18" charset="0"/>
                        </a:rPr>
                        <a:t>1,290.000 J</a:t>
                      </a:r>
                    </a:p>
                    <a:p>
                      <a:pPr algn="ctr"/>
                      <a:r>
                        <a:rPr lang="en-US" sz="2800" b="0" dirty="0">
                          <a:solidFill>
                            <a:schemeClr val="tx1"/>
                          </a:solidFill>
                          <a:latin typeface="Times New Roman" panose="02020603050405020304" pitchFamily="18" charset="0"/>
                          <a:cs typeface="Times New Roman" panose="02020603050405020304" pitchFamily="18" charset="0"/>
                        </a:rPr>
                        <a:t>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8F8F8"/>
                    </a:solidFill>
                  </a:tcPr>
                </a:tc>
                <a:tc>
                  <a:txBody>
                    <a:bodyPr/>
                    <a:lstStyle/>
                    <a:p>
                      <a:pPr algn="ctr"/>
                      <a:r>
                        <a:rPr lang="en-US" sz="2800" b="0" dirty="0">
                          <a:solidFill>
                            <a:schemeClr val="tx1"/>
                          </a:solidFill>
                          <a:latin typeface="Times New Roman" panose="02020603050405020304" pitchFamily="18" charset="0"/>
                          <a:cs typeface="Times New Roman" panose="02020603050405020304" pitchFamily="18" charset="0"/>
                        </a:rPr>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8F8F8"/>
                    </a:solidFill>
                  </a:tcPr>
                </a:tc>
                <a:tc>
                  <a:txBody>
                    <a:bodyPr/>
                    <a:lstStyle/>
                    <a:p>
                      <a:pPr algn="ctr"/>
                      <a:r>
                        <a:rPr lang="en-US" sz="2800" b="0" u="sng" dirty="0">
                          <a:solidFill>
                            <a:schemeClr val="tx1"/>
                          </a:solidFill>
                          <a:latin typeface="Times New Roman" panose="02020603050405020304" pitchFamily="18" charset="0"/>
                          <a:cs typeface="Times New Roman" panose="02020603050405020304" pitchFamily="18" charset="0"/>
                        </a:rPr>
                        <a:t>1 kJ</a:t>
                      </a:r>
                      <a:br>
                        <a:rPr lang="en-US" sz="2800" b="0" dirty="0">
                          <a:solidFill>
                            <a:schemeClr val="tx1"/>
                          </a:solidFill>
                          <a:latin typeface="Times New Roman" panose="02020603050405020304" pitchFamily="18" charset="0"/>
                          <a:cs typeface="Times New Roman" panose="02020603050405020304" pitchFamily="18" charset="0"/>
                        </a:rPr>
                      </a:br>
                      <a:r>
                        <a:rPr lang="en-US" sz="2800" b="0" dirty="0">
                          <a:solidFill>
                            <a:schemeClr val="tx1"/>
                          </a:solidFill>
                          <a:latin typeface="Times New Roman" panose="02020603050405020304" pitchFamily="18" charset="0"/>
                          <a:cs typeface="Times New Roman" panose="02020603050405020304" pitchFamily="18" charset="0"/>
                        </a:rPr>
                        <a:t>1000 J</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8F8F8"/>
                    </a:solidFill>
                  </a:tcPr>
                </a:tc>
                <a:tc>
                  <a:txBody>
                    <a:bodyPr/>
                    <a:lstStyle/>
                    <a:p>
                      <a:pPr algn="ctr"/>
                      <a:r>
                        <a:rPr lang="en-US" sz="2800" b="0" dirty="0">
                          <a:solidFill>
                            <a:schemeClr val="tx1"/>
                          </a:solidFill>
                          <a:latin typeface="Times New Roman" panose="02020603050405020304" pitchFamily="18" charset="0"/>
                          <a:cs typeface="Times New Roman" panose="02020603050405020304" pitchFamily="18" charset="0"/>
                        </a:rPr>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8F8F8"/>
                    </a:solidFill>
                  </a:tcPr>
                </a:tc>
                <a:tc>
                  <a:txBody>
                    <a:bodyPr/>
                    <a:lstStyle/>
                    <a:p>
                      <a:pPr algn="l"/>
                      <a:r>
                        <a:rPr lang="en-US" sz="2800" b="0" dirty="0">
                          <a:solidFill>
                            <a:schemeClr val="tx1"/>
                          </a:solidFill>
                          <a:latin typeface="Times New Roman" panose="02020603050405020304" pitchFamily="18" charset="0"/>
                          <a:cs typeface="Times New Roman" panose="02020603050405020304" pitchFamily="18" charset="0"/>
                        </a:rPr>
                        <a:t>1290 kJ</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8F8F8"/>
                    </a:solidFill>
                  </a:tcPr>
                </a:tc>
                <a:extLst>
                  <a:ext uri="{0D108BD9-81ED-4DB2-BD59-A6C34878D82A}">
                    <a16:rowId xmlns:a16="http://schemas.microsoft.com/office/drawing/2014/main" val="191506874"/>
                  </a:ext>
                </a:extLst>
              </a:tr>
            </a:tbl>
          </a:graphicData>
        </a:graphic>
      </p:graphicFrame>
    </p:spTree>
    <p:extLst>
      <p:ext uri="{BB962C8B-B14F-4D97-AF65-F5344CB8AC3E}">
        <p14:creationId xmlns:p14="http://schemas.microsoft.com/office/powerpoint/2010/main" val="186061024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1E9F144-F53D-4CFB-8D81-7D35DC98F133}"/>
              </a:ext>
            </a:extLst>
          </p:cNvPr>
          <p:cNvSpPr txBox="1"/>
          <p:nvPr/>
        </p:nvSpPr>
        <p:spPr>
          <a:xfrm>
            <a:off x="0" y="0"/>
            <a:ext cx="9144000" cy="3908762"/>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70.  Copy these conversion factors under table B now.</a:t>
            </a:r>
          </a:p>
          <a:p>
            <a:endParaRPr lang="en-US" sz="1600" dirty="0">
              <a:latin typeface="Times New Roman" panose="02020603050405020304" pitchFamily="18" charset="0"/>
              <a:cs typeface="Times New Roman" panose="02020603050405020304" pitchFamily="18" charset="0"/>
            </a:endParaRPr>
          </a:p>
          <a:p>
            <a:pPr algn="ctr"/>
            <a:r>
              <a:rPr lang="en-US" sz="4000" dirty="0">
                <a:solidFill>
                  <a:srgbClr val="FF0000"/>
                </a:solidFill>
                <a:latin typeface="Times New Roman" panose="02020603050405020304" pitchFamily="18" charset="0"/>
                <a:cs typeface="Times New Roman" panose="02020603050405020304" pitchFamily="18" charset="0"/>
              </a:rPr>
              <a:t>1 </a:t>
            </a:r>
            <a:r>
              <a:rPr lang="en-US" sz="4000" dirty="0" err="1">
                <a:solidFill>
                  <a:srgbClr val="FF0000"/>
                </a:solidFill>
                <a:latin typeface="Times New Roman" panose="02020603050405020304" pitchFamily="18" charset="0"/>
                <a:cs typeface="Times New Roman" panose="02020603050405020304" pitchFamily="18" charset="0"/>
              </a:rPr>
              <a:t>cal</a:t>
            </a:r>
            <a:r>
              <a:rPr lang="en-US" sz="4000" dirty="0">
                <a:solidFill>
                  <a:srgbClr val="FF0000"/>
                </a:solidFill>
                <a:latin typeface="Times New Roman" panose="02020603050405020304" pitchFamily="18" charset="0"/>
                <a:cs typeface="Times New Roman" panose="02020603050405020304" pitchFamily="18" charset="0"/>
              </a:rPr>
              <a:t> = 4.18 Joules</a:t>
            </a:r>
            <a:br>
              <a:rPr lang="en-US" sz="4000" dirty="0">
                <a:latin typeface="Times New Roman" panose="02020603050405020304" pitchFamily="18" charset="0"/>
                <a:cs typeface="Times New Roman" panose="02020603050405020304" pitchFamily="18" charset="0"/>
              </a:rPr>
            </a:br>
            <a:endParaRPr lang="en-US" sz="4000" dirty="0">
              <a:latin typeface="Times New Roman" panose="02020603050405020304" pitchFamily="18" charset="0"/>
              <a:cs typeface="Times New Roman" panose="02020603050405020304" pitchFamily="18" charset="0"/>
            </a:endParaRPr>
          </a:p>
          <a:p>
            <a:pPr algn="ctr"/>
            <a:r>
              <a:rPr lang="en-US" sz="4000" dirty="0">
                <a:solidFill>
                  <a:srgbClr val="FF0000"/>
                </a:solidFill>
                <a:latin typeface="Times New Roman" panose="02020603050405020304" pitchFamily="18" charset="0"/>
                <a:cs typeface="Times New Roman" panose="02020603050405020304" pitchFamily="18" charset="0"/>
              </a:rPr>
              <a:t>1000 Joules = 1 kilo-Joule</a:t>
            </a:r>
            <a:br>
              <a:rPr lang="en-US" sz="4000" dirty="0">
                <a:latin typeface="Times New Roman" panose="02020603050405020304" pitchFamily="18" charset="0"/>
                <a:cs typeface="Times New Roman" panose="02020603050405020304" pitchFamily="18" charset="0"/>
              </a:rPr>
            </a:br>
            <a:endParaRPr lang="en-US" sz="4000" dirty="0">
              <a:latin typeface="Times New Roman" panose="02020603050405020304" pitchFamily="18" charset="0"/>
              <a:cs typeface="Times New Roman" panose="02020603050405020304" pitchFamily="18" charset="0"/>
            </a:endParaRPr>
          </a:p>
          <a:p>
            <a:pPr algn="ctr"/>
            <a:r>
              <a:rPr lang="en-US" sz="4000" dirty="0">
                <a:solidFill>
                  <a:srgbClr val="FF0000"/>
                </a:solidFill>
                <a:latin typeface="Times New Roman" panose="02020603050405020304" pitchFamily="18" charset="0"/>
                <a:cs typeface="Times New Roman" panose="02020603050405020304" pitchFamily="18" charset="0"/>
              </a:rPr>
              <a:t>1000 calories = 1 Calorie (kilocalorie)</a:t>
            </a:r>
            <a:r>
              <a:rPr lang="en-US" sz="4000" dirty="0">
                <a:latin typeface="Times New Roman" panose="02020603050405020304" pitchFamily="18" charset="0"/>
                <a:cs typeface="Times New Roman" panose="02020603050405020304" pitchFamily="18" charset="0"/>
              </a:rPr>
              <a:t> </a:t>
            </a:r>
            <a:endParaRPr lang="en-US" sz="4000" dirty="0"/>
          </a:p>
        </p:txBody>
      </p:sp>
    </p:spTree>
    <p:extLst>
      <p:ext uri="{BB962C8B-B14F-4D97-AF65-F5344CB8AC3E}">
        <p14:creationId xmlns:p14="http://schemas.microsoft.com/office/powerpoint/2010/main" val="282854642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F149916-33EE-439A-A060-A06AF2247C1B}"/>
              </a:ext>
            </a:extLst>
          </p:cNvPr>
          <p:cNvSpPr txBox="1"/>
          <p:nvPr/>
        </p:nvSpPr>
        <p:spPr>
          <a:xfrm>
            <a:off x="0" y="0"/>
            <a:ext cx="9144000" cy="6771084"/>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The specific heat capacity constant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for water is 4.18 J/</a:t>
            </a:r>
            <a:r>
              <a:rPr lang="en-US" sz="3200" dirty="0" err="1">
                <a:latin typeface="Times New Roman" panose="02020603050405020304" pitchFamily="18" charset="0"/>
                <a:cs typeface="Times New Roman" panose="02020603050405020304" pitchFamily="18" charset="0"/>
              </a:rPr>
              <a:t>gˑK</a:t>
            </a:r>
            <a:br>
              <a:rPr lang="en-US" sz="3200" dirty="0">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It takes 4.18 joules to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warm up 1 gram of water by 1 K  </a:t>
            </a:r>
            <a:br>
              <a:rPr lang="en-US" sz="3200" dirty="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a:p>
            <a:r>
              <a:rPr lang="en-US" sz="4000" dirty="0">
                <a:solidFill>
                  <a:srgbClr val="0000FF"/>
                </a:solidFill>
                <a:latin typeface="Times New Roman" panose="02020603050405020304" pitchFamily="18" charset="0"/>
                <a:cs typeface="Times New Roman" panose="02020603050405020304" pitchFamily="18" charset="0"/>
              </a:rPr>
              <a:t>4.18 joules = 1 </a:t>
            </a:r>
            <a:r>
              <a:rPr lang="en-US" sz="4000" dirty="0" err="1">
                <a:solidFill>
                  <a:srgbClr val="0000FF"/>
                </a:solidFill>
                <a:latin typeface="Times New Roman" panose="02020603050405020304" pitchFamily="18" charset="0"/>
                <a:cs typeface="Times New Roman" panose="02020603050405020304" pitchFamily="18" charset="0"/>
              </a:rPr>
              <a:t>cal</a:t>
            </a:r>
            <a:br>
              <a:rPr lang="en-US" sz="4000" dirty="0">
                <a:solidFill>
                  <a:srgbClr val="0000FF"/>
                </a:solidFill>
                <a:latin typeface="Times New Roman" panose="02020603050405020304" pitchFamily="18" charset="0"/>
                <a:cs typeface="Times New Roman" panose="02020603050405020304" pitchFamily="18" charset="0"/>
              </a:rPr>
            </a:br>
            <a:r>
              <a:rPr lang="en-US" sz="1600" dirty="0">
                <a:solidFill>
                  <a:srgbClr val="0000FF"/>
                </a:solidFill>
                <a:latin typeface="Times New Roman" panose="02020603050405020304" pitchFamily="18" charset="0"/>
                <a:cs typeface="Times New Roman" panose="02020603050405020304" pitchFamily="18" charset="0"/>
              </a:rPr>
              <a:t> </a:t>
            </a:r>
            <a:endParaRPr lang="en-US" sz="4000" dirty="0">
              <a:solidFill>
                <a:srgbClr val="0000FF"/>
              </a:solidFill>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It takes 1 </a:t>
            </a:r>
            <a:r>
              <a:rPr lang="en-US" sz="3200" dirty="0" err="1">
                <a:latin typeface="Times New Roman" panose="02020603050405020304" pitchFamily="18" charset="0"/>
                <a:cs typeface="Times New Roman" panose="02020603050405020304" pitchFamily="18" charset="0"/>
              </a:rPr>
              <a:t>cal</a:t>
            </a:r>
            <a:r>
              <a:rPr lang="en-US" sz="3200" dirty="0">
                <a:latin typeface="Times New Roman" panose="02020603050405020304" pitchFamily="18" charset="0"/>
                <a:cs typeface="Times New Roman" panose="02020603050405020304" pitchFamily="18" charset="0"/>
              </a:rPr>
              <a:t> to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warm up 1 gram of water by 1 K</a:t>
            </a: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It would take 354 </a:t>
            </a:r>
            <a:r>
              <a:rPr lang="en-US" sz="3200" dirty="0" err="1">
                <a:latin typeface="Times New Roman" panose="02020603050405020304" pitchFamily="18" charset="0"/>
                <a:cs typeface="Times New Roman" panose="02020603050405020304" pitchFamily="18" charset="0"/>
              </a:rPr>
              <a:t>cals</a:t>
            </a:r>
            <a:r>
              <a:rPr lang="en-US" sz="3200" dirty="0">
                <a:latin typeface="Times New Roman" panose="02020603050405020304" pitchFamily="18" charset="0"/>
                <a:cs typeface="Times New Roman" panose="02020603050405020304" pitchFamily="18" charset="0"/>
              </a:rPr>
              <a:t> to warm up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354 g H</a:t>
            </a:r>
            <a:r>
              <a:rPr lang="en-US" sz="3200" baseline="-25000" dirty="0">
                <a:latin typeface="Times New Roman" panose="02020603050405020304" pitchFamily="18" charset="0"/>
                <a:cs typeface="Times New Roman" panose="02020603050405020304" pitchFamily="18" charset="0"/>
              </a:rPr>
              <a:t>2</a:t>
            </a:r>
            <a:r>
              <a:rPr lang="en-US" sz="3200" dirty="0">
                <a:latin typeface="Times New Roman" panose="02020603050405020304" pitchFamily="18" charset="0"/>
                <a:cs typeface="Times New Roman" panose="02020603050405020304" pitchFamily="18" charset="0"/>
              </a:rPr>
              <a:t>O at 7°C → 8°C  </a:t>
            </a:r>
            <a:br>
              <a:rPr lang="en-US" sz="3200" dirty="0">
                <a:latin typeface="Times New Roman" panose="02020603050405020304" pitchFamily="18" charset="0"/>
                <a:cs typeface="Times New Roman" panose="02020603050405020304" pitchFamily="18" charset="0"/>
              </a:rPr>
            </a:br>
            <a:endParaRPr lang="en-US" dirty="0"/>
          </a:p>
        </p:txBody>
      </p:sp>
      <p:sp>
        <p:nvSpPr>
          <p:cNvPr id="3" name="Cylinder 2">
            <a:extLst>
              <a:ext uri="{FF2B5EF4-FFF2-40B4-BE49-F238E27FC236}">
                <a16:creationId xmlns:a16="http://schemas.microsoft.com/office/drawing/2014/main" id="{D9CA7285-88F6-482C-821C-BDE52E30E5BE}"/>
              </a:ext>
            </a:extLst>
          </p:cNvPr>
          <p:cNvSpPr/>
          <p:nvPr/>
        </p:nvSpPr>
        <p:spPr>
          <a:xfrm>
            <a:off x="5981700" y="1674052"/>
            <a:ext cx="304800" cy="4800600"/>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Oval 3">
            <a:extLst>
              <a:ext uri="{FF2B5EF4-FFF2-40B4-BE49-F238E27FC236}">
                <a16:creationId xmlns:a16="http://schemas.microsoft.com/office/drawing/2014/main" id="{AE1A32CE-8406-45B2-AA19-BDCF746FEC26}"/>
              </a:ext>
            </a:extLst>
          </p:cNvPr>
          <p:cNvSpPr/>
          <p:nvPr/>
        </p:nvSpPr>
        <p:spPr>
          <a:xfrm>
            <a:off x="5867400" y="6096965"/>
            <a:ext cx="533400" cy="7620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C8490526-2C32-43A5-87D8-19050335124E}"/>
              </a:ext>
            </a:extLst>
          </p:cNvPr>
          <p:cNvSpPr/>
          <p:nvPr/>
        </p:nvSpPr>
        <p:spPr>
          <a:xfrm>
            <a:off x="6019800" y="5226452"/>
            <a:ext cx="228600" cy="12482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ylinder 5">
            <a:extLst>
              <a:ext uri="{FF2B5EF4-FFF2-40B4-BE49-F238E27FC236}">
                <a16:creationId xmlns:a16="http://schemas.microsoft.com/office/drawing/2014/main" id="{3E473D44-7EBD-4EC5-97DE-016FB9EF254E}"/>
              </a:ext>
            </a:extLst>
          </p:cNvPr>
          <p:cNvSpPr/>
          <p:nvPr/>
        </p:nvSpPr>
        <p:spPr>
          <a:xfrm>
            <a:off x="8534400" y="1674052"/>
            <a:ext cx="304800" cy="4800600"/>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a:extLst>
              <a:ext uri="{FF2B5EF4-FFF2-40B4-BE49-F238E27FC236}">
                <a16:creationId xmlns:a16="http://schemas.microsoft.com/office/drawing/2014/main" id="{F42D64B6-E92A-4495-9389-4E483F14AC95}"/>
              </a:ext>
            </a:extLst>
          </p:cNvPr>
          <p:cNvSpPr/>
          <p:nvPr/>
        </p:nvSpPr>
        <p:spPr>
          <a:xfrm>
            <a:off x="8420100" y="6096965"/>
            <a:ext cx="533400" cy="7620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D48AC6C6-56EC-4088-8945-D35D7A4CD6F1}"/>
              </a:ext>
            </a:extLst>
          </p:cNvPr>
          <p:cNvSpPr/>
          <p:nvPr/>
        </p:nvSpPr>
        <p:spPr>
          <a:xfrm>
            <a:off x="8572500" y="4997852"/>
            <a:ext cx="228600" cy="14768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897F3733-F661-4E79-8842-2A9C627F89BB}"/>
              </a:ext>
            </a:extLst>
          </p:cNvPr>
          <p:cNvCxnSpPr>
            <a:cxnSpLocks/>
          </p:cNvCxnSpPr>
          <p:nvPr/>
        </p:nvCxnSpPr>
        <p:spPr>
          <a:xfrm>
            <a:off x="6324600" y="5226452"/>
            <a:ext cx="20955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78806ED8-5196-4CE9-9100-3C7ADC28FF13}"/>
              </a:ext>
            </a:extLst>
          </p:cNvPr>
          <p:cNvSpPr txBox="1"/>
          <p:nvPr/>
        </p:nvSpPr>
        <p:spPr>
          <a:xfrm>
            <a:off x="6286500" y="4764787"/>
            <a:ext cx="2209800"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7</a:t>
            </a:r>
            <a:r>
              <a:rPr lang="en-US" sz="2400" dirty="0">
                <a:latin typeface="Times New Roman" panose="02020603050405020304" pitchFamily="18" charset="0"/>
                <a:ea typeface="Verdana" panose="020B0604030504040204" pitchFamily="34"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C            8</a:t>
            </a:r>
            <a:r>
              <a:rPr lang="en-US" sz="2400" dirty="0">
                <a:latin typeface="Times New Roman" panose="02020603050405020304" pitchFamily="18" charset="0"/>
                <a:ea typeface="Verdana" panose="020B0604030504040204" pitchFamily="34"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C</a:t>
            </a:r>
          </a:p>
        </p:txBody>
      </p:sp>
      <p:sp>
        <p:nvSpPr>
          <p:cNvPr id="11" name="Arrow: Up 10">
            <a:extLst>
              <a:ext uri="{FF2B5EF4-FFF2-40B4-BE49-F238E27FC236}">
                <a16:creationId xmlns:a16="http://schemas.microsoft.com/office/drawing/2014/main" id="{702FAEA5-246B-4E26-BB16-2ED8DA69247E}"/>
              </a:ext>
            </a:extLst>
          </p:cNvPr>
          <p:cNvSpPr/>
          <p:nvPr/>
        </p:nvSpPr>
        <p:spPr>
          <a:xfrm>
            <a:off x="7886700" y="5304883"/>
            <a:ext cx="381000" cy="759769"/>
          </a:xfrm>
          <a:prstGeom prst="upArrow">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Big Cold Glass Of Water . Refreshing Indeed #asfissweet | Tumblr, Receitas,  Sentimentos">
            <a:extLst>
              <a:ext uri="{FF2B5EF4-FFF2-40B4-BE49-F238E27FC236}">
                <a16:creationId xmlns:a16="http://schemas.microsoft.com/office/drawing/2014/main" id="{7FDE0E51-AF05-4E61-BC43-B82F0D247B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7658" y="16396"/>
            <a:ext cx="1891284" cy="28420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407987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021328-2F0E-AC53-EEC2-AC4D8EFF586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77DED60-64EE-201E-5985-51B100834467}"/>
              </a:ext>
            </a:extLst>
          </p:cNvPr>
          <p:cNvSpPr txBox="1"/>
          <p:nvPr/>
        </p:nvSpPr>
        <p:spPr>
          <a:xfrm>
            <a:off x="0" y="0"/>
            <a:ext cx="9144000" cy="584775"/>
          </a:xfrm>
          <a:prstGeom prst="rect">
            <a:avLst/>
          </a:prstGeom>
          <a:solidFill>
            <a:srgbClr val="CDF2FF"/>
          </a:solidFill>
        </p:spPr>
        <p:txBody>
          <a:bodyPr wrap="square" rtlCol="0">
            <a:spAutoFit/>
          </a:bodyPr>
          <a:lstStyle/>
          <a:p>
            <a:r>
              <a:rPr lang="en-US" sz="3200" dirty="0">
                <a:latin typeface="Times New Roman" panose="02020603050405020304" pitchFamily="18" charset="0"/>
                <a:cs typeface="Times New Roman" panose="02020603050405020304" pitchFamily="18" charset="0"/>
              </a:rPr>
              <a:t>71.  How many joules is 354 </a:t>
            </a:r>
            <a:r>
              <a:rPr lang="en-US" sz="3200" dirty="0" err="1">
                <a:latin typeface="Times New Roman" panose="02020603050405020304" pitchFamily="18" charset="0"/>
                <a:cs typeface="Times New Roman" panose="02020603050405020304" pitchFamily="18" charset="0"/>
              </a:rPr>
              <a:t>cal</a:t>
            </a:r>
            <a:r>
              <a:rPr lang="en-US" sz="3200" dirty="0">
                <a:latin typeface="Times New Roman" panose="02020603050405020304" pitchFamily="18" charset="0"/>
                <a:cs typeface="Times New Roman" panose="02020603050405020304" pitchFamily="18" charset="0"/>
              </a:rPr>
              <a:t>?</a:t>
            </a:r>
          </a:p>
        </p:txBody>
      </p:sp>
      <p:sp>
        <p:nvSpPr>
          <p:cNvPr id="3" name="Cylinder 2">
            <a:extLst>
              <a:ext uri="{FF2B5EF4-FFF2-40B4-BE49-F238E27FC236}">
                <a16:creationId xmlns:a16="http://schemas.microsoft.com/office/drawing/2014/main" id="{023FFDA1-96DA-C167-4CAE-0E45F45C730D}"/>
              </a:ext>
            </a:extLst>
          </p:cNvPr>
          <p:cNvSpPr/>
          <p:nvPr/>
        </p:nvSpPr>
        <p:spPr>
          <a:xfrm>
            <a:off x="5981700" y="1674052"/>
            <a:ext cx="304800" cy="4800600"/>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Oval 3">
            <a:extLst>
              <a:ext uri="{FF2B5EF4-FFF2-40B4-BE49-F238E27FC236}">
                <a16:creationId xmlns:a16="http://schemas.microsoft.com/office/drawing/2014/main" id="{2A29563A-D1E6-43C1-8803-8D203F2C130C}"/>
              </a:ext>
            </a:extLst>
          </p:cNvPr>
          <p:cNvSpPr/>
          <p:nvPr/>
        </p:nvSpPr>
        <p:spPr>
          <a:xfrm>
            <a:off x="5867400" y="6096965"/>
            <a:ext cx="533400" cy="7620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76BA1A63-1FFF-3CF9-EA1A-DD583D0D9663}"/>
              </a:ext>
            </a:extLst>
          </p:cNvPr>
          <p:cNvSpPr/>
          <p:nvPr/>
        </p:nvSpPr>
        <p:spPr>
          <a:xfrm>
            <a:off x="6019800" y="5226452"/>
            <a:ext cx="228600" cy="12482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ylinder 5">
            <a:extLst>
              <a:ext uri="{FF2B5EF4-FFF2-40B4-BE49-F238E27FC236}">
                <a16:creationId xmlns:a16="http://schemas.microsoft.com/office/drawing/2014/main" id="{8111C74C-C514-12EC-85B7-726901E201F6}"/>
              </a:ext>
            </a:extLst>
          </p:cNvPr>
          <p:cNvSpPr/>
          <p:nvPr/>
        </p:nvSpPr>
        <p:spPr>
          <a:xfrm>
            <a:off x="8534400" y="1674052"/>
            <a:ext cx="304800" cy="4800600"/>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a:extLst>
              <a:ext uri="{FF2B5EF4-FFF2-40B4-BE49-F238E27FC236}">
                <a16:creationId xmlns:a16="http://schemas.microsoft.com/office/drawing/2014/main" id="{1209E56F-7A8D-8DA0-3BE4-72F70CFC6294}"/>
              </a:ext>
            </a:extLst>
          </p:cNvPr>
          <p:cNvSpPr/>
          <p:nvPr/>
        </p:nvSpPr>
        <p:spPr>
          <a:xfrm>
            <a:off x="8420100" y="6096965"/>
            <a:ext cx="533400" cy="7620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157DD432-DD7B-5458-B4C6-4740ADC55C7A}"/>
              </a:ext>
            </a:extLst>
          </p:cNvPr>
          <p:cNvSpPr/>
          <p:nvPr/>
        </p:nvSpPr>
        <p:spPr>
          <a:xfrm>
            <a:off x="8572500" y="4997852"/>
            <a:ext cx="228600" cy="14768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E615652E-7D5C-B90C-52B8-0F3FAA8AB087}"/>
              </a:ext>
            </a:extLst>
          </p:cNvPr>
          <p:cNvCxnSpPr>
            <a:cxnSpLocks/>
          </p:cNvCxnSpPr>
          <p:nvPr/>
        </p:nvCxnSpPr>
        <p:spPr>
          <a:xfrm>
            <a:off x="6324600" y="5226452"/>
            <a:ext cx="20955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B88FDD38-4AAE-ABF2-99D7-0BECB27C026A}"/>
              </a:ext>
            </a:extLst>
          </p:cNvPr>
          <p:cNvSpPr txBox="1"/>
          <p:nvPr/>
        </p:nvSpPr>
        <p:spPr>
          <a:xfrm>
            <a:off x="6286500" y="4764787"/>
            <a:ext cx="2209800"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7</a:t>
            </a:r>
            <a:r>
              <a:rPr lang="en-US" sz="2400" dirty="0">
                <a:latin typeface="Times New Roman" panose="02020603050405020304" pitchFamily="18" charset="0"/>
                <a:ea typeface="Verdana" panose="020B0604030504040204" pitchFamily="34"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C            8</a:t>
            </a:r>
            <a:r>
              <a:rPr lang="en-US" sz="2400" dirty="0">
                <a:latin typeface="Times New Roman" panose="02020603050405020304" pitchFamily="18" charset="0"/>
                <a:ea typeface="Verdana" panose="020B0604030504040204" pitchFamily="34"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C</a:t>
            </a:r>
          </a:p>
        </p:txBody>
      </p:sp>
      <p:sp>
        <p:nvSpPr>
          <p:cNvPr id="11" name="Arrow: Up 10">
            <a:extLst>
              <a:ext uri="{FF2B5EF4-FFF2-40B4-BE49-F238E27FC236}">
                <a16:creationId xmlns:a16="http://schemas.microsoft.com/office/drawing/2014/main" id="{9B9D78F9-214A-909C-F221-45160ED6EF35}"/>
              </a:ext>
            </a:extLst>
          </p:cNvPr>
          <p:cNvSpPr/>
          <p:nvPr/>
        </p:nvSpPr>
        <p:spPr>
          <a:xfrm>
            <a:off x="7886700" y="5304883"/>
            <a:ext cx="381000" cy="759769"/>
          </a:xfrm>
          <a:prstGeom prst="upArrow">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Big Cold Glass Of Water . Refreshing Indeed #asfissweet | Tumblr, Receitas,  Sentimentos">
            <a:extLst>
              <a:ext uri="{FF2B5EF4-FFF2-40B4-BE49-F238E27FC236}">
                <a16:creationId xmlns:a16="http://schemas.microsoft.com/office/drawing/2014/main" id="{C10A7802-BBF1-188B-384F-7BF28D2722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26708" y="1771680"/>
            <a:ext cx="1891284" cy="28420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649680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D09792-D8CD-9A45-06C5-31608CA5542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867EEA0-6A3F-E7AC-6245-996D90D942BA}"/>
              </a:ext>
            </a:extLst>
          </p:cNvPr>
          <p:cNvSpPr txBox="1"/>
          <p:nvPr/>
        </p:nvSpPr>
        <p:spPr>
          <a:xfrm>
            <a:off x="0" y="0"/>
            <a:ext cx="9144000" cy="584775"/>
          </a:xfrm>
          <a:prstGeom prst="rect">
            <a:avLst/>
          </a:prstGeom>
          <a:solidFill>
            <a:srgbClr val="CDF2FF"/>
          </a:solidFill>
        </p:spPr>
        <p:txBody>
          <a:bodyPr wrap="square" rtlCol="0">
            <a:spAutoFit/>
          </a:bodyPr>
          <a:lstStyle/>
          <a:p>
            <a:r>
              <a:rPr lang="en-US" sz="3200" dirty="0">
                <a:latin typeface="Times New Roman" panose="02020603050405020304" pitchFamily="18" charset="0"/>
                <a:cs typeface="Times New Roman" panose="02020603050405020304" pitchFamily="18" charset="0"/>
              </a:rPr>
              <a:t>71.  How many joules is 354 </a:t>
            </a:r>
            <a:r>
              <a:rPr lang="en-US" sz="3200" dirty="0" err="1">
                <a:latin typeface="Times New Roman" panose="02020603050405020304" pitchFamily="18" charset="0"/>
                <a:cs typeface="Times New Roman" panose="02020603050405020304" pitchFamily="18" charset="0"/>
              </a:rPr>
              <a:t>cal</a:t>
            </a:r>
            <a:r>
              <a:rPr lang="en-US" sz="3200" dirty="0">
                <a:latin typeface="Times New Roman" panose="02020603050405020304" pitchFamily="18" charset="0"/>
                <a:cs typeface="Times New Roman" panose="02020603050405020304" pitchFamily="18" charset="0"/>
              </a:rPr>
              <a:t>?</a:t>
            </a:r>
          </a:p>
        </p:txBody>
      </p:sp>
      <p:sp>
        <p:nvSpPr>
          <p:cNvPr id="3" name="Cylinder 2">
            <a:extLst>
              <a:ext uri="{FF2B5EF4-FFF2-40B4-BE49-F238E27FC236}">
                <a16:creationId xmlns:a16="http://schemas.microsoft.com/office/drawing/2014/main" id="{B24D385D-1500-25A4-10AA-976935C96DA1}"/>
              </a:ext>
            </a:extLst>
          </p:cNvPr>
          <p:cNvSpPr/>
          <p:nvPr/>
        </p:nvSpPr>
        <p:spPr>
          <a:xfrm>
            <a:off x="5981700" y="1674052"/>
            <a:ext cx="304800" cy="4800600"/>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Oval 3">
            <a:extLst>
              <a:ext uri="{FF2B5EF4-FFF2-40B4-BE49-F238E27FC236}">
                <a16:creationId xmlns:a16="http://schemas.microsoft.com/office/drawing/2014/main" id="{DCB3DBDB-6C70-2F98-8BEE-0F49E19CE219}"/>
              </a:ext>
            </a:extLst>
          </p:cNvPr>
          <p:cNvSpPr/>
          <p:nvPr/>
        </p:nvSpPr>
        <p:spPr>
          <a:xfrm>
            <a:off x="5867400" y="6096965"/>
            <a:ext cx="533400" cy="7620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D76C6DBC-95F6-C7BD-24D9-3F19A7574A2C}"/>
              </a:ext>
            </a:extLst>
          </p:cNvPr>
          <p:cNvSpPr/>
          <p:nvPr/>
        </p:nvSpPr>
        <p:spPr>
          <a:xfrm>
            <a:off x="6019800" y="5226452"/>
            <a:ext cx="228600" cy="12482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ylinder 5">
            <a:extLst>
              <a:ext uri="{FF2B5EF4-FFF2-40B4-BE49-F238E27FC236}">
                <a16:creationId xmlns:a16="http://schemas.microsoft.com/office/drawing/2014/main" id="{7A360719-438D-AE49-82E0-CA3463D67348}"/>
              </a:ext>
            </a:extLst>
          </p:cNvPr>
          <p:cNvSpPr/>
          <p:nvPr/>
        </p:nvSpPr>
        <p:spPr>
          <a:xfrm>
            <a:off x="8534400" y="1674052"/>
            <a:ext cx="304800" cy="4800600"/>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a:extLst>
              <a:ext uri="{FF2B5EF4-FFF2-40B4-BE49-F238E27FC236}">
                <a16:creationId xmlns:a16="http://schemas.microsoft.com/office/drawing/2014/main" id="{E9D9E4DC-ABD0-8EE8-8B2E-DAD69493A669}"/>
              </a:ext>
            </a:extLst>
          </p:cNvPr>
          <p:cNvSpPr/>
          <p:nvPr/>
        </p:nvSpPr>
        <p:spPr>
          <a:xfrm>
            <a:off x="8420100" y="6096965"/>
            <a:ext cx="533400" cy="7620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FFCE73C5-6667-8ED7-C225-5CE5D4E0CF70}"/>
              </a:ext>
            </a:extLst>
          </p:cNvPr>
          <p:cNvSpPr/>
          <p:nvPr/>
        </p:nvSpPr>
        <p:spPr>
          <a:xfrm>
            <a:off x="8572500" y="4997852"/>
            <a:ext cx="228600" cy="14768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2D8866F5-19E3-6129-5A3A-2AA9A5503AAD}"/>
              </a:ext>
            </a:extLst>
          </p:cNvPr>
          <p:cNvCxnSpPr>
            <a:cxnSpLocks/>
          </p:cNvCxnSpPr>
          <p:nvPr/>
        </p:nvCxnSpPr>
        <p:spPr>
          <a:xfrm>
            <a:off x="6324600" y="5226452"/>
            <a:ext cx="20955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D01FD8D-A93A-3728-B83A-E95F5C863694}"/>
              </a:ext>
            </a:extLst>
          </p:cNvPr>
          <p:cNvSpPr txBox="1"/>
          <p:nvPr/>
        </p:nvSpPr>
        <p:spPr>
          <a:xfrm>
            <a:off x="6286500" y="4764787"/>
            <a:ext cx="2209800"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7</a:t>
            </a:r>
            <a:r>
              <a:rPr lang="en-US" sz="2400" dirty="0">
                <a:latin typeface="Times New Roman" panose="02020603050405020304" pitchFamily="18" charset="0"/>
                <a:ea typeface="Verdana" panose="020B0604030504040204" pitchFamily="34"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C            8</a:t>
            </a:r>
            <a:r>
              <a:rPr lang="en-US" sz="2400" dirty="0">
                <a:latin typeface="Times New Roman" panose="02020603050405020304" pitchFamily="18" charset="0"/>
                <a:ea typeface="Verdana" panose="020B0604030504040204" pitchFamily="34"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C</a:t>
            </a:r>
          </a:p>
        </p:txBody>
      </p:sp>
      <p:sp>
        <p:nvSpPr>
          <p:cNvPr id="11" name="Arrow: Up 10">
            <a:extLst>
              <a:ext uri="{FF2B5EF4-FFF2-40B4-BE49-F238E27FC236}">
                <a16:creationId xmlns:a16="http://schemas.microsoft.com/office/drawing/2014/main" id="{3FD8E6AB-7F47-9F7A-9E0C-E64910C72EEC}"/>
              </a:ext>
            </a:extLst>
          </p:cNvPr>
          <p:cNvSpPr/>
          <p:nvPr/>
        </p:nvSpPr>
        <p:spPr>
          <a:xfrm>
            <a:off x="7886700" y="5304883"/>
            <a:ext cx="381000" cy="759769"/>
          </a:xfrm>
          <a:prstGeom prst="upArrow">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Big Cold Glass Of Water . Refreshing Indeed #asfissweet | Tumblr, Receitas,  Sentimentos">
            <a:extLst>
              <a:ext uri="{FF2B5EF4-FFF2-40B4-BE49-F238E27FC236}">
                <a16:creationId xmlns:a16="http://schemas.microsoft.com/office/drawing/2014/main" id="{2840FE77-CB91-9FD5-275E-2C79FE215C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26708" y="1771680"/>
            <a:ext cx="1891284" cy="2842093"/>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EDEF24B4-576E-4E58-A7BC-5F4D18CE5F78}"/>
              </a:ext>
            </a:extLst>
          </p:cNvPr>
          <p:cNvSpPr txBox="1"/>
          <p:nvPr/>
        </p:nvSpPr>
        <p:spPr>
          <a:xfrm>
            <a:off x="552269" y="1640480"/>
            <a:ext cx="1524000" cy="1200329"/>
          </a:xfrm>
          <a:prstGeom prst="rect">
            <a:avLst/>
          </a:prstGeom>
          <a:noFill/>
        </p:spPr>
        <p:txBody>
          <a:bodyPr wrap="square" rtlCol="0">
            <a:spAutoFit/>
          </a:bodyPr>
          <a:lstStyle/>
          <a:p>
            <a:pPr algn="ctr"/>
            <a:r>
              <a:rPr lang="en-US" sz="3600" u="sng" dirty="0">
                <a:solidFill>
                  <a:schemeClr val="tx1">
                    <a:lumMod val="95000"/>
                    <a:lumOff val="5000"/>
                  </a:schemeClr>
                </a:solidFill>
                <a:latin typeface="Times New Roman" panose="02020603050405020304" pitchFamily="18" charset="0"/>
                <a:cs typeface="Times New Roman" panose="02020603050405020304" pitchFamily="18" charset="0"/>
              </a:rPr>
              <a:t>354 </a:t>
            </a:r>
            <a:r>
              <a:rPr lang="en-US" sz="3600" u="sng" dirty="0" err="1">
                <a:solidFill>
                  <a:schemeClr val="tx1">
                    <a:lumMod val="95000"/>
                    <a:lumOff val="5000"/>
                  </a:schemeClr>
                </a:solidFill>
                <a:latin typeface="Times New Roman" panose="02020603050405020304" pitchFamily="18" charset="0"/>
                <a:cs typeface="Times New Roman" panose="02020603050405020304" pitchFamily="18" charset="0"/>
              </a:rPr>
              <a:t>cal</a:t>
            </a:r>
            <a:br>
              <a:rPr lang="en-US" sz="36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1</a:t>
            </a:r>
          </a:p>
        </p:txBody>
      </p:sp>
      <p:sp>
        <p:nvSpPr>
          <p:cNvPr id="15" name="TextBox 14">
            <a:extLst>
              <a:ext uri="{FF2B5EF4-FFF2-40B4-BE49-F238E27FC236}">
                <a16:creationId xmlns:a16="http://schemas.microsoft.com/office/drawing/2014/main" id="{786F46C1-C978-4247-B41B-210DF19EBFB2}"/>
              </a:ext>
            </a:extLst>
          </p:cNvPr>
          <p:cNvSpPr txBox="1"/>
          <p:nvPr/>
        </p:nvSpPr>
        <p:spPr>
          <a:xfrm>
            <a:off x="1988059" y="1810500"/>
            <a:ext cx="762000" cy="707886"/>
          </a:xfrm>
          <a:prstGeom prst="rect">
            <a:avLst/>
          </a:prstGeom>
          <a:noFill/>
        </p:spPr>
        <p:txBody>
          <a:bodyPr wrap="square" rtlCol="0">
            <a:spAutoFit/>
          </a:bodyPr>
          <a:lstStyle/>
          <a:p>
            <a:r>
              <a:rPr lang="en-US" sz="4000" dirty="0">
                <a:latin typeface="Times New Roman" panose="02020603050405020304" pitchFamily="18" charset="0"/>
                <a:cs typeface="Times New Roman" panose="02020603050405020304" pitchFamily="18" charset="0"/>
              </a:rPr>
              <a:t>X</a:t>
            </a:r>
          </a:p>
        </p:txBody>
      </p:sp>
      <p:sp>
        <p:nvSpPr>
          <p:cNvPr id="16" name="TextBox 15">
            <a:extLst>
              <a:ext uri="{FF2B5EF4-FFF2-40B4-BE49-F238E27FC236}">
                <a16:creationId xmlns:a16="http://schemas.microsoft.com/office/drawing/2014/main" id="{023B9C55-DADB-45EA-9392-7785852A9858}"/>
              </a:ext>
            </a:extLst>
          </p:cNvPr>
          <p:cNvSpPr txBox="1"/>
          <p:nvPr/>
        </p:nvSpPr>
        <p:spPr>
          <a:xfrm>
            <a:off x="2529328" y="1639328"/>
            <a:ext cx="1295400" cy="1200329"/>
          </a:xfrm>
          <a:prstGeom prst="rect">
            <a:avLst/>
          </a:prstGeom>
          <a:noFill/>
        </p:spPr>
        <p:txBody>
          <a:bodyPr wrap="square" rtlCol="0">
            <a:spAutoFit/>
          </a:bodyPr>
          <a:lstStyle/>
          <a:p>
            <a:pPr algn="ctr"/>
            <a:r>
              <a:rPr lang="en-US" sz="3600" u="sng" dirty="0">
                <a:solidFill>
                  <a:schemeClr val="tx1">
                    <a:lumMod val="95000"/>
                    <a:lumOff val="5000"/>
                  </a:schemeClr>
                </a:solidFill>
                <a:latin typeface="Times New Roman" panose="02020603050405020304" pitchFamily="18" charset="0"/>
                <a:cs typeface="Times New Roman" panose="02020603050405020304" pitchFamily="18" charset="0"/>
              </a:rPr>
              <a:t>4.18 J</a:t>
            </a:r>
            <a:br>
              <a:rPr lang="en-US" sz="36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1 </a:t>
            </a:r>
            <a:r>
              <a:rPr lang="en-US" sz="3600" dirty="0" err="1">
                <a:solidFill>
                  <a:schemeClr val="tx1">
                    <a:lumMod val="95000"/>
                    <a:lumOff val="5000"/>
                  </a:schemeClr>
                </a:solidFill>
                <a:latin typeface="Times New Roman" panose="02020603050405020304" pitchFamily="18" charset="0"/>
                <a:cs typeface="Times New Roman" panose="02020603050405020304" pitchFamily="18" charset="0"/>
              </a:rPr>
              <a:t>cal</a:t>
            </a:r>
            <a:endParaRPr lang="en-US" sz="36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17" name="TextBox 16">
            <a:extLst>
              <a:ext uri="{FF2B5EF4-FFF2-40B4-BE49-F238E27FC236}">
                <a16:creationId xmlns:a16="http://schemas.microsoft.com/office/drawing/2014/main" id="{FE03B646-2101-45DD-B42C-3C51502D9471}"/>
              </a:ext>
            </a:extLst>
          </p:cNvPr>
          <p:cNvSpPr txBox="1"/>
          <p:nvPr/>
        </p:nvSpPr>
        <p:spPr>
          <a:xfrm>
            <a:off x="3998662" y="1748945"/>
            <a:ext cx="762000" cy="830997"/>
          </a:xfrm>
          <a:prstGeom prst="rect">
            <a:avLst/>
          </a:prstGeom>
          <a:noFill/>
        </p:spPr>
        <p:txBody>
          <a:bodyPr wrap="square" rtlCol="0">
            <a:spAutoFit/>
          </a:bodyPr>
          <a:lstStyle/>
          <a:p>
            <a:r>
              <a:rPr lang="en-US" sz="4800" dirty="0">
                <a:latin typeface="Times New Roman" panose="02020603050405020304" pitchFamily="18" charset="0"/>
                <a:cs typeface="Times New Roman" panose="02020603050405020304" pitchFamily="18" charset="0"/>
              </a:rPr>
              <a:t>=</a:t>
            </a:r>
          </a:p>
        </p:txBody>
      </p:sp>
      <p:sp>
        <p:nvSpPr>
          <p:cNvPr id="18" name="TextBox 17">
            <a:extLst>
              <a:ext uri="{FF2B5EF4-FFF2-40B4-BE49-F238E27FC236}">
                <a16:creationId xmlns:a16="http://schemas.microsoft.com/office/drawing/2014/main" id="{FB199E0A-D24F-4A4E-8E3C-F7144DAE1F4D}"/>
              </a:ext>
            </a:extLst>
          </p:cNvPr>
          <p:cNvSpPr txBox="1"/>
          <p:nvPr/>
        </p:nvSpPr>
        <p:spPr>
          <a:xfrm>
            <a:off x="722062" y="3621680"/>
            <a:ext cx="4495800" cy="1077218"/>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1479.72 J = </a:t>
            </a:r>
            <a:r>
              <a:rPr lang="en-US" sz="3200" dirty="0">
                <a:solidFill>
                  <a:srgbClr val="FF0000"/>
                </a:solidFill>
                <a:latin typeface="Times New Roman" panose="02020603050405020304" pitchFamily="18" charset="0"/>
                <a:cs typeface="Times New Roman" panose="02020603050405020304" pitchFamily="18" charset="0"/>
              </a:rPr>
              <a:t>1480 joules                              </a:t>
            </a:r>
            <a:br>
              <a:rPr lang="en-US" sz="3200" dirty="0">
                <a:solidFill>
                  <a:srgbClr val="FF0000"/>
                </a:solidFill>
                <a:latin typeface="Times New Roman" panose="02020603050405020304" pitchFamily="18" charset="0"/>
                <a:cs typeface="Times New Roman" panose="02020603050405020304" pitchFamily="18" charset="0"/>
              </a:rPr>
            </a:br>
            <a:r>
              <a:rPr lang="en-US" sz="3200" dirty="0">
                <a:solidFill>
                  <a:srgbClr val="FF0000"/>
                </a:solidFill>
                <a:latin typeface="Times New Roman" panose="02020603050405020304" pitchFamily="18" charset="0"/>
                <a:cs typeface="Times New Roman" panose="02020603050405020304" pitchFamily="18" charset="0"/>
              </a:rPr>
              <a:t>                             </a:t>
            </a:r>
            <a:r>
              <a:rPr lang="en-US" sz="2400" dirty="0">
                <a:solidFill>
                  <a:srgbClr val="FF0000"/>
                </a:solidFill>
                <a:latin typeface="Times New Roman" panose="02020603050405020304" pitchFamily="18" charset="0"/>
                <a:cs typeface="Times New Roman" panose="02020603050405020304" pitchFamily="18" charset="0"/>
              </a:rPr>
              <a:t>with 3 SF</a:t>
            </a:r>
            <a:endParaRPr lang="en-US" sz="32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4960341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9E03938-8149-4D9C-B6E2-EA35457FE326}"/>
              </a:ext>
            </a:extLst>
          </p:cNvPr>
          <p:cNvSpPr txBox="1"/>
          <p:nvPr/>
        </p:nvSpPr>
        <p:spPr>
          <a:xfrm>
            <a:off x="0" y="0"/>
            <a:ext cx="9144000" cy="646331"/>
          </a:xfrm>
          <a:prstGeom prst="rect">
            <a:avLst/>
          </a:prstGeom>
          <a:solidFill>
            <a:srgbClr val="FFFFD1"/>
          </a:solidFill>
        </p:spPr>
        <p:txBody>
          <a:bodyPr wrap="square" rtlCol="0">
            <a:spAutoFit/>
          </a:bodyPr>
          <a:lstStyle/>
          <a:p>
            <a:r>
              <a:rPr lang="en-US" sz="3600" dirty="0">
                <a:latin typeface="Times New Roman" panose="02020603050405020304" pitchFamily="18" charset="0"/>
                <a:cs typeface="Times New Roman" panose="02020603050405020304" pitchFamily="18" charset="0"/>
              </a:rPr>
              <a:t>72. Convert 3429 </a:t>
            </a:r>
            <a:r>
              <a:rPr lang="en-US" sz="3600" dirty="0" err="1">
                <a:latin typeface="Times New Roman" panose="02020603050405020304" pitchFamily="18" charset="0"/>
                <a:cs typeface="Times New Roman" panose="02020603050405020304" pitchFamily="18" charset="0"/>
              </a:rPr>
              <a:t>cal</a:t>
            </a:r>
            <a:r>
              <a:rPr lang="en-US" sz="3600" dirty="0">
                <a:latin typeface="Times New Roman" panose="02020603050405020304" pitchFamily="18" charset="0"/>
                <a:cs typeface="Times New Roman" panose="02020603050405020304" pitchFamily="18" charset="0"/>
              </a:rPr>
              <a:t> into kilojoules.  </a:t>
            </a:r>
          </a:p>
        </p:txBody>
      </p:sp>
    </p:spTree>
    <p:extLst>
      <p:ext uri="{BB962C8B-B14F-4D97-AF65-F5344CB8AC3E}">
        <p14:creationId xmlns:p14="http://schemas.microsoft.com/office/powerpoint/2010/main" val="344255832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128A17-0752-B9CD-81BF-AC612C30AEE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FCBDFB0-2C1E-2621-A5ED-F4AF8D24C536}"/>
              </a:ext>
            </a:extLst>
          </p:cNvPr>
          <p:cNvSpPr txBox="1"/>
          <p:nvPr/>
        </p:nvSpPr>
        <p:spPr>
          <a:xfrm>
            <a:off x="0" y="0"/>
            <a:ext cx="9144000" cy="646331"/>
          </a:xfrm>
          <a:prstGeom prst="rect">
            <a:avLst/>
          </a:prstGeom>
          <a:solidFill>
            <a:srgbClr val="FFFFD1"/>
          </a:solidFill>
        </p:spPr>
        <p:txBody>
          <a:bodyPr wrap="square" rtlCol="0">
            <a:spAutoFit/>
          </a:bodyPr>
          <a:lstStyle/>
          <a:p>
            <a:r>
              <a:rPr lang="en-US" sz="3600" dirty="0">
                <a:latin typeface="Times New Roman" panose="02020603050405020304" pitchFamily="18" charset="0"/>
                <a:cs typeface="Times New Roman" panose="02020603050405020304" pitchFamily="18" charset="0"/>
              </a:rPr>
              <a:t>72. Convert 3429 </a:t>
            </a:r>
            <a:r>
              <a:rPr lang="en-US" sz="3600" dirty="0" err="1">
                <a:latin typeface="Times New Roman" panose="02020603050405020304" pitchFamily="18" charset="0"/>
                <a:cs typeface="Times New Roman" panose="02020603050405020304" pitchFamily="18" charset="0"/>
              </a:rPr>
              <a:t>cal</a:t>
            </a:r>
            <a:r>
              <a:rPr lang="en-US" sz="3600" dirty="0">
                <a:latin typeface="Times New Roman" panose="02020603050405020304" pitchFamily="18" charset="0"/>
                <a:cs typeface="Times New Roman" panose="02020603050405020304" pitchFamily="18" charset="0"/>
              </a:rPr>
              <a:t> into kilojoules</a:t>
            </a:r>
            <a:r>
              <a:rPr lang="en-US" sz="3600">
                <a:latin typeface="Times New Roman" panose="02020603050405020304" pitchFamily="18" charset="0"/>
                <a:cs typeface="Times New Roman" panose="02020603050405020304" pitchFamily="18" charset="0"/>
              </a:rPr>
              <a:t>.  </a:t>
            </a:r>
            <a:endParaRPr lang="en-US" sz="3600"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5C5F6D9B-2159-4F16-AA58-0EFF7DCC120E}"/>
              </a:ext>
            </a:extLst>
          </p:cNvPr>
          <p:cNvSpPr txBox="1"/>
          <p:nvPr/>
        </p:nvSpPr>
        <p:spPr>
          <a:xfrm>
            <a:off x="80341" y="1296552"/>
            <a:ext cx="2133600" cy="1200329"/>
          </a:xfrm>
          <a:prstGeom prst="rect">
            <a:avLst/>
          </a:prstGeom>
          <a:noFill/>
        </p:spPr>
        <p:txBody>
          <a:bodyPr wrap="square" rtlCol="0">
            <a:spAutoFit/>
          </a:bodyPr>
          <a:lstStyle/>
          <a:p>
            <a:pPr algn="ctr"/>
            <a:r>
              <a:rPr lang="en-US" sz="3600" u="sng" dirty="0">
                <a:solidFill>
                  <a:schemeClr val="tx1">
                    <a:lumMod val="95000"/>
                    <a:lumOff val="5000"/>
                  </a:schemeClr>
                </a:solidFill>
                <a:latin typeface="Times New Roman" panose="02020603050405020304" pitchFamily="18" charset="0"/>
                <a:cs typeface="Times New Roman" panose="02020603050405020304" pitchFamily="18" charset="0"/>
              </a:rPr>
              <a:t>3429 </a:t>
            </a:r>
            <a:r>
              <a:rPr lang="en-US" sz="3600" u="sng" dirty="0" err="1">
                <a:solidFill>
                  <a:schemeClr val="tx1">
                    <a:lumMod val="95000"/>
                    <a:lumOff val="5000"/>
                  </a:schemeClr>
                </a:solidFill>
                <a:latin typeface="Times New Roman" panose="02020603050405020304" pitchFamily="18" charset="0"/>
                <a:cs typeface="Times New Roman" panose="02020603050405020304" pitchFamily="18" charset="0"/>
              </a:rPr>
              <a:t>cal</a:t>
            </a:r>
            <a:br>
              <a:rPr lang="en-US" sz="36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1</a:t>
            </a:r>
          </a:p>
        </p:txBody>
      </p:sp>
      <p:sp>
        <p:nvSpPr>
          <p:cNvPr id="4" name="TextBox 3">
            <a:extLst>
              <a:ext uri="{FF2B5EF4-FFF2-40B4-BE49-F238E27FC236}">
                <a16:creationId xmlns:a16="http://schemas.microsoft.com/office/drawing/2014/main" id="{EB13FCE3-50CA-454E-8CFE-34C3760364B0}"/>
              </a:ext>
            </a:extLst>
          </p:cNvPr>
          <p:cNvSpPr txBox="1"/>
          <p:nvPr/>
        </p:nvSpPr>
        <p:spPr>
          <a:xfrm>
            <a:off x="2125731" y="1466572"/>
            <a:ext cx="762000" cy="707886"/>
          </a:xfrm>
          <a:prstGeom prst="rect">
            <a:avLst/>
          </a:prstGeom>
          <a:noFill/>
        </p:spPr>
        <p:txBody>
          <a:bodyPr wrap="square" rtlCol="0">
            <a:spAutoFit/>
          </a:bodyPr>
          <a:lstStyle/>
          <a:p>
            <a:r>
              <a:rPr lang="en-US" sz="4000" dirty="0">
                <a:latin typeface="Times New Roman" panose="02020603050405020304" pitchFamily="18" charset="0"/>
                <a:cs typeface="Times New Roman" panose="02020603050405020304" pitchFamily="18" charset="0"/>
              </a:rPr>
              <a:t>X</a:t>
            </a:r>
          </a:p>
        </p:txBody>
      </p:sp>
      <p:sp>
        <p:nvSpPr>
          <p:cNvPr id="5" name="TextBox 4">
            <a:extLst>
              <a:ext uri="{FF2B5EF4-FFF2-40B4-BE49-F238E27FC236}">
                <a16:creationId xmlns:a16="http://schemas.microsoft.com/office/drawing/2014/main" id="{55D2C941-5D92-4D91-8F0F-5736CCF7DBBB}"/>
              </a:ext>
            </a:extLst>
          </p:cNvPr>
          <p:cNvSpPr txBox="1"/>
          <p:nvPr/>
        </p:nvSpPr>
        <p:spPr>
          <a:xfrm>
            <a:off x="2667000" y="1295400"/>
            <a:ext cx="1295400" cy="1200329"/>
          </a:xfrm>
          <a:prstGeom prst="rect">
            <a:avLst/>
          </a:prstGeom>
          <a:noFill/>
        </p:spPr>
        <p:txBody>
          <a:bodyPr wrap="square" rtlCol="0">
            <a:spAutoFit/>
          </a:bodyPr>
          <a:lstStyle/>
          <a:p>
            <a:pPr algn="ctr"/>
            <a:r>
              <a:rPr lang="en-US" sz="3600" u="sng" dirty="0">
                <a:solidFill>
                  <a:schemeClr val="tx1">
                    <a:lumMod val="95000"/>
                    <a:lumOff val="5000"/>
                  </a:schemeClr>
                </a:solidFill>
                <a:latin typeface="Times New Roman" panose="02020603050405020304" pitchFamily="18" charset="0"/>
                <a:cs typeface="Times New Roman" panose="02020603050405020304" pitchFamily="18" charset="0"/>
              </a:rPr>
              <a:t>4.18 J</a:t>
            </a:r>
            <a:br>
              <a:rPr lang="en-US" sz="36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1 </a:t>
            </a:r>
            <a:r>
              <a:rPr lang="en-US" sz="3600" dirty="0" err="1">
                <a:solidFill>
                  <a:schemeClr val="tx1">
                    <a:lumMod val="95000"/>
                    <a:lumOff val="5000"/>
                  </a:schemeClr>
                </a:solidFill>
                <a:latin typeface="Times New Roman" panose="02020603050405020304" pitchFamily="18" charset="0"/>
                <a:cs typeface="Times New Roman" panose="02020603050405020304" pitchFamily="18" charset="0"/>
              </a:rPr>
              <a:t>cal</a:t>
            </a:r>
            <a:endParaRPr lang="en-US" sz="36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6925FD2A-6B2B-4B4D-B47A-DB510E830432}"/>
              </a:ext>
            </a:extLst>
          </p:cNvPr>
          <p:cNvSpPr txBox="1"/>
          <p:nvPr/>
        </p:nvSpPr>
        <p:spPr>
          <a:xfrm>
            <a:off x="4136334" y="1405017"/>
            <a:ext cx="5007666" cy="2554545"/>
          </a:xfrm>
          <a:prstGeom prst="rect">
            <a:avLst/>
          </a:prstGeom>
          <a:noFill/>
        </p:spPr>
        <p:txBody>
          <a:bodyPr wrap="square" rtlCol="0">
            <a:spAutoFit/>
          </a:bodyPr>
          <a:lstStyle/>
          <a:p>
            <a:r>
              <a:rPr lang="en-US" sz="4800" dirty="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14333.22 J = </a:t>
            </a:r>
            <a:br>
              <a:rPr lang="en-US" sz="3200" dirty="0">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a:t>
            </a:r>
            <a:r>
              <a:rPr lang="en-US" sz="3200" dirty="0">
                <a:solidFill>
                  <a:srgbClr val="FF0000"/>
                </a:solidFill>
                <a:latin typeface="Times New Roman" panose="02020603050405020304" pitchFamily="18" charset="0"/>
                <a:cs typeface="Times New Roman" panose="02020603050405020304" pitchFamily="18" charset="0"/>
              </a:rPr>
              <a:t>14330 joules   with 4 SF</a:t>
            </a:r>
          </a:p>
          <a:p>
            <a:endParaRPr lang="en-US" sz="4800" dirty="0">
              <a:latin typeface="Times New Roman" panose="02020603050405020304" pitchFamily="18" charset="0"/>
              <a:cs typeface="Times New Roman" panose="02020603050405020304" pitchFamily="18" charset="0"/>
            </a:endParaRPr>
          </a:p>
        </p:txBody>
      </p:sp>
      <p:cxnSp>
        <p:nvCxnSpPr>
          <p:cNvPr id="8" name="Straight Arrow Connector 7">
            <a:extLst>
              <a:ext uri="{FF2B5EF4-FFF2-40B4-BE49-F238E27FC236}">
                <a16:creationId xmlns:a16="http://schemas.microsoft.com/office/drawing/2014/main" id="{6E4EAA5E-DFD9-4688-9036-3EB40B3A5C4A}"/>
              </a:ext>
            </a:extLst>
          </p:cNvPr>
          <p:cNvCxnSpPr/>
          <p:nvPr/>
        </p:nvCxnSpPr>
        <p:spPr>
          <a:xfrm flipH="1">
            <a:off x="1905000" y="3276600"/>
            <a:ext cx="3429000" cy="10668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DE515DC7-6B24-45CE-B13B-12CC4BE1BFE6}"/>
              </a:ext>
            </a:extLst>
          </p:cNvPr>
          <p:cNvSpPr txBox="1"/>
          <p:nvPr/>
        </p:nvSpPr>
        <p:spPr>
          <a:xfrm>
            <a:off x="533400" y="4720008"/>
            <a:ext cx="2133600" cy="1200329"/>
          </a:xfrm>
          <a:prstGeom prst="rect">
            <a:avLst/>
          </a:prstGeom>
          <a:noFill/>
        </p:spPr>
        <p:txBody>
          <a:bodyPr wrap="square" rtlCol="0">
            <a:spAutoFit/>
          </a:bodyPr>
          <a:lstStyle/>
          <a:p>
            <a:pPr algn="ctr"/>
            <a:r>
              <a:rPr lang="en-US" sz="3600" u="sng" dirty="0">
                <a:solidFill>
                  <a:srgbClr val="FF0000"/>
                </a:solidFill>
                <a:latin typeface="Times New Roman" panose="02020603050405020304" pitchFamily="18" charset="0"/>
                <a:cs typeface="Times New Roman" panose="02020603050405020304" pitchFamily="18" charset="0"/>
              </a:rPr>
              <a:t>14330 J</a:t>
            </a:r>
            <a:br>
              <a:rPr lang="en-US" sz="3600" dirty="0">
                <a:solidFill>
                  <a:srgbClr val="FF0000"/>
                </a:solidFill>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1</a:t>
            </a:r>
          </a:p>
        </p:txBody>
      </p:sp>
      <p:sp>
        <p:nvSpPr>
          <p:cNvPr id="11" name="TextBox 10">
            <a:extLst>
              <a:ext uri="{FF2B5EF4-FFF2-40B4-BE49-F238E27FC236}">
                <a16:creationId xmlns:a16="http://schemas.microsoft.com/office/drawing/2014/main" id="{82AFDFD3-6FFC-4B66-9D4C-A72CEC7D72B8}"/>
              </a:ext>
            </a:extLst>
          </p:cNvPr>
          <p:cNvSpPr txBox="1"/>
          <p:nvPr/>
        </p:nvSpPr>
        <p:spPr>
          <a:xfrm>
            <a:off x="2590800" y="4890028"/>
            <a:ext cx="762000" cy="707886"/>
          </a:xfrm>
          <a:prstGeom prst="rect">
            <a:avLst/>
          </a:prstGeom>
          <a:noFill/>
        </p:spPr>
        <p:txBody>
          <a:bodyPr wrap="square" rtlCol="0">
            <a:spAutoFit/>
          </a:bodyPr>
          <a:lstStyle/>
          <a:p>
            <a:r>
              <a:rPr lang="en-US" sz="4000" dirty="0">
                <a:solidFill>
                  <a:srgbClr val="FF0000"/>
                </a:solidFill>
                <a:latin typeface="Times New Roman" panose="02020603050405020304" pitchFamily="18" charset="0"/>
                <a:cs typeface="Times New Roman" panose="02020603050405020304" pitchFamily="18" charset="0"/>
              </a:rPr>
              <a:t>X</a:t>
            </a:r>
          </a:p>
        </p:txBody>
      </p:sp>
      <p:sp>
        <p:nvSpPr>
          <p:cNvPr id="12" name="TextBox 11">
            <a:extLst>
              <a:ext uri="{FF2B5EF4-FFF2-40B4-BE49-F238E27FC236}">
                <a16:creationId xmlns:a16="http://schemas.microsoft.com/office/drawing/2014/main" id="{2F06E94D-14A9-440C-B44B-61B43FAFDE76}"/>
              </a:ext>
            </a:extLst>
          </p:cNvPr>
          <p:cNvSpPr txBox="1"/>
          <p:nvPr/>
        </p:nvSpPr>
        <p:spPr>
          <a:xfrm>
            <a:off x="3120058" y="4718856"/>
            <a:ext cx="1909141" cy="1200329"/>
          </a:xfrm>
          <a:prstGeom prst="rect">
            <a:avLst/>
          </a:prstGeom>
          <a:noFill/>
        </p:spPr>
        <p:txBody>
          <a:bodyPr wrap="square" rtlCol="0">
            <a:spAutoFit/>
          </a:bodyPr>
          <a:lstStyle/>
          <a:p>
            <a:pPr algn="ctr"/>
            <a:r>
              <a:rPr lang="en-US" sz="3600" u="sng" dirty="0">
                <a:solidFill>
                  <a:srgbClr val="FF0000"/>
                </a:solidFill>
                <a:latin typeface="Times New Roman" panose="02020603050405020304" pitchFamily="18" charset="0"/>
                <a:cs typeface="Times New Roman" panose="02020603050405020304" pitchFamily="18" charset="0"/>
              </a:rPr>
              <a:t>1 kJ</a:t>
            </a:r>
            <a:br>
              <a:rPr lang="en-US" sz="3600" dirty="0">
                <a:solidFill>
                  <a:srgbClr val="FF0000"/>
                </a:solidFill>
                <a:latin typeface="Times New Roman" panose="02020603050405020304" pitchFamily="18" charset="0"/>
                <a:cs typeface="Times New Roman" panose="02020603050405020304" pitchFamily="18" charset="0"/>
              </a:rPr>
            </a:br>
            <a:r>
              <a:rPr lang="en-US" sz="3600" dirty="0">
                <a:solidFill>
                  <a:srgbClr val="FF0000"/>
                </a:solidFill>
                <a:latin typeface="Times New Roman" panose="02020603050405020304" pitchFamily="18" charset="0"/>
                <a:cs typeface="Times New Roman" panose="02020603050405020304" pitchFamily="18" charset="0"/>
              </a:rPr>
              <a:t>1000 J</a:t>
            </a:r>
          </a:p>
        </p:txBody>
      </p:sp>
      <p:sp>
        <p:nvSpPr>
          <p:cNvPr id="9" name="TextBox 8">
            <a:extLst>
              <a:ext uri="{FF2B5EF4-FFF2-40B4-BE49-F238E27FC236}">
                <a16:creationId xmlns:a16="http://schemas.microsoft.com/office/drawing/2014/main" id="{D507F193-5975-456F-B1FB-AFB3F55BC909}"/>
              </a:ext>
            </a:extLst>
          </p:cNvPr>
          <p:cNvSpPr txBox="1"/>
          <p:nvPr/>
        </p:nvSpPr>
        <p:spPr>
          <a:xfrm>
            <a:off x="5040197" y="4920805"/>
            <a:ext cx="4114801" cy="646331"/>
          </a:xfrm>
          <a:prstGeom prst="rect">
            <a:avLst/>
          </a:prstGeom>
          <a:noFill/>
        </p:spPr>
        <p:txBody>
          <a:bodyPr wrap="square" rtlCol="0">
            <a:spAutoFit/>
          </a:bodyPr>
          <a:lstStyle/>
          <a:p>
            <a:r>
              <a:rPr lang="en-US" dirty="0"/>
              <a:t> </a:t>
            </a:r>
            <a:r>
              <a:rPr lang="en-US" sz="3600" dirty="0">
                <a:solidFill>
                  <a:srgbClr val="0000FF"/>
                </a:solidFill>
              </a:rPr>
              <a:t>= 14.33 kJ  </a:t>
            </a:r>
            <a:r>
              <a:rPr lang="en-US" sz="2800" dirty="0">
                <a:solidFill>
                  <a:srgbClr val="0000FF"/>
                </a:solidFill>
              </a:rPr>
              <a:t>with 4 SF</a:t>
            </a:r>
            <a:endParaRPr lang="en-US" dirty="0">
              <a:solidFill>
                <a:srgbClr val="0000FF"/>
              </a:solidFill>
            </a:endParaRPr>
          </a:p>
        </p:txBody>
      </p:sp>
    </p:spTree>
    <p:extLst>
      <p:ext uri="{BB962C8B-B14F-4D97-AF65-F5344CB8AC3E}">
        <p14:creationId xmlns:p14="http://schemas.microsoft.com/office/powerpoint/2010/main" val="377426858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134E19E-399A-4985-AA27-9E6945DCBBDC}"/>
              </a:ext>
            </a:extLst>
          </p:cNvPr>
          <p:cNvSpPr txBox="1"/>
          <p:nvPr/>
        </p:nvSpPr>
        <p:spPr>
          <a:xfrm>
            <a:off x="0" y="0"/>
            <a:ext cx="9144000" cy="1200329"/>
          </a:xfrm>
          <a:prstGeom prst="rect">
            <a:avLst/>
          </a:prstGeom>
          <a:solidFill>
            <a:srgbClr val="D1FFE8"/>
          </a:solidFill>
        </p:spPr>
        <p:txBody>
          <a:bodyPr wrap="square" rtlCol="0">
            <a:spAutoFit/>
          </a:bodyPr>
          <a:lstStyle/>
          <a:p>
            <a:pPr marL="0" marR="0" indent="0" algn="l"/>
            <a:r>
              <a:rPr lang="en-US" sz="2400" dirty="0">
                <a:latin typeface="Times New Roman" panose="02020603050405020304" pitchFamily="18" charset="0"/>
                <a:cs typeface="Times New Roman" panose="02020603050405020304" pitchFamily="18" charset="0"/>
              </a:rPr>
              <a:t>73. </a:t>
            </a:r>
            <a:r>
              <a:rPr lang="en-US" sz="2400" kern="1200" dirty="0">
                <a:ln>
                  <a:noFill/>
                </a:ln>
                <a:effectLst/>
                <a:latin typeface="Times New Roman" panose="02020603050405020304" pitchFamily="18" charset="0"/>
              </a:rPr>
              <a:t>When two moles of water gas synthesize (like the first day of school)</a:t>
            </a:r>
            <a:br>
              <a:rPr lang="en-US" sz="2400" kern="1200" dirty="0">
                <a:ln>
                  <a:noFill/>
                </a:ln>
                <a:effectLst/>
                <a:latin typeface="Times New Roman" panose="02020603050405020304" pitchFamily="18" charset="0"/>
              </a:rPr>
            </a:br>
            <a:r>
              <a:rPr lang="en-US" sz="2400" kern="1200" dirty="0">
                <a:ln>
                  <a:noFill/>
                </a:ln>
                <a:effectLst/>
                <a:latin typeface="Times New Roman" panose="02020603050405020304" pitchFamily="18" charset="0"/>
              </a:rPr>
              <a:t>      the amount of energy released is 483.6 kJ.  </a:t>
            </a:r>
            <a:br>
              <a:rPr lang="en-US" sz="2400" kern="1200" dirty="0">
                <a:ln>
                  <a:noFill/>
                </a:ln>
                <a:effectLst/>
                <a:latin typeface="Times New Roman" panose="02020603050405020304" pitchFamily="18" charset="0"/>
              </a:rPr>
            </a:br>
            <a:r>
              <a:rPr lang="en-US" sz="2400" kern="1200" dirty="0">
                <a:ln>
                  <a:noFill/>
                </a:ln>
                <a:effectLst/>
                <a:latin typeface="Times New Roman" panose="02020603050405020304" pitchFamily="18" charset="0"/>
              </a:rPr>
              <a:t>      Convert that amount of energy into joules, </a:t>
            </a:r>
            <a:r>
              <a:rPr lang="en-US" sz="2400" kern="1200" dirty="0" err="1">
                <a:ln>
                  <a:noFill/>
                </a:ln>
                <a:effectLst/>
                <a:latin typeface="Times New Roman" panose="02020603050405020304" pitchFamily="18" charset="0"/>
              </a:rPr>
              <a:t>cals</a:t>
            </a:r>
            <a:r>
              <a:rPr lang="en-US" sz="2400" kern="1200" dirty="0">
                <a:ln>
                  <a:noFill/>
                </a:ln>
                <a:effectLst/>
                <a:latin typeface="Times New Roman" panose="02020603050405020304" pitchFamily="18" charset="0"/>
              </a:rPr>
              <a:t>, and Calories.  </a:t>
            </a:r>
            <a:endParaRPr lang="en-US" sz="2400" kern="1400" dirty="0">
              <a:ln>
                <a:noFill/>
              </a:ln>
              <a:effectLst/>
              <a:latin typeface="Times New Roman" panose="02020603050405020304" pitchFamily="18" charset="0"/>
            </a:endParaRPr>
          </a:p>
        </p:txBody>
      </p:sp>
    </p:spTree>
    <p:extLst>
      <p:ext uri="{BB962C8B-B14F-4D97-AF65-F5344CB8AC3E}">
        <p14:creationId xmlns:p14="http://schemas.microsoft.com/office/powerpoint/2010/main" val="99797312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A6CF6B-B4A6-2D3C-51ED-19059FEA931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4DE43AB-C72B-1E41-F8FC-7BF02EA18286}"/>
              </a:ext>
            </a:extLst>
          </p:cNvPr>
          <p:cNvSpPr txBox="1"/>
          <p:nvPr/>
        </p:nvSpPr>
        <p:spPr>
          <a:xfrm>
            <a:off x="0" y="0"/>
            <a:ext cx="9144000" cy="1200329"/>
          </a:xfrm>
          <a:prstGeom prst="rect">
            <a:avLst/>
          </a:prstGeom>
          <a:solidFill>
            <a:srgbClr val="D1FFE8"/>
          </a:solidFill>
        </p:spPr>
        <p:txBody>
          <a:bodyPr wrap="square" rtlCol="0">
            <a:spAutoFit/>
          </a:bodyPr>
          <a:lstStyle/>
          <a:p>
            <a:pPr marL="0" marR="0" indent="0" algn="l"/>
            <a:r>
              <a:rPr lang="en-US" sz="2400" dirty="0">
                <a:latin typeface="Times New Roman" panose="02020603050405020304" pitchFamily="18" charset="0"/>
                <a:cs typeface="Times New Roman" panose="02020603050405020304" pitchFamily="18" charset="0"/>
              </a:rPr>
              <a:t>73. </a:t>
            </a:r>
            <a:r>
              <a:rPr lang="en-US" sz="2400" kern="1200" dirty="0">
                <a:ln>
                  <a:noFill/>
                </a:ln>
                <a:effectLst/>
                <a:latin typeface="Times New Roman" panose="02020603050405020304" pitchFamily="18" charset="0"/>
              </a:rPr>
              <a:t>When two moles of water gas synthesize (like the first day of school)</a:t>
            </a:r>
            <a:br>
              <a:rPr lang="en-US" sz="2400" kern="1200" dirty="0">
                <a:ln>
                  <a:noFill/>
                </a:ln>
                <a:effectLst/>
                <a:latin typeface="Times New Roman" panose="02020603050405020304" pitchFamily="18" charset="0"/>
              </a:rPr>
            </a:br>
            <a:r>
              <a:rPr lang="en-US" sz="2400" kern="1200" dirty="0">
                <a:ln>
                  <a:noFill/>
                </a:ln>
                <a:effectLst/>
                <a:latin typeface="Times New Roman" panose="02020603050405020304" pitchFamily="18" charset="0"/>
              </a:rPr>
              <a:t>      the amount of energy released is 483.6 kJ.  </a:t>
            </a:r>
            <a:br>
              <a:rPr lang="en-US" sz="2400" kern="1200" dirty="0">
                <a:ln>
                  <a:noFill/>
                </a:ln>
                <a:effectLst/>
                <a:latin typeface="Times New Roman" panose="02020603050405020304" pitchFamily="18" charset="0"/>
              </a:rPr>
            </a:br>
            <a:r>
              <a:rPr lang="en-US" sz="2400" kern="1200" dirty="0">
                <a:ln>
                  <a:noFill/>
                </a:ln>
                <a:effectLst/>
                <a:latin typeface="Times New Roman" panose="02020603050405020304" pitchFamily="18" charset="0"/>
              </a:rPr>
              <a:t>      Convert that amount of energy into joules, </a:t>
            </a:r>
            <a:r>
              <a:rPr lang="en-US" sz="2400" kern="1200" dirty="0" err="1">
                <a:ln>
                  <a:noFill/>
                </a:ln>
                <a:effectLst/>
                <a:latin typeface="Times New Roman" panose="02020603050405020304" pitchFamily="18" charset="0"/>
              </a:rPr>
              <a:t>cals</a:t>
            </a:r>
            <a:r>
              <a:rPr lang="en-US" sz="2400" kern="1200" dirty="0">
                <a:ln>
                  <a:noFill/>
                </a:ln>
                <a:effectLst/>
                <a:latin typeface="Times New Roman" panose="02020603050405020304" pitchFamily="18" charset="0"/>
              </a:rPr>
              <a:t>, and Calories.  </a:t>
            </a:r>
            <a:endParaRPr lang="en-US" sz="2400" kern="1400" dirty="0">
              <a:ln>
                <a:noFill/>
              </a:ln>
              <a:effectLst/>
              <a:latin typeface="Times New Roman" panose="02020603050405020304" pitchFamily="18" charset="0"/>
            </a:endParaRPr>
          </a:p>
        </p:txBody>
      </p:sp>
      <p:graphicFrame>
        <p:nvGraphicFramePr>
          <p:cNvPr id="3" name="Table 2">
            <a:extLst>
              <a:ext uri="{FF2B5EF4-FFF2-40B4-BE49-F238E27FC236}">
                <a16:creationId xmlns:a16="http://schemas.microsoft.com/office/drawing/2014/main" id="{1A401F56-7E50-D97B-6EB2-AB60B280B39B}"/>
              </a:ext>
            </a:extLst>
          </p:cNvPr>
          <p:cNvGraphicFramePr>
            <a:graphicFrameLocks noGrp="1"/>
          </p:cNvGraphicFramePr>
          <p:nvPr>
            <p:extLst>
              <p:ext uri="{D42A27DB-BD31-4B8C-83A1-F6EECF244321}">
                <p14:modId xmlns:p14="http://schemas.microsoft.com/office/powerpoint/2010/main" val="2560022360"/>
              </p:ext>
            </p:extLst>
          </p:nvPr>
        </p:nvGraphicFramePr>
        <p:xfrm>
          <a:off x="0" y="1200329"/>
          <a:ext cx="9144000" cy="5657670"/>
        </p:xfrm>
        <a:graphic>
          <a:graphicData uri="http://schemas.openxmlformats.org/drawingml/2006/table">
            <a:tbl>
              <a:tblPr firstRow="1" bandRow="1">
                <a:tableStyleId>{5C22544A-7EE6-4342-B048-85BDC9FD1C3A}</a:tableStyleId>
              </a:tblPr>
              <a:tblGrid>
                <a:gridCol w="2514600">
                  <a:extLst>
                    <a:ext uri="{9D8B030D-6E8A-4147-A177-3AD203B41FA5}">
                      <a16:colId xmlns:a16="http://schemas.microsoft.com/office/drawing/2014/main" val="3356849890"/>
                    </a:ext>
                  </a:extLst>
                </a:gridCol>
                <a:gridCol w="609600">
                  <a:extLst>
                    <a:ext uri="{9D8B030D-6E8A-4147-A177-3AD203B41FA5}">
                      <a16:colId xmlns:a16="http://schemas.microsoft.com/office/drawing/2014/main" val="1086558699"/>
                    </a:ext>
                  </a:extLst>
                </a:gridCol>
                <a:gridCol w="2209800">
                  <a:extLst>
                    <a:ext uri="{9D8B030D-6E8A-4147-A177-3AD203B41FA5}">
                      <a16:colId xmlns:a16="http://schemas.microsoft.com/office/drawing/2014/main" val="1950943794"/>
                    </a:ext>
                  </a:extLst>
                </a:gridCol>
                <a:gridCol w="1066800">
                  <a:extLst>
                    <a:ext uri="{9D8B030D-6E8A-4147-A177-3AD203B41FA5}">
                      <a16:colId xmlns:a16="http://schemas.microsoft.com/office/drawing/2014/main" val="2107303463"/>
                    </a:ext>
                  </a:extLst>
                </a:gridCol>
                <a:gridCol w="2743200">
                  <a:extLst>
                    <a:ext uri="{9D8B030D-6E8A-4147-A177-3AD203B41FA5}">
                      <a16:colId xmlns:a16="http://schemas.microsoft.com/office/drawing/2014/main" val="347521994"/>
                    </a:ext>
                  </a:extLst>
                </a:gridCol>
              </a:tblGrid>
              <a:tr h="1885890">
                <a:tc>
                  <a:txBody>
                    <a:bodyPr/>
                    <a:lstStyle/>
                    <a:p>
                      <a:pPr algn="ctr"/>
                      <a:r>
                        <a:rPr lang="en-US" sz="2800" b="0" u="sng" dirty="0">
                          <a:solidFill>
                            <a:schemeClr val="tx1"/>
                          </a:solidFill>
                          <a:latin typeface="Times New Roman" panose="02020603050405020304" pitchFamily="18" charset="0"/>
                          <a:cs typeface="Times New Roman" panose="02020603050405020304" pitchFamily="18" charset="0"/>
                        </a:rPr>
                        <a:t>483.6 kJ</a:t>
                      </a:r>
                      <a:br>
                        <a:rPr lang="en-US" sz="2800" b="0" u="sng" dirty="0">
                          <a:solidFill>
                            <a:schemeClr val="tx1"/>
                          </a:solidFill>
                          <a:latin typeface="Times New Roman" panose="02020603050405020304" pitchFamily="18" charset="0"/>
                          <a:cs typeface="Times New Roman" panose="02020603050405020304" pitchFamily="18" charset="0"/>
                        </a:rPr>
                      </a:br>
                      <a:r>
                        <a:rPr lang="en-US" sz="2800" b="0" dirty="0">
                          <a:solidFill>
                            <a:schemeClr val="tx1"/>
                          </a:solidFill>
                          <a:latin typeface="Times New Roman" panose="02020603050405020304" pitchFamily="18" charset="0"/>
                          <a:cs typeface="Times New Roman" panose="02020603050405020304" pitchFamily="18" charset="0"/>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8F8F8"/>
                    </a:solidFill>
                  </a:tcPr>
                </a:tc>
                <a:tc>
                  <a:txBody>
                    <a:bodyPr/>
                    <a:lstStyle/>
                    <a:p>
                      <a:pPr algn="ctr"/>
                      <a:r>
                        <a:rPr lang="en-US" sz="2800" b="0" dirty="0">
                          <a:solidFill>
                            <a:schemeClr val="tx1"/>
                          </a:solidFill>
                          <a:latin typeface="Times New Roman" panose="02020603050405020304" pitchFamily="18" charset="0"/>
                          <a:cs typeface="Times New Roman" panose="02020603050405020304" pitchFamily="18" charset="0"/>
                        </a:rPr>
                        <a:t>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8F8F8"/>
                    </a:solidFill>
                  </a:tcPr>
                </a:tc>
                <a:tc>
                  <a:txBody>
                    <a:bodyPr/>
                    <a:lstStyle/>
                    <a:p>
                      <a:pPr algn="ctr"/>
                      <a:r>
                        <a:rPr lang="en-US" sz="2800" b="0" u="sng" dirty="0">
                          <a:solidFill>
                            <a:schemeClr val="tx1"/>
                          </a:solidFill>
                          <a:latin typeface="Times New Roman" panose="02020603050405020304" pitchFamily="18" charset="0"/>
                          <a:cs typeface="Times New Roman" panose="02020603050405020304" pitchFamily="18" charset="0"/>
                        </a:rPr>
                        <a:t>1000 joules</a:t>
                      </a:r>
                      <a:br>
                        <a:rPr lang="en-US" sz="2800" b="0" dirty="0">
                          <a:solidFill>
                            <a:schemeClr val="tx1"/>
                          </a:solidFill>
                          <a:latin typeface="Times New Roman" panose="02020603050405020304" pitchFamily="18" charset="0"/>
                          <a:cs typeface="Times New Roman" panose="02020603050405020304" pitchFamily="18" charset="0"/>
                        </a:rPr>
                      </a:br>
                      <a:r>
                        <a:rPr lang="en-US" sz="2800" b="0" dirty="0">
                          <a:solidFill>
                            <a:schemeClr val="tx1"/>
                          </a:solidFill>
                          <a:latin typeface="Times New Roman" panose="02020603050405020304" pitchFamily="18" charset="0"/>
                          <a:cs typeface="Times New Roman" panose="02020603050405020304" pitchFamily="18" charset="0"/>
                        </a:rPr>
                        <a:t>1 kJ</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8F8F8"/>
                    </a:solidFill>
                  </a:tcPr>
                </a:tc>
                <a:tc>
                  <a:txBody>
                    <a:bodyPr/>
                    <a:lstStyle/>
                    <a:p>
                      <a:pPr algn="ctr"/>
                      <a:r>
                        <a:rPr lang="en-US" sz="2800" b="0" dirty="0">
                          <a:solidFill>
                            <a:schemeClr val="tx1"/>
                          </a:solidFill>
                          <a:latin typeface="Times New Roman" panose="02020603050405020304" pitchFamily="18" charset="0"/>
                          <a:cs typeface="Times New Roman" panose="02020603050405020304" pitchFamily="18"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8F8F8"/>
                    </a:solidFill>
                  </a:tcPr>
                </a:tc>
                <a:tc>
                  <a:txBody>
                    <a:bodyPr/>
                    <a:lstStyle/>
                    <a:p>
                      <a:pPr algn="l"/>
                      <a:r>
                        <a:rPr lang="en-US" sz="2800" b="0" dirty="0">
                          <a:solidFill>
                            <a:schemeClr val="tx1"/>
                          </a:solidFill>
                          <a:latin typeface="Times New Roman" panose="02020603050405020304" pitchFamily="18" charset="0"/>
                          <a:cs typeface="Times New Roman" panose="02020603050405020304" pitchFamily="18" charset="0"/>
                        </a:rPr>
                        <a:t>483,600 joules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8F8F8"/>
                    </a:solidFill>
                  </a:tcPr>
                </a:tc>
                <a:extLst>
                  <a:ext uri="{0D108BD9-81ED-4DB2-BD59-A6C34878D82A}">
                    <a16:rowId xmlns:a16="http://schemas.microsoft.com/office/drawing/2014/main" val="1937774630"/>
                  </a:ext>
                </a:extLst>
              </a:tr>
              <a:tr h="188589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0" u="sng" dirty="0">
                          <a:solidFill>
                            <a:schemeClr val="tx1"/>
                          </a:solidFill>
                          <a:latin typeface="Times New Roman" panose="02020603050405020304" pitchFamily="18" charset="0"/>
                          <a:cs typeface="Times New Roman" panose="02020603050405020304" pitchFamily="18" charset="0"/>
                        </a:rPr>
                        <a:t>483,600 joules</a:t>
                      </a:r>
                    </a:p>
                    <a:p>
                      <a:pPr algn="ctr"/>
                      <a:r>
                        <a:rPr lang="en-US" sz="2800" b="0" dirty="0">
                          <a:solidFill>
                            <a:schemeClr val="tx1"/>
                          </a:solidFill>
                          <a:latin typeface="Times New Roman" panose="02020603050405020304" pitchFamily="18" charset="0"/>
                          <a:cs typeface="Times New Roman" panose="02020603050405020304" pitchFamily="18" charset="0"/>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8F8F8"/>
                    </a:solidFill>
                  </a:tcPr>
                </a:tc>
                <a:tc>
                  <a:txBody>
                    <a:bodyPr/>
                    <a:lstStyle/>
                    <a:p>
                      <a:pPr algn="ctr"/>
                      <a:r>
                        <a:rPr lang="en-US" sz="2800" b="0" dirty="0">
                          <a:solidFill>
                            <a:schemeClr val="tx1"/>
                          </a:solidFill>
                          <a:latin typeface="Times New Roman" panose="02020603050405020304" pitchFamily="18" charset="0"/>
                          <a:cs typeface="Times New Roman" panose="02020603050405020304" pitchFamily="18" charset="0"/>
                        </a:rPr>
                        <a:t>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8F8F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0" u="sng" dirty="0">
                          <a:solidFill>
                            <a:schemeClr val="tx1"/>
                          </a:solidFill>
                          <a:latin typeface="Times New Roman" panose="02020603050405020304" pitchFamily="18" charset="0"/>
                          <a:cs typeface="Times New Roman" panose="02020603050405020304" pitchFamily="18" charset="0"/>
                        </a:rPr>
                        <a:t>1 </a:t>
                      </a:r>
                      <a:r>
                        <a:rPr lang="en-US" sz="2800" b="0" u="sng" dirty="0" err="1">
                          <a:solidFill>
                            <a:schemeClr val="tx1"/>
                          </a:solidFill>
                          <a:latin typeface="Times New Roman" panose="02020603050405020304" pitchFamily="18" charset="0"/>
                          <a:cs typeface="Times New Roman" panose="02020603050405020304" pitchFamily="18" charset="0"/>
                        </a:rPr>
                        <a:t>cal</a:t>
                      </a:r>
                      <a:br>
                        <a:rPr lang="en-US" sz="2800" b="0" u="sng" dirty="0">
                          <a:solidFill>
                            <a:schemeClr val="tx1"/>
                          </a:solidFill>
                          <a:latin typeface="Times New Roman" panose="02020603050405020304" pitchFamily="18" charset="0"/>
                          <a:cs typeface="Times New Roman" panose="02020603050405020304" pitchFamily="18" charset="0"/>
                        </a:rPr>
                      </a:br>
                      <a:r>
                        <a:rPr lang="en-US" sz="2800" b="0" u="none" dirty="0">
                          <a:solidFill>
                            <a:schemeClr val="tx1"/>
                          </a:solidFill>
                          <a:latin typeface="Times New Roman" panose="02020603050405020304" pitchFamily="18" charset="0"/>
                          <a:cs typeface="Times New Roman" panose="02020603050405020304" pitchFamily="18" charset="0"/>
                        </a:rPr>
                        <a:t>4.18 joules</a:t>
                      </a:r>
                      <a:endParaRPr lang="en-US" sz="2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8F8F8"/>
                    </a:solidFill>
                  </a:tcPr>
                </a:tc>
                <a:tc>
                  <a:txBody>
                    <a:bodyPr/>
                    <a:lstStyle/>
                    <a:p>
                      <a:pPr algn="ctr"/>
                      <a:r>
                        <a:rPr lang="en-US" sz="2800" b="0" dirty="0">
                          <a:solidFill>
                            <a:schemeClr val="tx1"/>
                          </a:solidFill>
                          <a:latin typeface="Times New Roman" panose="02020603050405020304" pitchFamily="18" charset="0"/>
                          <a:cs typeface="Times New Roman" panose="02020603050405020304" pitchFamily="18"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8F8F8"/>
                    </a:solidFill>
                  </a:tcPr>
                </a:tc>
                <a:tc>
                  <a:txBody>
                    <a:bodyPr/>
                    <a:lstStyle/>
                    <a:p>
                      <a:pPr algn="l"/>
                      <a:r>
                        <a:rPr lang="en-US" sz="2800" b="0" dirty="0">
                          <a:solidFill>
                            <a:schemeClr val="tx1"/>
                          </a:solidFill>
                          <a:latin typeface="Times New Roman" panose="02020603050405020304" pitchFamily="18" charset="0"/>
                          <a:cs typeface="Times New Roman" panose="02020603050405020304" pitchFamily="18" charset="0"/>
                        </a:rPr>
                        <a:t>116,000 </a:t>
                      </a:r>
                      <a:r>
                        <a:rPr lang="en-US" sz="2800" b="0" dirty="0" err="1">
                          <a:solidFill>
                            <a:schemeClr val="tx1"/>
                          </a:solidFill>
                          <a:latin typeface="Times New Roman" panose="02020603050405020304" pitchFamily="18" charset="0"/>
                          <a:cs typeface="Times New Roman" panose="02020603050405020304" pitchFamily="18" charset="0"/>
                        </a:rPr>
                        <a:t>cal</a:t>
                      </a:r>
                      <a:endParaRPr lang="en-US" sz="2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8F8F8"/>
                    </a:solidFill>
                  </a:tcPr>
                </a:tc>
                <a:extLst>
                  <a:ext uri="{0D108BD9-81ED-4DB2-BD59-A6C34878D82A}">
                    <a16:rowId xmlns:a16="http://schemas.microsoft.com/office/drawing/2014/main" val="1752428034"/>
                  </a:ext>
                </a:extLst>
              </a:tr>
              <a:tr h="188589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0" u="sng" dirty="0">
                          <a:solidFill>
                            <a:schemeClr val="tx1"/>
                          </a:solidFill>
                          <a:latin typeface="Times New Roman" panose="02020603050405020304" pitchFamily="18" charset="0"/>
                          <a:cs typeface="Times New Roman" panose="02020603050405020304" pitchFamily="18" charset="0"/>
                        </a:rPr>
                        <a:t>116,000 </a:t>
                      </a:r>
                      <a:r>
                        <a:rPr lang="en-US" sz="2800" b="0" u="sng" dirty="0" err="1">
                          <a:solidFill>
                            <a:schemeClr val="tx1"/>
                          </a:solidFill>
                          <a:latin typeface="Times New Roman" panose="02020603050405020304" pitchFamily="18" charset="0"/>
                          <a:cs typeface="Times New Roman" panose="02020603050405020304" pitchFamily="18" charset="0"/>
                        </a:rPr>
                        <a:t>cal</a:t>
                      </a:r>
                      <a:br>
                        <a:rPr lang="en-US" sz="2800" b="0" u="sng" dirty="0">
                          <a:solidFill>
                            <a:schemeClr val="tx1"/>
                          </a:solidFill>
                          <a:latin typeface="Times New Roman" panose="02020603050405020304" pitchFamily="18" charset="0"/>
                          <a:cs typeface="Times New Roman" panose="02020603050405020304" pitchFamily="18" charset="0"/>
                        </a:rPr>
                      </a:br>
                      <a:r>
                        <a:rPr lang="en-US" sz="2800" b="0" dirty="0">
                          <a:solidFill>
                            <a:schemeClr val="tx1"/>
                          </a:solidFill>
                          <a:latin typeface="Times New Roman" panose="02020603050405020304" pitchFamily="18" charset="0"/>
                          <a:cs typeface="Times New Roman" panose="02020603050405020304" pitchFamily="18" charset="0"/>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8F8F8"/>
                    </a:solidFill>
                  </a:tcPr>
                </a:tc>
                <a:tc>
                  <a:txBody>
                    <a:bodyPr/>
                    <a:lstStyle/>
                    <a:p>
                      <a:pPr algn="ctr"/>
                      <a:r>
                        <a:rPr lang="en-US" sz="2800" b="0" dirty="0">
                          <a:solidFill>
                            <a:schemeClr val="tx1"/>
                          </a:solidFill>
                          <a:latin typeface="Times New Roman" panose="02020603050405020304" pitchFamily="18" charset="0"/>
                          <a:cs typeface="Times New Roman" panose="02020603050405020304" pitchFamily="18" charset="0"/>
                        </a:rPr>
                        <a:t>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8F8F8"/>
                    </a:solidFill>
                  </a:tcPr>
                </a:tc>
                <a:tc>
                  <a:txBody>
                    <a:bodyPr/>
                    <a:lstStyle/>
                    <a:p>
                      <a:pPr algn="ctr"/>
                      <a:r>
                        <a:rPr lang="en-US" sz="2800" b="0" u="sng" dirty="0">
                          <a:solidFill>
                            <a:schemeClr val="tx1"/>
                          </a:solidFill>
                          <a:latin typeface="Times New Roman" panose="02020603050405020304" pitchFamily="18" charset="0"/>
                          <a:cs typeface="Times New Roman" panose="02020603050405020304" pitchFamily="18" charset="0"/>
                        </a:rPr>
                        <a:t>1 C</a:t>
                      </a:r>
                      <a:br>
                        <a:rPr lang="en-US" sz="2800" b="0" dirty="0">
                          <a:solidFill>
                            <a:schemeClr val="tx1"/>
                          </a:solidFill>
                          <a:latin typeface="Times New Roman" panose="02020603050405020304" pitchFamily="18" charset="0"/>
                          <a:cs typeface="Times New Roman" panose="02020603050405020304" pitchFamily="18" charset="0"/>
                        </a:rPr>
                      </a:br>
                      <a:r>
                        <a:rPr lang="en-US" sz="2800" b="0" dirty="0">
                          <a:solidFill>
                            <a:schemeClr val="tx1"/>
                          </a:solidFill>
                          <a:latin typeface="Times New Roman" panose="02020603050405020304" pitchFamily="18" charset="0"/>
                          <a:cs typeface="Times New Roman" panose="02020603050405020304" pitchFamily="18" charset="0"/>
                        </a:rPr>
                        <a:t>1000 </a:t>
                      </a:r>
                      <a:r>
                        <a:rPr lang="en-US" sz="2800" b="0" dirty="0" err="1">
                          <a:solidFill>
                            <a:schemeClr val="tx1"/>
                          </a:solidFill>
                          <a:latin typeface="Times New Roman" panose="02020603050405020304" pitchFamily="18" charset="0"/>
                          <a:cs typeface="Times New Roman" panose="02020603050405020304" pitchFamily="18" charset="0"/>
                        </a:rPr>
                        <a:t>cal</a:t>
                      </a:r>
                      <a:endParaRPr lang="en-US" sz="2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8F8F8"/>
                    </a:solidFill>
                  </a:tcPr>
                </a:tc>
                <a:tc>
                  <a:txBody>
                    <a:bodyPr/>
                    <a:lstStyle/>
                    <a:p>
                      <a:pPr algn="ctr"/>
                      <a:r>
                        <a:rPr lang="en-US" sz="2800" b="0" dirty="0">
                          <a:solidFill>
                            <a:schemeClr val="tx1"/>
                          </a:solidFill>
                          <a:latin typeface="Times New Roman" panose="02020603050405020304" pitchFamily="18" charset="0"/>
                          <a:cs typeface="Times New Roman" panose="02020603050405020304" pitchFamily="18"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8F8F8"/>
                    </a:solidFill>
                  </a:tcPr>
                </a:tc>
                <a:tc>
                  <a:txBody>
                    <a:bodyPr/>
                    <a:lstStyle/>
                    <a:p>
                      <a:pPr algn="l"/>
                      <a:r>
                        <a:rPr lang="en-US" sz="2800" b="0" dirty="0">
                          <a:solidFill>
                            <a:schemeClr val="tx1"/>
                          </a:solidFill>
                          <a:latin typeface="Times New Roman" panose="02020603050405020304" pitchFamily="18" charset="0"/>
                          <a:cs typeface="Times New Roman" panose="02020603050405020304" pitchFamily="18" charset="0"/>
                        </a:rPr>
                        <a:t>116 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8F8F8"/>
                    </a:solidFill>
                  </a:tcPr>
                </a:tc>
                <a:extLst>
                  <a:ext uri="{0D108BD9-81ED-4DB2-BD59-A6C34878D82A}">
                    <a16:rowId xmlns:a16="http://schemas.microsoft.com/office/drawing/2014/main" val="191506874"/>
                  </a:ext>
                </a:extLst>
              </a:tr>
            </a:tbl>
          </a:graphicData>
        </a:graphic>
      </p:graphicFrame>
    </p:spTree>
    <p:extLst>
      <p:ext uri="{BB962C8B-B14F-4D97-AF65-F5344CB8AC3E}">
        <p14:creationId xmlns:p14="http://schemas.microsoft.com/office/powerpoint/2010/main" val="58950254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8A75429-0119-4103-95A6-2F5CB8F13D99}"/>
              </a:ext>
            </a:extLst>
          </p:cNvPr>
          <p:cNvSpPr txBox="1"/>
          <p:nvPr/>
        </p:nvSpPr>
        <p:spPr>
          <a:xfrm>
            <a:off x="0" y="0"/>
            <a:ext cx="9144000" cy="1077218"/>
          </a:xfrm>
          <a:prstGeom prst="rect">
            <a:avLst/>
          </a:prstGeom>
          <a:solidFill>
            <a:schemeClr val="bg1">
              <a:lumMod val="85000"/>
            </a:schemeClr>
          </a:solidFill>
        </p:spPr>
        <p:txBody>
          <a:bodyPr wrap="square" rtlCol="0">
            <a:spAutoFit/>
          </a:bodyPr>
          <a:lstStyle/>
          <a:p>
            <a:r>
              <a:rPr lang="en-US" sz="3200" dirty="0">
                <a:latin typeface="Times New Roman" panose="02020603050405020304" pitchFamily="18" charset="0"/>
                <a:cs typeface="Times New Roman" panose="02020603050405020304" pitchFamily="18" charset="0"/>
              </a:rPr>
              <a:t>74.  Methane combusts, what is the </a:t>
            </a:r>
            <a:r>
              <a:rPr lang="el-GR" sz="3200" dirty="0">
                <a:latin typeface="Times New Roman" panose="02020603050405020304" pitchFamily="18" charset="0"/>
                <a:cs typeface="Times New Roman" panose="02020603050405020304" pitchFamily="18" charset="0"/>
              </a:rPr>
              <a:t>Δ</a:t>
            </a:r>
            <a:r>
              <a:rPr lang="en-US" sz="3200" dirty="0">
                <a:latin typeface="Times New Roman" panose="02020603050405020304" pitchFamily="18" charset="0"/>
                <a:cs typeface="Times New Roman" panose="02020603050405020304" pitchFamily="18" charset="0"/>
              </a:rPr>
              <a:t>H?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Convert these kJ → joules, </a:t>
            </a:r>
            <a:r>
              <a:rPr lang="en-US" sz="3200" dirty="0" err="1">
                <a:latin typeface="Times New Roman" panose="02020603050405020304" pitchFamily="18" charset="0"/>
                <a:cs typeface="Times New Roman" panose="02020603050405020304" pitchFamily="18" charset="0"/>
              </a:rPr>
              <a:t>cals</a:t>
            </a:r>
            <a:r>
              <a:rPr lang="en-US" sz="3200" dirty="0">
                <a:latin typeface="Times New Roman" panose="02020603050405020304" pitchFamily="18" charset="0"/>
                <a:cs typeface="Times New Roman" panose="02020603050405020304" pitchFamily="18" charset="0"/>
              </a:rPr>
              <a:t>, and Calories. </a:t>
            </a:r>
          </a:p>
        </p:txBody>
      </p:sp>
    </p:spTree>
    <p:extLst>
      <p:ext uri="{BB962C8B-B14F-4D97-AF65-F5344CB8AC3E}">
        <p14:creationId xmlns:p14="http://schemas.microsoft.com/office/powerpoint/2010/main" val="264396074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7EF1E-EDD6-B471-57F0-682BA2F0365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5BCEAE9-198B-0BAD-6678-7397512F121A}"/>
              </a:ext>
            </a:extLst>
          </p:cNvPr>
          <p:cNvSpPr txBox="1"/>
          <p:nvPr/>
        </p:nvSpPr>
        <p:spPr>
          <a:xfrm>
            <a:off x="0" y="0"/>
            <a:ext cx="9144000" cy="1077218"/>
          </a:xfrm>
          <a:prstGeom prst="rect">
            <a:avLst/>
          </a:prstGeom>
          <a:solidFill>
            <a:schemeClr val="bg1">
              <a:lumMod val="85000"/>
            </a:schemeClr>
          </a:solidFill>
        </p:spPr>
        <p:txBody>
          <a:bodyPr wrap="square" rtlCol="0">
            <a:spAutoFit/>
          </a:bodyPr>
          <a:lstStyle/>
          <a:p>
            <a:r>
              <a:rPr lang="en-US" sz="3200" dirty="0">
                <a:latin typeface="Times New Roman" panose="02020603050405020304" pitchFamily="18" charset="0"/>
                <a:cs typeface="Times New Roman" panose="02020603050405020304" pitchFamily="18" charset="0"/>
              </a:rPr>
              <a:t>74.  Methane combusts, what is the </a:t>
            </a:r>
            <a:r>
              <a:rPr lang="el-GR" sz="3200" dirty="0">
                <a:latin typeface="Times New Roman" panose="02020603050405020304" pitchFamily="18" charset="0"/>
                <a:cs typeface="Times New Roman" panose="02020603050405020304" pitchFamily="18" charset="0"/>
              </a:rPr>
              <a:t>Δ</a:t>
            </a:r>
            <a:r>
              <a:rPr lang="en-US" sz="3200" dirty="0">
                <a:latin typeface="Times New Roman" panose="02020603050405020304" pitchFamily="18" charset="0"/>
                <a:cs typeface="Times New Roman" panose="02020603050405020304" pitchFamily="18" charset="0"/>
              </a:rPr>
              <a:t>H?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Convert these kJ → joules, </a:t>
            </a:r>
            <a:r>
              <a:rPr lang="en-US" sz="3200" dirty="0" err="1">
                <a:latin typeface="Times New Roman" panose="02020603050405020304" pitchFamily="18" charset="0"/>
                <a:cs typeface="Times New Roman" panose="02020603050405020304" pitchFamily="18" charset="0"/>
              </a:rPr>
              <a:t>cals</a:t>
            </a:r>
            <a:r>
              <a:rPr lang="en-US" sz="3200" dirty="0">
                <a:latin typeface="Times New Roman" panose="02020603050405020304" pitchFamily="18" charset="0"/>
                <a:cs typeface="Times New Roman" panose="02020603050405020304" pitchFamily="18" charset="0"/>
              </a:rPr>
              <a:t>, and Calories. </a:t>
            </a:r>
          </a:p>
        </p:txBody>
      </p:sp>
      <p:graphicFrame>
        <p:nvGraphicFramePr>
          <p:cNvPr id="3" name="Table 2">
            <a:extLst>
              <a:ext uri="{FF2B5EF4-FFF2-40B4-BE49-F238E27FC236}">
                <a16:creationId xmlns:a16="http://schemas.microsoft.com/office/drawing/2014/main" id="{182BF0FF-E63D-2B02-6009-58BF55D0A40F}"/>
              </a:ext>
            </a:extLst>
          </p:cNvPr>
          <p:cNvGraphicFramePr>
            <a:graphicFrameLocks noGrp="1"/>
          </p:cNvGraphicFramePr>
          <p:nvPr>
            <p:extLst>
              <p:ext uri="{D42A27DB-BD31-4B8C-83A1-F6EECF244321}">
                <p14:modId xmlns:p14="http://schemas.microsoft.com/office/powerpoint/2010/main" val="2278580960"/>
              </p:ext>
            </p:extLst>
          </p:nvPr>
        </p:nvGraphicFramePr>
        <p:xfrm>
          <a:off x="0" y="1200329"/>
          <a:ext cx="9144000" cy="5657670"/>
        </p:xfrm>
        <a:graphic>
          <a:graphicData uri="http://schemas.openxmlformats.org/drawingml/2006/table">
            <a:tbl>
              <a:tblPr firstRow="1" bandRow="1">
                <a:tableStyleId>{5C22544A-7EE6-4342-B048-85BDC9FD1C3A}</a:tableStyleId>
              </a:tblPr>
              <a:tblGrid>
                <a:gridCol w="2514600">
                  <a:extLst>
                    <a:ext uri="{9D8B030D-6E8A-4147-A177-3AD203B41FA5}">
                      <a16:colId xmlns:a16="http://schemas.microsoft.com/office/drawing/2014/main" val="3356849890"/>
                    </a:ext>
                  </a:extLst>
                </a:gridCol>
                <a:gridCol w="609600">
                  <a:extLst>
                    <a:ext uri="{9D8B030D-6E8A-4147-A177-3AD203B41FA5}">
                      <a16:colId xmlns:a16="http://schemas.microsoft.com/office/drawing/2014/main" val="1086558699"/>
                    </a:ext>
                  </a:extLst>
                </a:gridCol>
                <a:gridCol w="2209800">
                  <a:extLst>
                    <a:ext uri="{9D8B030D-6E8A-4147-A177-3AD203B41FA5}">
                      <a16:colId xmlns:a16="http://schemas.microsoft.com/office/drawing/2014/main" val="1950943794"/>
                    </a:ext>
                  </a:extLst>
                </a:gridCol>
                <a:gridCol w="1066800">
                  <a:extLst>
                    <a:ext uri="{9D8B030D-6E8A-4147-A177-3AD203B41FA5}">
                      <a16:colId xmlns:a16="http://schemas.microsoft.com/office/drawing/2014/main" val="2107303463"/>
                    </a:ext>
                  </a:extLst>
                </a:gridCol>
                <a:gridCol w="2743200">
                  <a:extLst>
                    <a:ext uri="{9D8B030D-6E8A-4147-A177-3AD203B41FA5}">
                      <a16:colId xmlns:a16="http://schemas.microsoft.com/office/drawing/2014/main" val="347521994"/>
                    </a:ext>
                  </a:extLst>
                </a:gridCol>
              </a:tblGrid>
              <a:tr h="1885890">
                <a:tc>
                  <a:txBody>
                    <a:bodyPr/>
                    <a:lstStyle/>
                    <a:p>
                      <a:pPr algn="ctr"/>
                      <a:r>
                        <a:rPr lang="en-US" sz="2800" b="0" u="sng" dirty="0">
                          <a:solidFill>
                            <a:schemeClr val="tx1"/>
                          </a:solidFill>
                          <a:latin typeface="Times New Roman" panose="02020603050405020304" pitchFamily="18" charset="0"/>
                          <a:cs typeface="Times New Roman" panose="02020603050405020304" pitchFamily="18" charset="0"/>
                        </a:rPr>
                        <a:t>890.4 kJ</a:t>
                      </a:r>
                      <a:br>
                        <a:rPr lang="en-US" sz="2800" b="0" u="sng" dirty="0">
                          <a:solidFill>
                            <a:schemeClr val="tx1"/>
                          </a:solidFill>
                          <a:latin typeface="Times New Roman" panose="02020603050405020304" pitchFamily="18" charset="0"/>
                          <a:cs typeface="Times New Roman" panose="02020603050405020304" pitchFamily="18" charset="0"/>
                        </a:rPr>
                      </a:br>
                      <a:r>
                        <a:rPr lang="en-US" sz="2800" b="0" dirty="0">
                          <a:solidFill>
                            <a:schemeClr val="tx1"/>
                          </a:solidFill>
                          <a:latin typeface="Times New Roman" panose="02020603050405020304" pitchFamily="18" charset="0"/>
                          <a:cs typeface="Times New Roman" panose="02020603050405020304" pitchFamily="18" charset="0"/>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8F8F8"/>
                    </a:solidFill>
                  </a:tcPr>
                </a:tc>
                <a:tc>
                  <a:txBody>
                    <a:bodyPr/>
                    <a:lstStyle/>
                    <a:p>
                      <a:pPr algn="ctr"/>
                      <a:r>
                        <a:rPr lang="en-US" sz="2800" b="0" dirty="0">
                          <a:solidFill>
                            <a:schemeClr val="tx1"/>
                          </a:solidFill>
                          <a:latin typeface="Times New Roman" panose="02020603050405020304" pitchFamily="18" charset="0"/>
                          <a:cs typeface="Times New Roman" panose="02020603050405020304" pitchFamily="18" charset="0"/>
                        </a:rPr>
                        <a:t>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8F8F8"/>
                    </a:solidFill>
                  </a:tcPr>
                </a:tc>
                <a:tc>
                  <a:txBody>
                    <a:bodyPr/>
                    <a:lstStyle/>
                    <a:p>
                      <a:pPr algn="ctr"/>
                      <a:r>
                        <a:rPr lang="en-US" sz="2800" b="0" u="sng" dirty="0">
                          <a:solidFill>
                            <a:schemeClr val="tx1"/>
                          </a:solidFill>
                          <a:latin typeface="Times New Roman" panose="02020603050405020304" pitchFamily="18" charset="0"/>
                          <a:cs typeface="Times New Roman" panose="02020603050405020304" pitchFamily="18" charset="0"/>
                        </a:rPr>
                        <a:t>1000 joules</a:t>
                      </a:r>
                      <a:br>
                        <a:rPr lang="en-US" sz="2800" b="0" dirty="0">
                          <a:solidFill>
                            <a:schemeClr val="tx1"/>
                          </a:solidFill>
                          <a:latin typeface="Times New Roman" panose="02020603050405020304" pitchFamily="18" charset="0"/>
                          <a:cs typeface="Times New Roman" panose="02020603050405020304" pitchFamily="18" charset="0"/>
                        </a:rPr>
                      </a:br>
                      <a:r>
                        <a:rPr lang="en-US" sz="2800" b="0" dirty="0">
                          <a:solidFill>
                            <a:schemeClr val="tx1"/>
                          </a:solidFill>
                          <a:latin typeface="Times New Roman" panose="02020603050405020304" pitchFamily="18" charset="0"/>
                          <a:cs typeface="Times New Roman" panose="02020603050405020304" pitchFamily="18" charset="0"/>
                        </a:rPr>
                        <a:t>1 kJ</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8F8F8"/>
                    </a:solidFill>
                  </a:tcPr>
                </a:tc>
                <a:tc>
                  <a:txBody>
                    <a:bodyPr/>
                    <a:lstStyle/>
                    <a:p>
                      <a:pPr algn="ctr"/>
                      <a:r>
                        <a:rPr lang="en-US" sz="2800" b="0" dirty="0">
                          <a:solidFill>
                            <a:schemeClr val="tx1"/>
                          </a:solidFill>
                          <a:latin typeface="Times New Roman" panose="02020603050405020304" pitchFamily="18" charset="0"/>
                          <a:cs typeface="Times New Roman" panose="02020603050405020304" pitchFamily="18"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8F8F8"/>
                    </a:solidFill>
                  </a:tcPr>
                </a:tc>
                <a:tc>
                  <a:txBody>
                    <a:bodyPr/>
                    <a:lstStyle/>
                    <a:p>
                      <a:pPr algn="l"/>
                      <a:r>
                        <a:rPr lang="en-US" sz="2800" b="0" dirty="0">
                          <a:solidFill>
                            <a:schemeClr val="tx1"/>
                          </a:solidFill>
                          <a:latin typeface="Times New Roman" panose="02020603050405020304" pitchFamily="18" charset="0"/>
                          <a:cs typeface="Times New Roman" panose="02020603050405020304" pitchFamily="18" charset="0"/>
                        </a:rPr>
                        <a:t>890,400 joules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8F8F8"/>
                    </a:solidFill>
                  </a:tcPr>
                </a:tc>
                <a:extLst>
                  <a:ext uri="{0D108BD9-81ED-4DB2-BD59-A6C34878D82A}">
                    <a16:rowId xmlns:a16="http://schemas.microsoft.com/office/drawing/2014/main" val="1937774630"/>
                  </a:ext>
                </a:extLst>
              </a:tr>
              <a:tr h="188589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0" u="sng" dirty="0">
                          <a:solidFill>
                            <a:schemeClr val="tx1"/>
                          </a:solidFill>
                          <a:latin typeface="Times New Roman" panose="02020603050405020304" pitchFamily="18" charset="0"/>
                          <a:cs typeface="Times New Roman" panose="02020603050405020304" pitchFamily="18" charset="0"/>
                        </a:rPr>
                        <a:t>890,400 joules</a:t>
                      </a:r>
                    </a:p>
                    <a:p>
                      <a:pPr algn="ctr"/>
                      <a:r>
                        <a:rPr lang="en-US" sz="2800" b="0" dirty="0">
                          <a:solidFill>
                            <a:schemeClr val="tx1"/>
                          </a:solidFill>
                          <a:latin typeface="Times New Roman" panose="02020603050405020304" pitchFamily="18" charset="0"/>
                          <a:cs typeface="Times New Roman" panose="02020603050405020304" pitchFamily="18" charset="0"/>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8F8F8"/>
                    </a:solidFill>
                  </a:tcPr>
                </a:tc>
                <a:tc>
                  <a:txBody>
                    <a:bodyPr/>
                    <a:lstStyle/>
                    <a:p>
                      <a:pPr algn="ctr"/>
                      <a:r>
                        <a:rPr lang="en-US" sz="2800" b="0" dirty="0">
                          <a:solidFill>
                            <a:schemeClr val="tx1"/>
                          </a:solidFill>
                          <a:latin typeface="Times New Roman" panose="02020603050405020304" pitchFamily="18" charset="0"/>
                          <a:cs typeface="Times New Roman" panose="02020603050405020304" pitchFamily="18" charset="0"/>
                        </a:rPr>
                        <a:t>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8F8F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0" u="sng" dirty="0">
                          <a:solidFill>
                            <a:schemeClr val="tx1"/>
                          </a:solidFill>
                          <a:latin typeface="Times New Roman" panose="02020603050405020304" pitchFamily="18" charset="0"/>
                          <a:cs typeface="Times New Roman" panose="02020603050405020304" pitchFamily="18" charset="0"/>
                        </a:rPr>
                        <a:t>1 </a:t>
                      </a:r>
                      <a:r>
                        <a:rPr lang="en-US" sz="2800" b="0" u="sng" dirty="0" err="1">
                          <a:solidFill>
                            <a:schemeClr val="tx1"/>
                          </a:solidFill>
                          <a:latin typeface="Times New Roman" panose="02020603050405020304" pitchFamily="18" charset="0"/>
                          <a:cs typeface="Times New Roman" panose="02020603050405020304" pitchFamily="18" charset="0"/>
                        </a:rPr>
                        <a:t>cal</a:t>
                      </a:r>
                      <a:br>
                        <a:rPr lang="en-US" sz="2800" b="0" u="sng" dirty="0">
                          <a:solidFill>
                            <a:schemeClr val="tx1"/>
                          </a:solidFill>
                          <a:latin typeface="Times New Roman" panose="02020603050405020304" pitchFamily="18" charset="0"/>
                          <a:cs typeface="Times New Roman" panose="02020603050405020304" pitchFamily="18" charset="0"/>
                        </a:rPr>
                      </a:br>
                      <a:r>
                        <a:rPr lang="en-US" sz="2800" b="0" u="none" dirty="0">
                          <a:solidFill>
                            <a:schemeClr val="tx1"/>
                          </a:solidFill>
                          <a:latin typeface="Times New Roman" panose="02020603050405020304" pitchFamily="18" charset="0"/>
                          <a:cs typeface="Times New Roman" panose="02020603050405020304" pitchFamily="18" charset="0"/>
                        </a:rPr>
                        <a:t>4.18 joules</a:t>
                      </a:r>
                      <a:endParaRPr lang="en-US" sz="2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8F8F8"/>
                    </a:solidFill>
                  </a:tcPr>
                </a:tc>
                <a:tc>
                  <a:txBody>
                    <a:bodyPr/>
                    <a:lstStyle/>
                    <a:p>
                      <a:pPr algn="ctr"/>
                      <a:r>
                        <a:rPr lang="en-US" sz="2800" b="0" dirty="0">
                          <a:solidFill>
                            <a:schemeClr val="tx1"/>
                          </a:solidFill>
                          <a:latin typeface="Times New Roman" panose="02020603050405020304" pitchFamily="18" charset="0"/>
                          <a:cs typeface="Times New Roman" panose="02020603050405020304" pitchFamily="18"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8F8F8"/>
                    </a:solidFill>
                  </a:tcPr>
                </a:tc>
                <a:tc>
                  <a:txBody>
                    <a:bodyPr/>
                    <a:lstStyle/>
                    <a:p>
                      <a:pPr algn="l"/>
                      <a:r>
                        <a:rPr lang="en-US" sz="2800" b="0" dirty="0">
                          <a:solidFill>
                            <a:schemeClr val="tx1"/>
                          </a:solidFill>
                          <a:latin typeface="Times New Roman" panose="02020603050405020304" pitchFamily="18" charset="0"/>
                          <a:cs typeface="Times New Roman" panose="02020603050405020304" pitchFamily="18" charset="0"/>
                        </a:rPr>
                        <a:t>213,000 </a:t>
                      </a:r>
                      <a:r>
                        <a:rPr lang="en-US" sz="2800" b="0" dirty="0" err="1">
                          <a:solidFill>
                            <a:schemeClr val="tx1"/>
                          </a:solidFill>
                          <a:latin typeface="Times New Roman" panose="02020603050405020304" pitchFamily="18" charset="0"/>
                          <a:cs typeface="Times New Roman" panose="02020603050405020304" pitchFamily="18" charset="0"/>
                        </a:rPr>
                        <a:t>cal</a:t>
                      </a:r>
                      <a:endParaRPr lang="en-US" sz="2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8F8F8"/>
                    </a:solidFill>
                  </a:tcPr>
                </a:tc>
                <a:extLst>
                  <a:ext uri="{0D108BD9-81ED-4DB2-BD59-A6C34878D82A}">
                    <a16:rowId xmlns:a16="http://schemas.microsoft.com/office/drawing/2014/main" val="1752428034"/>
                  </a:ext>
                </a:extLst>
              </a:tr>
              <a:tr h="188589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0" u="sng" dirty="0">
                          <a:solidFill>
                            <a:schemeClr val="tx1"/>
                          </a:solidFill>
                          <a:latin typeface="Times New Roman" panose="02020603050405020304" pitchFamily="18" charset="0"/>
                          <a:cs typeface="Times New Roman" panose="02020603050405020304" pitchFamily="18" charset="0"/>
                        </a:rPr>
                        <a:t>213,000 </a:t>
                      </a:r>
                      <a:r>
                        <a:rPr lang="en-US" sz="2800" b="0" u="sng" dirty="0" err="1">
                          <a:solidFill>
                            <a:schemeClr val="tx1"/>
                          </a:solidFill>
                          <a:latin typeface="Times New Roman" panose="02020603050405020304" pitchFamily="18" charset="0"/>
                          <a:cs typeface="Times New Roman" panose="02020603050405020304" pitchFamily="18" charset="0"/>
                        </a:rPr>
                        <a:t>cal</a:t>
                      </a:r>
                      <a:br>
                        <a:rPr lang="en-US" sz="2800" b="0" u="sng" dirty="0">
                          <a:solidFill>
                            <a:schemeClr val="tx1"/>
                          </a:solidFill>
                          <a:latin typeface="Times New Roman" panose="02020603050405020304" pitchFamily="18" charset="0"/>
                          <a:cs typeface="Times New Roman" panose="02020603050405020304" pitchFamily="18" charset="0"/>
                        </a:rPr>
                      </a:br>
                      <a:r>
                        <a:rPr lang="en-US" sz="2800" b="0" dirty="0">
                          <a:solidFill>
                            <a:schemeClr val="tx1"/>
                          </a:solidFill>
                          <a:latin typeface="Times New Roman" panose="02020603050405020304" pitchFamily="18" charset="0"/>
                          <a:cs typeface="Times New Roman" panose="02020603050405020304" pitchFamily="18" charset="0"/>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8F8F8"/>
                    </a:solidFill>
                  </a:tcPr>
                </a:tc>
                <a:tc>
                  <a:txBody>
                    <a:bodyPr/>
                    <a:lstStyle/>
                    <a:p>
                      <a:pPr algn="ctr"/>
                      <a:r>
                        <a:rPr lang="en-US" sz="2800" b="0" dirty="0">
                          <a:solidFill>
                            <a:schemeClr val="tx1"/>
                          </a:solidFill>
                          <a:latin typeface="Times New Roman" panose="02020603050405020304" pitchFamily="18" charset="0"/>
                          <a:cs typeface="Times New Roman" panose="02020603050405020304" pitchFamily="18" charset="0"/>
                        </a:rPr>
                        <a:t>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8F8F8"/>
                    </a:solidFill>
                  </a:tcPr>
                </a:tc>
                <a:tc>
                  <a:txBody>
                    <a:bodyPr/>
                    <a:lstStyle/>
                    <a:p>
                      <a:pPr algn="ctr"/>
                      <a:r>
                        <a:rPr lang="en-US" sz="2800" b="0" u="sng" dirty="0">
                          <a:solidFill>
                            <a:schemeClr val="tx1"/>
                          </a:solidFill>
                          <a:latin typeface="Times New Roman" panose="02020603050405020304" pitchFamily="18" charset="0"/>
                          <a:cs typeface="Times New Roman" panose="02020603050405020304" pitchFamily="18" charset="0"/>
                        </a:rPr>
                        <a:t>1 C</a:t>
                      </a:r>
                      <a:br>
                        <a:rPr lang="en-US" sz="2800" b="0" dirty="0">
                          <a:solidFill>
                            <a:schemeClr val="tx1"/>
                          </a:solidFill>
                          <a:latin typeface="Times New Roman" panose="02020603050405020304" pitchFamily="18" charset="0"/>
                          <a:cs typeface="Times New Roman" panose="02020603050405020304" pitchFamily="18" charset="0"/>
                        </a:rPr>
                      </a:br>
                      <a:r>
                        <a:rPr lang="en-US" sz="2800" b="0" dirty="0">
                          <a:solidFill>
                            <a:schemeClr val="tx1"/>
                          </a:solidFill>
                          <a:latin typeface="Times New Roman" panose="02020603050405020304" pitchFamily="18" charset="0"/>
                          <a:cs typeface="Times New Roman" panose="02020603050405020304" pitchFamily="18" charset="0"/>
                        </a:rPr>
                        <a:t>1000 </a:t>
                      </a:r>
                      <a:r>
                        <a:rPr lang="en-US" sz="2800" b="0" dirty="0" err="1">
                          <a:solidFill>
                            <a:schemeClr val="tx1"/>
                          </a:solidFill>
                          <a:latin typeface="Times New Roman" panose="02020603050405020304" pitchFamily="18" charset="0"/>
                          <a:cs typeface="Times New Roman" panose="02020603050405020304" pitchFamily="18" charset="0"/>
                        </a:rPr>
                        <a:t>cal</a:t>
                      </a:r>
                      <a:endParaRPr lang="en-US" sz="2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8F8F8"/>
                    </a:solidFill>
                  </a:tcPr>
                </a:tc>
                <a:tc>
                  <a:txBody>
                    <a:bodyPr/>
                    <a:lstStyle/>
                    <a:p>
                      <a:pPr algn="ctr"/>
                      <a:r>
                        <a:rPr lang="en-US" sz="2800" b="0" dirty="0">
                          <a:solidFill>
                            <a:schemeClr val="tx1"/>
                          </a:solidFill>
                          <a:latin typeface="Times New Roman" panose="02020603050405020304" pitchFamily="18" charset="0"/>
                          <a:cs typeface="Times New Roman" panose="02020603050405020304" pitchFamily="18"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8F8F8"/>
                    </a:solidFill>
                  </a:tcPr>
                </a:tc>
                <a:tc>
                  <a:txBody>
                    <a:bodyPr/>
                    <a:lstStyle/>
                    <a:p>
                      <a:pPr algn="l"/>
                      <a:r>
                        <a:rPr lang="en-US" sz="2800" b="0" dirty="0">
                          <a:solidFill>
                            <a:schemeClr val="tx1"/>
                          </a:solidFill>
                          <a:latin typeface="Times New Roman" panose="02020603050405020304" pitchFamily="18" charset="0"/>
                          <a:cs typeface="Times New Roman" panose="02020603050405020304" pitchFamily="18" charset="0"/>
                        </a:rPr>
                        <a:t>213 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8F8F8"/>
                    </a:solidFill>
                  </a:tcPr>
                </a:tc>
                <a:extLst>
                  <a:ext uri="{0D108BD9-81ED-4DB2-BD59-A6C34878D82A}">
                    <a16:rowId xmlns:a16="http://schemas.microsoft.com/office/drawing/2014/main" val="191506874"/>
                  </a:ext>
                </a:extLst>
              </a:tr>
            </a:tbl>
          </a:graphicData>
        </a:graphic>
      </p:graphicFrame>
    </p:spTree>
    <p:extLst>
      <p:ext uri="{BB962C8B-B14F-4D97-AF65-F5344CB8AC3E}">
        <p14:creationId xmlns:p14="http://schemas.microsoft.com/office/powerpoint/2010/main" val="91463271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0F67F5B-BD72-4B84-BEDA-98B86CF21390}"/>
              </a:ext>
            </a:extLst>
          </p:cNvPr>
          <p:cNvSpPr txBox="1"/>
          <p:nvPr/>
        </p:nvSpPr>
        <p:spPr>
          <a:xfrm>
            <a:off x="0" y="35442"/>
            <a:ext cx="9144000" cy="6678751"/>
          </a:xfrm>
          <a:prstGeom prst="rect">
            <a:avLst/>
          </a:prstGeom>
          <a:noFill/>
        </p:spPr>
        <p:txBody>
          <a:bodyPr wrap="square" rtlCol="0">
            <a:spAutoFit/>
          </a:bodyPr>
          <a:lstStyle/>
          <a:p>
            <a:r>
              <a:rPr lang="en-US" sz="3200" dirty="0">
                <a:latin typeface="Cavolini" panose="03000502040302020204" pitchFamily="66" charset="0"/>
                <a:cs typeface="Cavolini" panose="03000502040302020204" pitchFamily="66" charset="0"/>
              </a:rPr>
              <a:t>Walk around Practice</a:t>
            </a:r>
          </a:p>
          <a:p>
            <a:endParaRPr lang="en-US" sz="3200" dirty="0">
              <a:latin typeface="Cavolini" panose="03000502040302020204" pitchFamily="66" charset="0"/>
              <a:cs typeface="Cavolini" panose="03000502040302020204" pitchFamily="66" charset="0"/>
            </a:endParaRPr>
          </a:p>
          <a:p>
            <a:r>
              <a:rPr lang="en-US" sz="3200" dirty="0">
                <a:latin typeface="Cavolini" panose="03000502040302020204" pitchFamily="66" charset="0"/>
                <a:cs typeface="Cavolini" panose="03000502040302020204" pitchFamily="66" charset="0"/>
              </a:rPr>
              <a:t>You have 12 questions out back (pick a color, all the same)</a:t>
            </a:r>
          </a:p>
          <a:p>
            <a:endParaRPr lang="en-US" sz="3200" dirty="0">
              <a:latin typeface="Cavolini" panose="03000502040302020204" pitchFamily="66" charset="0"/>
              <a:cs typeface="Cavolini" panose="03000502040302020204" pitchFamily="66" charset="0"/>
            </a:endParaRPr>
          </a:p>
          <a:p>
            <a:r>
              <a:rPr lang="en-US" sz="3200" dirty="0">
                <a:latin typeface="Cavolini" panose="03000502040302020204" pitchFamily="66" charset="0"/>
                <a:cs typeface="Cavolini" panose="03000502040302020204" pitchFamily="66" charset="0"/>
              </a:rPr>
              <a:t>You can do these, or you can’t.</a:t>
            </a:r>
          </a:p>
          <a:p>
            <a:endParaRPr lang="en-US" sz="3200" dirty="0">
              <a:latin typeface="Cavolini" panose="03000502040302020204" pitchFamily="66" charset="0"/>
              <a:cs typeface="Cavolini" panose="03000502040302020204" pitchFamily="66" charset="0"/>
            </a:endParaRPr>
          </a:p>
          <a:p>
            <a:r>
              <a:rPr lang="en-US" sz="2800" dirty="0">
                <a:solidFill>
                  <a:srgbClr val="FF0000"/>
                </a:solidFill>
                <a:latin typeface="Cavolini" panose="03000502040302020204" pitchFamily="66" charset="0"/>
                <a:cs typeface="Cavolini" panose="03000502040302020204" pitchFamily="66" charset="0"/>
              </a:rPr>
              <a:t>One or two might be difficult, think hard, or realize that you better pay attention tomorrow when you learn how to do the last sort of problems.</a:t>
            </a:r>
          </a:p>
          <a:p>
            <a:endParaRPr lang="en-US" sz="2800" dirty="0">
              <a:solidFill>
                <a:srgbClr val="FF0000"/>
              </a:solidFill>
              <a:latin typeface="Cavolini" panose="03000502040302020204" pitchFamily="66" charset="0"/>
              <a:cs typeface="Cavolini" panose="03000502040302020204" pitchFamily="66" charset="0"/>
            </a:endParaRPr>
          </a:p>
          <a:p>
            <a:r>
              <a:rPr lang="en-US" sz="3200" dirty="0">
                <a:latin typeface="Cavolini" panose="03000502040302020204" pitchFamily="66" charset="0"/>
                <a:cs typeface="Cavolini" panose="03000502040302020204" pitchFamily="66" charset="0"/>
              </a:rPr>
              <a:t>12 questions and we’re done.  Don’t rush, get them done right.</a:t>
            </a:r>
          </a:p>
        </p:txBody>
      </p:sp>
    </p:spTree>
    <p:extLst>
      <p:ext uri="{BB962C8B-B14F-4D97-AF65-F5344CB8AC3E}">
        <p14:creationId xmlns:p14="http://schemas.microsoft.com/office/powerpoint/2010/main" val="423858707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0F67F5B-BD72-4B84-BEDA-98B86CF21390}"/>
              </a:ext>
            </a:extLst>
          </p:cNvPr>
          <p:cNvSpPr txBox="1"/>
          <p:nvPr/>
        </p:nvSpPr>
        <p:spPr>
          <a:xfrm>
            <a:off x="1295400" y="2133600"/>
            <a:ext cx="6019800" cy="923330"/>
          </a:xfrm>
          <a:prstGeom prst="rect">
            <a:avLst/>
          </a:prstGeom>
          <a:noFill/>
        </p:spPr>
        <p:txBody>
          <a:bodyPr wrap="square" rtlCol="0">
            <a:spAutoFit/>
          </a:bodyPr>
          <a:lstStyle/>
          <a:p>
            <a:r>
              <a:rPr lang="en-US" dirty="0"/>
              <a:t>Start Last </a:t>
            </a:r>
            <a:r>
              <a:rPr lang="en-US" dirty="0" err="1"/>
              <a:t>thermochem</a:t>
            </a:r>
            <a:r>
              <a:rPr lang="en-US" dirty="0"/>
              <a:t> class</a:t>
            </a:r>
          </a:p>
          <a:p>
            <a:endParaRPr lang="en-US" dirty="0"/>
          </a:p>
          <a:p>
            <a:endParaRPr lang="en-US" dirty="0"/>
          </a:p>
        </p:txBody>
      </p:sp>
    </p:spTree>
    <p:extLst>
      <p:ext uri="{BB962C8B-B14F-4D97-AF65-F5344CB8AC3E}">
        <p14:creationId xmlns:p14="http://schemas.microsoft.com/office/powerpoint/2010/main" val="94741991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546F5A5-D09E-43E8-8F72-61E749906AA3}"/>
              </a:ext>
            </a:extLst>
          </p:cNvPr>
          <p:cNvSpPr txBox="1"/>
          <p:nvPr/>
        </p:nvSpPr>
        <p:spPr>
          <a:xfrm>
            <a:off x="0" y="0"/>
            <a:ext cx="5667375" cy="1846659"/>
          </a:xfrm>
          <a:prstGeom prst="rect">
            <a:avLst/>
          </a:prstGeom>
          <a:solidFill>
            <a:srgbClr val="CDF2FF"/>
          </a:solidFill>
        </p:spPr>
        <p:txBody>
          <a:bodyPr wrap="square" rtlCol="0">
            <a:spAutoFit/>
          </a:bodyPr>
          <a:lstStyle/>
          <a:p>
            <a:r>
              <a:rPr lang="en-US" sz="3200" dirty="0">
                <a:latin typeface="Times New Roman" panose="02020603050405020304" pitchFamily="18" charset="0"/>
                <a:cs typeface="Times New Roman" panose="02020603050405020304" pitchFamily="18" charset="0"/>
              </a:rPr>
              <a:t>75. If you combust 8.44 moles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of methane, how many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kilojoules are released?</a:t>
            </a:r>
          </a:p>
          <a:p>
            <a:endParaRPr lang="en-US" dirty="0"/>
          </a:p>
        </p:txBody>
      </p:sp>
      <p:pic>
        <p:nvPicPr>
          <p:cNvPr id="41986" name="Picture 2" descr="Image result for lit bunsen burner">
            <a:extLst>
              <a:ext uri="{FF2B5EF4-FFF2-40B4-BE49-F238E27FC236}">
                <a16:creationId xmlns:a16="http://schemas.microsoft.com/office/drawing/2014/main" id="{E5C6FE77-6409-4347-8380-B8D4B81F0B3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667375" y="0"/>
            <a:ext cx="3476625"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142146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9B52C3-78ED-C144-1191-2F70BD8C0FD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26B403E-34F7-A32D-3F6F-F018413BC7A1}"/>
              </a:ext>
            </a:extLst>
          </p:cNvPr>
          <p:cNvSpPr txBox="1"/>
          <p:nvPr/>
        </p:nvSpPr>
        <p:spPr>
          <a:xfrm>
            <a:off x="0" y="0"/>
            <a:ext cx="5667375" cy="1846659"/>
          </a:xfrm>
          <a:prstGeom prst="rect">
            <a:avLst/>
          </a:prstGeom>
          <a:solidFill>
            <a:srgbClr val="CDF2FF"/>
          </a:solidFill>
        </p:spPr>
        <p:txBody>
          <a:bodyPr wrap="square" rtlCol="0">
            <a:spAutoFit/>
          </a:bodyPr>
          <a:lstStyle/>
          <a:p>
            <a:r>
              <a:rPr lang="en-US" sz="3200" dirty="0">
                <a:latin typeface="Times New Roman" panose="02020603050405020304" pitchFamily="18" charset="0"/>
                <a:cs typeface="Times New Roman" panose="02020603050405020304" pitchFamily="18" charset="0"/>
              </a:rPr>
              <a:t>75. If you combust 8.44 moles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of methane, how many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kilojoules are released?</a:t>
            </a:r>
          </a:p>
          <a:p>
            <a:endParaRPr lang="en-US" dirty="0"/>
          </a:p>
        </p:txBody>
      </p:sp>
      <p:pic>
        <p:nvPicPr>
          <p:cNvPr id="41986" name="Picture 2" descr="Image result for lit bunsen burner">
            <a:extLst>
              <a:ext uri="{FF2B5EF4-FFF2-40B4-BE49-F238E27FC236}">
                <a16:creationId xmlns:a16="http://schemas.microsoft.com/office/drawing/2014/main" id="{460CB122-79C4-D921-FEA6-B4E727F4266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667375" y="0"/>
            <a:ext cx="3476625" cy="3810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Box 5">
            <a:extLst>
              <a:ext uri="{FF2B5EF4-FFF2-40B4-BE49-F238E27FC236}">
                <a16:creationId xmlns:a16="http://schemas.microsoft.com/office/drawing/2014/main" id="{95938306-85A4-4233-AEBF-A277AFC59769}"/>
              </a:ext>
            </a:extLst>
          </p:cNvPr>
          <p:cNvSpPr txBox="1">
            <a:spLocks noChangeArrowheads="1"/>
          </p:cNvSpPr>
          <p:nvPr/>
        </p:nvSpPr>
        <p:spPr bwMode="auto">
          <a:xfrm>
            <a:off x="228600" y="2819400"/>
            <a:ext cx="19050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US" altLang="en-US" sz="2800" dirty="0"/>
              <a:t>MR</a:t>
            </a:r>
          </a:p>
        </p:txBody>
      </p:sp>
      <p:sp>
        <p:nvSpPr>
          <p:cNvPr id="5" name="Text Box 6">
            <a:extLst>
              <a:ext uri="{FF2B5EF4-FFF2-40B4-BE49-F238E27FC236}">
                <a16:creationId xmlns:a16="http://schemas.microsoft.com/office/drawing/2014/main" id="{D1DD933E-B864-45F2-A0A4-5906A7F5DAC8}"/>
              </a:ext>
            </a:extLst>
          </p:cNvPr>
          <p:cNvSpPr txBox="1">
            <a:spLocks noChangeArrowheads="1"/>
          </p:cNvSpPr>
          <p:nvPr/>
        </p:nvSpPr>
        <p:spPr bwMode="auto">
          <a:xfrm>
            <a:off x="1219200" y="2667000"/>
            <a:ext cx="11430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50000"/>
              </a:spcBef>
              <a:buFontTx/>
              <a:buNone/>
            </a:pPr>
            <a:r>
              <a:rPr lang="en-US" altLang="en-US" sz="2400" u="sng"/>
              <a:t>CH</a:t>
            </a:r>
            <a:r>
              <a:rPr lang="en-US" altLang="en-US" sz="2400" u="sng" baseline="-25000"/>
              <a:t>4</a:t>
            </a:r>
            <a:br>
              <a:rPr lang="en-US" altLang="en-US" sz="2400"/>
            </a:br>
            <a:r>
              <a:rPr lang="en-US" altLang="en-US" sz="2400"/>
              <a:t>energy</a:t>
            </a:r>
          </a:p>
        </p:txBody>
      </p:sp>
      <p:sp>
        <p:nvSpPr>
          <p:cNvPr id="6" name="Text Box 7">
            <a:extLst>
              <a:ext uri="{FF2B5EF4-FFF2-40B4-BE49-F238E27FC236}">
                <a16:creationId xmlns:a16="http://schemas.microsoft.com/office/drawing/2014/main" id="{BDDE0399-B78D-41C0-A94D-859BE8740510}"/>
              </a:ext>
            </a:extLst>
          </p:cNvPr>
          <p:cNvSpPr txBox="1">
            <a:spLocks noChangeArrowheads="1"/>
          </p:cNvSpPr>
          <p:nvPr/>
        </p:nvSpPr>
        <p:spPr bwMode="auto">
          <a:xfrm>
            <a:off x="2438400" y="2682875"/>
            <a:ext cx="16764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50000"/>
              </a:spcBef>
              <a:buFontTx/>
              <a:buNone/>
            </a:pPr>
            <a:r>
              <a:rPr lang="en-US" altLang="en-US" sz="2400" u="sng"/>
              <a:t>1</a:t>
            </a:r>
            <a:br>
              <a:rPr lang="en-US" altLang="en-US" sz="2400"/>
            </a:br>
            <a:r>
              <a:rPr lang="en-US" altLang="en-US" sz="2400"/>
              <a:t>890.4 kJ</a:t>
            </a:r>
          </a:p>
        </p:txBody>
      </p:sp>
      <p:sp>
        <p:nvSpPr>
          <p:cNvPr id="7" name="Text Box 8">
            <a:extLst>
              <a:ext uri="{FF2B5EF4-FFF2-40B4-BE49-F238E27FC236}">
                <a16:creationId xmlns:a16="http://schemas.microsoft.com/office/drawing/2014/main" id="{C9730565-4673-4379-AD8E-9D52A41E6A1D}"/>
              </a:ext>
            </a:extLst>
          </p:cNvPr>
          <p:cNvSpPr txBox="1">
            <a:spLocks noChangeArrowheads="1"/>
          </p:cNvSpPr>
          <p:nvPr/>
        </p:nvSpPr>
        <p:spPr bwMode="auto">
          <a:xfrm>
            <a:off x="4014788" y="2682875"/>
            <a:ext cx="1752600" cy="1235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50000"/>
              </a:spcBef>
              <a:buFontTx/>
              <a:buNone/>
            </a:pPr>
            <a:r>
              <a:rPr lang="en-US" altLang="en-US" sz="2400" u="sng" dirty="0"/>
              <a:t>8.44</a:t>
            </a:r>
            <a:br>
              <a:rPr lang="en-US" altLang="en-US" sz="2400" u="sng" dirty="0"/>
            </a:br>
            <a:r>
              <a:rPr lang="en-US" altLang="en-US" sz="2400" dirty="0"/>
              <a:t>X kJ</a:t>
            </a:r>
          </a:p>
          <a:p>
            <a:pPr eaLnBrk="1" hangingPunct="1">
              <a:spcBef>
                <a:spcPct val="50000"/>
              </a:spcBef>
              <a:buFontTx/>
              <a:buNone/>
            </a:pPr>
            <a:endParaRPr lang="en-US" altLang="en-US" sz="1800" dirty="0"/>
          </a:p>
        </p:txBody>
      </p:sp>
      <p:sp>
        <p:nvSpPr>
          <p:cNvPr id="8" name="Text Box 9">
            <a:extLst>
              <a:ext uri="{FF2B5EF4-FFF2-40B4-BE49-F238E27FC236}">
                <a16:creationId xmlns:a16="http://schemas.microsoft.com/office/drawing/2014/main" id="{BCF9720D-1326-436A-A00F-56A37A5346A2}"/>
              </a:ext>
            </a:extLst>
          </p:cNvPr>
          <p:cNvSpPr txBox="1">
            <a:spLocks noChangeArrowheads="1"/>
          </p:cNvSpPr>
          <p:nvPr/>
        </p:nvSpPr>
        <p:spPr bwMode="auto">
          <a:xfrm>
            <a:off x="1143000" y="4267200"/>
            <a:ext cx="7162800" cy="146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US" altLang="en-US" sz="3600" dirty="0">
                <a:solidFill>
                  <a:srgbClr val="0000CC"/>
                </a:solidFill>
              </a:rPr>
              <a:t>X = (890.4)(8.44) =  7514.976 kJ</a:t>
            </a:r>
          </a:p>
          <a:p>
            <a:pPr eaLnBrk="1" hangingPunct="1">
              <a:spcBef>
                <a:spcPct val="50000"/>
              </a:spcBef>
              <a:buFontTx/>
              <a:buNone/>
            </a:pPr>
            <a:r>
              <a:rPr lang="en-US" altLang="en-US" sz="3600" dirty="0">
                <a:solidFill>
                  <a:srgbClr val="FF0000"/>
                </a:solidFill>
              </a:rPr>
              <a:t>X = 7510 kJ </a:t>
            </a:r>
            <a:r>
              <a:rPr lang="en-US" altLang="en-US" sz="2400" i="1" dirty="0"/>
              <a:t>with 3 SF</a:t>
            </a:r>
          </a:p>
        </p:txBody>
      </p:sp>
      <p:sp>
        <p:nvSpPr>
          <p:cNvPr id="3" name="TextBox 2">
            <a:extLst>
              <a:ext uri="{FF2B5EF4-FFF2-40B4-BE49-F238E27FC236}">
                <a16:creationId xmlns:a16="http://schemas.microsoft.com/office/drawing/2014/main" id="{64377712-4246-4A78-9F05-48F345EE93ED}"/>
              </a:ext>
            </a:extLst>
          </p:cNvPr>
          <p:cNvSpPr txBox="1"/>
          <p:nvPr/>
        </p:nvSpPr>
        <p:spPr>
          <a:xfrm>
            <a:off x="4014788" y="2743200"/>
            <a:ext cx="328612" cy="584775"/>
          </a:xfrm>
          <a:prstGeom prst="rect">
            <a:avLst/>
          </a:prstGeom>
          <a:noFill/>
        </p:spPr>
        <p:txBody>
          <a:bodyPr wrap="square" rtlCol="0">
            <a:spAutoFit/>
          </a:bodyPr>
          <a:lstStyle/>
          <a:p>
            <a:r>
              <a:rPr lang="en-US" sz="3200" dirty="0"/>
              <a:t>=</a:t>
            </a:r>
          </a:p>
        </p:txBody>
      </p:sp>
    </p:spTree>
    <p:extLst>
      <p:ext uri="{BB962C8B-B14F-4D97-AF65-F5344CB8AC3E}">
        <p14:creationId xmlns:p14="http://schemas.microsoft.com/office/powerpoint/2010/main" val="234714287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429A2D2-492F-460B-B529-60E91D52C6AA}"/>
              </a:ext>
            </a:extLst>
          </p:cNvPr>
          <p:cNvSpPr txBox="1"/>
          <p:nvPr/>
        </p:nvSpPr>
        <p:spPr>
          <a:xfrm>
            <a:off x="0" y="0"/>
            <a:ext cx="9144000" cy="1077218"/>
          </a:xfrm>
          <a:prstGeom prst="rect">
            <a:avLst/>
          </a:prstGeom>
          <a:solidFill>
            <a:schemeClr val="accent6">
              <a:lumMod val="20000"/>
              <a:lumOff val="80000"/>
            </a:schemeClr>
          </a:solidFill>
        </p:spPr>
        <p:txBody>
          <a:bodyPr wrap="square" rtlCol="0">
            <a:spAutoFit/>
          </a:bodyPr>
          <a:lstStyle/>
          <a:p>
            <a:r>
              <a:rPr lang="en-US" sz="3200" dirty="0">
                <a:latin typeface="Times New Roman" panose="02020603050405020304" pitchFamily="18" charset="0"/>
                <a:cs typeface="Times New Roman" panose="02020603050405020304" pitchFamily="18" charset="0"/>
              </a:rPr>
              <a:t>76. If you combust 40.8 moles of glucose,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how many kJ are released? </a:t>
            </a:r>
            <a:r>
              <a:rPr lang="en-US" sz="3200" dirty="0">
                <a:solidFill>
                  <a:srgbClr val="0000FF"/>
                </a:solidFill>
                <a:latin typeface="Times New Roman" panose="02020603050405020304" pitchFamily="18" charset="0"/>
                <a:cs typeface="Times New Roman" panose="02020603050405020304" pitchFamily="18" charset="0"/>
              </a:rPr>
              <a:t>(look at table I)</a:t>
            </a:r>
          </a:p>
        </p:txBody>
      </p:sp>
    </p:spTree>
    <p:extLst>
      <p:ext uri="{BB962C8B-B14F-4D97-AF65-F5344CB8AC3E}">
        <p14:creationId xmlns:p14="http://schemas.microsoft.com/office/powerpoint/2010/main" val="37216516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B5CABF-0586-3382-0D7B-BBCC9C01552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6387977-1F97-5D1D-5552-87E1002B5545}"/>
              </a:ext>
            </a:extLst>
          </p:cNvPr>
          <p:cNvSpPr txBox="1"/>
          <p:nvPr/>
        </p:nvSpPr>
        <p:spPr>
          <a:xfrm>
            <a:off x="0" y="0"/>
            <a:ext cx="9144000" cy="1077218"/>
          </a:xfrm>
          <a:prstGeom prst="rect">
            <a:avLst/>
          </a:prstGeom>
          <a:solidFill>
            <a:schemeClr val="accent6">
              <a:lumMod val="20000"/>
              <a:lumOff val="80000"/>
            </a:schemeClr>
          </a:solidFill>
        </p:spPr>
        <p:txBody>
          <a:bodyPr wrap="square" rtlCol="0">
            <a:spAutoFit/>
          </a:bodyPr>
          <a:lstStyle/>
          <a:p>
            <a:r>
              <a:rPr lang="en-US" sz="3200" dirty="0">
                <a:latin typeface="Times New Roman" panose="02020603050405020304" pitchFamily="18" charset="0"/>
                <a:cs typeface="Times New Roman" panose="02020603050405020304" pitchFamily="18" charset="0"/>
              </a:rPr>
              <a:t>76. If you combust 40.8 moles of glucose,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how many kJ are released? </a:t>
            </a:r>
            <a:r>
              <a:rPr lang="en-US" sz="3200" dirty="0">
                <a:solidFill>
                  <a:srgbClr val="0000FF"/>
                </a:solidFill>
                <a:latin typeface="Times New Roman" panose="02020603050405020304" pitchFamily="18" charset="0"/>
                <a:cs typeface="Times New Roman" panose="02020603050405020304" pitchFamily="18" charset="0"/>
              </a:rPr>
              <a:t>(look at table </a:t>
            </a:r>
            <a:r>
              <a:rPr lang="en-US" sz="3200">
                <a:solidFill>
                  <a:srgbClr val="0000FF"/>
                </a:solidFill>
                <a:latin typeface="Times New Roman" panose="02020603050405020304" pitchFamily="18" charset="0"/>
                <a:cs typeface="Times New Roman" panose="02020603050405020304" pitchFamily="18" charset="0"/>
              </a:rPr>
              <a:t>I)</a:t>
            </a:r>
            <a:endParaRPr lang="en-US" sz="3200" dirty="0">
              <a:solidFill>
                <a:srgbClr val="0000FF"/>
              </a:solidFill>
              <a:latin typeface="Times New Roman" panose="02020603050405020304" pitchFamily="18" charset="0"/>
              <a:cs typeface="Times New Roman" panose="02020603050405020304" pitchFamily="18" charset="0"/>
            </a:endParaRPr>
          </a:p>
        </p:txBody>
      </p:sp>
      <p:sp>
        <p:nvSpPr>
          <p:cNvPr id="3" name="Text Box 5">
            <a:extLst>
              <a:ext uri="{FF2B5EF4-FFF2-40B4-BE49-F238E27FC236}">
                <a16:creationId xmlns:a16="http://schemas.microsoft.com/office/drawing/2014/main" id="{AA09C042-DECA-42A7-8572-AC7055B14F28}"/>
              </a:ext>
            </a:extLst>
          </p:cNvPr>
          <p:cNvSpPr txBox="1">
            <a:spLocks noChangeArrowheads="1"/>
          </p:cNvSpPr>
          <p:nvPr/>
        </p:nvSpPr>
        <p:spPr bwMode="auto">
          <a:xfrm>
            <a:off x="685800" y="2482850"/>
            <a:ext cx="19050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US" altLang="en-US" sz="2800"/>
              <a:t>MR</a:t>
            </a:r>
          </a:p>
        </p:txBody>
      </p:sp>
      <p:sp>
        <p:nvSpPr>
          <p:cNvPr id="4" name="Text Box 6">
            <a:extLst>
              <a:ext uri="{FF2B5EF4-FFF2-40B4-BE49-F238E27FC236}">
                <a16:creationId xmlns:a16="http://schemas.microsoft.com/office/drawing/2014/main" id="{80A8DE50-144B-4353-981B-A04CD6443396}"/>
              </a:ext>
            </a:extLst>
          </p:cNvPr>
          <p:cNvSpPr txBox="1">
            <a:spLocks noChangeArrowheads="1"/>
          </p:cNvSpPr>
          <p:nvPr/>
        </p:nvSpPr>
        <p:spPr bwMode="auto">
          <a:xfrm>
            <a:off x="1676400" y="2330450"/>
            <a:ext cx="13716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50000"/>
              </a:spcBef>
              <a:buFontTx/>
              <a:buNone/>
            </a:pPr>
            <a:r>
              <a:rPr lang="en-US" altLang="en-US" sz="2400" u="sng" dirty="0"/>
              <a:t>glucose</a:t>
            </a:r>
            <a:br>
              <a:rPr lang="en-US" altLang="en-US" sz="2400" dirty="0"/>
            </a:br>
            <a:r>
              <a:rPr lang="en-US" altLang="en-US" sz="2400" dirty="0"/>
              <a:t>energy</a:t>
            </a:r>
          </a:p>
        </p:txBody>
      </p:sp>
      <p:sp>
        <p:nvSpPr>
          <p:cNvPr id="5" name="Text Box 7">
            <a:extLst>
              <a:ext uri="{FF2B5EF4-FFF2-40B4-BE49-F238E27FC236}">
                <a16:creationId xmlns:a16="http://schemas.microsoft.com/office/drawing/2014/main" id="{876FB089-4754-4015-8124-CB215AB83CEB}"/>
              </a:ext>
            </a:extLst>
          </p:cNvPr>
          <p:cNvSpPr txBox="1">
            <a:spLocks noChangeArrowheads="1"/>
          </p:cNvSpPr>
          <p:nvPr/>
        </p:nvSpPr>
        <p:spPr bwMode="auto">
          <a:xfrm>
            <a:off x="2895600" y="2346325"/>
            <a:ext cx="16764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50000"/>
              </a:spcBef>
              <a:buFontTx/>
              <a:buNone/>
            </a:pPr>
            <a:r>
              <a:rPr lang="en-US" altLang="en-US" sz="2400" u="sng" dirty="0"/>
              <a:t>1</a:t>
            </a:r>
            <a:br>
              <a:rPr lang="en-US" altLang="en-US" sz="2400" dirty="0"/>
            </a:br>
            <a:r>
              <a:rPr lang="en-US" altLang="en-US" sz="2400" dirty="0"/>
              <a:t>2804 kJ</a:t>
            </a:r>
          </a:p>
        </p:txBody>
      </p:sp>
      <p:sp>
        <p:nvSpPr>
          <p:cNvPr id="6" name="Text Box 8">
            <a:extLst>
              <a:ext uri="{FF2B5EF4-FFF2-40B4-BE49-F238E27FC236}">
                <a16:creationId xmlns:a16="http://schemas.microsoft.com/office/drawing/2014/main" id="{3BB67A2D-A778-44DA-B905-C1CDBE9DBCEE}"/>
              </a:ext>
            </a:extLst>
          </p:cNvPr>
          <p:cNvSpPr txBox="1">
            <a:spLocks noChangeArrowheads="1"/>
          </p:cNvSpPr>
          <p:nvPr/>
        </p:nvSpPr>
        <p:spPr bwMode="auto">
          <a:xfrm>
            <a:off x="4471988" y="2346325"/>
            <a:ext cx="1752600" cy="1235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50000"/>
              </a:spcBef>
              <a:buFontTx/>
              <a:buNone/>
            </a:pPr>
            <a:r>
              <a:rPr lang="en-US" altLang="en-US" sz="2400" u="sng" dirty="0"/>
              <a:t>40.8</a:t>
            </a:r>
            <a:br>
              <a:rPr lang="en-US" altLang="en-US" sz="2400" u="sng" dirty="0"/>
            </a:br>
            <a:r>
              <a:rPr lang="en-US" altLang="en-US" sz="2400" dirty="0"/>
              <a:t>X kJ</a:t>
            </a:r>
          </a:p>
          <a:p>
            <a:pPr eaLnBrk="1" hangingPunct="1">
              <a:spcBef>
                <a:spcPct val="50000"/>
              </a:spcBef>
              <a:buFontTx/>
              <a:buNone/>
            </a:pPr>
            <a:endParaRPr lang="en-US" altLang="en-US" sz="1800" dirty="0"/>
          </a:p>
        </p:txBody>
      </p:sp>
      <p:sp>
        <p:nvSpPr>
          <p:cNvPr id="7" name="TextBox 6">
            <a:extLst>
              <a:ext uri="{FF2B5EF4-FFF2-40B4-BE49-F238E27FC236}">
                <a16:creationId xmlns:a16="http://schemas.microsoft.com/office/drawing/2014/main" id="{27D370DE-94EC-4BD5-A84E-CBDBA2F6F3C7}"/>
              </a:ext>
            </a:extLst>
          </p:cNvPr>
          <p:cNvSpPr txBox="1"/>
          <p:nvPr/>
        </p:nvSpPr>
        <p:spPr>
          <a:xfrm>
            <a:off x="4471988" y="2406650"/>
            <a:ext cx="328612" cy="584775"/>
          </a:xfrm>
          <a:prstGeom prst="rect">
            <a:avLst/>
          </a:prstGeom>
          <a:noFill/>
        </p:spPr>
        <p:txBody>
          <a:bodyPr wrap="square" rtlCol="0">
            <a:spAutoFit/>
          </a:bodyPr>
          <a:lstStyle/>
          <a:p>
            <a:r>
              <a:rPr lang="en-US" sz="3200" dirty="0"/>
              <a:t>=</a:t>
            </a:r>
          </a:p>
        </p:txBody>
      </p:sp>
      <p:sp>
        <p:nvSpPr>
          <p:cNvPr id="8" name="Text Box 9">
            <a:extLst>
              <a:ext uri="{FF2B5EF4-FFF2-40B4-BE49-F238E27FC236}">
                <a16:creationId xmlns:a16="http://schemas.microsoft.com/office/drawing/2014/main" id="{A702B59D-1D9C-48D8-A2CB-BBDC2F10ED51}"/>
              </a:ext>
            </a:extLst>
          </p:cNvPr>
          <p:cNvSpPr txBox="1">
            <a:spLocks noChangeArrowheads="1"/>
          </p:cNvSpPr>
          <p:nvPr/>
        </p:nvSpPr>
        <p:spPr bwMode="auto">
          <a:xfrm>
            <a:off x="1219200" y="3733800"/>
            <a:ext cx="7162800" cy="146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US" altLang="en-US" sz="3600" dirty="0">
                <a:solidFill>
                  <a:srgbClr val="0000CC"/>
                </a:solidFill>
              </a:rPr>
              <a:t>X = (2804)(40.8) =  114403.2 kJ</a:t>
            </a:r>
          </a:p>
          <a:p>
            <a:pPr eaLnBrk="1" hangingPunct="1">
              <a:spcBef>
                <a:spcPct val="50000"/>
              </a:spcBef>
              <a:buFontTx/>
              <a:buNone/>
            </a:pPr>
            <a:r>
              <a:rPr lang="en-US" altLang="en-US" sz="3600" dirty="0">
                <a:solidFill>
                  <a:srgbClr val="FF0000"/>
                </a:solidFill>
              </a:rPr>
              <a:t>X = 114,000 kJ </a:t>
            </a:r>
            <a:r>
              <a:rPr lang="en-US" altLang="en-US" sz="2400" i="1" dirty="0"/>
              <a:t>with 3 SF</a:t>
            </a:r>
          </a:p>
        </p:txBody>
      </p:sp>
    </p:spTree>
    <p:extLst>
      <p:ext uri="{BB962C8B-B14F-4D97-AF65-F5344CB8AC3E}">
        <p14:creationId xmlns:p14="http://schemas.microsoft.com/office/powerpoint/2010/main" val="287772876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8335798-4AA6-460C-8261-4787B2BD30D4}"/>
              </a:ext>
            </a:extLst>
          </p:cNvPr>
          <p:cNvSpPr txBox="1"/>
          <p:nvPr/>
        </p:nvSpPr>
        <p:spPr>
          <a:xfrm>
            <a:off x="0" y="0"/>
            <a:ext cx="9144000" cy="1384995"/>
          </a:xfrm>
          <a:prstGeom prst="rect">
            <a:avLst/>
          </a:prstGeom>
          <a:solidFill>
            <a:srgbClr val="FFFFD1"/>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77. Liquid octane (reaction #3 on Table I) combusts in car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engines.  If you burn up 12.890 moles of C</a:t>
            </a:r>
            <a:r>
              <a:rPr lang="en-US" sz="2800" baseline="-25000" dirty="0">
                <a:latin typeface="Times New Roman" panose="02020603050405020304" pitchFamily="18" charset="0"/>
                <a:cs typeface="Times New Roman" panose="02020603050405020304" pitchFamily="18" charset="0"/>
              </a:rPr>
              <a:t>8</a:t>
            </a:r>
            <a:r>
              <a:rPr lang="en-US" sz="2800" dirty="0">
                <a:latin typeface="Times New Roman" panose="02020603050405020304" pitchFamily="18" charset="0"/>
                <a:cs typeface="Times New Roman" panose="02020603050405020304" pitchFamily="18" charset="0"/>
              </a:rPr>
              <a:t>H</a:t>
            </a:r>
            <a:r>
              <a:rPr lang="en-US" sz="2800" baseline="-25000" dirty="0">
                <a:latin typeface="Times New Roman" panose="02020603050405020304" pitchFamily="18" charset="0"/>
                <a:cs typeface="Times New Roman" panose="02020603050405020304" pitchFamily="18" charset="0"/>
              </a:rPr>
              <a:t>18</a:t>
            </a:r>
            <a:r>
              <a:rPr lang="en-US" sz="2800" dirty="0">
                <a:latin typeface="Times New Roman" panose="02020603050405020304" pitchFamily="18" charset="0"/>
                <a:cs typeface="Times New Roman" panose="02020603050405020304" pitchFamily="18" charset="0"/>
              </a:rPr>
              <a:t>,</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how many kilojoules are released?  </a:t>
            </a:r>
            <a:endParaRPr lang="en-US" dirty="0"/>
          </a:p>
        </p:txBody>
      </p:sp>
    </p:spTree>
    <p:extLst>
      <p:ext uri="{BB962C8B-B14F-4D97-AF65-F5344CB8AC3E}">
        <p14:creationId xmlns:p14="http://schemas.microsoft.com/office/powerpoint/2010/main" val="393865204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C823C2-61BB-1DFD-12D3-06C420C87EC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FE6F55C-BDFD-705C-9152-8113EC7AC1EE}"/>
              </a:ext>
            </a:extLst>
          </p:cNvPr>
          <p:cNvSpPr txBox="1"/>
          <p:nvPr/>
        </p:nvSpPr>
        <p:spPr>
          <a:xfrm>
            <a:off x="0" y="0"/>
            <a:ext cx="9144000" cy="1384995"/>
          </a:xfrm>
          <a:prstGeom prst="rect">
            <a:avLst/>
          </a:prstGeom>
          <a:solidFill>
            <a:srgbClr val="FFFFD1"/>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77. Liquid octane (reaction #3 on Table I) combusts in car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engines.  If you burn up 12.890 moles of C</a:t>
            </a:r>
            <a:r>
              <a:rPr lang="en-US" sz="2800" baseline="-25000" dirty="0">
                <a:latin typeface="Times New Roman" panose="02020603050405020304" pitchFamily="18" charset="0"/>
                <a:cs typeface="Times New Roman" panose="02020603050405020304" pitchFamily="18" charset="0"/>
              </a:rPr>
              <a:t>8</a:t>
            </a:r>
            <a:r>
              <a:rPr lang="en-US" sz="2800" dirty="0">
                <a:latin typeface="Times New Roman" panose="02020603050405020304" pitchFamily="18" charset="0"/>
                <a:cs typeface="Times New Roman" panose="02020603050405020304" pitchFamily="18" charset="0"/>
              </a:rPr>
              <a:t>H</a:t>
            </a:r>
            <a:r>
              <a:rPr lang="en-US" sz="2800" baseline="-25000" dirty="0">
                <a:latin typeface="Times New Roman" panose="02020603050405020304" pitchFamily="18" charset="0"/>
                <a:cs typeface="Times New Roman" panose="02020603050405020304" pitchFamily="18" charset="0"/>
              </a:rPr>
              <a:t>18</a:t>
            </a:r>
            <a:r>
              <a:rPr lang="en-US" sz="2800" dirty="0">
                <a:latin typeface="Times New Roman" panose="02020603050405020304" pitchFamily="18" charset="0"/>
                <a:cs typeface="Times New Roman" panose="02020603050405020304" pitchFamily="18" charset="0"/>
              </a:rPr>
              <a:t>,</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how many kilojoules are released?  </a:t>
            </a:r>
            <a:endParaRPr lang="en-US" dirty="0"/>
          </a:p>
        </p:txBody>
      </p:sp>
      <p:sp>
        <p:nvSpPr>
          <p:cNvPr id="3" name="Text Box 5">
            <a:extLst>
              <a:ext uri="{FF2B5EF4-FFF2-40B4-BE49-F238E27FC236}">
                <a16:creationId xmlns:a16="http://schemas.microsoft.com/office/drawing/2014/main" id="{BB4B5191-C47B-00F2-1C7B-9347F7A52E48}"/>
              </a:ext>
            </a:extLst>
          </p:cNvPr>
          <p:cNvSpPr txBox="1">
            <a:spLocks noChangeArrowheads="1"/>
          </p:cNvSpPr>
          <p:nvPr/>
        </p:nvSpPr>
        <p:spPr bwMode="auto">
          <a:xfrm>
            <a:off x="1042988" y="2947987"/>
            <a:ext cx="19050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US" altLang="en-US" sz="2800"/>
              <a:t>MR</a:t>
            </a:r>
          </a:p>
        </p:txBody>
      </p:sp>
      <p:sp>
        <p:nvSpPr>
          <p:cNvPr id="4" name="Text Box 6">
            <a:extLst>
              <a:ext uri="{FF2B5EF4-FFF2-40B4-BE49-F238E27FC236}">
                <a16:creationId xmlns:a16="http://schemas.microsoft.com/office/drawing/2014/main" id="{FB1B07DC-E6FC-D169-8ACF-6B94106524F5}"/>
              </a:ext>
            </a:extLst>
          </p:cNvPr>
          <p:cNvSpPr txBox="1">
            <a:spLocks noChangeArrowheads="1"/>
          </p:cNvSpPr>
          <p:nvPr/>
        </p:nvSpPr>
        <p:spPr bwMode="auto">
          <a:xfrm>
            <a:off x="2033588" y="2795587"/>
            <a:ext cx="13716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50000"/>
              </a:spcBef>
              <a:buFontTx/>
              <a:buNone/>
            </a:pPr>
            <a:r>
              <a:rPr lang="en-US" altLang="en-US" sz="2400" u="sng" dirty="0"/>
              <a:t>octane</a:t>
            </a:r>
            <a:br>
              <a:rPr lang="en-US" altLang="en-US" sz="2400" dirty="0"/>
            </a:br>
            <a:r>
              <a:rPr lang="en-US" altLang="en-US" sz="2400" dirty="0"/>
              <a:t>energy</a:t>
            </a:r>
          </a:p>
        </p:txBody>
      </p:sp>
      <p:sp>
        <p:nvSpPr>
          <p:cNvPr id="5" name="Text Box 7">
            <a:extLst>
              <a:ext uri="{FF2B5EF4-FFF2-40B4-BE49-F238E27FC236}">
                <a16:creationId xmlns:a16="http://schemas.microsoft.com/office/drawing/2014/main" id="{17AA929F-C57F-7402-C751-9BBCAA21D104}"/>
              </a:ext>
            </a:extLst>
          </p:cNvPr>
          <p:cNvSpPr txBox="1">
            <a:spLocks noChangeArrowheads="1"/>
          </p:cNvSpPr>
          <p:nvPr/>
        </p:nvSpPr>
        <p:spPr bwMode="auto">
          <a:xfrm>
            <a:off x="3810000" y="2811462"/>
            <a:ext cx="16764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50000"/>
              </a:spcBef>
              <a:buFontTx/>
              <a:buNone/>
            </a:pPr>
            <a:r>
              <a:rPr lang="en-US" altLang="en-US" sz="2400" u="sng" dirty="0"/>
              <a:t>2</a:t>
            </a:r>
            <a:br>
              <a:rPr lang="en-US" altLang="en-US" sz="2400" dirty="0"/>
            </a:br>
            <a:r>
              <a:rPr lang="en-US" altLang="en-US" sz="2400" dirty="0"/>
              <a:t>10943 kJ</a:t>
            </a:r>
          </a:p>
        </p:txBody>
      </p:sp>
      <p:sp>
        <p:nvSpPr>
          <p:cNvPr id="6" name="Text Box 8">
            <a:extLst>
              <a:ext uri="{FF2B5EF4-FFF2-40B4-BE49-F238E27FC236}">
                <a16:creationId xmlns:a16="http://schemas.microsoft.com/office/drawing/2014/main" id="{F84A9FA7-2E60-0AE2-772F-4D9B91DC633D}"/>
              </a:ext>
            </a:extLst>
          </p:cNvPr>
          <p:cNvSpPr txBox="1">
            <a:spLocks noChangeArrowheads="1"/>
          </p:cNvSpPr>
          <p:nvPr/>
        </p:nvSpPr>
        <p:spPr bwMode="auto">
          <a:xfrm>
            <a:off x="5715000" y="2811462"/>
            <a:ext cx="1423988" cy="1235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50000"/>
              </a:spcBef>
              <a:buFontTx/>
              <a:buNone/>
            </a:pPr>
            <a:r>
              <a:rPr lang="en-US" altLang="en-US" sz="2400" u="sng" dirty="0"/>
              <a:t>12.890</a:t>
            </a:r>
            <a:br>
              <a:rPr lang="en-US" altLang="en-US" sz="2400" u="sng" dirty="0"/>
            </a:br>
            <a:r>
              <a:rPr lang="en-US" altLang="en-US" sz="2400" dirty="0"/>
              <a:t>X kJ</a:t>
            </a:r>
          </a:p>
          <a:p>
            <a:pPr eaLnBrk="1" hangingPunct="1">
              <a:spcBef>
                <a:spcPct val="50000"/>
              </a:spcBef>
              <a:buFontTx/>
              <a:buNone/>
            </a:pPr>
            <a:endParaRPr lang="en-US" altLang="en-US" sz="1800" dirty="0"/>
          </a:p>
        </p:txBody>
      </p:sp>
      <p:sp>
        <p:nvSpPr>
          <p:cNvPr id="7" name="TextBox 6">
            <a:extLst>
              <a:ext uri="{FF2B5EF4-FFF2-40B4-BE49-F238E27FC236}">
                <a16:creationId xmlns:a16="http://schemas.microsoft.com/office/drawing/2014/main" id="{2AA7D096-C7C5-B4C4-BEBD-1CE592307EAE}"/>
              </a:ext>
            </a:extLst>
          </p:cNvPr>
          <p:cNvSpPr txBox="1"/>
          <p:nvPr/>
        </p:nvSpPr>
        <p:spPr>
          <a:xfrm>
            <a:off x="5386388" y="2871787"/>
            <a:ext cx="328612" cy="584775"/>
          </a:xfrm>
          <a:prstGeom prst="rect">
            <a:avLst/>
          </a:prstGeom>
          <a:noFill/>
        </p:spPr>
        <p:txBody>
          <a:bodyPr wrap="square" rtlCol="0">
            <a:spAutoFit/>
          </a:bodyPr>
          <a:lstStyle/>
          <a:p>
            <a:r>
              <a:rPr lang="en-US" sz="3200" dirty="0"/>
              <a:t>=</a:t>
            </a:r>
          </a:p>
        </p:txBody>
      </p:sp>
      <p:sp>
        <p:nvSpPr>
          <p:cNvPr id="9" name="TextBox 8">
            <a:extLst>
              <a:ext uri="{FF2B5EF4-FFF2-40B4-BE49-F238E27FC236}">
                <a16:creationId xmlns:a16="http://schemas.microsoft.com/office/drawing/2014/main" id="{258744C2-6B0B-C84B-3F91-8A9081F8DE56}"/>
              </a:ext>
            </a:extLst>
          </p:cNvPr>
          <p:cNvSpPr txBox="1"/>
          <p:nvPr/>
        </p:nvSpPr>
        <p:spPr>
          <a:xfrm>
            <a:off x="228600" y="1383066"/>
            <a:ext cx="8398566" cy="584775"/>
          </a:xfrm>
          <a:prstGeom prst="rect">
            <a:avLst/>
          </a:prstGeom>
          <a:noFill/>
        </p:spPr>
        <p:txBody>
          <a:bodyPr wrap="square" rtlCol="0">
            <a:spAutoFit/>
          </a:bodyPr>
          <a:lstStyle/>
          <a:p>
            <a:r>
              <a:rPr lang="en-US" sz="3200" dirty="0">
                <a:solidFill>
                  <a:srgbClr val="800080"/>
                </a:solidFill>
                <a:latin typeface="Comic Sans MS" panose="030F0702030302020204" pitchFamily="66" charset="0"/>
              </a:rPr>
              <a:t> Special note here: Watch this Mole Ratio!</a:t>
            </a:r>
          </a:p>
        </p:txBody>
      </p:sp>
      <p:cxnSp>
        <p:nvCxnSpPr>
          <p:cNvPr id="12" name="Straight Arrow Connector 11">
            <a:extLst>
              <a:ext uri="{FF2B5EF4-FFF2-40B4-BE49-F238E27FC236}">
                <a16:creationId xmlns:a16="http://schemas.microsoft.com/office/drawing/2014/main" id="{7E963C00-BA0F-2E30-9181-7B78B0E0ACDE}"/>
              </a:ext>
            </a:extLst>
          </p:cNvPr>
          <p:cNvCxnSpPr>
            <a:cxnSpLocks/>
          </p:cNvCxnSpPr>
          <p:nvPr/>
        </p:nvCxnSpPr>
        <p:spPr>
          <a:xfrm flipH="1">
            <a:off x="4953000" y="1963497"/>
            <a:ext cx="1676400" cy="908290"/>
          </a:xfrm>
          <a:prstGeom prst="straightConnector1">
            <a:avLst/>
          </a:prstGeom>
          <a:ln w="38100">
            <a:solidFill>
              <a:srgbClr val="800080"/>
            </a:solidFill>
            <a:tailEnd type="triangle"/>
          </a:ln>
        </p:spPr>
        <p:style>
          <a:lnRef idx="1">
            <a:schemeClr val="accent1"/>
          </a:lnRef>
          <a:fillRef idx="0">
            <a:schemeClr val="accent1"/>
          </a:fillRef>
          <a:effectRef idx="0">
            <a:schemeClr val="accent1"/>
          </a:effectRef>
          <a:fontRef idx="minor">
            <a:schemeClr val="tx1"/>
          </a:fontRef>
        </p:style>
      </p:cxnSp>
      <p:sp>
        <p:nvSpPr>
          <p:cNvPr id="13" name="Text Box 9">
            <a:extLst>
              <a:ext uri="{FF2B5EF4-FFF2-40B4-BE49-F238E27FC236}">
                <a16:creationId xmlns:a16="http://schemas.microsoft.com/office/drawing/2014/main" id="{5E232C81-0559-FF62-AE6F-967C914E2494}"/>
              </a:ext>
            </a:extLst>
          </p:cNvPr>
          <p:cNvSpPr txBox="1">
            <a:spLocks noChangeArrowheads="1"/>
          </p:cNvSpPr>
          <p:nvPr/>
        </p:nvSpPr>
        <p:spPr bwMode="auto">
          <a:xfrm>
            <a:off x="609600" y="3851933"/>
            <a:ext cx="8305800" cy="3016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50000"/>
              </a:spcBef>
              <a:buFontTx/>
              <a:buNone/>
            </a:pPr>
            <a:r>
              <a:rPr lang="en-US" altLang="en-US" sz="4000" dirty="0">
                <a:solidFill>
                  <a:srgbClr val="0000CC"/>
                </a:solidFill>
                <a:latin typeface="Times New Roman" panose="02020603050405020304" pitchFamily="18" charset="0"/>
                <a:cs typeface="Times New Roman" panose="02020603050405020304" pitchFamily="18" charset="0"/>
              </a:rPr>
              <a:t>2X = (10943)(12.890) =  141055.27 kJ</a:t>
            </a:r>
          </a:p>
          <a:p>
            <a:pPr algn="ctr" eaLnBrk="1" hangingPunct="1">
              <a:spcBef>
                <a:spcPct val="50000"/>
              </a:spcBef>
              <a:buFontTx/>
              <a:buNone/>
            </a:pPr>
            <a:r>
              <a:rPr lang="en-US" altLang="en-US" sz="4000" dirty="0">
                <a:solidFill>
                  <a:srgbClr val="FF0000"/>
                </a:solidFill>
                <a:latin typeface="Times New Roman" panose="02020603050405020304" pitchFamily="18" charset="0"/>
                <a:cs typeface="Times New Roman" panose="02020603050405020304" pitchFamily="18" charset="0"/>
              </a:rPr>
              <a:t>X = 70527.635 kJ </a:t>
            </a:r>
            <a:r>
              <a:rPr lang="en-US" altLang="en-US" sz="4000" i="1" dirty="0">
                <a:latin typeface="Times New Roman" panose="02020603050405020304" pitchFamily="18" charset="0"/>
                <a:cs typeface="Times New Roman" panose="02020603050405020304" pitchFamily="18" charset="0"/>
              </a:rPr>
              <a:t> </a:t>
            </a:r>
          </a:p>
          <a:p>
            <a:pPr algn="ctr" eaLnBrk="1" hangingPunct="1">
              <a:spcBef>
                <a:spcPct val="50000"/>
              </a:spcBef>
              <a:buFontTx/>
              <a:buNone/>
            </a:pPr>
            <a:r>
              <a:rPr lang="en-US" altLang="en-US" sz="6000" dirty="0">
                <a:latin typeface="Times New Roman" panose="02020603050405020304" pitchFamily="18" charset="0"/>
                <a:cs typeface="Times New Roman" panose="02020603050405020304" pitchFamily="18" charset="0"/>
              </a:rPr>
              <a:t>X = 70,528 kJ </a:t>
            </a:r>
            <a:r>
              <a:rPr lang="en-US" altLang="en-US" sz="2400" dirty="0">
                <a:latin typeface="Times New Roman" panose="02020603050405020304" pitchFamily="18" charset="0"/>
                <a:cs typeface="Times New Roman" panose="02020603050405020304" pitchFamily="18" charset="0"/>
              </a:rPr>
              <a:t>with 5 SF</a:t>
            </a:r>
            <a:endParaRPr lang="en-US" altLang="en-US"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3981794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28B8D83-411A-4DB0-A349-F31883A37922}"/>
              </a:ext>
            </a:extLst>
          </p:cNvPr>
          <p:cNvSpPr txBox="1"/>
          <p:nvPr/>
        </p:nvSpPr>
        <p:spPr>
          <a:xfrm>
            <a:off x="0" y="0"/>
            <a:ext cx="9144000" cy="6524863"/>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78.  Table I shows us this:</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a:t>
            </a:r>
            <a:r>
              <a:rPr lang="en-US" sz="4000" dirty="0">
                <a:solidFill>
                  <a:srgbClr val="FF0000"/>
                </a:solidFill>
                <a:latin typeface="Times New Roman" panose="02020603050405020304" pitchFamily="18" charset="0"/>
                <a:cs typeface="Times New Roman" panose="02020603050405020304" pitchFamily="18" charset="0"/>
              </a:rPr>
              <a:t>4Al + 3O</a:t>
            </a:r>
            <a:r>
              <a:rPr lang="en-US" sz="4000" baseline="-25000" dirty="0">
                <a:solidFill>
                  <a:srgbClr val="FF0000"/>
                </a:solidFill>
                <a:latin typeface="Times New Roman" panose="02020603050405020304" pitchFamily="18" charset="0"/>
                <a:cs typeface="Times New Roman" panose="02020603050405020304" pitchFamily="18" charset="0"/>
              </a:rPr>
              <a:t>2</a:t>
            </a:r>
            <a:r>
              <a:rPr lang="en-US" sz="4000" dirty="0">
                <a:solidFill>
                  <a:srgbClr val="FF0000"/>
                </a:solidFill>
                <a:latin typeface="Times New Roman" panose="02020603050405020304" pitchFamily="18" charset="0"/>
                <a:cs typeface="Times New Roman" panose="02020603050405020304" pitchFamily="18" charset="0"/>
              </a:rPr>
              <a:t>  →  2Al</a:t>
            </a:r>
            <a:r>
              <a:rPr lang="en-US" sz="4000" baseline="-25000" dirty="0">
                <a:solidFill>
                  <a:srgbClr val="FF0000"/>
                </a:solidFill>
                <a:latin typeface="Times New Roman" panose="02020603050405020304" pitchFamily="18" charset="0"/>
                <a:cs typeface="Times New Roman" panose="02020603050405020304" pitchFamily="18" charset="0"/>
              </a:rPr>
              <a:t>2</a:t>
            </a:r>
            <a:r>
              <a:rPr lang="en-US" sz="4000" dirty="0">
                <a:solidFill>
                  <a:srgbClr val="FF0000"/>
                </a:solidFill>
                <a:latin typeface="Times New Roman" panose="02020603050405020304" pitchFamily="18" charset="0"/>
                <a:cs typeface="Times New Roman" panose="02020603050405020304" pitchFamily="18" charset="0"/>
              </a:rPr>
              <a:t>O</a:t>
            </a:r>
            <a:r>
              <a:rPr lang="en-US" sz="4000" baseline="-25000" dirty="0">
                <a:solidFill>
                  <a:srgbClr val="FF0000"/>
                </a:solidFill>
                <a:latin typeface="Times New Roman" panose="02020603050405020304" pitchFamily="18" charset="0"/>
                <a:cs typeface="Times New Roman" panose="02020603050405020304" pitchFamily="18" charset="0"/>
              </a:rPr>
              <a:t>3</a:t>
            </a:r>
            <a:r>
              <a:rPr lang="en-US" sz="4000" dirty="0">
                <a:solidFill>
                  <a:srgbClr val="FF0000"/>
                </a:solidFill>
                <a:latin typeface="Times New Roman" panose="02020603050405020304" pitchFamily="18" charset="0"/>
                <a:cs typeface="Times New Roman" panose="02020603050405020304" pitchFamily="18" charset="0"/>
              </a:rPr>
              <a:t>    ∆H = -3351 kJ</a:t>
            </a:r>
          </a:p>
          <a:p>
            <a:br>
              <a:rPr lang="en-US" sz="3200" dirty="0">
                <a:solidFill>
                  <a:srgbClr val="FF0000"/>
                </a:solidFill>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a:t>
            </a:r>
            <a:r>
              <a:rPr lang="en-US" sz="4400" dirty="0">
                <a:solidFill>
                  <a:srgbClr val="000099"/>
                </a:solidFill>
                <a:latin typeface="Times New Roman" panose="02020603050405020304" pitchFamily="18" charset="0"/>
                <a:cs typeface="Times New Roman" panose="02020603050405020304" pitchFamily="18" charset="0"/>
              </a:rPr>
              <a:t> It can be rewritten as this…</a:t>
            </a:r>
          </a:p>
          <a:p>
            <a:endParaRPr lang="en-US" sz="4400" dirty="0">
              <a:solidFill>
                <a:srgbClr val="000099"/>
              </a:solidFill>
              <a:latin typeface="Times New Roman" panose="02020603050405020304" pitchFamily="18" charset="0"/>
              <a:cs typeface="Times New Roman" panose="02020603050405020304" pitchFamily="18" charset="0"/>
            </a:endParaRPr>
          </a:p>
          <a:p>
            <a:r>
              <a:rPr lang="en-US" sz="5400" dirty="0">
                <a:solidFill>
                  <a:srgbClr val="FF0000"/>
                </a:solidFill>
                <a:latin typeface="Times New Roman" panose="02020603050405020304" pitchFamily="18" charset="0"/>
                <a:cs typeface="Times New Roman" panose="02020603050405020304" pitchFamily="18" charset="0"/>
              </a:rPr>
              <a:t>4Al + 3O</a:t>
            </a:r>
            <a:r>
              <a:rPr lang="en-US" sz="5400" baseline="-25000" dirty="0">
                <a:solidFill>
                  <a:srgbClr val="FF0000"/>
                </a:solidFill>
                <a:latin typeface="Times New Roman" panose="02020603050405020304" pitchFamily="18" charset="0"/>
                <a:cs typeface="Times New Roman" panose="02020603050405020304" pitchFamily="18" charset="0"/>
              </a:rPr>
              <a:t>2</a:t>
            </a:r>
            <a:r>
              <a:rPr lang="en-US" sz="5400" dirty="0">
                <a:solidFill>
                  <a:srgbClr val="FF0000"/>
                </a:solidFill>
                <a:latin typeface="Times New Roman" panose="02020603050405020304" pitchFamily="18" charset="0"/>
                <a:cs typeface="Times New Roman" panose="02020603050405020304" pitchFamily="18" charset="0"/>
              </a:rPr>
              <a:t>  → 2Al</a:t>
            </a:r>
            <a:r>
              <a:rPr lang="en-US" sz="5400" baseline="-25000" dirty="0">
                <a:solidFill>
                  <a:srgbClr val="FF0000"/>
                </a:solidFill>
                <a:latin typeface="Times New Roman" panose="02020603050405020304" pitchFamily="18" charset="0"/>
                <a:cs typeface="Times New Roman" panose="02020603050405020304" pitchFamily="18" charset="0"/>
              </a:rPr>
              <a:t>2</a:t>
            </a:r>
            <a:r>
              <a:rPr lang="en-US" sz="5400" dirty="0">
                <a:solidFill>
                  <a:srgbClr val="FF0000"/>
                </a:solidFill>
                <a:latin typeface="Times New Roman" panose="02020603050405020304" pitchFamily="18" charset="0"/>
                <a:cs typeface="Times New Roman" panose="02020603050405020304" pitchFamily="18" charset="0"/>
              </a:rPr>
              <a:t>O</a:t>
            </a:r>
            <a:r>
              <a:rPr lang="en-US" sz="5400" baseline="-25000" dirty="0">
                <a:solidFill>
                  <a:srgbClr val="FF0000"/>
                </a:solidFill>
                <a:latin typeface="Times New Roman" panose="02020603050405020304" pitchFamily="18" charset="0"/>
                <a:cs typeface="Times New Roman" panose="02020603050405020304" pitchFamily="18" charset="0"/>
              </a:rPr>
              <a:t>3  </a:t>
            </a:r>
            <a:r>
              <a:rPr lang="en-US" sz="5400" dirty="0">
                <a:solidFill>
                  <a:srgbClr val="FF0000"/>
                </a:solidFill>
                <a:latin typeface="Times New Roman" panose="02020603050405020304" pitchFamily="18" charset="0"/>
                <a:cs typeface="Times New Roman" panose="02020603050405020304" pitchFamily="18" charset="0"/>
              </a:rPr>
              <a:t>+ 3351 kJ</a:t>
            </a:r>
            <a:br>
              <a:rPr lang="en-US" sz="4400" dirty="0">
                <a:solidFill>
                  <a:srgbClr val="000099"/>
                </a:solidFill>
                <a:latin typeface="Times New Roman" panose="02020603050405020304" pitchFamily="18" charset="0"/>
                <a:cs typeface="Times New Roman" panose="02020603050405020304" pitchFamily="18" charset="0"/>
              </a:rPr>
            </a:br>
            <a:br>
              <a:rPr lang="en-US" sz="4400" dirty="0">
                <a:solidFill>
                  <a:srgbClr val="000099"/>
                </a:solidFill>
                <a:latin typeface="Times New Roman" panose="02020603050405020304" pitchFamily="18" charset="0"/>
                <a:cs typeface="Times New Roman" panose="02020603050405020304" pitchFamily="18" charset="0"/>
              </a:rPr>
            </a:br>
            <a:r>
              <a:rPr lang="en-US" sz="3200" dirty="0">
                <a:solidFill>
                  <a:srgbClr val="000099"/>
                </a:solidFill>
                <a:latin typeface="Times New Roman" panose="02020603050405020304" pitchFamily="18" charset="0"/>
                <a:cs typeface="Times New Roman" panose="02020603050405020304" pitchFamily="18" charset="0"/>
              </a:rPr>
              <a:t>In this reaction, heat energy is a product.</a:t>
            </a:r>
          </a:p>
          <a:p>
            <a:endParaRPr lang="en-US" sz="3200" dirty="0">
              <a:solidFill>
                <a:srgbClr val="000099"/>
              </a:solidFill>
              <a:latin typeface="Times New Roman" panose="02020603050405020304" pitchFamily="18" charset="0"/>
              <a:cs typeface="Times New Roman" panose="02020603050405020304" pitchFamily="18" charset="0"/>
            </a:endParaRPr>
          </a:p>
          <a:p>
            <a:r>
              <a:rPr lang="en-US" sz="3200" dirty="0">
                <a:solidFill>
                  <a:srgbClr val="000099"/>
                </a:solidFill>
                <a:latin typeface="Times New Roman" panose="02020603050405020304" pitchFamily="18" charset="0"/>
                <a:cs typeface="Times New Roman" panose="02020603050405020304" pitchFamily="18" charset="0"/>
              </a:rPr>
              <a:t>The H is negative, but we add this energy to the product side.  No mix up on signs.</a:t>
            </a:r>
            <a:endParaRPr lang="en-US" dirty="0"/>
          </a:p>
        </p:txBody>
      </p:sp>
    </p:spTree>
    <p:extLst>
      <p:ext uri="{BB962C8B-B14F-4D97-AF65-F5344CB8AC3E}">
        <p14:creationId xmlns:p14="http://schemas.microsoft.com/office/powerpoint/2010/main" val="234802273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28B8D83-411A-4DB0-A349-F31883A37922}"/>
              </a:ext>
            </a:extLst>
          </p:cNvPr>
          <p:cNvSpPr txBox="1"/>
          <p:nvPr/>
        </p:nvSpPr>
        <p:spPr>
          <a:xfrm>
            <a:off x="0" y="0"/>
            <a:ext cx="9144000" cy="1077218"/>
          </a:xfrm>
          <a:prstGeom prst="rect">
            <a:avLst/>
          </a:prstGeom>
          <a:solidFill>
            <a:schemeClr val="accent5">
              <a:lumMod val="20000"/>
              <a:lumOff val="80000"/>
            </a:schemeClr>
          </a:solidFill>
        </p:spPr>
        <p:txBody>
          <a:bodyPr wrap="square" rtlCol="0">
            <a:spAutoFit/>
          </a:bodyPr>
          <a:lstStyle/>
          <a:p>
            <a:r>
              <a:rPr lang="en-US" sz="3200" dirty="0">
                <a:latin typeface="Times New Roman" panose="02020603050405020304" pitchFamily="18" charset="0"/>
                <a:cs typeface="Times New Roman" panose="02020603050405020304" pitchFamily="18" charset="0"/>
              </a:rPr>
              <a:t>79.  When 7.50 moles of aluminum oxide form,</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how many kJ are released?</a:t>
            </a:r>
            <a:endParaRPr lang="en-US" dirty="0"/>
          </a:p>
        </p:txBody>
      </p:sp>
    </p:spTree>
    <p:extLst>
      <p:ext uri="{BB962C8B-B14F-4D97-AF65-F5344CB8AC3E}">
        <p14:creationId xmlns:p14="http://schemas.microsoft.com/office/powerpoint/2010/main" val="7259327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F356B-C8D7-597D-FE07-94A3578D996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528D257-B084-BFB1-8DF4-C326353F130D}"/>
              </a:ext>
            </a:extLst>
          </p:cNvPr>
          <p:cNvSpPr txBox="1"/>
          <p:nvPr/>
        </p:nvSpPr>
        <p:spPr>
          <a:xfrm>
            <a:off x="0" y="0"/>
            <a:ext cx="9144000" cy="1077218"/>
          </a:xfrm>
          <a:prstGeom prst="rect">
            <a:avLst/>
          </a:prstGeom>
          <a:solidFill>
            <a:schemeClr val="accent5">
              <a:lumMod val="20000"/>
              <a:lumOff val="80000"/>
            </a:schemeClr>
          </a:solidFill>
        </p:spPr>
        <p:txBody>
          <a:bodyPr wrap="square" rtlCol="0">
            <a:spAutoFit/>
          </a:bodyPr>
          <a:lstStyle/>
          <a:p>
            <a:r>
              <a:rPr lang="en-US" sz="3200" dirty="0">
                <a:latin typeface="Times New Roman" panose="02020603050405020304" pitchFamily="18" charset="0"/>
                <a:cs typeface="Times New Roman" panose="02020603050405020304" pitchFamily="18" charset="0"/>
              </a:rPr>
              <a:t>79.  When 7.50 moles of aluminum oxide form,</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how many kJ are released?</a:t>
            </a:r>
            <a:endParaRPr lang="en-US" dirty="0"/>
          </a:p>
        </p:txBody>
      </p:sp>
      <p:sp>
        <p:nvSpPr>
          <p:cNvPr id="3" name="Text Box 5">
            <a:extLst>
              <a:ext uri="{FF2B5EF4-FFF2-40B4-BE49-F238E27FC236}">
                <a16:creationId xmlns:a16="http://schemas.microsoft.com/office/drawing/2014/main" id="{224FD434-5FB2-4872-A271-0E11D936B70F}"/>
              </a:ext>
            </a:extLst>
          </p:cNvPr>
          <p:cNvSpPr txBox="1">
            <a:spLocks noChangeArrowheads="1"/>
          </p:cNvSpPr>
          <p:nvPr/>
        </p:nvSpPr>
        <p:spPr bwMode="auto">
          <a:xfrm>
            <a:off x="723900" y="2046359"/>
            <a:ext cx="19050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US" altLang="en-US">
                <a:latin typeface="Times New Roman" panose="02020603050405020304" pitchFamily="18" charset="0"/>
                <a:cs typeface="Times New Roman" panose="02020603050405020304" pitchFamily="18" charset="0"/>
              </a:rPr>
              <a:t>MR</a:t>
            </a:r>
          </a:p>
        </p:txBody>
      </p:sp>
      <p:sp>
        <p:nvSpPr>
          <p:cNvPr id="4" name="Text Box 6">
            <a:extLst>
              <a:ext uri="{FF2B5EF4-FFF2-40B4-BE49-F238E27FC236}">
                <a16:creationId xmlns:a16="http://schemas.microsoft.com/office/drawing/2014/main" id="{D29DC6B6-7692-42BF-864D-52B9841F5204}"/>
              </a:ext>
            </a:extLst>
          </p:cNvPr>
          <p:cNvSpPr txBox="1">
            <a:spLocks noChangeArrowheads="1"/>
          </p:cNvSpPr>
          <p:nvPr/>
        </p:nvSpPr>
        <p:spPr bwMode="auto">
          <a:xfrm>
            <a:off x="1676400" y="1905000"/>
            <a:ext cx="167640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50000"/>
              </a:spcBef>
              <a:buFontTx/>
              <a:buNone/>
            </a:pPr>
            <a:r>
              <a:rPr lang="en-US" altLang="en-US" sz="2800" u="sng" dirty="0">
                <a:latin typeface="Times New Roman" panose="02020603050405020304" pitchFamily="18" charset="0"/>
                <a:cs typeface="Times New Roman" panose="02020603050405020304" pitchFamily="18" charset="0"/>
              </a:rPr>
              <a:t>Al</a:t>
            </a:r>
            <a:r>
              <a:rPr lang="en-US" altLang="en-US" sz="2800" u="sng" baseline="-25000" dirty="0">
                <a:latin typeface="Times New Roman" panose="02020603050405020304" pitchFamily="18" charset="0"/>
                <a:cs typeface="Times New Roman" panose="02020603050405020304" pitchFamily="18" charset="0"/>
              </a:rPr>
              <a:t>2</a:t>
            </a:r>
            <a:r>
              <a:rPr lang="en-US" altLang="en-US" sz="2800" u="sng" dirty="0">
                <a:latin typeface="Times New Roman" panose="02020603050405020304" pitchFamily="18" charset="0"/>
                <a:cs typeface="Times New Roman" panose="02020603050405020304" pitchFamily="18" charset="0"/>
              </a:rPr>
              <a:t>O</a:t>
            </a:r>
            <a:r>
              <a:rPr lang="en-US" altLang="en-US" sz="2800" u="sng" baseline="-25000" dirty="0">
                <a:latin typeface="Times New Roman" panose="02020603050405020304" pitchFamily="18" charset="0"/>
                <a:cs typeface="Times New Roman" panose="02020603050405020304" pitchFamily="18" charset="0"/>
              </a:rPr>
              <a:t>3</a:t>
            </a:r>
            <a:br>
              <a:rPr lang="en-US" altLang="en-US" sz="2800" dirty="0">
                <a:latin typeface="Times New Roman" panose="02020603050405020304" pitchFamily="18" charset="0"/>
                <a:cs typeface="Times New Roman" panose="02020603050405020304" pitchFamily="18" charset="0"/>
              </a:rPr>
            </a:br>
            <a:r>
              <a:rPr lang="en-US" altLang="en-US" sz="2800" dirty="0">
                <a:latin typeface="Times New Roman" panose="02020603050405020304" pitchFamily="18" charset="0"/>
                <a:cs typeface="Times New Roman" panose="02020603050405020304" pitchFamily="18" charset="0"/>
              </a:rPr>
              <a:t>energy</a:t>
            </a:r>
          </a:p>
        </p:txBody>
      </p:sp>
      <p:sp>
        <p:nvSpPr>
          <p:cNvPr id="5" name="Text Box 7">
            <a:extLst>
              <a:ext uri="{FF2B5EF4-FFF2-40B4-BE49-F238E27FC236}">
                <a16:creationId xmlns:a16="http://schemas.microsoft.com/office/drawing/2014/main" id="{77A726EE-ECD5-4157-A8C6-18ED8DA51418}"/>
              </a:ext>
            </a:extLst>
          </p:cNvPr>
          <p:cNvSpPr txBox="1">
            <a:spLocks noChangeArrowheads="1"/>
          </p:cNvSpPr>
          <p:nvPr/>
        </p:nvSpPr>
        <p:spPr bwMode="auto">
          <a:xfrm>
            <a:off x="3369365" y="1861692"/>
            <a:ext cx="167640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50000"/>
              </a:spcBef>
              <a:buFontTx/>
              <a:buNone/>
            </a:pPr>
            <a:r>
              <a:rPr lang="en-US" altLang="en-US" sz="2800" u="sng" dirty="0">
                <a:latin typeface="Times New Roman" panose="02020603050405020304" pitchFamily="18" charset="0"/>
                <a:cs typeface="Times New Roman" panose="02020603050405020304" pitchFamily="18" charset="0"/>
              </a:rPr>
              <a:t>2</a:t>
            </a:r>
            <a:br>
              <a:rPr lang="en-US" altLang="en-US" sz="2800" dirty="0">
                <a:latin typeface="Times New Roman" panose="02020603050405020304" pitchFamily="18" charset="0"/>
                <a:cs typeface="Times New Roman" panose="02020603050405020304" pitchFamily="18" charset="0"/>
              </a:rPr>
            </a:br>
            <a:r>
              <a:rPr lang="en-US" altLang="en-US" sz="2800" dirty="0">
                <a:latin typeface="Times New Roman" panose="02020603050405020304" pitchFamily="18" charset="0"/>
                <a:cs typeface="Times New Roman" panose="02020603050405020304" pitchFamily="18" charset="0"/>
              </a:rPr>
              <a:t>3351 kJ</a:t>
            </a:r>
          </a:p>
        </p:txBody>
      </p:sp>
      <p:sp>
        <p:nvSpPr>
          <p:cNvPr id="6" name="Text Box 8">
            <a:extLst>
              <a:ext uri="{FF2B5EF4-FFF2-40B4-BE49-F238E27FC236}">
                <a16:creationId xmlns:a16="http://schemas.microsoft.com/office/drawing/2014/main" id="{58E6069B-D9EE-449A-B28F-6944F5A0DA52}"/>
              </a:ext>
            </a:extLst>
          </p:cNvPr>
          <p:cNvSpPr txBox="1">
            <a:spLocks noChangeArrowheads="1"/>
          </p:cNvSpPr>
          <p:nvPr/>
        </p:nvSpPr>
        <p:spPr bwMode="auto">
          <a:xfrm>
            <a:off x="4981161" y="1826642"/>
            <a:ext cx="1752600" cy="14157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50000"/>
              </a:spcBef>
              <a:buFontTx/>
              <a:buNone/>
            </a:pPr>
            <a:r>
              <a:rPr lang="en-US" altLang="en-US" sz="2800" u="sng" dirty="0">
                <a:latin typeface="Times New Roman" panose="02020603050405020304" pitchFamily="18" charset="0"/>
                <a:cs typeface="Times New Roman" panose="02020603050405020304" pitchFamily="18" charset="0"/>
              </a:rPr>
              <a:t>7.50</a:t>
            </a:r>
            <a:br>
              <a:rPr lang="en-US" altLang="en-US" sz="2800" u="sng" dirty="0">
                <a:latin typeface="Times New Roman" panose="02020603050405020304" pitchFamily="18" charset="0"/>
                <a:cs typeface="Times New Roman" panose="02020603050405020304" pitchFamily="18" charset="0"/>
              </a:rPr>
            </a:br>
            <a:r>
              <a:rPr lang="en-US" altLang="en-US" sz="2800" dirty="0">
                <a:latin typeface="Times New Roman" panose="02020603050405020304" pitchFamily="18" charset="0"/>
                <a:cs typeface="Times New Roman" panose="02020603050405020304" pitchFamily="18" charset="0"/>
              </a:rPr>
              <a:t>X kJ</a:t>
            </a:r>
          </a:p>
          <a:p>
            <a:pPr eaLnBrk="1" hangingPunct="1">
              <a:spcBef>
                <a:spcPct val="50000"/>
              </a:spcBef>
              <a:buFontTx/>
              <a:buNone/>
            </a:pPr>
            <a:endParaRPr lang="en-US" altLang="en-US" sz="2000" dirty="0">
              <a:latin typeface="Times New Roman" panose="02020603050405020304" pitchFamily="18" charset="0"/>
              <a:cs typeface="Times New Roman" panose="02020603050405020304" pitchFamily="18" charset="0"/>
            </a:endParaRPr>
          </a:p>
        </p:txBody>
      </p:sp>
      <p:sp>
        <p:nvSpPr>
          <p:cNvPr id="7" name="Text Box 9">
            <a:extLst>
              <a:ext uri="{FF2B5EF4-FFF2-40B4-BE49-F238E27FC236}">
                <a16:creationId xmlns:a16="http://schemas.microsoft.com/office/drawing/2014/main" id="{5AE64D3B-5790-4353-98B7-CB3FBD2CCA59}"/>
              </a:ext>
            </a:extLst>
          </p:cNvPr>
          <p:cNvSpPr txBox="1">
            <a:spLocks noChangeArrowheads="1"/>
          </p:cNvSpPr>
          <p:nvPr/>
        </p:nvSpPr>
        <p:spPr bwMode="auto">
          <a:xfrm>
            <a:off x="2133600" y="3505200"/>
            <a:ext cx="7162800" cy="203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US" altLang="en-US" sz="3600" dirty="0">
                <a:solidFill>
                  <a:srgbClr val="0000CC"/>
                </a:solidFill>
                <a:latin typeface="Times New Roman" panose="02020603050405020304" pitchFamily="18" charset="0"/>
                <a:cs typeface="Times New Roman" panose="02020603050405020304" pitchFamily="18" charset="0"/>
              </a:rPr>
              <a:t>2X = (3351)(7.50) =  25132.5 kJ</a:t>
            </a:r>
          </a:p>
          <a:p>
            <a:pPr eaLnBrk="1" hangingPunct="1">
              <a:spcBef>
                <a:spcPct val="50000"/>
              </a:spcBef>
              <a:buFontTx/>
              <a:buNone/>
            </a:pPr>
            <a:br>
              <a:rPr lang="en-US" altLang="en-US" sz="3600" dirty="0">
                <a:solidFill>
                  <a:srgbClr val="FF0000"/>
                </a:solidFill>
                <a:latin typeface="Times New Roman" panose="02020603050405020304" pitchFamily="18" charset="0"/>
                <a:cs typeface="Times New Roman" panose="02020603050405020304" pitchFamily="18" charset="0"/>
              </a:rPr>
            </a:br>
            <a:r>
              <a:rPr lang="en-US" altLang="en-US" sz="3600" dirty="0">
                <a:solidFill>
                  <a:srgbClr val="FF0000"/>
                </a:solidFill>
                <a:latin typeface="Times New Roman" panose="02020603050405020304" pitchFamily="18" charset="0"/>
                <a:cs typeface="Times New Roman" panose="02020603050405020304" pitchFamily="18" charset="0"/>
              </a:rPr>
              <a:t>X = 12,600 kJ </a:t>
            </a:r>
            <a:r>
              <a:rPr lang="en-US" altLang="en-US" sz="2400" i="1" dirty="0">
                <a:latin typeface="Times New Roman" panose="02020603050405020304" pitchFamily="18" charset="0"/>
                <a:cs typeface="Times New Roman" panose="02020603050405020304" pitchFamily="18" charset="0"/>
              </a:rPr>
              <a:t>with 3 SF</a:t>
            </a:r>
          </a:p>
        </p:txBody>
      </p:sp>
      <p:sp>
        <p:nvSpPr>
          <p:cNvPr id="8" name="TextBox 7">
            <a:extLst>
              <a:ext uri="{FF2B5EF4-FFF2-40B4-BE49-F238E27FC236}">
                <a16:creationId xmlns:a16="http://schemas.microsoft.com/office/drawing/2014/main" id="{64117463-417C-477A-A566-D6B4B964E651}"/>
              </a:ext>
            </a:extLst>
          </p:cNvPr>
          <p:cNvSpPr txBox="1"/>
          <p:nvPr/>
        </p:nvSpPr>
        <p:spPr>
          <a:xfrm>
            <a:off x="4923182" y="1954118"/>
            <a:ext cx="374374" cy="707886"/>
          </a:xfrm>
          <a:prstGeom prst="rect">
            <a:avLst/>
          </a:prstGeom>
          <a:noFill/>
        </p:spPr>
        <p:txBody>
          <a:bodyPr wrap="square" rtlCol="0">
            <a:spAutoFit/>
          </a:bodyPr>
          <a:lstStyle/>
          <a:p>
            <a:r>
              <a:rPr lang="en-US" sz="4000" dirty="0"/>
              <a:t>=</a:t>
            </a:r>
          </a:p>
        </p:txBody>
      </p:sp>
    </p:spTree>
    <p:extLst>
      <p:ext uri="{BB962C8B-B14F-4D97-AF65-F5344CB8AC3E}">
        <p14:creationId xmlns:p14="http://schemas.microsoft.com/office/powerpoint/2010/main" val="408258918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1D60718-EF41-4974-886D-157A7D011A9F}"/>
              </a:ext>
            </a:extLst>
          </p:cNvPr>
          <p:cNvSpPr txBox="1"/>
          <p:nvPr/>
        </p:nvSpPr>
        <p:spPr>
          <a:xfrm>
            <a:off x="0" y="0"/>
            <a:ext cx="9144000" cy="1077218"/>
          </a:xfrm>
          <a:prstGeom prst="rect">
            <a:avLst/>
          </a:prstGeom>
          <a:solidFill>
            <a:schemeClr val="bg1">
              <a:lumMod val="95000"/>
            </a:schemeClr>
          </a:solidFill>
        </p:spPr>
        <p:txBody>
          <a:bodyPr wrap="square" rtlCol="0">
            <a:spAutoFit/>
          </a:bodyPr>
          <a:lstStyle/>
          <a:p>
            <a:r>
              <a:rPr lang="en-US" sz="3200" dirty="0">
                <a:latin typeface="Times New Roman" panose="02020603050405020304" pitchFamily="18" charset="0"/>
                <a:cs typeface="Times New Roman" panose="02020603050405020304" pitchFamily="18" charset="0"/>
              </a:rPr>
              <a:t>80.  How many calories are removed when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45.8 grams of ice forms from water at 273K?</a:t>
            </a:r>
          </a:p>
        </p:txBody>
      </p:sp>
      <p:pic>
        <p:nvPicPr>
          <p:cNvPr id="3" name="Picture 2" descr="Image result for water freezes">
            <a:extLst>
              <a:ext uri="{FF2B5EF4-FFF2-40B4-BE49-F238E27FC236}">
                <a16:creationId xmlns:a16="http://schemas.microsoft.com/office/drawing/2014/main" id="{F56DB51A-A22A-4C8F-8260-FA553AB1A22C}"/>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572000" y="1077218"/>
            <a:ext cx="4572000" cy="2571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282710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AA763B-2A61-1715-49C2-09305B5EB21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FD3308B-B901-731D-2C9D-D2C32C24077A}"/>
              </a:ext>
            </a:extLst>
          </p:cNvPr>
          <p:cNvSpPr txBox="1"/>
          <p:nvPr/>
        </p:nvSpPr>
        <p:spPr>
          <a:xfrm>
            <a:off x="0" y="0"/>
            <a:ext cx="9144000" cy="1077218"/>
          </a:xfrm>
          <a:prstGeom prst="rect">
            <a:avLst/>
          </a:prstGeom>
          <a:solidFill>
            <a:schemeClr val="bg1">
              <a:lumMod val="95000"/>
            </a:schemeClr>
          </a:solidFill>
        </p:spPr>
        <p:txBody>
          <a:bodyPr wrap="square" rtlCol="0">
            <a:spAutoFit/>
          </a:bodyPr>
          <a:lstStyle/>
          <a:p>
            <a:r>
              <a:rPr lang="en-US" sz="3200" dirty="0">
                <a:latin typeface="Times New Roman" panose="02020603050405020304" pitchFamily="18" charset="0"/>
                <a:cs typeface="Times New Roman" panose="02020603050405020304" pitchFamily="18" charset="0"/>
              </a:rPr>
              <a:t>80.  How many calories are removed when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45.8 grams of ice forms from water at 273K?</a:t>
            </a:r>
          </a:p>
        </p:txBody>
      </p:sp>
      <p:pic>
        <p:nvPicPr>
          <p:cNvPr id="3" name="Picture 2" descr="Image result for water freezes">
            <a:extLst>
              <a:ext uri="{FF2B5EF4-FFF2-40B4-BE49-F238E27FC236}">
                <a16:creationId xmlns:a16="http://schemas.microsoft.com/office/drawing/2014/main" id="{E59435D9-F07D-DD4A-1398-8BD641ADEEBA}"/>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572000" y="1077218"/>
            <a:ext cx="4572000" cy="257175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697F1E4-2AAA-4915-B9C0-4EB8152A4A9D}"/>
              </a:ext>
            </a:extLst>
          </p:cNvPr>
          <p:cNvSpPr/>
          <p:nvPr/>
        </p:nvSpPr>
        <p:spPr>
          <a:xfrm>
            <a:off x="15433" y="1219200"/>
            <a:ext cx="8541026" cy="3970318"/>
          </a:xfrm>
          <a:prstGeom prst="rect">
            <a:avLst/>
          </a:prstGeom>
        </p:spPr>
        <p:txBody>
          <a:bodyPr wrap="square">
            <a:spAutoFit/>
          </a:bodyPr>
          <a:lstStyle/>
          <a:p>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Use       </a:t>
            </a:r>
            <a:r>
              <a:rPr lang="en-US" sz="2400" u="sng" dirty="0">
                <a:solidFill>
                  <a:srgbClr val="800080"/>
                </a:solidFill>
                <a:latin typeface="Times New Roman" panose="02020603050405020304" pitchFamily="18" charset="0"/>
                <a:cs typeface="Times New Roman" panose="02020603050405020304" pitchFamily="18" charset="0"/>
              </a:rPr>
              <a:t>SOLVE FOR</a:t>
            </a:r>
            <a:br>
              <a:rPr lang="en-US" sz="3600" dirty="0">
                <a:solidFill>
                  <a:schemeClr val="tx1">
                    <a:lumMod val="95000"/>
                    <a:lumOff val="5000"/>
                  </a:schemeClr>
                </a:solidFill>
                <a:latin typeface="Times New Roman" panose="02020603050405020304" pitchFamily="18" charset="0"/>
                <a:cs typeface="Times New Roman" panose="02020603050405020304" pitchFamily="18" charset="0"/>
              </a:rPr>
            </a:br>
            <a:br>
              <a:rPr lang="en-US" sz="36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3600" dirty="0">
                <a:solidFill>
                  <a:srgbClr val="800080"/>
                </a:solidFill>
                <a:latin typeface="Times New Roman" panose="02020603050405020304" pitchFamily="18" charset="0"/>
                <a:cs typeface="Times New Roman" panose="02020603050405020304" pitchFamily="18" charset="0"/>
              </a:rPr>
              <a:t>q</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 </a:t>
            </a:r>
            <a:r>
              <a:rPr lang="en-US" sz="3600" dirty="0" err="1">
                <a:solidFill>
                  <a:schemeClr val="tx1">
                    <a:lumMod val="95000"/>
                    <a:lumOff val="5000"/>
                  </a:schemeClr>
                </a:solidFill>
                <a:latin typeface="Times New Roman" panose="02020603050405020304" pitchFamily="18" charset="0"/>
                <a:cs typeface="Times New Roman" panose="02020603050405020304" pitchFamily="18" charset="0"/>
              </a:rPr>
              <a:t>mH</a:t>
            </a:r>
            <a:r>
              <a:rPr lang="en-US" sz="3600" baseline="-25000" dirty="0" err="1">
                <a:solidFill>
                  <a:schemeClr val="tx1">
                    <a:lumMod val="95000"/>
                    <a:lumOff val="5000"/>
                  </a:schemeClr>
                </a:solidFill>
                <a:latin typeface="Times New Roman" panose="02020603050405020304" pitchFamily="18" charset="0"/>
                <a:cs typeface="Times New Roman" panose="02020603050405020304" pitchFamily="18" charset="0"/>
              </a:rPr>
              <a:t>F</a:t>
            </a:r>
            <a:br>
              <a:rPr lang="en-US" sz="3600" dirty="0">
                <a:solidFill>
                  <a:schemeClr val="tx1">
                    <a:lumMod val="95000"/>
                    <a:lumOff val="5000"/>
                  </a:schemeClr>
                </a:solidFill>
                <a:latin typeface="Times New Roman" panose="02020603050405020304" pitchFamily="18" charset="0"/>
                <a:cs typeface="Times New Roman" panose="02020603050405020304" pitchFamily="18" charset="0"/>
              </a:rPr>
            </a:br>
            <a:br>
              <a:rPr lang="en-US" sz="36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q = (45.8 g)(334 J/g)</a:t>
            </a:r>
            <a:br>
              <a:rPr lang="en-US" sz="36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a:t>
            </a:r>
            <a:br>
              <a:rPr lang="en-US" sz="36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q = 15297.2 Joules = </a:t>
            </a:r>
            <a:r>
              <a:rPr lang="en-US" sz="3600" dirty="0">
                <a:solidFill>
                  <a:srgbClr val="FF0000"/>
                </a:solidFill>
                <a:latin typeface="Times New Roman" panose="02020603050405020304" pitchFamily="18" charset="0"/>
                <a:cs typeface="Times New Roman" panose="02020603050405020304" pitchFamily="18" charset="0"/>
              </a:rPr>
              <a:t>15,300 J with 3 SF</a:t>
            </a:r>
            <a:endParaRPr lang="en-US" sz="3600" dirty="0">
              <a:solidFill>
                <a:srgbClr val="FF0000"/>
              </a:solidFill>
            </a:endParaRPr>
          </a:p>
        </p:txBody>
      </p:sp>
      <p:cxnSp>
        <p:nvCxnSpPr>
          <p:cNvPr id="5" name="Straight Arrow Connector 4">
            <a:extLst>
              <a:ext uri="{FF2B5EF4-FFF2-40B4-BE49-F238E27FC236}">
                <a16:creationId xmlns:a16="http://schemas.microsoft.com/office/drawing/2014/main" id="{20B03888-AB41-4AC7-99F6-803D36ED5912}"/>
              </a:ext>
            </a:extLst>
          </p:cNvPr>
          <p:cNvCxnSpPr/>
          <p:nvPr/>
        </p:nvCxnSpPr>
        <p:spPr>
          <a:xfrm flipH="1">
            <a:off x="704546" y="1810583"/>
            <a:ext cx="1219200" cy="533400"/>
          </a:xfrm>
          <a:prstGeom prst="straightConnector1">
            <a:avLst/>
          </a:prstGeom>
          <a:ln w="38100">
            <a:solidFill>
              <a:srgbClr val="800080"/>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8B326203-DA5D-4D35-BB3F-350341883AED}"/>
              </a:ext>
            </a:extLst>
          </p:cNvPr>
          <p:cNvSpPr txBox="1"/>
          <p:nvPr/>
        </p:nvSpPr>
        <p:spPr>
          <a:xfrm>
            <a:off x="15433" y="5638800"/>
            <a:ext cx="1603513" cy="1077218"/>
          </a:xfrm>
          <a:prstGeom prst="rect">
            <a:avLst/>
          </a:prstGeom>
          <a:noFill/>
        </p:spPr>
        <p:txBody>
          <a:bodyPr wrap="square" rtlCol="0">
            <a:spAutoFit/>
          </a:bodyPr>
          <a:lstStyle/>
          <a:p>
            <a:pPr algn="ctr"/>
            <a:r>
              <a:rPr lang="en-US" sz="3200" u="sng" dirty="0">
                <a:solidFill>
                  <a:srgbClr val="FF0000"/>
                </a:solidFill>
                <a:latin typeface="Times New Roman" panose="02020603050405020304" pitchFamily="18" charset="0"/>
                <a:cs typeface="Times New Roman" panose="02020603050405020304" pitchFamily="18" charset="0"/>
              </a:rPr>
              <a:t>15,300 J</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1</a:t>
            </a:r>
          </a:p>
        </p:txBody>
      </p:sp>
      <p:cxnSp>
        <p:nvCxnSpPr>
          <p:cNvPr id="8" name="Straight Arrow Connector 7">
            <a:extLst>
              <a:ext uri="{FF2B5EF4-FFF2-40B4-BE49-F238E27FC236}">
                <a16:creationId xmlns:a16="http://schemas.microsoft.com/office/drawing/2014/main" id="{37B168A5-C2EE-4EB7-928C-59763B951986}"/>
              </a:ext>
            </a:extLst>
          </p:cNvPr>
          <p:cNvCxnSpPr>
            <a:cxnSpLocks/>
          </p:cNvCxnSpPr>
          <p:nvPr/>
        </p:nvCxnSpPr>
        <p:spPr>
          <a:xfrm flipH="1">
            <a:off x="1618946" y="5146818"/>
            <a:ext cx="3048000" cy="49198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FD987AC7-9827-49D9-8623-34E7EA6B1EAB}"/>
              </a:ext>
            </a:extLst>
          </p:cNvPr>
          <p:cNvSpPr txBox="1"/>
          <p:nvPr/>
        </p:nvSpPr>
        <p:spPr>
          <a:xfrm>
            <a:off x="1622259" y="5787982"/>
            <a:ext cx="762000" cy="646331"/>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X</a:t>
            </a:r>
          </a:p>
        </p:txBody>
      </p:sp>
      <p:sp>
        <p:nvSpPr>
          <p:cNvPr id="12" name="TextBox 11">
            <a:extLst>
              <a:ext uri="{FF2B5EF4-FFF2-40B4-BE49-F238E27FC236}">
                <a16:creationId xmlns:a16="http://schemas.microsoft.com/office/drawing/2014/main" id="{C9C110B4-6971-4C49-BD50-36420240782C}"/>
              </a:ext>
            </a:extLst>
          </p:cNvPr>
          <p:cNvSpPr txBox="1"/>
          <p:nvPr/>
        </p:nvSpPr>
        <p:spPr>
          <a:xfrm>
            <a:off x="2152346" y="5638800"/>
            <a:ext cx="1603513" cy="1077218"/>
          </a:xfrm>
          <a:prstGeom prst="rect">
            <a:avLst/>
          </a:prstGeom>
          <a:noFill/>
        </p:spPr>
        <p:txBody>
          <a:bodyPr wrap="square" rtlCol="0">
            <a:spAutoFit/>
          </a:bodyPr>
          <a:lstStyle/>
          <a:p>
            <a:pPr algn="ctr"/>
            <a:r>
              <a:rPr lang="en-US" sz="3200" u="sng" dirty="0">
                <a:latin typeface="Times New Roman" panose="02020603050405020304" pitchFamily="18" charset="0"/>
                <a:cs typeface="Times New Roman" panose="02020603050405020304" pitchFamily="18" charset="0"/>
              </a:rPr>
              <a:t>1 </a:t>
            </a:r>
            <a:r>
              <a:rPr lang="en-US" sz="3200" u="sng" dirty="0" err="1">
                <a:latin typeface="Times New Roman" panose="02020603050405020304" pitchFamily="18" charset="0"/>
                <a:cs typeface="Times New Roman" panose="02020603050405020304" pitchFamily="18" charset="0"/>
              </a:rPr>
              <a:t>cal</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4.18 J</a:t>
            </a:r>
          </a:p>
        </p:txBody>
      </p:sp>
      <p:sp>
        <p:nvSpPr>
          <p:cNvPr id="13" name="TextBox 12">
            <a:extLst>
              <a:ext uri="{FF2B5EF4-FFF2-40B4-BE49-F238E27FC236}">
                <a16:creationId xmlns:a16="http://schemas.microsoft.com/office/drawing/2014/main" id="{860B7B80-5AD7-431F-8008-9FB187382A69}"/>
              </a:ext>
            </a:extLst>
          </p:cNvPr>
          <p:cNvSpPr txBox="1"/>
          <p:nvPr/>
        </p:nvSpPr>
        <p:spPr>
          <a:xfrm>
            <a:off x="3523946" y="5787981"/>
            <a:ext cx="4648200" cy="646331"/>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 = </a:t>
            </a:r>
            <a:r>
              <a:rPr lang="en-US" sz="3600" dirty="0">
                <a:solidFill>
                  <a:srgbClr val="0000FF"/>
                </a:solidFill>
                <a:latin typeface="Times New Roman" panose="02020603050405020304" pitchFamily="18" charset="0"/>
                <a:cs typeface="Times New Roman" panose="02020603050405020304" pitchFamily="18" charset="0"/>
              </a:rPr>
              <a:t>3660 </a:t>
            </a:r>
            <a:r>
              <a:rPr lang="en-US" sz="3600" dirty="0" err="1">
                <a:solidFill>
                  <a:srgbClr val="0000FF"/>
                </a:solidFill>
                <a:latin typeface="Times New Roman" panose="02020603050405020304" pitchFamily="18" charset="0"/>
                <a:cs typeface="Times New Roman" panose="02020603050405020304" pitchFamily="18" charset="0"/>
              </a:rPr>
              <a:t>cal</a:t>
            </a:r>
            <a:r>
              <a:rPr lang="en-US" sz="3600" dirty="0">
                <a:solidFill>
                  <a:srgbClr val="0000FF"/>
                </a:solidFill>
                <a:latin typeface="Times New Roman" panose="02020603050405020304" pitchFamily="18" charset="0"/>
                <a:cs typeface="Times New Roman" panose="02020603050405020304" pitchFamily="18" charset="0"/>
              </a:rPr>
              <a:t> with 3 SF</a:t>
            </a:r>
          </a:p>
        </p:txBody>
      </p:sp>
    </p:spTree>
    <p:extLst>
      <p:ext uri="{BB962C8B-B14F-4D97-AF65-F5344CB8AC3E}">
        <p14:creationId xmlns:p14="http://schemas.microsoft.com/office/powerpoint/2010/main" val="42754588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6FADF8-52B2-4A39-B39F-7DC75BD5D402}"/>
              </a:ext>
            </a:extLst>
          </p:cNvPr>
          <p:cNvSpPr txBox="1"/>
          <p:nvPr/>
        </p:nvSpPr>
        <p:spPr>
          <a:xfrm>
            <a:off x="0" y="0"/>
            <a:ext cx="9144000" cy="3447098"/>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81.   What is the HEAT OF FUSION for candle wax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if it takes 3388 Joules to </a:t>
            </a:r>
            <a:r>
              <a:rPr lang="en-US" sz="3200" u="sng" dirty="0">
                <a:solidFill>
                  <a:srgbClr val="0000FF"/>
                </a:solidFill>
                <a:latin typeface="Times New Roman" panose="02020603050405020304" pitchFamily="18" charset="0"/>
                <a:cs typeface="Times New Roman" panose="02020603050405020304" pitchFamily="18" charset="0"/>
              </a:rPr>
              <a:t>melt</a:t>
            </a:r>
            <a:r>
              <a:rPr lang="en-US" sz="3200" dirty="0">
                <a:latin typeface="Times New Roman" panose="02020603050405020304" pitchFamily="18" charset="0"/>
                <a:cs typeface="Times New Roman" panose="02020603050405020304" pitchFamily="18" charset="0"/>
              </a:rPr>
              <a:t> a whole birthday</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candle with mass of 23.04 grams?</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a:t>
            </a:r>
          </a:p>
          <a:p>
            <a:r>
              <a:rPr lang="en-US" sz="2400" dirty="0">
                <a:solidFill>
                  <a:srgbClr val="FF0000"/>
                </a:solidFill>
                <a:latin typeface="Times New Roman" panose="02020603050405020304" pitchFamily="18" charset="0"/>
                <a:cs typeface="Times New Roman" panose="02020603050405020304" pitchFamily="18" charset="0"/>
              </a:rPr>
              <a:t>These candles are burning (combustion)  and they are melting.  </a:t>
            </a:r>
            <a:br>
              <a:rPr lang="en-US" sz="2400" dirty="0">
                <a:solidFill>
                  <a:srgbClr val="FF0000"/>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This question is about the melting, </a:t>
            </a:r>
            <a:br>
              <a:rPr lang="en-US" sz="2400" dirty="0">
                <a:solidFill>
                  <a:srgbClr val="FF0000"/>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the physical change.  </a:t>
            </a:r>
          </a:p>
          <a:p>
            <a:endParaRPr lang="en-US" dirty="0"/>
          </a:p>
        </p:txBody>
      </p:sp>
      <p:pic>
        <p:nvPicPr>
          <p:cNvPr id="5" name="Picture 4">
            <a:extLst>
              <a:ext uri="{FF2B5EF4-FFF2-40B4-BE49-F238E27FC236}">
                <a16:creationId xmlns:a16="http://schemas.microsoft.com/office/drawing/2014/main" id="{6C719EE7-11CF-4E25-B960-AF5AE1D3CBF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025887" y="1751974"/>
            <a:ext cx="4114800" cy="3086100"/>
          </a:xfrm>
          <a:prstGeom prst="rect">
            <a:avLst/>
          </a:prstGeom>
        </p:spPr>
      </p:pic>
    </p:spTree>
    <p:extLst>
      <p:ext uri="{BB962C8B-B14F-4D97-AF65-F5344CB8AC3E}">
        <p14:creationId xmlns:p14="http://schemas.microsoft.com/office/powerpoint/2010/main" val="118156999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93FFFF-0AFE-9397-1C60-D1B96D13F1A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49DBA70-9007-B980-3DC5-055D866B9FE5}"/>
              </a:ext>
            </a:extLst>
          </p:cNvPr>
          <p:cNvSpPr txBox="1"/>
          <p:nvPr/>
        </p:nvSpPr>
        <p:spPr>
          <a:xfrm>
            <a:off x="0" y="0"/>
            <a:ext cx="9144000" cy="2339102"/>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81.   What is the HEAT OF FUSION for candle wax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if it takes 3388 Joules to </a:t>
            </a:r>
            <a:r>
              <a:rPr lang="en-US" sz="3200" u="sng" dirty="0">
                <a:solidFill>
                  <a:srgbClr val="0000FF"/>
                </a:solidFill>
                <a:latin typeface="Times New Roman" panose="02020603050405020304" pitchFamily="18" charset="0"/>
                <a:cs typeface="Times New Roman" panose="02020603050405020304" pitchFamily="18" charset="0"/>
              </a:rPr>
              <a:t>melt</a:t>
            </a:r>
            <a:r>
              <a:rPr lang="en-US" sz="3200" dirty="0">
                <a:latin typeface="Times New Roman" panose="02020603050405020304" pitchFamily="18" charset="0"/>
                <a:cs typeface="Times New Roman" panose="02020603050405020304" pitchFamily="18" charset="0"/>
              </a:rPr>
              <a:t> a whole birthday</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candle with mass of 23.04 grams?</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a:t>
            </a:r>
          </a:p>
          <a:p>
            <a:endParaRPr lang="en-US" dirty="0"/>
          </a:p>
        </p:txBody>
      </p:sp>
      <p:pic>
        <p:nvPicPr>
          <p:cNvPr id="5" name="Picture 4">
            <a:extLst>
              <a:ext uri="{FF2B5EF4-FFF2-40B4-BE49-F238E27FC236}">
                <a16:creationId xmlns:a16="http://schemas.microsoft.com/office/drawing/2014/main" id="{F4909382-6DCA-D46F-AA6B-BD61331F37E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025887" y="1751974"/>
            <a:ext cx="4114800" cy="3086100"/>
          </a:xfrm>
          <a:prstGeom prst="rect">
            <a:avLst/>
          </a:prstGeom>
        </p:spPr>
      </p:pic>
      <p:sp>
        <p:nvSpPr>
          <p:cNvPr id="3" name="Rectangle 2">
            <a:extLst>
              <a:ext uri="{FF2B5EF4-FFF2-40B4-BE49-F238E27FC236}">
                <a16:creationId xmlns:a16="http://schemas.microsoft.com/office/drawing/2014/main" id="{535E757D-1C06-41FF-A391-14E6FC804840}"/>
              </a:ext>
            </a:extLst>
          </p:cNvPr>
          <p:cNvSpPr/>
          <p:nvPr/>
        </p:nvSpPr>
        <p:spPr>
          <a:xfrm>
            <a:off x="220318" y="1728783"/>
            <a:ext cx="4572000" cy="4832092"/>
          </a:xfrm>
          <a:prstGeom prst="rect">
            <a:avLst/>
          </a:prstGeom>
        </p:spPr>
        <p:txBody>
          <a:bodyPr>
            <a:spAutoFit/>
          </a:bodyPr>
          <a:lstStyle/>
          <a:p>
            <a:r>
              <a:rPr lang="en-US" sz="2800" dirty="0">
                <a:latin typeface="Times New Roman" panose="02020603050405020304" pitchFamily="18" charset="0"/>
                <a:cs typeface="Times New Roman" panose="02020603050405020304" pitchFamily="18" charset="0"/>
              </a:rPr>
              <a:t>Use       </a:t>
            </a:r>
            <a:r>
              <a:rPr lang="en-US" sz="2000" u="sng" dirty="0">
                <a:solidFill>
                  <a:srgbClr val="0000FF"/>
                </a:solidFill>
                <a:latin typeface="Times New Roman" panose="02020603050405020304" pitchFamily="18" charset="0"/>
                <a:cs typeface="Times New Roman" panose="02020603050405020304" pitchFamily="18" charset="0"/>
              </a:rPr>
              <a:t>SOLVE FOR</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q = </a:t>
            </a:r>
            <a:r>
              <a:rPr lang="en-US" sz="2800" dirty="0" err="1">
                <a:latin typeface="Times New Roman" panose="02020603050405020304" pitchFamily="18" charset="0"/>
                <a:cs typeface="Times New Roman" panose="02020603050405020304" pitchFamily="18" charset="0"/>
              </a:rPr>
              <a:t>m</a:t>
            </a:r>
            <a:r>
              <a:rPr lang="en-US" sz="2800" dirty="0" err="1">
                <a:solidFill>
                  <a:srgbClr val="0000FF"/>
                </a:solidFill>
                <a:latin typeface="Times New Roman" panose="02020603050405020304" pitchFamily="18" charset="0"/>
                <a:cs typeface="Times New Roman" panose="02020603050405020304" pitchFamily="18" charset="0"/>
              </a:rPr>
              <a:t>H</a:t>
            </a:r>
            <a:r>
              <a:rPr lang="en-US" sz="2800" baseline="-25000" dirty="0" err="1">
                <a:solidFill>
                  <a:srgbClr val="0000FF"/>
                </a:solidFill>
                <a:latin typeface="Times New Roman" panose="02020603050405020304" pitchFamily="18" charset="0"/>
                <a:cs typeface="Times New Roman" panose="02020603050405020304" pitchFamily="18" charset="0"/>
              </a:rPr>
              <a:t>F</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3388 J = (23.04 g)(</a:t>
            </a:r>
            <a:r>
              <a:rPr lang="en-US" sz="2800" dirty="0">
                <a:solidFill>
                  <a:srgbClr val="0000FF"/>
                </a:solidFill>
                <a:latin typeface="Times New Roman" panose="02020603050405020304" pitchFamily="18" charset="0"/>
                <a:cs typeface="Times New Roman" panose="02020603050405020304" pitchFamily="18" charset="0"/>
              </a:rPr>
              <a:t>H</a:t>
            </a:r>
            <a:r>
              <a:rPr lang="en-US" sz="2800" baseline="-25000" dirty="0">
                <a:solidFill>
                  <a:srgbClr val="0000FF"/>
                </a:solidFill>
                <a:latin typeface="Times New Roman" panose="02020603050405020304" pitchFamily="18" charset="0"/>
                <a:cs typeface="Times New Roman" panose="02020603050405020304" pitchFamily="18" charset="0"/>
              </a:rPr>
              <a:t>F</a:t>
            </a:r>
            <a:r>
              <a:rPr lang="en-US" sz="2800" dirty="0">
                <a:latin typeface="Times New Roman" panose="02020603050405020304" pitchFamily="18" charset="0"/>
                <a:cs typeface="Times New Roman" panose="02020603050405020304" pitchFamily="18" charset="0"/>
              </a:rPr>
              <a:t>)</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  </a:t>
            </a:r>
            <a:r>
              <a:rPr lang="en-US" sz="2800" dirty="0">
                <a:solidFill>
                  <a:srgbClr val="0000FF"/>
                </a:solidFill>
                <a:latin typeface="Times New Roman" panose="02020603050405020304" pitchFamily="18" charset="0"/>
                <a:cs typeface="Times New Roman" panose="02020603050405020304" pitchFamily="18" charset="0"/>
              </a:rPr>
              <a:t>H</a:t>
            </a:r>
            <a:r>
              <a:rPr lang="en-US" sz="2800" baseline="-25000" dirty="0">
                <a:solidFill>
                  <a:srgbClr val="0000FF"/>
                </a:solidFill>
                <a:latin typeface="Times New Roman" panose="02020603050405020304" pitchFamily="18" charset="0"/>
                <a:cs typeface="Times New Roman" panose="02020603050405020304" pitchFamily="18" charset="0"/>
              </a:rPr>
              <a:t>F</a:t>
            </a:r>
            <a:br>
              <a:rPr lang="en-US" sz="2800" baseline="-25000" dirty="0">
                <a:solidFill>
                  <a:srgbClr val="0000FF"/>
                </a:solidFill>
                <a:latin typeface="Times New Roman" panose="02020603050405020304" pitchFamily="18" charset="0"/>
                <a:cs typeface="Times New Roman" panose="02020603050405020304" pitchFamily="18" charset="0"/>
              </a:rPr>
            </a:br>
            <a:br>
              <a:rPr lang="en-US" sz="2800" baseline="-25000" dirty="0">
                <a:solidFill>
                  <a:srgbClr val="0000FF"/>
                </a:solidFill>
                <a:latin typeface="Times New Roman" panose="02020603050405020304" pitchFamily="18" charset="0"/>
                <a:cs typeface="Times New Roman" panose="02020603050405020304" pitchFamily="18" charset="0"/>
              </a:rPr>
            </a:br>
            <a:br>
              <a:rPr lang="en-US" sz="2800" baseline="-25000" dirty="0">
                <a:solidFill>
                  <a:srgbClr val="0000FF"/>
                </a:solidFill>
                <a:latin typeface="Times New Roman" panose="02020603050405020304" pitchFamily="18" charset="0"/>
                <a:cs typeface="Times New Roman" panose="02020603050405020304" pitchFamily="18" charset="0"/>
              </a:rPr>
            </a:br>
            <a:br>
              <a:rPr lang="en-US" sz="2800" baseline="-25000" dirty="0">
                <a:solidFill>
                  <a:srgbClr val="0000FF"/>
                </a:solidFill>
                <a:latin typeface="Times New Roman" panose="02020603050405020304" pitchFamily="18" charset="0"/>
                <a:cs typeface="Times New Roman" panose="02020603050405020304" pitchFamily="18" charset="0"/>
              </a:rPr>
            </a:br>
            <a:r>
              <a:rPr lang="en-US" sz="2800" baseline="-25000" dirty="0">
                <a:solidFill>
                  <a:srgbClr val="0000FF"/>
                </a:solidFill>
                <a:latin typeface="Times New Roman" panose="02020603050405020304" pitchFamily="18" charset="0"/>
                <a:cs typeface="Times New Roman" panose="02020603050405020304" pitchFamily="18" charset="0"/>
              </a:rPr>
              <a:t>                                         </a:t>
            </a:r>
            <a:r>
              <a:rPr lang="en-US" sz="2800" dirty="0" err="1">
                <a:solidFill>
                  <a:srgbClr val="0000FF"/>
                </a:solidFill>
                <a:latin typeface="Times New Roman" panose="02020603050405020304" pitchFamily="18" charset="0"/>
                <a:cs typeface="Times New Roman" panose="02020603050405020304" pitchFamily="18" charset="0"/>
              </a:rPr>
              <a:t>H</a:t>
            </a:r>
            <a:r>
              <a:rPr lang="en-US" sz="2800" baseline="-25000" dirty="0" err="1">
                <a:solidFill>
                  <a:srgbClr val="0000FF"/>
                </a:solidFill>
                <a:latin typeface="Times New Roman" panose="02020603050405020304" pitchFamily="18" charset="0"/>
                <a:cs typeface="Times New Roman" panose="02020603050405020304" pitchFamily="18" charset="0"/>
              </a:rPr>
              <a:t>F</a:t>
            </a:r>
            <a:r>
              <a:rPr lang="en-US" sz="2800" baseline="-25000" dirty="0">
                <a:solidFill>
                  <a:srgbClr val="0000FF"/>
                </a:solidFill>
                <a:latin typeface="Times New Roman" panose="02020603050405020304" pitchFamily="18" charset="0"/>
                <a:cs typeface="Times New Roman" panose="02020603050405020304" pitchFamily="18" charset="0"/>
              </a:rPr>
              <a:t>  </a:t>
            </a:r>
            <a:r>
              <a:rPr lang="en-US" sz="2800" dirty="0">
                <a:solidFill>
                  <a:srgbClr val="0000FF"/>
                </a:solidFill>
                <a:latin typeface="Times New Roman" panose="02020603050405020304" pitchFamily="18" charset="0"/>
                <a:cs typeface="Times New Roman" panose="02020603050405020304" pitchFamily="18" charset="0"/>
              </a:rPr>
              <a:t>= </a:t>
            </a:r>
            <a:r>
              <a:rPr lang="en-US" sz="2800" dirty="0">
                <a:solidFill>
                  <a:srgbClr val="FF0000"/>
                </a:solidFill>
                <a:latin typeface="Times New Roman" panose="02020603050405020304" pitchFamily="18" charset="0"/>
                <a:cs typeface="Times New Roman" panose="02020603050405020304" pitchFamily="18" charset="0"/>
              </a:rPr>
              <a:t>147 J/g</a:t>
            </a:r>
            <a:r>
              <a:rPr lang="en-US" sz="2800" dirty="0">
                <a:solidFill>
                  <a:srgbClr val="0000FF"/>
                </a:solidFill>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                  </a:t>
            </a:r>
            <a:endParaRPr lang="en-US" dirty="0"/>
          </a:p>
        </p:txBody>
      </p:sp>
      <p:cxnSp>
        <p:nvCxnSpPr>
          <p:cNvPr id="6" name="Straight Arrow Connector 5">
            <a:extLst>
              <a:ext uri="{FF2B5EF4-FFF2-40B4-BE49-F238E27FC236}">
                <a16:creationId xmlns:a16="http://schemas.microsoft.com/office/drawing/2014/main" id="{F5F86079-3539-478D-8579-7065DCBD1A73}"/>
              </a:ext>
            </a:extLst>
          </p:cNvPr>
          <p:cNvCxnSpPr>
            <a:cxnSpLocks/>
          </p:cNvCxnSpPr>
          <p:nvPr/>
        </p:nvCxnSpPr>
        <p:spPr>
          <a:xfrm flipH="1">
            <a:off x="1447800" y="2209800"/>
            <a:ext cx="762000" cy="457200"/>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06D83B02-340C-4403-BA21-EA2E2A8E9285}"/>
              </a:ext>
            </a:extLst>
          </p:cNvPr>
          <p:cNvSpPr txBox="1"/>
          <p:nvPr/>
        </p:nvSpPr>
        <p:spPr>
          <a:xfrm>
            <a:off x="438978" y="4528838"/>
            <a:ext cx="1694622" cy="954107"/>
          </a:xfrm>
          <a:prstGeom prst="rect">
            <a:avLst/>
          </a:prstGeom>
          <a:noFill/>
        </p:spPr>
        <p:txBody>
          <a:bodyPr wrap="square" rtlCol="0">
            <a:spAutoFit/>
          </a:bodyPr>
          <a:lstStyle/>
          <a:p>
            <a:pPr algn="ctr"/>
            <a:r>
              <a:rPr lang="en-US" sz="2800" u="sng" dirty="0">
                <a:latin typeface="Times New Roman" panose="02020603050405020304" pitchFamily="18" charset="0"/>
                <a:cs typeface="Times New Roman" panose="02020603050405020304" pitchFamily="18" charset="0"/>
              </a:rPr>
              <a:t>3388 J</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23.04 g</a:t>
            </a:r>
          </a:p>
        </p:txBody>
      </p:sp>
    </p:spTree>
    <p:extLst>
      <p:ext uri="{BB962C8B-B14F-4D97-AF65-F5344CB8AC3E}">
        <p14:creationId xmlns:p14="http://schemas.microsoft.com/office/powerpoint/2010/main" val="167112935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solidFill>
          <a:srgbClr val="F8F8FA"/>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BFC27EE-393B-4A69-AE15-570AC2AD258B}"/>
              </a:ext>
            </a:extLst>
          </p:cNvPr>
          <p:cNvSpPr txBox="1"/>
          <p:nvPr/>
        </p:nvSpPr>
        <p:spPr>
          <a:xfrm>
            <a:off x="0" y="0"/>
            <a:ext cx="9144000" cy="2339102"/>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82.  When a 355 mL can of seltzer, is warmed from a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temperature of 293 K by adding 64,000 Joules </a:t>
            </a:r>
          </a:p>
          <a:p>
            <a:r>
              <a:rPr lang="en-US" sz="3200" dirty="0">
                <a:latin typeface="Times New Roman" panose="02020603050405020304" pitchFamily="18" charset="0"/>
                <a:cs typeface="Times New Roman" panose="02020603050405020304" pitchFamily="18" charset="0"/>
              </a:rPr>
              <a:t>        of energy to it, what is the final temperature?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a:t>
            </a:r>
            <a:r>
              <a:rPr lang="en-US" sz="2400" i="1" dirty="0">
                <a:solidFill>
                  <a:srgbClr val="0000FF"/>
                </a:solidFill>
                <a:latin typeface="Times New Roman" panose="02020603050405020304" pitchFamily="18" charset="0"/>
                <a:cs typeface="Times New Roman" panose="02020603050405020304" pitchFamily="18" charset="0"/>
              </a:rPr>
              <a:t>Assume the seltzer is just water.  </a:t>
            </a:r>
            <a:endParaRPr lang="en-US" sz="3200" i="1" dirty="0">
              <a:solidFill>
                <a:srgbClr val="0000FF"/>
              </a:solidFill>
              <a:latin typeface="Times New Roman" panose="02020603050405020304" pitchFamily="18" charset="0"/>
              <a:cs typeface="Times New Roman" panose="02020603050405020304" pitchFamily="18" charset="0"/>
            </a:endParaRPr>
          </a:p>
          <a:p>
            <a:endParaRPr lang="en-US" dirty="0"/>
          </a:p>
        </p:txBody>
      </p:sp>
      <p:pic>
        <p:nvPicPr>
          <p:cNvPr id="6146" name="Picture 2" descr="The Ultimate Wegmans Sparkling Water ...">
            <a:extLst>
              <a:ext uri="{FF2B5EF4-FFF2-40B4-BE49-F238E27FC236}">
                <a16:creationId xmlns:a16="http://schemas.microsoft.com/office/drawing/2014/main" id="{C409480E-DD3E-495C-B874-F117C530386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636" r="32546"/>
          <a:stretch/>
        </p:blipFill>
        <p:spPr bwMode="auto">
          <a:xfrm>
            <a:off x="6400800" y="2004646"/>
            <a:ext cx="2743200" cy="48533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055729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solidFill>
          <a:srgbClr val="F8F8FA"/>
        </a:solidFill>
        <a:effectLst/>
      </p:bgPr>
    </p:bg>
    <p:spTree>
      <p:nvGrpSpPr>
        <p:cNvPr id="1" name="">
          <a:extLst>
            <a:ext uri="{FF2B5EF4-FFF2-40B4-BE49-F238E27FC236}">
              <a16:creationId xmlns:a16="http://schemas.microsoft.com/office/drawing/2014/main" id="{B9588EFE-544B-DF19-02E6-A814178C96B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F117DC3-D27C-9C4F-4402-AF2677F23CB0}"/>
              </a:ext>
            </a:extLst>
          </p:cNvPr>
          <p:cNvSpPr txBox="1"/>
          <p:nvPr/>
        </p:nvSpPr>
        <p:spPr>
          <a:xfrm>
            <a:off x="0" y="0"/>
            <a:ext cx="9144000" cy="2339102"/>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82.  When a 355 mL can of seltzer, is warmed from a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temperature of 293 K by adding 64,000 Joules </a:t>
            </a:r>
          </a:p>
          <a:p>
            <a:r>
              <a:rPr lang="en-US" sz="320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of energy to it, what is the final temperature?      </a:t>
            </a:r>
            <a:br>
              <a:rPr lang="en-US" sz="3200" dirty="0">
                <a:latin typeface="Times New Roman" panose="02020603050405020304" pitchFamily="18" charset="0"/>
                <a:cs typeface="Times New Roman" panose="02020603050405020304" pitchFamily="18" charset="0"/>
              </a:rPr>
            </a:br>
            <a:r>
              <a:rPr lang="en-US" sz="3200">
                <a:latin typeface="Times New Roman" panose="02020603050405020304" pitchFamily="18" charset="0"/>
                <a:cs typeface="Times New Roman" panose="02020603050405020304" pitchFamily="18" charset="0"/>
              </a:rPr>
              <a:t>        </a:t>
            </a:r>
            <a:r>
              <a:rPr lang="en-US" sz="2400" i="1" dirty="0">
                <a:solidFill>
                  <a:srgbClr val="0000FF"/>
                </a:solidFill>
                <a:latin typeface="Times New Roman" panose="02020603050405020304" pitchFamily="18" charset="0"/>
                <a:cs typeface="Times New Roman" panose="02020603050405020304" pitchFamily="18" charset="0"/>
              </a:rPr>
              <a:t>Assume the seltzer is just water.  </a:t>
            </a:r>
            <a:endParaRPr lang="en-US" sz="3200" i="1" dirty="0">
              <a:solidFill>
                <a:srgbClr val="0000FF"/>
              </a:solidFill>
              <a:latin typeface="Times New Roman" panose="02020603050405020304" pitchFamily="18" charset="0"/>
              <a:cs typeface="Times New Roman" panose="02020603050405020304" pitchFamily="18" charset="0"/>
            </a:endParaRPr>
          </a:p>
          <a:p>
            <a:endParaRPr lang="en-US" dirty="0"/>
          </a:p>
        </p:txBody>
      </p:sp>
      <p:sp>
        <p:nvSpPr>
          <p:cNvPr id="3" name="Rectangle 2">
            <a:extLst>
              <a:ext uri="{FF2B5EF4-FFF2-40B4-BE49-F238E27FC236}">
                <a16:creationId xmlns:a16="http://schemas.microsoft.com/office/drawing/2014/main" id="{2EE6534D-27ED-4B79-A077-D426A7559D6C}"/>
              </a:ext>
            </a:extLst>
          </p:cNvPr>
          <p:cNvSpPr/>
          <p:nvPr/>
        </p:nvSpPr>
        <p:spPr>
          <a:xfrm>
            <a:off x="228600" y="2087464"/>
            <a:ext cx="6781800" cy="4278094"/>
          </a:xfrm>
          <a:prstGeom prst="rect">
            <a:avLst/>
          </a:prstGeom>
        </p:spPr>
        <p:txBody>
          <a:bodyPr wrap="square">
            <a:spAutoFit/>
          </a:bodyPr>
          <a:lstStyle/>
          <a:p>
            <a:r>
              <a:rPr lang="en-US" sz="3600" dirty="0">
                <a:latin typeface="Times New Roman" panose="02020603050405020304" pitchFamily="18" charset="0"/>
                <a:cs typeface="Times New Roman" panose="02020603050405020304" pitchFamily="18" charset="0"/>
              </a:rPr>
              <a:t> q = </a:t>
            </a:r>
            <a:r>
              <a:rPr lang="en-US" sz="3600" dirty="0" err="1">
                <a:latin typeface="Times New Roman" panose="02020603050405020304" pitchFamily="18" charset="0"/>
                <a:cs typeface="Times New Roman" panose="02020603050405020304" pitchFamily="18" charset="0"/>
              </a:rPr>
              <a:t>mC</a:t>
            </a:r>
            <a:r>
              <a:rPr lang="el-GR" sz="3600" dirty="0">
                <a:latin typeface="Times New Roman" panose="02020603050405020304" pitchFamily="18" charset="0"/>
                <a:cs typeface="Times New Roman" panose="02020603050405020304" pitchFamily="18" charset="0"/>
              </a:rPr>
              <a:t>Δ</a:t>
            </a:r>
            <a:r>
              <a:rPr lang="en-US" sz="3600" dirty="0">
                <a:latin typeface="Times New Roman" panose="02020603050405020304" pitchFamily="18" charset="0"/>
                <a:cs typeface="Times New Roman" panose="02020603050405020304" pitchFamily="18" charset="0"/>
              </a:rPr>
              <a:t>T</a:t>
            </a:r>
            <a:br>
              <a:rPr lang="en-US" sz="3600" dirty="0">
                <a:latin typeface="Times New Roman" panose="02020603050405020304" pitchFamily="18" charset="0"/>
                <a:cs typeface="Times New Roman" panose="02020603050405020304" pitchFamily="18" charset="0"/>
              </a:rPr>
            </a:br>
            <a:r>
              <a:rPr lang="en-US" sz="600" dirty="0">
                <a:latin typeface="Times New Roman" panose="02020603050405020304" pitchFamily="18" charset="0"/>
                <a:cs typeface="Times New Roman" panose="02020603050405020304" pitchFamily="18" charset="0"/>
              </a:rPr>
              <a:t>   </a:t>
            </a:r>
            <a:r>
              <a:rPr lang="en-US" sz="3600" dirty="0">
                <a:latin typeface="Times New Roman" panose="02020603050405020304" pitchFamily="18" charset="0"/>
                <a:cs typeface="Times New Roman" panose="02020603050405020304" pitchFamily="18" charset="0"/>
              </a:rPr>
              <a:t>64,000 J = (355 g)(4.18 J/</a:t>
            </a:r>
            <a:r>
              <a:rPr lang="en-US" sz="3600" dirty="0" err="1">
                <a:latin typeface="Times New Roman" panose="02020603050405020304" pitchFamily="18" charset="0"/>
                <a:cs typeface="Times New Roman" panose="02020603050405020304" pitchFamily="18" charset="0"/>
              </a:rPr>
              <a:t>g·K</a:t>
            </a:r>
            <a:r>
              <a:rPr lang="en-US" sz="3600" dirty="0">
                <a:latin typeface="Times New Roman" panose="02020603050405020304" pitchFamily="18" charset="0"/>
                <a:cs typeface="Times New Roman" panose="02020603050405020304" pitchFamily="18" charset="0"/>
              </a:rPr>
              <a:t>)(</a:t>
            </a:r>
            <a:r>
              <a:rPr lang="el-GR" sz="3600" dirty="0">
                <a:latin typeface="Times New Roman" panose="02020603050405020304" pitchFamily="18" charset="0"/>
                <a:cs typeface="Times New Roman" panose="02020603050405020304" pitchFamily="18" charset="0"/>
              </a:rPr>
              <a:t>Δ</a:t>
            </a:r>
            <a:r>
              <a:rPr lang="en-US" sz="3600" dirty="0">
                <a:latin typeface="Times New Roman" panose="02020603050405020304" pitchFamily="18" charset="0"/>
                <a:cs typeface="Times New Roman" panose="02020603050405020304" pitchFamily="18" charset="0"/>
              </a:rPr>
              <a:t>T)</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a:t>
            </a:r>
            <a:r>
              <a:rPr lang="en-US" sz="3200" u="sng" dirty="0">
                <a:latin typeface="Times New Roman" panose="02020603050405020304" pitchFamily="18" charset="0"/>
                <a:cs typeface="Times New Roman" panose="02020603050405020304" pitchFamily="18" charset="0"/>
              </a:rPr>
              <a:t>64,000 J</a:t>
            </a:r>
            <a:br>
              <a:rPr lang="en-US" sz="3200" u="sng"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(355 g)(4.18 J/</a:t>
            </a:r>
            <a:r>
              <a:rPr lang="en-US" sz="3200" dirty="0" err="1">
                <a:latin typeface="Times New Roman" panose="02020603050405020304" pitchFamily="18" charset="0"/>
                <a:cs typeface="Times New Roman" panose="02020603050405020304" pitchFamily="18" charset="0"/>
              </a:rPr>
              <a:t>g·K</a:t>
            </a:r>
            <a:r>
              <a:rPr lang="en-US" sz="3200" dirty="0">
                <a:latin typeface="Times New Roman" panose="02020603050405020304" pitchFamily="18" charset="0"/>
                <a:cs typeface="Times New Roman" panose="02020603050405020304" pitchFamily="18" charset="0"/>
              </a:rPr>
              <a:t>)</a:t>
            </a:r>
            <a:br>
              <a:rPr lang="en-US" sz="3200" dirty="0">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a:t>
            </a:r>
            <a:r>
              <a:rPr lang="en-US" sz="3200" u="sng" dirty="0">
                <a:latin typeface="Times New Roman" panose="02020603050405020304" pitchFamily="18" charset="0"/>
                <a:cs typeface="Times New Roman" panose="02020603050405020304" pitchFamily="18" charset="0"/>
              </a:rPr>
              <a:t>64,000 J</a:t>
            </a:r>
            <a:br>
              <a:rPr lang="en-US" sz="3200" u="sng"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1483.9 J/K</a:t>
            </a:r>
          </a:p>
        </p:txBody>
      </p:sp>
      <p:sp>
        <p:nvSpPr>
          <p:cNvPr id="5" name="TextBox 4">
            <a:extLst>
              <a:ext uri="{FF2B5EF4-FFF2-40B4-BE49-F238E27FC236}">
                <a16:creationId xmlns:a16="http://schemas.microsoft.com/office/drawing/2014/main" id="{0843BF0E-24AE-43BA-8337-D8C36D463BBB}"/>
              </a:ext>
            </a:extLst>
          </p:cNvPr>
          <p:cNvSpPr txBox="1"/>
          <p:nvPr/>
        </p:nvSpPr>
        <p:spPr>
          <a:xfrm>
            <a:off x="3733800" y="4057234"/>
            <a:ext cx="5562600" cy="2308324"/>
          </a:xfrm>
          <a:prstGeom prst="rect">
            <a:avLst/>
          </a:prstGeom>
          <a:noFill/>
        </p:spPr>
        <p:txBody>
          <a:bodyPr wrap="square" rtlCol="0">
            <a:spAutoFit/>
          </a:bodyPr>
          <a:lstStyle/>
          <a:p>
            <a:r>
              <a:rPr lang="en-US" sz="4800" dirty="0">
                <a:latin typeface="Times New Roman" panose="02020603050405020304" pitchFamily="18" charset="0"/>
                <a:cs typeface="Times New Roman" panose="02020603050405020304" pitchFamily="18" charset="0"/>
              </a:rPr>
              <a:t>= </a:t>
            </a:r>
            <a:r>
              <a:rPr lang="el-GR" sz="4800" dirty="0">
                <a:latin typeface="Times New Roman" panose="02020603050405020304" pitchFamily="18" charset="0"/>
                <a:cs typeface="Times New Roman" panose="02020603050405020304" pitchFamily="18" charset="0"/>
              </a:rPr>
              <a:t>Δ</a:t>
            </a:r>
            <a:r>
              <a:rPr lang="en-US" sz="4800" dirty="0">
                <a:latin typeface="Times New Roman" panose="02020603050405020304" pitchFamily="18" charset="0"/>
                <a:cs typeface="Times New Roman" panose="02020603050405020304" pitchFamily="18" charset="0"/>
              </a:rPr>
              <a:t>T</a:t>
            </a:r>
            <a:br>
              <a:rPr lang="en-US" sz="4800" dirty="0">
                <a:latin typeface="Times New Roman" panose="02020603050405020304" pitchFamily="18" charset="0"/>
                <a:cs typeface="Times New Roman" panose="02020603050405020304" pitchFamily="18" charset="0"/>
              </a:rPr>
            </a:br>
            <a:br>
              <a:rPr lang="en-US" sz="4800" dirty="0">
                <a:latin typeface="Times New Roman" panose="02020603050405020304" pitchFamily="18" charset="0"/>
                <a:cs typeface="Times New Roman" panose="02020603050405020304" pitchFamily="18" charset="0"/>
              </a:rPr>
            </a:br>
            <a:r>
              <a:rPr lang="en-US" sz="4800" dirty="0">
                <a:latin typeface="Times New Roman" panose="02020603050405020304" pitchFamily="18" charset="0"/>
                <a:cs typeface="Times New Roman" panose="02020603050405020304" pitchFamily="18" charset="0"/>
              </a:rPr>
              <a:t>= </a:t>
            </a:r>
            <a:r>
              <a:rPr lang="el-GR" sz="4800" dirty="0">
                <a:latin typeface="Times New Roman" panose="02020603050405020304" pitchFamily="18" charset="0"/>
                <a:cs typeface="Times New Roman" panose="02020603050405020304" pitchFamily="18" charset="0"/>
              </a:rPr>
              <a:t>Δ</a:t>
            </a:r>
            <a:r>
              <a:rPr lang="en-US" sz="4800" dirty="0">
                <a:latin typeface="Times New Roman" panose="02020603050405020304" pitchFamily="18" charset="0"/>
                <a:cs typeface="Times New Roman" panose="02020603050405020304" pitchFamily="18" charset="0"/>
              </a:rPr>
              <a:t>T = 43 K </a:t>
            </a:r>
          </a:p>
        </p:txBody>
      </p:sp>
      <p:sp>
        <p:nvSpPr>
          <p:cNvPr id="6" name="TextBox 5">
            <a:extLst>
              <a:ext uri="{FF2B5EF4-FFF2-40B4-BE49-F238E27FC236}">
                <a16:creationId xmlns:a16="http://schemas.microsoft.com/office/drawing/2014/main" id="{674B33B2-0A6D-48C3-9A1D-52AEC7888382}"/>
              </a:ext>
            </a:extLst>
          </p:cNvPr>
          <p:cNvSpPr txBox="1"/>
          <p:nvPr/>
        </p:nvSpPr>
        <p:spPr>
          <a:xfrm>
            <a:off x="7315200" y="4290203"/>
            <a:ext cx="1752600" cy="2062103"/>
          </a:xfrm>
          <a:prstGeom prst="rect">
            <a:avLst/>
          </a:prstGeom>
          <a:noFill/>
        </p:spPr>
        <p:txBody>
          <a:bodyPr wrap="square" rtlCol="0">
            <a:spAutoFit/>
          </a:bodyPr>
          <a:lstStyle/>
          <a:p>
            <a:pPr algn="ctr"/>
            <a:r>
              <a:rPr lang="en-US" sz="3200" dirty="0">
                <a:solidFill>
                  <a:srgbClr val="FF0000"/>
                </a:solidFill>
              </a:rPr>
              <a:t>293 K</a:t>
            </a:r>
            <a:br>
              <a:rPr lang="en-US" sz="3200" dirty="0">
                <a:solidFill>
                  <a:srgbClr val="FF0000"/>
                </a:solidFill>
              </a:rPr>
            </a:br>
            <a:r>
              <a:rPr lang="en-US" sz="3200" dirty="0">
                <a:solidFill>
                  <a:srgbClr val="FF0000"/>
                </a:solidFill>
              </a:rPr>
              <a:t>+ 43 K</a:t>
            </a:r>
            <a:br>
              <a:rPr lang="en-US" sz="3200" dirty="0">
                <a:solidFill>
                  <a:srgbClr val="FF0000"/>
                </a:solidFill>
              </a:rPr>
            </a:br>
            <a:r>
              <a:rPr lang="en-US" sz="3200" dirty="0">
                <a:solidFill>
                  <a:srgbClr val="FF0000"/>
                </a:solidFill>
              </a:rPr>
              <a:t>336 K  </a:t>
            </a:r>
            <a:br>
              <a:rPr lang="en-US" sz="3200" dirty="0">
                <a:solidFill>
                  <a:srgbClr val="FF0000"/>
                </a:solidFill>
              </a:rPr>
            </a:br>
            <a:r>
              <a:rPr lang="en-US" sz="3200" dirty="0">
                <a:solidFill>
                  <a:srgbClr val="FF0000"/>
                </a:solidFill>
              </a:rPr>
              <a:t> </a:t>
            </a:r>
            <a:r>
              <a:rPr lang="en-US" sz="3200" dirty="0">
                <a:solidFill>
                  <a:srgbClr val="0000FF"/>
                </a:solidFill>
              </a:rPr>
              <a:t>SF </a:t>
            </a:r>
            <a:r>
              <a:rPr lang="en-US" sz="3200" b="1" dirty="0">
                <a:solidFill>
                  <a:srgbClr val="0000FF"/>
                </a:solidFill>
                <a:latin typeface="Wingdings" panose="05000000000000000000" pitchFamily="2" charset="2"/>
              </a:rPr>
              <a:t>L</a:t>
            </a:r>
            <a:endParaRPr lang="en-US" sz="3200" b="1" dirty="0">
              <a:solidFill>
                <a:srgbClr val="0000FF"/>
              </a:solidFill>
            </a:endParaRPr>
          </a:p>
        </p:txBody>
      </p:sp>
      <p:cxnSp>
        <p:nvCxnSpPr>
          <p:cNvPr id="7" name="Straight Connector 6">
            <a:extLst>
              <a:ext uri="{FF2B5EF4-FFF2-40B4-BE49-F238E27FC236}">
                <a16:creationId xmlns:a16="http://schemas.microsoft.com/office/drawing/2014/main" id="{503E2ECA-F65D-4EF0-B6BD-E3EAABEA2EC8}"/>
              </a:ext>
            </a:extLst>
          </p:cNvPr>
          <p:cNvCxnSpPr/>
          <p:nvPr/>
        </p:nvCxnSpPr>
        <p:spPr>
          <a:xfrm>
            <a:off x="7630026" y="5276434"/>
            <a:ext cx="1285374"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283464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AB28B25-6C73-46B8-A0ED-823C227CC1D2}"/>
              </a:ext>
            </a:extLst>
          </p:cNvPr>
          <p:cNvSpPr txBox="1"/>
          <p:nvPr/>
        </p:nvSpPr>
        <p:spPr>
          <a:xfrm>
            <a:off x="0" y="0"/>
            <a:ext cx="9144000" cy="1200329"/>
          </a:xfrm>
          <a:prstGeom prst="rect">
            <a:avLst/>
          </a:prstGeom>
          <a:solidFill>
            <a:srgbClr val="FFFFD1"/>
          </a:solidFill>
        </p:spPr>
        <p:txBody>
          <a:bodyPr wrap="square" rtlCol="0">
            <a:spAutoFit/>
          </a:bodyPr>
          <a:lstStyle/>
          <a:p>
            <a:r>
              <a:rPr lang="en-US" sz="3600" dirty="0">
                <a:latin typeface="Times New Roman" panose="02020603050405020304" pitchFamily="18" charset="0"/>
                <a:cs typeface="Times New Roman" panose="02020603050405020304" pitchFamily="18" charset="0"/>
              </a:rPr>
              <a:t>83.  How many grams of water can be heated</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by 25.5 K when it absorbs 17,500 joules?</a:t>
            </a:r>
          </a:p>
        </p:txBody>
      </p:sp>
    </p:spTree>
    <p:extLst>
      <p:ext uri="{BB962C8B-B14F-4D97-AF65-F5344CB8AC3E}">
        <p14:creationId xmlns:p14="http://schemas.microsoft.com/office/powerpoint/2010/main" val="213711875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D57610-0A3F-838A-26C1-44D2EAFB1F9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23F1255-2ADF-FAB8-F5ED-94F748E4FAE0}"/>
              </a:ext>
            </a:extLst>
          </p:cNvPr>
          <p:cNvSpPr txBox="1"/>
          <p:nvPr/>
        </p:nvSpPr>
        <p:spPr>
          <a:xfrm>
            <a:off x="0" y="0"/>
            <a:ext cx="9144000" cy="1200329"/>
          </a:xfrm>
          <a:prstGeom prst="rect">
            <a:avLst/>
          </a:prstGeom>
          <a:solidFill>
            <a:srgbClr val="FFFFD1"/>
          </a:solidFill>
        </p:spPr>
        <p:txBody>
          <a:bodyPr wrap="square" rtlCol="0">
            <a:spAutoFit/>
          </a:bodyPr>
          <a:lstStyle/>
          <a:p>
            <a:r>
              <a:rPr lang="en-US" sz="3600" dirty="0">
                <a:latin typeface="Times New Roman" panose="02020603050405020304" pitchFamily="18" charset="0"/>
                <a:cs typeface="Times New Roman" panose="02020603050405020304" pitchFamily="18" charset="0"/>
              </a:rPr>
              <a:t>83.  How many grams of water can be heated</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by 25.5 K when it absorbs 17,500 joules?</a:t>
            </a:r>
          </a:p>
        </p:txBody>
      </p:sp>
      <p:sp>
        <p:nvSpPr>
          <p:cNvPr id="3" name="TextBox 2">
            <a:extLst>
              <a:ext uri="{FF2B5EF4-FFF2-40B4-BE49-F238E27FC236}">
                <a16:creationId xmlns:a16="http://schemas.microsoft.com/office/drawing/2014/main" id="{967916AF-1B73-4E4D-BFEF-C13658104F32}"/>
              </a:ext>
            </a:extLst>
          </p:cNvPr>
          <p:cNvSpPr txBox="1"/>
          <p:nvPr/>
        </p:nvSpPr>
        <p:spPr>
          <a:xfrm>
            <a:off x="304800" y="4010561"/>
            <a:ext cx="3803374" cy="1077218"/>
          </a:xfrm>
          <a:prstGeom prst="rect">
            <a:avLst/>
          </a:prstGeom>
          <a:noFill/>
        </p:spPr>
        <p:txBody>
          <a:bodyPr wrap="square" rtlCol="0">
            <a:spAutoFit/>
          </a:bodyPr>
          <a:lstStyle/>
          <a:p>
            <a:pPr algn="ctr"/>
            <a:r>
              <a:rPr lang="en-US" sz="3200" u="sng" dirty="0">
                <a:latin typeface="Times New Roman" panose="02020603050405020304" pitchFamily="18" charset="0"/>
                <a:cs typeface="Times New Roman" panose="02020603050405020304" pitchFamily="18" charset="0"/>
              </a:rPr>
              <a:t>17,500 J</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(4.18 J/</a:t>
            </a:r>
            <a:r>
              <a:rPr lang="en-US" sz="3200" dirty="0" err="1">
                <a:latin typeface="Times New Roman" panose="02020603050405020304" pitchFamily="18" charset="0"/>
                <a:cs typeface="Times New Roman" panose="02020603050405020304" pitchFamily="18" charset="0"/>
              </a:rPr>
              <a:t>g·K</a:t>
            </a:r>
            <a:r>
              <a:rPr lang="en-US" sz="3200" dirty="0">
                <a:latin typeface="Times New Roman" panose="02020603050405020304" pitchFamily="18" charset="0"/>
                <a:cs typeface="Times New Roman" panose="02020603050405020304" pitchFamily="18" charset="0"/>
              </a:rPr>
              <a:t>)(25.5 K)</a:t>
            </a:r>
          </a:p>
        </p:txBody>
      </p:sp>
      <p:sp>
        <p:nvSpPr>
          <p:cNvPr id="4" name="TextBox 3">
            <a:extLst>
              <a:ext uri="{FF2B5EF4-FFF2-40B4-BE49-F238E27FC236}">
                <a16:creationId xmlns:a16="http://schemas.microsoft.com/office/drawing/2014/main" id="{ED04AE1B-C042-4366-B41C-7DAB4957409B}"/>
              </a:ext>
            </a:extLst>
          </p:cNvPr>
          <p:cNvSpPr txBox="1"/>
          <p:nvPr/>
        </p:nvSpPr>
        <p:spPr>
          <a:xfrm>
            <a:off x="4191000" y="4239161"/>
            <a:ext cx="4495800" cy="1323439"/>
          </a:xfrm>
          <a:prstGeom prst="rect">
            <a:avLst/>
          </a:prstGeom>
          <a:noFill/>
        </p:spPr>
        <p:txBody>
          <a:bodyPr wrap="square" rtlCol="0">
            <a:spAutoFit/>
          </a:bodyPr>
          <a:lstStyle/>
          <a:p>
            <a:r>
              <a:rPr lang="en-US" sz="4000" dirty="0">
                <a:latin typeface="Times New Roman" panose="02020603050405020304" pitchFamily="18" charset="0"/>
                <a:cs typeface="Times New Roman" panose="02020603050405020304" pitchFamily="18" charset="0"/>
              </a:rPr>
              <a:t>=  </a:t>
            </a:r>
            <a:r>
              <a:rPr lang="en-US" sz="4000" dirty="0">
                <a:solidFill>
                  <a:srgbClr val="0000FF"/>
                </a:solidFill>
                <a:latin typeface="Times New Roman" panose="02020603050405020304" pitchFamily="18" charset="0"/>
                <a:cs typeface="Times New Roman" panose="02020603050405020304" pitchFamily="18" charset="0"/>
              </a:rPr>
              <a:t>m  = 164 grams        </a:t>
            </a:r>
            <a:br>
              <a:rPr lang="en-US" sz="4000" dirty="0">
                <a:solidFill>
                  <a:srgbClr val="0000FF"/>
                </a:solidFill>
                <a:latin typeface="Times New Roman" panose="02020603050405020304" pitchFamily="18" charset="0"/>
                <a:cs typeface="Times New Roman" panose="02020603050405020304" pitchFamily="18" charset="0"/>
              </a:rPr>
            </a:br>
            <a:r>
              <a:rPr lang="en-US" sz="4000" dirty="0">
                <a:solidFill>
                  <a:srgbClr val="0000FF"/>
                </a:solidFill>
                <a:latin typeface="Times New Roman" panose="02020603050405020304" pitchFamily="18" charset="0"/>
                <a:cs typeface="Times New Roman" panose="02020603050405020304" pitchFamily="18" charset="0"/>
              </a:rPr>
              <a:t>                     </a:t>
            </a:r>
            <a:r>
              <a:rPr lang="en-US" sz="2800" dirty="0">
                <a:solidFill>
                  <a:srgbClr val="0000FF"/>
                </a:solidFill>
                <a:latin typeface="Times New Roman" panose="02020603050405020304" pitchFamily="18" charset="0"/>
                <a:cs typeface="Times New Roman" panose="02020603050405020304" pitchFamily="18" charset="0"/>
              </a:rPr>
              <a:t>with 3 SF</a:t>
            </a:r>
            <a:endParaRPr lang="en-US" sz="4000" dirty="0">
              <a:solidFill>
                <a:srgbClr val="0000FF"/>
              </a:solidFill>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54B19F82-9B86-27C4-6C6B-6ACA5E89816B}"/>
              </a:ext>
            </a:extLst>
          </p:cNvPr>
          <p:cNvSpPr txBox="1"/>
          <p:nvPr/>
        </p:nvSpPr>
        <p:spPr>
          <a:xfrm>
            <a:off x="0" y="1260158"/>
            <a:ext cx="9144000" cy="2185214"/>
          </a:xfrm>
          <a:prstGeom prst="rect">
            <a:avLst/>
          </a:prstGeom>
          <a:noFill/>
        </p:spPr>
        <p:txBody>
          <a:bodyPr wrap="square" rtlCol="0">
            <a:spAutoFit/>
          </a:bodyPr>
          <a:lstStyle/>
          <a:p>
            <a:r>
              <a:rPr kumimoji="0" lang="en-US"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b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Use q = </a:t>
            </a:r>
            <a:r>
              <a:rPr kumimoji="0" lang="en-US" sz="36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mC∆T</a:t>
            </a: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3200" b="0" i="0" u="sng"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solve for</a:t>
            </a:r>
            <a:br>
              <a:rPr kumimoji="0" lang="en-US" sz="3200" b="0" i="0" u="sng"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br>
            <a:br>
              <a:rPr kumimoji="0" lang="en-US" sz="3200" b="0" i="0" u="sng"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br>
            <a:r>
              <a:rPr kumimoji="0" lang="en-US" sz="3200" b="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17,500 J = </a:t>
            </a:r>
            <a:r>
              <a:rPr kumimoji="0" lang="en-US" sz="3200" b="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(m)</a:t>
            </a: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(4.18 J/</a:t>
            </a:r>
            <a:r>
              <a:rPr kumimoji="0" lang="en-US" sz="3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g·K</a:t>
            </a: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)(25.5 K) </a:t>
            </a:r>
            <a:b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endParaRPr lang="en-US" dirty="0"/>
          </a:p>
        </p:txBody>
      </p:sp>
      <p:cxnSp>
        <p:nvCxnSpPr>
          <p:cNvPr id="7" name="Straight Arrow Connector 6">
            <a:extLst>
              <a:ext uri="{FF2B5EF4-FFF2-40B4-BE49-F238E27FC236}">
                <a16:creationId xmlns:a16="http://schemas.microsoft.com/office/drawing/2014/main" id="{94722483-F639-4749-A7AF-5E6A8B08A490}"/>
              </a:ext>
            </a:extLst>
          </p:cNvPr>
          <p:cNvCxnSpPr>
            <a:cxnSpLocks/>
          </p:cNvCxnSpPr>
          <p:nvPr/>
        </p:nvCxnSpPr>
        <p:spPr>
          <a:xfrm flipH="1">
            <a:off x="3422311" y="2086065"/>
            <a:ext cx="374374" cy="533400"/>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42003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D6BA17B-792A-4CB4-8226-75E91831C7C6}"/>
              </a:ext>
            </a:extLst>
          </p:cNvPr>
          <p:cNvSpPr txBox="1"/>
          <p:nvPr/>
        </p:nvSpPr>
        <p:spPr>
          <a:xfrm>
            <a:off x="0" y="0"/>
            <a:ext cx="9144000" cy="1384995"/>
          </a:xfrm>
          <a:prstGeom prst="rect">
            <a:avLst/>
          </a:prstGeom>
          <a:solidFill>
            <a:schemeClr val="bg1">
              <a:lumMod val="95000"/>
            </a:schemeClr>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84.  When 51.1 g of copper cools, it emits 1788 Joules.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If it was at 381.5 Kelvin, what is its final temperature?</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the </a:t>
            </a:r>
            <a:r>
              <a:rPr lang="en-US" sz="2800" dirty="0" err="1">
                <a:latin typeface="Times New Roman" panose="02020603050405020304" pitchFamily="18" charset="0"/>
                <a:cs typeface="Times New Roman" panose="02020603050405020304" pitchFamily="18" charset="0"/>
              </a:rPr>
              <a:t>C</a:t>
            </a:r>
            <a:r>
              <a:rPr lang="en-US" sz="2800" baseline="-25000" dirty="0" err="1">
                <a:latin typeface="Times New Roman" panose="02020603050405020304" pitchFamily="18" charset="0"/>
                <a:cs typeface="Times New Roman" panose="02020603050405020304" pitchFamily="18" charset="0"/>
              </a:rPr>
              <a:t>Cu</a:t>
            </a:r>
            <a:r>
              <a:rPr lang="en-US" sz="2800" dirty="0">
                <a:latin typeface="Times New Roman" panose="02020603050405020304" pitchFamily="18" charset="0"/>
                <a:cs typeface="Times New Roman" panose="02020603050405020304" pitchFamily="18" charset="0"/>
              </a:rPr>
              <a:t> = 0.391 J/</a:t>
            </a:r>
            <a:r>
              <a:rPr lang="en-US" sz="2800" dirty="0" err="1">
                <a:latin typeface="Times New Roman" panose="02020603050405020304" pitchFamily="18" charset="0"/>
                <a:cs typeface="Times New Roman" panose="02020603050405020304" pitchFamily="18" charset="0"/>
              </a:rPr>
              <a:t>g·K</a:t>
            </a:r>
            <a:r>
              <a:rPr lang="en-US" sz="2800" dirty="0">
                <a:latin typeface="Times New Roman" panose="02020603050405020304" pitchFamily="18" charset="0"/>
                <a:cs typeface="Times New Roman" panose="02020603050405020304" pitchFamily="18" charset="0"/>
              </a:rPr>
              <a:t> ?       </a:t>
            </a:r>
            <a:r>
              <a:rPr lang="en-US" sz="2400" i="1" dirty="0">
                <a:solidFill>
                  <a:srgbClr val="0000FF"/>
                </a:solidFill>
                <a:latin typeface="Times New Roman" panose="02020603050405020304" pitchFamily="18" charset="0"/>
                <a:cs typeface="Times New Roman" panose="02020603050405020304" pitchFamily="18" charset="0"/>
              </a:rPr>
              <a:t>(this is the hardest so far!)  Think!</a:t>
            </a:r>
          </a:p>
        </p:txBody>
      </p:sp>
    </p:spTree>
    <p:extLst>
      <p:ext uri="{BB962C8B-B14F-4D97-AF65-F5344CB8AC3E}">
        <p14:creationId xmlns:p14="http://schemas.microsoft.com/office/powerpoint/2010/main" val="41222326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6A15DE-B97E-7AD1-5F4B-3F8301ACCE8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F7A2CA-07D2-6819-D58E-2553D1EF5F1A}"/>
              </a:ext>
            </a:extLst>
          </p:cNvPr>
          <p:cNvSpPr txBox="1"/>
          <p:nvPr/>
        </p:nvSpPr>
        <p:spPr>
          <a:xfrm>
            <a:off x="0" y="0"/>
            <a:ext cx="9144000" cy="1384995"/>
          </a:xfrm>
          <a:prstGeom prst="rect">
            <a:avLst/>
          </a:prstGeom>
          <a:solidFill>
            <a:schemeClr val="bg1">
              <a:lumMod val="95000"/>
            </a:schemeClr>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84.  When 51.1 g of copper cools, it emits 1788 Joules.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If it was at 381.5 Kelvin, what is its final temperature?</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the </a:t>
            </a:r>
            <a:r>
              <a:rPr lang="en-US" sz="2800" dirty="0" err="1">
                <a:latin typeface="Times New Roman" panose="02020603050405020304" pitchFamily="18" charset="0"/>
                <a:cs typeface="Times New Roman" panose="02020603050405020304" pitchFamily="18" charset="0"/>
              </a:rPr>
              <a:t>C</a:t>
            </a:r>
            <a:r>
              <a:rPr lang="en-US" sz="2800" baseline="-25000" dirty="0" err="1">
                <a:latin typeface="Times New Roman" panose="02020603050405020304" pitchFamily="18" charset="0"/>
                <a:cs typeface="Times New Roman" panose="02020603050405020304" pitchFamily="18" charset="0"/>
              </a:rPr>
              <a:t>Cu</a:t>
            </a:r>
            <a:r>
              <a:rPr lang="en-US" sz="2800" dirty="0">
                <a:latin typeface="Times New Roman" panose="02020603050405020304" pitchFamily="18" charset="0"/>
                <a:cs typeface="Times New Roman" panose="02020603050405020304" pitchFamily="18" charset="0"/>
              </a:rPr>
              <a:t> = 0.391 J/</a:t>
            </a:r>
            <a:r>
              <a:rPr lang="en-US" sz="2800" dirty="0" err="1">
                <a:latin typeface="Times New Roman" panose="02020603050405020304" pitchFamily="18" charset="0"/>
                <a:cs typeface="Times New Roman" panose="02020603050405020304" pitchFamily="18" charset="0"/>
              </a:rPr>
              <a:t>g·K</a:t>
            </a:r>
            <a:r>
              <a:rPr lang="en-US" sz="2800" dirty="0">
                <a:latin typeface="Times New Roman" panose="02020603050405020304" pitchFamily="18" charset="0"/>
                <a:cs typeface="Times New Roman" panose="02020603050405020304" pitchFamily="18" charset="0"/>
              </a:rPr>
              <a:t> ?       </a:t>
            </a:r>
            <a:r>
              <a:rPr lang="en-US" sz="2400" i="1" dirty="0">
                <a:solidFill>
                  <a:srgbClr val="0000FF"/>
                </a:solidFill>
                <a:latin typeface="Times New Roman" panose="02020603050405020304" pitchFamily="18" charset="0"/>
                <a:cs typeface="Times New Roman" panose="02020603050405020304" pitchFamily="18" charset="0"/>
              </a:rPr>
              <a:t>(this is the hardest so far!)  Think!</a:t>
            </a:r>
          </a:p>
        </p:txBody>
      </p:sp>
      <p:sp>
        <p:nvSpPr>
          <p:cNvPr id="3" name="Rectangle 2">
            <a:extLst>
              <a:ext uri="{FF2B5EF4-FFF2-40B4-BE49-F238E27FC236}">
                <a16:creationId xmlns:a16="http://schemas.microsoft.com/office/drawing/2014/main" id="{15111237-FE7D-4A43-9960-5D0B4B0D2C23}"/>
              </a:ext>
            </a:extLst>
          </p:cNvPr>
          <p:cNvSpPr/>
          <p:nvPr/>
        </p:nvSpPr>
        <p:spPr>
          <a:xfrm>
            <a:off x="152400" y="1951672"/>
            <a:ext cx="9144000" cy="2554545"/>
          </a:xfrm>
          <a:prstGeom prst="rect">
            <a:avLst/>
          </a:prstGeom>
        </p:spPr>
        <p:txBody>
          <a:bodyPr wrap="square">
            <a:spAutoFit/>
          </a:bodyPr>
          <a:lstStyle/>
          <a:p>
            <a:r>
              <a:rPr lang="en-US" sz="3200" dirty="0">
                <a:solidFill>
                  <a:srgbClr val="000099"/>
                </a:solidFill>
                <a:latin typeface="Times New Roman" panose="02020603050405020304" pitchFamily="18" charset="0"/>
                <a:cs typeface="Times New Roman" panose="02020603050405020304" pitchFamily="18" charset="0"/>
              </a:rPr>
              <a:t>q = </a:t>
            </a:r>
            <a:r>
              <a:rPr lang="en-US" sz="3200" dirty="0" err="1">
                <a:solidFill>
                  <a:srgbClr val="000099"/>
                </a:solidFill>
                <a:latin typeface="Times New Roman" panose="02020603050405020304" pitchFamily="18" charset="0"/>
                <a:cs typeface="Times New Roman" panose="02020603050405020304" pitchFamily="18" charset="0"/>
              </a:rPr>
              <a:t>mC</a:t>
            </a:r>
            <a:r>
              <a:rPr lang="el-GR" sz="3200" dirty="0">
                <a:solidFill>
                  <a:srgbClr val="000099"/>
                </a:solidFill>
                <a:latin typeface="Times New Roman" panose="02020603050405020304" pitchFamily="18" charset="0"/>
                <a:cs typeface="Times New Roman" panose="02020603050405020304" pitchFamily="18" charset="0"/>
              </a:rPr>
              <a:t>Δ</a:t>
            </a:r>
            <a:r>
              <a:rPr lang="en-US" sz="3200" dirty="0">
                <a:solidFill>
                  <a:srgbClr val="000099"/>
                </a:solidFill>
                <a:latin typeface="Times New Roman" panose="02020603050405020304" pitchFamily="18" charset="0"/>
                <a:cs typeface="Times New Roman" panose="02020603050405020304" pitchFamily="18" charset="0"/>
              </a:rPr>
              <a:t>T</a:t>
            </a:r>
            <a:br>
              <a:rPr lang="en-US" sz="3200" dirty="0">
                <a:solidFill>
                  <a:srgbClr val="000099"/>
                </a:solidFill>
                <a:latin typeface="Times New Roman" panose="02020603050405020304" pitchFamily="18" charset="0"/>
                <a:cs typeface="Times New Roman" panose="02020603050405020304" pitchFamily="18" charset="0"/>
              </a:rPr>
            </a:br>
            <a:r>
              <a:rPr lang="en-US" sz="3200" dirty="0">
                <a:solidFill>
                  <a:srgbClr val="000099"/>
                </a:solidFill>
                <a:latin typeface="Times New Roman" panose="02020603050405020304" pitchFamily="18" charset="0"/>
                <a:cs typeface="Times New Roman" panose="02020603050405020304" pitchFamily="18" charset="0"/>
              </a:rPr>
              <a:t>     1788 J = (51.1 g)(0.391 J/</a:t>
            </a:r>
            <a:r>
              <a:rPr lang="en-US" sz="3200" dirty="0" err="1">
                <a:solidFill>
                  <a:srgbClr val="000099"/>
                </a:solidFill>
                <a:latin typeface="Times New Roman" panose="02020603050405020304" pitchFamily="18" charset="0"/>
                <a:cs typeface="Times New Roman" panose="02020603050405020304" pitchFamily="18" charset="0"/>
              </a:rPr>
              <a:t>g·K</a:t>
            </a:r>
            <a:r>
              <a:rPr lang="en-US" sz="3200" dirty="0">
                <a:solidFill>
                  <a:srgbClr val="000099"/>
                </a:solidFill>
                <a:latin typeface="Times New Roman" panose="02020603050405020304" pitchFamily="18" charset="0"/>
                <a:cs typeface="Times New Roman" panose="02020603050405020304" pitchFamily="18" charset="0"/>
              </a:rPr>
              <a:t>)(</a:t>
            </a:r>
            <a:r>
              <a:rPr lang="el-GR" sz="3200" dirty="0">
                <a:solidFill>
                  <a:srgbClr val="000099"/>
                </a:solidFill>
                <a:latin typeface="Times New Roman" panose="02020603050405020304" pitchFamily="18" charset="0"/>
                <a:cs typeface="Times New Roman" panose="02020603050405020304" pitchFamily="18" charset="0"/>
              </a:rPr>
              <a:t>Δ</a:t>
            </a:r>
            <a:r>
              <a:rPr lang="en-US" sz="3200" dirty="0">
                <a:solidFill>
                  <a:srgbClr val="000099"/>
                </a:solidFill>
                <a:latin typeface="Times New Roman" panose="02020603050405020304" pitchFamily="18" charset="0"/>
                <a:cs typeface="Times New Roman" panose="02020603050405020304" pitchFamily="18" charset="0"/>
              </a:rPr>
              <a:t>T)</a:t>
            </a:r>
            <a:br>
              <a:rPr lang="en-US" sz="3200" dirty="0">
                <a:solidFill>
                  <a:srgbClr val="000099"/>
                </a:solidFill>
                <a:latin typeface="Times New Roman" panose="02020603050405020304" pitchFamily="18" charset="0"/>
                <a:cs typeface="Times New Roman" panose="02020603050405020304" pitchFamily="18" charset="0"/>
              </a:rPr>
            </a:br>
            <a:br>
              <a:rPr lang="en-US" sz="3200" dirty="0">
                <a:solidFill>
                  <a:srgbClr val="000099"/>
                </a:solidFill>
                <a:latin typeface="Times New Roman" panose="02020603050405020304" pitchFamily="18" charset="0"/>
                <a:cs typeface="Times New Roman" panose="02020603050405020304" pitchFamily="18" charset="0"/>
              </a:rPr>
            </a:br>
            <a:r>
              <a:rPr lang="en-US" sz="3200" dirty="0">
                <a:solidFill>
                  <a:srgbClr val="000099"/>
                </a:solidFill>
                <a:latin typeface="Times New Roman" panose="02020603050405020304" pitchFamily="18" charset="0"/>
                <a:cs typeface="Times New Roman" panose="02020603050405020304" pitchFamily="18" charset="0"/>
              </a:rPr>
              <a:t>         </a:t>
            </a:r>
            <a:r>
              <a:rPr lang="en-US" sz="3200" u="sng" dirty="0">
                <a:solidFill>
                  <a:srgbClr val="000099"/>
                </a:solidFill>
                <a:latin typeface="Times New Roman" panose="02020603050405020304" pitchFamily="18" charset="0"/>
                <a:cs typeface="Times New Roman" panose="02020603050405020304" pitchFamily="18" charset="0"/>
              </a:rPr>
              <a:t>1788 J</a:t>
            </a:r>
            <a:br>
              <a:rPr lang="en-US" sz="3200" dirty="0">
                <a:solidFill>
                  <a:srgbClr val="000099"/>
                </a:solidFill>
                <a:latin typeface="Times New Roman" panose="02020603050405020304" pitchFamily="18" charset="0"/>
                <a:cs typeface="Times New Roman" panose="02020603050405020304" pitchFamily="18" charset="0"/>
              </a:rPr>
            </a:br>
            <a:r>
              <a:rPr lang="en-US" sz="3200" dirty="0">
                <a:solidFill>
                  <a:srgbClr val="000099"/>
                </a:solidFill>
                <a:latin typeface="Times New Roman" panose="02020603050405020304" pitchFamily="18" charset="0"/>
                <a:cs typeface="Times New Roman" panose="02020603050405020304" pitchFamily="18" charset="0"/>
              </a:rPr>
              <a:t>    19.9801 J/K</a:t>
            </a:r>
            <a:endParaRPr lang="en-US" sz="32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F8CAFB98-3BDC-44C3-81D9-2826DB25DE45}"/>
              </a:ext>
            </a:extLst>
          </p:cNvPr>
          <p:cNvSpPr txBox="1"/>
          <p:nvPr/>
        </p:nvSpPr>
        <p:spPr>
          <a:xfrm>
            <a:off x="3276600" y="3496031"/>
            <a:ext cx="4495800" cy="707886"/>
          </a:xfrm>
          <a:prstGeom prst="rect">
            <a:avLst/>
          </a:prstGeom>
          <a:noFill/>
        </p:spPr>
        <p:txBody>
          <a:bodyPr wrap="square" rtlCol="0">
            <a:spAutoFit/>
          </a:bodyPr>
          <a:lstStyle/>
          <a:p>
            <a:r>
              <a:rPr lang="en-US" sz="4000" dirty="0">
                <a:solidFill>
                  <a:srgbClr val="000099"/>
                </a:solidFill>
                <a:latin typeface="Times New Roman" panose="02020603050405020304" pitchFamily="18" charset="0"/>
                <a:cs typeface="Times New Roman" panose="02020603050405020304" pitchFamily="18" charset="0"/>
              </a:rPr>
              <a:t>= </a:t>
            </a:r>
            <a:r>
              <a:rPr lang="el-GR" sz="4000" dirty="0">
                <a:solidFill>
                  <a:srgbClr val="000099"/>
                </a:solidFill>
                <a:latin typeface="Times New Roman" panose="02020603050405020304" pitchFamily="18" charset="0"/>
                <a:cs typeface="Times New Roman" panose="02020603050405020304" pitchFamily="18" charset="0"/>
              </a:rPr>
              <a:t>Δ</a:t>
            </a:r>
            <a:r>
              <a:rPr lang="en-US" sz="4000" dirty="0">
                <a:solidFill>
                  <a:srgbClr val="000099"/>
                </a:solidFill>
                <a:latin typeface="Times New Roman" panose="02020603050405020304" pitchFamily="18" charset="0"/>
                <a:cs typeface="Times New Roman" panose="02020603050405020304" pitchFamily="18" charset="0"/>
              </a:rPr>
              <a:t>T =  89.4 K</a:t>
            </a:r>
          </a:p>
        </p:txBody>
      </p:sp>
      <p:sp>
        <p:nvSpPr>
          <p:cNvPr id="5" name="TextBox 4">
            <a:extLst>
              <a:ext uri="{FF2B5EF4-FFF2-40B4-BE49-F238E27FC236}">
                <a16:creationId xmlns:a16="http://schemas.microsoft.com/office/drawing/2014/main" id="{01025143-AEC1-4227-AB33-4DEDF7B106ED}"/>
              </a:ext>
            </a:extLst>
          </p:cNvPr>
          <p:cNvSpPr txBox="1"/>
          <p:nvPr/>
        </p:nvSpPr>
        <p:spPr>
          <a:xfrm>
            <a:off x="6563226" y="4419600"/>
            <a:ext cx="2418347" cy="2123658"/>
          </a:xfrm>
          <a:prstGeom prst="rect">
            <a:avLst/>
          </a:prstGeom>
          <a:noFill/>
        </p:spPr>
        <p:txBody>
          <a:bodyPr wrap="square" rtlCol="0">
            <a:spAutoFit/>
          </a:bodyPr>
          <a:lstStyle/>
          <a:p>
            <a:r>
              <a:rPr lang="en-US" sz="4000" dirty="0">
                <a:solidFill>
                  <a:srgbClr val="FF0000"/>
                </a:solidFill>
                <a:latin typeface="Times New Roman" panose="02020603050405020304" pitchFamily="18" charset="0"/>
                <a:cs typeface="Times New Roman" panose="02020603050405020304" pitchFamily="18" charset="0"/>
              </a:rPr>
              <a:t>381.5 K</a:t>
            </a:r>
            <a:br>
              <a:rPr lang="en-US" sz="4000" dirty="0">
                <a:solidFill>
                  <a:srgbClr val="FF0000"/>
                </a:solidFill>
                <a:latin typeface="Times New Roman" panose="02020603050405020304" pitchFamily="18" charset="0"/>
                <a:cs typeface="Times New Roman" panose="02020603050405020304" pitchFamily="18" charset="0"/>
              </a:rPr>
            </a:br>
            <a:r>
              <a:rPr lang="en-US" sz="4000" dirty="0">
                <a:solidFill>
                  <a:srgbClr val="FF0000"/>
                </a:solidFill>
                <a:latin typeface="Times New Roman" panose="02020603050405020304" pitchFamily="18" charset="0"/>
                <a:cs typeface="Times New Roman" panose="02020603050405020304" pitchFamily="18" charset="0"/>
              </a:rPr>
              <a:t>- 89.4 K</a:t>
            </a:r>
            <a:br>
              <a:rPr lang="en-US" sz="4000" dirty="0">
                <a:solidFill>
                  <a:srgbClr val="FF0000"/>
                </a:solidFill>
                <a:latin typeface="Times New Roman" panose="02020603050405020304" pitchFamily="18" charset="0"/>
                <a:cs typeface="Times New Roman" panose="02020603050405020304" pitchFamily="18" charset="0"/>
              </a:rPr>
            </a:br>
            <a:r>
              <a:rPr lang="en-US" sz="1200" dirty="0">
                <a:solidFill>
                  <a:srgbClr val="FF0000"/>
                </a:solidFill>
                <a:latin typeface="Times New Roman" panose="02020603050405020304" pitchFamily="18" charset="0"/>
                <a:cs typeface="Times New Roman" panose="02020603050405020304" pitchFamily="18" charset="0"/>
              </a:rPr>
              <a:t> </a:t>
            </a:r>
            <a:br>
              <a:rPr lang="en-US" sz="4000" dirty="0">
                <a:solidFill>
                  <a:srgbClr val="FF0000"/>
                </a:solidFill>
                <a:latin typeface="Times New Roman" panose="02020603050405020304" pitchFamily="18" charset="0"/>
                <a:cs typeface="Times New Roman" panose="02020603050405020304" pitchFamily="18" charset="0"/>
              </a:rPr>
            </a:br>
            <a:r>
              <a:rPr lang="en-US" sz="4000" dirty="0">
                <a:solidFill>
                  <a:srgbClr val="FF0000"/>
                </a:solidFill>
                <a:latin typeface="Times New Roman" panose="02020603050405020304" pitchFamily="18" charset="0"/>
                <a:cs typeface="Times New Roman" panose="02020603050405020304" pitchFamily="18" charset="0"/>
              </a:rPr>
              <a:t> 292 K </a:t>
            </a:r>
          </a:p>
        </p:txBody>
      </p:sp>
      <p:cxnSp>
        <p:nvCxnSpPr>
          <p:cNvPr id="6" name="Straight Connector 5">
            <a:extLst>
              <a:ext uri="{FF2B5EF4-FFF2-40B4-BE49-F238E27FC236}">
                <a16:creationId xmlns:a16="http://schemas.microsoft.com/office/drawing/2014/main" id="{CF3F2D4C-3FF4-4705-B489-E66E072D3097}"/>
              </a:ext>
            </a:extLst>
          </p:cNvPr>
          <p:cNvCxnSpPr/>
          <p:nvPr/>
        </p:nvCxnSpPr>
        <p:spPr>
          <a:xfrm>
            <a:off x="6466975" y="5715000"/>
            <a:ext cx="19812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8042AA9F-30FA-478A-91E7-2722A82E39AE}"/>
              </a:ext>
            </a:extLst>
          </p:cNvPr>
          <p:cNvCxnSpPr/>
          <p:nvPr/>
        </p:nvCxnSpPr>
        <p:spPr>
          <a:xfrm>
            <a:off x="1981200" y="3443177"/>
            <a:ext cx="304800" cy="45720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8" name="Straight Connector 7">
            <a:extLst>
              <a:ext uri="{FF2B5EF4-FFF2-40B4-BE49-F238E27FC236}">
                <a16:creationId xmlns:a16="http://schemas.microsoft.com/office/drawing/2014/main" id="{9293E9AB-FE88-4F00-B304-51677616389B}"/>
              </a:ext>
            </a:extLst>
          </p:cNvPr>
          <p:cNvCxnSpPr/>
          <p:nvPr/>
        </p:nvCxnSpPr>
        <p:spPr>
          <a:xfrm>
            <a:off x="1981200" y="3975317"/>
            <a:ext cx="304800" cy="457200"/>
          </a:xfrm>
          <a:prstGeom prst="line">
            <a:avLst/>
          </a:prstGeom>
          <a:ln w="28575"/>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74584012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422A5-C1AD-98F7-5889-6F7F58C9437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10D2003-89C8-321D-5D32-4F67FD2653BC}"/>
              </a:ext>
            </a:extLst>
          </p:cNvPr>
          <p:cNvSpPr txBox="1"/>
          <p:nvPr/>
        </p:nvSpPr>
        <p:spPr>
          <a:xfrm>
            <a:off x="0" y="0"/>
            <a:ext cx="6705600" cy="1384995"/>
          </a:xfrm>
          <a:prstGeom prst="rect">
            <a:avLst/>
          </a:prstGeom>
          <a:solidFill>
            <a:srgbClr val="CDF2FF"/>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85.   A 246.4 gram snowball at 273.0 K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first melts, then warms to 26.55°.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How many joules did it take to do that?</a:t>
            </a:r>
          </a:p>
        </p:txBody>
      </p:sp>
      <p:pic>
        <p:nvPicPr>
          <p:cNvPr id="6" name="Picture 2" descr="Image result for snowball down the back of neck">
            <a:extLst>
              <a:ext uri="{FF2B5EF4-FFF2-40B4-BE49-F238E27FC236}">
                <a16:creationId xmlns:a16="http://schemas.microsoft.com/office/drawing/2014/main" id="{8EA51A2B-7D43-D89D-FA03-F4B8721CB8AC}"/>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l="5384" t="4791" r="8478" b="4170"/>
          <a:stretch/>
        </p:blipFill>
        <p:spPr bwMode="auto">
          <a:xfrm>
            <a:off x="6705600" y="3858"/>
            <a:ext cx="2438400" cy="28956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Table 4">
            <a:extLst>
              <a:ext uri="{FF2B5EF4-FFF2-40B4-BE49-F238E27FC236}">
                <a16:creationId xmlns:a16="http://schemas.microsoft.com/office/drawing/2014/main" id="{3195D219-F9CE-464B-B7A7-3C988A42DA8A}"/>
              </a:ext>
            </a:extLst>
          </p:cNvPr>
          <p:cNvGraphicFramePr>
            <a:graphicFrameLocks noGrp="1"/>
          </p:cNvGraphicFramePr>
          <p:nvPr>
            <p:extLst>
              <p:ext uri="{D42A27DB-BD31-4B8C-83A1-F6EECF244321}">
                <p14:modId xmlns:p14="http://schemas.microsoft.com/office/powerpoint/2010/main" val="2236823522"/>
              </p:ext>
            </p:extLst>
          </p:nvPr>
        </p:nvGraphicFramePr>
        <p:xfrm>
          <a:off x="0" y="2899458"/>
          <a:ext cx="9144000" cy="3954685"/>
        </p:xfrm>
        <a:graphic>
          <a:graphicData uri="http://schemas.openxmlformats.org/drawingml/2006/table">
            <a:tbl>
              <a:tblPr/>
              <a:tblGrid>
                <a:gridCol w="712189">
                  <a:extLst>
                    <a:ext uri="{9D8B030D-6E8A-4147-A177-3AD203B41FA5}">
                      <a16:colId xmlns:a16="http://schemas.microsoft.com/office/drawing/2014/main" val="2670690567"/>
                    </a:ext>
                  </a:extLst>
                </a:gridCol>
                <a:gridCol w="1421411">
                  <a:extLst>
                    <a:ext uri="{9D8B030D-6E8A-4147-A177-3AD203B41FA5}">
                      <a16:colId xmlns:a16="http://schemas.microsoft.com/office/drawing/2014/main" val="3022560830"/>
                    </a:ext>
                  </a:extLst>
                </a:gridCol>
                <a:gridCol w="1447800">
                  <a:extLst>
                    <a:ext uri="{9D8B030D-6E8A-4147-A177-3AD203B41FA5}">
                      <a16:colId xmlns:a16="http://schemas.microsoft.com/office/drawing/2014/main" val="3842894808"/>
                    </a:ext>
                  </a:extLst>
                </a:gridCol>
                <a:gridCol w="5562600">
                  <a:extLst>
                    <a:ext uri="{9D8B030D-6E8A-4147-A177-3AD203B41FA5}">
                      <a16:colId xmlns:a16="http://schemas.microsoft.com/office/drawing/2014/main" val="462422420"/>
                    </a:ext>
                  </a:extLst>
                </a:gridCol>
              </a:tblGrid>
              <a:tr h="682718">
                <a:tc>
                  <a:txBody>
                    <a:bodyPr/>
                    <a:lstStyle/>
                    <a:p>
                      <a:pPr marR="0" indent="0" algn="ctr" rtl="0">
                        <a:lnSpc>
                          <a:spcPct val="119000"/>
                        </a:lnSpc>
                        <a:spcBef>
                          <a:spcPts val="0"/>
                        </a:spcBef>
                        <a:spcAft>
                          <a:spcPts val="600"/>
                        </a:spcAft>
                      </a:pPr>
                      <a:r>
                        <a:rPr lang="en-US" sz="2400" kern="1400" dirty="0">
                          <a:ln>
                            <a:noFill/>
                          </a:ln>
                          <a:solidFill>
                            <a:srgbClr val="000000"/>
                          </a:solidFill>
                          <a:effectLst/>
                          <a:latin typeface="Times New Roman" panose="02020603050405020304" pitchFamily="18" charset="0"/>
                        </a:rPr>
                        <a:t>step</a:t>
                      </a:r>
                      <a:endParaRPr lang="en-US" sz="24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ln>
                            <a:noFill/>
                          </a:ln>
                          <a:solidFill>
                            <a:srgbClr val="000000"/>
                          </a:solidFill>
                          <a:effectLst/>
                          <a:latin typeface="Times New Roman" panose="02020603050405020304" pitchFamily="18" charset="0"/>
                        </a:rPr>
                        <a:t>called</a:t>
                      </a:r>
                      <a:endParaRPr lang="en-US" sz="24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a:ln>
                            <a:noFill/>
                          </a:ln>
                          <a:solidFill>
                            <a:srgbClr val="000000"/>
                          </a:solidFill>
                          <a:effectLst/>
                          <a:latin typeface="Times New Roman" panose="02020603050405020304" pitchFamily="18" charset="0"/>
                        </a:rPr>
                        <a:t>formula</a:t>
                      </a:r>
                      <a:endParaRPr lang="en-US" sz="2400" kern="140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ln>
                            <a:noFill/>
                          </a:ln>
                          <a:solidFill>
                            <a:srgbClr val="000000"/>
                          </a:solidFill>
                          <a:effectLst/>
                          <a:latin typeface="Times New Roman" panose="02020603050405020304" pitchFamily="18" charset="0"/>
                        </a:rPr>
                        <a:t>Do the math</a:t>
                      </a:r>
                      <a:endParaRPr lang="en-US" sz="24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28847865"/>
                  </a:ext>
                </a:extLst>
              </a:tr>
              <a:tr h="852558">
                <a:tc>
                  <a:txBody>
                    <a:bodyPr/>
                    <a:lstStyle/>
                    <a:p>
                      <a:pPr marR="0" indent="0" algn="ctr" rtl="0">
                        <a:lnSpc>
                          <a:spcPct val="119000"/>
                        </a:lnSpc>
                        <a:spcBef>
                          <a:spcPts val="0"/>
                        </a:spcBef>
                        <a:spcAft>
                          <a:spcPts val="600"/>
                        </a:spcAft>
                      </a:pPr>
                      <a:r>
                        <a:rPr lang="en-US" sz="2000" kern="1400" dirty="0">
                          <a:ln>
                            <a:noFill/>
                          </a:ln>
                          <a:solidFill>
                            <a:srgbClr val="000000"/>
                          </a:solidFill>
                          <a:effectLst/>
                          <a:latin typeface="Times New Roman" panose="02020603050405020304" pitchFamily="18" charset="0"/>
                        </a:rPr>
                        <a:t>1</a:t>
                      </a:r>
                      <a:endParaRPr lang="en-US" sz="20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2000" kern="1400" dirty="0">
                        <a:ln>
                          <a:noFill/>
                        </a:ln>
                        <a:solidFill>
                          <a:srgbClr val="FF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20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r" rtl="0">
                        <a:lnSpc>
                          <a:spcPct val="119000"/>
                        </a:lnSpc>
                        <a:spcBef>
                          <a:spcPts val="0"/>
                        </a:spcBef>
                        <a:spcAft>
                          <a:spcPts val="600"/>
                        </a:spcAft>
                      </a:pPr>
                      <a:endParaRPr lang="en-US" sz="2000" kern="1400" dirty="0">
                        <a:ln>
                          <a:noFill/>
                        </a:ln>
                        <a:solidFill>
                          <a:srgbClr val="FF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52434489"/>
                  </a:ext>
                </a:extLst>
              </a:tr>
              <a:tr h="852558">
                <a:tc>
                  <a:txBody>
                    <a:bodyPr/>
                    <a:lstStyle/>
                    <a:p>
                      <a:pPr marR="0" indent="0" algn="ctr" rtl="0">
                        <a:lnSpc>
                          <a:spcPct val="119000"/>
                        </a:lnSpc>
                        <a:spcBef>
                          <a:spcPts val="0"/>
                        </a:spcBef>
                        <a:spcAft>
                          <a:spcPts val="600"/>
                        </a:spcAft>
                      </a:pPr>
                      <a:r>
                        <a:rPr lang="en-US" sz="2000" kern="1400" dirty="0">
                          <a:ln>
                            <a:noFill/>
                          </a:ln>
                          <a:solidFill>
                            <a:srgbClr val="000000"/>
                          </a:solidFill>
                          <a:effectLst/>
                          <a:latin typeface="Times New Roman" panose="02020603050405020304" pitchFamily="18" charset="0"/>
                        </a:rPr>
                        <a:t>2</a:t>
                      </a:r>
                      <a:endParaRPr lang="en-US" sz="20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2000" kern="1400" dirty="0">
                        <a:ln>
                          <a:noFill/>
                        </a:ln>
                        <a:solidFill>
                          <a:srgbClr val="FF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20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r" rtl="0">
                        <a:lnSpc>
                          <a:spcPct val="119000"/>
                        </a:lnSpc>
                        <a:spcBef>
                          <a:spcPts val="0"/>
                        </a:spcBef>
                        <a:spcAft>
                          <a:spcPts val="600"/>
                        </a:spcAft>
                      </a:pPr>
                      <a:endParaRPr lang="en-US" sz="2400" kern="1400" dirty="0">
                        <a:ln>
                          <a:noFill/>
                        </a:ln>
                        <a:solidFill>
                          <a:srgbClr val="FF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89231573"/>
                  </a:ext>
                </a:extLst>
              </a:tr>
              <a:tr h="1566851">
                <a:tc gridSpan="3">
                  <a:txBody>
                    <a:bodyPr/>
                    <a:lstStyle/>
                    <a:p>
                      <a:pPr marR="0" indent="0" algn="l" rtl="0">
                        <a:lnSpc>
                          <a:spcPct val="119000"/>
                        </a:lnSpc>
                        <a:spcBef>
                          <a:spcPts val="0"/>
                        </a:spcBef>
                        <a:spcAft>
                          <a:spcPts val="600"/>
                        </a:spcAft>
                      </a:pPr>
                      <a:r>
                        <a:rPr lang="en-US" sz="2400" kern="1400" dirty="0">
                          <a:ln>
                            <a:noFill/>
                          </a:ln>
                          <a:solidFill>
                            <a:srgbClr val="000000"/>
                          </a:solidFill>
                          <a:effectLst/>
                          <a:latin typeface="Times New Roman" panose="02020603050405020304" pitchFamily="18" charset="0"/>
                        </a:rPr>
                        <a:t>     Total Joules required →  </a:t>
                      </a:r>
                      <a:endParaRPr lang="en-US" sz="24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R="0" indent="0" algn="r" rtl="0">
                        <a:lnSpc>
                          <a:spcPct val="119000"/>
                        </a:lnSpc>
                        <a:spcBef>
                          <a:spcPts val="0"/>
                        </a:spcBef>
                        <a:spcAft>
                          <a:spcPts val="600"/>
                        </a:spcAft>
                      </a:pPr>
                      <a:endParaRPr lang="en-US" sz="2400" kern="1400" dirty="0">
                        <a:ln>
                          <a:noFill/>
                        </a:ln>
                        <a:solidFill>
                          <a:srgbClr val="000099"/>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6353776"/>
                  </a:ext>
                </a:extLst>
              </a:tr>
            </a:tbl>
          </a:graphicData>
        </a:graphic>
      </p:graphicFrame>
      <p:sp>
        <p:nvSpPr>
          <p:cNvPr id="3" name="TextBox 2">
            <a:extLst>
              <a:ext uri="{FF2B5EF4-FFF2-40B4-BE49-F238E27FC236}">
                <a16:creationId xmlns:a16="http://schemas.microsoft.com/office/drawing/2014/main" id="{6ABFF425-9D2D-72C0-97EA-3C86CAC5B6AF}"/>
              </a:ext>
            </a:extLst>
          </p:cNvPr>
          <p:cNvSpPr txBox="1"/>
          <p:nvPr/>
        </p:nvSpPr>
        <p:spPr>
          <a:xfrm>
            <a:off x="228600" y="1394641"/>
            <a:ext cx="6248400" cy="1384995"/>
          </a:xfrm>
          <a:prstGeom prst="rect">
            <a:avLst/>
          </a:prstGeom>
          <a:noFill/>
        </p:spPr>
        <p:txBody>
          <a:bodyPr wrap="square" rtlCol="0">
            <a:spAutoFit/>
          </a:bodyPr>
          <a:lstStyle/>
          <a:p>
            <a:pPr algn="ctr"/>
            <a:r>
              <a:rPr lang="en-US" sz="2800" dirty="0">
                <a:solidFill>
                  <a:srgbClr val="FF0000"/>
                </a:solidFill>
                <a:latin typeface="The Serif Hand Extrablack" panose="03070B02030502020204" pitchFamily="66" charset="0"/>
              </a:rPr>
              <a:t>You can see in their eyes that this is LOVE.  Snow down the back is a sure way to win the heart of someone that</a:t>
            </a:r>
            <a:br>
              <a:rPr lang="en-US" sz="2800" dirty="0">
                <a:solidFill>
                  <a:srgbClr val="FF0000"/>
                </a:solidFill>
                <a:latin typeface="The Serif Hand Extrablack" panose="03070B02030502020204" pitchFamily="66" charset="0"/>
              </a:rPr>
            </a:br>
            <a:r>
              <a:rPr lang="en-US" sz="2800" dirty="0">
                <a:solidFill>
                  <a:srgbClr val="FF0000"/>
                </a:solidFill>
                <a:latin typeface="The Serif Hand Extrablack" panose="03070B02030502020204" pitchFamily="66" charset="0"/>
              </a:rPr>
              <a:t>you wish loved you.  It always works.  </a:t>
            </a:r>
            <a:endParaRPr lang="en-US" sz="2400" dirty="0">
              <a:solidFill>
                <a:srgbClr val="FF0000"/>
              </a:solidFill>
              <a:latin typeface="The Serif Hand Extrablack" panose="03070B02030502020204" pitchFamily="66" charset="0"/>
            </a:endParaRPr>
          </a:p>
        </p:txBody>
      </p:sp>
    </p:spTree>
    <p:extLst>
      <p:ext uri="{BB962C8B-B14F-4D97-AF65-F5344CB8AC3E}">
        <p14:creationId xmlns:p14="http://schemas.microsoft.com/office/powerpoint/2010/main" val="411140820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90000D-5541-22DD-9B61-F399734DEF9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217569A-74F8-9D0E-8C36-1E47ECEC9B6F}"/>
              </a:ext>
            </a:extLst>
          </p:cNvPr>
          <p:cNvSpPr txBox="1"/>
          <p:nvPr/>
        </p:nvSpPr>
        <p:spPr>
          <a:xfrm>
            <a:off x="0" y="0"/>
            <a:ext cx="6705600" cy="1384995"/>
          </a:xfrm>
          <a:prstGeom prst="rect">
            <a:avLst/>
          </a:prstGeom>
          <a:solidFill>
            <a:srgbClr val="CDF2FF"/>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85.   A 246.4 gram snowball at 273.0 K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first melts, then warms to 26.55°.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How many joules did it take to do that?</a:t>
            </a:r>
          </a:p>
        </p:txBody>
      </p:sp>
      <p:pic>
        <p:nvPicPr>
          <p:cNvPr id="6" name="Picture 2" descr="Image result for snowball down the back of neck">
            <a:extLst>
              <a:ext uri="{FF2B5EF4-FFF2-40B4-BE49-F238E27FC236}">
                <a16:creationId xmlns:a16="http://schemas.microsoft.com/office/drawing/2014/main" id="{E851CBD1-95EC-B4D8-434F-2276756F763F}"/>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l="5384" t="4791" r="8478" b="4170"/>
          <a:stretch/>
        </p:blipFill>
        <p:spPr bwMode="auto">
          <a:xfrm>
            <a:off x="6705600" y="3858"/>
            <a:ext cx="2438400" cy="28956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Table 4">
            <a:extLst>
              <a:ext uri="{FF2B5EF4-FFF2-40B4-BE49-F238E27FC236}">
                <a16:creationId xmlns:a16="http://schemas.microsoft.com/office/drawing/2014/main" id="{BAF20123-6CD2-12DC-0A75-13C833FA789B}"/>
              </a:ext>
            </a:extLst>
          </p:cNvPr>
          <p:cNvGraphicFramePr>
            <a:graphicFrameLocks noGrp="1"/>
          </p:cNvGraphicFramePr>
          <p:nvPr>
            <p:extLst>
              <p:ext uri="{D42A27DB-BD31-4B8C-83A1-F6EECF244321}">
                <p14:modId xmlns:p14="http://schemas.microsoft.com/office/powerpoint/2010/main" val="936436739"/>
              </p:ext>
            </p:extLst>
          </p:nvPr>
        </p:nvGraphicFramePr>
        <p:xfrm>
          <a:off x="0" y="2899458"/>
          <a:ext cx="9144000" cy="3954685"/>
        </p:xfrm>
        <a:graphic>
          <a:graphicData uri="http://schemas.openxmlformats.org/drawingml/2006/table">
            <a:tbl>
              <a:tblPr/>
              <a:tblGrid>
                <a:gridCol w="712189">
                  <a:extLst>
                    <a:ext uri="{9D8B030D-6E8A-4147-A177-3AD203B41FA5}">
                      <a16:colId xmlns:a16="http://schemas.microsoft.com/office/drawing/2014/main" val="2670690567"/>
                    </a:ext>
                  </a:extLst>
                </a:gridCol>
                <a:gridCol w="1421411">
                  <a:extLst>
                    <a:ext uri="{9D8B030D-6E8A-4147-A177-3AD203B41FA5}">
                      <a16:colId xmlns:a16="http://schemas.microsoft.com/office/drawing/2014/main" val="3022560830"/>
                    </a:ext>
                  </a:extLst>
                </a:gridCol>
                <a:gridCol w="1447800">
                  <a:extLst>
                    <a:ext uri="{9D8B030D-6E8A-4147-A177-3AD203B41FA5}">
                      <a16:colId xmlns:a16="http://schemas.microsoft.com/office/drawing/2014/main" val="3842894808"/>
                    </a:ext>
                  </a:extLst>
                </a:gridCol>
                <a:gridCol w="5562600">
                  <a:extLst>
                    <a:ext uri="{9D8B030D-6E8A-4147-A177-3AD203B41FA5}">
                      <a16:colId xmlns:a16="http://schemas.microsoft.com/office/drawing/2014/main" val="462422420"/>
                    </a:ext>
                  </a:extLst>
                </a:gridCol>
              </a:tblGrid>
              <a:tr h="682718">
                <a:tc>
                  <a:txBody>
                    <a:bodyPr/>
                    <a:lstStyle/>
                    <a:p>
                      <a:pPr marR="0" indent="0" algn="ctr" rtl="0">
                        <a:lnSpc>
                          <a:spcPct val="119000"/>
                        </a:lnSpc>
                        <a:spcBef>
                          <a:spcPts val="0"/>
                        </a:spcBef>
                        <a:spcAft>
                          <a:spcPts val="600"/>
                        </a:spcAft>
                      </a:pPr>
                      <a:r>
                        <a:rPr lang="en-US" sz="2400" kern="1400" dirty="0">
                          <a:ln>
                            <a:noFill/>
                          </a:ln>
                          <a:solidFill>
                            <a:srgbClr val="000000"/>
                          </a:solidFill>
                          <a:effectLst/>
                          <a:latin typeface="Times New Roman" panose="02020603050405020304" pitchFamily="18" charset="0"/>
                        </a:rPr>
                        <a:t>step</a:t>
                      </a:r>
                      <a:endParaRPr lang="en-US" sz="24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ln>
                            <a:noFill/>
                          </a:ln>
                          <a:solidFill>
                            <a:srgbClr val="000000"/>
                          </a:solidFill>
                          <a:effectLst/>
                          <a:latin typeface="Times New Roman" panose="02020603050405020304" pitchFamily="18" charset="0"/>
                        </a:rPr>
                        <a:t>called</a:t>
                      </a:r>
                      <a:endParaRPr lang="en-US" sz="24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a:ln>
                            <a:noFill/>
                          </a:ln>
                          <a:solidFill>
                            <a:srgbClr val="000000"/>
                          </a:solidFill>
                          <a:effectLst/>
                          <a:latin typeface="Times New Roman" panose="02020603050405020304" pitchFamily="18" charset="0"/>
                        </a:rPr>
                        <a:t>formula</a:t>
                      </a:r>
                      <a:endParaRPr lang="en-US" sz="2400" kern="140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ln>
                            <a:noFill/>
                          </a:ln>
                          <a:solidFill>
                            <a:srgbClr val="000000"/>
                          </a:solidFill>
                          <a:effectLst/>
                          <a:latin typeface="Times New Roman" panose="02020603050405020304" pitchFamily="18" charset="0"/>
                        </a:rPr>
                        <a:t>Do the math</a:t>
                      </a:r>
                      <a:endParaRPr lang="en-US" sz="24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28847865"/>
                  </a:ext>
                </a:extLst>
              </a:tr>
              <a:tr h="852558">
                <a:tc>
                  <a:txBody>
                    <a:bodyPr/>
                    <a:lstStyle/>
                    <a:p>
                      <a:pPr marR="0" indent="0" algn="ctr" rtl="0">
                        <a:lnSpc>
                          <a:spcPct val="119000"/>
                        </a:lnSpc>
                        <a:spcBef>
                          <a:spcPts val="0"/>
                        </a:spcBef>
                        <a:spcAft>
                          <a:spcPts val="600"/>
                        </a:spcAft>
                      </a:pPr>
                      <a:r>
                        <a:rPr lang="en-US" sz="2000" kern="1400" dirty="0">
                          <a:ln>
                            <a:noFill/>
                          </a:ln>
                          <a:solidFill>
                            <a:srgbClr val="000000"/>
                          </a:solidFill>
                          <a:effectLst/>
                          <a:latin typeface="Times New Roman" panose="02020603050405020304" pitchFamily="18" charset="0"/>
                        </a:rPr>
                        <a:t>1</a:t>
                      </a:r>
                      <a:endParaRPr lang="en-US" sz="20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000" kern="1400" dirty="0">
                          <a:ln>
                            <a:noFill/>
                          </a:ln>
                          <a:solidFill>
                            <a:srgbClr val="FF0000"/>
                          </a:solidFill>
                          <a:effectLst/>
                          <a:latin typeface="Times New Roman" panose="02020603050405020304" pitchFamily="18" charset="0"/>
                        </a:rPr>
                        <a:t> melting </a:t>
                      </a:r>
                      <a:br>
                        <a:rPr lang="en-US" sz="2000" kern="1400" dirty="0">
                          <a:ln>
                            <a:noFill/>
                          </a:ln>
                          <a:solidFill>
                            <a:srgbClr val="FF0000"/>
                          </a:solidFill>
                          <a:effectLst/>
                          <a:latin typeface="Times New Roman" panose="02020603050405020304" pitchFamily="18" charset="0"/>
                        </a:rPr>
                      </a:br>
                      <a:r>
                        <a:rPr lang="en-US" sz="2000" kern="1400" dirty="0">
                          <a:ln>
                            <a:noFill/>
                          </a:ln>
                          <a:solidFill>
                            <a:srgbClr val="FF0000"/>
                          </a:solidFill>
                          <a:effectLst/>
                          <a:latin typeface="Times New Roman" panose="02020603050405020304" pitchFamily="18" charset="0"/>
                        </a:rPr>
                        <a:t>ice</a:t>
                      </a:r>
                      <a:endParaRPr lang="en-US" sz="2000" kern="1400" dirty="0">
                        <a:ln>
                          <a:noFill/>
                        </a:ln>
                        <a:solidFill>
                          <a:srgbClr val="FF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000" kern="1400" dirty="0">
                          <a:ln>
                            <a:noFill/>
                          </a:ln>
                          <a:solidFill>
                            <a:srgbClr val="000000"/>
                          </a:solidFill>
                          <a:effectLst/>
                          <a:latin typeface="Times New Roman" panose="02020603050405020304" pitchFamily="18" charset="0"/>
                        </a:rPr>
                        <a:t>q = </a:t>
                      </a:r>
                      <a:r>
                        <a:rPr lang="en-US" sz="2000" kern="1400" dirty="0" err="1">
                          <a:ln>
                            <a:noFill/>
                          </a:ln>
                          <a:solidFill>
                            <a:srgbClr val="000000"/>
                          </a:solidFill>
                          <a:effectLst/>
                          <a:latin typeface="Times New Roman" panose="02020603050405020304" pitchFamily="18" charset="0"/>
                        </a:rPr>
                        <a:t>mH</a:t>
                      </a:r>
                      <a:r>
                        <a:rPr lang="en-US" sz="2000" kern="1400" baseline="-25000" dirty="0" err="1">
                          <a:ln>
                            <a:noFill/>
                          </a:ln>
                          <a:solidFill>
                            <a:srgbClr val="000000"/>
                          </a:solidFill>
                          <a:effectLst/>
                          <a:latin typeface="Times New Roman" panose="02020603050405020304" pitchFamily="18" charset="0"/>
                        </a:rPr>
                        <a:t>F</a:t>
                      </a:r>
                      <a:endParaRPr lang="en-US" sz="20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r" rtl="0">
                        <a:lnSpc>
                          <a:spcPct val="119000"/>
                        </a:lnSpc>
                        <a:spcBef>
                          <a:spcPts val="0"/>
                        </a:spcBef>
                        <a:spcAft>
                          <a:spcPts val="600"/>
                        </a:spcAft>
                      </a:pPr>
                      <a:r>
                        <a:rPr lang="en-US" sz="2000" kern="1400" dirty="0">
                          <a:ln>
                            <a:noFill/>
                          </a:ln>
                          <a:solidFill>
                            <a:srgbClr val="FF0000"/>
                          </a:solidFill>
                          <a:effectLst/>
                          <a:latin typeface="Times New Roman" panose="02020603050405020304" pitchFamily="18" charset="0"/>
                        </a:rPr>
                        <a:t>q = (246.4 g)(334 J/g) = 82297.6 J</a:t>
                      </a:r>
                      <a:endParaRPr lang="en-US" sz="2000" kern="1400" dirty="0">
                        <a:ln>
                          <a:noFill/>
                        </a:ln>
                        <a:solidFill>
                          <a:srgbClr val="FF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52434489"/>
                  </a:ext>
                </a:extLst>
              </a:tr>
              <a:tr h="852558">
                <a:tc>
                  <a:txBody>
                    <a:bodyPr/>
                    <a:lstStyle/>
                    <a:p>
                      <a:pPr marR="0" indent="0" algn="ctr" rtl="0">
                        <a:lnSpc>
                          <a:spcPct val="119000"/>
                        </a:lnSpc>
                        <a:spcBef>
                          <a:spcPts val="0"/>
                        </a:spcBef>
                        <a:spcAft>
                          <a:spcPts val="600"/>
                        </a:spcAft>
                      </a:pPr>
                      <a:r>
                        <a:rPr lang="en-US" sz="2000" kern="1400" dirty="0">
                          <a:ln>
                            <a:noFill/>
                          </a:ln>
                          <a:solidFill>
                            <a:srgbClr val="000000"/>
                          </a:solidFill>
                          <a:effectLst/>
                          <a:latin typeface="Times New Roman" panose="02020603050405020304" pitchFamily="18" charset="0"/>
                        </a:rPr>
                        <a:t>2</a:t>
                      </a:r>
                      <a:endParaRPr lang="en-US" sz="20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000" kern="1400" dirty="0">
                          <a:ln>
                            <a:noFill/>
                          </a:ln>
                          <a:solidFill>
                            <a:srgbClr val="FF0000"/>
                          </a:solidFill>
                          <a:effectLst/>
                          <a:latin typeface="Times New Roman" panose="02020603050405020304" pitchFamily="18" charset="0"/>
                        </a:rPr>
                        <a:t> warming water</a:t>
                      </a:r>
                      <a:endParaRPr lang="en-US" sz="2000" kern="1400" dirty="0">
                        <a:ln>
                          <a:noFill/>
                        </a:ln>
                        <a:solidFill>
                          <a:srgbClr val="FF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000" kern="1400" dirty="0">
                          <a:ln>
                            <a:noFill/>
                          </a:ln>
                          <a:solidFill>
                            <a:srgbClr val="000000"/>
                          </a:solidFill>
                          <a:effectLst/>
                          <a:latin typeface="Times New Roman" panose="02020603050405020304" pitchFamily="18" charset="0"/>
                        </a:rPr>
                        <a:t>q = </a:t>
                      </a:r>
                      <a:r>
                        <a:rPr lang="en-US" sz="2000" kern="1400" dirty="0" err="1">
                          <a:ln>
                            <a:noFill/>
                          </a:ln>
                          <a:solidFill>
                            <a:srgbClr val="000000"/>
                          </a:solidFill>
                          <a:effectLst/>
                          <a:latin typeface="Times New Roman" panose="02020603050405020304" pitchFamily="18" charset="0"/>
                        </a:rPr>
                        <a:t>mC∆T</a:t>
                      </a:r>
                      <a:endParaRPr lang="en-US" sz="20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r" rtl="0">
                        <a:lnSpc>
                          <a:spcPct val="119000"/>
                        </a:lnSpc>
                        <a:spcBef>
                          <a:spcPts val="0"/>
                        </a:spcBef>
                        <a:spcAft>
                          <a:spcPts val="600"/>
                        </a:spcAft>
                      </a:pPr>
                      <a:r>
                        <a:rPr lang="en-US" sz="2000" kern="1400" dirty="0">
                          <a:ln>
                            <a:noFill/>
                          </a:ln>
                          <a:solidFill>
                            <a:srgbClr val="FF0000"/>
                          </a:solidFill>
                          <a:effectLst/>
                          <a:latin typeface="Times New Roman" panose="02020603050405020304" pitchFamily="18" charset="0"/>
                        </a:rPr>
                        <a:t>q =  (246.4g)(4.18 J/</a:t>
                      </a:r>
                      <a:r>
                        <a:rPr lang="en-US" sz="2000" kern="1400" dirty="0" err="1">
                          <a:ln>
                            <a:noFill/>
                          </a:ln>
                          <a:solidFill>
                            <a:srgbClr val="FF0000"/>
                          </a:solidFill>
                          <a:effectLst/>
                          <a:latin typeface="Times New Roman" panose="02020603050405020304" pitchFamily="18" charset="0"/>
                        </a:rPr>
                        <a:t>g</a:t>
                      </a:r>
                      <a:r>
                        <a:rPr lang="en-US" sz="2000" kern="1400" dirty="0" err="1">
                          <a:ln>
                            <a:noFill/>
                          </a:ln>
                          <a:solidFill>
                            <a:srgbClr val="FF0000"/>
                          </a:solidFill>
                          <a:effectLst/>
                          <a:latin typeface="Times New Roman" panose="02020603050405020304" pitchFamily="18" charset="0"/>
                          <a:cs typeface="Times New Roman" panose="02020603050405020304" pitchFamily="18" charset="0"/>
                        </a:rPr>
                        <a:t>·</a:t>
                      </a:r>
                      <a:r>
                        <a:rPr lang="en-US" sz="2000" kern="1400" dirty="0" err="1">
                          <a:ln>
                            <a:noFill/>
                          </a:ln>
                          <a:solidFill>
                            <a:srgbClr val="FF0000"/>
                          </a:solidFill>
                          <a:effectLst/>
                          <a:latin typeface="Times New Roman" panose="02020603050405020304" pitchFamily="18" charset="0"/>
                        </a:rPr>
                        <a:t>K</a:t>
                      </a:r>
                      <a:r>
                        <a:rPr lang="en-US" sz="2000" kern="1400" dirty="0">
                          <a:ln>
                            <a:noFill/>
                          </a:ln>
                          <a:solidFill>
                            <a:srgbClr val="FF0000"/>
                          </a:solidFill>
                          <a:effectLst/>
                          <a:latin typeface="Times New Roman" panose="02020603050405020304" pitchFamily="18" charset="0"/>
                        </a:rPr>
                        <a:t>)(26.55 K) = 27345 J </a:t>
                      </a:r>
                      <a:r>
                        <a:rPr lang="en-US" sz="2400" kern="1400" dirty="0">
                          <a:ln>
                            <a:noFill/>
                          </a:ln>
                          <a:solidFill>
                            <a:srgbClr val="FF0000"/>
                          </a:solidFill>
                          <a:effectLst/>
                          <a:latin typeface="Times New Roman" panose="02020603050405020304" pitchFamily="18" charset="0"/>
                        </a:rPr>
                        <a:t> </a:t>
                      </a:r>
                      <a:endParaRPr lang="en-US" sz="2400" kern="1400" dirty="0">
                        <a:ln>
                          <a:noFill/>
                        </a:ln>
                        <a:solidFill>
                          <a:srgbClr val="FF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89231573"/>
                  </a:ext>
                </a:extLst>
              </a:tr>
              <a:tr h="1566851">
                <a:tc gridSpan="3">
                  <a:txBody>
                    <a:bodyPr/>
                    <a:lstStyle/>
                    <a:p>
                      <a:pPr marR="0" indent="0" algn="l" rtl="0">
                        <a:lnSpc>
                          <a:spcPct val="119000"/>
                        </a:lnSpc>
                        <a:spcBef>
                          <a:spcPts val="0"/>
                        </a:spcBef>
                        <a:spcAft>
                          <a:spcPts val="600"/>
                        </a:spcAft>
                      </a:pPr>
                      <a:r>
                        <a:rPr lang="en-US" sz="2400" kern="1400" dirty="0">
                          <a:ln>
                            <a:noFill/>
                          </a:ln>
                          <a:solidFill>
                            <a:srgbClr val="000000"/>
                          </a:solidFill>
                          <a:effectLst/>
                          <a:latin typeface="Times New Roman" panose="02020603050405020304" pitchFamily="18" charset="0"/>
                        </a:rPr>
                        <a:t>     Total Joules required →  </a:t>
                      </a:r>
                      <a:endParaRPr lang="en-US" sz="2400" kern="1400" dirty="0">
                        <a:ln>
                          <a:noFill/>
                        </a:ln>
                        <a:solidFill>
                          <a:srgbClr val="000000"/>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R="0" indent="0" algn="r" rtl="0">
                        <a:lnSpc>
                          <a:spcPct val="119000"/>
                        </a:lnSpc>
                        <a:spcBef>
                          <a:spcPts val="0"/>
                        </a:spcBef>
                        <a:spcAft>
                          <a:spcPts val="600"/>
                        </a:spcAft>
                      </a:pPr>
                      <a:r>
                        <a:rPr lang="en-US" sz="2400" kern="1400" dirty="0">
                          <a:ln>
                            <a:noFill/>
                          </a:ln>
                          <a:solidFill>
                            <a:srgbClr val="FF0000"/>
                          </a:solidFill>
                          <a:effectLst/>
                          <a:latin typeface="Times New Roman" panose="02020603050405020304" pitchFamily="18" charset="0"/>
                        </a:rPr>
                        <a:t> total = 109642.8</a:t>
                      </a:r>
                      <a:br>
                        <a:rPr lang="en-US" sz="2400" kern="1400" dirty="0">
                          <a:ln>
                            <a:noFill/>
                          </a:ln>
                          <a:solidFill>
                            <a:srgbClr val="FF0000"/>
                          </a:solidFill>
                          <a:effectLst/>
                          <a:latin typeface="Times New Roman" panose="02020603050405020304" pitchFamily="18" charset="0"/>
                        </a:rPr>
                      </a:br>
                      <a:r>
                        <a:rPr lang="en-US" sz="2800" kern="1400" dirty="0">
                          <a:ln>
                            <a:noFill/>
                          </a:ln>
                          <a:solidFill>
                            <a:srgbClr val="000099"/>
                          </a:solidFill>
                          <a:effectLst/>
                          <a:latin typeface="Times New Roman" panose="02020603050405020304" pitchFamily="18" charset="0"/>
                        </a:rPr>
                        <a:t>109,600 Joules  </a:t>
                      </a:r>
                      <a:br>
                        <a:rPr lang="en-US" sz="2800" kern="1400" dirty="0">
                          <a:ln>
                            <a:noFill/>
                          </a:ln>
                          <a:solidFill>
                            <a:srgbClr val="000099"/>
                          </a:solidFill>
                          <a:effectLst/>
                          <a:latin typeface="Times New Roman" panose="02020603050405020304" pitchFamily="18" charset="0"/>
                        </a:rPr>
                      </a:br>
                      <a:r>
                        <a:rPr lang="en-US" sz="2400" kern="1400" dirty="0">
                          <a:ln>
                            <a:noFill/>
                          </a:ln>
                          <a:solidFill>
                            <a:srgbClr val="000099"/>
                          </a:solidFill>
                          <a:effectLst/>
                          <a:latin typeface="Times New Roman" panose="02020603050405020304" pitchFamily="18" charset="0"/>
                        </a:rPr>
                        <a:t>with 4 SF</a:t>
                      </a:r>
                      <a:endParaRPr lang="en-US" sz="2400" kern="1400" dirty="0">
                        <a:ln>
                          <a:noFill/>
                        </a:ln>
                        <a:solidFill>
                          <a:srgbClr val="000099"/>
                        </a:solidFill>
                        <a:effectLst/>
                        <a:latin typeface="Calibri" panose="020F0502020204030204" pitchFamily="34"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6353776"/>
                  </a:ext>
                </a:extLst>
              </a:tr>
            </a:tbl>
          </a:graphicData>
        </a:graphic>
      </p:graphicFrame>
    </p:spTree>
    <p:extLst>
      <p:ext uri="{BB962C8B-B14F-4D97-AF65-F5344CB8AC3E}">
        <p14:creationId xmlns:p14="http://schemas.microsoft.com/office/powerpoint/2010/main" val="116090102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E842938-0BE3-4115-A9FE-B806D104CB8F}"/>
              </a:ext>
            </a:extLst>
          </p:cNvPr>
          <p:cNvSpPr txBox="1"/>
          <p:nvPr/>
        </p:nvSpPr>
        <p:spPr>
          <a:xfrm>
            <a:off x="0" y="0"/>
            <a:ext cx="9144000" cy="2831544"/>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There is no easy way to directly measure the energy that is in food.  An indirect way has been figured out, using a machine called a </a:t>
            </a:r>
            <a:r>
              <a:rPr lang="en-US" sz="3200" dirty="0">
                <a:solidFill>
                  <a:srgbClr val="FF0000"/>
                </a:solidFill>
                <a:latin typeface="Times New Roman" panose="02020603050405020304" pitchFamily="18" charset="0"/>
                <a:cs typeface="Times New Roman" panose="02020603050405020304" pitchFamily="18" charset="0"/>
              </a:rPr>
              <a:t>BOMB CALORIMETER  </a:t>
            </a:r>
            <a:br>
              <a:rPr lang="en-US" sz="3200" dirty="0">
                <a:solidFill>
                  <a:srgbClr val="FF0000"/>
                </a:solidFill>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86.  Let’s draw it now…</a:t>
            </a:r>
            <a:r>
              <a:rPr lang="en-US" sz="3200" u="sng" dirty="0">
                <a:latin typeface="Times New Roman" panose="02020603050405020304" pitchFamily="18" charset="0"/>
                <a:cs typeface="Times New Roman" panose="02020603050405020304" pitchFamily="18" charset="0"/>
              </a:rPr>
              <a:t> </a:t>
            </a:r>
            <a:endParaRPr lang="en-US" sz="32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42468821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extBox 1"/>
          <p:cNvSpPr txBox="1">
            <a:spLocks noChangeArrowheads="1"/>
          </p:cNvSpPr>
          <p:nvPr/>
        </p:nvSpPr>
        <p:spPr bwMode="auto">
          <a:xfrm>
            <a:off x="304800" y="228600"/>
            <a:ext cx="8534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fontAlgn="base">
              <a:spcBef>
                <a:spcPct val="0"/>
              </a:spcBef>
              <a:spcAft>
                <a:spcPct val="0"/>
              </a:spcAft>
              <a:buFontTx/>
              <a:buNone/>
            </a:pPr>
            <a:r>
              <a:rPr lang="en-US" altLang="en-US" sz="1800">
                <a:solidFill>
                  <a:srgbClr val="000000"/>
                </a:solidFill>
              </a:rPr>
              <a:t> </a:t>
            </a:r>
          </a:p>
        </p:txBody>
      </p:sp>
      <p:pic>
        <p:nvPicPr>
          <p:cNvPr id="6963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r="-3920"/>
          <a:stretch>
            <a:fillRect/>
          </a:stretch>
        </p:blipFill>
        <p:spPr bwMode="auto">
          <a:xfrm>
            <a:off x="0" y="1066800"/>
            <a:ext cx="6057900" cy="5456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9636" name="TextBox 2"/>
          <p:cNvSpPr txBox="1">
            <a:spLocks noChangeArrowheads="1"/>
          </p:cNvSpPr>
          <p:nvPr/>
        </p:nvSpPr>
        <p:spPr bwMode="auto">
          <a:xfrm>
            <a:off x="5867400" y="228600"/>
            <a:ext cx="3276600" cy="594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fontAlgn="base">
              <a:spcBef>
                <a:spcPct val="0"/>
              </a:spcBef>
              <a:spcAft>
                <a:spcPct val="0"/>
              </a:spcAft>
              <a:buFontTx/>
              <a:buNone/>
            </a:pPr>
            <a:r>
              <a:rPr lang="en-US" altLang="en-US" sz="2000" dirty="0">
                <a:solidFill>
                  <a:schemeClr val="tx1">
                    <a:lumMod val="95000"/>
                    <a:lumOff val="5000"/>
                  </a:schemeClr>
                </a:solidFill>
                <a:latin typeface="Times New Roman" panose="02020603050405020304" pitchFamily="18" charset="0"/>
                <a:cs typeface="Times New Roman" panose="02020603050405020304" pitchFamily="18" charset="0"/>
              </a:rPr>
              <a:t>Food goes into the cup.  It’s sealed in the “bomb” with oxygen.  The electricity leads are attached.  This is placed into a certain mass of pure water, at measured temperature.  The stirrer moves the water around and makes sure it’s all at the same temperature.  At some point you spark and burn the food.  Heat is released into the water and the temperature rises.  </a:t>
            </a:r>
          </a:p>
          <a:p>
            <a:pPr fontAlgn="base">
              <a:spcBef>
                <a:spcPct val="0"/>
              </a:spcBef>
              <a:spcAft>
                <a:spcPct val="0"/>
              </a:spcAft>
              <a:buFontTx/>
              <a:buNone/>
            </a:pPr>
            <a:endParaRPr lang="en-US" altLang="en-US" sz="2000" dirty="0">
              <a:solidFill>
                <a:schemeClr val="tx1">
                  <a:lumMod val="95000"/>
                  <a:lumOff val="5000"/>
                </a:schemeClr>
              </a:solidFill>
              <a:latin typeface="Times New Roman" panose="02020603050405020304" pitchFamily="18" charset="0"/>
              <a:cs typeface="Times New Roman" panose="02020603050405020304" pitchFamily="18" charset="0"/>
            </a:endParaRPr>
          </a:p>
          <a:p>
            <a:pPr fontAlgn="base">
              <a:spcBef>
                <a:spcPct val="0"/>
              </a:spcBef>
              <a:spcAft>
                <a:spcPct val="0"/>
              </a:spcAft>
              <a:buFontTx/>
              <a:buNone/>
            </a:pPr>
            <a:r>
              <a:rPr lang="en-US" altLang="en-US" sz="2000" dirty="0">
                <a:solidFill>
                  <a:schemeClr val="tx1">
                    <a:lumMod val="95000"/>
                    <a:lumOff val="5000"/>
                  </a:schemeClr>
                </a:solidFill>
                <a:latin typeface="Times New Roman" panose="02020603050405020304" pitchFamily="18" charset="0"/>
                <a:cs typeface="Times New Roman" panose="02020603050405020304" pitchFamily="18" charset="0"/>
              </a:rPr>
              <a:t>Using q = </a:t>
            </a:r>
            <a:r>
              <a:rPr lang="en-US" altLang="en-US" sz="2000" dirty="0" err="1">
                <a:solidFill>
                  <a:schemeClr val="tx1">
                    <a:lumMod val="95000"/>
                    <a:lumOff val="5000"/>
                  </a:schemeClr>
                </a:solidFill>
                <a:latin typeface="Times New Roman" panose="02020603050405020304" pitchFamily="18" charset="0"/>
                <a:cs typeface="Times New Roman" panose="02020603050405020304" pitchFamily="18" charset="0"/>
              </a:rPr>
              <a:t>mC∆T</a:t>
            </a:r>
            <a:r>
              <a:rPr lang="en-US" altLang="en-US" sz="2000" dirty="0">
                <a:solidFill>
                  <a:schemeClr val="tx1">
                    <a:lumMod val="95000"/>
                    <a:lumOff val="5000"/>
                  </a:schemeClr>
                </a:solidFill>
                <a:latin typeface="Times New Roman" panose="02020603050405020304" pitchFamily="18" charset="0"/>
                <a:cs typeface="Times New Roman" panose="02020603050405020304" pitchFamily="18" charset="0"/>
              </a:rPr>
              <a:t>, calculate the number joules required to make that temperature change, convert to </a:t>
            </a:r>
            <a:r>
              <a:rPr lang="en-US" altLang="en-US" sz="2000" dirty="0" err="1">
                <a:solidFill>
                  <a:schemeClr val="tx1">
                    <a:lumMod val="95000"/>
                    <a:lumOff val="5000"/>
                  </a:schemeClr>
                </a:solidFill>
                <a:latin typeface="Times New Roman" panose="02020603050405020304" pitchFamily="18" charset="0"/>
                <a:cs typeface="Times New Roman" panose="02020603050405020304" pitchFamily="18" charset="0"/>
              </a:rPr>
              <a:t>cal</a:t>
            </a:r>
            <a:r>
              <a:rPr lang="en-US" altLang="en-US" sz="2000" dirty="0">
                <a:solidFill>
                  <a:schemeClr val="tx1">
                    <a:lumMod val="95000"/>
                    <a:lumOff val="5000"/>
                  </a:schemeClr>
                </a:solidFill>
                <a:latin typeface="Times New Roman" panose="02020603050405020304" pitchFamily="18" charset="0"/>
                <a:cs typeface="Times New Roman" panose="02020603050405020304" pitchFamily="18" charset="0"/>
              </a:rPr>
              <a:t>,</a:t>
            </a:r>
            <a:br>
              <a:rPr lang="en-US" altLang="en-US" sz="20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2000" dirty="0">
                <a:solidFill>
                  <a:schemeClr val="tx1">
                    <a:lumMod val="95000"/>
                    <a:lumOff val="5000"/>
                  </a:schemeClr>
                </a:solidFill>
                <a:latin typeface="Times New Roman" panose="02020603050405020304" pitchFamily="18" charset="0"/>
                <a:cs typeface="Times New Roman" panose="02020603050405020304" pitchFamily="18" charset="0"/>
              </a:rPr>
              <a:t>then Calories.  </a:t>
            </a:r>
          </a:p>
        </p:txBody>
      </p:sp>
      <p:sp>
        <p:nvSpPr>
          <p:cNvPr id="2" name="TextBox 1">
            <a:extLst>
              <a:ext uri="{FF2B5EF4-FFF2-40B4-BE49-F238E27FC236}">
                <a16:creationId xmlns:a16="http://schemas.microsoft.com/office/drawing/2014/main" id="{B0D45CD9-BFDC-49DB-2BA6-3C733F87ECE6}"/>
              </a:ext>
            </a:extLst>
          </p:cNvPr>
          <p:cNvSpPr txBox="1"/>
          <p:nvPr/>
        </p:nvSpPr>
        <p:spPr>
          <a:xfrm>
            <a:off x="0" y="0"/>
            <a:ext cx="838200" cy="646331"/>
          </a:xfrm>
          <a:prstGeom prst="rect">
            <a:avLst/>
          </a:prstGeom>
          <a:noFill/>
          <a:ln w="57150">
            <a:solidFill>
              <a:srgbClr val="FF0000"/>
            </a:solidFill>
          </a:ln>
        </p:spPr>
        <p:txBody>
          <a:bodyPr wrap="square" rtlCol="0">
            <a:spAutoFit/>
          </a:bodyPr>
          <a:lstStyle/>
          <a:p>
            <a:pPr algn="ctr"/>
            <a:r>
              <a:rPr lang="en-US" sz="3600" dirty="0">
                <a:solidFill>
                  <a:srgbClr val="FF0000"/>
                </a:solidFill>
              </a:rPr>
              <a:t>86</a:t>
            </a:r>
          </a:p>
        </p:txBody>
      </p:sp>
    </p:spTree>
    <p:extLst>
      <p:ext uri="{BB962C8B-B14F-4D97-AF65-F5344CB8AC3E}">
        <p14:creationId xmlns:p14="http://schemas.microsoft.com/office/powerpoint/2010/main" val="696836958"/>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40A8C77-D632-4F9B-983A-2D8DC8B54309}"/>
              </a:ext>
            </a:extLst>
          </p:cNvPr>
          <p:cNvSpPr txBox="1"/>
          <p:nvPr/>
        </p:nvSpPr>
        <p:spPr>
          <a:xfrm>
            <a:off x="0" y="0"/>
            <a:ext cx="9144000" cy="1569660"/>
          </a:xfrm>
          <a:prstGeom prst="rect">
            <a:avLst/>
          </a:prstGeom>
          <a:solidFill>
            <a:srgbClr val="FFFFD1"/>
          </a:solidFill>
        </p:spPr>
        <p:txBody>
          <a:bodyPr wrap="square" rtlCol="0">
            <a:spAutoFit/>
          </a:bodyPr>
          <a:lstStyle/>
          <a:p>
            <a:r>
              <a:rPr lang="en-US" sz="2400" dirty="0">
                <a:latin typeface="Times New Roman" panose="02020603050405020304" pitchFamily="18" charset="0"/>
                <a:cs typeface="Times New Roman" panose="02020603050405020304" pitchFamily="18" charset="0"/>
              </a:rPr>
              <a:t>87.  Let’s assume that there is exactly 2120. mL of water in our bomb</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calorimeter and it’s at exactly 295.0 K.  After burning up our food</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sample, the temperature of the water rises to 354.5 K.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How many Calories of energy are in this food sample?</a:t>
            </a:r>
            <a:endParaRPr lang="en-US" sz="2800" dirty="0">
              <a:solidFill>
                <a:srgbClr val="0000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2712760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D5B8C4-C68F-60B6-E9E5-AE3D19EE465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A9E00FA-9ED7-9B24-C88A-3FCA00231FE8}"/>
              </a:ext>
            </a:extLst>
          </p:cNvPr>
          <p:cNvSpPr txBox="1"/>
          <p:nvPr/>
        </p:nvSpPr>
        <p:spPr>
          <a:xfrm>
            <a:off x="0" y="0"/>
            <a:ext cx="9144000" cy="1569660"/>
          </a:xfrm>
          <a:prstGeom prst="rect">
            <a:avLst/>
          </a:prstGeom>
          <a:solidFill>
            <a:srgbClr val="FFFFD1"/>
          </a:solidFill>
        </p:spPr>
        <p:txBody>
          <a:bodyPr wrap="square" rtlCol="0">
            <a:spAutoFit/>
          </a:bodyPr>
          <a:lstStyle/>
          <a:p>
            <a:r>
              <a:rPr lang="en-US" sz="2400" dirty="0">
                <a:latin typeface="Times New Roman" panose="02020603050405020304" pitchFamily="18" charset="0"/>
                <a:cs typeface="Times New Roman" panose="02020603050405020304" pitchFamily="18" charset="0"/>
              </a:rPr>
              <a:t>87.  Let’s assume that there is exactly 2120. mL of water in our bomb</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calorimeter and it’s at exactly 295.0 K.  After burning up our food</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sample, the temperature of the water rises to 354.5 K.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How many Calories of energy are in this food sample?</a:t>
            </a:r>
            <a:endParaRPr lang="en-US" sz="2800" dirty="0">
              <a:solidFill>
                <a:srgbClr val="0000FF"/>
              </a:solidFill>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951F224B-D42F-5798-538C-067AE381B179}"/>
              </a:ext>
            </a:extLst>
          </p:cNvPr>
          <p:cNvSpPr txBox="1"/>
          <p:nvPr/>
        </p:nvSpPr>
        <p:spPr>
          <a:xfrm>
            <a:off x="0" y="1569660"/>
            <a:ext cx="9144000"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3200" b="0" i="0" u="none" strike="noStrike" kern="1200" cap="none" spc="0" normalizeH="0" baseline="0" noProof="0" dirty="0">
                <a:ln>
                  <a:noFill/>
                </a:ln>
                <a:solidFill>
                  <a:srgbClr val="000099"/>
                </a:solidFill>
                <a:effectLst/>
                <a:uLnTx/>
                <a:uFillTx/>
                <a:latin typeface="Times New Roman" panose="02020603050405020304" pitchFamily="18" charset="0"/>
                <a:ea typeface="+mn-ea"/>
                <a:cs typeface="Times New Roman" panose="02020603050405020304" pitchFamily="18" charset="0"/>
              </a:rPr>
              <a:t>    q = </a:t>
            </a:r>
            <a:r>
              <a:rPr kumimoji="0" lang="en-US" altLang="en-US" sz="3200" b="0" i="0" u="none" strike="noStrike" kern="1200" cap="none" spc="0" normalizeH="0" baseline="0" noProof="0" dirty="0" err="1">
                <a:ln>
                  <a:noFill/>
                </a:ln>
                <a:solidFill>
                  <a:srgbClr val="000099"/>
                </a:solidFill>
                <a:effectLst/>
                <a:uLnTx/>
                <a:uFillTx/>
                <a:latin typeface="Times New Roman" panose="02020603050405020304" pitchFamily="18" charset="0"/>
                <a:ea typeface="+mn-ea"/>
                <a:cs typeface="Times New Roman" panose="02020603050405020304" pitchFamily="18" charset="0"/>
              </a:rPr>
              <a:t>mC</a:t>
            </a:r>
            <a:r>
              <a:rPr kumimoji="0" lang="el-GR" altLang="en-US" sz="3200" b="0" i="0" u="none" strike="noStrike" kern="1200" cap="none" spc="0" normalizeH="0" baseline="0" noProof="0" dirty="0">
                <a:ln>
                  <a:noFill/>
                </a:ln>
                <a:solidFill>
                  <a:srgbClr val="000099"/>
                </a:solidFill>
                <a:effectLst/>
                <a:uLnTx/>
                <a:uFillTx/>
                <a:latin typeface="Times New Roman" panose="02020603050405020304" pitchFamily="18" charset="0"/>
                <a:ea typeface="+mn-ea"/>
                <a:cs typeface="Times New Roman" panose="02020603050405020304" pitchFamily="18" charset="0"/>
              </a:rPr>
              <a:t>Δ</a:t>
            </a:r>
            <a:r>
              <a:rPr kumimoji="0" lang="en-US" altLang="en-US" sz="3200" b="0" i="0" u="none" strike="noStrike" kern="1200" cap="none" spc="0" normalizeH="0" baseline="0" noProof="0" dirty="0">
                <a:ln>
                  <a:noFill/>
                </a:ln>
                <a:solidFill>
                  <a:srgbClr val="000099"/>
                </a:solidFill>
                <a:effectLst/>
                <a:uLnTx/>
                <a:uFillTx/>
                <a:latin typeface="Times New Roman" panose="02020603050405020304" pitchFamily="18" charset="0"/>
                <a:ea typeface="+mn-ea"/>
                <a:cs typeface="Times New Roman" panose="02020603050405020304" pitchFamily="18" charset="0"/>
              </a:rPr>
              <a:t>T</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3200" b="0" i="0" u="none" strike="noStrike" kern="1200" cap="none" spc="0" normalizeH="0" baseline="0" noProof="0" dirty="0">
                <a:ln>
                  <a:noFill/>
                </a:ln>
                <a:solidFill>
                  <a:srgbClr val="000099"/>
                </a:solidFill>
                <a:effectLst/>
                <a:uLnTx/>
                <a:uFillTx/>
                <a:latin typeface="Times New Roman" panose="02020603050405020304" pitchFamily="18" charset="0"/>
                <a:ea typeface="+mn-ea"/>
                <a:cs typeface="Times New Roman" panose="02020603050405020304" pitchFamily="18" charset="0"/>
              </a:rPr>
              <a:t>    q = (2120. g)(4.18 J/</a:t>
            </a:r>
            <a:r>
              <a:rPr kumimoji="0" lang="en-US" altLang="en-US" sz="3200" b="0" i="0" u="none" strike="noStrike" kern="1200" cap="none" spc="0" normalizeH="0" baseline="0" noProof="0" dirty="0" err="1">
                <a:ln>
                  <a:noFill/>
                </a:ln>
                <a:solidFill>
                  <a:srgbClr val="000099"/>
                </a:solidFill>
                <a:effectLst/>
                <a:uLnTx/>
                <a:uFillTx/>
                <a:latin typeface="Times New Roman" panose="02020603050405020304" pitchFamily="18" charset="0"/>
                <a:ea typeface="+mn-ea"/>
                <a:cs typeface="Times New Roman" panose="02020603050405020304" pitchFamily="18" charset="0"/>
              </a:rPr>
              <a:t>g·K</a:t>
            </a:r>
            <a:r>
              <a:rPr kumimoji="0" lang="en-US" altLang="en-US" sz="3200" b="0" i="0" u="none" strike="noStrike" kern="1200" cap="none" spc="0" normalizeH="0" baseline="0" noProof="0" dirty="0">
                <a:ln>
                  <a:noFill/>
                </a:ln>
                <a:solidFill>
                  <a:srgbClr val="000099"/>
                </a:solidFill>
                <a:effectLst/>
                <a:uLnTx/>
                <a:uFillTx/>
                <a:latin typeface="Times New Roman" panose="02020603050405020304" pitchFamily="18" charset="0"/>
                <a:ea typeface="+mn-ea"/>
                <a:cs typeface="Times New Roman" panose="02020603050405020304" pitchFamily="18" charset="0"/>
              </a:rPr>
              <a:t>)(59.50 K)</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3200" b="0" i="0" u="none" strike="noStrike" kern="1200" cap="none" spc="0" normalizeH="0" baseline="0" noProof="0" dirty="0">
                <a:ln>
                  <a:noFill/>
                </a:ln>
                <a:solidFill>
                  <a:srgbClr val="000099"/>
                </a:solidFill>
                <a:effectLst/>
                <a:uLnTx/>
                <a:uFillTx/>
                <a:latin typeface="Times New Roman" panose="02020603050405020304" pitchFamily="18" charset="0"/>
                <a:ea typeface="+mn-ea"/>
                <a:cs typeface="Times New Roman" panose="02020603050405020304" pitchFamily="18" charset="0"/>
              </a:rPr>
              <a:t>    q = 527,265.2 J</a:t>
            </a:r>
            <a:endParaRPr lang="en-US" dirty="0"/>
          </a:p>
        </p:txBody>
      </p:sp>
      <p:sp>
        <p:nvSpPr>
          <p:cNvPr id="4" name="TextBox 3">
            <a:extLst>
              <a:ext uri="{FF2B5EF4-FFF2-40B4-BE49-F238E27FC236}">
                <a16:creationId xmlns:a16="http://schemas.microsoft.com/office/drawing/2014/main" id="{61418F8E-703F-42FA-A1A1-AB646EFDF442}"/>
              </a:ext>
            </a:extLst>
          </p:cNvPr>
          <p:cNvSpPr txBox="1">
            <a:spLocks noChangeArrowheads="1"/>
          </p:cNvSpPr>
          <p:nvPr/>
        </p:nvSpPr>
        <p:spPr bwMode="auto">
          <a:xfrm>
            <a:off x="0" y="3922540"/>
            <a:ext cx="22098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2800" u="sng" dirty="0">
                <a:solidFill>
                  <a:srgbClr val="0000FF"/>
                </a:solidFill>
                <a:latin typeface="Tahoma" pitchFamily="34" charset="0"/>
                <a:cs typeface="Tahoma" pitchFamily="34" charset="0"/>
              </a:rPr>
              <a:t>527,300 J</a:t>
            </a:r>
            <a:br>
              <a:rPr lang="en-US" altLang="en-US" sz="2800" u="sng" dirty="0">
                <a:solidFill>
                  <a:srgbClr val="0000FF"/>
                </a:solidFill>
                <a:latin typeface="Tahoma" pitchFamily="34" charset="0"/>
                <a:cs typeface="Tahoma" pitchFamily="34" charset="0"/>
              </a:rPr>
            </a:br>
            <a:r>
              <a:rPr lang="en-US" altLang="en-US" sz="2800" dirty="0">
                <a:solidFill>
                  <a:srgbClr val="0000FF"/>
                </a:solidFill>
                <a:latin typeface="Tahoma" pitchFamily="34" charset="0"/>
                <a:cs typeface="Tahoma" pitchFamily="34" charset="0"/>
              </a:rPr>
              <a:t>1</a:t>
            </a:r>
            <a:endParaRPr lang="en-US" altLang="en-US" sz="2800" dirty="0">
              <a:solidFill>
                <a:srgbClr val="0000FF"/>
              </a:solidFill>
            </a:endParaRPr>
          </a:p>
        </p:txBody>
      </p:sp>
      <p:sp>
        <p:nvSpPr>
          <p:cNvPr id="5" name="TextBox 4">
            <a:extLst>
              <a:ext uri="{FF2B5EF4-FFF2-40B4-BE49-F238E27FC236}">
                <a16:creationId xmlns:a16="http://schemas.microsoft.com/office/drawing/2014/main" id="{791374E9-CED7-4D2B-BC13-C8B133BA76E4}"/>
              </a:ext>
            </a:extLst>
          </p:cNvPr>
          <p:cNvSpPr txBox="1">
            <a:spLocks noChangeArrowheads="1"/>
          </p:cNvSpPr>
          <p:nvPr/>
        </p:nvSpPr>
        <p:spPr bwMode="auto">
          <a:xfrm>
            <a:off x="2235200" y="3992390"/>
            <a:ext cx="9144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4000">
                <a:solidFill>
                  <a:srgbClr val="0000FF"/>
                </a:solidFill>
              </a:rPr>
              <a:t>X</a:t>
            </a:r>
          </a:p>
        </p:txBody>
      </p:sp>
      <p:sp>
        <p:nvSpPr>
          <p:cNvPr id="6" name="Rectangle 5">
            <a:extLst>
              <a:ext uri="{FF2B5EF4-FFF2-40B4-BE49-F238E27FC236}">
                <a16:creationId xmlns:a16="http://schemas.microsoft.com/office/drawing/2014/main" id="{23648743-BB57-49F9-8486-42FA5B7F7CC2}"/>
              </a:ext>
            </a:extLst>
          </p:cNvPr>
          <p:cNvSpPr>
            <a:spLocks noChangeArrowheads="1"/>
          </p:cNvSpPr>
          <p:nvPr/>
        </p:nvSpPr>
        <p:spPr bwMode="auto">
          <a:xfrm>
            <a:off x="2538412" y="3922540"/>
            <a:ext cx="18288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2800" u="sng">
                <a:solidFill>
                  <a:srgbClr val="0000FF"/>
                </a:solidFill>
                <a:latin typeface="Tahoma" pitchFamily="34" charset="0"/>
                <a:cs typeface="Tahoma" pitchFamily="34" charset="0"/>
              </a:rPr>
              <a:t>1 cal</a:t>
            </a:r>
            <a:br>
              <a:rPr lang="en-US" altLang="en-US" sz="2800" u="sng">
                <a:solidFill>
                  <a:srgbClr val="0000FF"/>
                </a:solidFill>
                <a:latin typeface="Tahoma" pitchFamily="34" charset="0"/>
                <a:cs typeface="Tahoma" pitchFamily="34" charset="0"/>
              </a:rPr>
            </a:br>
            <a:r>
              <a:rPr lang="en-US" altLang="en-US" sz="2800">
                <a:solidFill>
                  <a:srgbClr val="0000FF"/>
                </a:solidFill>
                <a:latin typeface="Tahoma" pitchFamily="34" charset="0"/>
                <a:cs typeface="Tahoma" pitchFamily="34" charset="0"/>
              </a:rPr>
              <a:t>4.18 J</a:t>
            </a:r>
            <a:endParaRPr lang="en-US" altLang="en-US" sz="2800">
              <a:solidFill>
                <a:srgbClr val="0000FF"/>
              </a:solidFill>
            </a:endParaRPr>
          </a:p>
        </p:txBody>
      </p:sp>
      <p:sp>
        <p:nvSpPr>
          <p:cNvPr id="7" name="TextBox 6">
            <a:extLst>
              <a:ext uri="{FF2B5EF4-FFF2-40B4-BE49-F238E27FC236}">
                <a16:creationId xmlns:a16="http://schemas.microsoft.com/office/drawing/2014/main" id="{82865A22-486B-49D3-BD6C-D0707E8ABACA}"/>
              </a:ext>
            </a:extLst>
          </p:cNvPr>
          <p:cNvSpPr txBox="1">
            <a:spLocks noChangeArrowheads="1"/>
          </p:cNvSpPr>
          <p:nvPr/>
        </p:nvSpPr>
        <p:spPr bwMode="auto">
          <a:xfrm>
            <a:off x="4186237" y="4054303"/>
            <a:ext cx="4604084"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dirty="0">
                <a:solidFill>
                  <a:srgbClr val="0000FF"/>
                </a:solidFill>
                <a:latin typeface="Tahoma" pitchFamily="34" charset="0"/>
                <a:cs typeface="Tahoma" pitchFamily="34" charset="0"/>
              </a:rPr>
              <a:t>= 126,148.32 </a:t>
            </a:r>
            <a:r>
              <a:rPr lang="en-US" altLang="en-US" dirty="0" err="1">
                <a:solidFill>
                  <a:srgbClr val="0000FF"/>
                </a:solidFill>
                <a:latin typeface="Tahoma" pitchFamily="34" charset="0"/>
                <a:cs typeface="Tahoma" pitchFamily="34" charset="0"/>
              </a:rPr>
              <a:t>cal</a:t>
            </a:r>
            <a:endParaRPr lang="en-US" altLang="en-US" dirty="0">
              <a:solidFill>
                <a:srgbClr val="0000FF"/>
              </a:solidFill>
              <a:latin typeface="Tahoma" pitchFamily="34" charset="0"/>
              <a:cs typeface="Tahoma" pitchFamily="34" charset="0"/>
            </a:endParaRPr>
          </a:p>
          <a:p>
            <a:pPr eaLnBrk="1" hangingPunct="1">
              <a:spcBef>
                <a:spcPct val="0"/>
              </a:spcBef>
              <a:buFontTx/>
              <a:buNone/>
            </a:pPr>
            <a:r>
              <a:rPr lang="en-US" altLang="en-US" dirty="0">
                <a:solidFill>
                  <a:srgbClr val="0000FF"/>
                </a:solidFill>
                <a:latin typeface="Tahoma" pitchFamily="34" charset="0"/>
                <a:cs typeface="Tahoma" pitchFamily="34" charset="0"/>
              </a:rPr>
              <a:t>= 126,100 </a:t>
            </a:r>
            <a:r>
              <a:rPr lang="en-US" altLang="en-US" dirty="0" err="1">
                <a:solidFill>
                  <a:srgbClr val="0000FF"/>
                </a:solidFill>
                <a:latin typeface="Tahoma" pitchFamily="34" charset="0"/>
                <a:cs typeface="Tahoma" pitchFamily="34" charset="0"/>
              </a:rPr>
              <a:t>cal</a:t>
            </a:r>
            <a:r>
              <a:rPr lang="en-US" altLang="en-US" dirty="0">
                <a:solidFill>
                  <a:srgbClr val="0000FF"/>
                </a:solidFill>
                <a:latin typeface="Tahoma" pitchFamily="34" charset="0"/>
                <a:cs typeface="Tahoma" pitchFamily="34" charset="0"/>
              </a:rPr>
              <a:t>   </a:t>
            </a:r>
            <a:endParaRPr lang="en-US" altLang="en-US" dirty="0">
              <a:solidFill>
                <a:srgbClr val="FF0000"/>
              </a:solidFill>
              <a:latin typeface="Tahoma" pitchFamily="34" charset="0"/>
              <a:cs typeface="Tahoma" pitchFamily="34" charset="0"/>
            </a:endParaRPr>
          </a:p>
        </p:txBody>
      </p:sp>
      <p:cxnSp>
        <p:nvCxnSpPr>
          <p:cNvPr id="8" name="Straight Arrow Connector 7">
            <a:extLst>
              <a:ext uri="{FF2B5EF4-FFF2-40B4-BE49-F238E27FC236}">
                <a16:creationId xmlns:a16="http://schemas.microsoft.com/office/drawing/2014/main" id="{9A442E23-79B3-45F2-AE7F-99CDD59DF449}"/>
              </a:ext>
            </a:extLst>
          </p:cNvPr>
          <p:cNvCxnSpPr>
            <a:cxnSpLocks/>
          </p:cNvCxnSpPr>
          <p:nvPr/>
        </p:nvCxnSpPr>
        <p:spPr>
          <a:xfrm flipH="1">
            <a:off x="1246521" y="3095574"/>
            <a:ext cx="810879" cy="785366"/>
          </a:xfrm>
          <a:prstGeom prst="straightConnector1">
            <a:avLst/>
          </a:prstGeom>
          <a:ln w="28575">
            <a:tailEnd type="triangle"/>
          </a:ln>
        </p:spPr>
        <p:style>
          <a:lnRef idx="1">
            <a:schemeClr val="accent2"/>
          </a:lnRef>
          <a:fillRef idx="0">
            <a:schemeClr val="accent2"/>
          </a:fillRef>
          <a:effectRef idx="0">
            <a:schemeClr val="accent2"/>
          </a:effectRef>
          <a:fontRef idx="minor">
            <a:schemeClr val="tx1"/>
          </a:fontRef>
        </p:style>
      </p:cxnSp>
      <p:sp>
        <p:nvSpPr>
          <p:cNvPr id="9" name="TextBox 8">
            <a:extLst>
              <a:ext uri="{FF2B5EF4-FFF2-40B4-BE49-F238E27FC236}">
                <a16:creationId xmlns:a16="http://schemas.microsoft.com/office/drawing/2014/main" id="{37004DE6-4BE4-4325-998C-DD2C9AA841A8}"/>
              </a:ext>
            </a:extLst>
          </p:cNvPr>
          <p:cNvSpPr txBox="1">
            <a:spLocks noChangeArrowheads="1"/>
          </p:cNvSpPr>
          <p:nvPr/>
        </p:nvSpPr>
        <p:spPr bwMode="auto">
          <a:xfrm>
            <a:off x="141621" y="5729698"/>
            <a:ext cx="22098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None/>
            </a:pPr>
            <a:r>
              <a:rPr lang="en-US" altLang="en-US" sz="2800" u="sng" dirty="0">
                <a:solidFill>
                  <a:schemeClr val="tx1">
                    <a:lumMod val="95000"/>
                    <a:lumOff val="5000"/>
                  </a:schemeClr>
                </a:solidFill>
                <a:latin typeface="Tahoma" pitchFamily="34" charset="0"/>
                <a:cs typeface="Tahoma" pitchFamily="34" charset="0"/>
              </a:rPr>
              <a:t>126,100 </a:t>
            </a:r>
            <a:r>
              <a:rPr lang="en-US" altLang="en-US" sz="2800" u="sng" dirty="0" err="1">
                <a:solidFill>
                  <a:schemeClr val="tx1">
                    <a:lumMod val="95000"/>
                    <a:lumOff val="5000"/>
                  </a:schemeClr>
                </a:solidFill>
                <a:latin typeface="Tahoma" pitchFamily="34" charset="0"/>
                <a:cs typeface="Tahoma" pitchFamily="34" charset="0"/>
              </a:rPr>
              <a:t>cal</a:t>
            </a:r>
            <a:r>
              <a:rPr lang="en-US" altLang="en-US" sz="2800" u="sng" dirty="0">
                <a:solidFill>
                  <a:schemeClr val="tx1">
                    <a:lumMod val="95000"/>
                    <a:lumOff val="5000"/>
                  </a:schemeClr>
                </a:solidFill>
                <a:latin typeface="Tahoma" pitchFamily="34" charset="0"/>
                <a:cs typeface="Tahoma" pitchFamily="34" charset="0"/>
              </a:rPr>
              <a:t> </a:t>
            </a:r>
            <a:br>
              <a:rPr lang="en-US" altLang="en-US" sz="2800" u="sng" dirty="0">
                <a:solidFill>
                  <a:schemeClr val="tx1">
                    <a:lumMod val="95000"/>
                    <a:lumOff val="5000"/>
                  </a:schemeClr>
                </a:solidFill>
                <a:latin typeface="Tahoma" pitchFamily="34" charset="0"/>
                <a:cs typeface="Tahoma" pitchFamily="34" charset="0"/>
              </a:rPr>
            </a:br>
            <a:r>
              <a:rPr lang="en-US" altLang="en-US" sz="2800" dirty="0">
                <a:solidFill>
                  <a:schemeClr val="tx1">
                    <a:lumMod val="95000"/>
                    <a:lumOff val="5000"/>
                  </a:schemeClr>
                </a:solidFill>
                <a:latin typeface="Tahoma" pitchFamily="34" charset="0"/>
                <a:cs typeface="Tahoma" pitchFamily="34" charset="0"/>
              </a:rPr>
              <a:t>1</a:t>
            </a:r>
            <a:endParaRPr lang="en-US" altLang="en-US" sz="2800" dirty="0">
              <a:solidFill>
                <a:schemeClr val="tx1">
                  <a:lumMod val="95000"/>
                  <a:lumOff val="5000"/>
                </a:schemeClr>
              </a:solidFill>
            </a:endParaRPr>
          </a:p>
        </p:txBody>
      </p:sp>
      <p:sp>
        <p:nvSpPr>
          <p:cNvPr id="10" name="TextBox 9">
            <a:extLst>
              <a:ext uri="{FF2B5EF4-FFF2-40B4-BE49-F238E27FC236}">
                <a16:creationId xmlns:a16="http://schemas.microsoft.com/office/drawing/2014/main" id="{02FBAC94-87E3-4958-9EDE-7F96D9304E59}"/>
              </a:ext>
            </a:extLst>
          </p:cNvPr>
          <p:cNvSpPr txBox="1">
            <a:spLocks noChangeArrowheads="1"/>
          </p:cNvSpPr>
          <p:nvPr/>
        </p:nvSpPr>
        <p:spPr bwMode="auto">
          <a:xfrm>
            <a:off x="2373610" y="5770042"/>
            <a:ext cx="9144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4000" dirty="0">
                <a:solidFill>
                  <a:schemeClr val="tx1">
                    <a:lumMod val="95000"/>
                    <a:lumOff val="5000"/>
                  </a:schemeClr>
                </a:solidFill>
              </a:rPr>
              <a:t>X</a:t>
            </a:r>
          </a:p>
        </p:txBody>
      </p:sp>
      <p:sp>
        <p:nvSpPr>
          <p:cNvPr id="11" name="Rectangle 5">
            <a:extLst>
              <a:ext uri="{FF2B5EF4-FFF2-40B4-BE49-F238E27FC236}">
                <a16:creationId xmlns:a16="http://schemas.microsoft.com/office/drawing/2014/main" id="{EE5E3418-E01A-456E-95A8-60092A9A760F}"/>
              </a:ext>
            </a:extLst>
          </p:cNvPr>
          <p:cNvSpPr>
            <a:spLocks noChangeArrowheads="1"/>
          </p:cNvSpPr>
          <p:nvPr/>
        </p:nvSpPr>
        <p:spPr bwMode="auto">
          <a:xfrm>
            <a:off x="2676822" y="5700192"/>
            <a:ext cx="18288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2800" u="sng" dirty="0">
                <a:solidFill>
                  <a:schemeClr val="tx1">
                    <a:lumMod val="95000"/>
                    <a:lumOff val="5000"/>
                  </a:schemeClr>
                </a:solidFill>
                <a:latin typeface="Tahoma" pitchFamily="34" charset="0"/>
                <a:cs typeface="Tahoma" pitchFamily="34" charset="0"/>
              </a:rPr>
              <a:t>1 C</a:t>
            </a:r>
            <a:br>
              <a:rPr lang="en-US" altLang="en-US" sz="2800" u="sng" dirty="0">
                <a:solidFill>
                  <a:schemeClr val="tx1">
                    <a:lumMod val="95000"/>
                    <a:lumOff val="5000"/>
                  </a:schemeClr>
                </a:solidFill>
                <a:latin typeface="Tahoma" pitchFamily="34" charset="0"/>
                <a:cs typeface="Tahoma" pitchFamily="34" charset="0"/>
              </a:rPr>
            </a:br>
            <a:r>
              <a:rPr lang="en-US" altLang="en-US" sz="2800" dirty="0">
                <a:solidFill>
                  <a:schemeClr val="tx1">
                    <a:lumMod val="95000"/>
                    <a:lumOff val="5000"/>
                  </a:schemeClr>
                </a:solidFill>
                <a:latin typeface="Tahoma" pitchFamily="34" charset="0"/>
                <a:cs typeface="Tahoma" pitchFamily="34" charset="0"/>
              </a:rPr>
              <a:t>1000 </a:t>
            </a:r>
            <a:r>
              <a:rPr lang="en-US" altLang="en-US" sz="2800" dirty="0" err="1">
                <a:solidFill>
                  <a:schemeClr val="tx1">
                    <a:lumMod val="95000"/>
                    <a:lumOff val="5000"/>
                  </a:schemeClr>
                </a:solidFill>
                <a:latin typeface="Tahoma" pitchFamily="34" charset="0"/>
                <a:cs typeface="Tahoma" pitchFamily="34" charset="0"/>
              </a:rPr>
              <a:t>cal</a:t>
            </a:r>
            <a:endParaRPr lang="en-US" altLang="en-US" sz="2800" dirty="0">
              <a:solidFill>
                <a:schemeClr val="tx1">
                  <a:lumMod val="95000"/>
                  <a:lumOff val="5000"/>
                </a:schemeClr>
              </a:solidFill>
            </a:endParaRPr>
          </a:p>
        </p:txBody>
      </p:sp>
      <p:sp>
        <p:nvSpPr>
          <p:cNvPr id="12" name="TextBox 6">
            <a:extLst>
              <a:ext uri="{FF2B5EF4-FFF2-40B4-BE49-F238E27FC236}">
                <a16:creationId xmlns:a16="http://schemas.microsoft.com/office/drawing/2014/main" id="{6B7B3832-6147-4B15-B023-4AE3A2D83FBF}"/>
              </a:ext>
            </a:extLst>
          </p:cNvPr>
          <p:cNvSpPr txBox="1">
            <a:spLocks noChangeArrowheads="1"/>
          </p:cNvSpPr>
          <p:nvPr/>
        </p:nvSpPr>
        <p:spPr bwMode="auto">
          <a:xfrm>
            <a:off x="4487901" y="5770181"/>
            <a:ext cx="40386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4000" dirty="0">
                <a:solidFill>
                  <a:schemeClr val="tx1">
                    <a:lumMod val="95000"/>
                    <a:lumOff val="5000"/>
                  </a:schemeClr>
                </a:solidFill>
                <a:latin typeface="Tahoma" pitchFamily="34" charset="0"/>
                <a:cs typeface="Tahoma" pitchFamily="34" charset="0"/>
              </a:rPr>
              <a:t>= 126.1 Calories</a:t>
            </a:r>
          </a:p>
        </p:txBody>
      </p:sp>
      <p:cxnSp>
        <p:nvCxnSpPr>
          <p:cNvPr id="13" name="Straight Arrow Connector 12">
            <a:extLst>
              <a:ext uri="{FF2B5EF4-FFF2-40B4-BE49-F238E27FC236}">
                <a16:creationId xmlns:a16="http://schemas.microsoft.com/office/drawing/2014/main" id="{BB7E9C51-CBA0-A8D1-9AA3-20FEEB1F2029}"/>
              </a:ext>
            </a:extLst>
          </p:cNvPr>
          <p:cNvCxnSpPr>
            <a:cxnSpLocks/>
          </p:cNvCxnSpPr>
          <p:nvPr/>
        </p:nvCxnSpPr>
        <p:spPr>
          <a:xfrm flipH="1">
            <a:off x="2209800" y="5114574"/>
            <a:ext cx="2959745" cy="742265"/>
          </a:xfrm>
          <a:prstGeom prst="straightConnector1">
            <a:avLst/>
          </a:prstGeom>
          <a:ln w="28575">
            <a:solidFill>
              <a:schemeClr val="tx1"/>
            </a:solidFill>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78498720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Line 4"/>
          <p:cNvSpPr>
            <a:spLocks noChangeShapeType="1"/>
          </p:cNvSpPr>
          <p:nvPr/>
        </p:nvSpPr>
        <p:spPr bwMode="auto">
          <a:xfrm flipV="1">
            <a:off x="1143000" y="533400"/>
            <a:ext cx="0" cy="5181600"/>
          </a:xfrm>
          <a:prstGeom prst="line">
            <a:avLst/>
          </a:prstGeom>
          <a:noFill/>
          <a:ln w="254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a:solidFill>
                <a:srgbClr val="000000"/>
              </a:solidFill>
            </a:endParaRPr>
          </a:p>
        </p:txBody>
      </p:sp>
      <p:sp>
        <p:nvSpPr>
          <p:cNvPr id="87043" name="Line 5"/>
          <p:cNvSpPr>
            <a:spLocks noChangeShapeType="1"/>
          </p:cNvSpPr>
          <p:nvPr/>
        </p:nvSpPr>
        <p:spPr bwMode="auto">
          <a:xfrm>
            <a:off x="1143000" y="5715000"/>
            <a:ext cx="7772400" cy="0"/>
          </a:xfrm>
          <a:prstGeom prst="line">
            <a:avLst/>
          </a:prstGeom>
          <a:noFill/>
          <a:ln w="254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a:solidFill>
                <a:srgbClr val="000000"/>
              </a:solidFill>
            </a:endParaRPr>
          </a:p>
        </p:txBody>
      </p:sp>
      <p:sp>
        <p:nvSpPr>
          <p:cNvPr id="87044" name="Line 6"/>
          <p:cNvSpPr>
            <a:spLocks noChangeShapeType="1"/>
          </p:cNvSpPr>
          <p:nvPr/>
        </p:nvSpPr>
        <p:spPr bwMode="auto">
          <a:xfrm>
            <a:off x="1143000" y="776286"/>
            <a:ext cx="1066800" cy="74771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a:solidFill>
                <a:srgbClr val="000000"/>
              </a:solidFill>
            </a:endParaRPr>
          </a:p>
        </p:txBody>
      </p:sp>
      <p:sp>
        <p:nvSpPr>
          <p:cNvPr id="87045" name="Line 7"/>
          <p:cNvSpPr>
            <a:spLocks noChangeShapeType="1"/>
          </p:cNvSpPr>
          <p:nvPr/>
        </p:nvSpPr>
        <p:spPr bwMode="auto">
          <a:xfrm>
            <a:off x="2209800" y="1524000"/>
            <a:ext cx="3048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a:solidFill>
                <a:srgbClr val="000000"/>
              </a:solidFill>
            </a:endParaRPr>
          </a:p>
        </p:txBody>
      </p:sp>
      <p:sp>
        <p:nvSpPr>
          <p:cNvPr id="87046" name="Line 8"/>
          <p:cNvSpPr>
            <a:spLocks noChangeShapeType="1"/>
          </p:cNvSpPr>
          <p:nvPr/>
        </p:nvSpPr>
        <p:spPr bwMode="auto">
          <a:xfrm>
            <a:off x="5257800" y="1524000"/>
            <a:ext cx="2286000" cy="3276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a:solidFill>
                <a:srgbClr val="000000"/>
              </a:solidFill>
            </a:endParaRPr>
          </a:p>
        </p:txBody>
      </p:sp>
      <p:sp>
        <p:nvSpPr>
          <p:cNvPr id="87047" name="Line 9"/>
          <p:cNvSpPr>
            <a:spLocks noChangeShapeType="1"/>
          </p:cNvSpPr>
          <p:nvPr/>
        </p:nvSpPr>
        <p:spPr bwMode="auto">
          <a:xfrm>
            <a:off x="7543800" y="4800600"/>
            <a:ext cx="609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a:solidFill>
                <a:srgbClr val="000000"/>
              </a:solidFill>
            </a:endParaRPr>
          </a:p>
        </p:txBody>
      </p:sp>
      <p:sp>
        <p:nvSpPr>
          <p:cNvPr id="87048" name="Line 10"/>
          <p:cNvSpPr>
            <a:spLocks noChangeShapeType="1"/>
          </p:cNvSpPr>
          <p:nvPr/>
        </p:nvSpPr>
        <p:spPr bwMode="auto">
          <a:xfrm>
            <a:off x="8153400" y="4800600"/>
            <a:ext cx="60960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a:solidFill>
                <a:srgbClr val="000000"/>
              </a:solidFill>
            </a:endParaRPr>
          </a:p>
        </p:txBody>
      </p:sp>
      <p:sp>
        <p:nvSpPr>
          <p:cNvPr id="87050" name="Text Box 12"/>
          <p:cNvSpPr txBox="1">
            <a:spLocks noChangeArrowheads="1"/>
          </p:cNvSpPr>
          <p:nvPr/>
        </p:nvSpPr>
        <p:spPr bwMode="auto">
          <a:xfrm>
            <a:off x="683871" y="621341"/>
            <a:ext cx="381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fontAlgn="base">
              <a:spcBef>
                <a:spcPct val="50000"/>
              </a:spcBef>
              <a:spcAft>
                <a:spcPct val="0"/>
              </a:spcAft>
              <a:buFontTx/>
              <a:buNone/>
            </a:pPr>
            <a:r>
              <a:rPr lang="en-US" altLang="en-US" sz="1800" dirty="0">
                <a:solidFill>
                  <a:srgbClr val="0000FF"/>
                </a:solidFill>
                <a:latin typeface="Comic Sans MS" panose="030F0702030302020204" pitchFamily="66" charset="0"/>
              </a:rPr>
              <a:t>A</a:t>
            </a:r>
          </a:p>
        </p:txBody>
      </p:sp>
      <p:sp>
        <p:nvSpPr>
          <p:cNvPr id="87051" name="Text Box 13"/>
          <p:cNvSpPr txBox="1">
            <a:spLocks noChangeArrowheads="1"/>
          </p:cNvSpPr>
          <p:nvPr/>
        </p:nvSpPr>
        <p:spPr bwMode="auto">
          <a:xfrm>
            <a:off x="2057400" y="1600200"/>
            <a:ext cx="304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fontAlgn="base">
              <a:spcBef>
                <a:spcPct val="50000"/>
              </a:spcBef>
              <a:spcAft>
                <a:spcPct val="0"/>
              </a:spcAft>
              <a:buFontTx/>
              <a:buNone/>
            </a:pPr>
            <a:r>
              <a:rPr lang="en-US" altLang="en-US" sz="1800" dirty="0">
                <a:solidFill>
                  <a:srgbClr val="0000FF"/>
                </a:solidFill>
                <a:latin typeface="Comic Sans MS" panose="030F0702030302020204" pitchFamily="66" charset="0"/>
              </a:rPr>
              <a:t>B</a:t>
            </a:r>
          </a:p>
        </p:txBody>
      </p:sp>
      <p:sp>
        <p:nvSpPr>
          <p:cNvPr id="87052" name="Text Box 14"/>
          <p:cNvSpPr txBox="1">
            <a:spLocks noChangeArrowheads="1"/>
          </p:cNvSpPr>
          <p:nvPr/>
        </p:nvSpPr>
        <p:spPr bwMode="auto">
          <a:xfrm>
            <a:off x="5257800" y="1143000"/>
            <a:ext cx="457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fontAlgn="base">
              <a:spcBef>
                <a:spcPct val="50000"/>
              </a:spcBef>
              <a:spcAft>
                <a:spcPct val="0"/>
              </a:spcAft>
              <a:buFontTx/>
              <a:buNone/>
            </a:pPr>
            <a:r>
              <a:rPr lang="en-US" altLang="en-US" sz="1800" dirty="0">
                <a:solidFill>
                  <a:srgbClr val="0000FF"/>
                </a:solidFill>
                <a:latin typeface="Comic Sans MS" panose="030F0702030302020204" pitchFamily="66" charset="0"/>
              </a:rPr>
              <a:t>C</a:t>
            </a:r>
          </a:p>
        </p:txBody>
      </p:sp>
      <p:sp>
        <p:nvSpPr>
          <p:cNvPr id="87053" name="Text Box 15"/>
          <p:cNvSpPr txBox="1">
            <a:spLocks noChangeArrowheads="1"/>
          </p:cNvSpPr>
          <p:nvPr/>
        </p:nvSpPr>
        <p:spPr bwMode="auto">
          <a:xfrm>
            <a:off x="7239000" y="4800600"/>
            <a:ext cx="533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fontAlgn="base">
              <a:spcBef>
                <a:spcPct val="50000"/>
              </a:spcBef>
              <a:spcAft>
                <a:spcPct val="0"/>
              </a:spcAft>
              <a:buFontTx/>
              <a:buNone/>
            </a:pPr>
            <a:r>
              <a:rPr lang="en-US" altLang="en-US" sz="1800" dirty="0">
                <a:solidFill>
                  <a:srgbClr val="0000FF"/>
                </a:solidFill>
                <a:latin typeface="Comic Sans MS" panose="030F0702030302020204" pitchFamily="66" charset="0"/>
              </a:rPr>
              <a:t>D</a:t>
            </a:r>
          </a:p>
        </p:txBody>
      </p:sp>
      <p:sp>
        <p:nvSpPr>
          <p:cNvPr id="87054" name="Text Box 16"/>
          <p:cNvSpPr txBox="1">
            <a:spLocks noChangeArrowheads="1"/>
          </p:cNvSpPr>
          <p:nvPr/>
        </p:nvSpPr>
        <p:spPr bwMode="auto">
          <a:xfrm>
            <a:off x="8077200" y="4419600"/>
            <a:ext cx="381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fontAlgn="base">
              <a:spcBef>
                <a:spcPct val="50000"/>
              </a:spcBef>
              <a:spcAft>
                <a:spcPct val="0"/>
              </a:spcAft>
              <a:buFontTx/>
              <a:buNone/>
            </a:pPr>
            <a:r>
              <a:rPr lang="en-US" altLang="en-US" sz="1800" dirty="0">
                <a:solidFill>
                  <a:srgbClr val="0000FF"/>
                </a:solidFill>
                <a:latin typeface="Comic Sans MS" panose="030F0702030302020204" pitchFamily="66" charset="0"/>
              </a:rPr>
              <a:t>E</a:t>
            </a:r>
          </a:p>
        </p:txBody>
      </p:sp>
      <p:sp>
        <p:nvSpPr>
          <p:cNvPr id="87055" name="Text Box 17"/>
          <p:cNvSpPr txBox="1">
            <a:spLocks noChangeArrowheads="1"/>
          </p:cNvSpPr>
          <p:nvPr/>
        </p:nvSpPr>
        <p:spPr bwMode="auto">
          <a:xfrm>
            <a:off x="1676400" y="5867400"/>
            <a:ext cx="6019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fontAlgn="base">
              <a:spcBef>
                <a:spcPct val="50000"/>
              </a:spcBef>
              <a:spcAft>
                <a:spcPct val="0"/>
              </a:spcAft>
              <a:buFontTx/>
              <a:buNone/>
            </a:pPr>
            <a:r>
              <a:rPr lang="en-US" altLang="en-US" sz="1800">
                <a:solidFill>
                  <a:srgbClr val="FF3300"/>
                </a:solidFill>
              </a:rPr>
              <a:t>Heat removed at a constant rate (time)</a:t>
            </a:r>
          </a:p>
        </p:txBody>
      </p:sp>
      <p:sp>
        <p:nvSpPr>
          <p:cNvPr id="87056" name="Text Box 18"/>
          <p:cNvSpPr txBox="1">
            <a:spLocks noChangeArrowheads="1"/>
          </p:cNvSpPr>
          <p:nvPr/>
        </p:nvSpPr>
        <p:spPr bwMode="auto">
          <a:xfrm>
            <a:off x="609600" y="2286000"/>
            <a:ext cx="381000" cy="173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fontAlgn="base">
              <a:spcBef>
                <a:spcPct val="50000"/>
              </a:spcBef>
              <a:spcAft>
                <a:spcPct val="0"/>
              </a:spcAft>
              <a:buFontTx/>
              <a:buNone/>
            </a:pPr>
            <a:r>
              <a:rPr lang="en-US" altLang="en-US" sz="1800">
                <a:solidFill>
                  <a:srgbClr val="FF3300"/>
                </a:solidFill>
              </a:rPr>
              <a:t>K</a:t>
            </a:r>
            <a:br>
              <a:rPr lang="en-US" altLang="en-US" sz="1800">
                <a:solidFill>
                  <a:srgbClr val="FF3300"/>
                </a:solidFill>
              </a:rPr>
            </a:br>
            <a:r>
              <a:rPr lang="en-US" altLang="en-US" sz="1800">
                <a:solidFill>
                  <a:srgbClr val="FF3300"/>
                </a:solidFill>
              </a:rPr>
              <a:t>E</a:t>
            </a:r>
            <a:br>
              <a:rPr lang="en-US" altLang="en-US" sz="1800">
                <a:solidFill>
                  <a:srgbClr val="FF3300"/>
                </a:solidFill>
              </a:rPr>
            </a:br>
            <a:r>
              <a:rPr lang="en-US" altLang="en-US" sz="1800">
                <a:solidFill>
                  <a:srgbClr val="FF3300"/>
                </a:solidFill>
              </a:rPr>
              <a:t>L</a:t>
            </a:r>
            <a:br>
              <a:rPr lang="en-US" altLang="en-US" sz="1800">
                <a:solidFill>
                  <a:srgbClr val="FF3300"/>
                </a:solidFill>
              </a:rPr>
            </a:br>
            <a:r>
              <a:rPr lang="en-US" altLang="en-US" sz="1800">
                <a:solidFill>
                  <a:srgbClr val="FF3300"/>
                </a:solidFill>
              </a:rPr>
              <a:t>V</a:t>
            </a:r>
            <a:br>
              <a:rPr lang="en-US" altLang="en-US" sz="1800">
                <a:solidFill>
                  <a:srgbClr val="FF3300"/>
                </a:solidFill>
              </a:rPr>
            </a:br>
            <a:r>
              <a:rPr lang="en-US" altLang="en-US" sz="1800">
                <a:solidFill>
                  <a:srgbClr val="FF3300"/>
                </a:solidFill>
              </a:rPr>
              <a:t>I</a:t>
            </a:r>
            <a:br>
              <a:rPr lang="en-US" altLang="en-US" sz="1800">
                <a:solidFill>
                  <a:srgbClr val="FF3300"/>
                </a:solidFill>
              </a:rPr>
            </a:br>
            <a:r>
              <a:rPr lang="en-US" altLang="en-US" sz="1800">
                <a:solidFill>
                  <a:srgbClr val="FF3300"/>
                </a:solidFill>
              </a:rPr>
              <a:t>N</a:t>
            </a:r>
          </a:p>
        </p:txBody>
      </p:sp>
      <p:sp>
        <p:nvSpPr>
          <p:cNvPr id="87057" name="Line 19"/>
          <p:cNvSpPr>
            <a:spLocks noChangeShapeType="1"/>
          </p:cNvSpPr>
          <p:nvPr/>
        </p:nvSpPr>
        <p:spPr bwMode="auto">
          <a:xfrm>
            <a:off x="914400" y="1524000"/>
            <a:ext cx="457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a:solidFill>
                <a:srgbClr val="000000"/>
              </a:solidFill>
            </a:endParaRPr>
          </a:p>
        </p:txBody>
      </p:sp>
      <p:sp>
        <p:nvSpPr>
          <p:cNvPr id="87058" name="Line 20"/>
          <p:cNvSpPr>
            <a:spLocks noChangeShapeType="1"/>
          </p:cNvSpPr>
          <p:nvPr/>
        </p:nvSpPr>
        <p:spPr bwMode="auto">
          <a:xfrm flipH="1">
            <a:off x="914400" y="4800600"/>
            <a:ext cx="457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a:solidFill>
                <a:srgbClr val="000000"/>
              </a:solidFill>
            </a:endParaRPr>
          </a:p>
        </p:txBody>
      </p:sp>
      <p:sp>
        <p:nvSpPr>
          <p:cNvPr id="87061" name="Text Box 23"/>
          <p:cNvSpPr txBox="1">
            <a:spLocks noChangeArrowheads="1"/>
          </p:cNvSpPr>
          <p:nvPr/>
        </p:nvSpPr>
        <p:spPr bwMode="auto">
          <a:xfrm>
            <a:off x="2362200" y="335339"/>
            <a:ext cx="5637212" cy="938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fontAlgn="base">
              <a:spcBef>
                <a:spcPct val="50000"/>
              </a:spcBef>
              <a:spcAft>
                <a:spcPct val="0"/>
              </a:spcAft>
              <a:buFontTx/>
              <a:buNone/>
            </a:pPr>
            <a:r>
              <a:rPr lang="en-US" altLang="en-US" sz="2800" dirty="0">
                <a:solidFill>
                  <a:srgbClr val="000000"/>
                </a:solidFill>
              </a:rPr>
              <a:t>Cooling curve for Chromium metal</a:t>
            </a:r>
          </a:p>
          <a:p>
            <a:pPr fontAlgn="base">
              <a:spcBef>
                <a:spcPct val="50000"/>
              </a:spcBef>
              <a:spcAft>
                <a:spcPct val="0"/>
              </a:spcAft>
              <a:buFontTx/>
              <a:buNone/>
            </a:pPr>
            <a:r>
              <a:rPr lang="en-US" altLang="en-US" sz="1800" dirty="0">
                <a:solidFill>
                  <a:srgbClr val="000000"/>
                </a:solidFill>
              </a:rPr>
              <a:t>                                     </a:t>
            </a:r>
          </a:p>
        </p:txBody>
      </p:sp>
      <p:sp>
        <p:nvSpPr>
          <p:cNvPr id="87062" name="Text Box 17"/>
          <p:cNvSpPr txBox="1">
            <a:spLocks noChangeArrowheads="1"/>
          </p:cNvSpPr>
          <p:nvPr/>
        </p:nvSpPr>
        <p:spPr bwMode="auto">
          <a:xfrm>
            <a:off x="8763000" y="5181600"/>
            <a:ext cx="381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fontAlgn="base">
              <a:spcBef>
                <a:spcPct val="50000"/>
              </a:spcBef>
              <a:spcAft>
                <a:spcPct val="0"/>
              </a:spcAft>
              <a:buFontTx/>
              <a:buNone/>
            </a:pPr>
            <a:r>
              <a:rPr lang="en-US" altLang="en-US" sz="1800" dirty="0">
                <a:solidFill>
                  <a:srgbClr val="0000FF"/>
                </a:solidFill>
                <a:latin typeface="Comic Sans MS" panose="030F0702030302020204" pitchFamily="66" charset="0"/>
              </a:rPr>
              <a:t>F</a:t>
            </a:r>
          </a:p>
        </p:txBody>
      </p:sp>
      <p:sp>
        <p:nvSpPr>
          <p:cNvPr id="23" name="Oval 22"/>
          <p:cNvSpPr/>
          <p:nvPr/>
        </p:nvSpPr>
        <p:spPr>
          <a:xfrm>
            <a:off x="7505700" y="4767263"/>
            <a:ext cx="76200" cy="76200"/>
          </a:xfrm>
          <a:prstGeom prst="ellipse">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fontAlgn="base">
              <a:spcBef>
                <a:spcPct val="0"/>
              </a:spcBef>
              <a:spcAft>
                <a:spcPct val="0"/>
              </a:spcAft>
              <a:defRPr/>
            </a:pPr>
            <a:endParaRPr lang="en-US">
              <a:solidFill>
                <a:srgbClr val="FFFFFF"/>
              </a:solidFill>
            </a:endParaRPr>
          </a:p>
        </p:txBody>
      </p:sp>
      <p:sp>
        <p:nvSpPr>
          <p:cNvPr id="24" name="Oval 23"/>
          <p:cNvSpPr/>
          <p:nvPr/>
        </p:nvSpPr>
        <p:spPr>
          <a:xfrm>
            <a:off x="8691563" y="5334000"/>
            <a:ext cx="76200" cy="76200"/>
          </a:xfrm>
          <a:prstGeom prst="ellipse">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fontAlgn="base">
              <a:spcBef>
                <a:spcPct val="0"/>
              </a:spcBef>
              <a:spcAft>
                <a:spcPct val="0"/>
              </a:spcAft>
              <a:defRPr/>
            </a:pPr>
            <a:endParaRPr lang="en-US">
              <a:solidFill>
                <a:srgbClr val="FFFFFF"/>
              </a:solidFill>
            </a:endParaRPr>
          </a:p>
        </p:txBody>
      </p:sp>
      <p:sp>
        <p:nvSpPr>
          <p:cNvPr id="25" name="Oval 24"/>
          <p:cNvSpPr/>
          <p:nvPr/>
        </p:nvSpPr>
        <p:spPr>
          <a:xfrm>
            <a:off x="8115300" y="4767263"/>
            <a:ext cx="76200" cy="76200"/>
          </a:xfrm>
          <a:prstGeom prst="ellipse">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fontAlgn="base">
              <a:spcBef>
                <a:spcPct val="0"/>
              </a:spcBef>
              <a:spcAft>
                <a:spcPct val="0"/>
              </a:spcAft>
              <a:defRPr/>
            </a:pPr>
            <a:endParaRPr lang="en-US">
              <a:solidFill>
                <a:srgbClr val="FFFFFF"/>
              </a:solidFill>
            </a:endParaRPr>
          </a:p>
        </p:txBody>
      </p:sp>
      <p:sp>
        <p:nvSpPr>
          <p:cNvPr id="26" name="Oval 25"/>
          <p:cNvSpPr/>
          <p:nvPr/>
        </p:nvSpPr>
        <p:spPr>
          <a:xfrm>
            <a:off x="5219700" y="1492250"/>
            <a:ext cx="76200" cy="76200"/>
          </a:xfrm>
          <a:prstGeom prst="ellipse">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fontAlgn="base">
              <a:spcBef>
                <a:spcPct val="0"/>
              </a:spcBef>
              <a:spcAft>
                <a:spcPct val="0"/>
              </a:spcAft>
              <a:defRPr/>
            </a:pPr>
            <a:endParaRPr lang="en-US">
              <a:solidFill>
                <a:srgbClr val="FFFFFF"/>
              </a:solidFill>
            </a:endParaRPr>
          </a:p>
        </p:txBody>
      </p:sp>
      <p:sp>
        <p:nvSpPr>
          <p:cNvPr id="27" name="Oval 26"/>
          <p:cNvSpPr/>
          <p:nvPr/>
        </p:nvSpPr>
        <p:spPr>
          <a:xfrm>
            <a:off x="2171700" y="1471613"/>
            <a:ext cx="76200" cy="76200"/>
          </a:xfrm>
          <a:prstGeom prst="ellipse">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fontAlgn="base">
              <a:spcBef>
                <a:spcPct val="0"/>
              </a:spcBef>
              <a:spcAft>
                <a:spcPct val="0"/>
              </a:spcAft>
              <a:defRPr/>
            </a:pPr>
            <a:endParaRPr lang="en-US">
              <a:solidFill>
                <a:srgbClr val="FFFFFF"/>
              </a:solidFill>
            </a:endParaRPr>
          </a:p>
        </p:txBody>
      </p:sp>
      <p:sp>
        <p:nvSpPr>
          <p:cNvPr id="28" name="Oval 27"/>
          <p:cNvSpPr/>
          <p:nvPr/>
        </p:nvSpPr>
        <p:spPr>
          <a:xfrm>
            <a:off x="1104900" y="752472"/>
            <a:ext cx="76200" cy="76200"/>
          </a:xfrm>
          <a:prstGeom prst="ellipse">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fontAlgn="base">
              <a:spcBef>
                <a:spcPct val="0"/>
              </a:spcBef>
              <a:spcAft>
                <a:spcPct val="0"/>
              </a:spcAft>
              <a:defRPr/>
            </a:pPr>
            <a:endParaRPr lang="en-US">
              <a:solidFill>
                <a:srgbClr val="FFFFFF"/>
              </a:solidFill>
            </a:endParaRPr>
          </a:p>
        </p:txBody>
      </p:sp>
      <p:sp>
        <p:nvSpPr>
          <p:cNvPr id="87069" name="TextBox 28"/>
          <p:cNvSpPr txBox="1">
            <a:spLocks noChangeArrowheads="1"/>
          </p:cNvSpPr>
          <p:nvPr/>
        </p:nvSpPr>
        <p:spPr bwMode="auto">
          <a:xfrm>
            <a:off x="-1" y="152400"/>
            <a:ext cx="7619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0" fontAlgn="base" hangingPunct="0">
              <a:spcBef>
                <a:spcPct val="0"/>
              </a:spcBef>
              <a:spcAft>
                <a:spcPct val="0"/>
              </a:spcAft>
              <a:buFontTx/>
              <a:buNone/>
            </a:pPr>
            <a:r>
              <a:rPr lang="en-US" altLang="en-US" sz="1800" dirty="0">
                <a:solidFill>
                  <a:srgbClr val="000000"/>
                </a:solidFill>
              </a:rPr>
              <a:t>88. </a:t>
            </a:r>
          </a:p>
        </p:txBody>
      </p:sp>
      <p:sp>
        <p:nvSpPr>
          <p:cNvPr id="2" name="Text Box 11">
            <a:extLst>
              <a:ext uri="{FF2B5EF4-FFF2-40B4-BE49-F238E27FC236}">
                <a16:creationId xmlns:a16="http://schemas.microsoft.com/office/drawing/2014/main" id="{2B3CF0F6-850F-1535-9BE9-F66C2EE9C780}"/>
              </a:ext>
            </a:extLst>
          </p:cNvPr>
          <p:cNvSpPr txBox="1">
            <a:spLocks noChangeArrowheads="1"/>
          </p:cNvSpPr>
          <p:nvPr/>
        </p:nvSpPr>
        <p:spPr bwMode="auto">
          <a:xfrm>
            <a:off x="1658072" y="2419636"/>
            <a:ext cx="5372100" cy="28777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fontAlgn="base">
              <a:spcBef>
                <a:spcPct val="50000"/>
              </a:spcBef>
              <a:spcAft>
                <a:spcPct val="0"/>
              </a:spcAft>
              <a:buFontTx/>
              <a:buNone/>
            </a:pPr>
            <a:r>
              <a:rPr lang="en-US" altLang="en-US" sz="2800" b="1" i="1" dirty="0"/>
              <a:t>117.</a:t>
            </a:r>
            <a:br>
              <a:rPr lang="en-US" altLang="en-US" sz="1800" i="1" dirty="0"/>
            </a:br>
            <a:r>
              <a:rPr lang="en-US" altLang="en-US" sz="1800" i="1" dirty="0"/>
              <a:t>A. What temps are on the Y axis?</a:t>
            </a:r>
          </a:p>
          <a:p>
            <a:pPr fontAlgn="base">
              <a:spcBef>
                <a:spcPct val="50000"/>
              </a:spcBef>
              <a:spcAft>
                <a:spcPct val="0"/>
              </a:spcAft>
              <a:buFontTx/>
              <a:buNone/>
            </a:pPr>
            <a:r>
              <a:rPr lang="en-US" altLang="en-US" sz="1800" i="1" dirty="0"/>
              <a:t>B. What’s PE doing BC?</a:t>
            </a:r>
          </a:p>
          <a:p>
            <a:pPr fontAlgn="base">
              <a:spcBef>
                <a:spcPct val="50000"/>
              </a:spcBef>
              <a:spcAft>
                <a:spcPct val="0"/>
              </a:spcAft>
              <a:buFontTx/>
              <a:buNone/>
            </a:pPr>
            <a:r>
              <a:rPr lang="en-US" altLang="en-US" sz="1800" i="1" dirty="0"/>
              <a:t>C. What’s KE doing DE?</a:t>
            </a:r>
          </a:p>
          <a:p>
            <a:pPr fontAlgn="base">
              <a:spcBef>
                <a:spcPct val="50000"/>
              </a:spcBef>
              <a:spcAft>
                <a:spcPct val="0"/>
              </a:spcAft>
              <a:buFontTx/>
              <a:buNone/>
            </a:pPr>
            <a:r>
              <a:rPr lang="en-US" altLang="en-US" sz="1800" i="1" dirty="0"/>
              <a:t>D. Why is BC longer than DE?</a:t>
            </a:r>
          </a:p>
          <a:p>
            <a:pPr fontAlgn="base">
              <a:spcBef>
                <a:spcPct val="50000"/>
              </a:spcBef>
              <a:spcAft>
                <a:spcPct val="0"/>
              </a:spcAft>
              <a:buFontTx/>
              <a:buNone/>
            </a:pPr>
            <a:r>
              <a:rPr lang="en-US" altLang="en-US" sz="1800" i="1" dirty="0"/>
              <a:t>E. Which </a:t>
            </a:r>
            <a:r>
              <a:rPr lang="en-US" altLang="en-US" sz="1800" i="1" dirty="0" err="1"/>
              <a:t>thermochem</a:t>
            </a:r>
            <a:r>
              <a:rPr lang="en-US" altLang="en-US" sz="1800" i="1" dirty="0"/>
              <a:t> formula do you use for BC?</a:t>
            </a:r>
          </a:p>
          <a:p>
            <a:pPr fontAlgn="base">
              <a:spcBef>
                <a:spcPct val="50000"/>
              </a:spcBef>
              <a:spcAft>
                <a:spcPct val="0"/>
              </a:spcAft>
              <a:buFontTx/>
              <a:buNone/>
            </a:pPr>
            <a:r>
              <a:rPr lang="en-US" altLang="en-US" sz="1800" i="1" dirty="0"/>
              <a:t>F. How about for EF?</a:t>
            </a:r>
          </a:p>
        </p:txBody>
      </p:sp>
    </p:spTree>
    <p:extLst>
      <p:ext uri="{BB962C8B-B14F-4D97-AF65-F5344CB8AC3E}">
        <p14:creationId xmlns:p14="http://schemas.microsoft.com/office/powerpoint/2010/main" val="387127147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Line 4"/>
          <p:cNvSpPr>
            <a:spLocks noChangeShapeType="1"/>
          </p:cNvSpPr>
          <p:nvPr/>
        </p:nvSpPr>
        <p:spPr bwMode="auto">
          <a:xfrm flipV="1">
            <a:off x="1143000" y="533400"/>
            <a:ext cx="0" cy="5181600"/>
          </a:xfrm>
          <a:prstGeom prst="line">
            <a:avLst/>
          </a:prstGeom>
          <a:noFill/>
          <a:ln w="254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a:solidFill>
                <a:srgbClr val="000000"/>
              </a:solidFill>
            </a:endParaRPr>
          </a:p>
        </p:txBody>
      </p:sp>
      <p:sp>
        <p:nvSpPr>
          <p:cNvPr id="87043" name="Line 5"/>
          <p:cNvSpPr>
            <a:spLocks noChangeShapeType="1"/>
          </p:cNvSpPr>
          <p:nvPr/>
        </p:nvSpPr>
        <p:spPr bwMode="auto">
          <a:xfrm>
            <a:off x="1143000" y="5715000"/>
            <a:ext cx="7772400" cy="0"/>
          </a:xfrm>
          <a:prstGeom prst="line">
            <a:avLst/>
          </a:prstGeom>
          <a:noFill/>
          <a:ln w="254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a:solidFill>
                <a:srgbClr val="000000"/>
              </a:solidFill>
            </a:endParaRPr>
          </a:p>
        </p:txBody>
      </p:sp>
      <p:sp>
        <p:nvSpPr>
          <p:cNvPr id="87044" name="Line 6"/>
          <p:cNvSpPr>
            <a:spLocks noChangeShapeType="1"/>
          </p:cNvSpPr>
          <p:nvPr/>
        </p:nvSpPr>
        <p:spPr bwMode="auto">
          <a:xfrm>
            <a:off x="1371600" y="685800"/>
            <a:ext cx="838200" cy="838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a:solidFill>
                <a:srgbClr val="000000"/>
              </a:solidFill>
            </a:endParaRPr>
          </a:p>
        </p:txBody>
      </p:sp>
      <p:sp>
        <p:nvSpPr>
          <p:cNvPr id="87045" name="Line 7"/>
          <p:cNvSpPr>
            <a:spLocks noChangeShapeType="1"/>
          </p:cNvSpPr>
          <p:nvPr/>
        </p:nvSpPr>
        <p:spPr bwMode="auto">
          <a:xfrm>
            <a:off x="2209800" y="1524000"/>
            <a:ext cx="3048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a:solidFill>
                <a:srgbClr val="000000"/>
              </a:solidFill>
            </a:endParaRPr>
          </a:p>
        </p:txBody>
      </p:sp>
      <p:sp>
        <p:nvSpPr>
          <p:cNvPr id="87046" name="Line 8"/>
          <p:cNvSpPr>
            <a:spLocks noChangeShapeType="1"/>
          </p:cNvSpPr>
          <p:nvPr/>
        </p:nvSpPr>
        <p:spPr bwMode="auto">
          <a:xfrm>
            <a:off x="5257800" y="1524000"/>
            <a:ext cx="2286000" cy="3276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a:solidFill>
                <a:srgbClr val="000000"/>
              </a:solidFill>
            </a:endParaRPr>
          </a:p>
        </p:txBody>
      </p:sp>
      <p:sp>
        <p:nvSpPr>
          <p:cNvPr id="87047" name="Line 9"/>
          <p:cNvSpPr>
            <a:spLocks noChangeShapeType="1"/>
          </p:cNvSpPr>
          <p:nvPr/>
        </p:nvSpPr>
        <p:spPr bwMode="auto">
          <a:xfrm>
            <a:off x="7543800" y="4800600"/>
            <a:ext cx="609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a:solidFill>
                <a:srgbClr val="000000"/>
              </a:solidFill>
            </a:endParaRPr>
          </a:p>
        </p:txBody>
      </p:sp>
      <p:sp>
        <p:nvSpPr>
          <p:cNvPr id="87048" name="Line 10"/>
          <p:cNvSpPr>
            <a:spLocks noChangeShapeType="1"/>
          </p:cNvSpPr>
          <p:nvPr/>
        </p:nvSpPr>
        <p:spPr bwMode="auto">
          <a:xfrm>
            <a:off x="8153400" y="4800600"/>
            <a:ext cx="60960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a:solidFill>
                <a:srgbClr val="000000"/>
              </a:solidFill>
            </a:endParaRPr>
          </a:p>
        </p:txBody>
      </p:sp>
      <p:sp>
        <p:nvSpPr>
          <p:cNvPr id="87050" name="Text Box 12"/>
          <p:cNvSpPr txBox="1">
            <a:spLocks noChangeArrowheads="1"/>
          </p:cNvSpPr>
          <p:nvPr/>
        </p:nvSpPr>
        <p:spPr bwMode="auto">
          <a:xfrm>
            <a:off x="1295400" y="304800"/>
            <a:ext cx="381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fontAlgn="base">
              <a:spcBef>
                <a:spcPct val="50000"/>
              </a:spcBef>
              <a:spcAft>
                <a:spcPct val="0"/>
              </a:spcAft>
              <a:buFontTx/>
              <a:buNone/>
            </a:pPr>
            <a:r>
              <a:rPr lang="en-US" altLang="en-US" sz="1800" dirty="0">
                <a:solidFill>
                  <a:srgbClr val="0000FF"/>
                </a:solidFill>
                <a:latin typeface="Comic Sans MS" panose="030F0702030302020204" pitchFamily="66" charset="0"/>
              </a:rPr>
              <a:t>A</a:t>
            </a:r>
          </a:p>
        </p:txBody>
      </p:sp>
      <p:sp>
        <p:nvSpPr>
          <p:cNvPr id="87051" name="Text Box 13"/>
          <p:cNvSpPr txBox="1">
            <a:spLocks noChangeArrowheads="1"/>
          </p:cNvSpPr>
          <p:nvPr/>
        </p:nvSpPr>
        <p:spPr bwMode="auto">
          <a:xfrm>
            <a:off x="2057400" y="1600200"/>
            <a:ext cx="304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fontAlgn="base">
              <a:spcBef>
                <a:spcPct val="50000"/>
              </a:spcBef>
              <a:spcAft>
                <a:spcPct val="0"/>
              </a:spcAft>
              <a:buFontTx/>
              <a:buNone/>
            </a:pPr>
            <a:r>
              <a:rPr lang="en-US" altLang="en-US" sz="1800" dirty="0">
                <a:solidFill>
                  <a:srgbClr val="0000FF"/>
                </a:solidFill>
                <a:latin typeface="Comic Sans MS" panose="030F0702030302020204" pitchFamily="66" charset="0"/>
              </a:rPr>
              <a:t>B</a:t>
            </a:r>
          </a:p>
        </p:txBody>
      </p:sp>
      <p:sp>
        <p:nvSpPr>
          <p:cNvPr id="87052" name="Text Box 14"/>
          <p:cNvSpPr txBox="1">
            <a:spLocks noChangeArrowheads="1"/>
          </p:cNvSpPr>
          <p:nvPr/>
        </p:nvSpPr>
        <p:spPr bwMode="auto">
          <a:xfrm>
            <a:off x="5257800" y="1143000"/>
            <a:ext cx="457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fontAlgn="base">
              <a:spcBef>
                <a:spcPct val="50000"/>
              </a:spcBef>
              <a:spcAft>
                <a:spcPct val="0"/>
              </a:spcAft>
              <a:buFontTx/>
              <a:buNone/>
            </a:pPr>
            <a:r>
              <a:rPr lang="en-US" altLang="en-US" sz="1800" dirty="0">
                <a:solidFill>
                  <a:srgbClr val="0000FF"/>
                </a:solidFill>
                <a:latin typeface="Comic Sans MS" panose="030F0702030302020204" pitchFamily="66" charset="0"/>
              </a:rPr>
              <a:t>C</a:t>
            </a:r>
          </a:p>
        </p:txBody>
      </p:sp>
      <p:sp>
        <p:nvSpPr>
          <p:cNvPr id="87053" name="Text Box 15"/>
          <p:cNvSpPr txBox="1">
            <a:spLocks noChangeArrowheads="1"/>
          </p:cNvSpPr>
          <p:nvPr/>
        </p:nvSpPr>
        <p:spPr bwMode="auto">
          <a:xfrm>
            <a:off x="7239000" y="4800600"/>
            <a:ext cx="533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fontAlgn="base">
              <a:spcBef>
                <a:spcPct val="50000"/>
              </a:spcBef>
              <a:spcAft>
                <a:spcPct val="0"/>
              </a:spcAft>
              <a:buFontTx/>
              <a:buNone/>
            </a:pPr>
            <a:r>
              <a:rPr lang="en-US" altLang="en-US" sz="1800" dirty="0">
                <a:solidFill>
                  <a:srgbClr val="0000FF"/>
                </a:solidFill>
                <a:latin typeface="Comic Sans MS" panose="030F0702030302020204" pitchFamily="66" charset="0"/>
              </a:rPr>
              <a:t>D</a:t>
            </a:r>
          </a:p>
        </p:txBody>
      </p:sp>
      <p:sp>
        <p:nvSpPr>
          <p:cNvPr id="87054" name="Text Box 16"/>
          <p:cNvSpPr txBox="1">
            <a:spLocks noChangeArrowheads="1"/>
          </p:cNvSpPr>
          <p:nvPr/>
        </p:nvSpPr>
        <p:spPr bwMode="auto">
          <a:xfrm>
            <a:off x="8077200" y="4419600"/>
            <a:ext cx="381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fontAlgn="base">
              <a:spcBef>
                <a:spcPct val="50000"/>
              </a:spcBef>
              <a:spcAft>
                <a:spcPct val="0"/>
              </a:spcAft>
              <a:buFontTx/>
              <a:buNone/>
            </a:pPr>
            <a:r>
              <a:rPr lang="en-US" altLang="en-US" sz="1800" dirty="0">
                <a:solidFill>
                  <a:srgbClr val="0000FF"/>
                </a:solidFill>
                <a:latin typeface="Comic Sans MS" panose="030F0702030302020204" pitchFamily="66" charset="0"/>
              </a:rPr>
              <a:t>E</a:t>
            </a:r>
          </a:p>
        </p:txBody>
      </p:sp>
      <p:sp>
        <p:nvSpPr>
          <p:cNvPr id="87055" name="Text Box 17"/>
          <p:cNvSpPr txBox="1">
            <a:spLocks noChangeArrowheads="1"/>
          </p:cNvSpPr>
          <p:nvPr/>
        </p:nvSpPr>
        <p:spPr bwMode="auto">
          <a:xfrm>
            <a:off x="1676400" y="5867400"/>
            <a:ext cx="6019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fontAlgn="base">
              <a:spcBef>
                <a:spcPct val="50000"/>
              </a:spcBef>
              <a:spcAft>
                <a:spcPct val="0"/>
              </a:spcAft>
              <a:buFontTx/>
              <a:buNone/>
            </a:pPr>
            <a:r>
              <a:rPr lang="en-US" altLang="en-US" sz="1800">
                <a:solidFill>
                  <a:srgbClr val="FF3300"/>
                </a:solidFill>
              </a:rPr>
              <a:t>Heat removed at a constant rate (time)</a:t>
            </a:r>
          </a:p>
        </p:txBody>
      </p:sp>
      <p:sp>
        <p:nvSpPr>
          <p:cNvPr id="87056" name="Text Box 18"/>
          <p:cNvSpPr txBox="1">
            <a:spLocks noChangeArrowheads="1"/>
          </p:cNvSpPr>
          <p:nvPr/>
        </p:nvSpPr>
        <p:spPr bwMode="auto">
          <a:xfrm>
            <a:off x="609600" y="2286000"/>
            <a:ext cx="381000" cy="173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fontAlgn="base">
              <a:spcBef>
                <a:spcPct val="50000"/>
              </a:spcBef>
              <a:spcAft>
                <a:spcPct val="0"/>
              </a:spcAft>
              <a:buFontTx/>
              <a:buNone/>
            </a:pPr>
            <a:r>
              <a:rPr lang="en-US" altLang="en-US" sz="1800">
                <a:solidFill>
                  <a:srgbClr val="FF3300"/>
                </a:solidFill>
              </a:rPr>
              <a:t>K</a:t>
            </a:r>
            <a:br>
              <a:rPr lang="en-US" altLang="en-US" sz="1800">
                <a:solidFill>
                  <a:srgbClr val="FF3300"/>
                </a:solidFill>
              </a:rPr>
            </a:br>
            <a:r>
              <a:rPr lang="en-US" altLang="en-US" sz="1800">
                <a:solidFill>
                  <a:srgbClr val="FF3300"/>
                </a:solidFill>
              </a:rPr>
              <a:t>E</a:t>
            </a:r>
            <a:br>
              <a:rPr lang="en-US" altLang="en-US" sz="1800">
                <a:solidFill>
                  <a:srgbClr val="FF3300"/>
                </a:solidFill>
              </a:rPr>
            </a:br>
            <a:r>
              <a:rPr lang="en-US" altLang="en-US" sz="1800">
                <a:solidFill>
                  <a:srgbClr val="FF3300"/>
                </a:solidFill>
              </a:rPr>
              <a:t>L</a:t>
            </a:r>
            <a:br>
              <a:rPr lang="en-US" altLang="en-US" sz="1800">
                <a:solidFill>
                  <a:srgbClr val="FF3300"/>
                </a:solidFill>
              </a:rPr>
            </a:br>
            <a:r>
              <a:rPr lang="en-US" altLang="en-US" sz="1800">
                <a:solidFill>
                  <a:srgbClr val="FF3300"/>
                </a:solidFill>
              </a:rPr>
              <a:t>V</a:t>
            </a:r>
            <a:br>
              <a:rPr lang="en-US" altLang="en-US" sz="1800">
                <a:solidFill>
                  <a:srgbClr val="FF3300"/>
                </a:solidFill>
              </a:rPr>
            </a:br>
            <a:r>
              <a:rPr lang="en-US" altLang="en-US" sz="1800">
                <a:solidFill>
                  <a:srgbClr val="FF3300"/>
                </a:solidFill>
              </a:rPr>
              <a:t>I</a:t>
            </a:r>
            <a:br>
              <a:rPr lang="en-US" altLang="en-US" sz="1800">
                <a:solidFill>
                  <a:srgbClr val="FF3300"/>
                </a:solidFill>
              </a:rPr>
            </a:br>
            <a:r>
              <a:rPr lang="en-US" altLang="en-US" sz="1800">
                <a:solidFill>
                  <a:srgbClr val="FF3300"/>
                </a:solidFill>
              </a:rPr>
              <a:t>N</a:t>
            </a:r>
          </a:p>
        </p:txBody>
      </p:sp>
      <p:sp>
        <p:nvSpPr>
          <p:cNvPr id="87057" name="Line 19"/>
          <p:cNvSpPr>
            <a:spLocks noChangeShapeType="1"/>
          </p:cNvSpPr>
          <p:nvPr/>
        </p:nvSpPr>
        <p:spPr bwMode="auto">
          <a:xfrm>
            <a:off x="914400" y="1524000"/>
            <a:ext cx="457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a:solidFill>
                <a:srgbClr val="000000"/>
              </a:solidFill>
            </a:endParaRPr>
          </a:p>
        </p:txBody>
      </p:sp>
      <p:sp>
        <p:nvSpPr>
          <p:cNvPr id="87058" name="Line 20"/>
          <p:cNvSpPr>
            <a:spLocks noChangeShapeType="1"/>
          </p:cNvSpPr>
          <p:nvPr/>
        </p:nvSpPr>
        <p:spPr bwMode="auto">
          <a:xfrm flipH="1">
            <a:off x="914400" y="4800600"/>
            <a:ext cx="457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a:solidFill>
                <a:srgbClr val="000000"/>
              </a:solidFill>
            </a:endParaRPr>
          </a:p>
        </p:txBody>
      </p:sp>
      <p:sp>
        <p:nvSpPr>
          <p:cNvPr id="87061" name="Text Box 23"/>
          <p:cNvSpPr txBox="1">
            <a:spLocks noChangeArrowheads="1"/>
          </p:cNvSpPr>
          <p:nvPr/>
        </p:nvSpPr>
        <p:spPr bwMode="auto">
          <a:xfrm>
            <a:off x="2362200" y="335339"/>
            <a:ext cx="5637212" cy="938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fontAlgn="base">
              <a:spcBef>
                <a:spcPct val="50000"/>
              </a:spcBef>
              <a:spcAft>
                <a:spcPct val="0"/>
              </a:spcAft>
              <a:buFontTx/>
              <a:buNone/>
            </a:pPr>
            <a:r>
              <a:rPr lang="en-US" altLang="en-US" sz="2800" dirty="0">
                <a:solidFill>
                  <a:srgbClr val="000000"/>
                </a:solidFill>
              </a:rPr>
              <a:t>Cooling curve for Chromium metal</a:t>
            </a:r>
          </a:p>
          <a:p>
            <a:pPr fontAlgn="base">
              <a:spcBef>
                <a:spcPct val="50000"/>
              </a:spcBef>
              <a:spcAft>
                <a:spcPct val="0"/>
              </a:spcAft>
              <a:buFontTx/>
              <a:buNone/>
            </a:pPr>
            <a:r>
              <a:rPr lang="en-US" altLang="en-US" sz="1800" dirty="0">
                <a:solidFill>
                  <a:srgbClr val="000000"/>
                </a:solidFill>
              </a:rPr>
              <a:t>                                     </a:t>
            </a:r>
          </a:p>
        </p:txBody>
      </p:sp>
      <p:sp>
        <p:nvSpPr>
          <p:cNvPr id="87062" name="Text Box 17"/>
          <p:cNvSpPr txBox="1">
            <a:spLocks noChangeArrowheads="1"/>
          </p:cNvSpPr>
          <p:nvPr/>
        </p:nvSpPr>
        <p:spPr bwMode="auto">
          <a:xfrm>
            <a:off x="8763000" y="5181600"/>
            <a:ext cx="381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fontAlgn="base">
              <a:spcBef>
                <a:spcPct val="50000"/>
              </a:spcBef>
              <a:spcAft>
                <a:spcPct val="0"/>
              </a:spcAft>
              <a:buFontTx/>
              <a:buNone/>
            </a:pPr>
            <a:r>
              <a:rPr lang="en-US" altLang="en-US" sz="1800" dirty="0">
                <a:solidFill>
                  <a:srgbClr val="0000FF"/>
                </a:solidFill>
                <a:latin typeface="Comic Sans MS" panose="030F0702030302020204" pitchFamily="66" charset="0"/>
              </a:rPr>
              <a:t>F</a:t>
            </a:r>
          </a:p>
        </p:txBody>
      </p:sp>
      <p:sp>
        <p:nvSpPr>
          <p:cNvPr id="23" name="Oval 22"/>
          <p:cNvSpPr/>
          <p:nvPr/>
        </p:nvSpPr>
        <p:spPr>
          <a:xfrm>
            <a:off x="7505700" y="4767263"/>
            <a:ext cx="76200" cy="76200"/>
          </a:xfrm>
          <a:prstGeom prst="ellipse">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fontAlgn="base">
              <a:spcBef>
                <a:spcPct val="0"/>
              </a:spcBef>
              <a:spcAft>
                <a:spcPct val="0"/>
              </a:spcAft>
              <a:defRPr/>
            </a:pPr>
            <a:endParaRPr lang="en-US">
              <a:solidFill>
                <a:srgbClr val="FFFFFF"/>
              </a:solidFill>
            </a:endParaRPr>
          </a:p>
        </p:txBody>
      </p:sp>
      <p:sp>
        <p:nvSpPr>
          <p:cNvPr id="24" name="Oval 23"/>
          <p:cNvSpPr/>
          <p:nvPr/>
        </p:nvSpPr>
        <p:spPr>
          <a:xfrm>
            <a:off x="8691563" y="5334000"/>
            <a:ext cx="76200" cy="76200"/>
          </a:xfrm>
          <a:prstGeom prst="ellipse">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fontAlgn="base">
              <a:spcBef>
                <a:spcPct val="0"/>
              </a:spcBef>
              <a:spcAft>
                <a:spcPct val="0"/>
              </a:spcAft>
              <a:defRPr/>
            </a:pPr>
            <a:endParaRPr lang="en-US">
              <a:solidFill>
                <a:srgbClr val="FFFFFF"/>
              </a:solidFill>
            </a:endParaRPr>
          </a:p>
        </p:txBody>
      </p:sp>
      <p:sp>
        <p:nvSpPr>
          <p:cNvPr id="25" name="Oval 24"/>
          <p:cNvSpPr/>
          <p:nvPr/>
        </p:nvSpPr>
        <p:spPr>
          <a:xfrm>
            <a:off x="8115300" y="4767263"/>
            <a:ext cx="76200" cy="76200"/>
          </a:xfrm>
          <a:prstGeom prst="ellipse">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fontAlgn="base">
              <a:spcBef>
                <a:spcPct val="0"/>
              </a:spcBef>
              <a:spcAft>
                <a:spcPct val="0"/>
              </a:spcAft>
              <a:defRPr/>
            </a:pPr>
            <a:endParaRPr lang="en-US">
              <a:solidFill>
                <a:srgbClr val="FFFFFF"/>
              </a:solidFill>
            </a:endParaRPr>
          </a:p>
        </p:txBody>
      </p:sp>
      <p:sp>
        <p:nvSpPr>
          <p:cNvPr id="26" name="Oval 25"/>
          <p:cNvSpPr/>
          <p:nvPr/>
        </p:nvSpPr>
        <p:spPr>
          <a:xfrm>
            <a:off x="5219700" y="1492250"/>
            <a:ext cx="76200" cy="76200"/>
          </a:xfrm>
          <a:prstGeom prst="ellipse">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fontAlgn="base">
              <a:spcBef>
                <a:spcPct val="0"/>
              </a:spcBef>
              <a:spcAft>
                <a:spcPct val="0"/>
              </a:spcAft>
              <a:defRPr/>
            </a:pPr>
            <a:endParaRPr lang="en-US">
              <a:solidFill>
                <a:srgbClr val="FFFFFF"/>
              </a:solidFill>
            </a:endParaRPr>
          </a:p>
        </p:txBody>
      </p:sp>
      <p:sp>
        <p:nvSpPr>
          <p:cNvPr id="27" name="Oval 26"/>
          <p:cNvSpPr/>
          <p:nvPr/>
        </p:nvSpPr>
        <p:spPr>
          <a:xfrm>
            <a:off x="2171700" y="1471613"/>
            <a:ext cx="76200" cy="76200"/>
          </a:xfrm>
          <a:prstGeom prst="ellipse">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fontAlgn="base">
              <a:spcBef>
                <a:spcPct val="0"/>
              </a:spcBef>
              <a:spcAft>
                <a:spcPct val="0"/>
              </a:spcAft>
              <a:defRPr/>
            </a:pPr>
            <a:endParaRPr lang="en-US">
              <a:solidFill>
                <a:srgbClr val="FFFFFF"/>
              </a:solidFill>
            </a:endParaRPr>
          </a:p>
        </p:txBody>
      </p:sp>
      <p:sp>
        <p:nvSpPr>
          <p:cNvPr id="28" name="Oval 27"/>
          <p:cNvSpPr/>
          <p:nvPr/>
        </p:nvSpPr>
        <p:spPr>
          <a:xfrm>
            <a:off x="1333500" y="647700"/>
            <a:ext cx="76200" cy="76200"/>
          </a:xfrm>
          <a:prstGeom prst="ellipse">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fontAlgn="base">
              <a:spcBef>
                <a:spcPct val="0"/>
              </a:spcBef>
              <a:spcAft>
                <a:spcPct val="0"/>
              </a:spcAft>
              <a:defRPr/>
            </a:pPr>
            <a:endParaRPr lang="en-US">
              <a:solidFill>
                <a:srgbClr val="FFFFFF"/>
              </a:solidFill>
            </a:endParaRPr>
          </a:p>
        </p:txBody>
      </p:sp>
      <p:sp>
        <p:nvSpPr>
          <p:cNvPr id="87069" name="TextBox 28"/>
          <p:cNvSpPr txBox="1">
            <a:spLocks noChangeArrowheads="1"/>
          </p:cNvSpPr>
          <p:nvPr/>
        </p:nvSpPr>
        <p:spPr bwMode="auto">
          <a:xfrm>
            <a:off x="-1" y="152400"/>
            <a:ext cx="7619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0" fontAlgn="base" hangingPunct="0">
              <a:spcBef>
                <a:spcPct val="0"/>
              </a:spcBef>
              <a:spcAft>
                <a:spcPct val="0"/>
              </a:spcAft>
              <a:buFontTx/>
              <a:buNone/>
            </a:pPr>
            <a:r>
              <a:rPr lang="en-US" altLang="en-US" sz="1800" dirty="0">
                <a:solidFill>
                  <a:srgbClr val="000000"/>
                </a:solidFill>
              </a:rPr>
              <a:t>88. </a:t>
            </a:r>
          </a:p>
        </p:txBody>
      </p:sp>
      <p:sp>
        <p:nvSpPr>
          <p:cNvPr id="29" name="Text Box 20">
            <a:extLst>
              <a:ext uri="{FF2B5EF4-FFF2-40B4-BE49-F238E27FC236}">
                <a16:creationId xmlns:a16="http://schemas.microsoft.com/office/drawing/2014/main" id="{E2E53F57-75CA-4A43-8E30-860407D2E3E4}"/>
              </a:ext>
            </a:extLst>
          </p:cNvPr>
          <p:cNvSpPr txBox="1">
            <a:spLocks noChangeArrowheads="1"/>
          </p:cNvSpPr>
          <p:nvPr/>
        </p:nvSpPr>
        <p:spPr bwMode="auto">
          <a:xfrm>
            <a:off x="304800" y="1371600"/>
            <a:ext cx="762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1800" b="1" i="0" u="none" strike="noStrike" kern="1200" cap="none" spc="0" normalizeH="0" baseline="0" noProof="0" dirty="0">
                <a:ln>
                  <a:noFill/>
                </a:ln>
                <a:solidFill>
                  <a:srgbClr val="0000FF"/>
                </a:solidFill>
                <a:effectLst/>
                <a:uLnTx/>
                <a:uFillTx/>
                <a:latin typeface="Arial" pitchFamily="34" charset="0"/>
                <a:ea typeface="+mn-ea"/>
                <a:cs typeface="+mn-cs"/>
              </a:rPr>
              <a:t>2944</a:t>
            </a:r>
          </a:p>
        </p:txBody>
      </p:sp>
      <p:sp>
        <p:nvSpPr>
          <p:cNvPr id="30" name="Text Box 21">
            <a:extLst>
              <a:ext uri="{FF2B5EF4-FFF2-40B4-BE49-F238E27FC236}">
                <a16:creationId xmlns:a16="http://schemas.microsoft.com/office/drawing/2014/main" id="{512C18D0-C5BB-41C5-A41E-A8D323438B34}"/>
              </a:ext>
            </a:extLst>
          </p:cNvPr>
          <p:cNvSpPr txBox="1">
            <a:spLocks noChangeArrowheads="1"/>
          </p:cNvSpPr>
          <p:nvPr/>
        </p:nvSpPr>
        <p:spPr bwMode="auto">
          <a:xfrm>
            <a:off x="228600" y="4648200"/>
            <a:ext cx="914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1800" b="1" i="0" u="none" strike="noStrike" kern="1200" cap="none" spc="0" normalizeH="0" baseline="0" noProof="0" dirty="0">
                <a:ln>
                  <a:noFill/>
                </a:ln>
                <a:solidFill>
                  <a:srgbClr val="0000FF"/>
                </a:solidFill>
                <a:effectLst/>
                <a:uLnTx/>
                <a:uFillTx/>
                <a:latin typeface="Arial" pitchFamily="34" charset="0"/>
                <a:ea typeface="+mn-ea"/>
                <a:cs typeface="+mn-cs"/>
              </a:rPr>
              <a:t>2180</a:t>
            </a:r>
          </a:p>
        </p:txBody>
      </p:sp>
      <p:sp>
        <p:nvSpPr>
          <p:cNvPr id="31" name="Text Box 24">
            <a:extLst>
              <a:ext uri="{FF2B5EF4-FFF2-40B4-BE49-F238E27FC236}">
                <a16:creationId xmlns:a16="http://schemas.microsoft.com/office/drawing/2014/main" id="{9BF8E366-02D5-495F-97B7-E4745B5E2087}"/>
              </a:ext>
            </a:extLst>
          </p:cNvPr>
          <p:cNvSpPr txBox="1">
            <a:spLocks noChangeArrowheads="1"/>
          </p:cNvSpPr>
          <p:nvPr/>
        </p:nvSpPr>
        <p:spPr bwMode="auto">
          <a:xfrm>
            <a:off x="3200400" y="1066800"/>
            <a:ext cx="914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1800" b="0" i="0" u="none" strike="noStrike" kern="1200" cap="none" spc="0" normalizeH="0" baseline="0" noProof="0" dirty="0">
                <a:ln>
                  <a:noFill/>
                </a:ln>
                <a:solidFill>
                  <a:srgbClr val="FF0000"/>
                </a:solidFill>
                <a:effectLst/>
                <a:uLnTx/>
                <a:uFillTx/>
                <a:latin typeface="Arial" pitchFamily="34" charset="0"/>
                <a:ea typeface="+mn-ea"/>
                <a:cs typeface="+mn-cs"/>
              </a:rPr>
              <a:t>PE</a:t>
            </a:r>
          </a:p>
        </p:txBody>
      </p:sp>
      <p:sp>
        <p:nvSpPr>
          <p:cNvPr id="32" name="Line 25">
            <a:extLst>
              <a:ext uri="{FF2B5EF4-FFF2-40B4-BE49-F238E27FC236}">
                <a16:creationId xmlns:a16="http://schemas.microsoft.com/office/drawing/2014/main" id="{2EA79E7D-670E-419A-BF77-45DBF08D2D34}"/>
              </a:ext>
            </a:extLst>
          </p:cNvPr>
          <p:cNvSpPr>
            <a:spLocks noChangeShapeType="1"/>
          </p:cNvSpPr>
          <p:nvPr/>
        </p:nvSpPr>
        <p:spPr bwMode="auto">
          <a:xfrm>
            <a:off x="3733800" y="1066800"/>
            <a:ext cx="0" cy="304800"/>
          </a:xfrm>
          <a:prstGeom prst="line">
            <a:avLst/>
          </a:prstGeom>
          <a:noFill/>
          <a:ln w="254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33" name="Text Box 26">
            <a:extLst>
              <a:ext uri="{FF2B5EF4-FFF2-40B4-BE49-F238E27FC236}">
                <a16:creationId xmlns:a16="http://schemas.microsoft.com/office/drawing/2014/main" id="{1B015980-D112-4710-890D-BD962A4CCBB4}"/>
              </a:ext>
            </a:extLst>
          </p:cNvPr>
          <p:cNvSpPr txBox="1">
            <a:spLocks noChangeArrowheads="1"/>
          </p:cNvSpPr>
          <p:nvPr/>
        </p:nvSpPr>
        <p:spPr bwMode="auto">
          <a:xfrm>
            <a:off x="6096000" y="2314575"/>
            <a:ext cx="1143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1800" b="0" i="0" u="none" strike="noStrike" kern="1200" cap="none" spc="0" normalizeH="0" baseline="0" noProof="0" dirty="0">
                <a:ln>
                  <a:noFill/>
                </a:ln>
                <a:solidFill>
                  <a:srgbClr val="FF0000"/>
                </a:solidFill>
                <a:effectLst/>
                <a:uLnTx/>
                <a:uFillTx/>
                <a:latin typeface="Arial" pitchFamily="34" charset="0"/>
                <a:ea typeface="+mn-ea"/>
                <a:cs typeface="+mn-cs"/>
              </a:rPr>
              <a:t>PE</a:t>
            </a:r>
          </a:p>
        </p:txBody>
      </p:sp>
      <p:sp>
        <p:nvSpPr>
          <p:cNvPr id="34" name="Line 27">
            <a:extLst>
              <a:ext uri="{FF2B5EF4-FFF2-40B4-BE49-F238E27FC236}">
                <a16:creationId xmlns:a16="http://schemas.microsoft.com/office/drawing/2014/main" id="{085E2F7E-DDB8-4C05-ADCC-1D9F9538E394}"/>
              </a:ext>
            </a:extLst>
          </p:cNvPr>
          <p:cNvSpPr>
            <a:spLocks noChangeShapeType="1"/>
          </p:cNvSpPr>
          <p:nvPr/>
        </p:nvSpPr>
        <p:spPr bwMode="auto">
          <a:xfrm>
            <a:off x="6592888" y="2506663"/>
            <a:ext cx="533400" cy="0"/>
          </a:xfrm>
          <a:prstGeom prst="line">
            <a:avLst/>
          </a:prstGeom>
          <a:noFill/>
          <a:ln w="25400">
            <a:solidFill>
              <a:srgbClr val="FF0000"/>
            </a:solidFill>
            <a:round/>
            <a:headEnd type="stealth" w="med" len="me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5" name="Text Box 28">
            <a:extLst>
              <a:ext uri="{FF2B5EF4-FFF2-40B4-BE49-F238E27FC236}">
                <a16:creationId xmlns:a16="http://schemas.microsoft.com/office/drawing/2014/main" id="{9D7E55F5-E91C-4F55-AF60-679BC233EC84}"/>
              </a:ext>
            </a:extLst>
          </p:cNvPr>
          <p:cNvSpPr txBox="1">
            <a:spLocks noChangeArrowheads="1"/>
          </p:cNvSpPr>
          <p:nvPr/>
        </p:nvSpPr>
        <p:spPr bwMode="auto">
          <a:xfrm>
            <a:off x="1701800" y="738188"/>
            <a:ext cx="5334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1800" b="0" i="0" u="none" strike="noStrike" kern="1200" cap="none" spc="0" normalizeH="0" baseline="0" noProof="0">
                <a:ln>
                  <a:noFill/>
                </a:ln>
                <a:solidFill>
                  <a:srgbClr val="800080"/>
                </a:solidFill>
                <a:effectLst/>
                <a:uLnTx/>
                <a:uFillTx/>
                <a:latin typeface="Arial" pitchFamily="34" charset="0"/>
                <a:ea typeface="+mn-ea"/>
                <a:cs typeface="+mn-cs"/>
              </a:rPr>
              <a:t>KE</a:t>
            </a:r>
          </a:p>
        </p:txBody>
      </p:sp>
      <p:sp>
        <p:nvSpPr>
          <p:cNvPr id="36" name="Line 29">
            <a:extLst>
              <a:ext uri="{FF2B5EF4-FFF2-40B4-BE49-F238E27FC236}">
                <a16:creationId xmlns:a16="http://schemas.microsoft.com/office/drawing/2014/main" id="{FDB09DD3-7704-4671-97A8-C395F577CC9C}"/>
              </a:ext>
            </a:extLst>
          </p:cNvPr>
          <p:cNvSpPr>
            <a:spLocks noChangeShapeType="1"/>
          </p:cNvSpPr>
          <p:nvPr/>
        </p:nvSpPr>
        <p:spPr bwMode="auto">
          <a:xfrm>
            <a:off x="2209800" y="762000"/>
            <a:ext cx="0" cy="304800"/>
          </a:xfrm>
          <a:prstGeom prst="line">
            <a:avLst/>
          </a:prstGeom>
          <a:noFill/>
          <a:ln w="25400">
            <a:solidFill>
              <a:srgbClr val="80008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800080"/>
              </a:solidFill>
              <a:effectLst/>
              <a:uLnTx/>
              <a:uFillTx/>
              <a:latin typeface="Arial"/>
              <a:ea typeface="+mn-ea"/>
              <a:cs typeface="+mn-cs"/>
            </a:endParaRPr>
          </a:p>
        </p:txBody>
      </p:sp>
      <p:sp>
        <p:nvSpPr>
          <p:cNvPr id="37" name="Text Box 28">
            <a:extLst>
              <a:ext uri="{FF2B5EF4-FFF2-40B4-BE49-F238E27FC236}">
                <a16:creationId xmlns:a16="http://schemas.microsoft.com/office/drawing/2014/main" id="{2DF1E5B4-91F2-4E1F-A63F-AEBF2662FB7C}"/>
              </a:ext>
            </a:extLst>
          </p:cNvPr>
          <p:cNvSpPr txBox="1">
            <a:spLocks noChangeArrowheads="1"/>
          </p:cNvSpPr>
          <p:nvPr/>
        </p:nvSpPr>
        <p:spPr bwMode="auto">
          <a:xfrm>
            <a:off x="7548770" y="4433888"/>
            <a:ext cx="5334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1800" b="0" i="0" u="none" strike="noStrike" kern="1200" cap="none" spc="0" normalizeH="0" baseline="0" noProof="0" dirty="0">
                <a:ln>
                  <a:noFill/>
                </a:ln>
                <a:solidFill>
                  <a:srgbClr val="800080"/>
                </a:solidFill>
                <a:effectLst/>
                <a:uLnTx/>
                <a:uFillTx/>
                <a:latin typeface="Arial" pitchFamily="34" charset="0"/>
                <a:ea typeface="+mn-ea"/>
                <a:cs typeface="+mn-cs"/>
              </a:rPr>
              <a:t>KE</a:t>
            </a:r>
          </a:p>
        </p:txBody>
      </p:sp>
      <p:sp>
        <p:nvSpPr>
          <p:cNvPr id="39" name="Line 27">
            <a:extLst>
              <a:ext uri="{FF2B5EF4-FFF2-40B4-BE49-F238E27FC236}">
                <a16:creationId xmlns:a16="http://schemas.microsoft.com/office/drawing/2014/main" id="{EF875D3B-D2AB-43CE-9717-664D0F81F8FE}"/>
              </a:ext>
            </a:extLst>
          </p:cNvPr>
          <p:cNvSpPr>
            <a:spLocks noChangeShapeType="1"/>
          </p:cNvSpPr>
          <p:nvPr/>
        </p:nvSpPr>
        <p:spPr bwMode="auto">
          <a:xfrm>
            <a:off x="7543800" y="4441480"/>
            <a:ext cx="533400" cy="0"/>
          </a:xfrm>
          <a:prstGeom prst="line">
            <a:avLst/>
          </a:prstGeom>
          <a:noFill/>
          <a:ln w="25400">
            <a:solidFill>
              <a:srgbClr val="800080"/>
            </a:solidFill>
            <a:round/>
            <a:headEnd type="stealth" w="med" len="me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 name="Text Box 11">
            <a:extLst>
              <a:ext uri="{FF2B5EF4-FFF2-40B4-BE49-F238E27FC236}">
                <a16:creationId xmlns:a16="http://schemas.microsoft.com/office/drawing/2014/main" id="{E5EAA817-2621-0401-B8EF-8DCD905C19EE}"/>
              </a:ext>
            </a:extLst>
          </p:cNvPr>
          <p:cNvSpPr txBox="1">
            <a:spLocks noChangeArrowheads="1"/>
          </p:cNvSpPr>
          <p:nvPr/>
        </p:nvSpPr>
        <p:spPr bwMode="auto">
          <a:xfrm>
            <a:off x="1658072" y="2419636"/>
            <a:ext cx="5372100" cy="28777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fontAlgn="base">
              <a:spcBef>
                <a:spcPct val="50000"/>
              </a:spcBef>
              <a:spcAft>
                <a:spcPct val="0"/>
              </a:spcAft>
              <a:buFontTx/>
              <a:buNone/>
            </a:pPr>
            <a:r>
              <a:rPr lang="en-US" altLang="en-US" sz="2800" b="1" i="1" dirty="0"/>
              <a:t>117.</a:t>
            </a:r>
            <a:br>
              <a:rPr lang="en-US" altLang="en-US" sz="1800" i="1" dirty="0"/>
            </a:br>
            <a:r>
              <a:rPr lang="en-US" altLang="en-US" sz="1800" i="1" dirty="0"/>
              <a:t>A. What temps are on the Y axis?</a:t>
            </a:r>
          </a:p>
          <a:p>
            <a:pPr fontAlgn="base">
              <a:spcBef>
                <a:spcPct val="50000"/>
              </a:spcBef>
              <a:spcAft>
                <a:spcPct val="0"/>
              </a:spcAft>
              <a:buFontTx/>
              <a:buNone/>
            </a:pPr>
            <a:r>
              <a:rPr lang="en-US" altLang="en-US" sz="1800" i="1" dirty="0"/>
              <a:t>B. What’s PE doing on BC and CD?</a:t>
            </a:r>
          </a:p>
          <a:p>
            <a:pPr fontAlgn="base">
              <a:spcBef>
                <a:spcPct val="50000"/>
              </a:spcBef>
              <a:spcAft>
                <a:spcPct val="0"/>
              </a:spcAft>
              <a:buFontTx/>
              <a:buNone/>
            </a:pPr>
            <a:r>
              <a:rPr lang="en-US" altLang="en-US" sz="1800" i="1" dirty="0"/>
              <a:t>C. What’s KE doing on AB and DE?</a:t>
            </a:r>
          </a:p>
          <a:p>
            <a:pPr fontAlgn="base">
              <a:spcBef>
                <a:spcPct val="50000"/>
              </a:spcBef>
              <a:spcAft>
                <a:spcPct val="0"/>
              </a:spcAft>
              <a:buFontTx/>
              <a:buNone/>
            </a:pPr>
            <a:r>
              <a:rPr lang="en-US" altLang="en-US" sz="1800" i="1" dirty="0"/>
              <a:t>D. Why is BC longer than DE?</a:t>
            </a:r>
          </a:p>
          <a:p>
            <a:pPr fontAlgn="base">
              <a:spcBef>
                <a:spcPct val="50000"/>
              </a:spcBef>
              <a:spcAft>
                <a:spcPct val="0"/>
              </a:spcAft>
              <a:buFontTx/>
              <a:buNone/>
            </a:pPr>
            <a:r>
              <a:rPr lang="en-US" altLang="en-US" sz="1800" i="1" dirty="0"/>
              <a:t>E. Which </a:t>
            </a:r>
            <a:r>
              <a:rPr lang="en-US" altLang="en-US" sz="1800" i="1" dirty="0" err="1"/>
              <a:t>thermochem</a:t>
            </a:r>
            <a:r>
              <a:rPr lang="en-US" altLang="en-US" sz="1800" i="1" dirty="0"/>
              <a:t> formula do you use for BC?</a:t>
            </a:r>
          </a:p>
          <a:p>
            <a:pPr fontAlgn="base">
              <a:spcBef>
                <a:spcPct val="50000"/>
              </a:spcBef>
              <a:spcAft>
                <a:spcPct val="0"/>
              </a:spcAft>
              <a:buFontTx/>
              <a:buNone/>
            </a:pPr>
            <a:r>
              <a:rPr lang="en-US" altLang="en-US" sz="1800" i="1" dirty="0"/>
              <a:t>F. How about for EF?   </a:t>
            </a:r>
          </a:p>
        </p:txBody>
      </p:sp>
      <p:sp>
        <p:nvSpPr>
          <p:cNvPr id="3" name="TextBox 2">
            <a:extLst>
              <a:ext uri="{FF2B5EF4-FFF2-40B4-BE49-F238E27FC236}">
                <a16:creationId xmlns:a16="http://schemas.microsoft.com/office/drawing/2014/main" id="{CEDCDC26-8A5A-C8EF-FE47-CF932DD9B502}"/>
              </a:ext>
            </a:extLst>
          </p:cNvPr>
          <p:cNvSpPr txBox="1"/>
          <p:nvPr/>
        </p:nvSpPr>
        <p:spPr>
          <a:xfrm>
            <a:off x="2914650" y="1448397"/>
            <a:ext cx="1600200" cy="584775"/>
          </a:xfrm>
          <a:prstGeom prst="rect">
            <a:avLst/>
          </a:prstGeom>
          <a:noFill/>
        </p:spPr>
        <p:txBody>
          <a:bodyPr wrap="square" rtlCol="0">
            <a:spAutoFit/>
          </a:bodyPr>
          <a:lstStyle/>
          <a:p>
            <a:r>
              <a:rPr lang="en-US" sz="3200" dirty="0"/>
              <a:t>q = </a:t>
            </a:r>
            <a:r>
              <a:rPr lang="en-US" sz="3200" dirty="0" err="1"/>
              <a:t>mH</a:t>
            </a:r>
            <a:r>
              <a:rPr lang="en-US" sz="3200" baseline="-25000" dirty="0" err="1"/>
              <a:t>V</a:t>
            </a:r>
            <a:endParaRPr lang="en-US" sz="3200" baseline="-25000" dirty="0"/>
          </a:p>
        </p:txBody>
      </p:sp>
      <p:sp>
        <p:nvSpPr>
          <p:cNvPr id="4" name="TextBox 3">
            <a:extLst>
              <a:ext uri="{FF2B5EF4-FFF2-40B4-BE49-F238E27FC236}">
                <a16:creationId xmlns:a16="http://schemas.microsoft.com/office/drawing/2014/main" id="{87216817-D12A-1A9B-6398-5F4D32811FCA}"/>
              </a:ext>
            </a:extLst>
          </p:cNvPr>
          <p:cNvSpPr txBox="1"/>
          <p:nvPr/>
        </p:nvSpPr>
        <p:spPr>
          <a:xfrm>
            <a:off x="7058612" y="5315854"/>
            <a:ext cx="1427575" cy="400110"/>
          </a:xfrm>
          <a:prstGeom prst="rect">
            <a:avLst/>
          </a:prstGeom>
          <a:noFill/>
        </p:spPr>
        <p:txBody>
          <a:bodyPr wrap="square" rtlCol="0">
            <a:spAutoFit/>
          </a:bodyPr>
          <a:lstStyle/>
          <a:p>
            <a:r>
              <a:rPr lang="en-US" altLang="en-US" sz="2000" i="1" dirty="0">
                <a:latin typeface="Times New Roman" panose="02020603050405020304" pitchFamily="18" charset="0"/>
                <a:cs typeface="Times New Roman" panose="02020603050405020304" pitchFamily="18" charset="0"/>
              </a:rPr>
              <a:t>q = </a:t>
            </a:r>
            <a:r>
              <a:rPr lang="en-US" altLang="en-US" sz="2000" i="1" dirty="0" err="1">
                <a:latin typeface="Times New Roman" panose="02020603050405020304" pitchFamily="18" charset="0"/>
                <a:cs typeface="Times New Roman" panose="02020603050405020304" pitchFamily="18" charset="0"/>
              </a:rPr>
              <a:t>mC</a:t>
            </a:r>
            <a:r>
              <a:rPr lang="el-GR" altLang="en-US" sz="2000" i="1" dirty="0">
                <a:latin typeface="Times New Roman" panose="02020603050405020304" pitchFamily="18" charset="0"/>
                <a:cs typeface="Times New Roman" panose="02020603050405020304" pitchFamily="18" charset="0"/>
              </a:rPr>
              <a:t>Δ</a:t>
            </a:r>
            <a:r>
              <a:rPr lang="en-US" altLang="en-US" sz="2000" i="1" dirty="0">
                <a:latin typeface="Times New Roman" panose="02020603050405020304" pitchFamily="18" charset="0"/>
                <a:cs typeface="Times New Roman" panose="02020603050405020304" pitchFamily="18" charset="0"/>
              </a:rPr>
              <a:t>T</a:t>
            </a:r>
            <a:endParaRPr lang="en-US" sz="2000" dirty="0">
              <a:latin typeface="Times New Roman" panose="02020603050405020304" pitchFamily="18" charset="0"/>
              <a:cs typeface="Times New Roman" panose="02020603050405020304" pitchFamily="18" charset="0"/>
            </a:endParaRPr>
          </a:p>
        </p:txBody>
      </p:sp>
      <p:cxnSp>
        <p:nvCxnSpPr>
          <p:cNvPr id="6" name="Straight Arrow Connector 5">
            <a:extLst>
              <a:ext uri="{FF2B5EF4-FFF2-40B4-BE49-F238E27FC236}">
                <a16:creationId xmlns:a16="http://schemas.microsoft.com/office/drawing/2014/main" id="{D1EE05A2-4453-1F52-0B86-30150A856383}"/>
              </a:ext>
            </a:extLst>
          </p:cNvPr>
          <p:cNvCxnSpPr>
            <a:cxnSpLocks/>
          </p:cNvCxnSpPr>
          <p:nvPr/>
        </p:nvCxnSpPr>
        <p:spPr>
          <a:xfrm flipV="1">
            <a:off x="8049213" y="5100607"/>
            <a:ext cx="261350" cy="25527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277212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9A5C17C-8B4D-48BF-A254-5FFA241C1180}"/>
              </a:ext>
            </a:extLst>
          </p:cNvPr>
          <p:cNvSpPr txBox="1"/>
          <p:nvPr/>
        </p:nvSpPr>
        <p:spPr>
          <a:xfrm>
            <a:off x="0" y="0"/>
            <a:ext cx="9144000" cy="1384995"/>
          </a:xfrm>
          <a:prstGeom prst="rect">
            <a:avLst/>
          </a:prstGeom>
          <a:solidFill>
            <a:schemeClr val="bg1">
              <a:lumMod val="95000"/>
            </a:schemeClr>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89.    Propane gas, C</a:t>
            </a:r>
            <a:r>
              <a:rPr lang="en-US" sz="2800" baseline="-25000" dirty="0">
                <a:latin typeface="Times New Roman" panose="02020603050405020304" pitchFamily="18" charset="0"/>
                <a:cs typeface="Times New Roman" panose="02020603050405020304" pitchFamily="18" charset="0"/>
              </a:rPr>
              <a:t>3</a:t>
            </a:r>
            <a:r>
              <a:rPr lang="en-US" sz="2800" dirty="0">
                <a:latin typeface="Times New Roman" panose="02020603050405020304" pitchFamily="18" charset="0"/>
                <a:cs typeface="Times New Roman" panose="02020603050405020304" pitchFamily="18" charset="0"/>
              </a:rPr>
              <a:t>H</a:t>
            </a:r>
            <a:r>
              <a:rPr lang="en-US" sz="2800" baseline="-25000" dirty="0">
                <a:latin typeface="Times New Roman" panose="02020603050405020304" pitchFamily="18" charset="0"/>
                <a:cs typeface="Times New Roman" panose="02020603050405020304" pitchFamily="18" charset="0"/>
              </a:rPr>
              <a:t>8</a:t>
            </a:r>
            <a:r>
              <a:rPr lang="en-US" sz="2800" dirty="0">
                <a:latin typeface="Times New Roman" panose="02020603050405020304" pitchFamily="18" charset="0"/>
                <a:cs typeface="Times New Roman" panose="02020603050405020304" pitchFamily="18" charset="0"/>
              </a:rPr>
              <a:t> combusts according to Table I.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How much energy (in kJ)  is released when 5.75 moles</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C</a:t>
            </a:r>
            <a:r>
              <a:rPr lang="en-US" sz="2800" baseline="-25000" dirty="0">
                <a:latin typeface="Times New Roman" panose="02020603050405020304" pitchFamily="18" charset="0"/>
                <a:cs typeface="Times New Roman" panose="02020603050405020304" pitchFamily="18" charset="0"/>
              </a:rPr>
              <a:t>3</a:t>
            </a:r>
            <a:r>
              <a:rPr lang="en-US" sz="2800" dirty="0">
                <a:latin typeface="Times New Roman" panose="02020603050405020304" pitchFamily="18" charset="0"/>
                <a:cs typeface="Times New Roman" panose="02020603050405020304" pitchFamily="18" charset="0"/>
              </a:rPr>
              <a:t>H</a:t>
            </a:r>
            <a:r>
              <a:rPr lang="en-US" sz="2800" baseline="-25000" dirty="0">
                <a:latin typeface="Times New Roman" panose="02020603050405020304" pitchFamily="18" charset="0"/>
                <a:cs typeface="Times New Roman" panose="02020603050405020304" pitchFamily="18" charset="0"/>
              </a:rPr>
              <a:t>8</a:t>
            </a:r>
            <a:r>
              <a:rPr lang="en-US" sz="2800" dirty="0">
                <a:latin typeface="Times New Roman" panose="02020603050405020304" pitchFamily="18" charset="0"/>
                <a:cs typeface="Times New Roman" panose="02020603050405020304" pitchFamily="18" charset="0"/>
              </a:rPr>
              <a:t> combusts?     </a:t>
            </a:r>
            <a:r>
              <a:rPr lang="en-US" sz="2400" i="1" dirty="0">
                <a:solidFill>
                  <a:srgbClr val="0000FF"/>
                </a:solidFill>
                <a:latin typeface="Times New Roman" panose="02020603050405020304" pitchFamily="18" charset="0"/>
                <a:cs typeface="Times New Roman" panose="02020603050405020304" pitchFamily="18" charset="0"/>
              </a:rPr>
              <a:t> (find this - Table I, it’s the 2</a:t>
            </a:r>
            <a:r>
              <a:rPr lang="en-US" sz="2400" i="1" baseline="30000" dirty="0">
                <a:solidFill>
                  <a:srgbClr val="0000FF"/>
                </a:solidFill>
                <a:latin typeface="Times New Roman" panose="02020603050405020304" pitchFamily="18" charset="0"/>
                <a:cs typeface="Times New Roman" panose="02020603050405020304" pitchFamily="18" charset="0"/>
              </a:rPr>
              <a:t>nd</a:t>
            </a:r>
            <a:r>
              <a:rPr lang="en-US" sz="2400" i="1" dirty="0">
                <a:solidFill>
                  <a:srgbClr val="0000FF"/>
                </a:solidFill>
                <a:latin typeface="Times New Roman" panose="02020603050405020304" pitchFamily="18" charset="0"/>
                <a:cs typeface="Times New Roman" panose="02020603050405020304" pitchFamily="18" charset="0"/>
              </a:rPr>
              <a:t> reaction)</a:t>
            </a:r>
          </a:p>
        </p:txBody>
      </p:sp>
    </p:spTree>
    <p:extLst>
      <p:ext uri="{BB962C8B-B14F-4D97-AF65-F5344CB8AC3E}">
        <p14:creationId xmlns:p14="http://schemas.microsoft.com/office/powerpoint/2010/main" val="311660345"/>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952FDB-9AD6-384F-BFC0-81027C5E478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22060FD-C260-01DD-FFD9-789BD9F750AD}"/>
              </a:ext>
            </a:extLst>
          </p:cNvPr>
          <p:cNvSpPr txBox="1"/>
          <p:nvPr/>
        </p:nvSpPr>
        <p:spPr>
          <a:xfrm>
            <a:off x="0" y="0"/>
            <a:ext cx="9144000" cy="1384995"/>
          </a:xfrm>
          <a:prstGeom prst="rect">
            <a:avLst/>
          </a:prstGeom>
          <a:solidFill>
            <a:schemeClr val="bg1">
              <a:lumMod val="95000"/>
            </a:schemeClr>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89.    Propane gas, C</a:t>
            </a:r>
            <a:r>
              <a:rPr lang="en-US" sz="2800" baseline="-25000" dirty="0">
                <a:latin typeface="Times New Roman" panose="02020603050405020304" pitchFamily="18" charset="0"/>
                <a:cs typeface="Times New Roman" panose="02020603050405020304" pitchFamily="18" charset="0"/>
              </a:rPr>
              <a:t>3</a:t>
            </a:r>
            <a:r>
              <a:rPr lang="en-US" sz="2800" dirty="0">
                <a:latin typeface="Times New Roman" panose="02020603050405020304" pitchFamily="18" charset="0"/>
                <a:cs typeface="Times New Roman" panose="02020603050405020304" pitchFamily="18" charset="0"/>
              </a:rPr>
              <a:t>H</a:t>
            </a:r>
            <a:r>
              <a:rPr lang="en-US" sz="2800" baseline="-25000" dirty="0">
                <a:latin typeface="Times New Roman" panose="02020603050405020304" pitchFamily="18" charset="0"/>
                <a:cs typeface="Times New Roman" panose="02020603050405020304" pitchFamily="18" charset="0"/>
              </a:rPr>
              <a:t>8</a:t>
            </a:r>
            <a:r>
              <a:rPr lang="en-US" sz="2800" dirty="0">
                <a:latin typeface="Times New Roman" panose="02020603050405020304" pitchFamily="18" charset="0"/>
                <a:cs typeface="Times New Roman" panose="02020603050405020304" pitchFamily="18" charset="0"/>
              </a:rPr>
              <a:t> combusts according to Table I.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How much energy (in kJ)  is released when 5.75 moles</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C</a:t>
            </a:r>
            <a:r>
              <a:rPr lang="en-US" sz="2800" baseline="-25000" dirty="0">
                <a:latin typeface="Times New Roman" panose="02020603050405020304" pitchFamily="18" charset="0"/>
                <a:cs typeface="Times New Roman" panose="02020603050405020304" pitchFamily="18" charset="0"/>
              </a:rPr>
              <a:t>3</a:t>
            </a:r>
            <a:r>
              <a:rPr lang="en-US" sz="2800" dirty="0">
                <a:latin typeface="Times New Roman" panose="02020603050405020304" pitchFamily="18" charset="0"/>
                <a:cs typeface="Times New Roman" panose="02020603050405020304" pitchFamily="18" charset="0"/>
              </a:rPr>
              <a:t>H</a:t>
            </a:r>
            <a:r>
              <a:rPr lang="en-US" sz="2800" baseline="-25000" dirty="0">
                <a:latin typeface="Times New Roman" panose="02020603050405020304" pitchFamily="18" charset="0"/>
                <a:cs typeface="Times New Roman" panose="02020603050405020304" pitchFamily="18" charset="0"/>
              </a:rPr>
              <a:t>8</a:t>
            </a:r>
            <a:r>
              <a:rPr lang="en-US" sz="2800" dirty="0">
                <a:latin typeface="Times New Roman" panose="02020603050405020304" pitchFamily="18" charset="0"/>
                <a:cs typeface="Times New Roman" panose="02020603050405020304" pitchFamily="18" charset="0"/>
              </a:rPr>
              <a:t> combusts?     </a:t>
            </a:r>
            <a:r>
              <a:rPr lang="en-US" sz="2400" i="1" dirty="0">
                <a:solidFill>
                  <a:srgbClr val="0000FF"/>
                </a:solidFill>
                <a:latin typeface="Times New Roman" panose="02020603050405020304" pitchFamily="18" charset="0"/>
                <a:cs typeface="Times New Roman" panose="02020603050405020304" pitchFamily="18" charset="0"/>
              </a:rPr>
              <a:t> (find this - Table I, it’s the 2</a:t>
            </a:r>
            <a:r>
              <a:rPr lang="en-US" sz="2400" i="1" baseline="30000" dirty="0">
                <a:solidFill>
                  <a:srgbClr val="0000FF"/>
                </a:solidFill>
                <a:latin typeface="Times New Roman" panose="02020603050405020304" pitchFamily="18" charset="0"/>
                <a:cs typeface="Times New Roman" panose="02020603050405020304" pitchFamily="18" charset="0"/>
              </a:rPr>
              <a:t>nd</a:t>
            </a:r>
            <a:r>
              <a:rPr lang="en-US" sz="2400" i="1" dirty="0">
                <a:solidFill>
                  <a:srgbClr val="0000FF"/>
                </a:solidFill>
                <a:latin typeface="Times New Roman" panose="02020603050405020304" pitchFamily="18" charset="0"/>
                <a:cs typeface="Times New Roman" panose="02020603050405020304" pitchFamily="18" charset="0"/>
              </a:rPr>
              <a:t> reaction)</a:t>
            </a:r>
          </a:p>
        </p:txBody>
      </p:sp>
      <p:sp>
        <p:nvSpPr>
          <p:cNvPr id="3" name="TextBox 2">
            <a:extLst>
              <a:ext uri="{FF2B5EF4-FFF2-40B4-BE49-F238E27FC236}">
                <a16:creationId xmlns:a16="http://schemas.microsoft.com/office/drawing/2014/main" id="{86CED80D-2607-EB8F-726B-0E5EB6A91D0B}"/>
              </a:ext>
            </a:extLst>
          </p:cNvPr>
          <p:cNvSpPr txBox="1"/>
          <p:nvPr/>
        </p:nvSpPr>
        <p:spPr>
          <a:xfrm>
            <a:off x="0" y="1600200"/>
            <a:ext cx="9144000" cy="1661993"/>
          </a:xfrm>
          <a:prstGeom prst="rect">
            <a:avLst/>
          </a:prstGeom>
          <a:noFill/>
        </p:spPr>
        <p:txBody>
          <a:bodyPr wrap="square" rtlCol="0">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altLang="en-US" sz="24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         C</a:t>
            </a:r>
            <a:r>
              <a:rPr kumimoji="0" lang="en-US" altLang="en-US" sz="2400" b="0" i="0" u="none" strike="noStrike" kern="1200" cap="none" spc="0" normalizeH="0" baseline="-3000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3</a:t>
            </a:r>
            <a:r>
              <a:rPr kumimoji="0" lang="en-US" altLang="en-US" sz="24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H</a:t>
            </a:r>
            <a:r>
              <a:rPr kumimoji="0" lang="en-US" altLang="en-US" sz="2400" b="0" i="0" u="none" strike="noStrike" kern="1200" cap="none" spc="0" normalizeH="0" baseline="-3000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8</a:t>
            </a:r>
            <a:r>
              <a:rPr kumimoji="0" lang="en-US" altLang="en-US" sz="24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 + 5 O</a:t>
            </a:r>
            <a:r>
              <a:rPr kumimoji="0" lang="en-US" altLang="en-US" sz="2400" b="0" i="0" u="none" strike="noStrike" kern="1200" cap="none" spc="0" normalizeH="0" baseline="-3000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2</a:t>
            </a:r>
            <a:r>
              <a:rPr kumimoji="0" lang="en-US" altLang="en-US" sz="24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  →  3CO</a:t>
            </a:r>
            <a:r>
              <a:rPr kumimoji="0" lang="en-US" altLang="en-US" sz="2400" b="0" i="0" u="none" strike="noStrike" kern="1200" cap="none" spc="0" normalizeH="0" baseline="-3000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2</a:t>
            </a:r>
            <a:r>
              <a:rPr kumimoji="0" lang="en-US" altLang="en-US" sz="24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 + 4 H</a:t>
            </a:r>
            <a:r>
              <a:rPr kumimoji="0" lang="en-US" altLang="en-US" sz="2400" b="0" i="0" u="none" strike="noStrike" kern="1200" cap="none" spc="0" normalizeH="0" baseline="-3000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2</a:t>
            </a:r>
            <a:r>
              <a:rPr kumimoji="0" lang="en-US" altLang="en-US" sz="24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O       </a:t>
            </a:r>
            <a:r>
              <a:rPr kumimoji="0" lang="el-GR" altLang="en-US" sz="24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Δ</a:t>
            </a:r>
            <a:r>
              <a:rPr kumimoji="0" lang="en-US" altLang="en-US" sz="24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H = -2219.2 kJ</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altLang="en-US" sz="24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       Which is:   C</a:t>
            </a:r>
            <a:r>
              <a:rPr kumimoji="0" lang="en-US" altLang="en-US" sz="2400" b="0" i="0" u="none" strike="noStrike" kern="1200" cap="none" spc="0" normalizeH="0" baseline="-3000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3</a:t>
            </a:r>
            <a:r>
              <a:rPr kumimoji="0" lang="en-US" altLang="en-US" sz="24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H</a:t>
            </a:r>
            <a:r>
              <a:rPr kumimoji="0" lang="en-US" altLang="en-US" sz="2400" b="0" i="0" u="none" strike="noStrike" kern="1200" cap="none" spc="0" normalizeH="0" baseline="-3000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8</a:t>
            </a:r>
            <a:r>
              <a:rPr kumimoji="0" lang="en-US" altLang="en-US" sz="24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 + 5 O</a:t>
            </a:r>
            <a:r>
              <a:rPr kumimoji="0" lang="en-US" altLang="en-US" sz="2400" b="0" i="0" u="none" strike="noStrike" kern="1200" cap="none" spc="0" normalizeH="0" baseline="-3000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2</a:t>
            </a:r>
            <a:r>
              <a:rPr kumimoji="0" lang="en-US" altLang="en-US" sz="24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  →  3CO</a:t>
            </a:r>
            <a:r>
              <a:rPr kumimoji="0" lang="en-US" altLang="en-US" sz="2400" b="0" i="0" u="none" strike="noStrike" kern="1200" cap="none" spc="0" normalizeH="0" baseline="-3000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2</a:t>
            </a:r>
            <a:r>
              <a:rPr kumimoji="0" lang="en-US" altLang="en-US" sz="24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 + 4 H</a:t>
            </a:r>
            <a:r>
              <a:rPr kumimoji="0" lang="en-US" altLang="en-US" sz="2400" b="0" i="0" u="none" strike="noStrike" kern="1200" cap="none" spc="0" normalizeH="0" baseline="-3000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2</a:t>
            </a:r>
            <a:r>
              <a:rPr kumimoji="0" lang="en-US" altLang="en-US" sz="24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O + 2219.2 kJ</a:t>
            </a:r>
            <a:br>
              <a:rPr kumimoji="0" lang="en-US" altLang="en-US" sz="24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br>
            <a:r>
              <a:rPr kumimoji="0" lang="en-US" altLang="en-US" sz="24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                                              </a:t>
            </a:r>
            <a:r>
              <a:rPr kumimoji="0" lang="en-US" alt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exothermic, energy is a product</a:t>
            </a:r>
          </a:p>
          <a:p>
            <a:endParaRPr lang="en-US" dirty="0"/>
          </a:p>
        </p:txBody>
      </p:sp>
      <p:sp>
        <p:nvSpPr>
          <p:cNvPr id="4" name="Text Box 3">
            <a:extLst>
              <a:ext uri="{FF2B5EF4-FFF2-40B4-BE49-F238E27FC236}">
                <a16:creationId xmlns:a16="http://schemas.microsoft.com/office/drawing/2014/main" id="{D06CBAFA-3B0A-472A-9738-6184ED9AF787}"/>
              </a:ext>
            </a:extLst>
          </p:cNvPr>
          <p:cNvSpPr txBox="1">
            <a:spLocks noChangeArrowheads="1"/>
          </p:cNvSpPr>
          <p:nvPr/>
        </p:nvSpPr>
        <p:spPr bwMode="auto">
          <a:xfrm>
            <a:off x="188391" y="4457700"/>
            <a:ext cx="561975" cy="800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400" dirty="0">
                <a:solidFill>
                  <a:srgbClr val="000000"/>
                </a:solidFill>
                <a:latin typeface="Tahoma" pitchFamily="34" charset="0"/>
              </a:rPr>
              <a:t>MR</a:t>
            </a:r>
            <a:endParaRPr lang="en-US" altLang="en-US" sz="2400" dirty="0">
              <a:solidFill>
                <a:srgbClr val="000000"/>
              </a:solidFill>
            </a:endParaRPr>
          </a:p>
        </p:txBody>
      </p:sp>
      <p:sp>
        <p:nvSpPr>
          <p:cNvPr id="5" name="Text Box 4">
            <a:extLst>
              <a:ext uri="{FF2B5EF4-FFF2-40B4-BE49-F238E27FC236}">
                <a16:creationId xmlns:a16="http://schemas.microsoft.com/office/drawing/2014/main" id="{03376ADE-BD66-452D-8DB8-FFC050667EF6}"/>
              </a:ext>
            </a:extLst>
          </p:cNvPr>
          <p:cNvSpPr txBox="1">
            <a:spLocks noChangeArrowheads="1"/>
          </p:cNvSpPr>
          <p:nvPr/>
        </p:nvSpPr>
        <p:spPr bwMode="auto">
          <a:xfrm>
            <a:off x="631303" y="4229100"/>
            <a:ext cx="1428750" cy="1028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2400" u="sng" dirty="0">
                <a:solidFill>
                  <a:srgbClr val="000000"/>
                </a:solidFill>
                <a:latin typeface="Comic Sans MS" pitchFamily="66" charset="0"/>
              </a:rPr>
              <a:t>C</a:t>
            </a:r>
            <a:r>
              <a:rPr lang="en-US" altLang="en-US" sz="2400" u="sng" baseline="-25000" dirty="0">
                <a:solidFill>
                  <a:srgbClr val="000000"/>
                </a:solidFill>
                <a:latin typeface="Comic Sans MS" pitchFamily="66" charset="0"/>
              </a:rPr>
              <a:t>3</a:t>
            </a:r>
            <a:r>
              <a:rPr lang="en-US" altLang="en-US" sz="2400" u="sng" dirty="0">
                <a:solidFill>
                  <a:srgbClr val="000000"/>
                </a:solidFill>
                <a:latin typeface="Comic Sans MS" pitchFamily="66" charset="0"/>
              </a:rPr>
              <a:t>H</a:t>
            </a:r>
            <a:r>
              <a:rPr lang="en-US" altLang="en-US" sz="2400" u="sng" baseline="-25000" dirty="0">
                <a:solidFill>
                  <a:srgbClr val="000000"/>
                </a:solidFill>
                <a:latin typeface="Comic Sans MS" pitchFamily="66" charset="0"/>
              </a:rPr>
              <a:t>8</a:t>
            </a:r>
            <a:br>
              <a:rPr lang="en-US" altLang="en-US" sz="2400" u="sng" baseline="-25000" dirty="0">
                <a:solidFill>
                  <a:srgbClr val="000000"/>
                </a:solidFill>
                <a:latin typeface="Comic Sans MS" pitchFamily="66" charset="0"/>
              </a:rPr>
            </a:br>
            <a:r>
              <a:rPr lang="en-US" altLang="en-US" sz="2400" dirty="0">
                <a:solidFill>
                  <a:srgbClr val="000000"/>
                </a:solidFill>
                <a:latin typeface="Comic Sans MS" pitchFamily="66" charset="0"/>
              </a:rPr>
              <a:t>energy</a:t>
            </a:r>
            <a:endParaRPr lang="en-US" altLang="en-US" sz="2400" dirty="0">
              <a:solidFill>
                <a:srgbClr val="000000"/>
              </a:solidFill>
            </a:endParaRPr>
          </a:p>
        </p:txBody>
      </p:sp>
      <p:sp>
        <p:nvSpPr>
          <p:cNvPr id="6" name="Text Box 5">
            <a:extLst>
              <a:ext uri="{FF2B5EF4-FFF2-40B4-BE49-F238E27FC236}">
                <a16:creationId xmlns:a16="http://schemas.microsoft.com/office/drawing/2014/main" id="{3B5FCB7F-E794-4C08-A02A-259AC089F796}"/>
              </a:ext>
            </a:extLst>
          </p:cNvPr>
          <p:cNvSpPr txBox="1">
            <a:spLocks noChangeArrowheads="1"/>
          </p:cNvSpPr>
          <p:nvPr/>
        </p:nvSpPr>
        <p:spPr bwMode="auto">
          <a:xfrm>
            <a:off x="2083244" y="4211842"/>
            <a:ext cx="1524000" cy="1028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2400" u="sng" dirty="0">
                <a:solidFill>
                  <a:srgbClr val="000000"/>
                </a:solidFill>
                <a:latin typeface="Comic Sans MS" pitchFamily="66" charset="0"/>
              </a:rPr>
              <a:t>1</a:t>
            </a:r>
            <a:br>
              <a:rPr lang="en-US" altLang="en-US" sz="2400" baseline="-25000" dirty="0">
                <a:solidFill>
                  <a:srgbClr val="000000"/>
                </a:solidFill>
                <a:latin typeface="Comic Sans MS" pitchFamily="66" charset="0"/>
              </a:rPr>
            </a:br>
            <a:r>
              <a:rPr lang="en-US" altLang="en-US" sz="2400" dirty="0">
                <a:solidFill>
                  <a:srgbClr val="000000"/>
                </a:solidFill>
                <a:latin typeface="Comic Sans MS" pitchFamily="66" charset="0"/>
              </a:rPr>
              <a:t>2219.2 kJ</a:t>
            </a:r>
            <a:endParaRPr lang="en-US" altLang="en-US" sz="2400" dirty="0">
              <a:solidFill>
                <a:srgbClr val="000000"/>
              </a:solidFill>
            </a:endParaRPr>
          </a:p>
        </p:txBody>
      </p:sp>
      <p:sp>
        <p:nvSpPr>
          <p:cNvPr id="7" name="Text Box 6">
            <a:extLst>
              <a:ext uri="{FF2B5EF4-FFF2-40B4-BE49-F238E27FC236}">
                <a16:creationId xmlns:a16="http://schemas.microsoft.com/office/drawing/2014/main" id="{7E7F7E4E-AE6B-4D45-A455-2958C755F7FD}"/>
              </a:ext>
            </a:extLst>
          </p:cNvPr>
          <p:cNvSpPr txBox="1">
            <a:spLocks noChangeArrowheads="1"/>
          </p:cNvSpPr>
          <p:nvPr/>
        </p:nvSpPr>
        <p:spPr bwMode="auto">
          <a:xfrm>
            <a:off x="4098403" y="4229100"/>
            <a:ext cx="1085850" cy="1028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2400" u="sng">
                <a:solidFill>
                  <a:srgbClr val="000000"/>
                </a:solidFill>
                <a:latin typeface="Comic Sans MS" pitchFamily="66" charset="0"/>
              </a:rPr>
              <a:t>5.75</a:t>
            </a:r>
            <a:br>
              <a:rPr lang="en-US" altLang="en-US" sz="2400" u="sng" baseline="-25000">
                <a:solidFill>
                  <a:srgbClr val="000000"/>
                </a:solidFill>
                <a:latin typeface="Comic Sans MS" pitchFamily="66" charset="0"/>
              </a:rPr>
            </a:br>
            <a:r>
              <a:rPr lang="en-US" altLang="en-US" sz="2400">
                <a:solidFill>
                  <a:srgbClr val="000000"/>
                </a:solidFill>
                <a:latin typeface="Comic Sans MS" pitchFamily="66" charset="0"/>
              </a:rPr>
              <a:t>X kJ</a:t>
            </a:r>
            <a:endParaRPr lang="en-US" altLang="en-US" sz="2400">
              <a:solidFill>
                <a:srgbClr val="000000"/>
              </a:solidFill>
            </a:endParaRPr>
          </a:p>
        </p:txBody>
      </p:sp>
      <p:sp>
        <p:nvSpPr>
          <p:cNvPr id="8" name="Text Box 8">
            <a:extLst>
              <a:ext uri="{FF2B5EF4-FFF2-40B4-BE49-F238E27FC236}">
                <a16:creationId xmlns:a16="http://schemas.microsoft.com/office/drawing/2014/main" id="{1BEA100C-34B0-4FA9-85F3-250AC8DA8D2A}"/>
              </a:ext>
            </a:extLst>
          </p:cNvPr>
          <p:cNvSpPr txBox="1">
            <a:spLocks noChangeArrowheads="1"/>
          </p:cNvSpPr>
          <p:nvPr/>
        </p:nvSpPr>
        <p:spPr bwMode="auto">
          <a:xfrm>
            <a:off x="5508103" y="4521200"/>
            <a:ext cx="3619500" cy="1314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400" dirty="0">
                <a:solidFill>
                  <a:srgbClr val="000000"/>
                </a:solidFill>
                <a:latin typeface="Comic Sans MS" pitchFamily="66" charset="0"/>
              </a:rPr>
              <a:t>X = 12760.4 kJ</a:t>
            </a:r>
          </a:p>
          <a:p>
            <a:pPr eaLnBrk="1" hangingPunct="1">
              <a:spcBef>
                <a:spcPct val="0"/>
              </a:spcBef>
              <a:buFontTx/>
              <a:buNone/>
            </a:pPr>
            <a:endParaRPr lang="en-US" altLang="en-US" sz="2400" dirty="0">
              <a:solidFill>
                <a:srgbClr val="000000"/>
              </a:solidFill>
              <a:latin typeface="Comic Sans MS" pitchFamily="66" charset="0"/>
            </a:endParaRPr>
          </a:p>
          <a:p>
            <a:pPr eaLnBrk="1" hangingPunct="1">
              <a:spcBef>
                <a:spcPct val="0"/>
              </a:spcBef>
              <a:buFontTx/>
              <a:buNone/>
            </a:pPr>
            <a:r>
              <a:rPr lang="en-US" altLang="en-US" sz="2400" dirty="0">
                <a:solidFill>
                  <a:srgbClr val="000000"/>
                </a:solidFill>
                <a:latin typeface="Comic Sans MS" pitchFamily="66" charset="0"/>
              </a:rPr>
              <a:t>X = </a:t>
            </a:r>
            <a:r>
              <a:rPr lang="en-US" altLang="en-US" sz="2400" dirty="0">
                <a:solidFill>
                  <a:srgbClr val="FF0000"/>
                </a:solidFill>
                <a:latin typeface="Comic Sans MS" pitchFamily="66" charset="0"/>
              </a:rPr>
              <a:t>12,800 kJ with 3 SF</a:t>
            </a:r>
            <a:endParaRPr lang="en-US" altLang="en-US" sz="2400" dirty="0">
              <a:solidFill>
                <a:srgbClr val="FF0000"/>
              </a:solidFill>
            </a:endParaRPr>
          </a:p>
        </p:txBody>
      </p:sp>
      <p:sp>
        <p:nvSpPr>
          <p:cNvPr id="9" name="TextBox 8">
            <a:extLst>
              <a:ext uri="{FF2B5EF4-FFF2-40B4-BE49-F238E27FC236}">
                <a16:creationId xmlns:a16="http://schemas.microsoft.com/office/drawing/2014/main" id="{667720F3-F42A-4328-BE7A-6E3ED3E9935A}"/>
              </a:ext>
            </a:extLst>
          </p:cNvPr>
          <p:cNvSpPr txBox="1"/>
          <p:nvPr/>
        </p:nvSpPr>
        <p:spPr>
          <a:xfrm>
            <a:off x="3664393" y="4369375"/>
            <a:ext cx="459892" cy="584775"/>
          </a:xfrm>
          <a:prstGeom prst="rect">
            <a:avLst/>
          </a:prstGeom>
          <a:noFill/>
        </p:spPr>
        <p:txBody>
          <a:bodyPr wrap="square" rtlCol="0">
            <a:spAutoFit/>
          </a:bodyPr>
          <a:lstStyle/>
          <a:p>
            <a:r>
              <a:rPr lang="en-US" sz="3200" dirty="0"/>
              <a:t>=</a:t>
            </a:r>
          </a:p>
        </p:txBody>
      </p:sp>
    </p:spTree>
    <p:extLst>
      <p:ext uri="{BB962C8B-B14F-4D97-AF65-F5344CB8AC3E}">
        <p14:creationId xmlns:p14="http://schemas.microsoft.com/office/powerpoint/2010/main" val="3063172794"/>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200329"/>
          </a:xfrm>
          <a:prstGeom prst="rect">
            <a:avLst/>
          </a:prstGeom>
          <a:solidFill>
            <a:srgbClr val="CDF2FF"/>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90.  </a:t>
            </a:r>
            <a:r>
              <a:rPr kumimoji="0" lang="en-US" altLang="en-US" sz="36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How much energy is absorbed by the    </a:t>
            </a:r>
            <a:br>
              <a:rPr kumimoji="0" lang="en-US" altLang="en-US" sz="36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altLang="en-US" sz="36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reaction of 9.20 moles of HI</a:t>
            </a:r>
            <a:r>
              <a:rPr kumimoji="0" lang="en-US" altLang="en-US" sz="3600" b="0"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(G) </a:t>
            </a:r>
            <a:r>
              <a:rPr kumimoji="0" lang="en-US" altLang="en-US" sz="36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forming? </a:t>
            </a:r>
            <a:endParaRPr kumimoji="0" lang="en-US" altLang="en-US" sz="32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p:txBody>
      </p:sp>
      <p:sp>
        <p:nvSpPr>
          <p:cNvPr id="3" name="TextBox 2">
            <a:extLst>
              <a:ext uri="{FF2B5EF4-FFF2-40B4-BE49-F238E27FC236}">
                <a16:creationId xmlns:a16="http://schemas.microsoft.com/office/drawing/2014/main" id="{2733CA06-054B-1569-C03E-B8559C9B7071}"/>
              </a:ext>
            </a:extLst>
          </p:cNvPr>
          <p:cNvSpPr txBox="1"/>
          <p:nvPr/>
        </p:nvSpPr>
        <p:spPr>
          <a:xfrm>
            <a:off x="0" y="1200329"/>
            <a:ext cx="9144000" cy="184665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3200" b="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H</a:t>
            </a:r>
            <a:r>
              <a:rPr kumimoji="0" lang="en-US" altLang="en-US" sz="3200" b="0" i="0" u="none" strike="noStrike" kern="1200" cap="none" spc="0" normalizeH="0" baseline="-2500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2(G) </a:t>
            </a:r>
            <a:r>
              <a:rPr kumimoji="0" lang="en-US" altLang="en-US" sz="3200" b="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 + I</a:t>
            </a:r>
            <a:r>
              <a:rPr kumimoji="0" lang="en-US" altLang="en-US" sz="3200" b="0" i="0" u="none" strike="noStrike" kern="1200" cap="none" spc="0" normalizeH="0" baseline="-2500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2(G)</a:t>
            </a:r>
            <a:r>
              <a:rPr kumimoji="0" lang="en-US" altLang="en-US" sz="3200" b="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 → 2HI </a:t>
            </a:r>
            <a:r>
              <a:rPr kumimoji="0" lang="en-US" altLang="en-US" sz="3200" b="0" i="0" u="none" strike="noStrike" kern="1200" cap="none" spc="0" normalizeH="0" baseline="-2500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(G)                  </a:t>
            </a:r>
            <a:r>
              <a:rPr kumimoji="0" lang="el-GR" altLang="en-US" sz="3200" b="0" i="0" u="none" strike="noStrike" kern="1200" cap="none" spc="0" normalizeH="0" baseline="0" noProof="1">
                <a:ln>
                  <a:noFill/>
                </a:ln>
                <a:solidFill>
                  <a:srgbClr val="0000FF"/>
                </a:solidFill>
                <a:effectLst/>
                <a:uLnTx/>
                <a:uFillTx/>
                <a:latin typeface="Times New Roman" panose="02020603050405020304" pitchFamily="18" charset="0"/>
                <a:ea typeface="+mn-ea"/>
                <a:cs typeface="Times New Roman" panose="02020603050405020304" pitchFamily="18" charset="0"/>
              </a:rPr>
              <a:t>Δ</a:t>
            </a:r>
            <a:r>
              <a:rPr kumimoji="0" lang="en-US" altLang="en-US" sz="3200" b="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H = +53.0 kJ</a:t>
            </a:r>
            <a:br>
              <a:rPr kumimoji="0" lang="en-US" altLang="en-US" sz="3200" b="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br>
            <a:br>
              <a:rPr kumimoji="0" lang="en-US" altLang="en-US" sz="3200" b="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br>
            <a:r>
              <a:rPr kumimoji="0" lang="en-US" altLang="en-US" sz="3200" b="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53.0 kJ + H</a:t>
            </a:r>
            <a:r>
              <a:rPr kumimoji="0" lang="en-US" altLang="en-US" sz="3200" b="0" i="0" u="none" strike="noStrike" kern="1200" cap="none" spc="0" normalizeH="0" baseline="-2500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2(G) </a:t>
            </a:r>
            <a:r>
              <a:rPr kumimoji="0" lang="en-US" altLang="en-US" sz="3200" b="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 + I</a:t>
            </a:r>
            <a:r>
              <a:rPr kumimoji="0" lang="en-US" altLang="en-US" sz="3200" b="0" i="0" u="none" strike="noStrike" kern="1200" cap="none" spc="0" normalizeH="0" baseline="-2500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2(G)</a:t>
            </a:r>
            <a:r>
              <a:rPr kumimoji="0" lang="en-US" altLang="en-US" sz="3200" b="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 → 2HI </a:t>
            </a:r>
            <a:r>
              <a:rPr kumimoji="0" lang="en-US" altLang="en-US" sz="3200" b="0" i="0" u="none" strike="noStrike" kern="1200" cap="none" spc="0" normalizeH="0" baseline="-2500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(G)    </a:t>
            </a:r>
            <a:r>
              <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(energy is a reactant)</a:t>
            </a:r>
            <a:endParaRPr kumimoji="0" lang="en-US" altLang="en-US" sz="32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p>
            <a:endParaRPr lang="en-US" dirty="0"/>
          </a:p>
        </p:txBody>
      </p:sp>
    </p:spTree>
    <p:extLst>
      <p:ext uri="{BB962C8B-B14F-4D97-AF65-F5344CB8AC3E}">
        <p14:creationId xmlns:p14="http://schemas.microsoft.com/office/powerpoint/2010/main" val="227892883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9D11DF-B62D-707C-DF28-E97C979AFEA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6A2631B-136E-2F3B-4FE9-655F3EB8DF77}"/>
              </a:ext>
            </a:extLst>
          </p:cNvPr>
          <p:cNvSpPr txBox="1"/>
          <p:nvPr/>
        </p:nvSpPr>
        <p:spPr>
          <a:xfrm>
            <a:off x="0" y="0"/>
            <a:ext cx="9144000" cy="1200329"/>
          </a:xfrm>
          <a:prstGeom prst="rect">
            <a:avLst/>
          </a:prstGeom>
          <a:solidFill>
            <a:srgbClr val="CDF2FF"/>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90.  </a:t>
            </a:r>
            <a:r>
              <a:rPr kumimoji="0" lang="en-US" altLang="en-US" sz="36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How much energy is absorbed by the    </a:t>
            </a:r>
            <a:br>
              <a:rPr kumimoji="0" lang="en-US" altLang="en-US" sz="36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altLang="en-US" sz="36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reaction of 9.20 moles of HI</a:t>
            </a:r>
            <a:r>
              <a:rPr kumimoji="0" lang="en-US" altLang="en-US" sz="3600" b="0"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(G) </a:t>
            </a:r>
            <a:r>
              <a:rPr kumimoji="0" lang="en-US" altLang="en-US" sz="36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forming? </a:t>
            </a:r>
            <a:endParaRPr kumimoji="0" lang="en-US" altLang="en-US" sz="32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p:txBody>
      </p:sp>
      <p:sp>
        <p:nvSpPr>
          <p:cNvPr id="3" name="TextBox 2">
            <a:extLst>
              <a:ext uri="{FF2B5EF4-FFF2-40B4-BE49-F238E27FC236}">
                <a16:creationId xmlns:a16="http://schemas.microsoft.com/office/drawing/2014/main" id="{AC9519F6-7639-AB02-5D3B-FFAA405FE071}"/>
              </a:ext>
            </a:extLst>
          </p:cNvPr>
          <p:cNvSpPr txBox="1"/>
          <p:nvPr/>
        </p:nvSpPr>
        <p:spPr>
          <a:xfrm>
            <a:off x="0" y="1200329"/>
            <a:ext cx="9144000" cy="184665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3200" b="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H</a:t>
            </a:r>
            <a:r>
              <a:rPr kumimoji="0" lang="en-US" altLang="en-US" sz="3200" b="0" i="0" u="none" strike="noStrike" kern="1200" cap="none" spc="0" normalizeH="0" baseline="-2500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2(G) </a:t>
            </a:r>
            <a:r>
              <a:rPr kumimoji="0" lang="en-US" altLang="en-US" sz="3200" b="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 + I</a:t>
            </a:r>
            <a:r>
              <a:rPr kumimoji="0" lang="en-US" altLang="en-US" sz="3200" b="0" i="0" u="none" strike="noStrike" kern="1200" cap="none" spc="0" normalizeH="0" baseline="-2500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2(G)</a:t>
            </a:r>
            <a:r>
              <a:rPr kumimoji="0" lang="en-US" altLang="en-US" sz="3200" b="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 → 2HI </a:t>
            </a:r>
            <a:r>
              <a:rPr kumimoji="0" lang="en-US" altLang="en-US" sz="3200" b="0" i="0" u="none" strike="noStrike" kern="1200" cap="none" spc="0" normalizeH="0" baseline="-2500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(G)                  </a:t>
            </a:r>
            <a:r>
              <a:rPr kumimoji="0" lang="el-GR" altLang="en-US" sz="3200" b="0" i="0" u="none" strike="noStrike" kern="1200" cap="none" spc="0" normalizeH="0" baseline="0" noProof="1">
                <a:ln>
                  <a:noFill/>
                </a:ln>
                <a:solidFill>
                  <a:srgbClr val="0000FF"/>
                </a:solidFill>
                <a:effectLst/>
                <a:uLnTx/>
                <a:uFillTx/>
                <a:latin typeface="Times New Roman" panose="02020603050405020304" pitchFamily="18" charset="0"/>
                <a:ea typeface="+mn-ea"/>
                <a:cs typeface="Times New Roman" panose="02020603050405020304" pitchFamily="18" charset="0"/>
              </a:rPr>
              <a:t>Δ</a:t>
            </a:r>
            <a:r>
              <a:rPr kumimoji="0" lang="en-US" altLang="en-US" sz="3200" b="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H = +53.0 kJ</a:t>
            </a:r>
            <a:br>
              <a:rPr kumimoji="0" lang="en-US" altLang="en-US" sz="3200" b="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br>
            <a:br>
              <a:rPr kumimoji="0" lang="en-US" altLang="en-US" sz="3200" b="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br>
            <a:r>
              <a:rPr kumimoji="0" lang="en-US" altLang="en-US" sz="3200" b="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53.0 kJ + H</a:t>
            </a:r>
            <a:r>
              <a:rPr kumimoji="0" lang="en-US" altLang="en-US" sz="3200" b="0" i="0" u="none" strike="noStrike" kern="1200" cap="none" spc="0" normalizeH="0" baseline="-2500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2(G) </a:t>
            </a:r>
            <a:r>
              <a:rPr kumimoji="0" lang="en-US" altLang="en-US" sz="3200" b="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 + I</a:t>
            </a:r>
            <a:r>
              <a:rPr kumimoji="0" lang="en-US" altLang="en-US" sz="3200" b="0" i="0" u="none" strike="noStrike" kern="1200" cap="none" spc="0" normalizeH="0" baseline="-2500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2(G)</a:t>
            </a:r>
            <a:r>
              <a:rPr kumimoji="0" lang="en-US" altLang="en-US" sz="3200" b="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 → 2HI </a:t>
            </a:r>
            <a:r>
              <a:rPr kumimoji="0" lang="en-US" altLang="en-US" sz="3200" b="0" i="0" u="none" strike="noStrike" kern="1200" cap="none" spc="0" normalizeH="0" baseline="-2500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(G)    </a:t>
            </a:r>
            <a:r>
              <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(energy is a reactant)</a:t>
            </a:r>
            <a:endParaRPr kumimoji="0" lang="en-US" altLang="en-US" sz="32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p>
            <a:endParaRPr lang="en-US" dirty="0"/>
          </a:p>
        </p:txBody>
      </p:sp>
      <p:sp>
        <p:nvSpPr>
          <p:cNvPr id="4" name="Text Box 12"/>
          <p:cNvSpPr txBox="1">
            <a:spLocks noChangeArrowheads="1"/>
          </p:cNvSpPr>
          <p:nvPr/>
        </p:nvSpPr>
        <p:spPr bwMode="auto">
          <a:xfrm>
            <a:off x="76200" y="3955401"/>
            <a:ext cx="1017588" cy="792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3200" b="0" i="0" u="none" strike="noStrike" kern="1200" cap="none" spc="0" normalizeH="0" baseline="0" noProof="0" dirty="0">
                <a:ln>
                  <a:noFill/>
                </a:ln>
                <a:solidFill>
                  <a:srgbClr val="006600"/>
                </a:solidFill>
                <a:effectLst/>
                <a:uLnTx/>
                <a:uFillTx/>
                <a:latin typeface="Tahoma" pitchFamily="34" charset="0"/>
                <a:ea typeface="+mn-ea"/>
                <a:cs typeface="+mn-cs"/>
              </a:rPr>
              <a:t>MR</a:t>
            </a:r>
            <a:endParaRPr kumimoji="0" lang="en-US" altLang="en-US" sz="3200" b="0" i="0" u="none" strike="noStrike" kern="1200" cap="none" spc="0" normalizeH="0" baseline="0" noProof="0" dirty="0">
              <a:ln>
                <a:noFill/>
              </a:ln>
              <a:solidFill>
                <a:srgbClr val="000000"/>
              </a:solidFill>
              <a:effectLst/>
              <a:uLnTx/>
              <a:uFillTx/>
              <a:latin typeface="Arial" pitchFamily="34" charset="0"/>
              <a:ea typeface="+mn-ea"/>
              <a:cs typeface="+mn-cs"/>
            </a:endParaRPr>
          </a:p>
        </p:txBody>
      </p:sp>
      <p:sp>
        <p:nvSpPr>
          <p:cNvPr id="5" name="Text Box 13"/>
          <p:cNvSpPr txBox="1">
            <a:spLocks noChangeArrowheads="1"/>
          </p:cNvSpPr>
          <p:nvPr/>
        </p:nvSpPr>
        <p:spPr bwMode="auto">
          <a:xfrm>
            <a:off x="941388" y="3843065"/>
            <a:ext cx="1344612" cy="11350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2400" b="0" i="0" u="sng" strike="noStrike" kern="1200" cap="none" spc="0" normalizeH="0" baseline="0" noProof="0">
                <a:ln>
                  <a:noFill/>
                </a:ln>
                <a:solidFill>
                  <a:srgbClr val="006600"/>
                </a:solidFill>
                <a:effectLst/>
                <a:uLnTx/>
                <a:uFillTx/>
                <a:latin typeface="Comic Sans MS" pitchFamily="66" charset="0"/>
                <a:ea typeface="+mn-ea"/>
                <a:cs typeface="+mn-cs"/>
              </a:rPr>
              <a:t>HI</a:t>
            </a:r>
            <a:br>
              <a:rPr kumimoji="0" lang="en-US" altLang="en-US" sz="2400" b="0" i="0" u="sng" strike="noStrike" kern="1200" cap="none" spc="0" normalizeH="0" baseline="-25000" noProof="0">
                <a:ln>
                  <a:noFill/>
                </a:ln>
                <a:solidFill>
                  <a:srgbClr val="006600"/>
                </a:solidFill>
                <a:effectLst/>
                <a:uLnTx/>
                <a:uFillTx/>
                <a:latin typeface="Comic Sans MS" pitchFamily="66" charset="0"/>
                <a:ea typeface="+mn-ea"/>
                <a:cs typeface="+mn-cs"/>
              </a:rPr>
            </a:br>
            <a:r>
              <a:rPr kumimoji="0" lang="en-US" altLang="en-US" sz="2400" b="0" i="0" u="none" strike="noStrike" kern="1200" cap="none" spc="0" normalizeH="0" baseline="0" noProof="0">
                <a:ln>
                  <a:noFill/>
                </a:ln>
                <a:solidFill>
                  <a:srgbClr val="006600"/>
                </a:solidFill>
                <a:effectLst/>
                <a:uLnTx/>
                <a:uFillTx/>
                <a:latin typeface="Comic Sans MS" pitchFamily="66" charset="0"/>
                <a:ea typeface="+mn-ea"/>
                <a:cs typeface="+mn-cs"/>
              </a:rPr>
              <a:t>energy</a:t>
            </a:r>
            <a:endParaRPr kumimoji="0" lang="en-US" altLang="en-US" sz="2400" b="0" i="0" u="none" strike="noStrike" kern="1200" cap="none" spc="0" normalizeH="0" baseline="0" noProof="0">
              <a:ln>
                <a:noFill/>
              </a:ln>
              <a:solidFill>
                <a:srgbClr val="000000"/>
              </a:solidFill>
              <a:effectLst/>
              <a:uLnTx/>
              <a:uFillTx/>
              <a:latin typeface="Arial" pitchFamily="34" charset="0"/>
              <a:ea typeface="+mn-ea"/>
              <a:cs typeface="+mn-cs"/>
            </a:endParaRPr>
          </a:p>
        </p:txBody>
      </p:sp>
      <p:sp>
        <p:nvSpPr>
          <p:cNvPr id="6" name="Text Box 14"/>
          <p:cNvSpPr txBox="1">
            <a:spLocks noChangeArrowheads="1"/>
          </p:cNvSpPr>
          <p:nvPr/>
        </p:nvSpPr>
        <p:spPr bwMode="auto">
          <a:xfrm>
            <a:off x="2438400" y="3835127"/>
            <a:ext cx="1439863" cy="12112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2400" b="0" i="0" u="sng" strike="noStrike" kern="1200" cap="none" spc="0" normalizeH="0" baseline="0" noProof="0">
                <a:ln>
                  <a:noFill/>
                </a:ln>
                <a:solidFill>
                  <a:srgbClr val="006600"/>
                </a:solidFill>
                <a:effectLst/>
                <a:uLnTx/>
                <a:uFillTx/>
                <a:latin typeface="Comic Sans MS" pitchFamily="66" charset="0"/>
                <a:ea typeface="+mn-ea"/>
                <a:cs typeface="+mn-cs"/>
              </a:rPr>
              <a:t>2</a:t>
            </a:r>
            <a:br>
              <a:rPr kumimoji="0" lang="en-US" altLang="en-US" sz="2400" b="0" i="0" u="sng" strike="noStrike" kern="1200" cap="none" spc="0" normalizeH="0" baseline="-25000" noProof="0">
                <a:ln>
                  <a:noFill/>
                </a:ln>
                <a:solidFill>
                  <a:srgbClr val="006600"/>
                </a:solidFill>
                <a:effectLst/>
                <a:uLnTx/>
                <a:uFillTx/>
                <a:latin typeface="Comic Sans MS" pitchFamily="66" charset="0"/>
                <a:ea typeface="+mn-ea"/>
                <a:cs typeface="+mn-cs"/>
              </a:rPr>
            </a:br>
            <a:r>
              <a:rPr kumimoji="0" lang="en-US" altLang="en-US" sz="2400" b="0" i="0" u="none" strike="noStrike" kern="1200" cap="none" spc="0" normalizeH="0" baseline="0" noProof="0">
                <a:ln>
                  <a:noFill/>
                </a:ln>
                <a:solidFill>
                  <a:srgbClr val="006600"/>
                </a:solidFill>
                <a:effectLst/>
                <a:uLnTx/>
                <a:uFillTx/>
                <a:latin typeface="Comic Sans MS" pitchFamily="66" charset="0"/>
                <a:ea typeface="+mn-ea"/>
                <a:cs typeface="+mn-cs"/>
              </a:rPr>
              <a:t>53.0 kJ</a:t>
            </a:r>
            <a:endParaRPr kumimoji="0" lang="en-US" altLang="en-US" sz="2400" b="0" i="0" u="none" strike="noStrike" kern="1200" cap="none" spc="0" normalizeH="0" baseline="0" noProof="0">
              <a:ln>
                <a:noFill/>
              </a:ln>
              <a:solidFill>
                <a:srgbClr val="000000"/>
              </a:solidFill>
              <a:effectLst/>
              <a:uLnTx/>
              <a:uFillTx/>
              <a:latin typeface="Arial" pitchFamily="34" charset="0"/>
              <a:ea typeface="+mn-ea"/>
              <a:cs typeface="+mn-cs"/>
            </a:endParaRPr>
          </a:p>
        </p:txBody>
      </p:sp>
      <p:sp>
        <p:nvSpPr>
          <p:cNvPr id="7" name="Text Box 15"/>
          <p:cNvSpPr txBox="1">
            <a:spLocks noChangeArrowheads="1"/>
          </p:cNvSpPr>
          <p:nvPr/>
        </p:nvSpPr>
        <p:spPr bwMode="auto">
          <a:xfrm>
            <a:off x="4075485" y="3870830"/>
            <a:ext cx="1085850" cy="1028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2400" b="0" i="0" u="sng" strike="noStrike" kern="1200" cap="none" spc="0" normalizeH="0" baseline="0" noProof="0" dirty="0">
                <a:ln>
                  <a:noFill/>
                </a:ln>
                <a:solidFill>
                  <a:srgbClr val="006600"/>
                </a:solidFill>
                <a:effectLst/>
                <a:uLnTx/>
                <a:uFillTx/>
                <a:latin typeface="Comic Sans MS" pitchFamily="66" charset="0"/>
                <a:ea typeface="+mn-ea"/>
                <a:cs typeface="+mn-cs"/>
              </a:rPr>
              <a:t>9.20</a:t>
            </a:r>
            <a:br>
              <a:rPr kumimoji="0" lang="en-US" altLang="en-US" sz="2400" b="0" i="0" u="sng" strike="noStrike" kern="1200" cap="none" spc="0" normalizeH="0" baseline="-25000" noProof="0" dirty="0">
                <a:ln>
                  <a:noFill/>
                </a:ln>
                <a:solidFill>
                  <a:srgbClr val="006600"/>
                </a:solidFill>
                <a:effectLst/>
                <a:uLnTx/>
                <a:uFillTx/>
                <a:latin typeface="Comic Sans MS" pitchFamily="66" charset="0"/>
                <a:ea typeface="+mn-ea"/>
                <a:cs typeface="+mn-cs"/>
              </a:rPr>
            </a:br>
            <a:r>
              <a:rPr kumimoji="0" lang="en-US" altLang="en-US" sz="2400" b="0" i="0" u="none" strike="noStrike" kern="1200" cap="none" spc="0" normalizeH="0" baseline="0" noProof="0" dirty="0">
                <a:ln>
                  <a:noFill/>
                </a:ln>
                <a:solidFill>
                  <a:srgbClr val="006600"/>
                </a:solidFill>
                <a:effectLst/>
                <a:uLnTx/>
                <a:uFillTx/>
                <a:latin typeface="Comic Sans MS" pitchFamily="66" charset="0"/>
                <a:ea typeface="+mn-ea"/>
                <a:cs typeface="+mn-cs"/>
              </a:rPr>
              <a:t>X kJ</a:t>
            </a:r>
            <a:endParaRPr kumimoji="0" lang="en-US" altLang="en-US" sz="2400" b="0" i="0" u="none" strike="noStrike" kern="1200" cap="none" spc="0" normalizeH="0" baseline="0" noProof="0" dirty="0">
              <a:ln>
                <a:noFill/>
              </a:ln>
              <a:solidFill>
                <a:srgbClr val="000000"/>
              </a:solidFill>
              <a:effectLst/>
              <a:uLnTx/>
              <a:uFillTx/>
              <a:latin typeface="Arial" pitchFamily="34" charset="0"/>
              <a:ea typeface="+mn-ea"/>
              <a:cs typeface="+mn-cs"/>
            </a:endParaRPr>
          </a:p>
        </p:txBody>
      </p:sp>
      <p:sp>
        <p:nvSpPr>
          <p:cNvPr id="8" name="Text Box 17"/>
          <p:cNvSpPr txBox="1">
            <a:spLocks noChangeArrowheads="1"/>
          </p:cNvSpPr>
          <p:nvPr/>
        </p:nvSpPr>
        <p:spPr bwMode="auto">
          <a:xfrm>
            <a:off x="5752878" y="3710926"/>
            <a:ext cx="3398838" cy="2073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2400" b="0" i="0" u="none" strike="noStrike" kern="1200" cap="none" spc="0" normalizeH="0" baseline="0" noProof="0" dirty="0">
                <a:ln>
                  <a:noFill/>
                </a:ln>
                <a:solidFill>
                  <a:srgbClr val="0000CC"/>
                </a:solidFill>
                <a:effectLst/>
                <a:uLnTx/>
                <a:uFillTx/>
                <a:latin typeface="Comic Sans MS" pitchFamily="66" charset="0"/>
                <a:ea typeface="+mn-ea"/>
                <a:cs typeface="+mn-cs"/>
              </a:rPr>
              <a:t>2X = 487.6 kJ</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baseline="0" noProof="0" dirty="0">
              <a:ln>
                <a:noFill/>
              </a:ln>
              <a:solidFill>
                <a:srgbClr val="0000CC"/>
              </a:solidFill>
              <a:effectLst/>
              <a:uLnTx/>
              <a:uFillTx/>
              <a:latin typeface="Comic Sans MS" pitchFamily="66" charset="0"/>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4000" b="0" i="0" u="none" strike="noStrike" kern="1200" cap="none" spc="0" normalizeH="0" baseline="0" noProof="0" dirty="0">
                <a:ln>
                  <a:noFill/>
                </a:ln>
                <a:solidFill>
                  <a:srgbClr val="0000CC"/>
                </a:solidFill>
                <a:effectLst/>
                <a:uLnTx/>
                <a:uFillTx/>
                <a:latin typeface="Comic Sans MS" pitchFamily="66" charset="0"/>
                <a:ea typeface="+mn-ea"/>
                <a:cs typeface="+mn-cs"/>
              </a:rPr>
              <a:t>X = 243.8 kJ </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4000" b="0" i="0" u="none" strike="noStrike" kern="1200" cap="none" spc="0" normalizeH="0" baseline="0" noProof="0" dirty="0">
              <a:ln>
                <a:noFill/>
              </a:ln>
              <a:solidFill>
                <a:srgbClr val="0000CC"/>
              </a:solidFill>
              <a:effectLst/>
              <a:uLnTx/>
              <a:uFillTx/>
              <a:latin typeface="Comic Sans MS" pitchFamily="66" charset="0"/>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r>
              <a:rPr lang="en-US" altLang="en-US" sz="4000" dirty="0">
                <a:solidFill>
                  <a:srgbClr val="0000CC"/>
                </a:solidFill>
                <a:latin typeface="Comic Sans MS" pitchFamily="66" charset="0"/>
              </a:rPr>
              <a:t>X = 244 kJ </a:t>
            </a:r>
            <a:r>
              <a:rPr lang="en-US" altLang="en-US" sz="1800" dirty="0">
                <a:solidFill>
                  <a:srgbClr val="0000CC"/>
                </a:solidFill>
                <a:latin typeface="Comic Sans MS" pitchFamily="66" charset="0"/>
              </a:rPr>
              <a:t>3 SF</a:t>
            </a:r>
            <a:endParaRPr kumimoji="0" lang="en-US" altLang="en-US" sz="4000" b="0" i="0" u="none" strike="noStrike" kern="1200" cap="none" spc="0" normalizeH="0" baseline="0" noProof="0" dirty="0">
              <a:ln>
                <a:noFill/>
              </a:ln>
              <a:solidFill>
                <a:srgbClr val="0000CC"/>
              </a:solidFill>
              <a:effectLst/>
              <a:uLnTx/>
              <a:uFillTx/>
              <a:latin typeface="Comic Sans MS" pitchFamily="66" charset="0"/>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rgbClr val="0000CC"/>
                </a:solidFill>
                <a:effectLst/>
                <a:uLnTx/>
                <a:uFillTx/>
                <a:latin typeface="Comic Sans MS" pitchFamily="66" charset="0"/>
                <a:ea typeface="+mn-ea"/>
                <a:cs typeface="+mn-cs"/>
              </a:rPr>
              <a:t> </a:t>
            </a:r>
            <a:br>
              <a:rPr kumimoji="0" lang="en-US" altLang="en-US" sz="2800" b="1" i="0" u="none" strike="noStrike" kern="1200" cap="none" spc="0" normalizeH="0" baseline="0" noProof="0" dirty="0">
                <a:ln>
                  <a:noFill/>
                </a:ln>
                <a:solidFill>
                  <a:srgbClr val="0000CC"/>
                </a:solidFill>
                <a:effectLst/>
                <a:uLnTx/>
                <a:uFillTx/>
                <a:latin typeface="Comic Sans MS" pitchFamily="66" charset="0"/>
                <a:ea typeface="+mn-ea"/>
                <a:cs typeface="+mn-cs"/>
              </a:rPr>
            </a:br>
            <a:r>
              <a:rPr kumimoji="0" lang="en-US" altLang="en-US" sz="2800" b="1" i="0" u="none" strike="noStrike" kern="1200" cap="none" spc="0" normalizeH="0" baseline="0" noProof="0" dirty="0">
                <a:ln>
                  <a:noFill/>
                </a:ln>
                <a:solidFill>
                  <a:srgbClr val="0000CC"/>
                </a:solidFill>
                <a:effectLst/>
                <a:uLnTx/>
                <a:uFillTx/>
                <a:latin typeface="Comic Sans MS" pitchFamily="66" charset="0"/>
                <a:ea typeface="+mn-ea"/>
                <a:cs typeface="+mn-cs"/>
              </a:rPr>
              <a:t>          </a:t>
            </a:r>
            <a:endParaRPr kumimoji="0" lang="en-US" altLang="en-US" sz="2000" b="0" i="0" u="none" strike="noStrike" kern="1200" cap="none" spc="0" normalizeH="0" baseline="0" noProof="0" dirty="0">
              <a:ln>
                <a:noFill/>
              </a:ln>
              <a:solidFill>
                <a:srgbClr val="000000"/>
              </a:solidFill>
              <a:effectLst/>
              <a:uLnTx/>
              <a:uFillTx/>
              <a:latin typeface="Arial" pitchFamily="34" charset="0"/>
              <a:ea typeface="+mn-ea"/>
              <a:cs typeface="+mn-cs"/>
            </a:endParaRPr>
          </a:p>
        </p:txBody>
      </p:sp>
      <p:sp>
        <p:nvSpPr>
          <p:cNvPr id="9" name="TextBox 8">
            <a:extLst>
              <a:ext uri="{FF2B5EF4-FFF2-40B4-BE49-F238E27FC236}">
                <a16:creationId xmlns:a16="http://schemas.microsoft.com/office/drawing/2014/main" id="{F1BDFB0F-864F-467C-9751-0B96C7119A36}"/>
              </a:ext>
            </a:extLst>
          </p:cNvPr>
          <p:cNvSpPr txBox="1"/>
          <p:nvPr/>
        </p:nvSpPr>
        <p:spPr>
          <a:xfrm>
            <a:off x="3695740" y="3955401"/>
            <a:ext cx="459892" cy="584775"/>
          </a:xfrm>
          <a:prstGeom prst="rect">
            <a:avLst/>
          </a:prstGeom>
          <a:noFill/>
        </p:spPr>
        <p:txBody>
          <a:bodyPr wrap="square" rtlCol="0">
            <a:spAutoFit/>
          </a:bodyPr>
          <a:lstStyle/>
          <a:p>
            <a:r>
              <a:rPr lang="en-US" sz="3200" dirty="0"/>
              <a:t>=</a:t>
            </a:r>
          </a:p>
        </p:txBody>
      </p:sp>
    </p:spTree>
    <p:extLst>
      <p:ext uri="{BB962C8B-B14F-4D97-AF65-F5344CB8AC3E}">
        <p14:creationId xmlns:p14="http://schemas.microsoft.com/office/powerpoint/2010/main" val="2894158293"/>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B19FAC0-0608-441E-9055-24FA4A03960A}"/>
              </a:ext>
            </a:extLst>
          </p:cNvPr>
          <p:cNvSpPr txBox="1"/>
          <p:nvPr/>
        </p:nvSpPr>
        <p:spPr>
          <a:xfrm>
            <a:off x="0" y="0"/>
            <a:ext cx="9144000" cy="1384995"/>
          </a:xfrm>
          <a:prstGeom prst="rect">
            <a:avLst/>
          </a:prstGeom>
          <a:solidFill>
            <a:srgbClr val="FFFFD1"/>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91.  When 45.0 g of an unknown metal absorbs 1.51 kJ of</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heat.  The temperature changes from 268 K to 345 K.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What is the specific heat capacity constant for this metal?    </a:t>
            </a:r>
            <a:endParaRPr lang="en-US" sz="2400" i="1" dirty="0">
              <a:solidFill>
                <a:srgbClr val="0000FF"/>
              </a:solidFill>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86D6D1E0-DEF9-62E8-201C-0A25DB83AB4F}"/>
              </a:ext>
            </a:extLst>
          </p:cNvPr>
          <p:cNvSpPr txBox="1"/>
          <p:nvPr/>
        </p:nvSpPr>
        <p:spPr>
          <a:xfrm rot="608054">
            <a:off x="6679054" y="1588884"/>
            <a:ext cx="2391200" cy="830997"/>
          </a:xfrm>
          <a:prstGeom prst="rect">
            <a:avLst/>
          </a:prstGeom>
          <a:noFill/>
        </p:spPr>
        <p:txBody>
          <a:bodyPr wrap="square" rtlCol="0">
            <a:spAutoFit/>
          </a:bodyPr>
          <a:lstStyle/>
          <a:p>
            <a:pPr algn="ctr"/>
            <a:r>
              <a:rPr lang="en-US" sz="2400" i="1" dirty="0">
                <a:solidFill>
                  <a:srgbClr val="0000FF"/>
                </a:solidFill>
                <a:latin typeface="Times New Roman" panose="02020603050405020304" pitchFamily="18" charset="0"/>
                <a:cs typeface="Times New Roman" panose="02020603050405020304" pitchFamily="18" charset="0"/>
              </a:rPr>
              <a:t>Note: KILOJOULES!</a:t>
            </a:r>
            <a:endParaRPr lang="en-US" sz="2400" dirty="0"/>
          </a:p>
        </p:txBody>
      </p:sp>
    </p:spTree>
    <p:extLst>
      <p:ext uri="{BB962C8B-B14F-4D97-AF65-F5344CB8AC3E}">
        <p14:creationId xmlns:p14="http://schemas.microsoft.com/office/powerpoint/2010/main" val="287024547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0EE7F8-C3F8-A74C-8373-1CFDA689E98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47E4522-6030-B9EE-8487-9B5DCC2BCCC6}"/>
              </a:ext>
            </a:extLst>
          </p:cNvPr>
          <p:cNvSpPr txBox="1"/>
          <p:nvPr/>
        </p:nvSpPr>
        <p:spPr>
          <a:xfrm>
            <a:off x="0" y="0"/>
            <a:ext cx="9144000" cy="1384995"/>
          </a:xfrm>
          <a:prstGeom prst="rect">
            <a:avLst/>
          </a:prstGeom>
          <a:solidFill>
            <a:srgbClr val="FFFFD1"/>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91.  When 45.0 g of an unknown metal absorbs 1.51 kJ of</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heat.  The temperature changes from 268 K to 345 K.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What is the specific heat capacity constant for this metal?    </a:t>
            </a:r>
            <a:endParaRPr lang="en-US" sz="2400" i="1" dirty="0">
              <a:solidFill>
                <a:srgbClr val="0000FF"/>
              </a:solidFill>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38C5ABE0-C22B-2FA1-2857-8002C343A8C6}"/>
              </a:ext>
            </a:extLst>
          </p:cNvPr>
          <p:cNvSpPr txBox="1"/>
          <p:nvPr/>
        </p:nvSpPr>
        <p:spPr>
          <a:xfrm>
            <a:off x="0" y="1600200"/>
            <a:ext cx="9144000" cy="393954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Use  q = </a:t>
            </a:r>
            <a:r>
              <a:rPr kumimoji="0" lang="en-US" sz="3200" b="0" i="0" u="none" strike="noStrike" kern="1200" cap="none" spc="0" normalizeH="0" baseline="0" noProof="0" dirty="0" err="1">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mC∆T</a:t>
            </a:r>
            <a:br>
              <a:rPr kumimoji="0" lang="en-US" sz="32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br>
            <a:br>
              <a:rPr kumimoji="0" lang="en-US" sz="32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br>
            <a:r>
              <a:rPr kumimoji="0" lang="en-US" sz="32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        1510 J = (45.0 g)(C)(77.0 K)</a:t>
            </a:r>
            <a:br>
              <a:rPr kumimoji="0" lang="en-US" sz="32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br>
            <a:br>
              <a:rPr kumimoji="0" lang="en-US" sz="32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br>
            <a:br>
              <a:rPr kumimoji="0" lang="en-US" sz="32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br>
            <a:r>
              <a:rPr kumimoji="0" lang="en-US" sz="32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                                          =   C  =  </a:t>
            </a:r>
            <a:r>
              <a:rPr kumimoji="0" lang="en-US" sz="4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0.436 J/</a:t>
            </a:r>
            <a:r>
              <a:rPr kumimoji="0" lang="en-US" sz="4000" b="0" i="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g·K</a:t>
            </a:r>
            <a:endParaRPr kumimoji="0" lang="en-US" sz="32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 </a:t>
            </a:r>
          </a:p>
          <a:p>
            <a:endParaRPr lang="en-US" dirty="0"/>
          </a:p>
        </p:txBody>
      </p:sp>
      <p:sp>
        <p:nvSpPr>
          <p:cNvPr id="5" name="TextBox 4">
            <a:extLst>
              <a:ext uri="{FF2B5EF4-FFF2-40B4-BE49-F238E27FC236}">
                <a16:creationId xmlns:a16="http://schemas.microsoft.com/office/drawing/2014/main" id="{10393B28-C4E8-4788-B64C-B11A7040262B}"/>
              </a:ext>
            </a:extLst>
          </p:cNvPr>
          <p:cNvSpPr txBox="1"/>
          <p:nvPr/>
        </p:nvSpPr>
        <p:spPr>
          <a:xfrm>
            <a:off x="762000" y="3929626"/>
            <a:ext cx="3048000" cy="1354217"/>
          </a:xfrm>
          <a:prstGeom prst="rect">
            <a:avLst/>
          </a:prstGeom>
          <a:noFill/>
        </p:spPr>
        <p:txBody>
          <a:bodyPr wrap="square" rtlCol="0">
            <a:spAutoFit/>
          </a:bodyPr>
          <a:lstStyle/>
          <a:p>
            <a:pPr algn="ctr"/>
            <a:r>
              <a:rPr lang="en-US" sz="3200" u="sng" dirty="0">
                <a:latin typeface="Times New Roman" panose="02020603050405020304" pitchFamily="18" charset="0"/>
                <a:cs typeface="Times New Roman" panose="02020603050405020304" pitchFamily="18" charset="0"/>
              </a:rPr>
              <a:t>1510 J</a:t>
            </a:r>
            <a:br>
              <a:rPr lang="en-US" sz="3200" dirty="0">
                <a:latin typeface="Times New Roman" panose="02020603050405020304" pitchFamily="18" charset="0"/>
                <a:cs typeface="Times New Roman" panose="02020603050405020304" pitchFamily="18" charset="0"/>
              </a:rPr>
            </a:b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(45.0 g)(77.0 K)</a:t>
            </a:r>
            <a:br>
              <a:rPr lang="en-US" dirty="0">
                <a:solidFill>
                  <a:schemeClr val="tx1">
                    <a:lumMod val="95000"/>
                    <a:lumOff val="5000"/>
                  </a:schemeClr>
                </a:solidFill>
                <a:latin typeface="Times New Roman" panose="02020603050405020304" pitchFamily="18" charset="0"/>
                <a:cs typeface="Times New Roman" panose="02020603050405020304" pitchFamily="18" charset="0"/>
              </a:rPr>
            </a:br>
            <a:endParaRPr lang="en-US" dirty="0"/>
          </a:p>
        </p:txBody>
      </p:sp>
    </p:spTree>
    <p:extLst>
      <p:ext uri="{BB962C8B-B14F-4D97-AF65-F5344CB8AC3E}">
        <p14:creationId xmlns:p14="http://schemas.microsoft.com/office/powerpoint/2010/main" val="1044128214"/>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35C31F4-B13C-415D-A55B-643D43EB7168}"/>
              </a:ext>
            </a:extLst>
          </p:cNvPr>
          <p:cNvSpPr txBox="1"/>
          <p:nvPr/>
        </p:nvSpPr>
        <p:spPr>
          <a:xfrm>
            <a:off x="0" y="0"/>
            <a:ext cx="9144000" cy="6124754"/>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92.  Copy these… </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800" dirty="0">
                <a:solidFill>
                  <a:srgbClr val="0000FF"/>
                </a:solidFill>
                <a:latin typeface="Times New Roman" panose="02020603050405020304" pitchFamily="18" charset="0"/>
                <a:cs typeface="Times New Roman" panose="02020603050405020304" pitchFamily="18" charset="0"/>
              </a:rPr>
              <a:t>The Law of Conservation of Matter (or mass)</a:t>
            </a:r>
            <a:br>
              <a:rPr lang="en-US" sz="2800" dirty="0">
                <a:solidFill>
                  <a:srgbClr val="0000FF"/>
                </a:solidFill>
                <a:latin typeface="Times New Roman" panose="02020603050405020304" pitchFamily="18" charset="0"/>
                <a:cs typeface="Times New Roman" panose="02020603050405020304" pitchFamily="18" charset="0"/>
              </a:rPr>
            </a:br>
            <a:br>
              <a:rPr lang="en-US" sz="2800" dirty="0">
                <a:solidFill>
                  <a:srgbClr val="0000FF"/>
                </a:solidFill>
                <a:latin typeface="Times New Roman" panose="02020603050405020304" pitchFamily="18" charset="0"/>
                <a:cs typeface="Times New Roman" panose="02020603050405020304" pitchFamily="18" charset="0"/>
              </a:rPr>
            </a:br>
            <a:r>
              <a:rPr lang="en-US" sz="2800" dirty="0">
                <a:solidFill>
                  <a:srgbClr val="0000FF"/>
                </a:solidFill>
                <a:latin typeface="Times New Roman" panose="02020603050405020304" pitchFamily="18" charset="0"/>
                <a:cs typeface="Times New Roman" panose="02020603050405020304" pitchFamily="18" charset="0"/>
              </a:rPr>
              <a:t>         Matter cannot be created or destroyed in a chemical</a:t>
            </a:r>
            <a:br>
              <a:rPr lang="en-US" sz="2800" dirty="0">
                <a:solidFill>
                  <a:srgbClr val="0000FF"/>
                </a:solidFill>
                <a:latin typeface="Times New Roman" panose="02020603050405020304" pitchFamily="18" charset="0"/>
                <a:cs typeface="Times New Roman" panose="02020603050405020304" pitchFamily="18" charset="0"/>
              </a:rPr>
            </a:br>
            <a:r>
              <a:rPr lang="en-US" sz="2800" dirty="0">
                <a:solidFill>
                  <a:srgbClr val="0000FF"/>
                </a:solidFill>
                <a:latin typeface="Times New Roman" panose="02020603050405020304" pitchFamily="18" charset="0"/>
                <a:cs typeface="Times New Roman" panose="02020603050405020304" pitchFamily="18" charset="0"/>
              </a:rPr>
              <a:t>         reaction, or a physical change.   </a:t>
            </a:r>
            <a:r>
              <a:rPr lang="en-US" sz="2800" i="1" dirty="0">
                <a:solidFill>
                  <a:srgbClr val="0000FF"/>
                </a:solidFill>
                <a:latin typeface="Times New Roman" panose="02020603050405020304" pitchFamily="18" charset="0"/>
                <a:cs typeface="Times New Roman" panose="02020603050405020304" pitchFamily="18" charset="0"/>
              </a:rPr>
              <a:t>  (that’s a phase change)</a:t>
            </a:r>
            <a:br>
              <a:rPr lang="en-US" sz="2800" i="1" dirty="0">
                <a:solidFill>
                  <a:srgbClr val="0000FF"/>
                </a:solidFill>
                <a:latin typeface="Times New Roman" panose="02020603050405020304" pitchFamily="18" charset="0"/>
                <a:cs typeface="Times New Roman" panose="02020603050405020304" pitchFamily="18" charset="0"/>
              </a:rPr>
            </a:br>
            <a:br>
              <a:rPr lang="en-US" sz="2800" dirty="0">
                <a:solidFill>
                  <a:srgbClr val="0000FF"/>
                </a:solidFill>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The Law of Conservation of Energy</a:t>
            </a:r>
            <a:br>
              <a:rPr lang="en-US" sz="2800" dirty="0">
                <a:solidFill>
                  <a:srgbClr val="FF0000"/>
                </a:solidFill>
                <a:latin typeface="Times New Roman" panose="02020603050405020304" pitchFamily="18" charset="0"/>
                <a:cs typeface="Times New Roman" panose="02020603050405020304" pitchFamily="18" charset="0"/>
              </a:rPr>
            </a:b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Energy</a:t>
            </a:r>
            <a:r>
              <a:rPr lang="en-US" sz="2800" dirty="0">
                <a:solidFill>
                  <a:srgbClr val="FF0000"/>
                </a:solidFill>
                <a:latin typeface="Times New Roman" panose="02020603050405020304" pitchFamily="18" charset="0"/>
                <a:cs typeface="Times New Roman" panose="02020603050405020304" pitchFamily="18" charset="0"/>
              </a:rPr>
              <a:t> cannot be created or destroyed in a chemical</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         reaction, or a physical change, but it can be transferred.   </a:t>
            </a:r>
            <a:br>
              <a:rPr lang="en-US" sz="2800" dirty="0">
                <a:solidFill>
                  <a:srgbClr val="FF0000"/>
                </a:solidFill>
                <a:latin typeface="Times New Roman" panose="02020603050405020304" pitchFamily="18" charset="0"/>
                <a:cs typeface="Times New Roman" panose="02020603050405020304" pitchFamily="18" charset="0"/>
              </a:rPr>
            </a:br>
            <a:r>
              <a:rPr lang="en-US" sz="2800" i="1" dirty="0">
                <a:solidFill>
                  <a:srgbClr val="FF0000"/>
                </a:solidFill>
                <a:latin typeface="Times New Roman" panose="02020603050405020304" pitchFamily="18" charset="0"/>
                <a:cs typeface="Times New Roman" panose="02020603050405020304" pitchFamily="18" charset="0"/>
              </a:rPr>
              <a:t>         (that’s a phase change)</a:t>
            </a:r>
            <a:endParaRPr lang="en-US" sz="28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06066552"/>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51DDE81-CD6A-4655-9745-A4AD7F4B1773}"/>
              </a:ext>
            </a:extLst>
          </p:cNvPr>
          <p:cNvSpPr txBox="1"/>
          <p:nvPr/>
        </p:nvSpPr>
        <p:spPr>
          <a:xfrm>
            <a:off x="0" y="0"/>
            <a:ext cx="9144000" cy="2954655"/>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93. Which takes more energy?   Melting 50.0 g of ice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or vaporizing 50.0 g of water into steam?</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a:p>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 </a:t>
            </a:r>
          </a:p>
          <a:p>
            <a:endParaRPr lang="en-US" dirty="0"/>
          </a:p>
        </p:txBody>
      </p:sp>
    </p:spTree>
    <p:extLst>
      <p:ext uri="{BB962C8B-B14F-4D97-AF65-F5344CB8AC3E}">
        <p14:creationId xmlns:p14="http://schemas.microsoft.com/office/powerpoint/2010/main" val="164832991"/>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9FAB83-DB4C-07B2-502A-523593F2D9C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929530D-BE5B-514A-E5DB-41A2BAB980DF}"/>
              </a:ext>
            </a:extLst>
          </p:cNvPr>
          <p:cNvSpPr txBox="1"/>
          <p:nvPr/>
        </p:nvSpPr>
        <p:spPr>
          <a:xfrm>
            <a:off x="0" y="0"/>
            <a:ext cx="9144000" cy="4585871"/>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93. Which takes more energy?   Melting 50.0 g of ice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or vaporizing 50.0 g of water into steam?</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a:r>
            <a:r>
              <a:rPr lang="en-US" sz="3200" dirty="0">
                <a:solidFill>
                  <a:srgbClr val="0000FF"/>
                </a:solidFill>
                <a:latin typeface="Times New Roman" panose="02020603050405020304" pitchFamily="18" charset="0"/>
                <a:cs typeface="Times New Roman" panose="02020603050405020304" pitchFamily="18" charset="0"/>
              </a:rPr>
              <a:t>Melting a single gram takes 334 J/g. </a:t>
            </a:r>
            <a:br>
              <a:rPr lang="en-US" sz="3200" dirty="0">
                <a:solidFill>
                  <a:srgbClr val="FF0000"/>
                </a:solidFill>
                <a:latin typeface="Times New Roman" panose="02020603050405020304" pitchFamily="18" charset="0"/>
                <a:cs typeface="Times New Roman" panose="02020603050405020304" pitchFamily="18" charset="0"/>
              </a:rPr>
            </a:br>
            <a:endParaRPr lang="en-US" sz="3200" dirty="0">
              <a:solidFill>
                <a:srgbClr val="FF0000"/>
              </a:solidFill>
              <a:latin typeface="Times New Roman" panose="02020603050405020304" pitchFamily="18" charset="0"/>
              <a:cs typeface="Times New Roman" panose="02020603050405020304" pitchFamily="18" charset="0"/>
            </a:endParaRPr>
          </a:p>
          <a:p>
            <a:r>
              <a:rPr lang="en-US" sz="3200" dirty="0">
                <a:solidFill>
                  <a:srgbClr val="FF0000"/>
                </a:solidFill>
                <a:latin typeface="Times New Roman" panose="02020603050405020304" pitchFamily="18" charset="0"/>
                <a:cs typeface="Times New Roman" panose="02020603050405020304" pitchFamily="18" charset="0"/>
              </a:rPr>
              <a:t>          Vaporizing a single gram takes 2260 J/g while </a:t>
            </a:r>
            <a:br>
              <a:rPr lang="en-US" sz="3200" dirty="0">
                <a:solidFill>
                  <a:srgbClr val="FF0000"/>
                </a:solidFill>
                <a:latin typeface="Times New Roman" panose="02020603050405020304" pitchFamily="18" charset="0"/>
                <a:cs typeface="Times New Roman" panose="02020603050405020304" pitchFamily="18" charset="0"/>
              </a:rPr>
            </a:br>
            <a:r>
              <a:rPr lang="en-US" sz="3200" dirty="0">
                <a:solidFill>
                  <a:srgbClr val="FF0000"/>
                </a:solidFill>
                <a:latin typeface="Times New Roman" panose="02020603050405020304" pitchFamily="18" charset="0"/>
                <a:cs typeface="Times New Roman" panose="02020603050405020304" pitchFamily="18" charset="0"/>
              </a:rPr>
              <a:t>           </a:t>
            </a:r>
            <a:br>
              <a:rPr lang="en-US" sz="3200" dirty="0">
                <a:solidFill>
                  <a:srgbClr val="FF0000"/>
                </a:solidFill>
                <a:latin typeface="Times New Roman" panose="02020603050405020304" pitchFamily="18" charset="0"/>
                <a:cs typeface="Times New Roman" panose="02020603050405020304" pitchFamily="18" charset="0"/>
              </a:rPr>
            </a:br>
            <a:r>
              <a:rPr lang="en-US" sz="3200" dirty="0">
                <a:solidFill>
                  <a:srgbClr val="FF0000"/>
                </a:solidFill>
                <a:latin typeface="Times New Roman" panose="02020603050405020304" pitchFamily="18" charset="0"/>
                <a:cs typeface="Times New Roman" panose="02020603050405020304" pitchFamily="18" charset="0"/>
              </a:rPr>
              <a:t> </a:t>
            </a:r>
            <a:r>
              <a:rPr lang="en-US" sz="4000" dirty="0">
                <a:solidFill>
                  <a:srgbClr val="800080"/>
                </a:solidFill>
                <a:latin typeface="Times New Roman" panose="02020603050405020304" pitchFamily="18" charset="0"/>
                <a:cs typeface="Times New Roman" panose="02020603050405020304" pitchFamily="18" charset="0"/>
              </a:rPr>
              <a:t>The hot phase change always takes</a:t>
            </a:r>
            <a:br>
              <a:rPr lang="en-US" sz="4000" dirty="0">
                <a:solidFill>
                  <a:srgbClr val="800080"/>
                </a:solidFill>
                <a:latin typeface="Times New Roman" panose="02020603050405020304" pitchFamily="18" charset="0"/>
                <a:cs typeface="Times New Roman" panose="02020603050405020304" pitchFamily="18" charset="0"/>
              </a:rPr>
            </a:br>
            <a:r>
              <a:rPr lang="en-US" sz="4000" dirty="0">
                <a:solidFill>
                  <a:srgbClr val="800080"/>
                </a:solidFill>
                <a:latin typeface="Times New Roman" panose="02020603050405020304" pitchFamily="18" charset="0"/>
                <a:cs typeface="Times New Roman" panose="02020603050405020304" pitchFamily="18" charset="0"/>
              </a:rPr>
              <a:t> more energy – for any number of grams</a:t>
            </a:r>
          </a:p>
        </p:txBody>
      </p:sp>
    </p:spTree>
    <p:extLst>
      <p:ext uri="{BB962C8B-B14F-4D97-AF65-F5344CB8AC3E}">
        <p14:creationId xmlns:p14="http://schemas.microsoft.com/office/powerpoint/2010/main" val="2918200591"/>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51DDE81-CD6A-4655-9745-A4AD7F4B1773}"/>
              </a:ext>
            </a:extLst>
          </p:cNvPr>
          <p:cNvSpPr txBox="1"/>
          <p:nvPr/>
        </p:nvSpPr>
        <p:spPr>
          <a:xfrm>
            <a:off x="0" y="0"/>
            <a:ext cx="9144000" cy="6032421"/>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94.  Which takes more energy?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Heating 23.0 mL of water from 274 K to 299 K</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a:r>
            <a:r>
              <a:rPr lang="en-US" sz="3600" dirty="0">
                <a:solidFill>
                  <a:schemeClr val="bg1"/>
                </a:solidFill>
                <a:latin typeface="Times New Roman" panose="02020603050405020304" pitchFamily="18" charset="0"/>
                <a:cs typeface="Times New Roman" panose="02020603050405020304" pitchFamily="18" charset="0"/>
              </a:rPr>
              <a:t>This ∆T is 25</a:t>
            </a:r>
            <a:r>
              <a:rPr lang="en-US" sz="3600" dirty="0">
                <a:solidFill>
                  <a:schemeClr val="bg1"/>
                </a:solidFill>
                <a:latin typeface="Times New Roman" panose="02020603050405020304" pitchFamily="18" charset="0"/>
                <a:ea typeface="Verdana" panose="020B0604030504040204" pitchFamily="34" charset="0"/>
                <a:cs typeface="Times New Roman" panose="02020603050405020304" pitchFamily="18" charset="0"/>
              </a:rPr>
              <a:t>°</a:t>
            </a:r>
            <a:r>
              <a:rPr lang="en-US" sz="3600" dirty="0">
                <a:solidFill>
                  <a:schemeClr val="bg1"/>
                </a:solidFill>
                <a:latin typeface="Times New Roman" panose="02020603050405020304" pitchFamily="18" charset="0"/>
                <a:cs typeface="Times New Roman" panose="02020603050405020304" pitchFamily="18" charset="0"/>
              </a:rPr>
              <a:t>C</a:t>
            </a:r>
            <a:br>
              <a:rPr lang="en-US" sz="3600" dirty="0">
                <a:solidFill>
                  <a:srgbClr val="0000FF"/>
                </a:solidFill>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Or  </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Heating 23.0 mL of water from 299 K to 323 K?</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a:r>
            <a:r>
              <a:rPr kumimoji="0" lang="en-US" sz="36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This ∆T is 24</a:t>
            </a:r>
            <a:r>
              <a:rPr kumimoji="0" lang="en-US" sz="3600" b="0" i="0" u="none" strike="noStrike" kern="1200" cap="none" spc="0" normalizeH="0" baseline="0" noProof="0" dirty="0">
                <a:ln>
                  <a:noFill/>
                </a:ln>
                <a:solidFill>
                  <a:schemeClr val="bg1"/>
                </a:solidFill>
                <a:effectLst/>
                <a:uLnTx/>
                <a:uFillTx/>
                <a:latin typeface="Times New Roman" panose="02020603050405020304" pitchFamily="18" charset="0"/>
                <a:ea typeface="Verdana" panose="020B0604030504040204" pitchFamily="34" charset="0"/>
                <a:cs typeface="Times New Roman" panose="02020603050405020304" pitchFamily="18" charset="0"/>
              </a:rPr>
              <a:t>°</a:t>
            </a:r>
            <a:r>
              <a:rPr kumimoji="0" lang="en-US" sz="36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C</a:t>
            </a:r>
            <a:br>
              <a:rPr kumimoji="0" lang="en-US" sz="36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br>
            <a:r>
              <a:rPr lang="en-US" sz="3600" dirty="0">
                <a:solidFill>
                  <a:schemeClr val="bg1"/>
                </a:solidFill>
                <a:latin typeface="Times New Roman" panose="02020603050405020304" pitchFamily="18" charset="0"/>
                <a:cs typeface="Times New Roman" panose="02020603050405020304" pitchFamily="18" charset="0"/>
              </a:rPr>
              <a:t>is 24</a:t>
            </a:r>
            <a:r>
              <a:rPr lang="en-US" sz="3600" dirty="0">
                <a:solidFill>
                  <a:schemeClr val="bg1"/>
                </a:solidFill>
                <a:latin typeface="Times New Roman" panose="02020603050405020304" pitchFamily="18" charset="0"/>
                <a:ea typeface="Verdana" panose="020B0604030504040204" pitchFamily="34" charset="0"/>
                <a:cs typeface="Times New Roman" panose="02020603050405020304" pitchFamily="18" charset="0"/>
              </a:rPr>
              <a:t>°</a:t>
            </a:r>
            <a:r>
              <a:rPr lang="en-US" sz="3600" dirty="0">
                <a:solidFill>
                  <a:schemeClr val="bg1"/>
                </a:solidFill>
                <a:latin typeface="Times New Roman" panose="02020603050405020304" pitchFamily="18" charset="0"/>
                <a:cs typeface="Times New Roman" panose="02020603050405020304" pitchFamily="18" charset="0"/>
              </a:rPr>
              <a:t>C = less energy</a:t>
            </a:r>
            <a:br>
              <a:rPr lang="en-US" sz="2800" dirty="0">
                <a:solidFill>
                  <a:schemeClr val="bg1"/>
                </a:solidFill>
                <a:latin typeface="Times New Roman" panose="02020603050405020304" pitchFamily="18" charset="0"/>
                <a:cs typeface="Times New Roman" panose="02020603050405020304" pitchFamily="18" charset="0"/>
              </a:rPr>
            </a:br>
            <a:r>
              <a:rPr lang="en-US" sz="2800" dirty="0">
                <a:solidFill>
                  <a:schemeClr val="bg1"/>
                </a:solidFill>
                <a:latin typeface="Times New Roman" panose="02020603050405020304" pitchFamily="18" charset="0"/>
                <a:cs typeface="Times New Roman" panose="02020603050405020304" pitchFamily="18" charset="0"/>
              </a:rPr>
              <a:t>             </a:t>
            </a:r>
            <a:r>
              <a:rPr kumimoji="0" lang="en-US" sz="36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A greater ∆T would require more energy.</a:t>
            </a:r>
            <a:br>
              <a:rPr kumimoji="0" lang="en-US" sz="28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br>
            <a:endParaRPr lang="en-US" sz="2800" dirty="0">
              <a:solidFill>
                <a:schemeClr val="bg1"/>
              </a:solidFill>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070229975"/>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B113C8-3870-7B87-6CCB-25C29CFD9CA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34E30F5-4D65-16AA-2F66-26DA8F5A5DAE}"/>
              </a:ext>
            </a:extLst>
          </p:cNvPr>
          <p:cNvSpPr txBox="1"/>
          <p:nvPr/>
        </p:nvSpPr>
        <p:spPr>
          <a:xfrm>
            <a:off x="0" y="0"/>
            <a:ext cx="9144000" cy="6032421"/>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94.  Which takes more energy?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Heating 23.0 mL of water from 274 K to 299 K</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a:r>
            <a:r>
              <a:rPr lang="en-US" sz="3600" dirty="0">
                <a:solidFill>
                  <a:srgbClr val="0000FF"/>
                </a:solidFill>
                <a:latin typeface="Times New Roman" panose="02020603050405020304" pitchFamily="18" charset="0"/>
                <a:cs typeface="Times New Roman" panose="02020603050405020304" pitchFamily="18" charset="0"/>
              </a:rPr>
              <a:t>This ∆T is 25</a:t>
            </a:r>
            <a:r>
              <a:rPr lang="en-US" sz="3600" dirty="0">
                <a:solidFill>
                  <a:srgbClr val="0000FF"/>
                </a:solidFill>
                <a:latin typeface="Times New Roman" panose="02020603050405020304" pitchFamily="18" charset="0"/>
                <a:ea typeface="Verdana" panose="020B0604030504040204" pitchFamily="34" charset="0"/>
                <a:cs typeface="Times New Roman" panose="02020603050405020304" pitchFamily="18" charset="0"/>
              </a:rPr>
              <a:t>°</a:t>
            </a:r>
            <a:r>
              <a:rPr lang="en-US" sz="3600" dirty="0">
                <a:solidFill>
                  <a:srgbClr val="0000FF"/>
                </a:solidFill>
                <a:latin typeface="Times New Roman" panose="02020603050405020304" pitchFamily="18" charset="0"/>
                <a:cs typeface="Times New Roman" panose="02020603050405020304" pitchFamily="18" charset="0"/>
              </a:rPr>
              <a:t>C</a:t>
            </a:r>
            <a:br>
              <a:rPr lang="en-US" sz="3600" dirty="0">
                <a:solidFill>
                  <a:srgbClr val="0000FF"/>
                </a:solidFill>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Or  </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Heating 23.0 mL of water from 299 K to 323 K?</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a:r>
            <a:r>
              <a:rPr kumimoji="0" lang="en-US" sz="3600" b="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This ∆T is 24</a:t>
            </a:r>
            <a:r>
              <a:rPr kumimoji="0" lang="en-US" sz="3600" b="0" i="0" u="none" strike="noStrike" kern="1200" cap="none" spc="0" normalizeH="0" baseline="0" noProof="0" dirty="0">
                <a:ln>
                  <a:noFill/>
                </a:ln>
                <a:solidFill>
                  <a:srgbClr val="0000FF"/>
                </a:solidFill>
                <a:effectLst/>
                <a:uLnTx/>
                <a:uFillTx/>
                <a:latin typeface="Times New Roman" panose="02020603050405020304" pitchFamily="18" charset="0"/>
                <a:ea typeface="Verdana" panose="020B0604030504040204" pitchFamily="34" charset="0"/>
                <a:cs typeface="Times New Roman" panose="02020603050405020304" pitchFamily="18" charset="0"/>
              </a:rPr>
              <a:t>°</a:t>
            </a:r>
            <a:r>
              <a:rPr kumimoji="0" lang="en-US" sz="3600" b="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C</a:t>
            </a:r>
            <a:br>
              <a:rPr kumimoji="0" lang="en-US" sz="3600" b="0"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br>
            <a:r>
              <a:rPr lang="en-US" sz="3600" dirty="0">
                <a:solidFill>
                  <a:schemeClr val="bg1"/>
                </a:solidFill>
                <a:latin typeface="Times New Roman" panose="02020603050405020304" pitchFamily="18" charset="0"/>
                <a:cs typeface="Times New Roman" panose="02020603050405020304" pitchFamily="18" charset="0"/>
              </a:rPr>
              <a:t>is 24</a:t>
            </a:r>
            <a:r>
              <a:rPr lang="en-US" sz="3600" dirty="0">
                <a:solidFill>
                  <a:schemeClr val="bg1"/>
                </a:solidFill>
                <a:latin typeface="Times New Roman" panose="02020603050405020304" pitchFamily="18" charset="0"/>
                <a:ea typeface="Verdana" panose="020B0604030504040204" pitchFamily="34" charset="0"/>
                <a:cs typeface="Times New Roman" panose="02020603050405020304" pitchFamily="18" charset="0"/>
              </a:rPr>
              <a:t>°</a:t>
            </a:r>
            <a:r>
              <a:rPr lang="en-US" sz="3600" dirty="0">
                <a:solidFill>
                  <a:schemeClr val="bg1"/>
                </a:solidFill>
                <a:latin typeface="Times New Roman" panose="02020603050405020304" pitchFamily="18" charset="0"/>
                <a:cs typeface="Times New Roman" panose="02020603050405020304" pitchFamily="18" charset="0"/>
              </a:rPr>
              <a:t>C = less energy</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             </a:t>
            </a:r>
            <a:r>
              <a:rPr kumimoji="0" lang="en-US" sz="36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A greater ∆T would require more energy.</a:t>
            </a:r>
            <a:br>
              <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76034589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0BAB705-C140-4120-96A5-C78DE3186D28}"/>
              </a:ext>
            </a:extLst>
          </p:cNvPr>
          <p:cNvSpPr txBox="1"/>
          <p:nvPr/>
        </p:nvSpPr>
        <p:spPr>
          <a:xfrm>
            <a:off x="0" y="0"/>
            <a:ext cx="9144000" cy="6401753"/>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95. Which takes more energy?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a:r>
            <a:r>
              <a:rPr lang="en-US" sz="2800" dirty="0">
                <a:solidFill>
                  <a:schemeClr val="bg1"/>
                </a:solidFill>
                <a:latin typeface="Times New Roman" panose="02020603050405020304" pitchFamily="18" charset="0"/>
                <a:cs typeface="Times New Roman" panose="02020603050405020304" pitchFamily="18" charset="0"/>
              </a:rPr>
              <a:t>(no estimating, this requires math)</a:t>
            </a:r>
            <a:br>
              <a:rPr lang="en-US" sz="2800" dirty="0">
                <a:solidFill>
                  <a:schemeClr val="bg1"/>
                </a:solidFill>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Vaporizing 21.0 g water from 373 K liquid to gas</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a:r>
            <a:r>
              <a:rPr lang="en-US" sz="2800" dirty="0">
                <a:solidFill>
                  <a:schemeClr val="bg1"/>
                </a:solidFill>
                <a:latin typeface="Times New Roman" panose="02020603050405020304" pitchFamily="18" charset="0"/>
                <a:cs typeface="Times New Roman" panose="02020603050405020304" pitchFamily="18" charset="0"/>
              </a:rPr>
              <a:t>q = </a:t>
            </a:r>
            <a:r>
              <a:rPr lang="en-US" sz="2800" dirty="0" err="1">
                <a:solidFill>
                  <a:schemeClr val="bg1"/>
                </a:solidFill>
                <a:latin typeface="Times New Roman" panose="02020603050405020304" pitchFamily="18" charset="0"/>
                <a:cs typeface="Times New Roman" panose="02020603050405020304" pitchFamily="18" charset="0"/>
              </a:rPr>
              <a:t>mH</a:t>
            </a:r>
            <a:r>
              <a:rPr lang="en-US" sz="2800" baseline="-25000" dirty="0" err="1">
                <a:solidFill>
                  <a:schemeClr val="bg1"/>
                </a:solidFill>
                <a:latin typeface="Times New Roman" panose="02020603050405020304" pitchFamily="18" charset="0"/>
                <a:cs typeface="Times New Roman" panose="02020603050405020304" pitchFamily="18" charset="0"/>
              </a:rPr>
              <a:t>V</a:t>
            </a:r>
            <a:r>
              <a:rPr lang="en-US" sz="2800" dirty="0">
                <a:solidFill>
                  <a:schemeClr val="bg1"/>
                </a:solidFill>
                <a:latin typeface="Times New Roman" panose="02020603050405020304" pitchFamily="18" charset="0"/>
                <a:cs typeface="Times New Roman" panose="02020603050405020304" pitchFamily="18" charset="0"/>
              </a:rPr>
              <a:t> = (21.0 g)(2260 J/g) = 47,460 J  </a:t>
            </a:r>
            <a:br>
              <a:rPr lang="en-US" sz="2800" dirty="0">
                <a:solidFill>
                  <a:schemeClr val="bg1"/>
                </a:solidFill>
                <a:latin typeface="Times New Roman" panose="02020603050405020304" pitchFamily="18" charset="0"/>
                <a:cs typeface="Times New Roman" panose="02020603050405020304" pitchFamily="18" charset="0"/>
              </a:rPr>
            </a:br>
            <a:r>
              <a:rPr lang="en-US" sz="2800" dirty="0">
                <a:solidFill>
                  <a:schemeClr val="bg1"/>
                </a:solidFill>
                <a:latin typeface="Times New Roman" panose="02020603050405020304" pitchFamily="18" charset="0"/>
                <a:cs typeface="Times New Roman" panose="02020603050405020304" pitchFamily="18" charset="0"/>
              </a:rPr>
              <a:t>                                                             (more energy)</a:t>
            </a:r>
            <a:br>
              <a:rPr lang="en-US" sz="2800" dirty="0">
                <a:solidFill>
                  <a:schemeClr val="bg1"/>
                </a:solidFill>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or  Changing the temp of 100.0 g H</a:t>
            </a:r>
            <a:r>
              <a:rPr lang="en-US" sz="2800" baseline="-25000" dirty="0">
                <a:latin typeface="Times New Roman" panose="02020603050405020304" pitchFamily="18" charset="0"/>
                <a:cs typeface="Times New Roman" panose="02020603050405020304" pitchFamily="18" charset="0"/>
              </a:rPr>
              <a:t>2</a:t>
            </a:r>
            <a:r>
              <a:rPr lang="en-US" sz="2800" dirty="0">
                <a:latin typeface="Times New Roman" panose="02020603050405020304" pitchFamily="18" charset="0"/>
                <a:cs typeface="Times New Roman" panose="02020603050405020304" pitchFamily="18" charset="0"/>
              </a:rPr>
              <a:t>O by 97.0 K?  </a:t>
            </a:r>
            <a:br>
              <a:rPr lang="en-US" sz="2800" dirty="0">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       </a:t>
            </a:r>
            <a:r>
              <a:rPr lang="en-US" sz="2800" dirty="0">
                <a:solidFill>
                  <a:schemeClr val="bg1"/>
                </a:solidFill>
                <a:latin typeface="Times New Roman" panose="02020603050405020304" pitchFamily="18" charset="0"/>
                <a:cs typeface="Times New Roman" panose="02020603050405020304" pitchFamily="18" charset="0"/>
              </a:rPr>
              <a:t>q = </a:t>
            </a:r>
            <a:r>
              <a:rPr lang="en-US" sz="2800" dirty="0" err="1">
                <a:solidFill>
                  <a:schemeClr val="bg1"/>
                </a:solidFill>
                <a:latin typeface="Times New Roman" panose="02020603050405020304" pitchFamily="18" charset="0"/>
                <a:cs typeface="Times New Roman" panose="02020603050405020304" pitchFamily="18" charset="0"/>
              </a:rPr>
              <a:t>mC</a:t>
            </a:r>
            <a:r>
              <a:rPr lang="en-US" sz="2800" dirty="0" err="1">
                <a:solidFill>
                  <a:schemeClr val="bg1"/>
                </a:solidFill>
                <a:latin typeface="Calibri" panose="020F0502020204030204" pitchFamily="34" charset="0"/>
                <a:cs typeface="Calibri" panose="020F0502020204030204" pitchFamily="34" charset="0"/>
              </a:rPr>
              <a:t>∆</a:t>
            </a:r>
            <a:r>
              <a:rPr lang="en-US" sz="2800" dirty="0" err="1">
                <a:solidFill>
                  <a:schemeClr val="bg1"/>
                </a:solidFill>
                <a:latin typeface="Times New Roman" panose="02020603050405020304" pitchFamily="18" charset="0"/>
                <a:cs typeface="Times New Roman" panose="02020603050405020304" pitchFamily="18" charset="0"/>
              </a:rPr>
              <a:t>T</a:t>
            </a:r>
            <a:r>
              <a:rPr lang="en-US" sz="2800" dirty="0">
                <a:solidFill>
                  <a:schemeClr val="bg1"/>
                </a:solidFill>
                <a:latin typeface="Times New Roman" panose="02020603050405020304" pitchFamily="18" charset="0"/>
                <a:cs typeface="Times New Roman" panose="02020603050405020304" pitchFamily="18" charset="0"/>
              </a:rPr>
              <a:t> = (100.0 g)(4.18 J/</a:t>
            </a:r>
            <a:r>
              <a:rPr lang="en-US" sz="2800" dirty="0" err="1">
                <a:solidFill>
                  <a:schemeClr val="bg1"/>
                </a:solidFill>
                <a:latin typeface="Times New Roman" panose="02020603050405020304" pitchFamily="18" charset="0"/>
                <a:cs typeface="Times New Roman" panose="02020603050405020304" pitchFamily="18" charset="0"/>
              </a:rPr>
              <a:t>g·K</a:t>
            </a:r>
            <a:r>
              <a:rPr lang="en-US" sz="2800" dirty="0">
                <a:solidFill>
                  <a:schemeClr val="bg1"/>
                </a:solidFill>
                <a:latin typeface="Times New Roman" panose="02020603050405020304" pitchFamily="18" charset="0"/>
                <a:cs typeface="Times New Roman" panose="02020603050405020304" pitchFamily="18" charset="0"/>
              </a:rPr>
              <a:t>)(97.0 K) = 40546 J</a:t>
            </a:r>
            <a:br>
              <a:rPr lang="en-US" sz="2800" dirty="0">
                <a:solidFill>
                  <a:schemeClr val="bg1"/>
                </a:solidFill>
                <a:latin typeface="Times New Roman" panose="02020603050405020304" pitchFamily="18" charset="0"/>
                <a:cs typeface="Times New Roman" panose="02020603050405020304" pitchFamily="18" charset="0"/>
              </a:rPr>
            </a:br>
            <a:r>
              <a:rPr lang="en-US" sz="2800" dirty="0">
                <a:solidFill>
                  <a:schemeClr val="bg1"/>
                </a:solidFill>
                <a:latin typeface="Times New Roman" panose="02020603050405020304" pitchFamily="18" charset="0"/>
                <a:cs typeface="Times New Roman" panose="02020603050405020304" pitchFamily="18" charset="0"/>
              </a:rPr>
              <a:t>                                                                               (less energy)</a:t>
            </a:r>
            <a:br>
              <a:rPr lang="en-US" sz="2800" dirty="0">
                <a:solidFill>
                  <a:schemeClr val="bg1"/>
                </a:solidFill>
                <a:latin typeface="Times New Roman" panose="02020603050405020304" pitchFamily="18" charset="0"/>
                <a:cs typeface="Times New Roman" panose="02020603050405020304" pitchFamily="18" charset="0"/>
              </a:rPr>
            </a:br>
            <a:br>
              <a:rPr lang="en-US" sz="2800" dirty="0">
                <a:solidFill>
                  <a:schemeClr val="bg1"/>
                </a:solidFill>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endParaRPr lang="en-US" dirty="0"/>
          </a:p>
        </p:txBody>
      </p:sp>
    </p:spTree>
    <p:extLst>
      <p:ext uri="{BB962C8B-B14F-4D97-AF65-F5344CB8AC3E}">
        <p14:creationId xmlns:p14="http://schemas.microsoft.com/office/powerpoint/2010/main" val="2305642122"/>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63A887-3A14-3AA2-BB82-8FC922B3C53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8D60EEE-6A9D-A73A-1B59-E78024761477}"/>
              </a:ext>
            </a:extLst>
          </p:cNvPr>
          <p:cNvSpPr txBox="1"/>
          <p:nvPr/>
        </p:nvSpPr>
        <p:spPr>
          <a:xfrm>
            <a:off x="0" y="0"/>
            <a:ext cx="9144000" cy="6401753"/>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95. Which takes more energy?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a:r>
            <a:r>
              <a:rPr lang="en-US" sz="2800" dirty="0">
                <a:solidFill>
                  <a:srgbClr val="FF0000"/>
                </a:solidFill>
                <a:latin typeface="Times New Roman" panose="02020603050405020304" pitchFamily="18" charset="0"/>
                <a:cs typeface="Times New Roman" panose="02020603050405020304" pitchFamily="18" charset="0"/>
              </a:rPr>
              <a:t>(no estimating, this requires math)</a:t>
            </a:r>
            <a:br>
              <a:rPr lang="en-US" sz="2800" dirty="0">
                <a:solidFill>
                  <a:srgbClr val="FF0000"/>
                </a:solidFill>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Vaporizing 21.0 g water from 373 K liquid to gas</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a:r>
            <a:r>
              <a:rPr lang="en-US" sz="2800" dirty="0">
                <a:solidFill>
                  <a:srgbClr val="FF0000"/>
                </a:solidFill>
                <a:latin typeface="Times New Roman" panose="02020603050405020304" pitchFamily="18" charset="0"/>
                <a:cs typeface="Times New Roman" panose="02020603050405020304" pitchFamily="18" charset="0"/>
              </a:rPr>
              <a:t>q = </a:t>
            </a:r>
            <a:r>
              <a:rPr lang="en-US" sz="2800" dirty="0" err="1">
                <a:solidFill>
                  <a:srgbClr val="FF0000"/>
                </a:solidFill>
                <a:latin typeface="Times New Roman" panose="02020603050405020304" pitchFamily="18" charset="0"/>
                <a:cs typeface="Times New Roman" panose="02020603050405020304" pitchFamily="18" charset="0"/>
              </a:rPr>
              <a:t>mH</a:t>
            </a:r>
            <a:r>
              <a:rPr lang="en-US" sz="2800" baseline="-25000" dirty="0" err="1">
                <a:solidFill>
                  <a:srgbClr val="FF0000"/>
                </a:solidFill>
                <a:latin typeface="Times New Roman" panose="02020603050405020304" pitchFamily="18" charset="0"/>
                <a:cs typeface="Times New Roman" panose="02020603050405020304" pitchFamily="18" charset="0"/>
              </a:rPr>
              <a:t>V</a:t>
            </a:r>
            <a:r>
              <a:rPr lang="en-US" sz="2800" dirty="0">
                <a:solidFill>
                  <a:srgbClr val="FF0000"/>
                </a:solidFill>
                <a:latin typeface="Times New Roman" panose="02020603050405020304" pitchFamily="18" charset="0"/>
                <a:cs typeface="Times New Roman" panose="02020603050405020304" pitchFamily="18" charset="0"/>
              </a:rPr>
              <a:t> = (21.0 g)(2260 J/g) = 47,460 J  </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                                                             </a:t>
            </a:r>
            <a:r>
              <a:rPr lang="en-US" sz="2800" dirty="0">
                <a:solidFill>
                  <a:srgbClr val="0000FF"/>
                </a:solidFill>
                <a:latin typeface="Times New Roman" panose="02020603050405020304" pitchFamily="18" charset="0"/>
                <a:cs typeface="Times New Roman" panose="02020603050405020304" pitchFamily="18" charset="0"/>
              </a:rPr>
              <a:t>(more energy)</a:t>
            </a:r>
            <a:br>
              <a:rPr lang="en-US" sz="2800" dirty="0">
                <a:solidFill>
                  <a:srgbClr val="0000FF"/>
                </a:solidFill>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or  Changing the temp of 100.0 g H</a:t>
            </a:r>
            <a:r>
              <a:rPr lang="en-US" sz="2800" baseline="-25000" dirty="0">
                <a:latin typeface="Times New Roman" panose="02020603050405020304" pitchFamily="18" charset="0"/>
                <a:cs typeface="Times New Roman" panose="02020603050405020304" pitchFamily="18" charset="0"/>
              </a:rPr>
              <a:t>2</a:t>
            </a:r>
            <a:r>
              <a:rPr lang="en-US" sz="2800" dirty="0">
                <a:latin typeface="Times New Roman" panose="02020603050405020304" pitchFamily="18" charset="0"/>
                <a:cs typeface="Times New Roman" panose="02020603050405020304" pitchFamily="18" charset="0"/>
              </a:rPr>
              <a:t>O by 97.0 K?  </a:t>
            </a:r>
            <a:br>
              <a:rPr lang="en-US" sz="2800" dirty="0">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       q = </a:t>
            </a:r>
            <a:r>
              <a:rPr lang="en-US" sz="2800" dirty="0" err="1">
                <a:solidFill>
                  <a:srgbClr val="FF0000"/>
                </a:solidFill>
                <a:latin typeface="Times New Roman" panose="02020603050405020304" pitchFamily="18" charset="0"/>
                <a:cs typeface="Times New Roman" panose="02020603050405020304" pitchFamily="18" charset="0"/>
              </a:rPr>
              <a:t>mC</a:t>
            </a:r>
            <a:r>
              <a:rPr lang="en-US" sz="2800" dirty="0" err="1">
                <a:solidFill>
                  <a:srgbClr val="FF0000"/>
                </a:solidFill>
                <a:latin typeface="Calibri" panose="020F0502020204030204" pitchFamily="34" charset="0"/>
                <a:cs typeface="Calibri" panose="020F0502020204030204" pitchFamily="34" charset="0"/>
              </a:rPr>
              <a:t>∆</a:t>
            </a:r>
            <a:r>
              <a:rPr lang="en-US" sz="2800" dirty="0" err="1">
                <a:solidFill>
                  <a:srgbClr val="FF0000"/>
                </a:solidFill>
                <a:latin typeface="Times New Roman" panose="02020603050405020304" pitchFamily="18" charset="0"/>
                <a:cs typeface="Times New Roman" panose="02020603050405020304" pitchFamily="18" charset="0"/>
              </a:rPr>
              <a:t>T</a:t>
            </a:r>
            <a:r>
              <a:rPr lang="en-US" sz="2800" dirty="0">
                <a:solidFill>
                  <a:srgbClr val="FF0000"/>
                </a:solidFill>
                <a:latin typeface="Times New Roman" panose="02020603050405020304" pitchFamily="18" charset="0"/>
                <a:cs typeface="Times New Roman" panose="02020603050405020304" pitchFamily="18" charset="0"/>
              </a:rPr>
              <a:t> = (100.0 g)(4.18 J/</a:t>
            </a:r>
            <a:r>
              <a:rPr lang="en-US" sz="2800" dirty="0" err="1">
                <a:solidFill>
                  <a:srgbClr val="FF0000"/>
                </a:solidFill>
                <a:latin typeface="Times New Roman" panose="02020603050405020304" pitchFamily="18" charset="0"/>
                <a:cs typeface="Times New Roman" panose="02020603050405020304" pitchFamily="18" charset="0"/>
              </a:rPr>
              <a:t>g·K</a:t>
            </a:r>
            <a:r>
              <a:rPr lang="en-US" sz="2800" dirty="0">
                <a:solidFill>
                  <a:srgbClr val="FF0000"/>
                </a:solidFill>
                <a:latin typeface="Times New Roman" panose="02020603050405020304" pitchFamily="18" charset="0"/>
                <a:cs typeface="Times New Roman" panose="02020603050405020304" pitchFamily="18" charset="0"/>
              </a:rPr>
              <a:t>)(97.0 K) = 40546 J</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                                                                               </a:t>
            </a:r>
            <a:r>
              <a:rPr lang="en-US" sz="2800" dirty="0">
                <a:solidFill>
                  <a:srgbClr val="0000FF"/>
                </a:solidFill>
                <a:latin typeface="Times New Roman" panose="02020603050405020304" pitchFamily="18" charset="0"/>
                <a:cs typeface="Times New Roman" panose="02020603050405020304" pitchFamily="18" charset="0"/>
              </a:rPr>
              <a:t>(less energy)</a:t>
            </a:r>
            <a:br>
              <a:rPr lang="en-US" sz="2800" dirty="0">
                <a:solidFill>
                  <a:srgbClr val="0000FF"/>
                </a:solidFill>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endParaRPr lang="en-US" dirty="0"/>
          </a:p>
        </p:txBody>
      </p:sp>
    </p:spTree>
    <p:extLst>
      <p:ext uri="{BB962C8B-B14F-4D97-AF65-F5344CB8AC3E}">
        <p14:creationId xmlns:p14="http://schemas.microsoft.com/office/powerpoint/2010/main" val="3638096138"/>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bg>
      <p:bgPr>
        <a:solidFill>
          <a:srgbClr val="D1FFE8"/>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0BAB705-C140-4120-96A5-C78DE3186D28}"/>
              </a:ext>
            </a:extLst>
          </p:cNvPr>
          <p:cNvSpPr txBox="1"/>
          <p:nvPr/>
        </p:nvSpPr>
        <p:spPr>
          <a:xfrm>
            <a:off x="0" y="0"/>
            <a:ext cx="9144000" cy="5632311"/>
          </a:xfrm>
          <a:prstGeom prst="rect">
            <a:avLst/>
          </a:prstGeom>
          <a:noFill/>
        </p:spPr>
        <p:txBody>
          <a:bodyPr wrap="square" rtlCol="0">
            <a:spAutoFit/>
          </a:bodyPr>
          <a:lstStyle/>
          <a:p>
            <a:r>
              <a:rPr lang="en-US" sz="4000" dirty="0">
                <a:latin typeface="Times New Roman" panose="02020603050405020304" pitchFamily="18" charset="0"/>
                <a:cs typeface="Times New Roman" panose="02020603050405020304" pitchFamily="18" charset="0"/>
              </a:rPr>
              <a:t>96.  Which has the LOWEST AVERAGE  </a:t>
            </a:r>
            <a:br>
              <a:rPr lang="en-US" sz="4000" dirty="0">
                <a:latin typeface="Times New Roman" panose="02020603050405020304" pitchFamily="18" charset="0"/>
                <a:cs typeface="Times New Roman" panose="02020603050405020304" pitchFamily="18" charset="0"/>
              </a:rPr>
            </a:br>
            <a:r>
              <a:rPr lang="en-US" sz="4000" dirty="0">
                <a:latin typeface="Times New Roman" panose="02020603050405020304" pitchFamily="18" charset="0"/>
                <a:cs typeface="Times New Roman" panose="02020603050405020304" pitchFamily="18" charset="0"/>
              </a:rPr>
              <a:t>       KINETIC ENERGY?</a:t>
            </a:r>
            <a:br>
              <a:rPr lang="en-US" sz="4000" dirty="0">
                <a:latin typeface="Times New Roman" panose="02020603050405020304" pitchFamily="18" charset="0"/>
                <a:cs typeface="Times New Roman" panose="02020603050405020304" pitchFamily="18" charset="0"/>
              </a:rPr>
            </a:br>
            <a:br>
              <a:rPr lang="en-US" sz="4000" dirty="0">
                <a:latin typeface="Times New Roman" panose="02020603050405020304" pitchFamily="18" charset="0"/>
                <a:cs typeface="Times New Roman" panose="02020603050405020304" pitchFamily="18" charset="0"/>
              </a:rPr>
            </a:br>
            <a:r>
              <a:rPr lang="en-US" sz="4000" dirty="0">
                <a:latin typeface="Times New Roman" panose="02020603050405020304" pitchFamily="18" charset="0"/>
                <a:cs typeface="Times New Roman" panose="02020603050405020304" pitchFamily="18" charset="0"/>
              </a:rPr>
              <a:t>A.  100 mL water at 51.0°C            </a:t>
            </a:r>
            <a:br>
              <a:rPr lang="en-US" sz="4000" dirty="0">
                <a:latin typeface="Times New Roman" panose="02020603050405020304" pitchFamily="18" charset="0"/>
                <a:cs typeface="Times New Roman" panose="02020603050405020304" pitchFamily="18" charset="0"/>
              </a:rPr>
            </a:br>
            <a:r>
              <a:rPr lang="en-US" sz="4000" dirty="0">
                <a:latin typeface="Times New Roman" panose="02020603050405020304" pitchFamily="18" charset="0"/>
                <a:cs typeface="Times New Roman" panose="02020603050405020304" pitchFamily="18" charset="0"/>
              </a:rPr>
              <a:t>B.  100 mL water at 50.0°C          </a:t>
            </a:r>
            <a:br>
              <a:rPr lang="en-US" sz="4000" dirty="0">
                <a:latin typeface="Times New Roman" panose="02020603050405020304" pitchFamily="18" charset="0"/>
                <a:cs typeface="Times New Roman" panose="02020603050405020304" pitchFamily="18" charset="0"/>
              </a:rPr>
            </a:br>
            <a:r>
              <a:rPr lang="en-US" sz="4000" dirty="0">
                <a:latin typeface="Times New Roman" panose="02020603050405020304" pitchFamily="18" charset="0"/>
                <a:cs typeface="Times New Roman" panose="02020603050405020304" pitchFamily="18" charset="0"/>
              </a:rPr>
              <a:t>C.  175 mL water at 49.0°C            </a:t>
            </a:r>
            <a:br>
              <a:rPr lang="en-US" sz="4000" dirty="0">
                <a:latin typeface="Times New Roman" panose="02020603050405020304" pitchFamily="18" charset="0"/>
                <a:cs typeface="Times New Roman" panose="02020603050405020304" pitchFamily="18" charset="0"/>
              </a:rPr>
            </a:br>
            <a:r>
              <a:rPr lang="en-US" sz="4000" dirty="0">
                <a:solidFill>
                  <a:schemeClr val="tx1">
                    <a:lumMod val="95000"/>
                    <a:lumOff val="5000"/>
                  </a:schemeClr>
                </a:solidFill>
                <a:latin typeface="Times New Roman" panose="02020603050405020304" pitchFamily="18" charset="0"/>
                <a:cs typeface="Times New Roman" panose="02020603050405020304" pitchFamily="18" charset="0"/>
              </a:rPr>
              <a:t>D.  175 mL water at 23.0°C</a:t>
            </a:r>
            <a:br>
              <a:rPr lang="en-US" sz="4000" dirty="0">
                <a:solidFill>
                  <a:schemeClr val="tx1">
                    <a:lumMod val="95000"/>
                    <a:lumOff val="5000"/>
                  </a:schemeClr>
                </a:solidFill>
                <a:latin typeface="Times New Roman" panose="02020603050405020304" pitchFamily="18" charset="0"/>
                <a:cs typeface="Times New Roman" panose="02020603050405020304" pitchFamily="18" charset="0"/>
              </a:rPr>
            </a:br>
            <a:br>
              <a:rPr lang="en-US" sz="4000" dirty="0">
                <a:solidFill>
                  <a:srgbClr val="0000FF"/>
                </a:solidFill>
                <a:latin typeface="Times New Roman" panose="02020603050405020304" pitchFamily="18" charset="0"/>
                <a:cs typeface="Times New Roman" panose="02020603050405020304" pitchFamily="18" charset="0"/>
              </a:rPr>
            </a:br>
            <a:r>
              <a:rPr lang="en-US" sz="4000" dirty="0">
                <a:solidFill>
                  <a:srgbClr val="0000FF"/>
                </a:solidFill>
                <a:latin typeface="Times New Roman" panose="02020603050405020304" pitchFamily="18" charset="0"/>
                <a:cs typeface="Times New Roman" panose="02020603050405020304" pitchFamily="18" charset="0"/>
              </a:rPr>
              <a:t>        </a:t>
            </a:r>
            <a:endParaRPr lang="en-US" sz="2800" b="1" dirty="0"/>
          </a:p>
        </p:txBody>
      </p:sp>
    </p:spTree>
    <p:extLst>
      <p:ext uri="{BB962C8B-B14F-4D97-AF65-F5344CB8AC3E}">
        <p14:creationId xmlns:p14="http://schemas.microsoft.com/office/powerpoint/2010/main" val="199106818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bg>
      <p:bgPr>
        <a:solidFill>
          <a:srgbClr val="D1FFE8"/>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0BAB705-C140-4120-96A5-C78DE3186D28}"/>
              </a:ext>
            </a:extLst>
          </p:cNvPr>
          <p:cNvSpPr txBox="1"/>
          <p:nvPr/>
        </p:nvSpPr>
        <p:spPr>
          <a:xfrm>
            <a:off x="0" y="0"/>
            <a:ext cx="9144000" cy="6247864"/>
          </a:xfrm>
          <a:prstGeom prst="rect">
            <a:avLst/>
          </a:prstGeom>
          <a:noFill/>
        </p:spPr>
        <p:txBody>
          <a:bodyPr wrap="square" rtlCol="0">
            <a:spAutoFit/>
          </a:bodyPr>
          <a:lstStyle/>
          <a:p>
            <a:pPr marL="742950" indent="-742950">
              <a:buAutoNum type="arabicPeriod" startAt="96"/>
            </a:pPr>
            <a:r>
              <a:rPr lang="en-US" sz="4000" dirty="0">
                <a:latin typeface="Times New Roman" panose="02020603050405020304" pitchFamily="18" charset="0"/>
                <a:cs typeface="Times New Roman" panose="02020603050405020304" pitchFamily="18" charset="0"/>
              </a:rPr>
              <a:t>Which has the LOWEST AVERAGE  </a:t>
            </a:r>
            <a:br>
              <a:rPr lang="en-US" sz="4000" dirty="0">
                <a:latin typeface="Times New Roman" panose="02020603050405020304" pitchFamily="18" charset="0"/>
                <a:cs typeface="Times New Roman" panose="02020603050405020304" pitchFamily="18" charset="0"/>
              </a:rPr>
            </a:br>
            <a:r>
              <a:rPr lang="en-US" sz="4000" dirty="0">
                <a:latin typeface="Times New Roman" panose="02020603050405020304" pitchFamily="18" charset="0"/>
                <a:cs typeface="Times New Roman" panose="02020603050405020304" pitchFamily="18" charset="0"/>
              </a:rPr>
              <a:t>        KINETIC ENERGY?</a:t>
            </a:r>
            <a:br>
              <a:rPr lang="en-US" sz="4000" dirty="0">
                <a:latin typeface="Times New Roman" panose="02020603050405020304" pitchFamily="18" charset="0"/>
                <a:cs typeface="Times New Roman" panose="02020603050405020304" pitchFamily="18" charset="0"/>
              </a:rPr>
            </a:br>
            <a:br>
              <a:rPr lang="en-US" sz="4000" dirty="0">
                <a:latin typeface="Times New Roman" panose="02020603050405020304" pitchFamily="18" charset="0"/>
                <a:cs typeface="Times New Roman" panose="02020603050405020304" pitchFamily="18" charset="0"/>
              </a:rPr>
            </a:br>
            <a:r>
              <a:rPr lang="en-US" sz="4000" dirty="0">
                <a:latin typeface="Times New Roman" panose="02020603050405020304" pitchFamily="18" charset="0"/>
                <a:cs typeface="Times New Roman" panose="02020603050405020304" pitchFamily="18" charset="0"/>
              </a:rPr>
              <a:t>A.  100 mL water at 51.0°C            </a:t>
            </a:r>
            <a:br>
              <a:rPr lang="en-US" sz="4000" dirty="0">
                <a:latin typeface="Times New Roman" panose="02020603050405020304" pitchFamily="18" charset="0"/>
                <a:cs typeface="Times New Roman" panose="02020603050405020304" pitchFamily="18" charset="0"/>
              </a:rPr>
            </a:br>
            <a:r>
              <a:rPr lang="en-US" sz="4000" dirty="0">
                <a:latin typeface="Times New Roman" panose="02020603050405020304" pitchFamily="18" charset="0"/>
                <a:cs typeface="Times New Roman" panose="02020603050405020304" pitchFamily="18" charset="0"/>
              </a:rPr>
              <a:t>B.  100 mL water at 50.0°C          </a:t>
            </a:r>
            <a:br>
              <a:rPr lang="en-US" sz="4000" dirty="0">
                <a:latin typeface="Times New Roman" panose="02020603050405020304" pitchFamily="18" charset="0"/>
                <a:cs typeface="Times New Roman" panose="02020603050405020304" pitchFamily="18" charset="0"/>
              </a:rPr>
            </a:br>
            <a:r>
              <a:rPr lang="en-US" sz="4000" dirty="0">
                <a:latin typeface="Times New Roman" panose="02020603050405020304" pitchFamily="18" charset="0"/>
                <a:cs typeface="Times New Roman" panose="02020603050405020304" pitchFamily="18" charset="0"/>
              </a:rPr>
              <a:t>C.  175 mL water at 49.0°C            </a:t>
            </a:r>
            <a:br>
              <a:rPr lang="en-US" sz="4000" dirty="0">
                <a:latin typeface="Times New Roman" panose="02020603050405020304" pitchFamily="18" charset="0"/>
                <a:cs typeface="Times New Roman" panose="02020603050405020304" pitchFamily="18" charset="0"/>
              </a:rPr>
            </a:br>
            <a:r>
              <a:rPr lang="en-US" sz="4000" b="1" dirty="0">
                <a:solidFill>
                  <a:srgbClr val="0000FF"/>
                </a:solidFill>
                <a:latin typeface="Times New Roman" panose="02020603050405020304" pitchFamily="18" charset="0"/>
                <a:cs typeface="Times New Roman" panose="02020603050405020304" pitchFamily="18" charset="0"/>
              </a:rPr>
              <a:t>D.  175 mL water at 23.0°C</a:t>
            </a:r>
            <a:br>
              <a:rPr lang="en-US" sz="4000" b="1" dirty="0">
                <a:solidFill>
                  <a:srgbClr val="0000FF"/>
                </a:solidFill>
                <a:latin typeface="Times New Roman" panose="02020603050405020304" pitchFamily="18" charset="0"/>
                <a:cs typeface="Times New Roman" panose="02020603050405020304" pitchFamily="18" charset="0"/>
              </a:rPr>
            </a:br>
            <a:br>
              <a:rPr lang="en-US" sz="4000" b="1" dirty="0">
                <a:solidFill>
                  <a:srgbClr val="0000FF"/>
                </a:solidFill>
                <a:latin typeface="Times New Roman" panose="02020603050405020304" pitchFamily="18" charset="0"/>
                <a:cs typeface="Times New Roman" panose="02020603050405020304" pitchFamily="18" charset="0"/>
              </a:rPr>
            </a:br>
            <a:r>
              <a:rPr lang="en-US" sz="4000" b="1" dirty="0">
                <a:solidFill>
                  <a:srgbClr val="FF0000"/>
                </a:solidFill>
                <a:latin typeface="Times New Roman" panose="02020603050405020304" pitchFamily="18" charset="0"/>
                <a:cs typeface="Times New Roman" panose="02020603050405020304" pitchFamily="18" charset="0"/>
              </a:rPr>
              <a:t>this is KE/mL, not total energy</a:t>
            </a:r>
            <a:br>
              <a:rPr lang="en-US" sz="4000" dirty="0">
                <a:solidFill>
                  <a:srgbClr val="FF0000"/>
                </a:solidFill>
                <a:latin typeface="Times New Roman" panose="02020603050405020304" pitchFamily="18" charset="0"/>
                <a:cs typeface="Times New Roman" panose="02020603050405020304" pitchFamily="18" charset="0"/>
              </a:rPr>
            </a:br>
            <a:r>
              <a:rPr lang="en-US" sz="4000" b="1" dirty="0">
                <a:solidFill>
                  <a:srgbClr val="FF0000"/>
                </a:solidFill>
                <a:latin typeface="Times New Roman" panose="02020603050405020304" pitchFamily="18" charset="0"/>
                <a:cs typeface="Times New Roman" panose="02020603050405020304" pitchFamily="18" charset="0"/>
              </a:rPr>
              <a:t>Lowest temp = Lowest kinetic energy</a:t>
            </a:r>
            <a:endParaRPr lang="en-US" sz="2800" b="1" dirty="0">
              <a:solidFill>
                <a:srgbClr val="FF0000"/>
              </a:solidFill>
            </a:endParaRPr>
          </a:p>
        </p:txBody>
      </p:sp>
    </p:spTree>
    <p:extLst>
      <p:ext uri="{BB962C8B-B14F-4D97-AF65-F5344CB8AC3E}">
        <p14:creationId xmlns:p14="http://schemas.microsoft.com/office/powerpoint/2010/main" val="3290036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1"/>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5773124" y="6626"/>
            <a:ext cx="3353413" cy="3422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1" y="0"/>
            <a:ext cx="9126537" cy="6247864"/>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This horse has a boo </a:t>
            </a:r>
            <a:r>
              <a:rPr kumimoji="0" lang="en-US" sz="3600" b="0" i="0" u="none" strike="noStrike" kern="1200" cap="none" spc="0" normalizeH="0" baseline="0" noProof="0" dirty="0" err="1">
                <a:ln>
                  <a:noFill/>
                </a:ln>
                <a:solidFill>
                  <a:srgbClr val="FF0000"/>
                </a:solidFill>
                <a:effectLst/>
                <a:uLnTx/>
                <a:uFillTx/>
                <a:latin typeface="Times New Roman" panose="02020603050405020304" pitchFamily="18" charset="0"/>
                <a:cs typeface="Times New Roman" panose="02020603050405020304" pitchFamily="18" charset="0"/>
              </a:rPr>
              <a:t>boo</a:t>
            </a:r>
            <a:r>
              <a:rPr kumimoji="0" lang="en-US" sz="36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a:t>
            </a:r>
          </a:p>
          <a:p>
            <a:pPr marL="0" marR="0" lvl="0" indent="0" algn="l" defTabSz="914400" rtl="0" eaLnBrk="1" fontAlgn="base" latinLnBrk="0" hangingPunct="1">
              <a:lnSpc>
                <a:spcPct val="100000"/>
              </a:lnSpc>
              <a:spcBef>
                <a:spcPct val="0"/>
              </a:spcBef>
              <a:spcAft>
                <a:spcPct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br>
            <a:r>
              <a:rPr kumimoji="0" lang="en-US" sz="2800" b="1" i="0" u="none" strike="noStrike" kern="1200" cap="none" spc="0" normalizeH="0" baseline="0" noProof="0" dirty="0">
                <a:ln>
                  <a:noFill/>
                </a:ln>
                <a:solidFill>
                  <a:srgbClr val="000099"/>
                </a:solidFill>
                <a:effectLst/>
                <a:uLnTx/>
                <a:uFillTx/>
                <a:latin typeface="Times New Roman" panose="02020603050405020304" pitchFamily="18" charset="0"/>
                <a:cs typeface="Times New Roman" panose="02020603050405020304" pitchFamily="18" charset="0"/>
              </a:rPr>
              <a:t>That’s an ICE PACK on his leg.</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br>
            <a:br>
              <a:rPr kumimoji="0" lang="en-US" sz="18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br>
            <a:br>
              <a:rPr kumimoji="0" lang="en-US" sz="18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br>
            <a:br>
              <a:rPr kumimoji="0" lang="en-US" sz="18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br>
            <a:br>
              <a:rPr kumimoji="0" lang="en-US" sz="18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br>
            <a:endParaRPr kumimoji="0" lang="en-US" sz="18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97.</a:t>
            </a: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  Describe the flow of energy:</a:t>
            </a:r>
            <a:endParaRPr kumimoji="0" lang="en-US" sz="18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endParaRPr>
          </a:p>
          <a:p>
            <a:pPr marL="342900" marR="0" lvl="0" indent="-342900" algn="l" defTabSz="914400" rtl="0" eaLnBrk="1" fontAlgn="base" latinLnBrk="0" hangingPunct="1">
              <a:lnSpc>
                <a:spcPct val="100000"/>
              </a:lnSpc>
              <a:spcBef>
                <a:spcPct val="0"/>
              </a:spcBef>
              <a:spcAft>
                <a:spcPct val="0"/>
              </a:spcAft>
              <a:buClrTx/>
              <a:buSzTx/>
              <a:buFontTx/>
              <a:buAutoNum type="alphaUcPeriod"/>
              <a:tabLst/>
              <a:defRPr/>
            </a:pP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  Heat flows from ice pack → leg</a:t>
            </a:r>
          </a:p>
          <a:p>
            <a:pPr marL="342900" marR="0" lvl="0" indent="-342900" algn="l" defTabSz="914400" rtl="0" eaLnBrk="1" fontAlgn="base" latinLnBrk="0" hangingPunct="1">
              <a:lnSpc>
                <a:spcPct val="100000"/>
              </a:lnSpc>
              <a:spcBef>
                <a:spcPct val="0"/>
              </a:spcBef>
              <a:spcAft>
                <a:spcPct val="0"/>
              </a:spcAft>
              <a:buClrTx/>
              <a:buSzTx/>
              <a:buFontTx/>
              <a:buAutoNum type="alphaUcPeriod"/>
              <a:tabLst/>
              <a:defRPr/>
            </a:pP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  Cold flows from ice pack → leg  </a:t>
            </a:r>
          </a:p>
          <a:p>
            <a:pPr marL="342900" marR="0" lvl="0" indent="-342900" algn="l" defTabSz="914400" rtl="0" eaLnBrk="1" fontAlgn="base" latinLnBrk="0" hangingPunct="1">
              <a:lnSpc>
                <a:spcPct val="100000"/>
              </a:lnSpc>
              <a:spcBef>
                <a:spcPct val="0"/>
              </a:spcBef>
              <a:spcAft>
                <a:spcPct val="0"/>
              </a:spcAft>
              <a:buClrTx/>
              <a:buSzTx/>
              <a:buFontTx/>
              <a:buAutoNum type="alphaUcPeriod"/>
              <a:tabLst/>
              <a:defRPr/>
            </a:pP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  Heat flows from leg → ice pack</a:t>
            </a:r>
          </a:p>
          <a:p>
            <a:pPr marL="342900" marR="0" lvl="0" indent="-342900" algn="l" defTabSz="914400" rtl="0" eaLnBrk="1" fontAlgn="base" latinLnBrk="0" hangingPunct="1">
              <a:lnSpc>
                <a:spcPct val="100000"/>
              </a:lnSpc>
              <a:spcBef>
                <a:spcPct val="0"/>
              </a:spcBef>
              <a:spcAft>
                <a:spcPct val="0"/>
              </a:spcAft>
              <a:buClrTx/>
              <a:buSzTx/>
              <a:buFontTx/>
              <a:buAutoNum type="alphaUcPeriod"/>
              <a:tabLst/>
              <a:defRPr/>
            </a:pP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  Cold flows from leg → ice pack</a:t>
            </a:r>
          </a:p>
        </p:txBody>
      </p:sp>
    </p:spTree>
    <p:extLst>
      <p:ext uri="{BB962C8B-B14F-4D97-AF65-F5344CB8AC3E}">
        <p14:creationId xmlns:p14="http://schemas.microsoft.com/office/powerpoint/2010/main" val="2440099162"/>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C0CD0A-503F-96AD-313F-E605F21948EE}"/>
            </a:ext>
          </a:extLst>
        </p:cNvPr>
        <p:cNvGrpSpPr/>
        <p:nvPr/>
      </p:nvGrpSpPr>
      <p:grpSpPr>
        <a:xfrm>
          <a:off x="0" y="0"/>
          <a:ext cx="0" cy="0"/>
          <a:chOff x="0" y="0"/>
          <a:chExt cx="0" cy="0"/>
        </a:xfrm>
      </p:grpSpPr>
      <p:pic>
        <p:nvPicPr>
          <p:cNvPr id="108546" name="Picture 1">
            <a:extLst>
              <a:ext uri="{FF2B5EF4-FFF2-40B4-BE49-F238E27FC236}">
                <a16:creationId xmlns:a16="http://schemas.microsoft.com/office/drawing/2014/main" id="{00A0D270-35CD-B809-8D30-8BD3D31758F2}"/>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5773124" y="6626"/>
            <a:ext cx="3353413" cy="3422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403896CF-BB74-36F5-857C-6DDBE17605D2}"/>
              </a:ext>
            </a:extLst>
          </p:cNvPr>
          <p:cNvSpPr txBox="1"/>
          <p:nvPr/>
        </p:nvSpPr>
        <p:spPr>
          <a:xfrm>
            <a:off x="-1" y="0"/>
            <a:ext cx="9126537" cy="6432530"/>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This horse has a boo </a:t>
            </a:r>
            <a:r>
              <a:rPr kumimoji="0" lang="en-US" sz="3600" b="0" i="0" u="none" strike="noStrike" kern="1200" cap="none" spc="0" normalizeH="0" baseline="0" noProof="0" dirty="0" err="1">
                <a:ln>
                  <a:noFill/>
                </a:ln>
                <a:solidFill>
                  <a:srgbClr val="FF0000"/>
                </a:solidFill>
                <a:effectLst/>
                <a:uLnTx/>
                <a:uFillTx/>
                <a:latin typeface="Times New Roman" panose="02020603050405020304" pitchFamily="18" charset="0"/>
                <a:cs typeface="Times New Roman" panose="02020603050405020304" pitchFamily="18" charset="0"/>
              </a:rPr>
              <a:t>boo</a:t>
            </a:r>
            <a:r>
              <a:rPr kumimoji="0" lang="en-US" sz="36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a:t>
            </a:r>
          </a:p>
          <a:p>
            <a:pPr marL="0" marR="0" lvl="0" indent="0" algn="l" defTabSz="914400" rtl="0" eaLnBrk="1" fontAlgn="base" latinLnBrk="0" hangingPunct="1">
              <a:lnSpc>
                <a:spcPct val="100000"/>
              </a:lnSpc>
              <a:spcBef>
                <a:spcPct val="0"/>
              </a:spcBef>
              <a:spcAft>
                <a:spcPct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br>
            <a:r>
              <a:rPr kumimoji="0" lang="en-US" sz="2800" b="1" i="0" u="none" strike="noStrike" kern="1200" cap="none" spc="0" normalizeH="0" baseline="0" noProof="0" dirty="0">
                <a:ln>
                  <a:noFill/>
                </a:ln>
                <a:solidFill>
                  <a:srgbClr val="000099"/>
                </a:solidFill>
                <a:effectLst/>
                <a:uLnTx/>
                <a:uFillTx/>
                <a:latin typeface="Times New Roman" panose="02020603050405020304" pitchFamily="18" charset="0"/>
                <a:cs typeface="Times New Roman" panose="02020603050405020304" pitchFamily="18" charset="0"/>
              </a:rPr>
              <a:t>That’s an ICE PACK on his leg.</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br>
            <a:br>
              <a:rPr kumimoji="0" lang="en-US" sz="18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br>
            <a:br>
              <a:rPr kumimoji="0" lang="en-US" sz="18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br>
            <a:br>
              <a:rPr kumimoji="0" lang="en-US" sz="18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br>
            <a:br>
              <a:rPr kumimoji="0" lang="en-US" sz="18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br>
            <a:endParaRPr kumimoji="0" lang="en-US" sz="18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97.</a:t>
            </a: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  Describe the flow of energy:</a:t>
            </a:r>
            <a:endParaRPr kumimoji="0" lang="en-US" sz="18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endParaRPr>
          </a:p>
          <a:p>
            <a:pPr marL="342900" marR="0" lvl="0" indent="-342900" algn="l" defTabSz="914400" rtl="0" eaLnBrk="1" fontAlgn="base" latinLnBrk="0" hangingPunct="1">
              <a:lnSpc>
                <a:spcPct val="100000"/>
              </a:lnSpc>
              <a:spcBef>
                <a:spcPct val="0"/>
              </a:spcBef>
              <a:spcAft>
                <a:spcPct val="0"/>
              </a:spcAft>
              <a:buClrTx/>
              <a:buSzTx/>
              <a:buFontTx/>
              <a:buAutoNum type="alphaUcPeriod"/>
              <a:tabLst/>
              <a:defRPr/>
            </a:pP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  Heat flows from ice pack → leg</a:t>
            </a:r>
          </a:p>
          <a:p>
            <a:pPr marL="342900" marR="0" lvl="0" indent="-342900" algn="l" defTabSz="914400" rtl="0" eaLnBrk="1" fontAlgn="base" latinLnBrk="0" hangingPunct="1">
              <a:lnSpc>
                <a:spcPct val="100000"/>
              </a:lnSpc>
              <a:spcBef>
                <a:spcPct val="0"/>
              </a:spcBef>
              <a:spcAft>
                <a:spcPct val="0"/>
              </a:spcAft>
              <a:buClrTx/>
              <a:buSzTx/>
              <a:buFontTx/>
              <a:buAutoNum type="alphaUcPeriod"/>
              <a:tabLst/>
              <a:defRPr/>
            </a:pP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  Cold flows from ice pack → leg  </a:t>
            </a:r>
          </a:p>
          <a:p>
            <a:pPr marL="342900" marR="0" lvl="0" indent="-342900" algn="l" defTabSz="914400" rtl="0" eaLnBrk="1" fontAlgn="base" latinLnBrk="0" hangingPunct="1">
              <a:lnSpc>
                <a:spcPct val="100000"/>
              </a:lnSpc>
              <a:spcBef>
                <a:spcPct val="0"/>
              </a:spcBef>
              <a:spcAft>
                <a:spcPct val="0"/>
              </a:spcAft>
              <a:buClrTx/>
              <a:buSzTx/>
              <a:buFontTx/>
              <a:buAutoNum type="alphaUcPeriod"/>
              <a:tabLst/>
              <a:defRPr/>
            </a:pPr>
            <a:r>
              <a:rPr kumimoji="0" lang="en-US" sz="4800" b="0" i="0" u="none" strike="noStrike" kern="1200" cap="none" spc="0" normalizeH="0" baseline="0" noProof="0" dirty="0">
                <a:ln>
                  <a:noFill/>
                </a:ln>
                <a:solidFill>
                  <a:srgbClr val="0000FF"/>
                </a:solidFill>
                <a:effectLst/>
                <a:uLnTx/>
                <a:uFillTx/>
                <a:latin typeface="Times New Roman" panose="02020603050405020304" pitchFamily="18" charset="0"/>
                <a:cs typeface="Times New Roman" panose="02020603050405020304" pitchFamily="18" charset="0"/>
              </a:rPr>
              <a:t>  Heat flows from leg → ice pack</a:t>
            </a:r>
          </a:p>
          <a:p>
            <a:pPr marL="342900" marR="0" lvl="0" indent="-342900" algn="l" defTabSz="914400" rtl="0" eaLnBrk="1" fontAlgn="base" latinLnBrk="0" hangingPunct="1">
              <a:lnSpc>
                <a:spcPct val="100000"/>
              </a:lnSpc>
              <a:spcBef>
                <a:spcPct val="0"/>
              </a:spcBef>
              <a:spcAft>
                <a:spcPct val="0"/>
              </a:spcAft>
              <a:buClrTx/>
              <a:buSzTx/>
              <a:buFontTx/>
              <a:buAutoNum type="alphaUcPeriod"/>
              <a:tabLst/>
              <a:defRPr/>
            </a:pP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  Cold flows from leg → ice pack</a:t>
            </a:r>
          </a:p>
        </p:txBody>
      </p:sp>
    </p:spTree>
    <p:extLst>
      <p:ext uri="{BB962C8B-B14F-4D97-AF65-F5344CB8AC3E}">
        <p14:creationId xmlns:p14="http://schemas.microsoft.com/office/powerpoint/2010/main" val="244108939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2524687-4345-5FDC-5CB7-4B69D933A58D}"/>
              </a:ext>
            </a:extLst>
          </p:cNvPr>
          <p:cNvGraphicFramePr>
            <a:graphicFrameLocks noGrp="1"/>
          </p:cNvGraphicFramePr>
          <p:nvPr>
            <p:extLst>
              <p:ext uri="{D42A27DB-BD31-4B8C-83A1-F6EECF244321}">
                <p14:modId xmlns:p14="http://schemas.microsoft.com/office/powerpoint/2010/main" val="2014419070"/>
              </p:ext>
            </p:extLst>
          </p:nvPr>
        </p:nvGraphicFramePr>
        <p:xfrm>
          <a:off x="0" y="1"/>
          <a:ext cx="9155545" cy="6858000"/>
        </p:xfrm>
        <a:graphic>
          <a:graphicData uri="http://schemas.openxmlformats.org/drawingml/2006/table">
            <a:tbl>
              <a:tblPr/>
              <a:tblGrid>
                <a:gridCol w="9155545">
                  <a:extLst>
                    <a:ext uri="{9D8B030D-6E8A-4147-A177-3AD203B41FA5}">
                      <a16:colId xmlns:a16="http://schemas.microsoft.com/office/drawing/2014/main" val="3857695605"/>
                    </a:ext>
                  </a:extLst>
                </a:gridCol>
              </a:tblGrid>
              <a:tr h="1976198">
                <a:tc>
                  <a:txBody>
                    <a:bodyPr/>
                    <a:lstStyle/>
                    <a:p>
                      <a:pPr marL="228600" marR="0" indent="-228600" algn="l" rtl="0"/>
                      <a:r>
                        <a:rPr lang="en-US" sz="2400" kern="1400" dirty="0">
                          <a:ln>
                            <a:noFill/>
                          </a:ln>
                          <a:solidFill>
                            <a:srgbClr val="000000"/>
                          </a:solidFill>
                          <a:effectLst/>
                          <a:latin typeface="Times New Roman" panose="02020603050405020304" pitchFamily="18" charset="0"/>
                        </a:rPr>
                        <a:t>98. This is important and has not been covered yet.  </a:t>
                      </a:r>
                      <a:br>
                        <a:rPr lang="en-US" sz="2400" kern="1400" dirty="0">
                          <a:ln>
                            <a:noFill/>
                          </a:ln>
                          <a:solidFill>
                            <a:srgbClr val="000000"/>
                          </a:solidFill>
                          <a:effectLst/>
                          <a:latin typeface="Times New Roman" panose="02020603050405020304" pitchFamily="18" charset="0"/>
                        </a:rPr>
                      </a:br>
                      <a:r>
                        <a:rPr lang="en-US" sz="2400" kern="1400" dirty="0">
                          <a:ln>
                            <a:noFill/>
                          </a:ln>
                          <a:solidFill>
                            <a:srgbClr val="000000"/>
                          </a:solidFill>
                          <a:effectLst/>
                          <a:latin typeface="Times New Roman" panose="02020603050405020304" pitchFamily="18" charset="0"/>
                        </a:rPr>
                        <a:t>   Thermochemistry is a   2 way street.  The amount of energy is used to   </a:t>
                      </a:r>
                      <a:br>
                        <a:rPr lang="en-US" sz="2400" kern="1400" dirty="0">
                          <a:ln>
                            <a:noFill/>
                          </a:ln>
                          <a:solidFill>
                            <a:srgbClr val="000000"/>
                          </a:solidFill>
                          <a:effectLst/>
                          <a:latin typeface="Times New Roman" panose="02020603050405020304" pitchFamily="18" charset="0"/>
                        </a:rPr>
                      </a:br>
                      <a:r>
                        <a:rPr lang="en-US" sz="2400" kern="1400" dirty="0">
                          <a:ln>
                            <a:noFill/>
                          </a:ln>
                          <a:solidFill>
                            <a:srgbClr val="000000"/>
                          </a:solidFill>
                          <a:effectLst/>
                          <a:latin typeface="Times New Roman" panose="02020603050405020304" pitchFamily="18" charset="0"/>
                        </a:rPr>
                        <a:t>   melt one gram of ice into water is 4.18 Joules.  That same amount of</a:t>
                      </a:r>
                      <a:br>
                        <a:rPr lang="en-US" sz="2400" kern="1400" dirty="0">
                          <a:ln>
                            <a:noFill/>
                          </a:ln>
                          <a:solidFill>
                            <a:srgbClr val="000000"/>
                          </a:solidFill>
                          <a:effectLst/>
                          <a:latin typeface="Times New Roman" panose="02020603050405020304" pitchFamily="18" charset="0"/>
                        </a:rPr>
                      </a:br>
                      <a:r>
                        <a:rPr lang="en-US" sz="2400" kern="1400" dirty="0">
                          <a:ln>
                            <a:noFill/>
                          </a:ln>
                          <a:solidFill>
                            <a:srgbClr val="000000"/>
                          </a:solidFill>
                          <a:effectLst/>
                          <a:latin typeface="Times New Roman" panose="02020603050405020304" pitchFamily="18" charset="0"/>
                        </a:rPr>
                        <a:t>   energy REMOVED from a gram of cold water at the freezing point</a:t>
                      </a:r>
                      <a:br>
                        <a:rPr lang="en-US" sz="2400" kern="1400" dirty="0">
                          <a:ln>
                            <a:noFill/>
                          </a:ln>
                          <a:solidFill>
                            <a:srgbClr val="000000"/>
                          </a:solidFill>
                          <a:effectLst/>
                          <a:latin typeface="Times New Roman" panose="02020603050405020304" pitchFamily="18" charset="0"/>
                        </a:rPr>
                      </a:br>
                      <a:r>
                        <a:rPr lang="en-US" sz="2400" kern="1400" dirty="0">
                          <a:ln>
                            <a:noFill/>
                          </a:ln>
                          <a:solidFill>
                            <a:srgbClr val="000000"/>
                          </a:solidFill>
                          <a:effectLst/>
                          <a:latin typeface="Times New Roman" panose="02020603050405020304" pitchFamily="18" charset="0"/>
                        </a:rPr>
                        <a:t>   will freeze one gram of ice.  </a:t>
                      </a:r>
                    </a:p>
                  </a:txBody>
                  <a:tcPr marL="36576" marR="36576" marT="36576" marB="36576">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0952558"/>
                  </a:ext>
                </a:extLst>
              </a:tr>
              <a:tr h="2090689">
                <a:tc>
                  <a:txBody>
                    <a:bodyPr/>
                    <a:lstStyle/>
                    <a:p>
                      <a:pPr marR="0" indent="0" algn="ctr" rtl="0"/>
                      <a:r>
                        <a:rPr lang="en-US" sz="2400" kern="1400" dirty="0">
                          <a:ln>
                            <a:noFill/>
                          </a:ln>
                          <a:solidFill>
                            <a:srgbClr val="000000"/>
                          </a:solidFill>
                          <a:effectLst/>
                          <a:latin typeface="Times New Roman" panose="02020603050405020304" pitchFamily="18" charset="0"/>
                        </a:rPr>
                        <a:t>Table I shows us this:  the synthesis of ammonia is exothermic</a:t>
                      </a:r>
                    </a:p>
                    <a:p>
                      <a:pPr marR="0" indent="0" algn="ctr" rtl="0"/>
                      <a:r>
                        <a:rPr lang="en-US" sz="2400" kern="1400" dirty="0">
                          <a:ln>
                            <a:noFill/>
                          </a:ln>
                          <a:solidFill>
                            <a:srgbClr val="000000"/>
                          </a:solidFill>
                          <a:effectLst/>
                          <a:latin typeface="Times New Roman" panose="02020603050405020304" pitchFamily="18" charset="0"/>
                        </a:rPr>
                        <a:t> </a:t>
                      </a:r>
                    </a:p>
                    <a:p>
                      <a:pPr marR="0" indent="0" algn="ctr" rtl="0"/>
                      <a:r>
                        <a:rPr lang="en-US" sz="3200" kern="1400" dirty="0">
                          <a:ln>
                            <a:noFill/>
                          </a:ln>
                          <a:solidFill>
                            <a:srgbClr val="000000"/>
                          </a:solidFill>
                          <a:effectLst/>
                          <a:latin typeface="Times New Roman" panose="02020603050405020304" pitchFamily="18" charset="0"/>
                        </a:rPr>
                        <a:t>   N</a:t>
                      </a:r>
                      <a:r>
                        <a:rPr lang="en-US" sz="3200" kern="1400" baseline="-25000" dirty="0">
                          <a:ln>
                            <a:noFill/>
                          </a:ln>
                          <a:solidFill>
                            <a:srgbClr val="000000"/>
                          </a:solidFill>
                          <a:effectLst/>
                          <a:latin typeface="Times New Roman" panose="02020603050405020304" pitchFamily="18" charset="0"/>
                        </a:rPr>
                        <a:t>2(G)</a:t>
                      </a:r>
                      <a:r>
                        <a:rPr lang="en-US" sz="3200" kern="1400" dirty="0">
                          <a:ln>
                            <a:noFill/>
                          </a:ln>
                          <a:solidFill>
                            <a:srgbClr val="000000"/>
                          </a:solidFill>
                          <a:effectLst/>
                          <a:latin typeface="Times New Roman" panose="02020603050405020304" pitchFamily="18" charset="0"/>
                        </a:rPr>
                        <a:t> + 3H</a:t>
                      </a:r>
                      <a:r>
                        <a:rPr lang="en-US" sz="3200" kern="1400" baseline="-25000" dirty="0">
                          <a:ln>
                            <a:noFill/>
                          </a:ln>
                          <a:solidFill>
                            <a:srgbClr val="000000"/>
                          </a:solidFill>
                          <a:effectLst/>
                          <a:latin typeface="Times New Roman" panose="02020603050405020304" pitchFamily="18" charset="0"/>
                        </a:rPr>
                        <a:t>2(G)</a:t>
                      </a:r>
                      <a:r>
                        <a:rPr lang="en-US" sz="3200" kern="1400" dirty="0">
                          <a:ln>
                            <a:noFill/>
                          </a:ln>
                          <a:solidFill>
                            <a:srgbClr val="000000"/>
                          </a:solidFill>
                          <a:effectLst/>
                          <a:latin typeface="Times New Roman" panose="02020603050405020304" pitchFamily="18" charset="0"/>
                        </a:rPr>
                        <a:t> → 2NH</a:t>
                      </a:r>
                      <a:r>
                        <a:rPr lang="en-US" sz="3200" kern="1400" baseline="-25000" dirty="0">
                          <a:ln>
                            <a:noFill/>
                          </a:ln>
                          <a:solidFill>
                            <a:srgbClr val="000000"/>
                          </a:solidFill>
                          <a:effectLst/>
                          <a:latin typeface="Times New Roman" panose="02020603050405020304" pitchFamily="18" charset="0"/>
                        </a:rPr>
                        <a:t>3(G)</a:t>
                      </a:r>
                      <a:r>
                        <a:rPr lang="en-US" sz="3200" kern="1400" dirty="0">
                          <a:ln>
                            <a:noFill/>
                          </a:ln>
                          <a:solidFill>
                            <a:srgbClr val="000000"/>
                          </a:solidFill>
                          <a:effectLst/>
                          <a:latin typeface="Times New Roman" panose="02020603050405020304" pitchFamily="18" charset="0"/>
                        </a:rPr>
                        <a:t>                  ΔH = - 91.8 kJ</a:t>
                      </a:r>
                    </a:p>
                  </a:txBody>
                  <a:tcPr marL="36576" marR="36576" marT="36576" marB="36576"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24590143"/>
                  </a:ext>
                </a:extLst>
              </a:tr>
              <a:tr h="2791113">
                <a:tc>
                  <a:txBody>
                    <a:bodyPr/>
                    <a:lstStyle/>
                    <a:p>
                      <a:pPr marR="0" indent="0" algn="ctr" rtl="0"/>
                      <a:br>
                        <a:rPr lang="en-US" sz="1400" kern="1400" dirty="0">
                          <a:ln>
                            <a:noFill/>
                          </a:ln>
                          <a:solidFill>
                            <a:srgbClr val="000000"/>
                          </a:solidFill>
                          <a:effectLst/>
                          <a:latin typeface="Times New Roman" panose="02020603050405020304" pitchFamily="18" charset="0"/>
                        </a:rPr>
                      </a:br>
                      <a:r>
                        <a:rPr lang="en-US" sz="2400" kern="1400" dirty="0">
                          <a:ln>
                            <a:noFill/>
                          </a:ln>
                          <a:solidFill>
                            <a:srgbClr val="000000"/>
                          </a:solidFill>
                          <a:effectLst/>
                          <a:latin typeface="Times New Roman" panose="02020603050405020304" pitchFamily="18" charset="0"/>
                        </a:rPr>
                        <a:t>That means that the decomposition of ammonia looks like this:</a:t>
                      </a:r>
                    </a:p>
                    <a:p>
                      <a:pPr marR="0" indent="0" algn="ctr" rtl="0"/>
                      <a:r>
                        <a:rPr lang="en-US" sz="2400" kern="1400" dirty="0">
                          <a:ln>
                            <a:noFill/>
                          </a:ln>
                          <a:solidFill>
                            <a:srgbClr val="000000"/>
                          </a:solidFill>
                          <a:effectLst/>
                          <a:latin typeface="Times New Roman" panose="02020603050405020304" pitchFamily="18" charset="0"/>
                        </a:rPr>
                        <a:t> </a:t>
                      </a:r>
                    </a:p>
                    <a:p>
                      <a:pPr marR="0" indent="0" algn="ctr" rtl="0"/>
                      <a:r>
                        <a:rPr lang="en-US" sz="3200" kern="1400" dirty="0">
                          <a:ln>
                            <a:noFill/>
                          </a:ln>
                          <a:solidFill>
                            <a:srgbClr val="FF0000"/>
                          </a:solidFill>
                          <a:effectLst/>
                          <a:latin typeface="Times New Roman" panose="02020603050405020304" pitchFamily="18" charset="0"/>
                        </a:rPr>
                        <a:t>2NH</a:t>
                      </a:r>
                      <a:r>
                        <a:rPr lang="en-US" sz="3200" kern="1400" baseline="-25000" dirty="0">
                          <a:ln>
                            <a:noFill/>
                          </a:ln>
                          <a:solidFill>
                            <a:srgbClr val="FF0000"/>
                          </a:solidFill>
                          <a:effectLst/>
                          <a:latin typeface="Times New Roman" panose="02020603050405020304" pitchFamily="18" charset="0"/>
                        </a:rPr>
                        <a:t>3(G)</a:t>
                      </a:r>
                      <a:r>
                        <a:rPr lang="en-US" sz="3200" kern="1400" dirty="0">
                          <a:ln>
                            <a:noFill/>
                          </a:ln>
                          <a:solidFill>
                            <a:srgbClr val="FF0000"/>
                          </a:solidFill>
                          <a:effectLst/>
                          <a:latin typeface="Times New Roman" panose="02020603050405020304" pitchFamily="18" charset="0"/>
                        </a:rPr>
                        <a:t>  →  N</a:t>
                      </a:r>
                      <a:r>
                        <a:rPr lang="en-US" sz="3200" kern="1400" baseline="-25000" dirty="0">
                          <a:ln>
                            <a:noFill/>
                          </a:ln>
                          <a:solidFill>
                            <a:srgbClr val="FF0000"/>
                          </a:solidFill>
                          <a:effectLst/>
                          <a:latin typeface="Times New Roman" panose="02020603050405020304" pitchFamily="18" charset="0"/>
                        </a:rPr>
                        <a:t>2(G)</a:t>
                      </a:r>
                      <a:r>
                        <a:rPr lang="en-US" sz="3200" kern="1400" dirty="0">
                          <a:ln>
                            <a:noFill/>
                          </a:ln>
                          <a:solidFill>
                            <a:srgbClr val="FF0000"/>
                          </a:solidFill>
                          <a:effectLst/>
                          <a:latin typeface="Times New Roman" panose="02020603050405020304" pitchFamily="18" charset="0"/>
                        </a:rPr>
                        <a:t> + 3H</a:t>
                      </a:r>
                      <a:r>
                        <a:rPr lang="en-US" sz="3200" kern="1400" baseline="-25000" dirty="0">
                          <a:ln>
                            <a:noFill/>
                          </a:ln>
                          <a:solidFill>
                            <a:srgbClr val="FF0000"/>
                          </a:solidFill>
                          <a:effectLst/>
                          <a:latin typeface="Times New Roman" panose="02020603050405020304" pitchFamily="18" charset="0"/>
                        </a:rPr>
                        <a:t>2(G)</a:t>
                      </a:r>
                      <a:r>
                        <a:rPr lang="en-US" sz="3200" kern="1400" dirty="0">
                          <a:ln>
                            <a:noFill/>
                          </a:ln>
                          <a:solidFill>
                            <a:srgbClr val="FF0000"/>
                          </a:solidFill>
                          <a:effectLst/>
                          <a:latin typeface="Times New Roman" panose="02020603050405020304" pitchFamily="18" charset="0"/>
                        </a:rPr>
                        <a:t>                 ΔH = + 91.8 kJ</a:t>
                      </a:r>
                    </a:p>
                  </a:txBody>
                  <a:tcPr marL="36576" marR="36576" marT="36576" marB="36576">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93387669"/>
                  </a:ext>
                </a:extLst>
              </a:tr>
            </a:tbl>
          </a:graphicData>
        </a:graphic>
      </p:graphicFrame>
      <p:sp>
        <p:nvSpPr>
          <p:cNvPr id="3" name="Control 1">
            <a:extLst>
              <a:ext uri="{FF2B5EF4-FFF2-40B4-BE49-F238E27FC236}">
                <a16:creationId xmlns:a16="http://schemas.microsoft.com/office/drawing/2014/main" id="{76CAA780-35D2-2899-EA69-8E05207F07B7}"/>
              </a:ext>
            </a:extLst>
          </p:cNvPr>
          <p:cNvSpPr>
            <a:spLocks noChangeArrowheads="1" noChangeShapeType="1"/>
          </p:cNvSpPr>
          <p:nvPr/>
        </p:nvSpPr>
        <p:spPr bwMode="auto">
          <a:xfrm>
            <a:off x="1600200" y="8499475"/>
            <a:ext cx="6858000" cy="3309938"/>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0" tIns="0" rIns="0" bIns="0" numCol="1" anchor="t" anchorCtr="0" compatLnSpc="1">
            <a:prstTxWarp prst="textNoShape">
              <a:avLst/>
            </a:prstTxWarp>
          </a:bodyPr>
          <a:lstStyle/>
          <a:p>
            <a:endParaRPr lang="en-US"/>
          </a:p>
        </p:txBody>
      </p:sp>
    </p:spTree>
    <p:extLst>
      <p:ext uri="{BB962C8B-B14F-4D97-AF65-F5344CB8AC3E}">
        <p14:creationId xmlns:p14="http://schemas.microsoft.com/office/powerpoint/2010/main" val="1327695358"/>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655E1D0B-E3A2-67CB-63CC-6AA9B06F0621}"/>
              </a:ext>
            </a:extLst>
          </p:cNvPr>
          <p:cNvGraphicFramePr>
            <a:graphicFrameLocks noGrp="1"/>
          </p:cNvGraphicFramePr>
          <p:nvPr>
            <p:extLst>
              <p:ext uri="{D42A27DB-BD31-4B8C-83A1-F6EECF244321}">
                <p14:modId xmlns:p14="http://schemas.microsoft.com/office/powerpoint/2010/main" val="405107439"/>
              </p:ext>
            </p:extLst>
          </p:nvPr>
        </p:nvGraphicFramePr>
        <p:xfrm>
          <a:off x="0" y="0"/>
          <a:ext cx="9144000" cy="5336886"/>
        </p:xfrm>
        <a:graphic>
          <a:graphicData uri="http://schemas.openxmlformats.org/drawingml/2006/table">
            <a:tbl>
              <a:tblPr/>
              <a:tblGrid>
                <a:gridCol w="9144000">
                  <a:extLst>
                    <a:ext uri="{9D8B030D-6E8A-4147-A177-3AD203B41FA5}">
                      <a16:colId xmlns:a16="http://schemas.microsoft.com/office/drawing/2014/main" val="323294823"/>
                    </a:ext>
                  </a:extLst>
                </a:gridCol>
              </a:tblGrid>
              <a:tr h="990600">
                <a:tc>
                  <a:txBody>
                    <a:bodyPr/>
                    <a:lstStyle/>
                    <a:p>
                      <a:pPr marR="0" indent="0" algn="l" rtl="0"/>
                      <a:r>
                        <a:rPr lang="en-US" sz="1800" kern="1400" dirty="0">
                          <a:ln>
                            <a:noFill/>
                          </a:ln>
                          <a:solidFill>
                            <a:srgbClr val="000000"/>
                          </a:solidFill>
                          <a:effectLst/>
                          <a:latin typeface="Times New Roman" panose="02020603050405020304" pitchFamily="18" charset="0"/>
                        </a:rPr>
                        <a:t>Table I shows us this:  the synthesis of aluminum oxide is exothermic</a:t>
                      </a:r>
                      <a:endParaRPr lang="en-US" sz="1100" kern="1400" dirty="0">
                        <a:ln>
                          <a:noFill/>
                        </a:ln>
                        <a:solidFill>
                          <a:srgbClr val="000000"/>
                        </a:solidFill>
                        <a:effectLst/>
                        <a:latin typeface="Times New Roman" panose="02020603050405020304" pitchFamily="18" charset="0"/>
                      </a:endParaRPr>
                    </a:p>
                    <a:p>
                      <a:pPr marR="0" indent="0" algn="ctr" rtl="0"/>
                      <a:r>
                        <a:rPr lang="en-US" sz="1600" kern="1400" dirty="0">
                          <a:ln>
                            <a:noFill/>
                          </a:ln>
                          <a:solidFill>
                            <a:srgbClr val="000000"/>
                          </a:solidFill>
                          <a:effectLst/>
                          <a:latin typeface="Times New Roman" panose="02020603050405020304" pitchFamily="18" charset="0"/>
                        </a:rPr>
                        <a:t> </a:t>
                      </a:r>
                      <a:endParaRPr lang="en-US" sz="1100" kern="1400" dirty="0">
                        <a:ln>
                          <a:noFill/>
                        </a:ln>
                        <a:solidFill>
                          <a:srgbClr val="000000"/>
                        </a:solidFill>
                        <a:effectLst/>
                        <a:latin typeface="Times New Roman" panose="02020603050405020304" pitchFamily="18" charset="0"/>
                      </a:endParaRPr>
                    </a:p>
                    <a:p>
                      <a:pPr marR="0" indent="0" algn="ctr" rtl="0"/>
                      <a:r>
                        <a:rPr lang="en-US" sz="2800" kern="1400" dirty="0">
                          <a:ln>
                            <a:noFill/>
                          </a:ln>
                          <a:solidFill>
                            <a:srgbClr val="000000"/>
                          </a:solidFill>
                          <a:effectLst/>
                          <a:latin typeface="Times New Roman" panose="02020603050405020304" pitchFamily="18" charset="0"/>
                        </a:rPr>
                        <a:t>   4Al</a:t>
                      </a:r>
                      <a:r>
                        <a:rPr lang="en-US" sz="1600" kern="1400" baseline="-25000" dirty="0">
                          <a:ln>
                            <a:noFill/>
                          </a:ln>
                          <a:solidFill>
                            <a:srgbClr val="000000"/>
                          </a:solidFill>
                          <a:effectLst/>
                          <a:latin typeface="Times New Roman" panose="02020603050405020304" pitchFamily="18" charset="0"/>
                        </a:rPr>
                        <a:t>(S) </a:t>
                      </a:r>
                      <a:r>
                        <a:rPr lang="en-US" sz="2800" kern="1400" dirty="0">
                          <a:ln>
                            <a:noFill/>
                          </a:ln>
                          <a:solidFill>
                            <a:srgbClr val="000000"/>
                          </a:solidFill>
                          <a:effectLst/>
                          <a:latin typeface="Times New Roman" panose="02020603050405020304" pitchFamily="18" charset="0"/>
                        </a:rPr>
                        <a:t>+ 3O</a:t>
                      </a:r>
                      <a:r>
                        <a:rPr lang="en-US" sz="1600" kern="1400" baseline="-25000" dirty="0">
                          <a:ln>
                            <a:noFill/>
                          </a:ln>
                          <a:solidFill>
                            <a:srgbClr val="000000"/>
                          </a:solidFill>
                          <a:effectLst/>
                          <a:latin typeface="Times New Roman" panose="02020603050405020304" pitchFamily="18" charset="0"/>
                        </a:rPr>
                        <a:t>2(G)</a:t>
                      </a:r>
                      <a:r>
                        <a:rPr lang="en-US" sz="2800" kern="1400" dirty="0">
                          <a:ln>
                            <a:noFill/>
                          </a:ln>
                          <a:solidFill>
                            <a:srgbClr val="000000"/>
                          </a:solidFill>
                          <a:effectLst/>
                          <a:latin typeface="Times New Roman" panose="02020603050405020304" pitchFamily="18" charset="0"/>
                        </a:rPr>
                        <a:t> → 2Al</a:t>
                      </a:r>
                      <a:r>
                        <a:rPr lang="en-US" sz="1600" kern="1400" baseline="-25000" dirty="0">
                          <a:ln>
                            <a:noFill/>
                          </a:ln>
                          <a:solidFill>
                            <a:srgbClr val="000000"/>
                          </a:solidFill>
                          <a:effectLst/>
                          <a:latin typeface="Times New Roman" panose="02020603050405020304" pitchFamily="18" charset="0"/>
                        </a:rPr>
                        <a:t>2</a:t>
                      </a:r>
                      <a:r>
                        <a:rPr lang="en-US" sz="2800" kern="1400" dirty="0">
                          <a:ln>
                            <a:noFill/>
                          </a:ln>
                          <a:solidFill>
                            <a:srgbClr val="000000"/>
                          </a:solidFill>
                          <a:effectLst/>
                          <a:latin typeface="Times New Roman" panose="02020603050405020304" pitchFamily="18" charset="0"/>
                        </a:rPr>
                        <a:t>O</a:t>
                      </a:r>
                      <a:r>
                        <a:rPr lang="en-US" sz="1600" kern="1400" baseline="-25000" dirty="0">
                          <a:ln>
                            <a:noFill/>
                          </a:ln>
                          <a:solidFill>
                            <a:srgbClr val="000000"/>
                          </a:solidFill>
                          <a:effectLst/>
                          <a:latin typeface="Times New Roman" panose="02020603050405020304" pitchFamily="18" charset="0"/>
                        </a:rPr>
                        <a:t>3(S) </a:t>
                      </a:r>
                      <a:r>
                        <a:rPr lang="en-US" sz="2800" kern="1400" dirty="0">
                          <a:ln>
                            <a:noFill/>
                          </a:ln>
                          <a:solidFill>
                            <a:srgbClr val="000000"/>
                          </a:solidFill>
                          <a:effectLst/>
                          <a:latin typeface="Times New Roman" panose="02020603050405020304" pitchFamily="18" charset="0"/>
                        </a:rPr>
                        <a:t>                 ΔH = - 3351 kJ</a:t>
                      </a:r>
                      <a:endParaRPr lang="en-US" sz="1100" kern="1400" dirty="0">
                        <a:ln>
                          <a:noFill/>
                        </a:ln>
                        <a:solidFill>
                          <a:srgbClr val="000000"/>
                        </a:solidFill>
                        <a:effectLst/>
                        <a:latin typeface="Times New Roman" panose="02020603050405020304" pitchFamily="18" charset="0"/>
                      </a:endParaRPr>
                    </a:p>
                  </a:txBody>
                  <a:tcPr marL="36576" marR="36576" marT="36576" marB="36576">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171323071"/>
                  </a:ext>
                </a:extLst>
              </a:tr>
              <a:tr h="1219200">
                <a:tc>
                  <a:txBody>
                    <a:bodyPr/>
                    <a:lstStyle/>
                    <a:p>
                      <a:pPr marR="0" indent="0" algn="l" rtl="0"/>
                      <a:r>
                        <a:rPr lang="en-US" sz="1800" kern="1400" dirty="0">
                          <a:ln>
                            <a:noFill/>
                          </a:ln>
                          <a:solidFill>
                            <a:srgbClr val="000000"/>
                          </a:solidFill>
                          <a:effectLst/>
                          <a:latin typeface="Times New Roman" panose="02020603050405020304" pitchFamily="18" charset="0"/>
                        </a:rPr>
                        <a:t>99.  How many kilojoules are absorbed when 4.58 moles of aluminum oxide decompose?</a:t>
                      </a:r>
                      <a:br>
                        <a:rPr lang="en-US" sz="1800" kern="1400" dirty="0">
                          <a:ln>
                            <a:noFill/>
                          </a:ln>
                          <a:solidFill>
                            <a:srgbClr val="000000"/>
                          </a:solidFill>
                          <a:effectLst/>
                          <a:latin typeface="Times New Roman" panose="02020603050405020304" pitchFamily="18" charset="0"/>
                        </a:rPr>
                      </a:br>
                      <a:endParaRPr lang="en-US" sz="1100" kern="1400" dirty="0">
                        <a:ln>
                          <a:noFill/>
                        </a:ln>
                        <a:solidFill>
                          <a:srgbClr val="000000"/>
                        </a:solidFill>
                        <a:effectLst/>
                        <a:latin typeface="Times New Roman" panose="02020603050405020304" pitchFamily="18" charset="0"/>
                      </a:endParaRPr>
                    </a:p>
                    <a:p>
                      <a:pPr marR="0" indent="0" algn="ctr" rtl="0"/>
                      <a:r>
                        <a:rPr lang="en-US" sz="1600" kern="1400" dirty="0">
                          <a:ln>
                            <a:noFill/>
                          </a:ln>
                          <a:solidFill>
                            <a:srgbClr val="000000"/>
                          </a:solidFill>
                          <a:effectLst/>
                          <a:latin typeface="Times New Roman" panose="02020603050405020304" pitchFamily="18" charset="0"/>
                        </a:rPr>
                        <a:t> </a:t>
                      </a:r>
                      <a:endParaRPr lang="en-US" sz="1100" kern="1400" dirty="0">
                        <a:ln>
                          <a:noFill/>
                        </a:ln>
                        <a:solidFill>
                          <a:srgbClr val="000000"/>
                        </a:solidFill>
                        <a:effectLst/>
                        <a:latin typeface="Times New Roman" panose="02020603050405020304" pitchFamily="18" charset="0"/>
                      </a:endParaRPr>
                    </a:p>
                    <a:p>
                      <a:pPr marR="0" indent="0" algn="ctr" rtl="0"/>
                      <a:r>
                        <a:rPr lang="en-US" sz="2800" kern="1400" dirty="0">
                          <a:ln>
                            <a:noFill/>
                          </a:ln>
                          <a:solidFill>
                            <a:srgbClr val="000000"/>
                          </a:solidFill>
                          <a:effectLst/>
                          <a:latin typeface="Times New Roman" panose="02020603050405020304" pitchFamily="18" charset="0"/>
                        </a:rPr>
                        <a:t>2Al</a:t>
                      </a:r>
                      <a:r>
                        <a:rPr lang="en-US" sz="1600" kern="1400" baseline="-25000" dirty="0">
                          <a:ln>
                            <a:noFill/>
                          </a:ln>
                          <a:solidFill>
                            <a:srgbClr val="000000"/>
                          </a:solidFill>
                          <a:effectLst/>
                          <a:latin typeface="Times New Roman" panose="02020603050405020304" pitchFamily="18" charset="0"/>
                        </a:rPr>
                        <a:t>2</a:t>
                      </a:r>
                      <a:r>
                        <a:rPr lang="en-US" sz="2800" kern="1400" dirty="0">
                          <a:ln>
                            <a:noFill/>
                          </a:ln>
                          <a:solidFill>
                            <a:srgbClr val="000000"/>
                          </a:solidFill>
                          <a:effectLst/>
                          <a:latin typeface="Times New Roman" panose="02020603050405020304" pitchFamily="18" charset="0"/>
                        </a:rPr>
                        <a:t>O</a:t>
                      </a:r>
                      <a:r>
                        <a:rPr lang="en-US" sz="1600" kern="1400" baseline="-25000" dirty="0">
                          <a:ln>
                            <a:noFill/>
                          </a:ln>
                          <a:solidFill>
                            <a:srgbClr val="000000"/>
                          </a:solidFill>
                          <a:effectLst/>
                          <a:latin typeface="Times New Roman" panose="02020603050405020304" pitchFamily="18" charset="0"/>
                        </a:rPr>
                        <a:t>3(S)  </a:t>
                      </a:r>
                      <a:r>
                        <a:rPr lang="en-US" sz="2800" kern="1400" dirty="0">
                          <a:ln>
                            <a:noFill/>
                          </a:ln>
                          <a:solidFill>
                            <a:srgbClr val="000000"/>
                          </a:solidFill>
                          <a:effectLst/>
                          <a:latin typeface="Times New Roman" panose="02020603050405020304" pitchFamily="18" charset="0"/>
                        </a:rPr>
                        <a:t>→ </a:t>
                      </a:r>
                      <a:r>
                        <a:rPr lang="en-US" sz="1600" kern="1400" baseline="-25000" dirty="0">
                          <a:ln>
                            <a:noFill/>
                          </a:ln>
                          <a:solidFill>
                            <a:srgbClr val="000000"/>
                          </a:solidFill>
                          <a:effectLst/>
                          <a:latin typeface="Times New Roman" panose="02020603050405020304" pitchFamily="18" charset="0"/>
                        </a:rPr>
                        <a:t>  </a:t>
                      </a:r>
                      <a:r>
                        <a:rPr lang="en-US" sz="2800" kern="1400" dirty="0">
                          <a:ln>
                            <a:noFill/>
                          </a:ln>
                          <a:solidFill>
                            <a:srgbClr val="000000"/>
                          </a:solidFill>
                          <a:effectLst/>
                          <a:latin typeface="Times New Roman" panose="02020603050405020304" pitchFamily="18" charset="0"/>
                        </a:rPr>
                        <a:t>4Al</a:t>
                      </a:r>
                      <a:r>
                        <a:rPr lang="en-US" sz="1600" kern="1400" baseline="-25000" dirty="0">
                          <a:ln>
                            <a:noFill/>
                          </a:ln>
                          <a:solidFill>
                            <a:srgbClr val="000000"/>
                          </a:solidFill>
                          <a:effectLst/>
                          <a:latin typeface="Times New Roman" panose="02020603050405020304" pitchFamily="18" charset="0"/>
                        </a:rPr>
                        <a:t>(S) </a:t>
                      </a:r>
                      <a:r>
                        <a:rPr lang="en-US" sz="2800" kern="1400" dirty="0">
                          <a:ln>
                            <a:noFill/>
                          </a:ln>
                          <a:solidFill>
                            <a:srgbClr val="000000"/>
                          </a:solidFill>
                          <a:effectLst/>
                          <a:latin typeface="Times New Roman" panose="02020603050405020304" pitchFamily="18" charset="0"/>
                        </a:rPr>
                        <a:t>+ 3O</a:t>
                      </a:r>
                      <a:r>
                        <a:rPr lang="en-US" sz="1600" kern="1400" baseline="-25000" dirty="0">
                          <a:ln>
                            <a:noFill/>
                          </a:ln>
                          <a:solidFill>
                            <a:srgbClr val="000000"/>
                          </a:solidFill>
                          <a:effectLst/>
                          <a:latin typeface="Times New Roman" panose="02020603050405020304" pitchFamily="18" charset="0"/>
                        </a:rPr>
                        <a:t>2(G)</a:t>
                      </a:r>
                      <a:r>
                        <a:rPr lang="en-US" sz="2800" kern="1400" dirty="0">
                          <a:ln>
                            <a:noFill/>
                          </a:ln>
                          <a:solidFill>
                            <a:srgbClr val="000000"/>
                          </a:solidFill>
                          <a:effectLst/>
                          <a:latin typeface="Times New Roman" panose="02020603050405020304" pitchFamily="18" charset="0"/>
                        </a:rPr>
                        <a:t> </a:t>
                      </a:r>
                      <a:r>
                        <a:rPr lang="en-US" sz="1600" kern="1400" baseline="-25000" dirty="0">
                          <a:ln>
                            <a:noFill/>
                          </a:ln>
                          <a:solidFill>
                            <a:srgbClr val="000000"/>
                          </a:solidFill>
                          <a:effectLst/>
                          <a:latin typeface="Times New Roman" panose="02020603050405020304" pitchFamily="18" charset="0"/>
                        </a:rPr>
                        <a:t>                    </a:t>
                      </a:r>
                      <a:r>
                        <a:rPr lang="en-US" sz="2800" kern="1400" dirty="0">
                          <a:ln>
                            <a:noFill/>
                          </a:ln>
                          <a:solidFill>
                            <a:srgbClr val="000000"/>
                          </a:solidFill>
                          <a:effectLst/>
                          <a:latin typeface="Times New Roman" panose="02020603050405020304" pitchFamily="18" charset="0"/>
                        </a:rPr>
                        <a:t>ΔH = + 3351 kJ</a:t>
                      </a:r>
                      <a:endParaRPr lang="en-US" sz="1100" kern="1400" dirty="0">
                        <a:ln>
                          <a:noFill/>
                        </a:ln>
                        <a:solidFill>
                          <a:srgbClr val="000000"/>
                        </a:solidFill>
                        <a:effectLst/>
                        <a:latin typeface="Times New Roman" panose="02020603050405020304" pitchFamily="18" charset="0"/>
                      </a:endParaRPr>
                    </a:p>
                  </a:txBody>
                  <a:tcPr marL="36576" marR="36576" marT="36576" marB="36576">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rgbClr val="FFFFD1"/>
                    </a:solidFill>
                  </a:tcPr>
                </a:tc>
                <a:extLst>
                  <a:ext uri="{0D108BD9-81ED-4DB2-BD59-A6C34878D82A}">
                    <a16:rowId xmlns:a16="http://schemas.microsoft.com/office/drawing/2014/main" val="2402183024"/>
                  </a:ext>
                </a:extLst>
              </a:tr>
              <a:tr h="3099654">
                <a:tc>
                  <a:txBody>
                    <a:bodyPr/>
                    <a:lstStyle/>
                    <a:p>
                      <a:pPr marR="0" indent="0" algn="ctr" rtl="0"/>
                      <a:r>
                        <a:rPr lang="en-US" sz="2000" kern="1400" dirty="0">
                          <a:ln>
                            <a:noFill/>
                          </a:ln>
                          <a:solidFill>
                            <a:srgbClr val="000000"/>
                          </a:solidFill>
                          <a:effectLst/>
                          <a:latin typeface="Times New Roman" panose="02020603050405020304" pitchFamily="18" charset="0"/>
                        </a:rPr>
                        <a:t> </a:t>
                      </a:r>
                      <a:endParaRPr lang="en-US" sz="1000" kern="1400" dirty="0">
                        <a:ln>
                          <a:noFill/>
                        </a:ln>
                        <a:solidFill>
                          <a:srgbClr val="000000"/>
                        </a:solidFill>
                        <a:effectLst/>
                        <a:latin typeface="Times New Roman" panose="02020603050405020304" pitchFamily="18" charset="0"/>
                      </a:endParaRPr>
                    </a:p>
                  </a:txBody>
                  <a:tcPr marL="36576" marR="36576" marT="36576" marB="36576">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04720294"/>
                  </a:ext>
                </a:extLst>
              </a:tr>
            </a:tbl>
          </a:graphicData>
        </a:graphic>
      </p:graphicFrame>
      <p:sp>
        <p:nvSpPr>
          <p:cNvPr id="3" name="Control 1">
            <a:extLst>
              <a:ext uri="{FF2B5EF4-FFF2-40B4-BE49-F238E27FC236}">
                <a16:creationId xmlns:a16="http://schemas.microsoft.com/office/drawing/2014/main" id="{BCB34F35-9BC1-6342-324C-E117F76A2B71}"/>
              </a:ext>
            </a:extLst>
          </p:cNvPr>
          <p:cNvSpPr>
            <a:spLocks noChangeArrowheads="1" noChangeShapeType="1"/>
          </p:cNvSpPr>
          <p:nvPr/>
        </p:nvSpPr>
        <p:spPr bwMode="auto">
          <a:xfrm>
            <a:off x="1600200" y="2147888"/>
            <a:ext cx="6858000" cy="4311650"/>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0" tIns="0" rIns="0" bIns="0" numCol="1" anchor="t" anchorCtr="0" compatLnSpc="1">
            <a:prstTxWarp prst="textNoShape">
              <a:avLst/>
            </a:prstTxWarp>
          </a:bodyPr>
          <a:lstStyle/>
          <a:p>
            <a:endParaRPr lang="en-US"/>
          </a:p>
        </p:txBody>
      </p:sp>
      <p:sp>
        <p:nvSpPr>
          <p:cNvPr id="4" name="Text Box 12">
            <a:extLst>
              <a:ext uri="{FF2B5EF4-FFF2-40B4-BE49-F238E27FC236}">
                <a16:creationId xmlns:a16="http://schemas.microsoft.com/office/drawing/2014/main" id="{24522248-0E21-8007-8108-234F778D12A6}"/>
              </a:ext>
            </a:extLst>
          </p:cNvPr>
          <p:cNvSpPr txBox="1">
            <a:spLocks noChangeArrowheads="1"/>
          </p:cNvSpPr>
          <p:nvPr/>
        </p:nvSpPr>
        <p:spPr bwMode="auto">
          <a:xfrm>
            <a:off x="-18888" y="3162498"/>
            <a:ext cx="851694" cy="792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32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MR</a:t>
            </a:r>
          </a:p>
        </p:txBody>
      </p:sp>
      <p:sp>
        <p:nvSpPr>
          <p:cNvPr id="5" name="Text Box 13">
            <a:extLst>
              <a:ext uri="{FF2B5EF4-FFF2-40B4-BE49-F238E27FC236}">
                <a16:creationId xmlns:a16="http://schemas.microsoft.com/office/drawing/2014/main" id="{39B6C6B4-E611-0DD0-15C9-90443D6D453B}"/>
              </a:ext>
            </a:extLst>
          </p:cNvPr>
          <p:cNvSpPr txBox="1">
            <a:spLocks noChangeArrowheads="1"/>
          </p:cNvSpPr>
          <p:nvPr/>
        </p:nvSpPr>
        <p:spPr bwMode="auto">
          <a:xfrm>
            <a:off x="832099" y="2973805"/>
            <a:ext cx="1344612" cy="11350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u="sng" kern="1400" dirty="0">
                <a:ln>
                  <a:noFill/>
                </a:ln>
                <a:solidFill>
                  <a:srgbClr val="FF0000"/>
                </a:solidFill>
                <a:effectLst/>
                <a:latin typeface="Times New Roman" panose="02020603050405020304" pitchFamily="18" charset="0"/>
                <a:cs typeface="Times New Roman" panose="02020603050405020304" pitchFamily="18" charset="0"/>
              </a:rPr>
              <a:t>Al</a:t>
            </a:r>
            <a:r>
              <a:rPr lang="en-US" u="sng" kern="1400" baseline="-25000" dirty="0">
                <a:ln>
                  <a:noFill/>
                </a:ln>
                <a:solidFill>
                  <a:srgbClr val="FF0000"/>
                </a:solidFill>
                <a:effectLst/>
                <a:latin typeface="Times New Roman" panose="02020603050405020304" pitchFamily="18" charset="0"/>
                <a:cs typeface="Times New Roman" panose="02020603050405020304" pitchFamily="18" charset="0"/>
              </a:rPr>
              <a:t>2</a:t>
            </a:r>
            <a:r>
              <a:rPr lang="en-US" u="sng" kern="1400" dirty="0">
                <a:ln>
                  <a:noFill/>
                </a:ln>
                <a:solidFill>
                  <a:srgbClr val="FF0000"/>
                </a:solidFill>
                <a:effectLst/>
                <a:latin typeface="Times New Roman" panose="02020603050405020304" pitchFamily="18" charset="0"/>
                <a:cs typeface="Times New Roman" panose="02020603050405020304" pitchFamily="18" charset="0"/>
              </a:rPr>
              <a:t>O</a:t>
            </a:r>
            <a:r>
              <a:rPr lang="en-US" u="sng" kern="1400" baseline="-25000" dirty="0">
                <a:ln>
                  <a:noFill/>
                </a:ln>
                <a:solidFill>
                  <a:srgbClr val="FF0000"/>
                </a:solidFill>
                <a:effectLst/>
                <a:latin typeface="Times New Roman" panose="02020603050405020304" pitchFamily="18" charset="0"/>
                <a:cs typeface="Times New Roman" panose="02020603050405020304" pitchFamily="18" charset="0"/>
              </a:rPr>
              <a:t>3</a:t>
            </a:r>
            <a:br>
              <a:rPr kumimoji="0" lang="en-US" altLang="en-US" b="0" i="0" u="sng" strike="noStrike" kern="1200" cap="none" spc="0" normalizeH="0" baseline="-25000" noProof="0" dirty="0">
                <a:ln>
                  <a:noFill/>
                </a:ln>
                <a:solidFill>
                  <a:srgbClr val="FF0000"/>
                </a:solidFill>
                <a:effectLst/>
                <a:uLnTx/>
                <a:uFillTx/>
                <a:latin typeface="Times New Roman" panose="02020603050405020304" pitchFamily="18" charset="0"/>
                <a:cs typeface="Times New Roman" panose="02020603050405020304" pitchFamily="18" charset="0"/>
              </a:rPr>
            </a:br>
            <a:r>
              <a:rPr kumimoji="0" lang="en-US" altLang="en-US"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energy</a:t>
            </a:r>
          </a:p>
        </p:txBody>
      </p:sp>
      <p:sp>
        <p:nvSpPr>
          <p:cNvPr id="6" name="Text Box 14">
            <a:extLst>
              <a:ext uri="{FF2B5EF4-FFF2-40B4-BE49-F238E27FC236}">
                <a16:creationId xmlns:a16="http://schemas.microsoft.com/office/drawing/2014/main" id="{7D35B916-9AE0-B463-860B-66A5B429D328}"/>
              </a:ext>
            </a:extLst>
          </p:cNvPr>
          <p:cNvSpPr txBox="1">
            <a:spLocks noChangeArrowheads="1"/>
          </p:cNvSpPr>
          <p:nvPr/>
        </p:nvSpPr>
        <p:spPr bwMode="auto">
          <a:xfrm>
            <a:off x="2338341" y="2976114"/>
            <a:ext cx="1439863" cy="12112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b="0" i="0" u="sng"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2</a:t>
            </a:r>
            <a:br>
              <a:rPr kumimoji="0" lang="en-US" altLang="en-US" b="0" i="0" u="sng" strike="noStrike" kern="1200" cap="none" spc="0" normalizeH="0" baseline="-25000" noProof="0" dirty="0">
                <a:ln>
                  <a:noFill/>
                </a:ln>
                <a:solidFill>
                  <a:srgbClr val="FF0000"/>
                </a:solidFill>
                <a:effectLst/>
                <a:uLnTx/>
                <a:uFillTx/>
                <a:latin typeface="Times New Roman" panose="02020603050405020304" pitchFamily="18" charset="0"/>
                <a:cs typeface="Times New Roman" panose="02020603050405020304" pitchFamily="18" charset="0"/>
              </a:rPr>
            </a:br>
            <a:r>
              <a:rPr kumimoji="0" lang="en-US" altLang="en-US"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3351 kJ</a:t>
            </a:r>
          </a:p>
        </p:txBody>
      </p:sp>
      <p:sp>
        <p:nvSpPr>
          <p:cNvPr id="7" name="Text Box 15">
            <a:extLst>
              <a:ext uri="{FF2B5EF4-FFF2-40B4-BE49-F238E27FC236}">
                <a16:creationId xmlns:a16="http://schemas.microsoft.com/office/drawing/2014/main" id="{008BF89A-B20F-41A7-6045-3B608DC7F39F}"/>
              </a:ext>
            </a:extLst>
          </p:cNvPr>
          <p:cNvSpPr txBox="1">
            <a:spLocks noChangeArrowheads="1"/>
          </p:cNvSpPr>
          <p:nvPr/>
        </p:nvSpPr>
        <p:spPr bwMode="auto">
          <a:xfrm>
            <a:off x="4500181" y="3044229"/>
            <a:ext cx="1085850" cy="1028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b="0" i="0" u="sng"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4.58</a:t>
            </a:r>
            <a:br>
              <a:rPr kumimoji="0" lang="en-US" altLang="en-US" b="0" i="0" u="sng"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br>
            <a:r>
              <a:rPr kumimoji="0" lang="en-US" altLang="en-US" b="0" i="0"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x kJ</a:t>
            </a:r>
          </a:p>
        </p:txBody>
      </p:sp>
      <p:sp>
        <p:nvSpPr>
          <p:cNvPr id="8" name="Text Box 17">
            <a:extLst>
              <a:ext uri="{FF2B5EF4-FFF2-40B4-BE49-F238E27FC236}">
                <a16:creationId xmlns:a16="http://schemas.microsoft.com/office/drawing/2014/main" id="{9B16B6DF-2FCC-0A2A-9E4A-4DD8918FBE1E}"/>
              </a:ext>
            </a:extLst>
          </p:cNvPr>
          <p:cNvSpPr txBox="1">
            <a:spLocks noChangeArrowheads="1"/>
          </p:cNvSpPr>
          <p:nvPr/>
        </p:nvSpPr>
        <p:spPr bwMode="auto">
          <a:xfrm>
            <a:off x="5638800" y="4572000"/>
            <a:ext cx="3398838" cy="2073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2400" b="0" i="0" u="none" strike="noStrike" kern="1200" cap="none" spc="0" normalizeH="0" baseline="0" noProof="0" dirty="0">
                <a:ln>
                  <a:noFill/>
                </a:ln>
                <a:solidFill>
                  <a:srgbClr val="0000CC"/>
                </a:solidFill>
                <a:effectLst/>
                <a:uLnTx/>
                <a:uFillTx/>
                <a:latin typeface="Comic Sans MS" pitchFamily="66" charset="0"/>
                <a:ea typeface="+mn-ea"/>
                <a:cs typeface="+mn-cs"/>
              </a:rPr>
              <a:t>2X = 15,347.58 kJ</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baseline="0" noProof="0" dirty="0">
              <a:ln>
                <a:noFill/>
              </a:ln>
              <a:solidFill>
                <a:srgbClr val="0000CC"/>
              </a:solidFill>
              <a:effectLst/>
              <a:uLnTx/>
              <a:uFillTx/>
              <a:latin typeface="Comic Sans MS" pitchFamily="66" charset="0"/>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4000" b="0" i="0" u="none" strike="noStrike" kern="1200" cap="none" spc="0" normalizeH="0" baseline="0" noProof="0" dirty="0">
                <a:ln>
                  <a:noFill/>
                </a:ln>
                <a:solidFill>
                  <a:srgbClr val="0000CC"/>
                </a:solidFill>
                <a:effectLst/>
                <a:uLnTx/>
                <a:uFillTx/>
                <a:latin typeface="Comic Sans MS" pitchFamily="66" charset="0"/>
                <a:ea typeface="+mn-ea"/>
                <a:cs typeface="+mn-cs"/>
              </a:rPr>
              <a:t>X = 7670 kJ </a:t>
            </a:r>
          </a:p>
          <a:p>
            <a:pPr marL="0" marR="0" lvl="0" indent="0" algn="l" defTabSz="914400" rtl="0" eaLnBrk="1" fontAlgn="auto" latinLnBrk="0" hangingPunct="1">
              <a:lnSpc>
                <a:spcPct val="100000"/>
              </a:lnSpc>
              <a:spcBef>
                <a:spcPct val="0"/>
              </a:spcBef>
              <a:spcAft>
                <a:spcPts val="0"/>
              </a:spcAft>
              <a:buClrTx/>
              <a:buSzTx/>
              <a:buFontTx/>
              <a:buNone/>
              <a:tabLst/>
              <a:defRPr/>
            </a:pPr>
            <a:r>
              <a:rPr lang="en-US" altLang="en-US" sz="1800" dirty="0">
                <a:solidFill>
                  <a:srgbClr val="0000CC"/>
                </a:solidFill>
                <a:latin typeface="Comic Sans MS" pitchFamily="66" charset="0"/>
              </a:rPr>
              <a:t>                          3 SF</a:t>
            </a:r>
            <a:endParaRPr kumimoji="0" lang="en-US" altLang="en-US" sz="4000" b="0" i="0" u="none" strike="noStrike" kern="1200" cap="none" spc="0" normalizeH="0" baseline="0" noProof="0" dirty="0">
              <a:ln>
                <a:noFill/>
              </a:ln>
              <a:solidFill>
                <a:srgbClr val="0000CC"/>
              </a:solidFill>
              <a:effectLst/>
              <a:uLnTx/>
              <a:uFillTx/>
              <a:latin typeface="Comic Sans MS" pitchFamily="66" charset="0"/>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rgbClr val="0000CC"/>
                </a:solidFill>
                <a:effectLst/>
                <a:uLnTx/>
                <a:uFillTx/>
                <a:latin typeface="Comic Sans MS" pitchFamily="66" charset="0"/>
                <a:ea typeface="+mn-ea"/>
                <a:cs typeface="+mn-cs"/>
              </a:rPr>
              <a:t> </a:t>
            </a:r>
            <a:br>
              <a:rPr kumimoji="0" lang="en-US" altLang="en-US" sz="2800" b="1" i="0" u="none" strike="noStrike" kern="1200" cap="none" spc="0" normalizeH="0" baseline="0" noProof="0" dirty="0">
                <a:ln>
                  <a:noFill/>
                </a:ln>
                <a:solidFill>
                  <a:srgbClr val="0000CC"/>
                </a:solidFill>
                <a:effectLst/>
                <a:uLnTx/>
                <a:uFillTx/>
                <a:latin typeface="Comic Sans MS" pitchFamily="66" charset="0"/>
                <a:ea typeface="+mn-ea"/>
                <a:cs typeface="+mn-cs"/>
              </a:rPr>
            </a:br>
            <a:r>
              <a:rPr kumimoji="0" lang="en-US" altLang="en-US" sz="2800" b="1" i="0" u="none" strike="noStrike" kern="1200" cap="none" spc="0" normalizeH="0" baseline="0" noProof="0" dirty="0">
                <a:ln>
                  <a:noFill/>
                </a:ln>
                <a:solidFill>
                  <a:srgbClr val="0000CC"/>
                </a:solidFill>
                <a:effectLst/>
                <a:uLnTx/>
                <a:uFillTx/>
                <a:latin typeface="Comic Sans MS" pitchFamily="66" charset="0"/>
                <a:ea typeface="+mn-ea"/>
                <a:cs typeface="+mn-cs"/>
              </a:rPr>
              <a:t>          </a:t>
            </a:r>
            <a:endParaRPr kumimoji="0" lang="en-US" altLang="en-US" sz="2000" b="0" i="0" u="none" strike="noStrike" kern="1200" cap="none" spc="0" normalizeH="0" baseline="0" noProof="0" dirty="0">
              <a:ln>
                <a:noFill/>
              </a:ln>
              <a:solidFill>
                <a:srgbClr val="000000"/>
              </a:solidFill>
              <a:effectLst/>
              <a:uLnTx/>
              <a:uFillTx/>
              <a:latin typeface="Arial" pitchFamily="34" charset="0"/>
              <a:ea typeface="+mn-ea"/>
              <a:cs typeface="+mn-cs"/>
            </a:endParaRPr>
          </a:p>
        </p:txBody>
      </p:sp>
      <p:sp>
        <p:nvSpPr>
          <p:cNvPr id="9" name="TextBox 8">
            <a:extLst>
              <a:ext uri="{FF2B5EF4-FFF2-40B4-BE49-F238E27FC236}">
                <a16:creationId xmlns:a16="http://schemas.microsoft.com/office/drawing/2014/main" id="{E8058D6C-3B59-43A9-34AC-8CFA2E6176E8}"/>
              </a:ext>
            </a:extLst>
          </p:cNvPr>
          <p:cNvSpPr txBox="1"/>
          <p:nvPr/>
        </p:nvSpPr>
        <p:spPr>
          <a:xfrm>
            <a:off x="3939834" y="3248948"/>
            <a:ext cx="459892" cy="584775"/>
          </a:xfrm>
          <a:prstGeom prst="rect">
            <a:avLst/>
          </a:prstGeom>
          <a:noFill/>
        </p:spPr>
        <p:txBody>
          <a:bodyPr wrap="square" rtlCol="0">
            <a:spAutoFit/>
          </a:bodyPr>
          <a:lstStyle/>
          <a:p>
            <a:r>
              <a:rPr lang="en-US" sz="3200" dirty="0">
                <a:solidFill>
                  <a:srgbClr val="FF0000"/>
                </a:solidFill>
              </a:rPr>
              <a:t>=</a:t>
            </a:r>
          </a:p>
        </p:txBody>
      </p:sp>
    </p:spTree>
    <p:extLst>
      <p:ext uri="{BB962C8B-B14F-4D97-AF65-F5344CB8AC3E}">
        <p14:creationId xmlns:p14="http://schemas.microsoft.com/office/powerpoint/2010/main" val="298802661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B662F5FC-1913-6B8D-A49F-42D48185527D}"/>
              </a:ext>
            </a:extLst>
          </p:cNvPr>
          <p:cNvGraphicFramePr>
            <a:graphicFrameLocks noGrp="1"/>
          </p:cNvGraphicFramePr>
          <p:nvPr>
            <p:extLst>
              <p:ext uri="{D42A27DB-BD31-4B8C-83A1-F6EECF244321}">
                <p14:modId xmlns:p14="http://schemas.microsoft.com/office/powerpoint/2010/main" val="3555052115"/>
              </p:ext>
            </p:extLst>
          </p:nvPr>
        </p:nvGraphicFramePr>
        <p:xfrm>
          <a:off x="17362" y="0"/>
          <a:ext cx="9109276" cy="6858000"/>
        </p:xfrm>
        <a:graphic>
          <a:graphicData uri="http://schemas.openxmlformats.org/drawingml/2006/table">
            <a:tbl>
              <a:tblPr firstRow="1" bandRow="1">
                <a:tableStyleId>{5C22544A-7EE6-4342-B048-85BDC9FD1C3A}</a:tableStyleId>
              </a:tblPr>
              <a:tblGrid>
                <a:gridCol w="3871443">
                  <a:extLst>
                    <a:ext uri="{9D8B030D-6E8A-4147-A177-3AD203B41FA5}">
                      <a16:colId xmlns:a16="http://schemas.microsoft.com/office/drawing/2014/main" val="3512378700"/>
                    </a:ext>
                  </a:extLst>
                </a:gridCol>
                <a:gridCol w="5237833">
                  <a:extLst>
                    <a:ext uri="{9D8B030D-6E8A-4147-A177-3AD203B41FA5}">
                      <a16:colId xmlns:a16="http://schemas.microsoft.com/office/drawing/2014/main" val="3737691173"/>
                    </a:ext>
                  </a:extLst>
                </a:gridCol>
              </a:tblGrid>
              <a:tr h="838200">
                <a:tc gridSpan="2">
                  <a:txBody>
                    <a:bodyPr/>
                    <a:lstStyle/>
                    <a:p>
                      <a:pPr algn="l"/>
                      <a:r>
                        <a:rPr lang="en-US" sz="4000" b="0" dirty="0">
                          <a:solidFill>
                            <a:srgbClr val="FF0000"/>
                          </a:solidFill>
                          <a:latin typeface="Times New Roman" panose="02020603050405020304" pitchFamily="18" charset="0"/>
                          <a:cs typeface="Times New Roman" panose="02020603050405020304" pitchFamily="18" charset="0"/>
                        </a:rPr>
                        <a:t>100.  You must remember these…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2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55315859"/>
                  </a:ext>
                </a:extLst>
              </a:tr>
              <a:tr h="1956563">
                <a:tc>
                  <a:txBody>
                    <a:bodyPr/>
                    <a:lstStyle/>
                    <a:p>
                      <a:pPr algn="ctr"/>
                      <a:r>
                        <a:rPr lang="en-US" sz="2800" b="0" dirty="0">
                          <a:solidFill>
                            <a:schemeClr val="tx1"/>
                          </a:solidFill>
                          <a:latin typeface="Times New Roman" panose="02020603050405020304" pitchFamily="18" charset="0"/>
                          <a:cs typeface="Times New Roman" panose="02020603050405020304" pitchFamily="18" charset="0"/>
                        </a:rPr>
                        <a:t>The old chemistry  </a:t>
                      </a:r>
                      <a:br>
                        <a:rPr lang="en-US" sz="2800" b="0" dirty="0">
                          <a:solidFill>
                            <a:schemeClr val="tx1"/>
                          </a:solidFill>
                          <a:latin typeface="Times New Roman" panose="02020603050405020304" pitchFamily="18" charset="0"/>
                          <a:cs typeface="Times New Roman" panose="02020603050405020304" pitchFamily="18" charset="0"/>
                        </a:rPr>
                      </a:br>
                      <a:r>
                        <a:rPr lang="en-US" sz="2800" b="0" dirty="0">
                          <a:solidFill>
                            <a:schemeClr val="tx1"/>
                          </a:solidFill>
                          <a:latin typeface="Times New Roman" panose="02020603050405020304" pitchFamily="18" charset="0"/>
                          <a:cs typeface="Times New Roman" panose="02020603050405020304" pitchFamily="18" charset="0"/>
                        </a:rPr>
                        <a:t>   adage goes like </a:t>
                      </a:r>
                      <a:r>
                        <a:rPr lang="en-US" sz="2800" b="0">
                          <a:solidFill>
                            <a:schemeClr val="tx1"/>
                          </a:solidFill>
                          <a:latin typeface="Times New Roman" panose="02020603050405020304" pitchFamily="18" charset="0"/>
                          <a:cs typeface="Times New Roman" panose="02020603050405020304" pitchFamily="18" charset="0"/>
                        </a:rPr>
                        <a:t>this…</a:t>
                      </a:r>
                      <a:endParaRPr lang="en-US" sz="2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chemeClr val="tx1"/>
                          </a:solidFill>
                          <a:latin typeface="Times New Roman" panose="02020603050405020304" pitchFamily="18" charset="0"/>
                          <a:cs typeface="Times New Roman" panose="02020603050405020304" pitchFamily="18" charset="0"/>
                        </a:rPr>
                        <a:t>When bonds form </a:t>
                      </a:r>
                      <a:br>
                        <a:rPr lang="en-US" sz="2800" b="0" dirty="0">
                          <a:solidFill>
                            <a:schemeClr val="tx1"/>
                          </a:solidFill>
                          <a:latin typeface="Times New Roman" panose="02020603050405020304" pitchFamily="18" charset="0"/>
                          <a:cs typeface="Times New Roman" panose="02020603050405020304" pitchFamily="18" charset="0"/>
                        </a:rPr>
                      </a:br>
                      <a:r>
                        <a:rPr lang="en-US" sz="2800" b="0" dirty="0">
                          <a:solidFill>
                            <a:schemeClr val="tx1"/>
                          </a:solidFill>
                          <a:latin typeface="Times New Roman" panose="02020603050405020304" pitchFamily="18" charset="0"/>
                          <a:cs typeface="Times New Roman" panose="02020603050405020304" pitchFamily="18" charset="0"/>
                        </a:rPr>
                        <a:t>ENERGY IS RELEASED.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57070360"/>
                  </a:ext>
                </a:extLst>
              </a:tr>
              <a:tr h="2092450">
                <a:tc>
                  <a:txBody>
                    <a:bodyPr/>
                    <a:lstStyle/>
                    <a:p>
                      <a:pPr algn="ctr"/>
                      <a:r>
                        <a:rPr lang="en-US" sz="2800" b="0" dirty="0">
                          <a:solidFill>
                            <a:schemeClr val="tx1"/>
                          </a:solidFill>
                          <a:latin typeface="Times New Roman" panose="02020603050405020304" pitchFamily="18" charset="0"/>
                          <a:cs typeface="Times New Roman" panose="02020603050405020304" pitchFamily="18" charset="0"/>
                        </a:rPr>
                        <a:t>A good example of       this is…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chemeClr val="tx1"/>
                          </a:solidFill>
                          <a:latin typeface="Times New Roman" panose="02020603050405020304" pitchFamily="18" charset="0"/>
                          <a:cs typeface="Times New Roman" panose="02020603050405020304" pitchFamily="18" charset="0"/>
                        </a:rPr>
                        <a:t>The synthesis of water.  </a:t>
                      </a:r>
                      <a:br>
                        <a:rPr lang="en-US" sz="2800" b="0" dirty="0">
                          <a:solidFill>
                            <a:schemeClr val="tx1"/>
                          </a:solidFill>
                          <a:latin typeface="Times New Roman" panose="02020603050405020304" pitchFamily="18" charset="0"/>
                          <a:cs typeface="Times New Roman" panose="02020603050405020304" pitchFamily="18" charset="0"/>
                        </a:rPr>
                      </a:br>
                      <a:r>
                        <a:rPr lang="en-US" sz="2800" b="0" dirty="0">
                          <a:solidFill>
                            <a:schemeClr val="tx1"/>
                          </a:solidFill>
                          <a:latin typeface="Times New Roman" panose="02020603050405020304" pitchFamily="18" charset="0"/>
                          <a:cs typeface="Times New Roman" panose="02020603050405020304" pitchFamily="18" charset="0"/>
                        </a:rPr>
                        <a:t>A balloon explodes as the</a:t>
                      </a:r>
                      <a:br>
                        <a:rPr lang="en-US" sz="2800" b="0" dirty="0">
                          <a:solidFill>
                            <a:schemeClr val="tx1"/>
                          </a:solidFill>
                          <a:latin typeface="Times New Roman" panose="02020603050405020304" pitchFamily="18" charset="0"/>
                          <a:cs typeface="Times New Roman" panose="02020603050405020304" pitchFamily="18" charset="0"/>
                        </a:rPr>
                      </a:br>
                      <a:r>
                        <a:rPr lang="en-US" sz="2800" b="0" dirty="0">
                          <a:solidFill>
                            <a:schemeClr val="tx1"/>
                          </a:solidFill>
                          <a:latin typeface="Times New Roman" panose="02020603050405020304" pitchFamily="18" charset="0"/>
                          <a:cs typeface="Times New Roman" panose="02020603050405020304" pitchFamily="18" charset="0"/>
                        </a:rPr>
                        <a:t>water bonds together.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50820957"/>
                  </a:ext>
                </a:extLst>
              </a:tr>
              <a:tr h="1970787">
                <a:tc>
                  <a:txBody>
                    <a:bodyPr/>
                    <a:lstStyle/>
                    <a:p>
                      <a:pPr algn="ctr"/>
                      <a:r>
                        <a:rPr lang="en-US" sz="2800" b="0" dirty="0">
                          <a:solidFill>
                            <a:schemeClr val="tx1"/>
                          </a:solidFill>
                          <a:latin typeface="Times New Roman" panose="02020603050405020304" pitchFamily="18" charset="0"/>
                          <a:cs typeface="Times New Roman" panose="02020603050405020304" pitchFamily="18" charset="0"/>
                        </a:rPr>
                        <a:t>Never forget…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chemeClr val="tx1"/>
                          </a:solidFill>
                          <a:latin typeface="Times New Roman" panose="02020603050405020304" pitchFamily="18" charset="0"/>
                          <a:cs typeface="Times New Roman" panose="02020603050405020304" pitchFamily="18" charset="0"/>
                        </a:rPr>
                        <a:t>∆T</a:t>
                      </a:r>
                      <a:r>
                        <a:rPr lang="en-US" sz="2800" b="0" dirty="0">
                          <a:solidFill>
                            <a:schemeClr val="tx1"/>
                          </a:solidFill>
                          <a:latin typeface="Times New Roman" panose="02020603050405020304" pitchFamily="18" charset="0"/>
                          <a:ea typeface="Verdana" panose="020B0604030504040204" pitchFamily="34" charset="0"/>
                          <a:cs typeface="Times New Roman" panose="02020603050405020304" pitchFamily="18" charset="0"/>
                        </a:rPr>
                        <a:t>°</a:t>
                      </a:r>
                      <a:r>
                        <a:rPr lang="en-US" sz="2800" b="0" dirty="0">
                          <a:solidFill>
                            <a:schemeClr val="tx1"/>
                          </a:solidFill>
                          <a:latin typeface="Times New Roman" panose="02020603050405020304" pitchFamily="18" charset="0"/>
                          <a:cs typeface="Times New Roman" panose="02020603050405020304" pitchFamily="18" charset="0"/>
                        </a:rPr>
                        <a:t>C = ∆T K </a:t>
                      </a:r>
                      <a:br>
                        <a:rPr lang="en-US" sz="2800" b="0" dirty="0">
                          <a:solidFill>
                            <a:schemeClr val="tx1"/>
                          </a:solidFill>
                          <a:latin typeface="Times New Roman" panose="02020603050405020304" pitchFamily="18" charset="0"/>
                          <a:cs typeface="Times New Roman" panose="02020603050405020304" pitchFamily="18" charset="0"/>
                        </a:rPr>
                      </a:br>
                      <a:r>
                        <a:rPr lang="en-US" sz="2800" b="0" dirty="0">
                          <a:solidFill>
                            <a:schemeClr val="tx1"/>
                          </a:solidFill>
                          <a:latin typeface="Times New Roman" panose="02020603050405020304" pitchFamily="18" charset="0"/>
                          <a:cs typeface="Times New Roman" panose="02020603050405020304" pitchFamily="18" charset="0"/>
                        </a:rPr>
                        <a:t>even though the temperatures are different numbers!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8624103"/>
                  </a:ext>
                </a:extLst>
              </a:tr>
            </a:tbl>
          </a:graphicData>
        </a:graphic>
      </p:graphicFrame>
    </p:spTree>
    <p:extLst>
      <p:ext uri="{BB962C8B-B14F-4D97-AF65-F5344CB8AC3E}">
        <p14:creationId xmlns:p14="http://schemas.microsoft.com/office/powerpoint/2010/main" val="7950741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4404</TotalTime>
  <Words>9636</Words>
  <Application>Microsoft Office PowerPoint</Application>
  <PresentationFormat>On-screen Show (4:3)</PresentationFormat>
  <Paragraphs>967</Paragraphs>
  <Slides>151</Slides>
  <Notes>2</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151</vt:i4>
      </vt:variant>
    </vt:vector>
  </HeadingPairs>
  <TitlesOfParts>
    <vt:vector size="162" baseType="lpstr">
      <vt:lpstr>Aptos</vt:lpstr>
      <vt:lpstr>Arial</vt:lpstr>
      <vt:lpstr>Calibri</vt:lpstr>
      <vt:lpstr>Cavolini</vt:lpstr>
      <vt:lpstr>Comic Sans MS</vt:lpstr>
      <vt:lpstr>Tahoma</vt:lpstr>
      <vt:lpstr>The Serif Hand Extrablack</vt:lpstr>
      <vt:lpstr>Times New Roman</vt:lpstr>
      <vt:lpstr>Wingdings</vt:lpstr>
      <vt:lpstr>Office Theme</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Charlie</dc:creator>
  <cp:lastModifiedBy>ARBUISO, CHARLES B</cp:lastModifiedBy>
  <cp:revision>422</cp:revision>
  <cp:lastPrinted>2015-06-05T23:17:47Z</cp:lastPrinted>
  <dcterms:created xsi:type="dcterms:W3CDTF">2012-11-04T18:37:25Z</dcterms:created>
  <dcterms:modified xsi:type="dcterms:W3CDTF">2025-12-28T05:30:04Z</dcterms:modified>
</cp:coreProperties>
</file>