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86" d="100"/>
          <a:sy n="86" d="100"/>
        </p:scale>
        <p:origin x="51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C010E-7B35-F07A-9B56-3A2742C5E59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2ABAB17-7D05-B2F5-0BBC-2DE2FDCC39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B9E4FE2-A46B-02F7-5671-D83395CA0404}"/>
              </a:ext>
            </a:extLst>
          </p:cNvPr>
          <p:cNvSpPr>
            <a:spLocks noGrp="1"/>
          </p:cNvSpPr>
          <p:nvPr>
            <p:ph type="dt" sz="half" idx="10"/>
          </p:nvPr>
        </p:nvSpPr>
        <p:spPr/>
        <p:txBody>
          <a:bodyPr/>
          <a:lstStyle/>
          <a:p>
            <a:fld id="{855BB299-C0C8-4327-A09E-A09C4644E6C0}" type="datetimeFigureOut">
              <a:rPr lang="en-US" smtClean="0"/>
              <a:t>1/3/2024</a:t>
            </a:fld>
            <a:endParaRPr lang="en-US"/>
          </a:p>
        </p:txBody>
      </p:sp>
      <p:sp>
        <p:nvSpPr>
          <p:cNvPr id="5" name="Footer Placeholder 4">
            <a:extLst>
              <a:ext uri="{FF2B5EF4-FFF2-40B4-BE49-F238E27FC236}">
                <a16:creationId xmlns:a16="http://schemas.microsoft.com/office/drawing/2014/main" id="{301C3504-0477-3259-DF0B-1ABD78B8E4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4A9EE6-E297-2883-59E6-73D81C0301EC}"/>
              </a:ext>
            </a:extLst>
          </p:cNvPr>
          <p:cNvSpPr>
            <a:spLocks noGrp="1"/>
          </p:cNvSpPr>
          <p:nvPr>
            <p:ph type="sldNum" sz="quarter" idx="12"/>
          </p:nvPr>
        </p:nvSpPr>
        <p:spPr/>
        <p:txBody>
          <a:bodyPr/>
          <a:lstStyle/>
          <a:p>
            <a:fld id="{3ADAB99D-D76D-47C8-A78A-05AA2A6EDB4D}" type="slidenum">
              <a:rPr lang="en-US" smtClean="0"/>
              <a:t>‹#›</a:t>
            </a:fld>
            <a:endParaRPr lang="en-US"/>
          </a:p>
        </p:txBody>
      </p:sp>
    </p:spTree>
    <p:extLst>
      <p:ext uri="{BB962C8B-B14F-4D97-AF65-F5344CB8AC3E}">
        <p14:creationId xmlns:p14="http://schemas.microsoft.com/office/powerpoint/2010/main" val="1786034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5AFDC-2699-2B98-DBC6-8F8D56C2B2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9351AB-8526-D42C-66E6-AC6F76B2F4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DEEAF0-B56C-2528-3882-FDE0820DDB49}"/>
              </a:ext>
            </a:extLst>
          </p:cNvPr>
          <p:cNvSpPr>
            <a:spLocks noGrp="1"/>
          </p:cNvSpPr>
          <p:nvPr>
            <p:ph type="dt" sz="half" idx="10"/>
          </p:nvPr>
        </p:nvSpPr>
        <p:spPr/>
        <p:txBody>
          <a:bodyPr/>
          <a:lstStyle/>
          <a:p>
            <a:fld id="{855BB299-C0C8-4327-A09E-A09C4644E6C0}" type="datetimeFigureOut">
              <a:rPr lang="en-US" smtClean="0"/>
              <a:t>1/3/2024</a:t>
            </a:fld>
            <a:endParaRPr lang="en-US"/>
          </a:p>
        </p:txBody>
      </p:sp>
      <p:sp>
        <p:nvSpPr>
          <p:cNvPr id="5" name="Footer Placeholder 4">
            <a:extLst>
              <a:ext uri="{FF2B5EF4-FFF2-40B4-BE49-F238E27FC236}">
                <a16:creationId xmlns:a16="http://schemas.microsoft.com/office/drawing/2014/main" id="{0285F7E0-42B8-63DE-AF8D-260308F418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4DCA6C-3A58-D21C-C808-00FF50E8D834}"/>
              </a:ext>
            </a:extLst>
          </p:cNvPr>
          <p:cNvSpPr>
            <a:spLocks noGrp="1"/>
          </p:cNvSpPr>
          <p:nvPr>
            <p:ph type="sldNum" sz="quarter" idx="12"/>
          </p:nvPr>
        </p:nvSpPr>
        <p:spPr/>
        <p:txBody>
          <a:bodyPr/>
          <a:lstStyle/>
          <a:p>
            <a:fld id="{3ADAB99D-D76D-47C8-A78A-05AA2A6EDB4D}" type="slidenum">
              <a:rPr lang="en-US" smtClean="0"/>
              <a:t>‹#›</a:t>
            </a:fld>
            <a:endParaRPr lang="en-US"/>
          </a:p>
        </p:txBody>
      </p:sp>
    </p:spTree>
    <p:extLst>
      <p:ext uri="{BB962C8B-B14F-4D97-AF65-F5344CB8AC3E}">
        <p14:creationId xmlns:p14="http://schemas.microsoft.com/office/powerpoint/2010/main" val="2571568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5BAD2C-CFFF-EF70-51EA-4E22CCCCAE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743095F-3935-D379-33D1-0BE16EB250B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5C40E0-F5C4-4702-FF1B-24E15B9BA8EA}"/>
              </a:ext>
            </a:extLst>
          </p:cNvPr>
          <p:cNvSpPr>
            <a:spLocks noGrp="1"/>
          </p:cNvSpPr>
          <p:nvPr>
            <p:ph type="dt" sz="half" idx="10"/>
          </p:nvPr>
        </p:nvSpPr>
        <p:spPr/>
        <p:txBody>
          <a:bodyPr/>
          <a:lstStyle/>
          <a:p>
            <a:fld id="{855BB299-C0C8-4327-A09E-A09C4644E6C0}" type="datetimeFigureOut">
              <a:rPr lang="en-US" smtClean="0"/>
              <a:t>1/3/2024</a:t>
            </a:fld>
            <a:endParaRPr lang="en-US"/>
          </a:p>
        </p:txBody>
      </p:sp>
      <p:sp>
        <p:nvSpPr>
          <p:cNvPr id="5" name="Footer Placeholder 4">
            <a:extLst>
              <a:ext uri="{FF2B5EF4-FFF2-40B4-BE49-F238E27FC236}">
                <a16:creationId xmlns:a16="http://schemas.microsoft.com/office/drawing/2014/main" id="{A9A7268B-A264-89B8-6112-3D3948C283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2E6327-C152-18B3-763D-5C13B3D33B99}"/>
              </a:ext>
            </a:extLst>
          </p:cNvPr>
          <p:cNvSpPr>
            <a:spLocks noGrp="1"/>
          </p:cNvSpPr>
          <p:nvPr>
            <p:ph type="sldNum" sz="quarter" idx="12"/>
          </p:nvPr>
        </p:nvSpPr>
        <p:spPr/>
        <p:txBody>
          <a:bodyPr/>
          <a:lstStyle/>
          <a:p>
            <a:fld id="{3ADAB99D-D76D-47C8-A78A-05AA2A6EDB4D}" type="slidenum">
              <a:rPr lang="en-US" smtClean="0"/>
              <a:t>‹#›</a:t>
            </a:fld>
            <a:endParaRPr lang="en-US"/>
          </a:p>
        </p:txBody>
      </p:sp>
    </p:spTree>
    <p:extLst>
      <p:ext uri="{BB962C8B-B14F-4D97-AF65-F5344CB8AC3E}">
        <p14:creationId xmlns:p14="http://schemas.microsoft.com/office/powerpoint/2010/main" val="3282066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A7605-1B47-6794-D47E-A84501DCA3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34F08B-B7AE-5B96-727D-619E9D0956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700F5A-F69A-CBFF-FDAA-3B9DD57784DD}"/>
              </a:ext>
            </a:extLst>
          </p:cNvPr>
          <p:cNvSpPr>
            <a:spLocks noGrp="1"/>
          </p:cNvSpPr>
          <p:nvPr>
            <p:ph type="dt" sz="half" idx="10"/>
          </p:nvPr>
        </p:nvSpPr>
        <p:spPr/>
        <p:txBody>
          <a:bodyPr/>
          <a:lstStyle/>
          <a:p>
            <a:fld id="{855BB299-C0C8-4327-A09E-A09C4644E6C0}" type="datetimeFigureOut">
              <a:rPr lang="en-US" smtClean="0"/>
              <a:t>1/3/2024</a:t>
            </a:fld>
            <a:endParaRPr lang="en-US"/>
          </a:p>
        </p:txBody>
      </p:sp>
      <p:sp>
        <p:nvSpPr>
          <p:cNvPr id="5" name="Footer Placeholder 4">
            <a:extLst>
              <a:ext uri="{FF2B5EF4-FFF2-40B4-BE49-F238E27FC236}">
                <a16:creationId xmlns:a16="http://schemas.microsoft.com/office/drawing/2014/main" id="{7C7FBF22-34E4-A4D9-FD0C-E12B3F117D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EB3255-9378-0725-9F3F-CD414CEE235D}"/>
              </a:ext>
            </a:extLst>
          </p:cNvPr>
          <p:cNvSpPr>
            <a:spLocks noGrp="1"/>
          </p:cNvSpPr>
          <p:nvPr>
            <p:ph type="sldNum" sz="quarter" idx="12"/>
          </p:nvPr>
        </p:nvSpPr>
        <p:spPr/>
        <p:txBody>
          <a:bodyPr/>
          <a:lstStyle/>
          <a:p>
            <a:fld id="{3ADAB99D-D76D-47C8-A78A-05AA2A6EDB4D}" type="slidenum">
              <a:rPr lang="en-US" smtClean="0"/>
              <a:t>‹#›</a:t>
            </a:fld>
            <a:endParaRPr lang="en-US"/>
          </a:p>
        </p:txBody>
      </p:sp>
    </p:spTree>
    <p:extLst>
      <p:ext uri="{BB962C8B-B14F-4D97-AF65-F5344CB8AC3E}">
        <p14:creationId xmlns:p14="http://schemas.microsoft.com/office/powerpoint/2010/main" val="3171974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55E3E-060B-B45F-D095-6326906A89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3BE4E6-1C7F-F373-34A5-BE1B94C842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E60CA3-C144-C289-9458-A2D9CDF5CBFE}"/>
              </a:ext>
            </a:extLst>
          </p:cNvPr>
          <p:cNvSpPr>
            <a:spLocks noGrp="1"/>
          </p:cNvSpPr>
          <p:nvPr>
            <p:ph type="dt" sz="half" idx="10"/>
          </p:nvPr>
        </p:nvSpPr>
        <p:spPr/>
        <p:txBody>
          <a:bodyPr/>
          <a:lstStyle/>
          <a:p>
            <a:fld id="{855BB299-C0C8-4327-A09E-A09C4644E6C0}" type="datetimeFigureOut">
              <a:rPr lang="en-US" smtClean="0"/>
              <a:t>1/3/2024</a:t>
            </a:fld>
            <a:endParaRPr lang="en-US"/>
          </a:p>
        </p:txBody>
      </p:sp>
      <p:sp>
        <p:nvSpPr>
          <p:cNvPr id="5" name="Footer Placeholder 4">
            <a:extLst>
              <a:ext uri="{FF2B5EF4-FFF2-40B4-BE49-F238E27FC236}">
                <a16:creationId xmlns:a16="http://schemas.microsoft.com/office/drawing/2014/main" id="{D6095F4E-A021-1083-299D-AFDD899F54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8FAF6E-D594-8757-CA9B-06ADC1F58038}"/>
              </a:ext>
            </a:extLst>
          </p:cNvPr>
          <p:cNvSpPr>
            <a:spLocks noGrp="1"/>
          </p:cNvSpPr>
          <p:nvPr>
            <p:ph type="sldNum" sz="quarter" idx="12"/>
          </p:nvPr>
        </p:nvSpPr>
        <p:spPr/>
        <p:txBody>
          <a:bodyPr/>
          <a:lstStyle/>
          <a:p>
            <a:fld id="{3ADAB99D-D76D-47C8-A78A-05AA2A6EDB4D}" type="slidenum">
              <a:rPr lang="en-US" smtClean="0"/>
              <a:t>‹#›</a:t>
            </a:fld>
            <a:endParaRPr lang="en-US"/>
          </a:p>
        </p:txBody>
      </p:sp>
    </p:spTree>
    <p:extLst>
      <p:ext uri="{BB962C8B-B14F-4D97-AF65-F5344CB8AC3E}">
        <p14:creationId xmlns:p14="http://schemas.microsoft.com/office/powerpoint/2010/main" val="3951563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2753B-113E-2434-48D8-38DFC82763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6B89B3-3C1B-08D6-7337-E34AC6ABA45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2CFEF6-650E-48AD-6440-7C93022026B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2A5AED-11EC-619A-3F1F-C1979737F7FB}"/>
              </a:ext>
            </a:extLst>
          </p:cNvPr>
          <p:cNvSpPr>
            <a:spLocks noGrp="1"/>
          </p:cNvSpPr>
          <p:nvPr>
            <p:ph type="dt" sz="half" idx="10"/>
          </p:nvPr>
        </p:nvSpPr>
        <p:spPr/>
        <p:txBody>
          <a:bodyPr/>
          <a:lstStyle/>
          <a:p>
            <a:fld id="{855BB299-C0C8-4327-A09E-A09C4644E6C0}" type="datetimeFigureOut">
              <a:rPr lang="en-US" smtClean="0"/>
              <a:t>1/3/2024</a:t>
            </a:fld>
            <a:endParaRPr lang="en-US"/>
          </a:p>
        </p:txBody>
      </p:sp>
      <p:sp>
        <p:nvSpPr>
          <p:cNvPr id="6" name="Footer Placeholder 5">
            <a:extLst>
              <a:ext uri="{FF2B5EF4-FFF2-40B4-BE49-F238E27FC236}">
                <a16:creationId xmlns:a16="http://schemas.microsoft.com/office/drawing/2014/main" id="{A8B9842F-015D-872D-7456-1D517420AE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AFB022-2EB2-E981-BEA6-A18ECB1948DC}"/>
              </a:ext>
            </a:extLst>
          </p:cNvPr>
          <p:cNvSpPr>
            <a:spLocks noGrp="1"/>
          </p:cNvSpPr>
          <p:nvPr>
            <p:ph type="sldNum" sz="quarter" idx="12"/>
          </p:nvPr>
        </p:nvSpPr>
        <p:spPr/>
        <p:txBody>
          <a:bodyPr/>
          <a:lstStyle/>
          <a:p>
            <a:fld id="{3ADAB99D-D76D-47C8-A78A-05AA2A6EDB4D}" type="slidenum">
              <a:rPr lang="en-US" smtClean="0"/>
              <a:t>‹#›</a:t>
            </a:fld>
            <a:endParaRPr lang="en-US"/>
          </a:p>
        </p:txBody>
      </p:sp>
    </p:spTree>
    <p:extLst>
      <p:ext uri="{BB962C8B-B14F-4D97-AF65-F5344CB8AC3E}">
        <p14:creationId xmlns:p14="http://schemas.microsoft.com/office/powerpoint/2010/main" val="2956079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182A-73C8-89A2-9503-6EC65A6AA4F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C552DF-1BBB-0C41-FC6C-09AAAAD23F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B1BF019-B510-C552-08D5-7238DF879D3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B8E4D2B-3E67-8777-1489-F316FD930C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583AB3-BD63-BC3E-553B-9DA7B5B1AF4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E0E8A1E-CF91-0627-6D3B-6D6781EBA272}"/>
              </a:ext>
            </a:extLst>
          </p:cNvPr>
          <p:cNvSpPr>
            <a:spLocks noGrp="1"/>
          </p:cNvSpPr>
          <p:nvPr>
            <p:ph type="dt" sz="half" idx="10"/>
          </p:nvPr>
        </p:nvSpPr>
        <p:spPr/>
        <p:txBody>
          <a:bodyPr/>
          <a:lstStyle/>
          <a:p>
            <a:fld id="{855BB299-C0C8-4327-A09E-A09C4644E6C0}" type="datetimeFigureOut">
              <a:rPr lang="en-US" smtClean="0"/>
              <a:t>1/3/2024</a:t>
            </a:fld>
            <a:endParaRPr lang="en-US"/>
          </a:p>
        </p:txBody>
      </p:sp>
      <p:sp>
        <p:nvSpPr>
          <p:cNvPr id="8" name="Footer Placeholder 7">
            <a:extLst>
              <a:ext uri="{FF2B5EF4-FFF2-40B4-BE49-F238E27FC236}">
                <a16:creationId xmlns:a16="http://schemas.microsoft.com/office/drawing/2014/main" id="{BD14C52E-249A-835D-1C28-A3F1DA1D32B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87EEA84-2F6D-41C5-901B-331115B35E58}"/>
              </a:ext>
            </a:extLst>
          </p:cNvPr>
          <p:cNvSpPr>
            <a:spLocks noGrp="1"/>
          </p:cNvSpPr>
          <p:nvPr>
            <p:ph type="sldNum" sz="quarter" idx="12"/>
          </p:nvPr>
        </p:nvSpPr>
        <p:spPr/>
        <p:txBody>
          <a:bodyPr/>
          <a:lstStyle/>
          <a:p>
            <a:fld id="{3ADAB99D-D76D-47C8-A78A-05AA2A6EDB4D}" type="slidenum">
              <a:rPr lang="en-US" smtClean="0"/>
              <a:t>‹#›</a:t>
            </a:fld>
            <a:endParaRPr lang="en-US"/>
          </a:p>
        </p:txBody>
      </p:sp>
    </p:spTree>
    <p:extLst>
      <p:ext uri="{BB962C8B-B14F-4D97-AF65-F5344CB8AC3E}">
        <p14:creationId xmlns:p14="http://schemas.microsoft.com/office/powerpoint/2010/main" val="1814419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8812C-C3B8-A521-8168-AC71CFB34FA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CCFBC2-B26A-A78F-AE19-D93FD3C6D73F}"/>
              </a:ext>
            </a:extLst>
          </p:cNvPr>
          <p:cNvSpPr>
            <a:spLocks noGrp="1"/>
          </p:cNvSpPr>
          <p:nvPr>
            <p:ph type="dt" sz="half" idx="10"/>
          </p:nvPr>
        </p:nvSpPr>
        <p:spPr/>
        <p:txBody>
          <a:bodyPr/>
          <a:lstStyle/>
          <a:p>
            <a:fld id="{855BB299-C0C8-4327-A09E-A09C4644E6C0}" type="datetimeFigureOut">
              <a:rPr lang="en-US" smtClean="0"/>
              <a:t>1/3/2024</a:t>
            </a:fld>
            <a:endParaRPr lang="en-US"/>
          </a:p>
        </p:txBody>
      </p:sp>
      <p:sp>
        <p:nvSpPr>
          <p:cNvPr id="4" name="Footer Placeholder 3">
            <a:extLst>
              <a:ext uri="{FF2B5EF4-FFF2-40B4-BE49-F238E27FC236}">
                <a16:creationId xmlns:a16="http://schemas.microsoft.com/office/drawing/2014/main" id="{3A2EE869-FDF7-5932-F2B4-D3C5F2D22CE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7728645-3070-4A44-5818-8CB00EE65B8C}"/>
              </a:ext>
            </a:extLst>
          </p:cNvPr>
          <p:cNvSpPr>
            <a:spLocks noGrp="1"/>
          </p:cNvSpPr>
          <p:nvPr>
            <p:ph type="sldNum" sz="quarter" idx="12"/>
          </p:nvPr>
        </p:nvSpPr>
        <p:spPr/>
        <p:txBody>
          <a:bodyPr/>
          <a:lstStyle/>
          <a:p>
            <a:fld id="{3ADAB99D-D76D-47C8-A78A-05AA2A6EDB4D}" type="slidenum">
              <a:rPr lang="en-US" smtClean="0"/>
              <a:t>‹#›</a:t>
            </a:fld>
            <a:endParaRPr lang="en-US"/>
          </a:p>
        </p:txBody>
      </p:sp>
    </p:spTree>
    <p:extLst>
      <p:ext uri="{BB962C8B-B14F-4D97-AF65-F5344CB8AC3E}">
        <p14:creationId xmlns:p14="http://schemas.microsoft.com/office/powerpoint/2010/main" val="1316862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7B055B-CE4D-6333-57E7-AC37641A09A4}"/>
              </a:ext>
            </a:extLst>
          </p:cNvPr>
          <p:cNvSpPr>
            <a:spLocks noGrp="1"/>
          </p:cNvSpPr>
          <p:nvPr>
            <p:ph type="dt" sz="half" idx="10"/>
          </p:nvPr>
        </p:nvSpPr>
        <p:spPr/>
        <p:txBody>
          <a:bodyPr/>
          <a:lstStyle/>
          <a:p>
            <a:fld id="{855BB299-C0C8-4327-A09E-A09C4644E6C0}" type="datetimeFigureOut">
              <a:rPr lang="en-US" smtClean="0"/>
              <a:t>1/3/2024</a:t>
            </a:fld>
            <a:endParaRPr lang="en-US"/>
          </a:p>
        </p:txBody>
      </p:sp>
      <p:sp>
        <p:nvSpPr>
          <p:cNvPr id="3" name="Footer Placeholder 2">
            <a:extLst>
              <a:ext uri="{FF2B5EF4-FFF2-40B4-BE49-F238E27FC236}">
                <a16:creationId xmlns:a16="http://schemas.microsoft.com/office/drawing/2014/main" id="{F26A0DF2-6164-EF70-1B44-DAD9A568A1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3065039-CFD5-015D-EE60-B912EBAA8E62}"/>
              </a:ext>
            </a:extLst>
          </p:cNvPr>
          <p:cNvSpPr>
            <a:spLocks noGrp="1"/>
          </p:cNvSpPr>
          <p:nvPr>
            <p:ph type="sldNum" sz="quarter" idx="12"/>
          </p:nvPr>
        </p:nvSpPr>
        <p:spPr/>
        <p:txBody>
          <a:bodyPr/>
          <a:lstStyle/>
          <a:p>
            <a:fld id="{3ADAB99D-D76D-47C8-A78A-05AA2A6EDB4D}" type="slidenum">
              <a:rPr lang="en-US" smtClean="0"/>
              <a:t>‹#›</a:t>
            </a:fld>
            <a:endParaRPr lang="en-US"/>
          </a:p>
        </p:txBody>
      </p:sp>
    </p:spTree>
    <p:extLst>
      <p:ext uri="{BB962C8B-B14F-4D97-AF65-F5344CB8AC3E}">
        <p14:creationId xmlns:p14="http://schemas.microsoft.com/office/powerpoint/2010/main" val="2998104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65568-9820-8E3A-88A9-544B7EB385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DBF1006-B2F7-1EE3-9591-2249BC8EC6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E3AA099-CC94-5F46-DAC7-ABB168A1A0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5E1332-9309-9E17-CBAF-E82BB2DBF59A}"/>
              </a:ext>
            </a:extLst>
          </p:cNvPr>
          <p:cNvSpPr>
            <a:spLocks noGrp="1"/>
          </p:cNvSpPr>
          <p:nvPr>
            <p:ph type="dt" sz="half" idx="10"/>
          </p:nvPr>
        </p:nvSpPr>
        <p:spPr/>
        <p:txBody>
          <a:bodyPr/>
          <a:lstStyle/>
          <a:p>
            <a:fld id="{855BB299-C0C8-4327-A09E-A09C4644E6C0}" type="datetimeFigureOut">
              <a:rPr lang="en-US" smtClean="0"/>
              <a:t>1/3/2024</a:t>
            </a:fld>
            <a:endParaRPr lang="en-US"/>
          </a:p>
        </p:txBody>
      </p:sp>
      <p:sp>
        <p:nvSpPr>
          <p:cNvPr id="6" name="Footer Placeholder 5">
            <a:extLst>
              <a:ext uri="{FF2B5EF4-FFF2-40B4-BE49-F238E27FC236}">
                <a16:creationId xmlns:a16="http://schemas.microsoft.com/office/drawing/2014/main" id="{D8B55056-1EC3-8748-3BE3-4FC901D4AF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71F611-1D86-0F53-418E-D77CE6A53B6B}"/>
              </a:ext>
            </a:extLst>
          </p:cNvPr>
          <p:cNvSpPr>
            <a:spLocks noGrp="1"/>
          </p:cNvSpPr>
          <p:nvPr>
            <p:ph type="sldNum" sz="quarter" idx="12"/>
          </p:nvPr>
        </p:nvSpPr>
        <p:spPr/>
        <p:txBody>
          <a:bodyPr/>
          <a:lstStyle/>
          <a:p>
            <a:fld id="{3ADAB99D-D76D-47C8-A78A-05AA2A6EDB4D}" type="slidenum">
              <a:rPr lang="en-US" smtClean="0"/>
              <a:t>‹#›</a:t>
            </a:fld>
            <a:endParaRPr lang="en-US"/>
          </a:p>
        </p:txBody>
      </p:sp>
    </p:spTree>
    <p:extLst>
      <p:ext uri="{BB962C8B-B14F-4D97-AF65-F5344CB8AC3E}">
        <p14:creationId xmlns:p14="http://schemas.microsoft.com/office/powerpoint/2010/main" val="3565685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68785-DFAE-F79E-F648-88375DE8AB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7EA7C6B-502D-4E57-4DAA-3E40F7107A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FBFD021-73C0-18F7-0FCE-8C6E4B8874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D509A5-BFA8-21FF-B849-DC7F0BB2053E}"/>
              </a:ext>
            </a:extLst>
          </p:cNvPr>
          <p:cNvSpPr>
            <a:spLocks noGrp="1"/>
          </p:cNvSpPr>
          <p:nvPr>
            <p:ph type="dt" sz="half" idx="10"/>
          </p:nvPr>
        </p:nvSpPr>
        <p:spPr/>
        <p:txBody>
          <a:bodyPr/>
          <a:lstStyle/>
          <a:p>
            <a:fld id="{855BB299-C0C8-4327-A09E-A09C4644E6C0}" type="datetimeFigureOut">
              <a:rPr lang="en-US" smtClean="0"/>
              <a:t>1/3/2024</a:t>
            </a:fld>
            <a:endParaRPr lang="en-US"/>
          </a:p>
        </p:txBody>
      </p:sp>
      <p:sp>
        <p:nvSpPr>
          <p:cNvPr id="6" name="Footer Placeholder 5">
            <a:extLst>
              <a:ext uri="{FF2B5EF4-FFF2-40B4-BE49-F238E27FC236}">
                <a16:creationId xmlns:a16="http://schemas.microsoft.com/office/drawing/2014/main" id="{8EA512F2-9E2E-8C42-539B-591D78B490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356D46-713F-DB7D-0102-2DA3FA2A05E0}"/>
              </a:ext>
            </a:extLst>
          </p:cNvPr>
          <p:cNvSpPr>
            <a:spLocks noGrp="1"/>
          </p:cNvSpPr>
          <p:nvPr>
            <p:ph type="sldNum" sz="quarter" idx="12"/>
          </p:nvPr>
        </p:nvSpPr>
        <p:spPr/>
        <p:txBody>
          <a:bodyPr/>
          <a:lstStyle/>
          <a:p>
            <a:fld id="{3ADAB99D-D76D-47C8-A78A-05AA2A6EDB4D}" type="slidenum">
              <a:rPr lang="en-US" smtClean="0"/>
              <a:t>‹#›</a:t>
            </a:fld>
            <a:endParaRPr lang="en-US"/>
          </a:p>
        </p:txBody>
      </p:sp>
    </p:spTree>
    <p:extLst>
      <p:ext uri="{BB962C8B-B14F-4D97-AF65-F5344CB8AC3E}">
        <p14:creationId xmlns:p14="http://schemas.microsoft.com/office/powerpoint/2010/main" val="659424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B858FA-EF93-94B8-D964-368D7B1063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78EF57-FFBD-C5C5-2C89-43CA7EF14B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81CD17-41A0-698B-38D1-84FE86A427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5BB299-C0C8-4327-A09E-A09C4644E6C0}" type="datetimeFigureOut">
              <a:rPr lang="en-US" smtClean="0"/>
              <a:t>1/3/2024</a:t>
            </a:fld>
            <a:endParaRPr lang="en-US"/>
          </a:p>
        </p:txBody>
      </p:sp>
      <p:sp>
        <p:nvSpPr>
          <p:cNvPr id="5" name="Footer Placeholder 4">
            <a:extLst>
              <a:ext uri="{FF2B5EF4-FFF2-40B4-BE49-F238E27FC236}">
                <a16:creationId xmlns:a16="http://schemas.microsoft.com/office/drawing/2014/main" id="{1E8BCFA5-3435-DB5C-C2A5-4E681844A5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E8C464D-F170-994B-1012-7EC9E0D446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DAB99D-D76D-47C8-A78A-05AA2A6EDB4D}" type="slidenum">
              <a:rPr lang="en-US" smtClean="0"/>
              <a:t>‹#›</a:t>
            </a:fld>
            <a:endParaRPr lang="en-US"/>
          </a:p>
        </p:txBody>
      </p:sp>
    </p:spTree>
    <p:extLst>
      <p:ext uri="{BB962C8B-B14F-4D97-AF65-F5344CB8AC3E}">
        <p14:creationId xmlns:p14="http://schemas.microsoft.com/office/powerpoint/2010/main" val="2409668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4EDD364-370C-404E-45C3-6DAFCFEB6A43}"/>
              </a:ext>
            </a:extLst>
          </p:cNvPr>
          <p:cNvSpPr txBox="1"/>
          <p:nvPr/>
        </p:nvSpPr>
        <p:spPr>
          <a:xfrm>
            <a:off x="0" y="0"/>
            <a:ext cx="12192000" cy="6186309"/>
          </a:xfrm>
          <a:prstGeom prst="rect">
            <a:avLst/>
          </a:prstGeom>
          <a:noFill/>
        </p:spPr>
        <p:txBody>
          <a:bodyPr wrap="square" rtlCol="0">
            <a:spAutoFit/>
          </a:bodyPr>
          <a:lstStyle/>
          <a:p>
            <a:endParaRPr lang="en-US" sz="2800" dirty="0">
              <a:latin typeface="Times New Roman" panose="02020603050405020304" pitchFamily="18" charset="0"/>
              <a:cs typeface="Times New Roman" panose="02020603050405020304" pitchFamily="18" charset="0"/>
            </a:endParaRPr>
          </a:p>
          <a:p>
            <a:pPr algn="ctr"/>
            <a:r>
              <a:rPr lang="en-US" sz="6000" dirty="0">
                <a:solidFill>
                  <a:srgbClr val="FF0000"/>
                </a:solidFill>
                <a:latin typeface="Times New Roman" panose="02020603050405020304" pitchFamily="18" charset="0"/>
                <a:cs typeface="Times New Roman" panose="02020603050405020304" pitchFamily="18" charset="0"/>
              </a:rPr>
              <a:t>Measurement Lab  </a:t>
            </a:r>
          </a:p>
          <a:p>
            <a:r>
              <a:rPr lang="en-US" sz="3600" dirty="0">
                <a:latin typeface="Times New Roman" panose="02020603050405020304" pitchFamily="18" charset="0"/>
                <a:cs typeface="Times New Roman" panose="02020603050405020304" pitchFamily="18" charset="0"/>
              </a:rPr>
              <a: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You need ONE lab partner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(the person next to you is likely a good candidate).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Groups of 2 please.  </a:t>
            </a:r>
            <a:r>
              <a:rPr lang="en-US" sz="1400" dirty="0">
                <a:solidFill>
                  <a:srgbClr val="FF0000"/>
                </a:solidFill>
                <a:latin typeface="Times New Roman" panose="02020603050405020304" pitchFamily="18" charset="0"/>
                <a:cs typeface="Times New Roman" panose="02020603050405020304" pitchFamily="18" charset="0"/>
              </a:rPr>
              <a:t>(if there are an odd number of students, one group of 3 is okay, but they must all work)  </a:t>
            </a:r>
            <a:endParaRPr lang="en-US" sz="3600" dirty="0">
              <a:solidFill>
                <a:srgbClr val="FF0000"/>
              </a:solidFill>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Sit with your lab partner now.  Name on top of handout.  </a:t>
            </a:r>
          </a:p>
          <a:p>
            <a:endParaRPr lang="en-US" sz="28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There are 5 parts to the lab, you can do them in any order, but we’ll go through them together now. </a:t>
            </a:r>
          </a:p>
        </p:txBody>
      </p:sp>
    </p:spTree>
    <p:extLst>
      <p:ext uri="{BB962C8B-B14F-4D97-AF65-F5344CB8AC3E}">
        <p14:creationId xmlns:p14="http://schemas.microsoft.com/office/powerpoint/2010/main" val="1064995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4EDD364-370C-404E-45C3-6DAFCFEB6A43}"/>
              </a:ext>
            </a:extLst>
          </p:cNvPr>
          <p:cNvSpPr txBox="1"/>
          <p:nvPr/>
        </p:nvSpPr>
        <p:spPr>
          <a:xfrm>
            <a:off x="0" y="0"/>
            <a:ext cx="12192000" cy="5078313"/>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Read lab handout </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1.  You will measure either of the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two classroom doors, height,</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width and length, in centimeters,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to the NEAREST 10</a:t>
            </a:r>
            <a:r>
              <a:rPr lang="en-US" sz="3600" baseline="30000" dirty="0">
                <a:latin typeface="Times New Roman" panose="02020603050405020304" pitchFamily="18" charset="0"/>
                <a:cs typeface="Times New Roman" panose="02020603050405020304" pitchFamily="18" charset="0"/>
              </a:rPr>
              <a:t>th</a:t>
            </a:r>
            <a:r>
              <a:rPr lang="en-US" sz="3600" dirty="0">
                <a:latin typeface="Times New Roman" panose="02020603050405020304" pitchFamily="18" charset="0"/>
                <a:cs typeface="Times New Roman" panose="02020603050405020304" pitchFamily="18" charset="0"/>
              </a:rPr>
              <a:t> cm.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Disregard windows and hardware.</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Write data down, with units.  </a:t>
            </a:r>
          </a:p>
        </p:txBody>
      </p:sp>
      <p:sp>
        <p:nvSpPr>
          <p:cNvPr id="4" name="Rectangle 3">
            <a:extLst>
              <a:ext uri="{FF2B5EF4-FFF2-40B4-BE49-F238E27FC236}">
                <a16:creationId xmlns:a16="http://schemas.microsoft.com/office/drawing/2014/main" id="{18A070F1-C5DD-CA8C-176E-5E8714ACEB47}"/>
              </a:ext>
            </a:extLst>
          </p:cNvPr>
          <p:cNvSpPr/>
          <p:nvPr/>
        </p:nvSpPr>
        <p:spPr>
          <a:xfrm>
            <a:off x="8933484" y="2417048"/>
            <a:ext cx="2787267" cy="3602516"/>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98E3C4B7-C1F5-CF1D-B4B0-C0305AD97A3A}"/>
              </a:ext>
            </a:extLst>
          </p:cNvPr>
          <p:cNvSpPr/>
          <p:nvPr/>
        </p:nvSpPr>
        <p:spPr>
          <a:xfrm>
            <a:off x="8781084" y="2626369"/>
            <a:ext cx="2787267" cy="3602516"/>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a:extLst>
              <a:ext uri="{FF2B5EF4-FFF2-40B4-BE49-F238E27FC236}">
                <a16:creationId xmlns:a16="http://schemas.microsoft.com/office/drawing/2014/main" id="{63039AAF-729D-50B0-3C09-4C7A63D22D67}"/>
              </a:ext>
            </a:extLst>
          </p:cNvPr>
          <p:cNvCxnSpPr/>
          <p:nvPr/>
        </p:nvCxnSpPr>
        <p:spPr>
          <a:xfrm flipV="1">
            <a:off x="8781084" y="2417048"/>
            <a:ext cx="152400" cy="209321"/>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961D356-7D9E-51B8-1E21-9DA0EAF1575A}"/>
              </a:ext>
            </a:extLst>
          </p:cNvPr>
          <p:cNvCxnSpPr>
            <a:cxnSpLocks/>
          </p:cNvCxnSpPr>
          <p:nvPr/>
        </p:nvCxnSpPr>
        <p:spPr>
          <a:xfrm flipV="1">
            <a:off x="11568351" y="2417047"/>
            <a:ext cx="152400" cy="209321"/>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B399E60B-6E2D-3BD8-D583-727882FCD6D8}"/>
              </a:ext>
            </a:extLst>
          </p:cNvPr>
          <p:cNvCxnSpPr>
            <a:cxnSpLocks/>
          </p:cNvCxnSpPr>
          <p:nvPr/>
        </p:nvCxnSpPr>
        <p:spPr>
          <a:xfrm flipV="1">
            <a:off x="11564678" y="6019564"/>
            <a:ext cx="152400" cy="209321"/>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944157C-C1BF-71D7-7BA7-86FB6EA65228}"/>
              </a:ext>
            </a:extLst>
          </p:cNvPr>
          <p:cNvSpPr txBox="1"/>
          <p:nvPr/>
        </p:nvSpPr>
        <p:spPr>
          <a:xfrm>
            <a:off x="7202212" y="1470441"/>
            <a:ext cx="1892595" cy="369332"/>
          </a:xfrm>
          <a:prstGeom prst="rect">
            <a:avLst/>
          </a:prstGeom>
          <a:noFill/>
        </p:spPr>
        <p:txBody>
          <a:bodyPr wrap="square" rtlCol="0">
            <a:spAutoFit/>
          </a:bodyPr>
          <a:lstStyle/>
          <a:p>
            <a:pPr algn="ctr"/>
            <a:r>
              <a:rPr lang="en-US" dirty="0"/>
              <a:t>width</a:t>
            </a:r>
          </a:p>
        </p:txBody>
      </p:sp>
      <p:cxnSp>
        <p:nvCxnSpPr>
          <p:cNvPr id="12" name="Straight Arrow Connector 11">
            <a:extLst>
              <a:ext uri="{FF2B5EF4-FFF2-40B4-BE49-F238E27FC236}">
                <a16:creationId xmlns:a16="http://schemas.microsoft.com/office/drawing/2014/main" id="{56F8CE13-79D0-A963-FA72-3BC3AD008772}"/>
              </a:ext>
            </a:extLst>
          </p:cNvPr>
          <p:cNvCxnSpPr>
            <a:cxnSpLocks/>
          </p:cNvCxnSpPr>
          <p:nvPr/>
        </p:nvCxnSpPr>
        <p:spPr>
          <a:xfrm>
            <a:off x="8350465" y="1906960"/>
            <a:ext cx="498449" cy="64793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AA47E5E2-4670-FD46-0A45-C2036213BAAE}"/>
              </a:ext>
            </a:extLst>
          </p:cNvPr>
          <p:cNvSpPr txBox="1"/>
          <p:nvPr/>
        </p:nvSpPr>
        <p:spPr>
          <a:xfrm>
            <a:off x="6569640" y="5406571"/>
            <a:ext cx="1892595" cy="369332"/>
          </a:xfrm>
          <a:prstGeom prst="rect">
            <a:avLst/>
          </a:prstGeom>
          <a:noFill/>
        </p:spPr>
        <p:txBody>
          <a:bodyPr wrap="square" rtlCol="0">
            <a:spAutoFit/>
          </a:bodyPr>
          <a:lstStyle/>
          <a:p>
            <a:pPr algn="ctr"/>
            <a:r>
              <a:rPr lang="en-US" dirty="0"/>
              <a:t>height</a:t>
            </a:r>
          </a:p>
        </p:txBody>
      </p:sp>
      <p:cxnSp>
        <p:nvCxnSpPr>
          <p:cNvPr id="14" name="Straight Arrow Connector 13">
            <a:extLst>
              <a:ext uri="{FF2B5EF4-FFF2-40B4-BE49-F238E27FC236}">
                <a16:creationId xmlns:a16="http://schemas.microsoft.com/office/drawing/2014/main" id="{AB10DA46-2414-694F-BA32-FB45F38BE63B}"/>
              </a:ext>
            </a:extLst>
          </p:cNvPr>
          <p:cNvCxnSpPr>
            <a:cxnSpLocks/>
            <a:endCxn id="3" idx="1"/>
          </p:cNvCxnSpPr>
          <p:nvPr/>
        </p:nvCxnSpPr>
        <p:spPr>
          <a:xfrm flipV="1">
            <a:off x="7515937" y="4427627"/>
            <a:ext cx="1265147" cy="97894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E8DF89FB-911F-4FAD-DD2F-B684AE823470}"/>
              </a:ext>
            </a:extLst>
          </p:cNvPr>
          <p:cNvSpPr txBox="1"/>
          <p:nvPr/>
        </p:nvSpPr>
        <p:spPr>
          <a:xfrm>
            <a:off x="9228419" y="980795"/>
            <a:ext cx="1892595" cy="369332"/>
          </a:xfrm>
          <a:prstGeom prst="rect">
            <a:avLst/>
          </a:prstGeom>
          <a:noFill/>
        </p:spPr>
        <p:txBody>
          <a:bodyPr wrap="square" rtlCol="0">
            <a:spAutoFit/>
          </a:bodyPr>
          <a:lstStyle/>
          <a:p>
            <a:pPr algn="ctr"/>
            <a:r>
              <a:rPr lang="en-US" dirty="0"/>
              <a:t>length</a:t>
            </a:r>
          </a:p>
        </p:txBody>
      </p:sp>
      <p:cxnSp>
        <p:nvCxnSpPr>
          <p:cNvPr id="19" name="Straight Arrow Connector 18">
            <a:extLst>
              <a:ext uri="{FF2B5EF4-FFF2-40B4-BE49-F238E27FC236}">
                <a16:creationId xmlns:a16="http://schemas.microsoft.com/office/drawing/2014/main" id="{FA8017B4-C1DD-4A3D-3346-988D6D988D8E}"/>
              </a:ext>
            </a:extLst>
          </p:cNvPr>
          <p:cNvCxnSpPr>
            <a:cxnSpLocks/>
          </p:cNvCxnSpPr>
          <p:nvPr/>
        </p:nvCxnSpPr>
        <p:spPr>
          <a:xfrm>
            <a:off x="10221250" y="1369909"/>
            <a:ext cx="311825" cy="100460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62EE04A3-4862-88DC-76DE-DA801E749729}"/>
              </a:ext>
            </a:extLst>
          </p:cNvPr>
          <p:cNvSpPr txBox="1"/>
          <p:nvPr/>
        </p:nvSpPr>
        <p:spPr>
          <a:xfrm>
            <a:off x="9604562" y="3644712"/>
            <a:ext cx="1233376" cy="369332"/>
          </a:xfrm>
          <a:prstGeom prst="rect">
            <a:avLst/>
          </a:prstGeom>
          <a:noFill/>
        </p:spPr>
        <p:txBody>
          <a:bodyPr wrap="square" rtlCol="0">
            <a:spAutoFit/>
          </a:bodyPr>
          <a:lstStyle/>
          <a:p>
            <a:pPr algn="ctr"/>
            <a:r>
              <a:rPr lang="en-US" dirty="0"/>
              <a:t>DOOR</a:t>
            </a:r>
          </a:p>
        </p:txBody>
      </p:sp>
    </p:spTree>
    <p:extLst>
      <p:ext uri="{BB962C8B-B14F-4D97-AF65-F5344CB8AC3E}">
        <p14:creationId xmlns:p14="http://schemas.microsoft.com/office/powerpoint/2010/main" val="3806787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4EDD364-370C-404E-45C3-6DAFCFEB6A43}"/>
              </a:ext>
            </a:extLst>
          </p:cNvPr>
          <p:cNvSpPr txBox="1"/>
          <p:nvPr/>
        </p:nvSpPr>
        <p:spPr>
          <a:xfrm>
            <a:off x="0" y="0"/>
            <a:ext cx="12192000" cy="563231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2.  You will measure one blue textbook,</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height, width and length, in centimeters,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to the NEAREST 10</a:t>
            </a:r>
            <a:r>
              <a:rPr lang="en-US" sz="3600" baseline="30000" dirty="0">
                <a:latin typeface="Times New Roman" panose="02020603050405020304" pitchFamily="18" charset="0"/>
                <a:cs typeface="Times New Roman" panose="02020603050405020304" pitchFamily="18" charset="0"/>
              </a:rPr>
              <a:t>th</a:t>
            </a:r>
            <a:r>
              <a:rPr lang="en-US" sz="3600" dirty="0">
                <a:latin typeface="Times New Roman" panose="02020603050405020304" pitchFamily="18" charset="0"/>
                <a:cs typeface="Times New Roman" panose="02020603050405020304" pitchFamily="18" charset="0"/>
              </a:rPr>
              <a:t> cm.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Disregard the edges,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assume solid shape.</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Write data down, with units.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a:solidFill>
                  <a:schemeClr val="accent1">
                    <a:lumMod val="50000"/>
                  </a:schemeClr>
                </a:solidFill>
                <a:latin typeface="Times New Roman" panose="02020603050405020304" pitchFamily="18" charset="0"/>
                <a:cs typeface="Times New Roman" panose="02020603050405020304" pitchFamily="18" charset="0"/>
              </a:rPr>
              <a:t>Do not open the book</a:t>
            </a:r>
            <a:br>
              <a:rPr lang="en-US" sz="3600" dirty="0">
                <a:solidFill>
                  <a:schemeClr val="accent1">
                    <a:lumMod val="50000"/>
                  </a:schemeClr>
                </a:solidFill>
                <a:latin typeface="Times New Roman" panose="02020603050405020304" pitchFamily="18" charset="0"/>
                <a:cs typeface="Times New Roman" panose="02020603050405020304" pitchFamily="18" charset="0"/>
              </a:rPr>
            </a:br>
            <a:r>
              <a:rPr lang="en-US" sz="3600" dirty="0">
                <a:solidFill>
                  <a:schemeClr val="accent1">
                    <a:lumMod val="50000"/>
                  </a:schemeClr>
                </a:solidFill>
                <a:latin typeface="Times New Roman" panose="02020603050405020304" pitchFamily="18" charset="0"/>
                <a:cs typeface="Times New Roman" panose="02020603050405020304" pitchFamily="18" charset="0"/>
              </a:rPr>
              <a:t>       it will scare you.  Really. </a:t>
            </a:r>
          </a:p>
        </p:txBody>
      </p:sp>
      <p:sp>
        <p:nvSpPr>
          <p:cNvPr id="4" name="Rectangle 3">
            <a:extLst>
              <a:ext uri="{FF2B5EF4-FFF2-40B4-BE49-F238E27FC236}">
                <a16:creationId xmlns:a16="http://schemas.microsoft.com/office/drawing/2014/main" id="{18A070F1-C5DD-CA8C-176E-5E8714ACEB47}"/>
              </a:ext>
            </a:extLst>
          </p:cNvPr>
          <p:cNvSpPr/>
          <p:nvPr/>
        </p:nvSpPr>
        <p:spPr>
          <a:xfrm>
            <a:off x="8933484" y="2417048"/>
            <a:ext cx="2787267" cy="3602516"/>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98E3C4B7-C1F5-CF1D-B4B0-C0305AD97A3A}"/>
              </a:ext>
            </a:extLst>
          </p:cNvPr>
          <p:cNvSpPr/>
          <p:nvPr/>
        </p:nvSpPr>
        <p:spPr>
          <a:xfrm>
            <a:off x="8781084" y="2626369"/>
            <a:ext cx="2787267" cy="3602516"/>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a:extLst>
              <a:ext uri="{FF2B5EF4-FFF2-40B4-BE49-F238E27FC236}">
                <a16:creationId xmlns:a16="http://schemas.microsoft.com/office/drawing/2014/main" id="{63039AAF-729D-50B0-3C09-4C7A63D22D67}"/>
              </a:ext>
            </a:extLst>
          </p:cNvPr>
          <p:cNvCxnSpPr/>
          <p:nvPr/>
        </p:nvCxnSpPr>
        <p:spPr>
          <a:xfrm flipV="1">
            <a:off x="8781084" y="2417048"/>
            <a:ext cx="152400" cy="209321"/>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961D356-7D9E-51B8-1E21-9DA0EAF1575A}"/>
              </a:ext>
            </a:extLst>
          </p:cNvPr>
          <p:cNvCxnSpPr>
            <a:cxnSpLocks/>
          </p:cNvCxnSpPr>
          <p:nvPr/>
        </p:nvCxnSpPr>
        <p:spPr>
          <a:xfrm flipV="1">
            <a:off x="11568351" y="2417047"/>
            <a:ext cx="152400" cy="209321"/>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B399E60B-6E2D-3BD8-D583-727882FCD6D8}"/>
              </a:ext>
            </a:extLst>
          </p:cNvPr>
          <p:cNvCxnSpPr>
            <a:cxnSpLocks/>
          </p:cNvCxnSpPr>
          <p:nvPr/>
        </p:nvCxnSpPr>
        <p:spPr>
          <a:xfrm flipV="1">
            <a:off x="11564678" y="6019564"/>
            <a:ext cx="152400" cy="209321"/>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944157C-C1BF-71D7-7BA7-86FB6EA65228}"/>
              </a:ext>
            </a:extLst>
          </p:cNvPr>
          <p:cNvSpPr txBox="1"/>
          <p:nvPr/>
        </p:nvSpPr>
        <p:spPr>
          <a:xfrm>
            <a:off x="7202212" y="1470441"/>
            <a:ext cx="1892595" cy="369332"/>
          </a:xfrm>
          <a:prstGeom prst="rect">
            <a:avLst/>
          </a:prstGeom>
          <a:noFill/>
        </p:spPr>
        <p:txBody>
          <a:bodyPr wrap="square" rtlCol="0">
            <a:spAutoFit/>
          </a:bodyPr>
          <a:lstStyle/>
          <a:p>
            <a:pPr algn="ctr"/>
            <a:r>
              <a:rPr lang="en-US" dirty="0"/>
              <a:t>width</a:t>
            </a:r>
          </a:p>
        </p:txBody>
      </p:sp>
      <p:cxnSp>
        <p:nvCxnSpPr>
          <p:cNvPr id="12" name="Straight Arrow Connector 11">
            <a:extLst>
              <a:ext uri="{FF2B5EF4-FFF2-40B4-BE49-F238E27FC236}">
                <a16:creationId xmlns:a16="http://schemas.microsoft.com/office/drawing/2014/main" id="{56F8CE13-79D0-A963-FA72-3BC3AD008772}"/>
              </a:ext>
            </a:extLst>
          </p:cNvPr>
          <p:cNvCxnSpPr>
            <a:cxnSpLocks/>
          </p:cNvCxnSpPr>
          <p:nvPr/>
        </p:nvCxnSpPr>
        <p:spPr>
          <a:xfrm>
            <a:off x="8350465" y="1906960"/>
            <a:ext cx="498449" cy="64793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AA47E5E2-4670-FD46-0A45-C2036213BAAE}"/>
              </a:ext>
            </a:extLst>
          </p:cNvPr>
          <p:cNvSpPr txBox="1"/>
          <p:nvPr/>
        </p:nvSpPr>
        <p:spPr>
          <a:xfrm>
            <a:off x="6569640" y="5406571"/>
            <a:ext cx="1892595" cy="369332"/>
          </a:xfrm>
          <a:prstGeom prst="rect">
            <a:avLst/>
          </a:prstGeom>
          <a:noFill/>
        </p:spPr>
        <p:txBody>
          <a:bodyPr wrap="square" rtlCol="0">
            <a:spAutoFit/>
          </a:bodyPr>
          <a:lstStyle/>
          <a:p>
            <a:pPr algn="ctr"/>
            <a:r>
              <a:rPr lang="en-US" dirty="0"/>
              <a:t>height</a:t>
            </a:r>
          </a:p>
        </p:txBody>
      </p:sp>
      <p:cxnSp>
        <p:nvCxnSpPr>
          <p:cNvPr id="14" name="Straight Arrow Connector 13">
            <a:extLst>
              <a:ext uri="{FF2B5EF4-FFF2-40B4-BE49-F238E27FC236}">
                <a16:creationId xmlns:a16="http://schemas.microsoft.com/office/drawing/2014/main" id="{AB10DA46-2414-694F-BA32-FB45F38BE63B}"/>
              </a:ext>
            </a:extLst>
          </p:cNvPr>
          <p:cNvCxnSpPr>
            <a:cxnSpLocks/>
            <a:endCxn id="3" idx="1"/>
          </p:cNvCxnSpPr>
          <p:nvPr/>
        </p:nvCxnSpPr>
        <p:spPr>
          <a:xfrm flipV="1">
            <a:off x="7515937" y="4427627"/>
            <a:ext cx="1265147" cy="97894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E8DF89FB-911F-4FAD-DD2F-B684AE823470}"/>
              </a:ext>
            </a:extLst>
          </p:cNvPr>
          <p:cNvSpPr txBox="1"/>
          <p:nvPr/>
        </p:nvSpPr>
        <p:spPr>
          <a:xfrm>
            <a:off x="9228419" y="980795"/>
            <a:ext cx="1892595" cy="369332"/>
          </a:xfrm>
          <a:prstGeom prst="rect">
            <a:avLst/>
          </a:prstGeom>
          <a:noFill/>
        </p:spPr>
        <p:txBody>
          <a:bodyPr wrap="square" rtlCol="0">
            <a:spAutoFit/>
          </a:bodyPr>
          <a:lstStyle/>
          <a:p>
            <a:pPr algn="ctr"/>
            <a:r>
              <a:rPr lang="en-US" dirty="0"/>
              <a:t>length</a:t>
            </a:r>
          </a:p>
        </p:txBody>
      </p:sp>
      <p:cxnSp>
        <p:nvCxnSpPr>
          <p:cNvPr id="19" name="Straight Arrow Connector 18">
            <a:extLst>
              <a:ext uri="{FF2B5EF4-FFF2-40B4-BE49-F238E27FC236}">
                <a16:creationId xmlns:a16="http://schemas.microsoft.com/office/drawing/2014/main" id="{FA8017B4-C1DD-4A3D-3346-988D6D988D8E}"/>
              </a:ext>
            </a:extLst>
          </p:cNvPr>
          <p:cNvCxnSpPr>
            <a:cxnSpLocks/>
          </p:cNvCxnSpPr>
          <p:nvPr/>
        </p:nvCxnSpPr>
        <p:spPr>
          <a:xfrm>
            <a:off x="10221250" y="1369909"/>
            <a:ext cx="311825" cy="100460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5BDAEF0A-D762-8200-A001-5A1A8CFEA31D}"/>
              </a:ext>
            </a:extLst>
          </p:cNvPr>
          <p:cNvSpPr txBox="1"/>
          <p:nvPr/>
        </p:nvSpPr>
        <p:spPr>
          <a:xfrm>
            <a:off x="9269636" y="3242930"/>
            <a:ext cx="1903228" cy="646331"/>
          </a:xfrm>
          <a:prstGeom prst="rect">
            <a:avLst/>
          </a:prstGeom>
          <a:solidFill>
            <a:schemeClr val="accent1">
              <a:lumMod val="50000"/>
            </a:schemeClr>
          </a:solidFill>
        </p:spPr>
        <p:txBody>
          <a:bodyPr wrap="square" rtlCol="0">
            <a:spAutoFit/>
          </a:bodyPr>
          <a:lstStyle/>
          <a:p>
            <a:pPr algn="ctr"/>
            <a:r>
              <a:rPr lang="en-US" b="1" dirty="0">
                <a:solidFill>
                  <a:schemeClr val="bg1"/>
                </a:solidFill>
              </a:rPr>
              <a:t>CHEMISTRY</a:t>
            </a:r>
            <a:br>
              <a:rPr lang="en-US" b="1" dirty="0">
                <a:solidFill>
                  <a:schemeClr val="bg1"/>
                </a:solidFill>
              </a:rPr>
            </a:br>
            <a:r>
              <a:rPr lang="en-US" b="1" dirty="0">
                <a:solidFill>
                  <a:schemeClr val="bg1"/>
                </a:solidFill>
              </a:rPr>
              <a:t>IS FUN</a:t>
            </a:r>
          </a:p>
        </p:txBody>
      </p:sp>
    </p:spTree>
    <p:extLst>
      <p:ext uri="{BB962C8B-B14F-4D97-AF65-F5344CB8AC3E}">
        <p14:creationId xmlns:p14="http://schemas.microsoft.com/office/powerpoint/2010/main" val="834410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4EDD364-370C-404E-45C3-6DAFCFEB6A43}"/>
              </a:ext>
            </a:extLst>
          </p:cNvPr>
          <p:cNvSpPr txBox="1"/>
          <p:nvPr/>
        </p:nvSpPr>
        <p:spPr>
          <a:xfrm>
            <a:off x="0" y="0"/>
            <a:ext cx="12192000" cy="6740307"/>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3.  Measure the mass of ALL of the </a:t>
            </a:r>
            <a:r>
              <a:rPr lang="en-US" sz="3600" dirty="0">
                <a:solidFill>
                  <a:srgbClr val="FF0000"/>
                </a:solidFill>
                <a:latin typeface="Times New Roman" panose="02020603050405020304" pitchFamily="18" charset="0"/>
                <a:cs typeface="Times New Roman" panose="02020603050405020304" pitchFamily="18" charset="0"/>
              </a:rPr>
              <a:t>dry</a:t>
            </a:r>
            <a:r>
              <a:rPr lang="en-US" sz="3600" dirty="0">
                <a:latin typeface="Times New Roman" panose="02020603050405020304" pitchFamily="18" charset="0"/>
                <a:cs typeface="Times New Roman" panose="02020603050405020304" pitchFamily="18" charset="0"/>
              </a:rPr>
              <a:t> BISMUTH metal in the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beaker at once.  Write ALL of the numbers on the balance into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data table.  To the nearest 100</a:t>
            </a:r>
            <a:r>
              <a:rPr lang="en-US" sz="3600" baseline="30000" dirty="0">
                <a:latin typeface="Times New Roman" panose="02020603050405020304" pitchFamily="18" charset="0"/>
                <a:cs typeface="Times New Roman" panose="02020603050405020304" pitchFamily="18" charset="0"/>
              </a:rPr>
              <a:t>th</a:t>
            </a:r>
            <a:r>
              <a:rPr lang="en-US" sz="3600" dirty="0">
                <a:latin typeface="Times New Roman" panose="02020603050405020304" pitchFamily="18" charset="0"/>
                <a:cs typeface="Times New Roman" panose="02020603050405020304" pitchFamily="18" charset="0"/>
              </a:rPr>
              <a:t> gram.</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Then, about half fill a graduated cylinder with water.  Write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exactly how much water to the nearest 10</a:t>
            </a:r>
            <a:r>
              <a:rPr lang="en-US" sz="3600" baseline="30000" dirty="0">
                <a:latin typeface="Times New Roman" panose="02020603050405020304" pitchFamily="18" charset="0"/>
                <a:cs typeface="Times New Roman" panose="02020603050405020304" pitchFamily="18" charset="0"/>
              </a:rPr>
              <a:t>th</a:t>
            </a:r>
            <a:r>
              <a:rPr lang="en-US" sz="3600" dirty="0">
                <a:latin typeface="Times New Roman" panose="02020603050405020304" pitchFamily="18" charset="0"/>
                <a:cs typeface="Times New Roman" panose="02020603050405020304" pitchFamily="18" charset="0"/>
              </a:rPr>
              <a:t> milliliter.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Then, slide the metal pieces in one at a time, on a slant.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b="1" dirty="0">
                <a:solidFill>
                  <a:srgbClr val="FF0000"/>
                </a:solidFill>
                <a:latin typeface="Times New Roman" panose="02020603050405020304" pitchFamily="18" charset="0"/>
                <a:cs typeface="Times New Roman" panose="02020603050405020304" pitchFamily="18" charset="0"/>
              </a:rPr>
              <a:t>NO SPLASHING.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If you splash water out,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that means a big percent error (bad)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Look at next slide….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p:txBody>
      </p:sp>
      <p:cxnSp>
        <p:nvCxnSpPr>
          <p:cNvPr id="9" name="Straight Connector 8">
            <a:extLst>
              <a:ext uri="{FF2B5EF4-FFF2-40B4-BE49-F238E27FC236}">
                <a16:creationId xmlns:a16="http://schemas.microsoft.com/office/drawing/2014/main" id="{B399E60B-6E2D-3BD8-D583-727882FCD6D8}"/>
              </a:ext>
            </a:extLst>
          </p:cNvPr>
          <p:cNvCxnSpPr>
            <a:cxnSpLocks/>
          </p:cNvCxnSpPr>
          <p:nvPr/>
        </p:nvCxnSpPr>
        <p:spPr>
          <a:xfrm flipV="1">
            <a:off x="11564678" y="6019564"/>
            <a:ext cx="152400" cy="209321"/>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8957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628AC1A6-B3FC-850A-B78F-9738F6BBD4EC}"/>
              </a:ext>
            </a:extLst>
          </p:cNvPr>
          <p:cNvSpPr/>
          <p:nvPr/>
        </p:nvSpPr>
        <p:spPr>
          <a:xfrm>
            <a:off x="506776" y="958467"/>
            <a:ext cx="870332" cy="29745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8E218C6F-9544-1E25-4367-F011770F0DEF}"/>
              </a:ext>
            </a:extLst>
          </p:cNvPr>
          <p:cNvSpPr/>
          <p:nvPr/>
        </p:nvSpPr>
        <p:spPr>
          <a:xfrm>
            <a:off x="506776" y="5458858"/>
            <a:ext cx="870332" cy="29745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2DF29B52-0055-82A6-312A-202643610051}"/>
              </a:ext>
            </a:extLst>
          </p:cNvPr>
          <p:cNvCxnSpPr>
            <a:stCxn id="2" idx="2"/>
            <a:endCxn id="3" idx="2"/>
          </p:cNvCxnSpPr>
          <p:nvPr/>
        </p:nvCxnSpPr>
        <p:spPr>
          <a:xfrm>
            <a:off x="506776" y="1107195"/>
            <a:ext cx="0" cy="4500391"/>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FC14F721-096A-95C3-1EAF-9F32D91CFF8E}"/>
              </a:ext>
            </a:extLst>
          </p:cNvPr>
          <p:cNvCxnSpPr/>
          <p:nvPr/>
        </p:nvCxnSpPr>
        <p:spPr>
          <a:xfrm>
            <a:off x="1377108" y="1156770"/>
            <a:ext cx="0" cy="4500391"/>
          </a:xfrm>
          <a:prstGeom prst="line">
            <a:avLst/>
          </a:prstGeom>
        </p:spPr>
        <p:style>
          <a:lnRef idx="1">
            <a:schemeClr val="accent1"/>
          </a:lnRef>
          <a:fillRef idx="0">
            <a:schemeClr val="accent1"/>
          </a:fillRef>
          <a:effectRef idx="0">
            <a:schemeClr val="accent1"/>
          </a:effectRef>
          <a:fontRef idx="minor">
            <a:schemeClr val="tx1"/>
          </a:fontRef>
        </p:style>
      </p:cxnSp>
      <p:sp>
        <p:nvSpPr>
          <p:cNvPr id="9" name="Arc 8">
            <a:extLst>
              <a:ext uri="{FF2B5EF4-FFF2-40B4-BE49-F238E27FC236}">
                <a16:creationId xmlns:a16="http://schemas.microsoft.com/office/drawing/2014/main" id="{FC92087C-74A7-0CC2-FC46-8EB73E812001}"/>
              </a:ext>
            </a:extLst>
          </p:cNvPr>
          <p:cNvSpPr/>
          <p:nvPr/>
        </p:nvSpPr>
        <p:spPr>
          <a:xfrm flipV="1">
            <a:off x="506776" y="3317728"/>
            <a:ext cx="870332" cy="176823"/>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Arc 9">
            <a:extLst>
              <a:ext uri="{FF2B5EF4-FFF2-40B4-BE49-F238E27FC236}">
                <a16:creationId xmlns:a16="http://schemas.microsoft.com/office/drawing/2014/main" id="{EE496657-75FE-9457-2ACA-886AAB59A27B}"/>
              </a:ext>
            </a:extLst>
          </p:cNvPr>
          <p:cNvSpPr/>
          <p:nvPr/>
        </p:nvSpPr>
        <p:spPr>
          <a:xfrm flipH="1" flipV="1">
            <a:off x="506775" y="3302181"/>
            <a:ext cx="732608" cy="192371"/>
          </a:xfrm>
          <a:prstGeom prst="arc">
            <a:avLst>
              <a:gd name="adj1" fmla="val 14367615"/>
              <a:gd name="adj2" fmla="val 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59F3C22A-CA18-CC5E-83BA-6D2398BA726D}"/>
              </a:ext>
            </a:extLst>
          </p:cNvPr>
          <p:cNvCxnSpPr/>
          <p:nvPr/>
        </p:nvCxnSpPr>
        <p:spPr>
          <a:xfrm>
            <a:off x="506775" y="3519487"/>
            <a:ext cx="1917338"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E2C4B9F7-8100-D9CC-98DC-DD51646531B4}"/>
              </a:ext>
            </a:extLst>
          </p:cNvPr>
          <p:cNvSpPr txBox="1"/>
          <p:nvPr/>
        </p:nvSpPr>
        <p:spPr>
          <a:xfrm>
            <a:off x="1465444" y="3612010"/>
            <a:ext cx="1328736" cy="1754326"/>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Read bottom of the meniscus to the nearest 10</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mL.</a:t>
            </a:r>
            <a:r>
              <a:rPr lang="en-US" dirty="0">
                <a:latin typeface="Times New Roman" panose="02020603050405020304" pitchFamily="18" charset="0"/>
                <a:cs typeface="Times New Roman" panose="02020603050405020304" pitchFamily="18" charset="0"/>
              </a:rPr>
              <a:t>  </a:t>
            </a:r>
          </a:p>
        </p:txBody>
      </p:sp>
      <p:grpSp>
        <p:nvGrpSpPr>
          <p:cNvPr id="28" name="Group 27">
            <a:extLst>
              <a:ext uri="{FF2B5EF4-FFF2-40B4-BE49-F238E27FC236}">
                <a16:creationId xmlns:a16="http://schemas.microsoft.com/office/drawing/2014/main" id="{33D6E4F6-6ECC-4DC2-B86D-A92D91D9044B}"/>
              </a:ext>
            </a:extLst>
          </p:cNvPr>
          <p:cNvGrpSpPr/>
          <p:nvPr/>
        </p:nvGrpSpPr>
        <p:grpSpPr>
          <a:xfrm rot="2738097">
            <a:off x="4245411" y="2392530"/>
            <a:ext cx="870332" cy="4797847"/>
            <a:chOff x="7442748" y="1156770"/>
            <a:chExt cx="870332" cy="4797847"/>
          </a:xfrm>
        </p:grpSpPr>
        <p:sp>
          <p:nvSpPr>
            <p:cNvPr id="20" name="Oval 19">
              <a:extLst>
                <a:ext uri="{FF2B5EF4-FFF2-40B4-BE49-F238E27FC236}">
                  <a16:creationId xmlns:a16="http://schemas.microsoft.com/office/drawing/2014/main" id="{7D5A3267-08FC-49DA-163D-DB4D6B6A9882}"/>
                </a:ext>
              </a:extLst>
            </p:cNvPr>
            <p:cNvSpPr/>
            <p:nvPr/>
          </p:nvSpPr>
          <p:spPr>
            <a:xfrm>
              <a:off x="7442748" y="1156770"/>
              <a:ext cx="870332" cy="29745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1064DDB9-CBDB-BB70-09A1-45B78AF44F8B}"/>
                </a:ext>
              </a:extLst>
            </p:cNvPr>
            <p:cNvSpPr/>
            <p:nvPr/>
          </p:nvSpPr>
          <p:spPr>
            <a:xfrm>
              <a:off x="7442748" y="5657161"/>
              <a:ext cx="870332" cy="29745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1EC12514-31D3-C3DD-B1E8-A566E5B417FA}"/>
                </a:ext>
              </a:extLst>
            </p:cNvPr>
            <p:cNvCxnSpPr>
              <a:cxnSpLocks/>
              <a:stCxn id="20" idx="2"/>
              <a:endCxn id="21" idx="2"/>
            </p:cNvCxnSpPr>
            <p:nvPr/>
          </p:nvCxnSpPr>
          <p:spPr>
            <a:xfrm>
              <a:off x="7442748" y="1305498"/>
              <a:ext cx="0" cy="4500391"/>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B999733-969D-3AF0-9333-3B07EDBAE069}"/>
                </a:ext>
              </a:extLst>
            </p:cNvPr>
            <p:cNvCxnSpPr>
              <a:cxnSpLocks/>
            </p:cNvCxnSpPr>
            <p:nvPr/>
          </p:nvCxnSpPr>
          <p:spPr>
            <a:xfrm>
              <a:off x="8313080" y="1355073"/>
              <a:ext cx="0" cy="4500391"/>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30" name="Straight Connector 29">
            <a:extLst>
              <a:ext uri="{FF2B5EF4-FFF2-40B4-BE49-F238E27FC236}">
                <a16:creationId xmlns:a16="http://schemas.microsoft.com/office/drawing/2014/main" id="{2CE501BA-2EAD-59A4-33DB-FE32A8AA1A03}"/>
              </a:ext>
            </a:extLst>
          </p:cNvPr>
          <p:cNvCxnSpPr>
            <a:cxnSpLocks/>
          </p:cNvCxnSpPr>
          <p:nvPr/>
        </p:nvCxnSpPr>
        <p:spPr>
          <a:xfrm>
            <a:off x="4089218" y="4755247"/>
            <a:ext cx="1240757" cy="0"/>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4D4DFCC2-DA65-D4D7-FF19-E19D3F945083}"/>
              </a:ext>
            </a:extLst>
          </p:cNvPr>
          <p:cNvSpPr txBox="1"/>
          <p:nvPr/>
        </p:nvSpPr>
        <p:spPr>
          <a:xfrm>
            <a:off x="732296" y="3693418"/>
            <a:ext cx="407617" cy="1477328"/>
          </a:xfrm>
          <a:prstGeom prst="rect">
            <a:avLst/>
          </a:prstGeom>
          <a:noFill/>
        </p:spPr>
        <p:txBody>
          <a:bodyPr wrap="square" rtlCol="0">
            <a:spAutoFit/>
          </a:bodyPr>
          <a:lstStyle/>
          <a:p>
            <a:pPr algn="ctr"/>
            <a:r>
              <a:rPr lang="en-US" dirty="0"/>
              <a:t>W</a:t>
            </a:r>
            <a:br>
              <a:rPr lang="en-US" dirty="0"/>
            </a:br>
            <a:r>
              <a:rPr lang="en-US" dirty="0"/>
              <a:t>A</a:t>
            </a:r>
            <a:br>
              <a:rPr lang="en-US" dirty="0"/>
            </a:br>
            <a:r>
              <a:rPr lang="en-US" dirty="0"/>
              <a:t>T</a:t>
            </a:r>
            <a:br>
              <a:rPr lang="en-US" dirty="0"/>
            </a:br>
            <a:r>
              <a:rPr lang="en-US" dirty="0"/>
              <a:t>E</a:t>
            </a:r>
            <a:br>
              <a:rPr lang="en-US" dirty="0"/>
            </a:br>
            <a:r>
              <a:rPr lang="en-US" dirty="0"/>
              <a:t>R</a:t>
            </a:r>
          </a:p>
        </p:txBody>
      </p:sp>
      <p:sp>
        <p:nvSpPr>
          <p:cNvPr id="32" name="TextBox 31">
            <a:extLst>
              <a:ext uri="{FF2B5EF4-FFF2-40B4-BE49-F238E27FC236}">
                <a16:creationId xmlns:a16="http://schemas.microsoft.com/office/drawing/2014/main" id="{63F446CC-651F-2887-3AF5-27A3403CF0BD}"/>
              </a:ext>
            </a:extLst>
          </p:cNvPr>
          <p:cNvSpPr txBox="1"/>
          <p:nvPr/>
        </p:nvSpPr>
        <p:spPr>
          <a:xfrm rot="2651533">
            <a:off x="3656208" y="4929177"/>
            <a:ext cx="407617" cy="1477328"/>
          </a:xfrm>
          <a:prstGeom prst="rect">
            <a:avLst/>
          </a:prstGeom>
          <a:noFill/>
        </p:spPr>
        <p:txBody>
          <a:bodyPr wrap="square" rtlCol="0">
            <a:spAutoFit/>
          </a:bodyPr>
          <a:lstStyle/>
          <a:p>
            <a:pPr algn="ctr"/>
            <a:r>
              <a:rPr lang="en-US" dirty="0"/>
              <a:t>W</a:t>
            </a:r>
            <a:br>
              <a:rPr lang="en-US" dirty="0"/>
            </a:br>
            <a:r>
              <a:rPr lang="en-US" dirty="0"/>
              <a:t>A</a:t>
            </a:r>
            <a:br>
              <a:rPr lang="en-US" dirty="0"/>
            </a:br>
            <a:r>
              <a:rPr lang="en-US" dirty="0"/>
              <a:t>T</a:t>
            </a:r>
            <a:br>
              <a:rPr lang="en-US" dirty="0"/>
            </a:br>
            <a:r>
              <a:rPr lang="en-US" dirty="0"/>
              <a:t>E</a:t>
            </a:r>
            <a:br>
              <a:rPr lang="en-US" dirty="0"/>
            </a:br>
            <a:r>
              <a:rPr lang="en-US" dirty="0"/>
              <a:t>R</a:t>
            </a:r>
          </a:p>
        </p:txBody>
      </p:sp>
      <p:sp>
        <p:nvSpPr>
          <p:cNvPr id="34" name="Flowchart: Manual Operation 33">
            <a:extLst>
              <a:ext uri="{FF2B5EF4-FFF2-40B4-BE49-F238E27FC236}">
                <a16:creationId xmlns:a16="http://schemas.microsoft.com/office/drawing/2014/main" id="{B60ECCC2-46FC-FD5A-A6C2-E244B04DFA45}"/>
              </a:ext>
            </a:extLst>
          </p:cNvPr>
          <p:cNvSpPr/>
          <p:nvPr/>
        </p:nvSpPr>
        <p:spPr>
          <a:xfrm rot="3187411">
            <a:off x="7271668" y="2428020"/>
            <a:ext cx="414670" cy="404037"/>
          </a:xfrm>
          <a:prstGeom prst="flowChartManualOperation">
            <a:avLst/>
          </a:prstGeom>
          <a:solidFill>
            <a:srgbClr val="DDDDD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Arrow Connector 35">
            <a:extLst>
              <a:ext uri="{FF2B5EF4-FFF2-40B4-BE49-F238E27FC236}">
                <a16:creationId xmlns:a16="http://schemas.microsoft.com/office/drawing/2014/main" id="{92B55635-D1D2-55E7-D36C-A10D02CCFE49}"/>
              </a:ext>
            </a:extLst>
          </p:cNvPr>
          <p:cNvCxnSpPr>
            <a:cxnSpLocks/>
          </p:cNvCxnSpPr>
          <p:nvPr/>
        </p:nvCxnSpPr>
        <p:spPr>
          <a:xfrm flipH="1">
            <a:off x="6264762" y="1344058"/>
            <a:ext cx="1970173" cy="1824421"/>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228DD975-32DF-72C1-3989-3C9E09D14873}"/>
              </a:ext>
            </a:extLst>
          </p:cNvPr>
          <p:cNvSpPr txBox="1"/>
          <p:nvPr/>
        </p:nvSpPr>
        <p:spPr>
          <a:xfrm>
            <a:off x="6986631" y="3563819"/>
            <a:ext cx="1328736" cy="286232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Put the hunks of metal in </a:t>
            </a:r>
            <a:r>
              <a:rPr lang="en-US" b="1" dirty="0">
                <a:solidFill>
                  <a:srgbClr val="FF0000"/>
                </a:solidFill>
                <a:latin typeface="Times New Roman" panose="02020603050405020304" pitchFamily="18" charset="0"/>
                <a:cs typeface="Times New Roman" panose="02020603050405020304" pitchFamily="18" charset="0"/>
              </a:rPr>
              <a:t>ONE AT A TIME</a:t>
            </a:r>
            <a:br>
              <a:rPr lang="en-US" b="1" dirty="0">
                <a:solidFill>
                  <a:srgbClr val="FF0000"/>
                </a:solidFill>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t>
            </a:r>
          </a:p>
          <a:p>
            <a:pPr algn="ctr"/>
            <a:r>
              <a:rPr lang="en-US" dirty="0">
                <a:latin typeface="Times New Roman" panose="02020603050405020304" pitchFamily="18" charset="0"/>
                <a:cs typeface="Times New Roman" panose="02020603050405020304" pitchFamily="18" charset="0"/>
              </a:rPr>
              <a:t>Slowly, </a:t>
            </a:r>
          </a:p>
          <a:p>
            <a:pPr algn="ctr"/>
            <a:r>
              <a:rPr lang="en-US" dirty="0">
                <a:latin typeface="Times New Roman" panose="02020603050405020304" pitchFamily="18" charset="0"/>
                <a:cs typeface="Times New Roman" panose="02020603050405020304" pitchFamily="18" charset="0"/>
              </a:rPr>
              <a:t>No splashing water out!</a:t>
            </a:r>
          </a:p>
        </p:txBody>
      </p:sp>
      <p:sp>
        <p:nvSpPr>
          <p:cNvPr id="40" name="Oval 39">
            <a:extLst>
              <a:ext uri="{FF2B5EF4-FFF2-40B4-BE49-F238E27FC236}">
                <a16:creationId xmlns:a16="http://schemas.microsoft.com/office/drawing/2014/main" id="{0714E903-E02A-44FF-21E3-FE6650563FD8}"/>
              </a:ext>
            </a:extLst>
          </p:cNvPr>
          <p:cNvSpPr/>
          <p:nvPr/>
        </p:nvSpPr>
        <p:spPr>
          <a:xfrm>
            <a:off x="9944560" y="769556"/>
            <a:ext cx="870332" cy="29745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4DF06717-0C6B-48A5-6E85-E6FAB6B31A86}"/>
              </a:ext>
            </a:extLst>
          </p:cNvPr>
          <p:cNvSpPr/>
          <p:nvPr/>
        </p:nvSpPr>
        <p:spPr>
          <a:xfrm>
            <a:off x="9944560" y="5269947"/>
            <a:ext cx="870332" cy="29745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Straight Connector 41">
            <a:extLst>
              <a:ext uri="{FF2B5EF4-FFF2-40B4-BE49-F238E27FC236}">
                <a16:creationId xmlns:a16="http://schemas.microsoft.com/office/drawing/2014/main" id="{A0929AEC-8B5C-8BA4-E9CB-99DD7E83E555}"/>
              </a:ext>
            </a:extLst>
          </p:cNvPr>
          <p:cNvCxnSpPr>
            <a:stCxn id="40" idx="2"/>
            <a:endCxn id="41" idx="2"/>
          </p:cNvCxnSpPr>
          <p:nvPr/>
        </p:nvCxnSpPr>
        <p:spPr>
          <a:xfrm>
            <a:off x="9944560" y="918284"/>
            <a:ext cx="0" cy="4500391"/>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6426A2DA-26C4-BF88-134E-14F43AD4950B}"/>
              </a:ext>
            </a:extLst>
          </p:cNvPr>
          <p:cNvCxnSpPr/>
          <p:nvPr/>
        </p:nvCxnSpPr>
        <p:spPr>
          <a:xfrm>
            <a:off x="10814892" y="967859"/>
            <a:ext cx="0" cy="4500391"/>
          </a:xfrm>
          <a:prstGeom prst="line">
            <a:avLst/>
          </a:prstGeom>
        </p:spPr>
        <p:style>
          <a:lnRef idx="1">
            <a:schemeClr val="accent1"/>
          </a:lnRef>
          <a:fillRef idx="0">
            <a:schemeClr val="accent1"/>
          </a:fillRef>
          <a:effectRef idx="0">
            <a:schemeClr val="accent1"/>
          </a:effectRef>
          <a:fontRef idx="minor">
            <a:schemeClr val="tx1"/>
          </a:fontRef>
        </p:style>
      </p:cxnSp>
      <p:sp>
        <p:nvSpPr>
          <p:cNvPr id="44" name="Arc 43">
            <a:extLst>
              <a:ext uri="{FF2B5EF4-FFF2-40B4-BE49-F238E27FC236}">
                <a16:creationId xmlns:a16="http://schemas.microsoft.com/office/drawing/2014/main" id="{3EFD4938-E1E9-6728-1A94-631853CB6A55}"/>
              </a:ext>
            </a:extLst>
          </p:cNvPr>
          <p:cNvSpPr/>
          <p:nvPr/>
        </p:nvSpPr>
        <p:spPr>
          <a:xfrm flipV="1">
            <a:off x="9932228" y="1588505"/>
            <a:ext cx="870332" cy="176823"/>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Arc 44">
            <a:extLst>
              <a:ext uri="{FF2B5EF4-FFF2-40B4-BE49-F238E27FC236}">
                <a16:creationId xmlns:a16="http://schemas.microsoft.com/office/drawing/2014/main" id="{1F9ABE10-7EB4-27B6-B8C4-E32CB4110C1F}"/>
              </a:ext>
            </a:extLst>
          </p:cNvPr>
          <p:cNvSpPr/>
          <p:nvPr/>
        </p:nvSpPr>
        <p:spPr>
          <a:xfrm flipH="1" flipV="1">
            <a:off x="9932227" y="1574932"/>
            <a:ext cx="732608" cy="192371"/>
          </a:xfrm>
          <a:prstGeom prst="arc">
            <a:avLst>
              <a:gd name="adj1" fmla="val 14367615"/>
              <a:gd name="adj2" fmla="val 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6" name="Straight Connector 45">
            <a:extLst>
              <a:ext uri="{FF2B5EF4-FFF2-40B4-BE49-F238E27FC236}">
                <a16:creationId xmlns:a16="http://schemas.microsoft.com/office/drawing/2014/main" id="{B5DE980B-097C-90AA-AB71-15FA0B9DAFAE}"/>
              </a:ext>
            </a:extLst>
          </p:cNvPr>
          <p:cNvCxnSpPr/>
          <p:nvPr/>
        </p:nvCxnSpPr>
        <p:spPr>
          <a:xfrm>
            <a:off x="9944559" y="1789962"/>
            <a:ext cx="1917338"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5A422105-5AE4-8BAA-4374-533282619DE1}"/>
              </a:ext>
            </a:extLst>
          </p:cNvPr>
          <p:cNvSpPr txBox="1"/>
          <p:nvPr/>
        </p:nvSpPr>
        <p:spPr>
          <a:xfrm>
            <a:off x="10169752" y="1791136"/>
            <a:ext cx="407617" cy="2215991"/>
          </a:xfrm>
          <a:prstGeom prst="rect">
            <a:avLst/>
          </a:prstGeom>
          <a:noFill/>
        </p:spPr>
        <p:txBody>
          <a:bodyPr wrap="square" rtlCol="0">
            <a:spAutoFit/>
          </a:bodyPr>
          <a:lstStyle/>
          <a:p>
            <a:pPr algn="ctr"/>
            <a:r>
              <a:rPr lang="en-US" sz="2400" b="1" dirty="0">
                <a:solidFill>
                  <a:srgbClr val="FF0000"/>
                </a:solidFill>
                <a:latin typeface="Times New Roman" panose="02020603050405020304" pitchFamily="18" charset="0"/>
                <a:cs typeface="Times New Roman" panose="02020603050405020304" pitchFamily="18" charset="0"/>
              </a:rPr>
              <a:t>↑</a:t>
            </a:r>
            <a:br>
              <a:rPr lang="en-US" sz="2400" b="1" dirty="0">
                <a:solidFill>
                  <a:srgbClr val="FF0000"/>
                </a:solidFill>
                <a:latin typeface="Times New Roman" panose="02020603050405020304" pitchFamily="18" charset="0"/>
                <a:cs typeface="Times New Roman" panose="02020603050405020304" pitchFamily="18" charset="0"/>
              </a:rPr>
            </a:br>
            <a:r>
              <a:rPr lang="en-US" sz="2400" b="1" dirty="0">
                <a:solidFill>
                  <a:srgbClr val="FF0000"/>
                </a:solidFill>
                <a:latin typeface="Times New Roman" panose="02020603050405020304" pitchFamily="18" charset="0"/>
                <a:cs typeface="Times New Roman" panose="02020603050405020304" pitchFamily="18" charset="0"/>
              </a:rPr>
              <a:t>↑</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W</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A</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T</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E</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R</a:t>
            </a:r>
          </a:p>
        </p:txBody>
      </p:sp>
      <p:sp>
        <p:nvSpPr>
          <p:cNvPr id="48" name="Flowchart: Manual Operation 47">
            <a:extLst>
              <a:ext uri="{FF2B5EF4-FFF2-40B4-BE49-F238E27FC236}">
                <a16:creationId xmlns:a16="http://schemas.microsoft.com/office/drawing/2014/main" id="{56C06E45-C8BE-EA0B-4F6D-48B5F5445CC9}"/>
              </a:ext>
            </a:extLst>
          </p:cNvPr>
          <p:cNvSpPr/>
          <p:nvPr/>
        </p:nvSpPr>
        <p:spPr>
          <a:xfrm rot="9817394">
            <a:off x="10339342" y="4923872"/>
            <a:ext cx="414670" cy="404037"/>
          </a:xfrm>
          <a:prstGeom prst="flowChartManualOperation">
            <a:avLst/>
          </a:prstGeom>
          <a:solidFill>
            <a:srgbClr val="DDDDD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lowchart: Manual Operation 48">
            <a:extLst>
              <a:ext uri="{FF2B5EF4-FFF2-40B4-BE49-F238E27FC236}">
                <a16:creationId xmlns:a16="http://schemas.microsoft.com/office/drawing/2014/main" id="{5BFE3255-A7EC-E0F4-CF8B-098AFC1933B2}"/>
              </a:ext>
            </a:extLst>
          </p:cNvPr>
          <p:cNvSpPr/>
          <p:nvPr/>
        </p:nvSpPr>
        <p:spPr>
          <a:xfrm rot="3187411">
            <a:off x="9969630" y="4632117"/>
            <a:ext cx="414670" cy="404037"/>
          </a:xfrm>
          <a:prstGeom prst="flowChartManualOperation">
            <a:avLst/>
          </a:prstGeom>
          <a:solidFill>
            <a:srgbClr val="DDDDD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50" name="Flowchart: Manual Operation 49">
            <a:extLst>
              <a:ext uri="{FF2B5EF4-FFF2-40B4-BE49-F238E27FC236}">
                <a16:creationId xmlns:a16="http://schemas.microsoft.com/office/drawing/2014/main" id="{D6ED2260-1716-249F-3A41-58712933939B}"/>
              </a:ext>
            </a:extLst>
          </p:cNvPr>
          <p:cNvSpPr/>
          <p:nvPr/>
        </p:nvSpPr>
        <p:spPr>
          <a:xfrm rot="7046350">
            <a:off x="10313007" y="4369670"/>
            <a:ext cx="414670" cy="404037"/>
          </a:xfrm>
          <a:prstGeom prst="flowChartManualOperation">
            <a:avLst/>
          </a:prstGeom>
          <a:solidFill>
            <a:srgbClr val="DDDDD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51" name="Flowchart: Manual Operation 50">
            <a:extLst>
              <a:ext uri="{FF2B5EF4-FFF2-40B4-BE49-F238E27FC236}">
                <a16:creationId xmlns:a16="http://schemas.microsoft.com/office/drawing/2014/main" id="{38FF2DE1-1A1D-4DC7-4679-DD6D5B82307D}"/>
              </a:ext>
            </a:extLst>
          </p:cNvPr>
          <p:cNvSpPr/>
          <p:nvPr/>
        </p:nvSpPr>
        <p:spPr>
          <a:xfrm rot="19872251">
            <a:off x="10009396" y="4010246"/>
            <a:ext cx="414670" cy="404037"/>
          </a:xfrm>
          <a:prstGeom prst="flowChartManualOperation">
            <a:avLst/>
          </a:prstGeom>
          <a:solidFill>
            <a:srgbClr val="DDDDD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52" name="TextBox 51">
            <a:extLst>
              <a:ext uri="{FF2B5EF4-FFF2-40B4-BE49-F238E27FC236}">
                <a16:creationId xmlns:a16="http://schemas.microsoft.com/office/drawing/2014/main" id="{1A24854B-C91F-4E2B-CF4D-55AB4C4857C9}"/>
              </a:ext>
            </a:extLst>
          </p:cNvPr>
          <p:cNvSpPr txBox="1"/>
          <p:nvPr/>
        </p:nvSpPr>
        <p:spPr>
          <a:xfrm>
            <a:off x="10794855" y="1849294"/>
            <a:ext cx="1328736" cy="1477328"/>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Read new</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meniscus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to the nearest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10</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mL.</a:t>
            </a:r>
            <a:r>
              <a:rPr lang="en-US" dirty="0">
                <a:latin typeface="Times New Roman" panose="02020603050405020304" pitchFamily="18" charset="0"/>
                <a:cs typeface="Times New Roman" panose="02020603050405020304" pitchFamily="18" charset="0"/>
              </a:rPr>
              <a:t>  </a:t>
            </a:r>
          </a:p>
        </p:txBody>
      </p:sp>
      <p:sp>
        <p:nvSpPr>
          <p:cNvPr id="53" name="Flowchart: Manual Operation 52">
            <a:extLst>
              <a:ext uri="{FF2B5EF4-FFF2-40B4-BE49-F238E27FC236}">
                <a16:creationId xmlns:a16="http://schemas.microsoft.com/office/drawing/2014/main" id="{1DF84226-C5B9-8901-E031-D0ADEB1E84EB}"/>
              </a:ext>
            </a:extLst>
          </p:cNvPr>
          <p:cNvSpPr/>
          <p:nvPr/>
        </p:nvSpPr>
        <p:spPr>
          <a:xfrm rot="3187411">
            <a:off x="7897326" y="1934359"/>
            <a:ext cx="414670" cy="404037"/>
          </a:xfrm>
          <a:prstGeom prst="flowChartManualOperation">
            <a:avLst/>
          </a:prstGeom>
          <a:solidFill>
            <a:srgbClr val="DDDDD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lowchart: Manual Operation 53">
            <a:extLst>
              <a:ext uri="{FF2B5EF4-FFF2-40B4-BE49-F238E27FC236}">
                <a16:creationId xmlns:a16="http://schemas.microsoft.com/office/drawing/2014/main" id="{6AB11115-CB13-3A23-91A7-0E34B72B7DF0}"/>
              </a:ext>
            </a:extLst>
          </p:cNvPr>
          <p:cNvSpPr/>
          <p:nvPr/>
        </p:nvSpPr>
        <p:spPr>
          <a:xfrm rot="3187411">
            <a:off x="6644142" y="2917037"/>
            <a:ext cx="414670" cy="404037"/>
          </a:xfrm>
          <a:prstGeom prst="flowChartManualOperation">
            <a:avLst/>
          </a:prstGeom>
          <a:solidFill>
            <a:srgbClr val="DDDDD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lowchart: Manual Operation 54">
            <a:extLst>
              <a:ext uri="{FF2B5EF4-FFF2-40B4-BE49-F238E27FC236}">
                <a16:creationId xmlns:a16="http://schemas.microsoft.com/office/drawing/2014/main" id="{8D4DDCD7-C83A-BD86-47B9-28AAB7160364}"/>
              </a:ext>
            </a:extLst>
          </p:cNvPr>
          <p:cNvSpPr/>
          <p:nvPr/>
        </p:nvSpPr>
        <p:spPr>
          <a:xfrm rot="3187411">
            <a:off x="8612346" y="1340988"/>
            <a:ext cx="414670" cy="404037"/>
          </a:xfrm>
          <a:prstGeom prst="flowChartManualOperation">
            <a:avLst/>
          </a:prstGeom>
          <a:solidFill>
            <a:srgbClr val="DDDDD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91512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EDAF5E2-DF53-111B-458A-921D8A66AC04}"/>
              </a:ext>
            </a:extLst>
          </p:cNvPr>
          <p:cNvSpPr txBox="1"/>
          <p:nvPr/>
        </p:nvSpPr>
        <p:spPr>
          <a:xfrm>
            <a:off x="0" y="0"/>
            <a:ext cx="12192000" cy="5293757"/>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The difference between the starting water volume and the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ending volume of water and metal equals the volume of the metal.</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Measure to the nearest 10</a:t>
            </a:r>
            <a:r>
              <a:rPr lang="en-US" sz="3200" baseline="30000" dirty="0">
                <a:latin typeface="Times New Roman" panose="02020603050405020304" pitchFamily="18" charset="0"/>
                <a:cs typeface="Times New Roman" panose="02020603050405020304" pitchFamily="18" charset="0"/>
              </a:rPr>
              <a:t>th</a:t>
            </a:r>
            <a:r>
              <a:rPr lang="en-US" sz="3200" dirty="0">
                <a:latin typeface="Times New Roman" panose="02020603050405020304" pitchFamily="18" charset="0"/>
                <a:cs typeface="Times New Roman" panose="02020603050405020304" pitchFamily="18" charset="0"/>
              </a:rPr>
              <a:t> mL, of course. </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Dry off the metal.  Give it to someone else.  </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There are 2 metals, BISMUTH and LEAD.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The actual density values are in Table S (duh).</a:t>
            </a:r>
          </a:p>
          <a:p>
            <a:endParaRPr lang="en-US" sz="3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36337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D03E832-F9B4-3227-71E1-8E2174981917}"/>
              </a:ext>
            </a:extLst>
          </p:cNvPr>
          <p:cNvSpPr txBox="1"/>
          <p:nvPr/>
        </p:nvSpPr>
        <p:spPr>
          <a:xfrm>
            <a:off x="0" y="0"/>
            <a:ext cx="12192000" cy="5786199"/>
          </a:xfrm>
          <a:prstGeom prst="rect">
            <a:avLst/>
          </a:prstGeom>
          <a:noFill/>
        </p:spPr>
        <p:txBody>
          <a:bodyPr wrap="square" rtlCol="0">
            <a:spAutoFit/>
          </a:bodyPr>
          <a:lstStyle/>
          <a:p>
            <a:r>
              <a:rPr lang="en-US" sz="3200" dirty="0">
                <a:solidFill>
                  <a:schemeClr val="bg1"/>
                </a:solidFill>
                <a:latin typeface="Times New Roman" panose="02020603050405020304" pitchFamily="18" charset="0"/>
                <a:cs typeface="Times New Roman" panose="02020603050405020304" pitchFamily="18" charset="0"/>
              </a:rPr>
              <a:t>For Part 5, you need your reference tables (Periodic Table and Table S)</a:t>
            </a:r>
          </a:p>
          <a:p>
            <a:endParaRPr lang="en-US" sz="3200" dirty="0">
              <a:solidFill>
                <a:schemeClr val="bg1"/>
              </a:solidFill>
              <a:latin typeface="Times New Roman" panose="02020603050405020304" pitchFamily="18" charset="0"/>
              <a:cs typeface="Times New Roman" panose="02020603050405020304" pitchFamily="18" charset="0"/>
            </a:endParaRPr>
          </a:p>
          <a:p>
            <a:r>
              <a:rPr lang="en-US" sz="3200" dirty="0">
                <a:solidFill>
                  <a:schemeClr val="bg1"/>
                </a:solidFill>
                <a:latin typeface="Times New Roman" panose="02020603050405020304" pitchFamily="18" charset="0"/>
                <a:cs typeface="Times New Roman" panose="02020603050405020304" pitchFamily="18" charset="0"/>
              </a:rPr>
              <a:t>22 elements are NONMETALS, they are all numbered in the small boxes, these numbers match up with the Periodic Table.</a:t>
            </a:r>
          </a:p>
          <a:p>
            <a:endParaRPr lang="en-US" sz="3200" dirty="0">
              <a:solidFill>
                <a:schemeClr val="bg1"/>
              </a:solidFill>
              <a:latin typeface="Times New Roman" panose="02020603050405020304" pitchFamily="18" charset="0"/>
              <a:cs typeface="Times New Roman" panose="02020603050405020304" pitchFamily="18" charset="0"/>
            </a:endParaRPr>
          </a:p>
          <a:p>
            <a:r>
              <a:rPr lang="en-US" sz="3200" dirty="0">
                <a:solidFill>
                  <a:schemeClr val="bg1"/>
                </a:solidFill>
                <a:latin typeface="Times New Roman" panose="02020603050405020304" pitchFamily="18" charset="0"/>
                <a:cs typeface="Times New Roman" panose="02020603050405020304" pitchFamily="18" charset="0"/>
              </a:rPr>
              <a:t>On the bottom of the page are SOME of the metals.  </a:t>
            </a:r>
            <a:br>
              <a:rPr lang="en-US" sz="3200" dirty="0">
                <a:solidFill>
                  <a:schemeClr val="bg1"/>
                </a:solidFill>
                <a:latin typeface="Times New Roman" panose="02020603050405020304" pitchFamily="18" charset="0"/>
                <a:cs typeface="Times New Roman" panose="02020603050405020304" pitchFamily="18" charset="0"/>
              </a:rPr>
            </a:br>
            <a:r>
              <a:rPr lang="en-US" sz="3200" dirty="0">
                <a:solidFill>
                  <a:schemeClr val="bg1"/>
                </a:solidFill>
                <a:latin typeface="Times New Roman" panose="02020603050405020304" pitchFamily="18" charset="0"/>
                <a:cs typeface="Times New Roman" panose="02020603050405020304" pitchFamily="18" charset="0"/>
              </a:rPr>
              <a:t>I picked out eleven of them.  You pick one more for that blank spot.  </a:t>
            </a:r>
          </a:p>
          <a:p>
            <a:endParaRPr lang="en-US" sz="3200" dirty="0">
              <a:solidFill>
                <a:schemeClr val="bg1"/>
              </a:solidFill>
              <a:latin typeface="Times New Roman" panose="02020603050405020304" pitchFamily="18" charset="0"/>
              <a:cs typeface="Times New Roman" panose="02020603050405020304" pitchFamily="18" charset="0"/>
            </a:endParaRPr>
          </a:p>
          <a:p>
            <a:r>
              <a:rPr lang="en-US" sz="3200" dirty="0">
                <a:solidFill>
                  <a:schemeClr val="bg1"/>
                </a:solidFill>
                <a:latin typeface="Times New Roman" panose="02020603050405020304" pitchFamily="18" charset="0"/>
                <a:cs typeface="Times New Roman" panose="02020603050405020304" pitchFamily="18" charset="0"/>
              </a:rPr>
              <a:t>Spelling is important, elements have REAL NAMES.  </a:t>
            </a:r>
          </a:p>
          <a:p>
            <a:endParaRPr lang="en-US" sz="3200" dirty="0">
              <a:solidFill>
                <a:schemeClr val="bg1"/>
              </a:solidFill>
              <a:latin typeface="Times New Roman" panose="02020603050405020304" pitchFamily="18" charset="0"/>
              <a:cs typeface="Times New Roman" panose="02020603050405020304" pitchFamily="18" charset="0"/>
            </a:endParaRPr>
          </a:p>
          <a:p>
            <a:r>
              <a:rPr lang="en-US" sz="3200" dirty="0">
                <a:solidFill>
                  <a:schemeClr val="bg1"/>
                </a:solidFill>
                <a:latin typeface="Times New Roman" panose="02020603050405020304" pitchFamily="18" charset="0"/>
                <a:cs typeface="Times New Roman" panose="02020603050405020304" pitchFamily="18" charset="0"/>
              </a:rPr>
              <a:t>Don’t pick a metal if it’s “omitted” on table S.    </a:t>
            </a:r>
          </a:p>
          <a:p>
            <a:endParaRPr lang="en-US" dirty="0"/>
          </a:p>
        </p:txBody>
      </p:sp>
    </p:spTree>
    <p:extLst>
      <p:ext uri="{BB962C8B-B14F-4D97-AF65-F5344CB8AC3E}">
        <p14:creationId xmlns:p14="http://schemas.microsoft.com/office/powerpoint/2010/main" val="593740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964E9F-E910-7CAA-1C84-7BA1DDC74508}"/>
              </a:ext>
            </a:extLst>
          </p:cNvPr>
          <p:cNvSpPr txBox="1"/>
          <p:nvPr/>
        </p:nvSpPr>
        <p:spPr>
          <a:xfrm>
            <a:off x="0" y="0"/>
            <a:ext cx="12192000" cy="6001643"/>
          </a:xfrm>
          <a:prstGeom prst="rect">
            <a:avLst/>
          </a:prstGeom>
          <a:noFill/>
        </p:spPr>
        <p:txBody>
          <a:bodyPr wrap="square" rtlCol="0">
            <a:spAutoFit/>
          </a:bodyPr>
          <a:lstStyle/>
          <a:p>
            <a:r>
              <a:rPr lang="en-US" sz="2400" dirty="0">
                <a:solidFill>
                  <a:srgbClr val="FF0000"/>
                </a:solidFill>
                <a:latin typeface="Times New Roman" panose="02020603050405020304" pitchFamily="18" charset="0"/>
                <a:cs typeface="Times New Roman" panose="02020603050405020304" pitchFamily="18" charset="0"/>
              </a:rPr>
              <a:t>There are 14 lab questions (1-15).  You can do these if you have time (you do).</a:t>
            </a:r>
          </a:p>
          <a:p>
            <a:endParaRPr lang="en-US" sz="2400" dirty="0">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Make sure you do them IN ORDER, and you leave space between each of your answers to allow me room to comment on your work (corrections, jokes, pats on the back, etc.)</a:t>
            </a:r>
          </a:p>
          <a:p>
            <a:endParaRPr lang="en-US" sz="2400" dirty="0">
              <a:latin typeface="Times New Roman" panose="02020603050405020304" pitchFamily="18" charset="0"/>
              <a:cs typeface="Times New Roman" panose="02020603050405020304" pitchFamily="18" charset="0"/>
            </a:endParaRPr>
          </a:p>
          <a:p>
            <a:r>
              <a:rPr lang="en-US" sz="2400" b="1" dirty="0">
                <a:solidFill>
                  <a:srgbClr val="0033CC"/>
                </a:solidFill>
                <a:latin typeface="Times New Roman" panose="02020603050405020304" pitchFamily="18" charset="0"/>
                <a:cs typeface="Times New Roman" panose="02020603050405020304" pitchFamily="18" charset="0"/>
              </a:rPr>
              <a:t>Do not try the conclusion or the cover, please.  Save this until we do it in class.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There are not enough doors for everyone at once.  There are not enough metal hunks for you all either.  There are plenty of textbooks (don’t open them, ugh!).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Do this in any order with </a:t>
            </a:r>
            <a:r>
              <a:rPr lang="en-US" sz="2400" u="sng" dirty="0">
                <a:latin typeface="Times New Roman" panose="02020603050405020304" pitchFamily="18" charset="0"/>
                <a:cs typeface="Times New Roman" panose="02020603050405020304" pitchFamily="18" charset="0"/>
              </a:rPr>
              <a:t>ONE</a:t>
            </a:r>
            <a:r>
              <a:rPr lang="en-US" sz="2400" dirty="0">
                <a:latin typeface="Times New Roman" panose="02020603050405020304" pitchFamily="18" charset="0"/>
                <a:cs typeface="Times New Roman" panose="02020603050405020304" pitchFamily="18" charset="0"/>
              </a:rPr>
              <a:t> lab partner.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r>
              <a:rPr lang="en-US" sz="2400" b="1" dirty="0">
                <a:solidFill>
                  <a:srgbClr val="FF0000"/>
                </a:solidFill>
                <a:latin typeface="Times New Roman" panose="02020603050405020304" pitchFamily="18" charset="0"/>
                <a:cs typeface="Times New Roman" panose="02020603050405020304" pitchFamily="18" charset="0"/>
              </a:rPr>
              <a:t>Even bumbling around on your first lab experience, this should take 35 minutes, so you will have plenty of time in a double period to get started on the questions too.  </a:t>
            </a:r>
          </a:p>
          <a:p>
            <a:endParaRPr lang="en-US" sz="2400" b="1" dirty="0">
              <a:solidFill>
                <a:srgbClr val="FF0000"/>
              </a:solidFill>
              <a:latin typeface="Times New Roman" panose="02020603050405020304" pitchFamily="18" charset="0"/>
              <a:cs typeface="Times New Roman" panose="02020603050405020304" pitchFamily="18" charset="0"/>
            </a:endParaRPr>
          </a:p>
          <a:p>
            <a:r>
              <a:rPr lang="en-US" sz="2400" b="1">
                <a:solidFill>
                  <a:srgbClr val="FF0000"/>
                </a:solidFill>
                <a:latin typeface="Times New Roman" panose="02020603050405020304" pitchFamily="18" charset="0"/>
                <a:cs typeface="Times New Roman" panose="02020603050405020304" pitchFamily="18" charset="0"/>
              </a:rPr>
              <a:t>Go!</a:t>
            </a:r>
            <a:endParaRPr lang="en-US" sz="24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68300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723</Words>
  <Application>Microsoft Office PowerPoint</Application>
  <PresentationFormat>Widescreen</PresentationFormat>
  <Paragraphs>56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ARBUISO, CHARLES B</dc:creator>
  <cp:lastModifiedBy>ARBUISO, CHARLES B</cp:lastModifiedBy>
  <cp:revision>4</cp:revision>
  <dcterms:created xsi:type="dcterms:W3CDTF">2023-06-23T14:43:21Z</dcterms:created>
  <dcterms:modified xsi:type="dcterms:W3CDTF">2024-01-04T00:58:38Z</dcterms:modified>
</cp:coreProperties>
</file>