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2" r:id="rId5"/>
    <p:sldId id="263"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00FF"/>
    <a:srgbClr val="663300"/>
    <a:srgbClr val="FF5BCC"/>
    <a:srgbClr val="FF8FDC"/>
    <a:srgbClr val="D60093"/>
    <a:srgbClr val="0033CC"/>
    <a:srgbClr val="9393FF"/>
    <a:srgbClr val="FF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6" d="100"/>
          <a:sy n="76" d="100"/>
        </p:scale>
        <p:origin x="43"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2397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961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20724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60402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97392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5652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11035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03738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485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8635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36013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D7E3B-701A-4BDA-9B93-98B09397444E}" type="datetimeFigureOut">
              <a:rPr lang="en-US" smtClean="0"/>
              <a:t>6/23/2024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9A636-C7D9-4CCB-8A24-E102978DD9C5}" type="slidenum">
              <a:rPr lang="en-US" smtClean="0"/>
              <a:t>‹#›</a:t>
            </a:fld>
            <a:endParaRPr lang="en-US" dirty="0"/>
          </a:p>
        </p:txBody>
      </p:sp>
    </p:spTree>
    <p:extLst>
      <p:ext uri="{BB962C8B-B14F-4D97-AF65-F5344CB8AC3E}">
        <p14:creationId xmlns:p14="http://schemas.microsoft.com/office/powerpoint/2010/main" val="284289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nd Puzzle Images - Free Download on Freepik">
            <a:extLst>
              <a:ext uri="{FF2B5EF4-FFF2-40B4-BE49-F238E27FC236}">
                <a16:creationId xmlns:a16="http://schemas.microsoft.com/office/drawing/2014/main" id="{A5C1FE82-9768-F20B-511D-CE251E9986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DA68432-4399-D3A5-D2A7-03E50E2A6D99}"/>
              </a:ext>
            </a:extLst>
          </p:cNvPr>
          <p:cNvSpPr txBox="1"/>
          <p:nvPr/>
        </p:nvSpPr>
        <p:spPr>
          <a:xfrm rot="21280420">
            <a:off x="220338" y="943254"/>
            <a:ext cx="8482987" cy="769441"/>
          </a:xfrm>
          <a:prstGeom prst="rect">
            <a:avLst/>
          </a:prstGeom>
          <a:solidFill>
            <a:schemeClr val="tx1">
              <a:lumMod val="95000"/>
              <a:lumOff val="5000"/>
            </a:schemeClr>
          </a:solidFill>
        </p:spPr>
        <p:txBody>
          <a:bodyPr wrap="square" rtlCol="0">
            <a:spAutoFit/>
          </a:bodyPr>
          <a:lstStyle/>
          <a:p>
            <a:pPr algn="ctr"/>
            <a:r>
              <a:rPr lang="en-US" sz="4400" b="1" dirty="0">
                <a:solidFill>
                  <a:schemeClr val="bg1"/>
                </a:solidFill>
                <a:latin typeface="Curlz MT" panose="04040404050702020202" pitchFamily="82" charset="0"/>
              </a:rPr>
              <a:t>The Periodic Table Puzzle Adventure</a:t>
            </a:r>
          </a:p>
        </p:txBody>
      </p:sp>
    </p:spTree>
    <p:extLst>
      <p:ext uri="{BB962C8B-B14F-4D97-AF65-F5344CB8AC3E}">
        <p14:creationId xmlns:p14="http://schemas.microsoft.com/office/powerpoint/2010/main" val="333871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DB98A-6361-2ABE-F703-945989535536}"/>
              </a:ext>
            </a:extLst>
          </p:cNvPr>
          <p:cNvSpPr txBox="1"/>
          <p:nvPr/>
        </p:nvSpPr>
        <p:spPr>
          <a:xfrm>
            <a:off x="0" y="0"/>
            <a:ext cx="12192000" cy="6494085"/>
          </a:xfrm>
          <a:prstGeom prst="rect">
            <a:avLst/>
          </a:prstGeom>
          <a:noFill/>
        </p:spPr>
        <p:txBody>
          <a:bodyPr wrap="square" rtlCol="0">
            <a:spAutoFit/>
          </a:bodyPr>
          <a:lstStyle/>
          <a:p>
            <a:r>
              <a:rPr lang="en-US" sz="3200" dirty="0">
                <a:solidFill>
                  <a:srgbClr val="0000FF"/>
                </a:solidFill>
                <a:latin typeface="Times New Roman" panose="02020603050405020304" pitchFamily="18" charset="0"/>
                <a:cs typeface="Times New Roman" panose="02020603050405020304" pitchFamily="18" charset="0"/>
              </a:rPr>
              <a:t>The puzzle is only a puzzle.  </a:t>
            </a:r>
          </a:p>
          <a:p>
            <a:br>
              <a:rPr lang="en-US" sz="3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The pieces represent the idea of elements, not particular elements.  </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In real life, each element has properties.  Mendeleev had to consider these properties when he made his table, or he had to decide to overlook some of them, so that the table made sense going across a period, or down a group.</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There were so many properties to use or skip.  He had no one to ask for help either. </a:t>
            </a:r>
          </a:p>
          <a:p>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You can ask for help, but I won’t help you until later.  Try not to get mad.</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76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DB98A-6361-2ABE-F703-945989535536}"/>
              </a:ext>
            </a:extLst>
          </p:cNvPr>
          <p:cNvSpPr txBox="1"/>
          <p:nvPr/>
        </p:nvSpPr>
        <p:spPr>
          <a:xfrm>
            <a:off x="0" y="0"/>
            <a:ext cx="12192000" cy="5878532"/>
          </a:xfrm>
          <a:prstGeom prst="rect">
            <a:avLst/>
          </a:prstGeom>
          <a:noFill/>
        </p:spPr>
        <p:txBody>
          <a:bodyPr wrap="square" rtlCol="0">
            <a:spAutoFit/>
          </a:bodyPr>
          <a:lstStyle/>
          <a:p>
            <a:r>
              <a:rPr lang="en-US" sz="4400" dirty="0">
                <a:solidFill>
                  <a:srgbClr val="663300"/>
                </a:solidFill>
                <a:latin typeface="Times New Roman" panose="02020603050405020304" pitchFamily="18" charset="0"/>
                <a:cs typeface="Times New Roman" panose="02020603050405020304" pitchFamily="18" charset="0"/>
              </a:rPr>
              <a:t>Your job is to put these 24 cards in a sensible table that makes sense of all 6 properties going across </a:t>
            </a:r>
            <a:br>
              <a:rPr lang="en-US" sz="4400" dirty="0">
                <a:solidFill>
                  <a:srgbClr val="663300"/>
                </a:solidFill>
                <a:latin typeface="Times New Roman" panose="02020603050405020304" pitchFamily="18" charset="0"/>
                <a:cs typeface="Times New Roman" panose="02020603050405020304" pitchFamily="18" charset="0"/>
              </a:rPr>
            </a:br>
            <a:r>
              <a:rPr lang="en-US" sz="4400" dirty="0">
                <a:solidFill>
                  <a:srgbClr val="663300"/>
                </a:solidFill>
                <a:latin typeface="Times New Roman" panose="02020603050405020304" pitchFamily="18" charset="0"/>
                <a:cs typeface="Times New Roman" panose="02020603050405020304" pitchFamily="18" charset="0"/>
              </a:rPr>
              <a:t>any “Period”, or down any “Group”.</a:t>
            </a:r>
          </a:p>
          <a:p>
            <a:endParaRPr lang="en-US" sz="4400" dirty="0">
              <a:solidFill>
                <a:srgbClr val="663300"/>
              </a:solidFill>
              <a:latin typeface="Times New Roman" panose="02020603050405020304" pitchFamily="18" charset="0"/>
              <a:cs typeface="Times New Roman" panose="02020603050405020304" pitchFamily="18" charset="0"/>
            </a:endParaRPr>
          </a:p>
          <a:p>
            <a:r>
              <a:rPr lang="en-US" sz="4400" dirty="0">
                <a:solidFill>
                  <a:srgbClr val="663300"/>
                </a:solidFill>
                <a:latin typeface="Times New Roman" panose="02020603050405020304" pitchFamily="18" charset="0"/>
                <a:cs typeface="Times New Roman" panose="02020603050405020304" pitchFamily="18" charset="0"/>
              </a:rPr>
              <a:t>I randomly took out 2 cards from your envelope, </a:t>
            </a:r>
            <a:br>
              <a:rPr lang="en-US" sz="4400" dirty="0">
                <a:solidFill>
                  <a:srgbClr val="663300"/>
                </a:solidFill>
                <a:latin typeface="Times New Roman" panose="02020603050405020304" pitchFamily="18" charset="0"/>
                <a:cs typeface="Times New Roman" panose="02020603050405020304" pitchFamily="18" charset="0"/>
              </a:rPr>
            </a:br>
            <a:r>
              <a:rPr lang="en-US" sz="4400" dirty="0">
                <a:solidFill>
                  <a:srgbClr val="663300"/>
                </a:solidFill>
                <a:latin typeface="Times New Roman" panose="02020603050405020304" pitchFamily="18" charset="0"/>
                <a:cs typeface="Times New Roman" panose="02020603050405020304" pitchFamily="18" charset="0"/>
              </a:rPr>
              <a:t>to help make it a little harder for you </a:t>
            </a:r>
          </a:p>
          <a:p>
            <a:r>
              <a:rPr lang="en-US" sz="2400" dirty="0">
                <a:solidFill>
                  <a:srgbClr val="FF0000"/>
                </a:solidFill>
                <a:latin typeface="Times New Roman" panose="02020603050405020304" pitchFamily="18" charset="0"/>
                <a:cs typeface="Times New Roman" panose="02020603050405020304" pitchFamily="18" charset="0"/>
              </a:rPr>
              <a:t> </a:t>
            </a:r>
          </a:p>
          <a:p>
            <a:r>
              <a:rPr lang="en-US" sz="8800" b="1" dirty="0">
                <a:solidFill>
                  <a:schemeClr val="tx1">
                    <a:lumMod val="95000"/>
                    <a:lumOff val="5000"/>
                  </a:schemeClr>
                </a:solidFill>
                <a:latin typeface="Times New Roman" panose="02020603050405020304" pitchFamily="18" charset="0"/>
                <a:cs typeface="Times New Roman" panose="02020603050405020304" pitchFamily="18" charset="0"/>
              </a:rPr>
              <a:t>This will be difficult.  </a:t>
            </a:r>
            <a:endParaRPr lang="en-US" sz="5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808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DB98A-6361-2ABE-F703-945989535536}"/>
              </a:ext>
            </a:extLst>
          </p:cNvPr>
          <p:cNvSpPr txBox="1"/>
          <p:nvPr/>
        </p:nvSpPr>
        <p:spPr>
          <a:xfrm>
            <a:off x="0" y="0"/>
            <a:ext cx="12192000" cy="6063198"/>
          </a:xfrm>
          <a:prstGeom prst="rect">
            <a:avLst/>
          </a:prstGeom>
          <a:noFill/>
        </p:spPr>
        <p:txBody>
          <a:bodyPr wrap="square" rtlCol="0">
            <a:spAutoFit/>
          </a:bodyPr>
          <a:lstStyle/>
          <a:p>
            <a:pPr algn="ctr"/>
            <a:r>
              <a:rPr lang="en-US" sz="4400" dirty="0">
                <a:solidFill>
                  <a:srgbClr val="663300"/>
                </a:solidFill>
                <a:latin typeface="Times New Roman" panose="02020603050405020304" pitchFamily="18" charset="0"/>
                <a:cs typeface="Times New Roman" panose="02020603050405020304" pitchFamily="18" charset="0"/>
              </a:rPr>
              <a:t>Here, the 6 properties to consider are </a:t>
            </a:r>
            <a:br>
              <a:rPr lang="en-US" sz="4400" dirty="0">
                <a:solidFill>
                  <a:srgbClr val="663300"/>
                </a:solidFill>
                <a:latin typeface="Times New Roman" panose="02020603050405020304" pitchFamily="18" charset="0"/>
                <a:cs typeface="Times New Roman" panose="02020603050405020304" pitchFamily="18" charset="0"/>
              </a:rPr>
            </a:br>
            <a:br>
              <a:rPr lang="en-US" sz="4400" dirty="0">
                <a:solidFill>
                  <a:srgbClr val="663300"/>
                </a:solidFill>
                <a:latin typeface="Times New Roman" panose="02020603050405020304" pitchFamily="18" charset="0"/>
                <a:cs typeface="Times New Roman" panose="02020603050405020304" pitchFamily="18" charset="0"/>
              </a:rPr>
            </a:br>
            <a:r>
              <a:rPr lang="en-US" sz="4400" b="1" u="sng" dirty="0">
                <a:solidFill>
                  <a:srgbClr val="0000FF"/>
                </a:solidFill>
                <a:latin typeface="Times New Roman" panose="02020603050405020304" pitchFamily="18" charset="0"/>
                <a:cs typeface="Times New Roman" panose="02020603050405020304" pitchFamily="18" charset="0"/>
              </a:rPr>
              <a:t>COLOR</a:t>
            </a:r>
          </a:p>
          <a:p>
            <a:r>
              <a:rPr lang="en-US" sz="4400" b="1" dirty="0">
                <a:solidFill>
                  <a:srgbClr val="0000FF"/>
                </a:solidFill>
                <a:latin typeface="Times New Roman" panose="02020603050405020304" pitchFamily="18" charset="0"/>
                <a:cs typeface="Times New Roman" panose="02020603050405020304" pitchFamily="18" charset="0"/>
              </a:rPr>
              <a:t>                          </a:t>
            </a:r>
            <a:r>
              <a:rPr lang="en-US" sz="4400" b="1" u="sng" dirty="0">
                <a:solidFill>
                  <a:srgbClr val="0000FF"/>
                </a:solidFill>
                <a:latin typeface="Times New Roman" panose="02020603050405020304" pitchFamily="18" charset="0"/>
                <a:cs typeface="Times New Roman" panose="02020603050405020304" pitchFamily="18" charset="0"/>
              </a:rPr>
              <a:t>WHOLE NUMBER</a:t>
            </a:r>
          </a:p>
          <a:p>
            <a:r>
              <a:rPr lang="en-US" sz="4400" dirty="0">
                <a:solidFill>
                  <a:srgbClr val="0000FF"/>
                </a:solidFill>
                <a:latin typeface="Times New Roman" panose="02020603050405020304" pitchFamily="18" charset="0"/>
                <a:cs typeface="Times New Roman" panose="02020603050405020304" pitchFamily="18" charset="0"/>
              </a:rPr>
              <a:t>                  Number of </a:t>
            </a:r>
            <a:r>
              <a:rPr lang="en-US" sz="4400" b="1" u="sng" dirty="0">
                <a:solidFill>
                  <a:srgbClr val="0000FF"/>
                </a:solidFill>
                <a:latin typeface="Times New Roman" panose="02020603050405020304" pitchFamily="18" charset="0"/>
                <a:cs typeface="Times New Roman" panose="02020603050405020304" pitchFamily="18" charset="0"/>
              </a:rPr>
              <a:t>STARS</a:t>
            </a:r>
            <a:br>
              <a:rPr lang="en-US" sz="4400" dirty="0">
                <a:solidFill>
                  <a:srgbClr val="0000FF"/>
                </a:solidFill>
                <a:latin typeface="Times New Roman" panose="02020603050405020304" pitchFamily="18" charset="0"/>
                <a:cs typeface="Times New Roman" panose="02020603050405020304" pitchFamily="18" charset="0"/>
              </a:rPr>
            </a:br>
            <a:r>
              <a:rPr lang="en-US" sz="4400" dirty="0">
                <a:solidFill>
                  <a:srgbClr val="0000FF"/>
                </a:solidFill>
                <a:latin typeface="Times New Roman" panose="02020603050405020304" pitchFamily="18" charset="0"/>
                <a:cs typeface="Times New Roman" panose="02020603050405020304" pitchFamily="18" charset="0"/>
              </a:rPr>
              <a:t>                        </a:t>
            </a:r>
            <a:r>
              <a:rPr lang="en-US" sz="4400" b="1" u="sng" dirty="0">
                <a:solidFill>
                  <a:srgbClr val="0000FF"/>
                </a:solidFill>
                <a:latin typeface="Times New Roman" panose="02020603050405020304" pitchFamily="18" charset="0"/>
                <a:cs typeface="Times New Roman" panose="02020603050405020304" pitchFamily="18" charset="0"/>
              </a:rPr>
              <a:t>DECIMAL NUMBER</a:t>
            </a:r>
          </a:p>
          <a:p>
            <a:r>
              <a:rPr lang="en-US" sz="4400" dirty="0">
                <a:solidFill>
                  <a:srgbClr val="0000FF"/>
                </a:solidFill>
                <a:latin typeface="Times New Roman" panose="02020603050405020304" pitchFamily="18" charset="0"/>
                <a:cs typeface="Times New Roman" panose="02020603050405020304" pitchFamily="18" charset="0"/>
              </a:rPr>
              <a:t>               Number of </a:t>
            </a:r>
            <a:r>
              <a:rPr lang="en-US" sz="4400" b="1" u="sng" dirty="0">
                <a:solidFill>
                  <a:srgbClr val="0000FF"/>
                </a:solidFill>
                <a:latin typeface="Times New Roman" panose="02020603050405020304" pitchFamily="18" charset="0"/>
                <a:cs typeface="Times New Roman" panose="02020603050405020304" pitchFamily="18" charset="0"/>
              </a:rPr>
              <a:t>NOTCHES</a:t>
            </a:r>
            <a:br>
              <a:rPr lang="en-US" sz="4400" dirty="0">
                <a:solidFill>
                  <a:srgbClr val="0000FF"/>
                </a:solidFill>
                <a:latin typeface="Times New Roman" panose="02020603050405020304" pitchFamily="18" charset="0"/>
                <a:cs typeface="Times New Roman" panose="02020603050405020304" pitchFamily="18" charset="0"/>
              </a:rPr>
            </a:br>
            <a:r>
              <a:rPr lang="en-US" sz="4400" dirty="0">
                <a:solidFill>
                  <a:srgbClr val="0000FF"/>
                </a:solidFill>
                <a:latin typeface="Times New Roman" panose="02020603050405020304" pitchFamily="18" charset="0"/>
                <a:cs typeface="Times New Roman" panose="02020603050405020304" pitchFamily="18" charset="0"/>
              </a:rPr>
              <a:t>                  Number of </a:t>
            </a:r>
            <a:r>
              <a:rPr lang="en-US" sz="4400" b="1" u="sng" dirty="0">
                <a:solidFill>
                  <a:srgbClr val="0000FF"/>
                </a:solidFill>
                <a:latin typeface="Times New Roman" panose="02020603050405020304" pitchFamily="18" charset="0"/>
                <a:cs typeface="Times New Roman" panose="02020603050405020304" pitchFamily="18" charset="0"/>
              </a:rPr>
              <a:t>HOLES</a:t>
            </a:r>
            <a:r>
              <a:rPr lang="en-US" sz="4400" dirty="0">
                <a:solidFill>
                  <a:srgbClr val="0000FF"/>
                </a:solidFill>
                <a:latin typeface="Times New Roman" panose="02020603050405020304" pitchFamily="18" charset="0"/>
                <a:cs typeface="Times New Roman" panose="02020603050405020304" pitchFamily="18" charset="0"/>
              </a:rPr>
              <a:t>.  </a:t>
            </a:r>
          </a:p>
          <a:p>
            <a:endParaRPr lang="en-US" sz="36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54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A585CD-E265-F22D-08A7-C61F1A60A404}"/>
              </a:ext>
            </a:extLst>
          </p:cNvPr>
          <p:cNvSpPr txBox="1"/>
          <p:nvPr/>
        </p:nvSpPr>
        <p:spPr>
          <a:xfrm>
            <a:off x="0" y="0"/>
            <a:ext cx="12192000" cy="7017306"/>
          </a:xfrm>
          <a:prstGeom prst="rect">
            <a:avLst/>
          </a:prstGeom>
          <a:noFill/>
        </p:spPr>
        <p:txBody>
          <a:bodyPr wrap="square" rtlCol="0">
            <a:spAutoFit/>
          </a:bodyPr>
          <a:lstStyle/>
          <a:p>
            <a:pPr algn="ctr"/>
            <a:r>
              <a:rPr lang="en-US" sz="5400" dirty="0">
                <a:latin typeface="Times New Roman" panose="02020603050405020304" pitchFamily="18" charset="0"/>
                <a:cs typeface="Times New Roman" panose="02020603050405020304" pitchFamily="18" charset="0"/>
              </a:rPr>
              <a:t>Here is your plan</a:t>
            </a:r>
            <a:endParaRPr lang="en-US" sz="12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Get a smart partner, or plan to work alone.  No triples.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Find a space to work that is flat.  Any table, any floor, any 2 desks together will work.</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Know all puzzles look similar, but they are numbered on the back.  Turn over all your cards, make sure that they all have the same number on the back, and that you have 22 cards total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(24 minus the two I took)</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Don’t look around for help, all puzzles are similar, but different enough that friends can’t really help you.  (that’s why we number them to keep the individual puzzles in one baggie.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Turn the cards back over.  Write the properties on your handout, look at the cards, make sure you see these properties on each card.</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Make a table that is a “perfect” rectangle in shape (minus 2 cards).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Look at the diagrams to get this.  </a:t>
            </a:r>
          </a:p>
        </p:txBody>
      </p:sp>
    </p:spTree>
    <p:extLst>
      <p:ext uri="{BB962C8B-B14F-4D97-AF65-F5344CB8AC3E}">
        <p14:creationId xmlns:p14="http://schemas.microsoft.com/office/powerpoint/2010/main" val="405698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039CFF-3ECF-B4F9-722A-487EE43A558D}"/>
              </a:ext>
            </a:extLst>
          </p:cNvPr>
          <p:cNvSpPr txBox="1"/>
          <p:nvPr/>
        </p:nvSpPr>
        <p:spPr>
          <a:xfrm>
            <a:off x="0" y="0"/>
            <a:ext cx="12192000" cy="280076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Every set has numbers and colors and stars, etc.  But each set is a little different,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that is why they are all numbered on the back.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Make sure you have 22 cards, with </a:t>
            </a:r>
            <a:r>
              <a:rPr lang="en-US" sz="2400" u="sng" dirty="0">
                <a:latin typeface="Times New Roman" panose="02020603050405020304" pitchFamily="18" charset="0"/>
                <a:cs typeface="Times New Roman" panose="02020603050405020304" pitchFamily="18" charset="0"/>
              </a:rPr>
              <a:t>the same number on the back</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000" b="1" dirty="0">
                <a:solidFill>
                  <a:srgbClr val="0000FF"/>
                </a:solidFill>
                <a:latin typeface="Times New Roman" panose="02020603050405020304" pitchFamily="18" charset="0"/>
                <a:cs typeface="Times New Roman" panose="02020603050405020304" pitchFamily="18" charset="0"/>
              </a:rPr>
              <a:t>Your finished puzzle will be a perfect rectangle.  </a:t>
            </a:r>
            <a:br>
              <a:rPr lang="en-US" sz="2000" b="1" dirty="0">
                <a:solidFill>
                  <a:srgbClr val="0000FF"/>
                </a:solidFill>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The puzzle has 24 pieces, you have only 22, leave room for the last two pieces.  </a:t>
            </a:r>
            <a:br>
              <a:rPr lang="en-US" sz="2000" b="1" dirty="0">
                <a:solidFill>
                  <a:srgbClr val="0000FF"/>
                </a:solidFill>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Put them into a </a:t>
            </a:r>
            <a:r>
              <a:rPr lang="en-US" sz="2000" b="1" u="sng" dirty="0">
                <a:solidFill>
                  <a:srgbClr val="0000FF"/>
                </a:solidFill>
                <a:latin typeface="Times New Roman" panose="02020603050405020304" pitchFamily="18" charset="0"/>
                <a:cs typeface="Times New Roman" panose="02020603050405020304" pitchFamily="18" charset="0"/>
              </a:rPr>
              <a:t>rectangle shape</a:t>
            </a:r>
            <a:r>
              <a:rPr lang="en-US" sz="2000" b="1" dirty="0">
                <a:solidFill>
                  <a:srgbClr val="0000FF"/>
                </a:solidFill>
                <a:latin typeface="Times New Roman" panose="02020603050405020304" pitchFamily="18" charset="0"/>
                <a:cs typeface="Times New Roman" panose="02020603050405020304" pitchFamily="18" charset="0"/>
              </a:rPr>
              <a:t> that will fit all 24 cards. </a:t>
            </a:r>
            <a:br>
              <a:rPr lang="en-US" sz="2000" b="1" dirty="0">
                <a:solidFill>
                  <a:srgbClr val="0000FF"/>
                </a:solidFill>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The puzzle could be a lot of sizes, only one will work for you. </a:t>
            </a:r>
          </a:p>
        </p:txBody>
      </p:sp>
      <p:graphicFrame>
        <p:nvGraphicFramePr>
          <p:cNvPr id="3" name="Table 3">
            <a:extLst>
              <a:ext uri="{FF2B5EF4-FFF2-40B4-BE49-F238E27FC236}">
                <a16:creationId xmlns:a16="http://schemas.microsoft.com/office/drawing/2014/main" id="{2C7AD6C6-9A30-9D9C-5235-1FAEE11349B1}"/>
              </a:ext>
            </a:extLst>
          </p:cNvPr>
          <p:cNvGraphicFramePr>
            <a:graphicFrameLocks noGrp="1"/>
          </p:cNvGraphicFramePr>
          <p:nvPr>
            <p:extLst>
              <p:ext uri="{D42A27DB-BD31-4B8C-83A1-F6EECF244321}">
                <p14:modId xmlns:p14="http://schemas.microsoft.com/office/powerpoint/2010/main" val="2791239633"/>
              </p:ext>
            </p:extLst>
          </p:nvPr>
        </p:nvGraphicFramePr>
        <p:xfrm>
          <a:off x="104048" y="2864054"/>
          <a:ext cx="6197604" cy="744526"/>
        </p:xfrm>
        <a:graphic>
          <a:graphicData uri="http://schemas.openxmlformats.org/drawingml/2006/table">
            <a:tbl>
              <a:tblPr firstRow="1" bandRow="1">
                <a:tableStyleId>{5C22544A-7EE6-4342-B048-85BDC9FD1C3A}</a:tableStyleId>
              </a:tblPr>
              <a:tblGrid>
                <a:gridCol w="516467">
                  <a:extLst>
                    <a:ext uri="{9D8B030D-6E8A-4147-A177-3AD203B41FA5}">
                      <a16:colId xmlns:a16="http://schemas.microsoft.com/office/drawing/2014/main" val="1618681181"/>
                    </a:ext>
                  </a:extLst>
                </a:gridCol>
                <a:gridCol w="516467">
                  <a:extLst>
                    <a:ext uri="{9D8B030D-6E8A-4147-A177-3AD203B41FA5}">
                      <a16:colId xmlns:a16="http://schemas.microsoft.com/office/drawing/2014/main" val="412258912"/>
                    </a:ext>
                  </a:extLst>
                </a:gridCol>
                <a:gridCol w="516467">
                  <a:extLst>
                    <a:ext uri="{9D8B030D-6E8A-4147-A177-3AD203B41FA5}">
                      <a16:colId xmlns:a16="http://schemas.microsoft.com/office/drawing/2014/main" val="338423756"/>
                    </a:ext>
                  </a:extLst>
                </a:gridCol>
                <a:gridCol w="516467">
                  <a:extLst>
                    <a:ext uri="{9D8B030D-6E8A-4147-A177-3AD203B41FA5}">
                      <a16:colId xmlns:a16="http://schemas.microsoft.com/office/drawing/2014/main" val="182490622"/>
                    </a:ext>
                  </a:extLst>
                </a:gridCol>
                <a:gridCol w="516467">
                  <a:extLst>
                    <a:ext uri="{9D8B030D-6E8A-4147-A177-3AD203B41FA5}">
                      <a16:colId xmlns:a16="http://schemas.microsoft.com/office/drawing/2014/main" val="370223591"/>
                    </a:ext>
                  </a:extLst>
                </a:gridCol>
                <a:gridCol w="516467">
                  <a:extLst>
                    <a:ext uri="{9D8B030D-6E8A-4147-A177-3AD203B41FA5}">
                      <a16:colId xmlns:a16="http://schemas.microsoft.com/office/drawing/2014/main" val="1249737306"/>
                    </a:ext>
                  </a:extLst>
                </a:gridCol>
                <a:gridCol w="516467">
                  <a:extLst>
                    <a:ext uri="{9D8B030D-6E8A-4147-A177-3AD203B41FA5}">
                      <a16:colId xmlns:a16="http://schemas.microsoft.com/office/drawing/2014/main" val="752213822"/>
                    </a:ext>
                  </a:extLst>
                </a:gridCol>
                <a:gridCol w="516467">
                  <a:extLst>
                    <a:ext uri="{9D8B030D-6E8A-4147-A177-3AD203B41FA5}">
                      <a16:colId xmlns:a16="http://schemas.microsoft.com/office/drawing/2014/main" val="1855634173"/>
                    </a:ext>
                  </a:extLst>
                </a:gridCol>
                <a:gridCol w="516467">
                  <a:extLst>
                    <a:ext uri="{9D8B030D-6E8A-4147-A177-3AD203B41FA5}">
                      <a16:colId xmlns:a16="http://schemas.microsoft.com/office/drawing/2014/main" val="217397544"/>
                    </a:ext>
                  </a:extLst>
                </a:gridCol>
                <a:gridCol w="516467">
                  <a:extLst>
                    <a:ext uri="{9D8B030D-6E8A-4147-A177-3AD203B41FA5}">
                      <a16:colId xmlns:a16="http://schemas.microsoft.com/office/drawing/2014/main" val="1843411839"/>
                    </a:ext>
                  </a:extLst>
                </a:gridCol>
                <a:gridCol w="516467">
                  <a:extLst>
                    <a:ext uri="{9D8B030D-6E8A-4147-A177-3AD203B41FA5}">
                      <a16:colId xmlns:a16="http://schemas.microsoft.com/office/drawing/2014/main" val="2722424919"/>
                    </a:ext>
                  </a:extLst>
                </a:gridCol>
                <a:gridCol w="516467">
                  <a:extLst>
                    <a:ext uri="{9D8B030D-6E8A-4147-A177-3AD203B41FA5}">
                      <a16:colId xmlns:a16="http://schemas.microsoft.com/office/drawing/2014/main" val="3123230032"/>
                    </a:ext>
                  </a:extLst>
                </a:gridCol>
              </a:tblGrid>
              <a:tr h="3722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9029277"/>
                  </a:ext>
                </a:extLst>
              </a:tr>
              <a:tr h="37226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1849901"/>
                  </a:ext>
                </a:extLst>
              </a:tr>
            </a:tbl>
          </a:graphicData>
        </a:graphic>
      </p:graphicFrame>
      <p:graphicFrame>
        <p:nvGraphicFramePr>
          <p:cNvPr id="4" name="Table 4">
            <a:extLst>
              <a:ext uri="{FF2B5EF4-FFF2-40B4-BE49-F238E27FC236}">
                <a16:creationId xmlns:a16="http://schemas.microsoft.com/office/drawing/2014/main" id="{AD2CA444-9F90-7854-FC71-5D4EAE8F9D73}"/>
              </a:ext>
            </a:extLst>
          </p:cNvPr>
          <p:cNvGraphicFramePr>
            <a:graphicFrameLocks noGrp="1"/>
          </p:cNvGraphicFramePr>
          <p:nvPr>
            <p:extLst>
              <p:ext uri="{D42A27DB-BD31-4B8C-83A1-F6EECF244321}">
                <p14:modId xmlns:p14="http://schemas.microsoft.com/office/powerpoint/2010/main" val="1459727869"/>
              </p:ext>
            </p:extLst>
          </p:nvPr>
        </p:nvGraphicFramePr>
        <p:xfrm>
          <a:off x="104048" y="3897305"/>
          <a:ext cx="4622192" cy="1097280"/>
        </p:xfrm>
        <a:graphic>
          <a:graphicData uri="http://schemas.openxmlformats.org/drawingml/2006/table">
            <a:tbl>
              <a:tblPr firstRow="1" bandRow="1">
                <a:tableStyleId>{5C22544A-7EE6-4342-B048-85BDC9FD1C3A}</a:tableStyleId>
              </a:tblPr>
              <a:tblGrid>
                <a:gridCol w="577774">
                  <a:extLst>
                    <a:ext uri="{9D8B030D-6E8A-4147-A177-3AD203B41FA5}">
                      <a16:colId xmlns:a16="http://schemas.microsoft.com/office/drawing/2014/main" val="2878151132"/>
                    </a:ext>
                  </a:extLst>
                </a:gridCol>
                <a:gridCol w="577774">
                  <a:extLst>
                    <a:ext uri="{9D8B030D-6E8A-4147-A177-3AD203B41FA5}">
                      <a16:colId xmlns:a16="http://schemas.microsoft.com/office/drawing/2014/main" val="1493691348"/>
                    </a:ext>
                  </a:extLst>
                </a:gridCol>
                <a:gridCol w="577774">
                  <a:extLst>
                    <a:ext uri="{9D8B030D-6E8A-4147-A177-3AD203B41FA5}">
                      <a16:colId xmlns:a16="http://schemas.microsoft.com/office/drawing/2014/main" val="2171440603"/>
                    </a:ext>
                  </a:extLst>
                </a:gridCol>
                <a:gridCol w="577774">
                  <a:extLst>
                    <a:ext uri="{9D8B030D-6E8A-4147-A177-3AD203B41FA5}">
                      <a16:colId xmlns:a16="http://schemas.microsoft.com/office/drawing/2014/main" val="1114884741"/>
                    </a:ext>
                  </a:extLst>
                </a:gridCol>
                <a:gridCol w="577774">
                  <a:extLst>
                    <a:ext uri="{9D8B030D-6E8A-4147-A177-3AD203B41FA5}">
                      <a16:colId xmlns:a16="http://schemas.microsoft.com/office/drawing/2014/main" val="49180745"/>
                    </a:ext>
                  </a:extLst>
                </a:gridCol>
                <a:gridCol w="577774">
                  <a:extLst>
                    <a:ext uri="{9D8B030D-6E8A-4147-A177-3AD203B41FA5}">
                      <a16:colId xmlns:a16="http://schemas.microsoft.com/office/drawing/2014/main" val="3723937199"/>
                    </a:ext>
                  </a:extLst>
                </a:gridCol>
                <a:gridCol w="577774">
                  <a:extLst>
                    <a:ext uri="{9D8B030D-6E8A-4147-A177-3AD203B41FA5}">
                      <a16:colId xmlns:a16="http://schemas.microsoft.com/office/drawing/2014/main" val="4037741406"/>
                    </a:ext>
                  </a:extLst>
                </a:gridCol>
                <a:gridCol w="577774">
                  <a:extLst>
                    <a:ext uri="{9D8B030D-6E8A-4147-A177-3AD203B41FA5}">
                      <a16:colId xmlns:a16="http://schemas.microsoft.com/office/drawing/2014/main" val="658681558"/>
                    </a:ext>
                  </a:extLst>
                </a:gridCol>
              </a:tblGrid>
              <a:tr h="3387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3632120"/>
                  </a:ext>
                </a:extLst>
              </a:tr>
              <a:tr h="33873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946286"/>
                  </a:ext>
                </a:extLst>
              </a:tr>
              <a:tr h="33873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6819247"/>
                  </a:ext>
                </a:extLst>
              </a:tr>
            </a:tbl>
          </a:graphicData>
        </a:graphic>
      </p:graphicFrame>
      <p:graphicFrame>
        <p:nvGraphicFramePr>
          <p:cNvPr id="5" name="Table 5">
            <a:extLst>
              <a:ext uri="{FF2B5EF4-FFF2-40B4-BE49-F238E27FC236}">
                <a16:creationId xmlns:a16="http://schemas.microsoft.com/office/drawing/2014/main" id="{F7E68B63-88E2-5DE5-1FBF-6C61C49E44A2}"/>
              </a:ext>
            </a:extLst>
          </p:cNvPr>
          <p:cNvGraphicFramePr>
            <a:graphicFrameLocks noGrp="1"/>
          </p:cNvGraphicFramePr>
          <p:nvPr>
            <p:extLst>
              <p:ext uri="{D42A27DB-BD31-4B8C-83A1-F6EECF244321}">
                <p14:modId xmlns:p14="http://schemas.microsoft.com/office/powerpoint/2010/main" val="3681679330"/>
              </p:ext>
            </p:extLst>
          </p:nvPr>
        </p:nvGraphicFramePr>
        <p:xfrm>
          <a:off x="104048" y="5301395"/>
          <a:ext cx="3145926" cy="1463040"/>
        </p:xfrm>
        <a:graphic>
          <a:graphicData uri="http://schemas.openxmlformats.org/drawingml/2006/table">
            <a:tbl>
              <a:tblPr firstRow="1" bandRow="1">
                <a:tableStyleId>{5C22544A-7EE6-4342-B048-85BDC9FD1C3A}</a:tableStyleId>
              </a:tblPr>
              <a:tblGrid>
                <a:gridCol w="524321">
                  <a:extLst>
                    <a:ext uri="{9D8B030D-6E8A-4147-A177-3AD203B41FA5}">
                      <a16:colId xmlns:a16="http://schemas.microsoft.com/office/drawing/2014/main" val="1017753118"/>
                    </a:ext>
                  </a:extLst>
                </a:gridCol>
                <a:gridCol w="524321">
                  <a:extLst>
                    <a:ext uri="{9D8B030D-6E8A-4147-A177-3AD203B41FA5}">
                      <a16:colId xmlns:a16="http://schemas.microsoft.com/office/drawing/2014/main" val="153393368"/>
                    </a:ext>
                  </a:extLst>
                </a:gridCol>
                <a:gridCol w="524321">
                  <a:extLst>
                    <a:ext uri="{9D8B030D-6E8A-4147-A177-3AD203B41FA5}">
                      <a16:colId xmlns:a16="http://schemas.microsoft.com/office/drawing/2014/main" val="314985885"/>
                    </a:ext>
                  </a:extLst>
                </a:gridCol>
                <a:gridCol w="524321">
                  <a:extLst>
                    <a:ext uri="{9D8B030D-6E8A-4147-A177-3AD203B41FA5}">
                      <a16:colId xmlns:a16="http://schemas.microsoft.com/office/drawing/2014/main" val="3617228688"/>
                    </a:ext>
                  </a:extLst>
                </a:gridCol>
                <a:gridCol w="524321">
                  <a:extLst>
                    <a:ext uri="{9D8B030D-6E8A-4147-A177-3AD203B41FA5}">
                      <a16:colId xmlns:a16="http://schemas.microsoft.com/office/drawing/2014/main" val="518656608"/>
                    </a:ext>
                  </a:extLst>
                </a:gridCol>
                <a:gridCol w="524321">
                  <a:extLst>
                    <a:ext uri="{9D8B030D-6E8A-4147-A177-3AD203B41FA5}">
                      <a16:colId xmlns:a16="http://schemas.microsoft.com/office/drawing/2014/main" val="893085720"/>
                    </a:ext>
                  </a:extLst>
                </a:gridCol>
              </a:tblGrid>
              <a:tr h="36493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358725"/>
                  </a:ext>
                </a:extLst>
              </a:tr>
              <a:tr h="364934">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7352581"/>
                  </a:ext>
                </a:extLst>
              </a:tr>
              <a:tr h="364934">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0227017"/>
                  </a:ext>
                </a:extLst>
              </a:tr>
              <a:tr h="364934">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1237006"/>
                  </a:ext>
                </a:extLst>
              </a:tr>
            </a:tbl>
          </a:graphicData>
        </a:graphic>
      </p:graphicFrame>
      <p:graphicFrame>
        <p:nvGraphicFramePr>
          <p:cNvPr id="7" name="Table 7">
            <a:extLst>
              <a:ext uri="{FF2B5EF4-FFF2-40B4-BE49-F238E27FC236}">
                <a16:creationId xmlns:a16="http://schemas.microsoft.com/office/drawing/2014/main" id="{A7A1D2EB-B893-53B6-2897-26EEC272C4A7}"/>
              </a:ext>
            </a:extLst>
          </p:cNvPr>
          <p:cNvGraphicFramePr>
            <a:graphicFrameLocks noGrp="1"/>
          </p:cNvGraphicFramePr>
          <p:nvPr>
            <p:extLst>
              <p:ext uri="{D42A27DB-BD31-4B8C-83A1-F6EECF244321}">
                <p14:modId xmlns:p14="http://schemas.microsoft.com/office/powerpoint/2010/main" val="602273859"/>
              </p:ext>
            </p:extLst>
          </p:nvPr>
        </p:nvGraphicFramePr>
        <p:xfrm>
          <a:off x="11149069" y="-2"/>
          <a:ext cx="1042932" cy="5739876"/>
        </p:xfrm>
        <a:graphic>
          <a:graphicData uri="http://schemas.openxmlformats.org/drawingml/2006/table">
            <a:tbl>
              <a:tblPr firstRow="1" bandRow="1">
                <a:tableStyleId>{5C22544A-7EE6-4342-B048-85BDC9FD1C3A}</a:tableStyleId>
              </a:tblPr>
              <a:tblGrid>
                <a:gridCol w="521466">
                  <a:extLst>
                    <a:ext uri="{9D8B030D-6E8A-4147-A177-3AD203B41FA5}">
                      <a16:colId xmlns:a16="http://schemas.microsoft.com/office/drawing/2014/main" val="3498077115"/>
                    </a:ext>
                  </a:extLst>
                </a:gridCol>
                <a:gridCol w="521466">
                  <a:extLst>
                    <a:ext uri="{9D8B030D-6E8A-4147-A177-3AD203B41FA5}">
                      <a16:colId xmlns:a16="http://schemas.microsoft.com/office/drawing/2014/main" val="571425946"/>
                    </a:ext>
                  </a:extLst>
                </a:gridCol>
              </a:tblGrid>
              <a:tr h="47832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4717851"/>
                  </a:ext>
                </a:extLst>
              </a:tr>
              <a:tr h="47832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7656362"/>
                  </a:ext>
                </a:extLst>
              </a:tr>
              <a:tr h="47832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5714883"/>
                  </a:ext>
                </a:extLst>
              </a:tr>
              <a:tr h="47832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1505597"/>
                  </a:ext>
                </a:extLst>
              </a:tr>
              <a:tr h="47832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9361799"/>
                  </a:ext>
                </a:extLst>
              </a:tr>
              <a:tr h="47832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947852"/>
                  </a:ext>
                </a:extLst>
              </a:tr>
              <a:tr h="47832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4188562"/>
                  </a:ext>
                </a:extLst>
              </a:tr>
              <a:tr h="478323">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665700"/>
                  </a:ext>
                </a:extLst>
              </a:tr>
              <a:tr h="47832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1800085"/>
                  </a:ext>
                </a:extLst>
              </a:tr>
              <a:tr h="47832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408374"/>
                  </a:ext>
                </a:extLst>
              </a:tr>
              <a:tr h="47832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644264"/>
                  </a:ext>
                </a:extLst>
              </a:tr>
              <a:tr h="47832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9577958"/>
                  </a:ext>
                </a:extLst>
              </a:tr>
            </a:tbl>
          </a:graphicData>
        </a:graphic>
      </p:graphicFrame>
      <p:graphicFrame>
        <p:nvGraphicFramePr>
          <p:cNvPr id="8" name="Table 8">
            <a:extLst>
              <a:ext uri="{FF2B5EF4-FFF2-40B4-BE49-F238E27FC236}">
                <a16:creationId xmlns:a16="http://schemas.microsoft.com/office/drawing/2014/main" id="{A1A943C9-0DDC-D191-4E30-8FF0D57BEC56}"/>
              </a:ext>
            </a:extLst>
          </p:cNvPr>
          <p:cNvGraphicFramePr>
            <a:graphicFrameLocks noGrp="1"/>
          </p:cNvGraphicFramePr>
          <p:nvPr>
            <p:extLst>
              <p:ext uri="{D42A27DB-BD31-4B8C-83A1-F6EECF244321}">
                <p14:modId xmlns:p14="http://schemas.microsoft.com/office/powerpoint/2010/main" val="236026808"/>
              </p:ext>
            </p:extLst>
          </p:nvPr>
        </p:nvGraphicFramePr>
        <p:xfrm>
          <a:off x="9573657" y="1575411"/>
          <a:ext cx="1333044" cy="4164456"/>
        </p:xfrm>
        <a:graphic>
          <a:graphicData uri="http://schemas.openxmlformats.org/drawingml/2006/table">
            <a:tbl>
              <a:tblPr firstRow="1" bandRow="1">
                <a:tableStyleId>{5C22544A-7EE6-4342-B048-85BDC9FD1C3A}</a:tableStyleId>
              </a:tblPr>
              <a:tblGrid>
                <a:gridCol w="444348">
                  <a:extLst>
                    <a:ext uri="{9D8B030D-6E8A-4147-A177-3AD203B41FA5}">
                      <a16:colId xmlns:a16="http://schemas.microsoft.com/office/drawing/2014/main" val="2807238907"/>
                    </a:ext>
                  </a:extLst>
                </a:gridCol>
                <a:gridCol w="444348">
                  <a:extLst>
                    <a:ext uri="{9D8B030D-6E8A-4147-A177-3AD203B41FA5}">
                      <a16:colId xmlns:a16="http://schemas.microsoft.com/office/drawing/2014/main" val="2293785474"/>
                    </a:ext>
                  </a:extLst>
                </a:gridCol>
                <a:gridCol w="444348">
                  <a:extLst>
                    <a:ext uri="{9D8B030D-6E8A-4147-A177-3AD203B41FA5}">
                      <a16:colId xmlns:a16="http://schemas.microsoft.com/office/drawing/2014/main" val="1594486080"/>
                    </a:ext>
                  </a:extLst>
                </a:gridCol>
              </a:tblGrid>
              <a:tr h="52055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0966330"/>
                  </a:ext>
                </a:extLst>
              </a:tr>
              <a:tr h="52055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2860989"/>
                  </a:ext>
                </a:extLst>
              </a:tr>
              <a:tr h="5205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0225097"/>
                  </a:ext>
                </a:extLst>
              </a:tr>
              <a:tr h="5205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0641578"/>
                  </a:ext>
                </a:extLst>
              </a:tr>
              <a:tr h="5205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3733630"/>
                  </a:ext>
                </a:extLst>
              </a:tr>
              <a:tr h="5205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626638"/>
                  </a:ext>
                </a:extLst>
              </a:tr>
              <a:tr h="5205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060550"/>
                  </a:ext>
                </a:extLst>
              </a:tr>
              <a:tr h="520557">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7207946"/>
                  </a:ext>
                </a:extLst>
              </a:tr>
            </a:tbl>
          </a:graphicData>
        </a:graphic>
      </p:graphicFrame>
      <p:graphicFrame>
        <p:nvGraphicFramePr>
          <p:cNvPr id="9" name="Table 9">
            <a:extLst>
              <a:ext uri="{FF2B5EF4-FFF2-40B4-BE49-F238E27FC236}">
                <a16:creationId xmlns:a16="http://schemas.microsoft.com/office/drawing/2014/main" id="{A823C0B4-7F69-7092-D3BF-0EBFE615F217}"/>
              </a:ext>
            </a:extLst>
          </p:cNvPr>
          <p:cNvGraphicFramePr>
            <a:graphicFrameLocks noGrp="1"/>
          </p:cNvGraphicFramePr>
          <p:nvPr>
            <p:extLst>
              <p:ext uri="{D42A27DB-BD31-4B8C-83A1-F6EECF244321}">
                <p14:modId xmlns:p14="http://schemas.microsoft.com/office/powerpoint/2010/main" val="3805268376"/>
              </p:ext>
            </p:extLst>
          </p:nvPr>
        </p:nvGraphicFramePr>
        <p:xfrm>
          <a:off x="7262561" y="2537421"/>
          <a:ext cx="1936124" cy="3202446"/>
        </p:xfrm>
        <a:graphic>
          <a:graphicData uri="http://schemas.openxmlformats.org/drawingml/2006/table">
            <a:tbl>
              <a:tblPr firstRow="1" bandRow="1">
                <a:tableStyleId>{5C22544A-7EE6-4342-B048-85BDC9FD1C3A}</a:tableStyleId>
              </a:tblPr>
              <a:tblGrid>
                <a:gridCol w="484031">
                  <a:extLst>
                    <a:ext uri="{9D8B030D-6E8A-4147-A177-3AD203B41FA5}">
                      <a16:colId xmlns:a16="http://schemas.microsoft.com/office/drawing/2014/main" val="3383736830"/>
                    </a:ext>
                  </a:extLst>
                </a:gridCol>
                <a:gridCol w="484031">
                  <a:extLst>
                    <a:ext uri="{9D8B030D-6E8A-4147-A177-3AD203B41FA5}">
                      <a16:colId xmlns:a16="http://schemas.microsoft.com/office/drawing/2014/main" val="3625949962"/>
                    </a:ext>
                  </a:extLst>
                </a:gridCol>
                <a:gridCol w="484031">
                  <a:extLst>
                    <a:ext uri="{9D8B030D-6E8A-4147-A177-3AD203B41FA5}">
                      <a16:colId xmlns:a16="http://schemas.microsoft.com/office/drawing/2014/main" val="3949366206"/>
                    </a:ext>
                  </a:extLst>
                </a:gridCol>
                <a:gridCol w="484031">
                  <a:extLst>
                    <a:ext uri="{9D8B030D-6E8A-4147-A177-3AD203B41FA5}">
                      <a16:colId xmlns:a16="http://schemas.microsoft.com/office/drawing/2014/main" val="3015365404"/>
                    </a:ext>
                  </a:extLst>
                </a:gridCol>
              </a:tblGrid>
              <a:tr h="5337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9489788"/>
                  </a:ext>
                </a:extLst>
              </a:tr>
              <a:tr h="5337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959945"/>
                  </a:ext>
                </a:extLst>
              </a:tr>
              <a:tr h="5337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627368"/>
                  </a:ext>
                </a:extLst>
              </a:tr>
              <a:tr h="5337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7616550"/>
                  </a:ext>
                </a:extLst>
              </a:tr>
              <a:tr h="5337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472629"/>
                  </a:ext>
                </a:extLst>
              </a:tr>
              <a:tr h="5337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6222604"/>
                  </a:ext>
                </a:extLst>
              </a:tr>
            </a:tbl>
          </a:graphicData>
        </a:graphic>
      </p:graphicFrame>
      <p:sp>
        <p:nvSpPr>
          <p:cNvPr id="10" name="TextBox 9">
            <a:extLst>
              <a:ext uri="{FF2B5EF4-FFF2-40B4-BE49-F238E27FC236}">
                <a16:creationId xmlns:a16="http://schemas.microsoft.com/office/drawing/2014/main" id="{F7B545CF-CBE1-A545-D0CC-E148FF8F8766}"/>
              </a:ext>
            </a:extLst>
          </p:cNvPr>
          <p:cNvSpPr txBox="1"/>
          <p:nvPr/>
        </p:nvSpPr>
        <p:spPr>
          <a:xfrm rot="21262570">
            <a:off x="2280490" y="2974707"/>
            <a:ext cx="1333041" cy="523220"/>
          </a:xfrm>
          <a:prstGeom prst="rect">
            <a:avLst/>
          </a:prstGeom>
          <a:solidFill>
            <a:schemeClr val="bg1"/>
          </a:solidFill>
          <a:ln>
            <a:solidFill>
              <a:schemeClr val="tx1">
                <a:lumMod val="95000"/>
                <a:lumOff val="5000"/>
              </a:schemeClr>
            </a:solidFill>
          </a:ln>
        </p:spPr>
        <p:txBody>
          <a:bodyPr wrap="square" rtlCol="0">
            <a:spAutoFit/>
          </a:bodyPr>
          <a:lstStyle/>
          <a:p>
            <a:pPr algn="ctr"/>
            <a:r>
              <a:rPr lang="en-US" sz="2800" b="1" dirty="0"/>
              <a:t>2 x 12</a:t>
            </a:r>
          </a:p>
        </p:txBody>
      </p:sp>
      <p:sp>
        <p:nvSpPr>
          <p:cNvPr id="11" name="TextBox 10">
            <a:extLst>
              <a:ext uri="{FF2B5EF4-FFF2-40B4-BE49-F238E27FC236}">
                <a16:creationId xmlns:a16="http://schemas.microsoft.com/office/drawing/2014/main" id="{A2B43E57-75E0-C322-F21A-9071A8365D01}"/>
              </a:ext>
            </a:extLst>
          </p:cNvPr>
          <p:cNvSpPr txBox="1"/>
          <p:nvPr/>
        </p:nvSpPr>
        <p:spPr>
          <a:xfrm rot="21262570">
            <a:off x="1519534" y="4191954"/>
            <a:ext cx="1333041" cy="523220"/>
          </a:xfrm>
          <a:prstGeom prst="rect">
            <a:avLst/>
          </a:prstGeom>
          <a:solidFill>
            <a:schemeClr val="bg1"/>
          </a:solidFill>
          <a:ln>
            <a:solidFill>
              <a:schemeClr val="tx1">
                <a:lumMod val="95000"/>
                <a:lumOff val="5000"/>
              </a:schemeClr>
            </a:solidFill>
          </a:ln>
        </p:spPr>
        <p:txBody>
          <a:bodyPr wrap="square" rtlCol="0">
            <a:spAutoFit/>
          </a:bodyPr>
          <a:lstStyle/>
          <a:p>
            <a:pPr algn="ctr"/>
            <a:r>
              <a:rPr lang="en-US" sz="2800" b="1" dirty="0"/>
              <a:t>3 x 8</a:t>
            </a:r>
          </a:p>
        </p:txBody>
      </p:sp>
      <p:sp>
        <p:nvSpPr>
          <p:cNvPr id="12" name="TextBox 11">
            <a:extLst>
              <a:ext uri="{FF2B5EF4-FFF2-40B4-BE49-F238E27FC236}">
                <a16:creationId xmlns:a16="http://schemas.microsoft.com/office/drawing/2014/main" id="{AAD4D4D6-C16A-05BF-AE9E-395566DE256B}"/>
              </a:ext>
            </a:extLst>
          </p:cNvPr>
          <p:cNvSpPr txBox="1"/>
          <p:nvPr/>
        </p:nvSpPr>
        <p:spPr>
          <a:xfrm rot="21262570">
            <a:off x="1059675" y="5771305"/>
            <a:ext cx="1333041" cy="523220"/>
          </a:xfrm>
          <a:prstGeom prst="rect">
            <a:avLst/>
          </a:prstGeom>
          <a:solidFill>
            <a:schemeClr val="bg1"/>
          </a:solidFill>
          <a:ln>
            <a:solidFill>
              <a:schemeClr val="tx1">
                <a:lumMod val="95000"/>
                <a:lumOff val="5000"/>
              </a:schemeClr>
            </a:solidFill>
          </a:ln>
        </p:spPr>
        <p:txBody>
          <a:bodyPr wrap="square" rtlCol="0">
            <a:spAutoFit/>
          </a:bodyPr>
          <a:lstStyle/>
          <a:p>
            <a:pPr algn="ctr"/>
            <a:r>
              <a:rPr lang="en-US" sz="2800" b="1" dirty="0"/>
              <a:t>4 x 6</a:t>
            </a:r>
          </a:p>
        </p:txBody>
      </p:sp>
      <p:sp>
        <p:nvSpPr>
          <p:cNvPr id="13" name="TextBox 12">
            <a:extLst>
              <a:ext uri="{FF2B5EF4-FFF2-40B4-BE49-F238E27FC236}">
                <a16:creationId xmlns:a16="http://schemas.microsoft.com/office/drawing/2014/main" id="{DB40CBF3-3BD8-D2A9-9E24-062676E71A4A}"/>
              </a:ext>
            </a:extLst>
          </p:cNvPr>
          <p:cNvSpPr txBox="1"/>
          <p:nvPr/>
        </p:nvSpPr>
        <p:spPr>
          <a:xfrm rot="21262570">
            <a:off x="7824706" y="4115558"/>
            <a:ext cx="921751" cy="523220"/>
          </a:xfrm>
          <a:prstGeom prst="rect">
            <a:avLst/>
          </a:prstGeom>
          <a:solidFill>
            <a:schemeClr val="bg1"/>
          </a:solidFill>
          <a:ln>
            <a:solidFill>
              <a:schemeClr val="tx1">
                <a:lumMod val="95000"/>
                <a:lumOff val="5000"/>
              </a:schemeClr>
            </a:solidFill>
          </a:ln>
        </p:spPr>
        <p:txBody>
          <a:bodyPr wrap="square" rtlCol="0">
            <a:spAutoFit/>
          </a:bodyPr>
          <a:lstStyle/>
          <a:p>
            <a:pPr algn="ctr"/>
            <a:r>
              <a:rPr lang="en-US" sz="2800" b="1" dirty="0"/>
              <a:t>6 x 4</a:t>
            </a:r>
          </a:p>
        </p:txBody>
      </p:sp>
      <p:sp>
        <p:nvSpPr>
          <p:cNvPr id="14" name="TextBox 13">
            <a:extLst>
              <a:ext uri="{FF2B5EF4-FFF2-40B4-BE49-F238E27FC236}">
                <a16:creationId xmlns:a16="http://schemas.microsoft.com/office/drawing/2014/main" id="{6392AD74-5223-A521-AFE8-AEE2D61E38C7}"/>
              </a:ext>
            </a:extLst>
          </p:cNvPr>
          <p:cNvSpPr txBox="1"/>
          <p:nvPr/>
        </p:nvSpPr>
        <p:spPr>
          <a:xfrm rot="21262570">
            <a:off x="9742814" y="4451372"/>
            <a:ext cx="1000577" cy="523220"/>
          </a:xfrm>
          <a:prstGeom prst="rect">
            <a:avLst/>
          </a:prstGeom>
          <a:solidFill>
            <a:schemeClr val="bg1"/>
          </a:solidFill>
          <a:ln>
            <a:solidFill>
              <a:schemeClr val="tx1">
                <a:lumMod val="95000"/>
                <a:lumOff val="5000"/>
              </a:schemeClr>
            </a:solidFill>
          </a:ln>
        </p:spPr>
        <p:txBody>
          <a:bodyPr wrap="square" rtlCol="0">
            <a:spAutoFit/>
          </a:bodyPr>
          <a:lstStyle/>
          <a:p>
            <a:pPr algn="ctr"/>
            <a:r>
              <a:rPr lang="en-US" sz="2800" b="1" dirty="0"/>
              <a:t>8 x 3</a:t>
            </a:r>
          </a:p>
        </p:txBody>
      </p:sp>
      <p:sp>
        <p:nvSpPr>
          <p:cNvPr id="15" name="TextBox 14">
            <a:extLst>
              <a:ext uri="{FF2B5EF4-FFF2-40B4-BE49-F238E27FC236}">
                <a16:creationId xmlns:a16="http://schemas.microsoft.com/office/drawing/2014/main" id="{2EB9E3FB-65B7-BD79-4959-4E6B27A44343}"/>
              </a:ext>
            </a:extLst>
          </p:cNvPr>
          <p:cNvSpPr txBox="1"/>
          <p:nvPr/>
        </p:nvSpPr>
        <p:spPr>
          <a:xfrm rot="21262570">
            <a:off x="11100598" y="2525518"/>
            <a:ext cx="1139875" cy="523220"/>
          </a:xfrm>
          <a:prstGeom prst="rect">
            <a:avLst/>
          </a:prstGeom>
          <a:solidFill>
            <a:schemeClr val="bg1"/>
          </a:solidFill>
          <a:ln>
            <a:solidFill>
              <a:schemeClr val="tx1">
                <a:lumMod val="95000"/>
                <a:lumOff val="5000"/>
              </a:schemeClr>
            </a:solidFill>
          </a:ln>
        </p:spPr>
        <p:txBody>
          <a:bodyPr wrap="square" rtlCol="0">
            <a:spAutoFit/>
          </a:bodyPr>
          <a:lstStyle/>
          <a:p>
            <a:pPr algn="ctr"/>
            <a:r>
              <a:rPr lang="en-US" sz="2800" b="1" dirty="0"/>
              <a:t>12 x 2</a:t>
            </a:r>
          </a:p>
        </p:txBody>
      </p:sp>
    </p:spTree>
    <p:extLst>
      <p:ext uri="{BB962C8B-B14F-4D97-AF65-F5344CB8AC3E}">
        <p14:creationId xmlns:p14="http://schemas.microsoft.com/office/powerpoint/2010/main" val="273490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DB98A-6361-2ABE-F703-945989535536}"/>
              </a:ext>
            </a:extLst>
          </p:cNvPr>
          <p:cNvSpPr txBox="1"/>
          <p:nvPr/>
        </p:nvSpPr>
        <p:spPr>
          <a:xfrm>
            <a:off x="0" y="120402"/>
            <a:ext cx="12192000" cy="6617196"/>
          </a:xfrm>
          <a:prstGeom prst="rect">
            <a:avLst/>
          </a:prstGeom>
          <a:noFill/>
        </p:spPr>
        <p:txBody>
          <a:bodyPr wrap="square" rtlCol="0">
            <a:spAutoFit/>
          </a:bodyPr>
          <a:lstStyle/>
          <a:p>
            <a:pPr algn="ctr"/>
            <a:r>
              <a:rPr lang="en-US" sz="6000" b="1" dirty="0">
                <a:latin typeface="Times New Roman" panose="02020603050405020304" pitchFamily="18" charset="0"/>
                <a:cs typeface="Times New Roman" panose="02020603050405020304" pitchFamily="18" charset="0"/>
              </a:rPr>
              <a:t>It’s not a race, </a:t>
            </a:r>
            <a:br>
              <a:rPr lang="en-US" sz="6000" b="1" dirty="0">
                <a:latin typeface="Times New Roman" panose="02020603050405020304" pitchFamily="18" charset="0"/>
                <a:cs typeface="Times New Roman" panose="02020603050405020304" pitchFamily="18" charset="0"/>
              </a:rPr>
            </a:br>
            <a:r>
              <a:rPr lang="en-US" sz="6000" b="1" dirty="0">
                <a:latin typeface="Times New Roman" panose="02020603050405020304" pitchFamily="18" charset="0"/>
                <a:cs typeface="Times New Roman" panose="02020603050405020304" pitchFamily="18" charset="0"/>
              </a:rPr>
              <a:t>but one team will “win”. </a:t>
            </a:r>
            <a:br>
              <a:rPr lang="en-US" sz="36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t>
            </a:r>
            <a:br>
              <a:rPr lang="en-US" sz="6000" b="1" dirty="0">
                <a:latin typeface="Times New Roman" panose="02020603050405020304" pitchFamily="18" charset="0"/>
                <a:cs typeface="Times New Roman" panose="02020603050405020304" pitchFamily="18" charset="0"/>
              </a:rPr>
            </a:br>
            <a:r>
              <a:rPr lang="en-US" sz="6000" b="1" dirty="0">
                <a:latin typeface="Times New Roman" panose="02020603050405020304" pitchFamily="18" charset="0"/>
                <a:cs typeface="Times New Roman" panose="02020603050405020304" pitchFamily="18" charset="0"/>
              </a:rPr>
              <a:t>It probably won’t be you.  </a:t>
            </a:r>
            <a:br>
              <a:rPr lang="en-US" sz="60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t>
            </a:r>
            <a:br>
              <a:rPr lang="en-US" sz="6000" b="1" dirty="0">
                <a:latin typeface="Times New Roman" panose="02020603050405020304" pitchFamily="18" charset="0"/>
                <a:cs typeface="Times New Roman" panose="02020603050405020304" pitchFamily="18" charset="0"/>
              </a:rPr>
            </a:br>
            <a:r>
              <a:rPr lang="en-US" sz="6000" b="1" dirty="0">
                <a:latin typeface="Times New Roman" panose="02020603050405020304" pitchFamily="18" charset="0"/>
                <a:cs typeface="Times New Roman" panose="02020603050405020304" pitchFamily="18" charset="0"/>
              </a:rPr>
              <a:t>Enjoy this, you will not </a:t>
            </a:r>
            <a:br>
              <a:rPr lang="en-US" sz="6000" b="1" dirty="0">
                <a:latin typeface="Times New Roman" panose="02020603050405020304" pitchFamily="18" charset="0"/>
                <a:cs typeface="Times New Roman" panose="02020603050405020304" pitchFamily="18" charset="0"/>
              </a:rPr>
            </a:br>
            <a:r>
              <a:rPr lang="en-US" sz="6000" b="1" dirty="0">
                <a:latin typeface="Times New Roman" panose="02020603050405020304" pitchFamily="18" charset="0"/>
                <a:cs typeface="Times New Roman" panose="02020603050405020304" pitchFamily="18" charset="0"/>
              </a:rPr>
              <a:t>be the same afterwards, </a:t>
            </a:r>
            <a:br>
              <a:rPr lang="en-US" sz="6000" b="1" dirty="0">
                <a:latin typeface="Times New Roman" panose="02020603050405020304" pitchFamily="18" charset="0"/>
                <a:cs typeface="Times New Roman" panose="02020603050405020304" pitchFamily="18" charset="0"/>
              </a:rPr>
            </a:br>
            <a:r>
              <a:rPr lang="en-US" sz="6000" b="1" dirty="0">
                <a:latin typeface="Times New Roman" panose="02020603050405020304" pitchFamily="18" charset="0"/>
                <a:cs typeface="Times New Roman" panose="02020603050405020304" pitchFamily="18" charset="0"/>
              </a:rPr>
              <a:t>but you will never forget this either.  </a:t>
            </a:r>
          </a:p>
        </p:txBody>
      </p:sp>
    </p:spTree>
    <p:extLst>
      <p:ext uri="{BB962C8B-B14F-4D97-AF65-F5344CB8AC3E}">
        <p14:creationId xmlns:p14="http://schemas.microsoft.com/office/powerpoint/2010/main" val="4891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10106</TotalTime>
  <Words>558</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Curlz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418</cp:revision>
  <dcterms:created xsi:type="dcterms:W3CDTF">2018-12-10T13:09:54Z</dcterms:created>
  <dcterms:modified xsi:type="dcterms:W3CDTF">2024-06-23T20:36:31Z</dcterms:modified>
</cp:coreProperties>
</file>