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98" r:id="rId3"/>
    <p:sldId id="299" r:id="rId4"/>
    <p:sldId id="300" r:id="rId5"/>
    <p:sldId id="301" r:id="rId6"/>
    <p:sldId id="302" r:id="rId7"/>
    <p:sldId id="275" r:id="rId8"/>
    <p:sldId id="311" r:id="rId9"/>
    <p:sldId id="312" r:id="rId10"/>
    <p:sldId id="313" r:id="rId11"/>
    <p:sldId id="304" r:id="rId12"/>
    <p:sldId id="303" r:id="rId13"/>
    <p:sldId id="305" r:id="rId14"/>
    <p:sldId id="306" r:id="rId15"/>
    <p:sldId id="308" r:id="rId16"/>
    <p:sldId id="307" r:id="rId17"/>
    <p:sldId id="309" r:id="rId18"/>
    <p:sldId id="285" r:id="rId19"/>
    <p:sldId id="286" r:id="rId20"/>
    <p:sldId id="287" r:id="rId21"/>
    <p:sldId id="288" r:id="rId22"/>
    <p:sldId id="289" r:id="rId23"/>
    <p:sldId id="310" r:id="rId24"/>
    <p:sldId id="290" r:id="rId25"/>
    <p:sldId id="291" r:id="rId26"/>
    <p:sldId id="292" r:id="rId27"/>
    <p:sldId id="293" r:id="rId28"/>
    <p:sldId id="294" r:id="rId29"/>
    <p:sldId id="295" r:id="rId30"/>
    <p:sldId id="296"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FF"/>
    <a:srgbClr val="003300"/>
    <a:srgbClr val="D60093"/>
    <a:srgbClr val="E4F0DC"/>
    <a:srgbClr val="0080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123977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29616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420724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160402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97392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56526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211035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403738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24858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8635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136013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D7E3B-701A-4BDA-9B93-98B09397444E}" type="datetimeFigureOut">
              <a:rPr lang="en-US" smtClean="0"/>
              <a:t>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9A636-C7D9-4CCB-8A24-E102978DD9C5}" type="slidenum">
              <a:rPr lang="en-US" smtClean="0"/>
              <a:t>‹#›</a:t>
            </a:fld>
            <a:endParaRPr lang="en-US" dirty="0"/>
          </a:p>
        </p:txBody>
      </p:sp>
    </p:spTree>
    <p:extLst>
      <p:ext uri="{BB962C8B-B14F-4D97-AF65-F5344CB8AC3E}">
        <p14:creationId xmlns:p14="http://schemas.microsoft.com/office/powerpoint/2010/main" val="284289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ClKV_UMOZTY"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159193-2ADB-4C6C-A90B-032742CAF866}"/>
              </a:ext>
            </a:extLst>
          </p:cNvPr>
          <p:cNvSpPr txBox="1"/>
          <p:nvPr/>
        </p:nvSpPr>
        <p:spPr>
          <a:xfrm>
            <a:off x="0" y="0"/>
            <a:ext cx="12191999" cy="4154984"/>
          </a:xfrm>
          <a:prstGeom prst="rect">
            <a:avLst/>
          </a:prstGeom>
          <a:noFill/>
        </p:spPr>
        <p:txBody>
          <a:bodyPr wrap="square" rtlCol="0">
            <a:spAutoFit/>
          </a:bodyPr>
          <a:lstStyle/>
          <a:p>
            <a:r>
              <a:rPr lang="en-US" sz="6600" b="1" i="1" dirty="0">
                <a:solidFill>
                  <a:schemeClr val="tx1">
                    <a:lumMod val="95000"/>
                    <a:lumOff val="5000"/>
                  </a:schemeClr>
                </a:solidFill>
                <a:latin typeface="Times New Roman" panose="02020603050405020304" pitchFamily="18" charset="0"/>
                <a:cs typeface="Times New Roman" panose="02020603050405020304" pitchFamily="18" charset="0"/>
              </a:rPr>
              <a:t>Chemical Reactions Lab.  </a:t>
            </a:r>
          </a:p>
          <a:p>
            <a:endParaRPr lang="en-US" sz="6600" b="1" i="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6600" b="1" i="1" dirty="0">
                <a:solidFill>
                  <a:schemeClr val="tx1">
                    <a:lumMod val="95000"/>
                    <a:lumOff val="5000"/>
                  </a:schemeClr>
                </a:solidFill>
                <a:latin typeface="Times New Roman" panose="02020603050405020304" pitchFamily="18" charset="0"/>
                <a:cs typeface="Times New Roman" panose="02020603050405020304" pitchFamily="18" charset="0"/>
              </a:rPr>
              <a:t>All of the experiments you would have done yourself, in photos.</a:t>
            </a:r>
            <a:endParaRPr lang="en-US" sz="3200" dirty="0">
              <a:solidFill>
                <a:srgbClr val="FF0000"/>
              </a:solidFill>
            </a:endParaRPr>
          </a:p>
        </p:txBody>
      </p:sp>
    </p:spTree>
    <p:extLst>
      <p:ext uri="{BB962C8B-B14F-4D97-AF65-F5344CB8AC3E}">
        <p14:creationId xmlns:p14="http://schemas.microsoft.com/office/powerpoint/2010/main" val="122388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DAC0A2D-C876-46D6-9F9B-A6921EB282A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854" y="0"/>
            <a:ext cx="61098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003190D-7279-450A-9C67-51A8C5F5F6B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2146" y="0"/>
            <a:ext cx="61098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61B11A-107C-4BFD-943A-0BE1C3049C56}"/>
              </a:ext>
            </a:extLst>
          </p:cNvPr>
          <p:cNvSpPr txBox="1"/>
          <p:nvPr/>
        </p:nvSpPr>
        <p:spPr>
          <a:xfrm>
            <a:off x="132202" y="5794872"/>
            <a:ext cx="5210979" cy="646331"/>
          </a:xfrm>
          <a:prstGeom prst="rect">
            <a:avLst/>
          </a:prstGeom>
          <a:solidFill>
            <a:schemeClr val="bg1"/>
          </a:solidFill>
        </p:spPr>
        <p:txBody>
          <a:bodyPr wrap="square" rtlCol="0">
            <a:spAutoFit/>
          </a:bodyPr>
          <a:lstStyle/>
          <a:p>
            <a:pPr algn="ctr"/>
            <a:r>
              <a:rPr lang="en-US" dirty="0"/>
              <a:t>After 20 seconds, the difference of gas volumes is obvious, with hydrogen on the left, oxygen at right.  </a:t>
            </a:r>
          </a:p>
        </p:txBody>
      </p:sp>
      <p:sp>
        <p:nvSpPr>
          <p:cNvPr id="5" name="TextBox 4">
            <a:extLst>
              <a:ext uri="{FF2B5EF4-FFF2-40B4-BE49-F238E27FC236}">
                <a16:creationId xmlns:a16="http://schemas.microsoft.com/office/drawing/2014/main" id="{DE3E7BB1-4791-442E-BDEF-2CE9F9FACCE6}"/>
              </a:ext>
            </a:extLst>
          </p:cNvPr>
          <p:cNvSpPr txBox="1"/>
          <p:nvPr/>
        </p:nvSpPr>
        <p:spPr>
          <a:xfrm>
            <a:off x="6663369" y="5789371"/>
            <a:ext cx="5210979" cy="646331"/>
          </a:xfrm>
          <a:prstGeom prst="rect">
            <a:avLst/>
          </a:prstGeom>
          <a:solidFill>
            <a:schemeClr val="bg1"/>
          </a:solidFill>
        </p:spPr>
        <p:txBody>
          <a:bodyPr wrap="square" rtlCol="0">
            <a:spAutoFit/>
          </a:bodyPr>
          <a:lstStyle/>
          <a:p>
            <a:pPr algn="ctr"/>
            <a:r>
              <a:rPr lang="en-US" dirty="0"/>
              <a:t>After 40 seconds, the difference of gas volumes is even more pronounced.  </a:t>
            </a:r>
          </a:p>
        </p:txBody>
      </p:sp>
    </p:spTree>
    <p:extLst>
      <p:ext uri="{BB962C8B-B14F-4D97-AF65-F5344CB8AC3E}">
        <p14:creationId xmlns:p14="http://schemas.microsoft.com/office/powerpoint/2010/main" val="427449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0" y="1"/>
            <a:ext cx="12019402" cy="646331"/>
          </a:xfrm>
          <a:prstGeom prst="rect">
            <a:avLst/>
          </a:prstGeom>
          <a:noFill/>
        </p:spPr>
        <p:txBody>
          <a:bodyPr wrap="square" rtlCol="0">
            <a:spAutoFit/>
          </a:bodyPr>
          <a:lstStyle/>
          <a:p>
            <a:r>
              <a:rPr lang="en-US" sz="3600" dirty="0">
                <a:latin typeface="Comic Sans MS" panose="030F0702030302020204" pitchFamily="66" charset="0"/>
              </a:rPr>
              <a:t>Reaction #2 The Synthesis of Water </a:t>
            </a:r>
          </a:p>
        </p:txBody>
      </p:sp>
      <p:sp>
        <p:nvSpPr>
          <p:cNvPr id="3" name="TextBox 2">
            <a:extLst>
              <a:ext uri="{FF2B5EF4-FFF2-40B4-BE49-F238E27FC236}">
                <a16:creationId xmlns:a16="http://schemas.microsoft.com/office/drawing/2014/main" id="{41453457-7832-4548-B623-82D70898193E}"/>
              </a:ext>
            </a:extLst>
          </p:cNvPr>
          <p:cNvSpPr txBox="1"/>
          <p:nvPr/>
        </p:nvSpPr>
        <p:spPr>
          <a:xfrm>
            <a:off x="1" y="1112704"/>
            <a:ext cx="12192000" cy="452431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Here, some H</a:t>
            </a:r>
            <a:r>
              <a:rPr lang="en-US" sz="3600" baseline="-25000" dirty="0">
                <a:latin typeface="Times New Roman" panose="02020603050405020304" pitchFamily="18" charset="0"/>
                <a:cs typeface="Times New Roman" panose="02020603050405020304" pitchFamily="18" charset="0"/>
              </a:rPr>
              <a:t>2(G)</a:t>
            </a:r>
            <a:r>
              <a:rPr lang="en-US" sz="3600" dirty="0">
                <a:latin typeface="Times New Roman" panose="02020603050405020304" pitchFamily="18" charset="0"/>
                <a:cs typeface="Times New Roman" panose="02020603050405020304" pitchFamily="18" charset="0"/>
              </a:rPr>
              <a:t> combines with O</a:t>
            </a:r>
            <a:r>
              <a:rPr lang="en-US" sz="3600" baseline="-25000" dirty="0">
                <a:latin typeface="Times New Roman" panose="02020603050405020304" pitchFamily="18" charset="0"/>
                <a:cs typeface="Times New Roman" panose="02020603050405020304" pitchFamily="18" charset="0"/>
              </a:rPr>
              <a:t>2(G) </a:t>
            </a:r>
            <a:r>
              <a:rPr lang="en-US" sz="3600" dirty="0">
                <a:latin typeface="Times New Roman" panose="02020603050405020304" pitchFamily="18" charset="0"/>
                <a:cs typeface="Times New Roman" panose="02020603050405020304" pitchFamily="18" charset="0"/>
              </a:rPr>
              <a:t>from the air to make water.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There is no way to photograph this, but I did make a video of how the Hoffmann Apparatus works, and I did the tests for all three gases.  </a:t>
            </a:r>
          </a:p>
          <a:p>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Most fun is hydrogen, then the test for oxygen gas, and lastly the test for carbon dioxide gas.  </a:t>
            </a:r>
            <a:r>
              <a:rPr lang="en-US" sz="3600" dirty="0">
                <a:solidFill>
                  <a:srgbClr val="0000FF"/>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Click here</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for the video.   </a:t>
            </a:r>
          </a:p>
        </p:txBody>
      </p:sp>
    </p:spTree>
    <p:extLst>
      <p:ext uri="{BB962C8B-B14F-4D97-AF65-F5344CB8AC3E}">
        <p14:creationId xmlns:p14="http://schemas.microsoft.com/office/powerpoint/2010/main" val="50693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0" y="1"/>
            <a:ext cx="12019402" cy="646331"/>
          </a:xfrm>
          <a:prstGeom prst="rect">
            <a:avLst/>
          </a:prstGeom>
          <a:noFill/>
        </p:spPr>
        <p:txBody>
          <a:bodyPr wrap="square" rtlCol="0">
            <a:spAutoFit/>
          </a:bodyPr>
          <a:lstStyle/>
          <a:p>
            <a:r>
              <a:rPr lang="en-US" sz="3600" dirty="0">
                <a:latin typeface="Comic Sans MS" panose="030F0702030302020204" pitchFamily="66" charset="0"/>
              </a:rPr>
              <a:t>Reaction #3  The Combustion of Wood</a:t>
            </a:r>
          </a:p>
        </p:txBody>
      </p:sp>
      <p:pic>
        <p:nvPicPr>
          <p:cNvPr id="1026" name="Picture 2">
            <a:extLst>
              <a:ext uri="{FF2B5EF4-FFF2-40B4-BE49-F238E27FC236}">
                <a16:creationId xmlns:a16="http://schemas.microsoft.com/office/drawing/2014/main" id="{CE9BA857-B4C0-4466-B614-A880F47C373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660073"/>
            <a:ext cx="3148445" cy="4197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6129241-C456-4D83-A5DA-B41976BA9A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1777" y="2660072"/>
            <a:ext cx="3148445" cy="41979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453457-7832-4548-B623-82D70898193E}"/>
              </a:ext>
            </a:extLst>
          </p:cNvPr>
          <p:cNvSpPr txBox="1"/>
          <p:nvPr/>
        </p:nvSpPr>
        <p:spPr>
          <a:xfrm>
            <a:off x="-1" y="776039"/>
            <a:ext cx="12192000"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 “splint” of wood near the Bunsen burner, then wood burning.  You have seen wood burn; it is a real chemical reaction.  </a:t>
            </a:r>
          </a:p>
          <a:p>
            <a:r>
              <a:rPr lang="en-US" sz="3600" dirty="0">
                <a:latin typeface="Times New Roman" panose="02020603050405020304" pitchFamily="18" charset="0"/>
                <a:cs typeface="Times New Roman" panose="02020603050405020304" pitchFamily="18" charset="0"/>
              </a:rPr>
              <a:t>Wood is an “oxygenated hydrocarbon”.  </a:t>
            </a:r>
          </a:p>
        </p:txBody>
      </p:sp>
    </p:spTree>
    <p:extLst>
      <p:ext uri="{BB962C8B-B14F-4D97-AF65-F5344CB8AC3E}">
        <p14:creationId xmlns:p14="http://schemas.microsoft.com/office/powerpoint/2010/main" val="39621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0" y="1"/>
            <a:ext cx="12019402" cy="646331"/>
          </a:xfrm>
          <a:prstGeom prst="rect">
            <a:avLst/>
          </a:prstGeom>
          <a:noFill/>
        </p:spPr>
        <p:txBody>
          <a:bodyPr wrap="square" rtlCol="0">
            <a:spAutoFit/>
          </a:bodyPr>
          <a:lstStyle/>
          <a:p>
            <a:r>
              <a:rPr lang="en-US" sz="3600" dirty="0">
                <a:latin typeface="Comic Sans MS" panose="030F0702030302020204" pitchFamily="66" charset="0"/>
              </a:rPr>
              <a:t>Reaction #4 Making some Copper Oxide (which one?)</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646332"/>
            <a:ext cx="12192000"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Heat up the copper wire in the Bunsen burner, it gets so hot that it gets excited enough to combine with oxygen in the air.  Your job is to determine which one forms, and which formula it is.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Copper turns “black”, which is the Copper (II) oxide.  </a:t>
            </a:r>
          </a:p>
        </p:txBody>
      </p:sp>
      <p:pic>
        <p:nvPicPr>
          <p:cNvPr id="2050" name="Picture 2">
            <a:extLst>
              <a:ext uri="{FF2B5EF4-FFF2-40B4-BE49-F238E27FC236}">
                <a16:creationId xmlns:a16="http://schemas.microsoft.com/office/drawing/2014/main" id="{5768F9FC-0CD9-4138-AC6B-B428EF8DEF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36414"/>
            <a:ext cx="2491190" cy="3321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FF916CF-643E-49D0-AB2D-8D1C30BA22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5441" y="3536413"/>
            <a:ext cx="2491190" cy="33215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958FE89-0FB5-4BF1-8336-ED4A3DD091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6558" y="3536412"/>
            <a:ext cx="2491191" cy="33215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A8AD69C-ADDB-4D09-A928-B345F9BA09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96559" y="3536412"/>
            <a:ext cx="2491191" cy="332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2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0" y="1"/>
            <a:ext cx="12019402" cy="584775"/>
          </a:xfrm>
          <a:prstGeom prst="rect">
            <a:avLst/>
          </a:prstGeom>
          <a:noFill/>
        </p:spPr>
        <p:txBody>
          <a:bodyPr wrap="square" rtlCol="0">
            <a:spAutoFit/>
          </a:bodyPr>
          <a:lstStyle/>
          <a:p>
            <a:r>
              <a:rPr lang="en-US" sz="3200" dirty="0">
                <a:latin typeface="Comic Sans MS" panose="030F0702030302020204" pitchFamily="66" charset="0"/>
              </a:rPr>
              <a:t>Reaction #5 Breaking down copper (II) carbonate with heat</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694063"/>
            <a:ext cx="12192000"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compound is in a test tube, held up by a test tube clamp to the ring stand.  The heat is sufficient to decompose this compound.  </a:t>
            </a:r>
          </a:p>
          <a:p>
            <a:r>
              <a:rPr lang="en-US" sz="2400" dirty="0">
                <a:latin typeface="Times New Roman" panose="02020603050405020304" pitchFamily="18" charset="0"/>
                <a:cs typeface="Times New Roman" panose="02020603050405020304" pitchFamily="18" charset="0"/>
              </a:rPr>
              <a:t>The compound is green, but when it decomposes, the product is black.  The other product is an invisible gas – which </a:t>
            </a:r>
            <a:r>
              <a:rPr lang="en-US" sz="2400" i="1" dirty="0">
                <a:latin typeface="Times New Roman" panose="02020603050405020304" pitchFamily="18" charset="0"/>
                <a:cs typeface="Times New Roman" panose="02020603050405020304" pitchFamily="18" charset="0"/>
              </a:rPr>
              <a:t> puts out the flame </a:t>
            </a:r>
            <a:r>
              <a:rPr lang="en-US" sz="2400" i="1" dirty="0">
                <a:solidFill>
                  <a:srgbClr val="FF0000"/>
                </a:solidFill>
                <a:latin typeface="Times New Roman" panose="02020603050405020304" pitchFamily="18" charset="0"/>
                <a:cs typeface="Times New Roman" panose="02020603050405020304" pitchFamily="18" charset="0"/>
              </a:rPr>
              <a:t>(what gas does that?)  </a:t>
            </a:r>
          </a:p>
        </p:txBody>
      </p:sp>
      <p:pic>
        <p:nvPicPr>
          <p:cNvPr id="4098" name="Picture 2">
            <a:extLst>
              <a:ext uri="{FF2B5EF4-FFF2-40B4-BE49-F238E27FC236}">
                <a16:creationId xmlns:a16="http://schemas.microsoft.com/office/drawing/2014/main" id="{EB861BDC-120E-4CBD-BA6B-C3A9CBB4F60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918"/>
          <a:stretch/>
        </p:blipFill>
        <p:spPr bwMode="auto">
          <a:xfrm>
            <a:off x="0" y="2821848"/>
            <a:ext cx="2696608" cy="40361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F47D41D-B213-4D72-A0D5-0F92D7E4953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809"/>
          <a:stretch/>
        </p:blipFill>
        <p:spPr bwMode="auto">
          <a:xfrm>
            <a:off x="3209583" y="2821847"/>
            <a:ext cx="2548568" cy="40361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6D6593B1-6ACC-4264-BDA3-F88B587C308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0918"/>
          <a:stretch/>
        </p:blipFill>
        <p:spPr bwMode="auto">
          <a:xfrm>
            <a:off x="6433850" y="2821845"/>
            <a:ext cx="2696608" cy="403615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CE6B8B16-82EF-4D21-A51F-7A2A055C5E1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8644"/>
          <a:stretch/>
        </p:blipFill>
        <p:spPr bwMode="auto">
          <a:xfrm>
            <a:off x="9729269" y="2821844"/>
            <a:ext cx="2462731" cy="403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8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0" y="1"/>
            <a:ext cx="12019402" cy="584775"/>
          </a:xfrm>
          <a:prstGeom prst="rect">
            <a:avLst/>
          </a:prstGeom>
          <a:noFill/>
        </p:spPr>
        <p:txBody>
          <a:bodyPr wrap="square" rtlCol="0">
            <a:spAutoFit/>
          </a:bodyPr>
          <a:lstStyle/>
          <a:p>
            <a:r>
              <a:rPr lang="en-US" sz="3200" dirty="0">
                <a:latin typeface="Comic Sans MS" panose="030F0702030302020204" pitchFamily="66" charset="0"/>
              </a:rPr>
              <a:t>Reaction #5 Breaking down copper (II) carbonate with heat</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694063"/>
            <a:ext cx="12192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The product in the tube is now all black.    </a:t>
            </a:r>
            <a:br>
              <a:rPr lang="en-US" sz="2800" dirty="0">
                <a:latin typeface="Times New Roman" panose="02020603050405020304" pitchFamily="18" charset="0"/>
                <a:cs typeface="Times New Roman" panose="02020603050405020304" pitchFamily="18" charset="0"/>
              </a:rPr>
            </a:br>
            <a:r>
              <a:rPr lang="en-US" sz="2800" i="1" dirty="0">
                <a:solidFill>
                  <a:srgbClr val="CC00FF"/>
                </a:solidFill>
                <a:latin typeface="Times New Roman" panose="02020603050405020304" pitchFamily="18" charset="0"/>
                <a:cs typeface="Times New Roman" panose="02020603050405020304" pitchFamily="18" charset="0"/>
              </a:rPr>
              <a:t>What do you think that solid product might be?  </a:t>
            </a:r>
            <a:r>
              <a:rPr lang="en-US" sz="2800" i="1" dirty="0">
                <a:solidFill>
                  <a:srgbClr val="FF0000"/>
                </a:solidFill>
                <a:latin typeface="Times New Roman" panose="02020603050405020304" pitchFamily="18" charset="0"/>
                <a:cs typeface="Times New Roman" panose="02020603050405020304" pitchFamily="18" charset="0"/>
              </a:rPr>
              <a:t>(duh!) </a:t>
            </a:r>
          </a:p>
        </p:txBody>
      </p:sp>
      <p:pic>
        <p:nvPicPr>
          <p:cNvPr id="4" name="Picture 8">
            <a:extLst>
              <a:ext uri="{FF2B5EF4-FFF2-40B4-BE49-F238E27FC236}">
                <a16:creationId xmlns:a16="http://schemas.microsoft.com/office/drawing/2014/main" id="{27D887FB-6F37-417B-969F-E968E49052E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636" y="2821843"/>
            <a:ext cx="3027117" cy="40361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B3619FE6-C51A-4858-9C4A-FAE71EE949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27074" y="2821841"/>
            <a:ext cx="3027118" cy="403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4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1077218"/>
          </a:xfrm>
          <a:prstGeom prst="rect">
            <a:avLst/>
          </a:prstGeom>
          <a:noFill/>
        </p:spPr>
        <p:txBody>
          <a:bodyPr wrap="square" rtlCol="0">
            <a:spAutoFit/>
          </a:bodyPr>
          <a:lstStyle/>
          <a:p>
            <a:r>
              <a:rPr lang="en-US" sz="3200" dirty="0">
                <a:latin typeface="Comic Sans MS" panose="030F0702030302020204" pitchFamily="66" charset="0"/>
              </a:rPr>
              <a:t>Reaction #6 Magnesium combines with oxygen (rapidly) to</a:t>
            </a:r>
            <a:br>
              <a:rPr lang="en-US" sz="3200" dirty="0">
                <a:latin typeface="Comic Sans MS" panose="030F0702030302020204" pitchFamily="66" charset="0"/>
              </a:rPr>
            </a:br>
            <a:r>
              <a:rPr lang="en-US" sz="3200" dirty="0">
                <a:latin typeface="Comic Sans MS" panose="030F0702030302020204" pitchFamily="66" charset="0"/>
              </a:rPr>
              <a:t>                  show clearly a big change from metal to dust.  </a:t>
            </a:r>
          </a:p>
        </p:txBody>
      </p:sp>
      <p:sp>
        <p:nvSpPr>
          <p:cNvPr id="3" name="TextBox 2">
            <a:extLst>
              <a:ext uri="{FF2B5EF4-FFF2-40B4-BE49-F238E27FC236}">
                <a16:creationId xmlns:a16="http://schemas.microsoft.com/office/drawing/2014/main" id="{41453457-7832-4548-B623-82D70898193E}"/>
              </a:ext>
            </a:extLst>
          </p:cNvPr>
          <p:cNvSpPr txBox="1"/>
          <p:nvPr/>
        </p:nvSpPr>
        <p:spPr>
          <a:xfrm>
            <a:off x="1" y="1112704"/>
            <a:ext cx="12192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22.56 g is the start mass (Mg and the cup).  I heated it with a Bunsen burner in a big way.  The metal oxidized.  </a:t>
            </a:r>
          </a:p>
        </p:txBody>
      </p:sp>
      <p:pic>
        <p:nvPicPr>
          <p:cNvPr id="6148" name="Picture 4">
            <a:extLst>
              <a:ext uri="{FF2B5EF4-FFF2-40B4-BE49-F238E27FC236}">
                <a16:creationId xmlns:a16="http://schemas.microsoft.com/office/drawing/2014/main" id="{050A79E6-EB13-4577-99E2-1D217224DD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60344" y="3349128"/>
            <a:ext cx="2631654" cy="35088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07329B9C-4369-4719-A95A-ED8BFA8AD20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15775" y="3349127"/>
            <a:ext cx="2631655" cy="350887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2EC76956-3D1B-4E9F-B2A3-B71F325C3C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349125"/>
            <a:ext cx="2631656" cy="35088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59975D02-AC84-4197-952B-343B5C6CAD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31549" y="3349125"/>
            <a:ext cx="2631657" cy="350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84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1077218"/>
          </a:xfrm>
          <a:prstGeom prst="rect">
            <a:avLst/>
          </a:prstGeom>
          <a:noFill/>
        </p:spPr>
        <p:txBody>
          <a:bodyPr wrap="square" rtlCol="0">
            <a:spAutoFit/>
          </a:bodyPr>
          <a:lstStyle/>
          <a:p>
            <a:r>
              <a:rPr lang="en-US" sz="3200" dirty="0">
                <a:latin typeface="Comic Sans MS" panose="030F0702030302020204" pitchFamily="66" charset="0"/>
              </a:rPr>
              <a:t>Reaction #6 Magnesium combines with oxygen (rapidly) to</a:t>
            </a:r>
            <a:br>
              <a:rPr lang="en-US" sz="3200" dirty="0">
                <a:latin typeface="Comic Sans MS" panose="030F0702030302020204" pitchFamily="66" charset="0"/>
              </a:rPr>
            </a:br>
            <a:r>
              <a:rPr lang="en-US" sz="3200" dirty="0">
                <a:latin typeface="Comic Sans MS" panose="030F0702030302020204" pitchFamily="66" charset="0"/>
              </a:rPr>
              <a:t>                  show clearly a big change from metal to dust.  </a:t>
            </a:r>
          </a:p>
        </p:txBody>
      </p:sp>
      <p:sp>
        <p:nvSpPr>
          <p:cNvPr id="3" name="TextBox 2">
            <a:extLst>
              <a:ext uri="{FF2B5EF4-FFF2-40B4-BE49-F238E27FC236}">
                <a16:creationId xmlns:a16="http://schemas.microsoft.com/office/drawing/2014/main" id="{41453457-7832-4548-B623-82D70898193E}"/>
              </a:ext>
            </a:extLst>
          </p:cNvPr>
          <p:cNvSpPr txBox="1"/>
          <p:nvPr/>
        </p:nvSpPr>
        <p:spPr>
          <a:xfrm>
            <a:off x="1" y="1112704"/>
            <a:ext cx="12192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22.56 g is the start mass – but the end mass is higher, 22.64 g!!!</a:t>
            </a:r>
          </a:p>
          <a:p>
            <a:r>
              <a:rPr lang="en-US" sz="3600" i="1" dirty="0">
                <a:solidFill>
                  <a:srgbClr val="CC00FF"/>
                </a:solidFill>
                <a:latin typeface="Times New Roman" panose="02020603050405020304" pitchFamily="18" charset="0"/>
                <a:cs typeface="Times New Roman" panose="02020603050405020304" pitchFamily="18" charset="0"/>
              </a:rPr>
              <a:t>What about the Law of Conservation of Mass?  What’s up here?</a:t>
            </a:r>
          </a:p>
        </p:txBody>
      </p:sp>
      <p:pic>
        <p:nvPicPr>
          <p:cNvPr id="4" name="Picture 2">
            <a:extLst>
              <a:ext uri="{FF2B5EF4-FFF2-40B4-BE49-F238E27FC236}">
                <a16:creationId xmlns:a16="http://schemas.microsoft.com/office/drawing/2014/main" id="{223BD86A-3973-4E3A-8222-D1F8536FA7E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3349128"/>
            <a:ext cx="2631654" cy="350887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7D405037-F10E-49FF-878C-299E0E287C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5947" y="3349127"/>
            <a:ext cx="2631654" cy="350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6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630942"/>
          </a:xfrm>
          <a:prstGeom prst="rect">
            <a:avLst/>
          </a:prstGeom>
          <a:noFill/>
        </p:spPr>
        <p:txBody>
          <a:bodyPr wrap="square" rtlCol="0">
            <a:spAutoFit/>
          </a:bodyPr>
          <a:lstStyle/>
          <a:p>
            <a:r>
              <a:rPr lang="en-US" sz="3500" dirty="0">
                <a:latin typeface="Comic Sans MS" panose="030F0702030302020204" pitchFamily="66" charset="0"/>
              </a:rPr>
              <a:t>Reaction #7 Sodium Phosphate + Silver Nitrate Solutions</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837902"/>
            <a:ext cx="12192000"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Two solutions, both clear to start, mixed together, and a chemical reaction happens.  Notice the PRECIPTITATE that forms. </a:t>
            </a:r>
          </a:p>
          <a:p>
            <a:r>
              <a:rPr lang="en-US" sz="3600" dirty="0">
                <a:latin typeface="Times New Roman" panose="02020603050405020304" pitchFamily="18" charset="0"/>
                <a:cs typeface="Times New Roman" panose="02020603050405020304" pitchFamily="18" charset="0"/>
              </a:rPr>
              <a:t>The precipitate shown on white, and black backgrounds.  </a:t>
            </a:r>
          </a:p>
        </p:txBody>
      </p:sp>
      <p:pic>
        <p:nvPicPr>
          <p:cNvPr id="7" name="Picture 6" descr="A close up of a bottle&#10;&#10;Description automatically generated">
            <a:extLst>
              <a:ext uri="{FF2B5EF4-FFF2-40B4-BE49-F238E27FC236}">
                <a16:creationId xmlns:a16="http://schemas.microsoft.com/office/drawing/2014/main" id="{66BC210D-4179-4189-8BAA-41501E5026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252" y="2885202"/>
            <a:ext cx="2929110" cy="3905480"/>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6C61388-B176-4FF3-8B80-FE05C56CF7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3527" y="3400240"/>
            <a:ext cx="3040656" cy="2875403"/>
          </a:xfrm>
          <a:prstGeom prst="rect">
            <a:avLst/>
          </a:prstGeom>
        </p:spPr>
      </p:pic>
      <p:pic>
        <p:nvPicPr>
          <p:cNvPr id="11" name="Picture 10" descr="A picture containing food, sitting, table, water&#10;&#10;Description automatically generated">
            <a:extLst>
              <a:ext uri="{FF2B5EF4-FFF2-40B4-BE49-F238E27FC236}">
                <a16:creationId xmlns:a16="http://schemas.microsoft.com/office/drawing/2014/main" id="{2035D186-31A9-4ABB-984A-14C21ADCDA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7725348" y="3400240"/>
            <a:ext cx="2949997" cy="2885868"/>
          </a:xfrm>
          <a:prstGeom prst="rect">
            <a:avLst/>
          </a:prstGeom>
        </p:spPr>
      </p:pic>
    </p:spTree>
    <p:extLst>
      <p:ext uri="{BB962C8B-B14F-4D97-AF65-F5344CB8AC3E}">
        <p14:creationId xmlns:p14="http://schemas.microsoft.com/office/powerpoint/2010/main" val="41273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#8 Sodium Hydroxide + Copper (II) Sulfate Solutions</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781812"/>
            <a:ext cx="12192000"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One clear, one blue solution to start, mixed together, and a chemical reaction happens.  Notice the PRECIPTITATE that forms.  Precipitate shown on white and black backgrounds. </a:t>
            </a:r>
          </a:p>
        </p:txBody>
      </p:sp>
      <p:pic>
        <p:nvPicPr>
          <p:cNvPr id="5" name="Picture 4" descr="A close up of a bottle&#10;&#10;Description automatically generated">
            <a:extLst>
              <a:ext uri="{FF2B5EF4-FFF2-40B4-BE49-F238E27FC236}">
                <a16:creationId xmlns:a16="http://schemas.microsoft.com/office/drawing/2014/main" id="{4D14C865-3C8C-46A7-A2FA-0E0E703589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016" y="3036152"/>
            <a:ext cx="2852763" cy="380368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A0B6848-6CB5-456B-B36F-9BEE24C73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9330" y="3033289"/>
            <a:ext cx="2571750" cy="3429000"/>
          </a:xfrm>
          <a:prstGeom prst="rect">
            <a:avLst/>
          </a:prstGeom>
        </p:spPr>
      </p:pic>
      <p:pic>
        <p:nvPicPr>
          <p:cNvPr id="9" name="Picture 8" descr="A picture containing sitting, person, food, bird&#10;&#10;Description automatically generated">
            <a:extLst>
              <a:ext uri="{FF2B5EF4-FFF2-40B4-BE49-F238E27FC236}">
                <a16:creationId xmlns:a16="http://schemas.microsoft.com/office/drawing/2014/main" id="{B779AA73-3A84-447B-A934-C9DF8BCDDA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08704" y="3033289"/>
            <a:ext cx="3296752" cy="3415339"/>
          </a:xfrm>
          <a:prstGeom prst="rect">
            <a:avLst/>
          </a:prstGeom>
        </p:spPr>
      </p:pic>
    </p:spTree>
    <p:extLst>
      <p:ext uri="{BB962C8B-B14F-4D97-AF65-F5344CB8AC3E}">
        <p14:creationId xmlns:p14="http://schemas.microsoft.com/office/powerpoint/2010/main" val="385513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BA0EE2-EB67-498E-9631-DC8E41F9FF1B}"/>
              </a:ext>
            </a:extLst>
          </p:cNvPr>
          <p:cNvSpPr txBox="1"/>
          <p:nvPr/>
        </p:nvSpPr>
        <p:spPr>
          <a:xfrm>
            <a:off x="418641" y="462708"/>
            <a:ext cx="11281272" cy="6001643"/>
          </a:xfrm>
          <a:prstGeom prst="rect">
            <a:avLst/>
          </a:prstGeom>
          <a:noFill/>
        </p:spPr>
        <p:txBody>
          <a:bodyPr wrap="square" rtlCol="0">
            <a:spAutoFit/>
          </a:bodyPr>
          <a:lstStyle/>
          <a:p>
            <a:r>
              <a:rPr lang="en-US" sz="4800" dirty="0"/>
              <a:t>There are five kinds of chemical reactions (so far)</a:t>
            </a:r>
          </a:p>
          <a:p>
            <a:endParaRPr lang="en-US" sz="4800" dirty="0"/>
          </a:p>
          <a:p>
            <a:pPr marL="342900" indent="-342900">
              <a:buAutoNum type="arabicPeriod"/>
            </a:pPr>
            <a:r>
              <a:rPr lang="en-US" sz="4800" dirty="0"/>
              <a:t> Synthesis (sometimes called combination)</a:t>
            </a:r>
          </a:p>
          <a:p>
            <a:pPr marL="342900" indent="-342900">
              <a:buAutoNum type="arabicPeriod"/>
            </a:pPr>
            <a:r>
              <a:rPr lang="en-US" sz="4800" dirty="0"/>
              <a:t> Decomposition (opposite of synthesis)</a:t>
            </a:r>
          </a:p>
          <a:p>
            <a:pPr marL="342900" indent="-342900">
              <a:buAutoNum type="arabicPeriod"/>
            </a:pPr>
            <a:r>
              <a:rPr lang="en-US" sz="4800" dirty="0"/>
              <a:t> Single Replacement</a:t>
            </a:r>
          </a:p>
          <a:p>
            <a:pPr marL="342900" indent="-342900">
              <a:buAutoNum type="arabicPeriod"/>
            </a:pPr>
            <a:r>
              <a:rPr lang="en-US" sz="4800" dirty="0"/>
              <a:t> Double Replacement</a:t>
            </a:r>
          </a:p>
          <a:p>
            <a:pPr marL="342900" indent="-342900">
              <a:buAutoNum type="arabicPeriod"/>
            </a:pPr>
            <a:r>
              <a:rPr lang="en-US" sz="4800" dirty="0"/>
              <a:t> Combustion</a:t>
            </a:r>
          </a:p>
        </p:txBody>
      </p:sp>
    </p:spTree>
    <p:extLst>
      <p:ext uri="{BB962C8B-B14F-4D97-AF65-F5344CB8AC3E}">
        <p14:creationId xmlns:p14="http://schemas.microsoft.com/office/powerpoint/2010/main" val="2510803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#9 Sodium Hydroxide + Cobalt (II) Nitrate Solutions</a:t>
            </a:r>
          </a:p>
        </p:txBody>
      </p:sp>
      <p:sp>
        <p:nvSpPr>
          <p:cNvPr id="3" name="TextBox 2">
            <a:extLst>
              <a:ext uri="{FF2B5EF4-FFF2-40B4-BE49-F238E27FC236}">
                <a16:creationId xmlns:a16="http://schemas.microsoft.com/office/drawing/2014/main" id="{41453457-7832-4548-B623-82D70898193E}"/>
              </a:ext>
            </a:extLst>
          </p:cNvPr>
          <p:cNvSpPr txBox="1"/>
          <p:nvPr/>
        </p:nvSpPr>
        <p:spPr>
          <a:xfrm>
            <a:off x="-2" y="705080"/>
            <a:ext cx="12192000" cy="470898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One red, and one clear solution to start.</a:t>
            </a:r>
          </a:p>
          <a:p>
            <a:r>
              <a:rPr lang="en-US" sz="3600" dirty="0">
                <a:latin typeface="Times New Roman" panose="02020603050405020304" pitchFamily="18" charset="0"/>
                <a:cs typeface="Times New Roman" panose="02020603050405020304" pitchFamily="18" charset="0"/>
              </a:rPr>
              <a:t>When mixed together, a chemical reaction happens.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Notice the purple colored PRECIPTITATE that forms. </a:t>
            </a:r>
          </a:p>
          <a:p>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See how it’s not just a purple solution,</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but there are “spots” of purple floating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in the clear solution?</a:t>
            </a:r>
          </a:p>
        </p:txBody>
      </p:sp>
      <p:pic>
        <p:nvPicPr>
          <p:cNvPr id="5" name="Picture 4" descr="Text, letter, whiteboard&#10;&#10;Description automatically generated">
            <a:extLst>
              <a:ext uri="{FF2B5EF4-FFF2-40B4-BE49-F238E27FC236}">
                <a16:creationId xmlns:a16="http://schemas.microsoft.com/office/drawing/2014/main" id="{9F609C40-A042-431F-9B89-3E11149F2B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5792" y="3094308"/>
            <a:ext cx="2592489" cy="345665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1F17CDB-E2FF-40BE-9EEB-F4FBCE61E7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29667" y="3429000"/>
            <a:ext cx="2721166" cy="2787268"/>
          </a:xfrm>
          <a:prstGeom prst="rect">
            <a:avLst/>
          </a:prstGeom>
        </p:spPr>
      </p:pic>
    </p:spTree>
    <p:extLst>
      <p:ext uri="{BB962C8B-B14F-4D97-AF65-F5344CB8AC3E}">
        <p14:creationId xmlns:p14="http://schemas.microsoft.com/office/powerpoint/2010/main" val="74239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#10 Rubidium Chloride + Ammonium Nitrate Solutions</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782198"/>
            <a:ext cx="12192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Two clear solutions to start, mixed together, and a chemical reaction happens.  Notice – DID A PRECIPTITATE form? </a:t>
            </a:r>
          </a:p>
        </p:txBody>
      </p:sp>
      <p:pic>
        <p:nvPicPr>
          <p:cNvPr id="5" name="Picture 4" descr="Text&#10;&#10;Description automatically generated">
            <a:extLst>
              <a:ext uri="{FF2B5EF4-FFF2-40B4-BE49-F238E27FC236}">
                <a16:creationId xmlns:a16="http://schemas.microsoft.com/office/drawing/2014/main" id="{AC588833-FD22-48F0-BE50-DB7422C83A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38704"/>
            <a:ext cx="3041803" cy="4055737"/>
          </a:xfrm>
          <a:prstGeom prst="rect">
            <a:avLst/>
          </a:prstGeom>
        </p:spPr>
      </p:pic>
      <p:pic>
        <p:nvPicPr>
          <p:cNvPr id="7" name="Picture 6" descr="Text&#10;&#10;Description automatically generated">
            <a:extLst>
              <a:ext uri="{FF2B5EF4-FFF2-40B4-BE49-F238E27FC236}">
                <a16:creationId xmlns:a16="http://schemas.microsoft.com/office/drawing/2014/main" id="{80C0935C-F615-4A1E-BF01-47031C14ED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9510" y="2438704"/>
            <a:ext cx="3041803" cy="4055737"/>
          </a:xfrm>
          <a:prstGeom prst="rect">
            <a:avLst/>
          </a:prstGeom>
        </p:spPr>
      </p:pic>
      <p:pic>
        <p:nvPicPr>
          <p:cNvPr id="1026" name="Picture 2">
            <a:extLst>
              <a:ext uri="{FF2B5EF4-FFF2-40B4-BE49-F238E27FC236}">
                <a16:creationId xmlns:a16="http://schemas.microsoft.com/office/drawing/2014/main" id="{49D4D13D-7774-4C0C-8CA6-4D64619068D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79020" y="2438704"/>
            <a:ext cx="3041803" cy="4055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E27005-6A58-4D6C-AE19-04F4545920D0}"/>
              </a:ext>
            </a:extLst>
          </p:cNvPr>
          <p:cNvSpPr txBox="1"/>
          <p:nvPr/>
        </p:nvSpPr>
        <p:spPr>
          <a:xfrm>
            <a:off x="10532126" y="3800808"/>
            <a:ext cx="1542361" cy="2800767"/>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I added more </a:t>
            </a:r>
            <a:r>
              <a:rPr lang="en-US" sz="2000" dirty="0" err="1">
                <a:solidFill>
                  <a:srgbClr val="FF0000"/>
                </a:solidFill>
                <a:latin typeface="Times New Roman" panose="02020603050405020304" pitchFamily="18" charset="0"/>
                <a:cs typeface="Times New Roman" panose="02020603050405020304" pitchFamily="18" charset="0"/>
              </a:rPr>
              <a:t>RbBr</a:t>
            </a:r>
            <a:r>
              <a:rPr lang="en-US" sz="2000" baseline="-25000" dirty="0">
                <a:solidFill>
                  <a:srgbClr val="FF0000"/>
                </a:solidFill>
                <a:latin typeface="Times New Roman" panose="02020603050405020304" pitchFamily="18" charset="0"/>
                <a:cs typeface="Times New Roman" panose="02020603050405020304" pitchFamily="18" charset="0"/>
              </a:rPr>
              <a:t>(AQ)</a:t>
            </a:r>
            <a:br>
              <a:rPr lang="en-US" sz="2000" baseline="-25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to the right side, </a:t>
            </a:r>
            <a:br>
              <a:rPr lang="en-US" sz="2000" dirty="0">
                <a:solidFill>
                  <a:srgbClr val="FF0000"/>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no changes noticed</a:t>
            </a:r>
            <a:r>
              <a:rPr lang="en-US" sz="2000" dirty="0">
                <a:solidFill>
                  <a:srgbClr val="FF0000"/>
                </a:solidFill>
                <a:latin typeface="Times New Roman" panose="02020603050405020304" pitchFamily="18" charset="0"/>
                <a:cs typeface="Times New Roman" panose="02020603050405020304" pitchFamily="18" charset="0"/>
              </a:rPr>
              <a:t> </a:t>
            </a:r>
          </a:p>
        </p:txBody>
      </p:sp>
      <p:cxnSp>
        <p:nvCxnSpPr>
          <p:cNvPr id="8" name="Straight Arrow Connector 7">
            <a:extLst>
              <a:ext uri="{FF2B5EF4-FFF2-40B4-BE49-F238E27FC236}">
                <a16:creationId xmlns:a16="http://schemas.microsoft.com/office/drawing/2014/main" id="{1C8CAAAE-CB9C-4185-BDD1-734D62086099}"/>
              </a:ext>
            </a:extLst>
          </p:cNvPr>
          <p:cNvCxnSpPr>
            <a:cxnSpLocks/>
          </p:cNvCxnSpPr>
          <p:nvPr/>
        </p:nvCxnSpPr>
        <p:spPr>
          <a:xfrm flipH="1">
            <a:off x="10120825" y="4875474"/>
            <a:ext cx="708756" cy="2253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47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#11 Magnesium + Hydrochloric Acid Solution</a:t>
            </a:r>
          </a:p>
        </p:txBody>
      </p:sp>
      <p:sp>
        <p:nvSpPr>
          <p:cNvPr id="3" name="TextBox 2">
            <a:extLst>
              <a:ext uri="{FF2B5EF4-FFF2-40B4-BE49-F238E27FC236}">
                <a16:creationId xmlns:a16="http://schemas.microsoft.com/office/drawing/2014/main" id="{41453457-7832-4548-B623-82D70898193E}"/>
              </a:ext>
            </a:extLst>
          </p:cNvPr>
          <p:cNvSpPr txBox="1"/>
          <p:nvPr/>
        </p:nvSpPr>
        <p:spPr>
          <a:xfrm>
            <a:off x="-2" y="584776"/>
            <a:ext cx="121920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Magnesium goes into clear solution (acid) has </a:t>
            </a:r>
            <a:r>
              <a:rPr lang="en-US" sz="3200" b="1" dirty="0">
                <a:solidFill>
                  <a:srgbClr val="CC00FF"/>
                </a:solidFill>
                <a:latin typeface="Times New Roman" panose="02020603050405020304" pitchFamily="18" charset="0"/>
                <a:cs typeface="Times New Roman" panose="02020603050405020304" pitchFamily="18" charset="0"/>
              </a:rPr>
              <a:t>vigorous</a:t>
            </a:r>
            <a:r>
              <a:rPr lang="en-US" sz="3200" dirty="0">
                <a:latin typeface="Times New Roman" panose="02020603050405020304" pitchFamily="18" charset="0"/>
                <a:cs typeface="Times New Roman" panose="02020603050405020304" pitchFamily="18" charset="0"/>
              </a:rPr>
              <a:t> reaction.</a:t>
            </a:r>
          </a:p>
          <a:p>
            <a:r>
              <a:rPr lang="en-US" sz="3200" dirty="0">
                <a:latin typeface="Times New Roman" panose="02020603050405020304" pitchFamily="18" charset="0"/>
                <a:cs typeface="Times New Roman" panose="02020603050405020304" pitchFamily="18" charset="0"/>
              </a:rPr>
              <a:t>Acid it test tube, magnesium metal on table, beaker to hold it all.</a:t>
            </a:r>
          </a:p>
          <a:p>
            <a:r>
              <a:rPr lang="en-US" sz="3200" dirty="0">
                <a:latin typeface="Times New Roman" panose="02020603050405020304" pitchFamily="18" charset="0"/>
                <a:cs typeface="Times New Roman" panose="02020603050405020304" pitchFamily="18" charset="0"/>
              </a:rPr>
              <a:t>Reaction goes wild, I “catch” the gas in upper test tube.  </a:t>
            </a:r>
            <a:r>
              <a:rPr lang="en-US" sz="3200" dirty="0">
                <a:solidFill>
                  <a:srgbClr val="FF0000"/>
                </a:solidFill>
                <a:latin typeface="Times New Roman" panose="02020603050405020304" pitchFamily="18" charset="0"/>
                <a:cs typeface="Times New Roman" panose="02020603050405020304" pitchFamily="18" charset="0"/>
              </a:rPr>
              <a:t>It’s getting hot!</a:t>
            </a:r>
          </a:p>
        </p:txBody>
      </p:sp>
      <p:pic>
        <p:nvPicPr>
          <p:cNvPr id="8194" name="Picture 2" descr="Image preview">
            <a:extLst>
              <a:ext uri="{FF2B5EF4-FFF2-40B4-BE49-F238E27FC236}">
                <a16:creationId xmlns:a16="http://schemas.microsoft.com/office/drawing/2014/main" id="{8B4F3D84-9A62-49FE-A31C-1F90E4E243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820317"/>
            <a:ext cx="3028262" cy="40376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C397BC2-0768-4102-A370-9047714250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5433" y="2840961"/>
            <a:ext cx="3028263" cy="403768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7A9CB2C0-83A7-43EB-A1C0-0F4D04BB9F6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40315" y="2820314"/>
            <a:ext cx="3028264" cy="403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8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#11 Magnesium + Hydrochloric Acid Solution</a:t>
            </a:r>
          </a:p>
        </p:txBody>
      </p:sp>
      <p:sp>
        <p:nvSpPr>
          <p:cNvPr id="3" name="TextBox 2">
            <a:extLst>
              <a:ext uri="{FF2B5EF4-FFF2-40B4-BE49-F238E27FC236}">
                <a16:creationId xmlns:a16="http://schemas.microsoft.com/office/drawing/2014/main" id="{41453457-7832-4548-B623-82D70898193E}"/>
              </a:ext>
            </a:extLst>
          </p:cNvPr>
          <p:cNvSpPr txBox="1"/>
          <p:nvPr/>
        </p:nvSpPr>
        <p:spPr>
          <a:xfrm>
            <a:off x="-2" y="584776"/>
            <a:ext cx="12192000" cy="584775"/>
          </a:xfrm>
          <a:prstGeom prst="rect">
            <a:avLst/>
          </a:prstGeom>
          <a:noFill/>
        </p:spPr>
        <p:txBody>
          <a:bodyPr wrap="square" rtlCol="0">
            <a:spAutoFit/>
          </a:bodyPr>
          <a:lstStyle/>
          <a:p>
            <a:r>
              <a:rPr lang="en-US" sz="3200" dirty="0">
                <a:solidFill>
                  <a:srgbClr val="CC00FF"/>
                </a:solidFill>
                <a:latin typeface="Times New Roman" panose="02020603050405020304" pitchFamily="18" charset="0"/>
                <a:cs typeface="Times New Roman" panose="02020603050405020304" pitchFamily="18" charset="0"/>
              </a:rPr>
              <a:t>Too hot!</a:t>
            </a:r>
          </a:p>
        </p:txBody>
      </p:sp>
      <p:pic>
        <p:nvPicPr>
          <p:cNvPr id="4" name="Picture 8">
            <a:extLst>
              <a:ext uri="{FF2B5EF4-FFF2-40B4-BE49-F238E27FC236}">
                <a16:creationId xmlns:a16="http://schemas.microsoft.com/office/drawing/2014/main" id="{10EE3076-FA1E-44A6-9203-1EA6BC65E49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820313"/>
            <a:ext cx="3028265" cy="40376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C6BB27-CE30-4D6D-83B9-6482AA6A5788}"/>
              </a:ext>
            </a:extLst>
          </p:cNvPr>
          <p:cNvSpPr txBox="1"/>
          <p:nvPr/>
        </p:nvSpPr>
        <p:spPr>
          <a:xfrm>
            <a:off x="3275861" y="1248228"/>
            <a:ext cx="8916140" cy="5262979"/>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The test for hydrogen gas worked, on a short video that I shot it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was too quiet to catch the “toot”.  </a:t>
            </a:r>
          </a:p>
          <a:p>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The toot is like the FIREBALL on the first day, but on a smaller scale.  </a:t>
            </a:r>
            <a:r>
              <a:rPr lang="en-US" sz="2400" dirty="0">
                <a:solidFill>
                  <a:srgbClr val="0000FF"/>
                </a:solidFill>
                <a:latin typeface="Times New Roman" panose="02020603050405020304" pitchFamily="18" charset="0"/>
                <a:cs typeface="Times New Roman" panose="02020603050405020304" pitchFamily="18" charset="0"/>
              </a:rPr>
              <a:t>Toot, not boom!</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The test requires you hold a lit stick of wood underneath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the upside-down tube of hydrogen gas. </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It is okay to keep it open, the low-density gas stays in the tube,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it can’t pour out.    </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The toot is usually quite loud!  The toot is the exothermic part of the synthesis of water from hydrogen gas and oxygen in the air.  </a:t>
            </a:r>
          </a:p>
        </p:txBody>
      </p:sp>
    </p:spTree>
    <p:extLst>
      <p:ext uri="{BB962C8B-B14F-4D97-AF65-F5344CB8AC3E}">
        <p14:creationId xmlns:p14="http://schemas.microsoft.com/office/powerpoint/2010/main" val="258834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#12 Iron + Sodium Chloride Solution</a:t>
            </a:r>
          </a:p>
        </p:txBody>
      </p:sp>
      <p:sp>
        <p:nvSpPr>
          <p:cNvPr id="3" name="TextBox 2">
            <a:extLst>
              <a:ext uri="{FF2B5EF4-FFF2-40B4-BE49-F238E27FC236}">
                <a16:creationId xmlns:a16="http://schemas.microsoft.com/office/drawing/2014/main" id="{41453457-7832-4548-B623-82D70898193E}"/>
              </a:ext>
            </a:extLst>
          </p:cNvPr>
          <p:cNvSpPr txBox="1"/>
          <p:nvPr/>
        </p:nvSpPr>
        <p:spPr>
          <a:xfrm>
            <a:off x="1" y="1112704"/>
            <a:ext cx="12192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Before and after, an iron nail goes into a clear solution.  The solution stays clear, </a:t>
            </a:r>
            <a:r>
              <a:rPr lang="en-US" sz="3600" dirty="0">
                <a:solidFill>
                  <a:srgbClr val="0000FF"/>
                </a:solidFill>
                <a:latin typeface="Times New Roman" panose="02020603050405020304" pitchFamily="18" charset="0"/>
                <a:cs typeface="Times New Roman" panose="02020603050405020304" pitchFamily="18" charset="0"/>
              </a:rPr>
              <a:t>no changes noticed </a:t>
            </a:r>
            <a:r>
              <a:rPr lang="en-US" sz="3600" dirty="0">
                <a:latin typeface="Times New Roman" panose="02020603050405020304" pitchFamily="18" charset="0"/>
                <a:cs typeface="Times New Roman" panose="02020603050405020304" pitchFamily="18" charset="0"/>
              </a:rPr>
              <a:t>to the nail either. </a:t>
            </a:r>
          </a:p>
        </p:txBody>
      </p:sp>
      <p:pic>
        <p:nvPicPr>
          <p:cNvPr id="5" name="Picture 4" descr="A picture containing text&#10;&#10;Description automatically generated">
            <a:extLst>
              <a:ext uri="{FF2B5EF4-FFF2-40B4-BE49-F238E27FC236}">
                <a16:creationId xmlns:a16="http://schemas.microsoft.com/office/drawing/2014/main" id="{5FC7EFA2-6EEC-4109-9DF5-E893478280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488" y="2733711"/>
            <a:ext cx="3093215" cy="4124287"/>
          </a:xfrm>
          <a:prstGeom prst="rect">
            <a:avLst/>
          </a:prstGeom>
        </p:spPr>
      </p:pic>
      <p:pic>
        <p:nvPicPr>
          <p:cNvPr id="7" name="Picture 6" descr="Text, whiteboard&#10;&#10;Description automatically generated">
            <a:extLst>
              <a:ext uri="{FF2B5EF4-FFF2-40B4-BE49-F238E27FC236}">
                <a16:creationId xmlns:a16="http://schemas.microsoft.com/office/drawing/2014/main" id="{7D350871-EFE1-4781-8BEF-2CE15673AB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2376" y="2733710"/>
            <a:ext cx="3093216" cy="4124288"/>
          </a:xfrm>
          <a:prstGeom prst="rect">
            <a:avLst/>
          </a:prstGeom>
        </p:spPr>
      </p:pic>
    </p:spTree>
    <p:extLst>
      <p:ext uri="{BB962C8B-B14F-4D97-AF65-F5344CB8AC3E}">
        <p14:creationId xmlns:p14="http://schemas.microsoft.com/office/powerpoint/2010/main" val="3461241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#14 Iron + Copper II Sulfate Solution</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775353"/>
            <a:ext cx="12192000"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Before and after, an iron nail goes into the blue solution.  The nail comes out “red” colored, which can be scraped off with a fingernail.  The solution is noticeably less blue than it was (?)!</a:t>
            </a:r>
          </a:p>
        </p:txBody>
      </p:sp>
      <p:pic>
        <p:nvPicPr>
          <p:cNvPr id="7" name="Picture 6" descr="A close up of a sign&#10;&#10;Description automatically generated">
            <a:extLst>
              <a:ext uri="{FF2B5EF4-FFF2-40B4-BE49-F238E27FC236}">
                <a16:creationId xmlns:a16="http://schemas.microsoft.com/office/drawing/2014/main" id="{7BF9BA67-D8AF-429D-AC66-2CF9D943B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881" y="2864386"/>
            <a:ext cx="2829958" cy="3773277"/>
          </a:xfrm>
          <a:prstGeom prst="rect">
            <a:avLst/>
          </a:prstGeom>
        </p:spPr>
      </p:pic>
      <p:pic>
        <p:nvPicPr>
          <p:cNvPr id="9" name="Picture 8" descr="Text&#10;&#10;Description automatically generated">
            <a:extLst>
              <a:ext uri="{FF2B5EF4-FFF2-40B4-BE49-F238E27FC236}">
                <a16:creationId xmlns:a16="http://schemas.microsoft.com/office/drawing/2014/main" id="{F4298E8A-D145-48CC-A63E-7BB4F2E6A5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2385" y="2864385"/>
            <a:ext cx="2829958" cy="3773277"/>
          </a:xfrm>
          <a:prstGeom prst="rect">
            <a:avLst/>
          </a:prstGeom>
        </p:spPr>
      </p:pic>
      <p:cxnSp>
        <p:nvCxnSpPr>
          <p:cNvPr id="5" name="Straight Arrow Connector 4">
            <a:extLst>
              <a:ext uri="{FF2B5EF4-FFF2-40B4-BE49-F238E27FC236}">
                <a16:creationId xmlns:a16="http://schemas.microsoft.com/office/drawing/2014/main" id="{5017B35A-23A9-0BDF-0286-85FDC8CD430F}"/>
              </a:ext>
            </a:extLst>
          </p:cNvPr>
          <p:cNvCxnSpPr/>
          <p:nvPr/>
        </p:nvCxnSpPr>
        <p:spPr>
          <a:xfrm flipH="1">
            <a:off x="5699464" y="5521911"/>
            <a:ext cx="4429957" cy="26633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F62456-2CDA-E12F-9EF3-A40AA92F3C17}"/>
              </a:ext>
            </a:extLst>
          </p:cNvPr>
          <p:cNvSpPr txBox="1"/>
          <p:nvPr/>
        </p:nvSpPr>
        <p:spPr>
          <a:xfrm>
            <a:off x="8052046" y="3945593"/>
            <a:ext cx="3888420" cy="1569660"/>
          </a:xfrm>
          <a:prstGeom prst="rect">
            <a:avLst/>
          </a:prstGeom>
          <a:noFill/>
        </p:spPr>
        <p:txBody>
          <a:bodyPr wrap="square" rtlCol="0">
            <a:spAutoFit/>
          </a:bodyPr>
          <a:lstStyle/>
          <a:p>
            <a:r>
              <a:rPr lang="en-US" sz="2400" dirty="0">
                <a:solidFill>
                  <a:srgbClr val="0000FF"/>
                </a:solidFill>
              </a:rPr>
              <a:t>The nail is covered in reddish stuff, which of course is COPPER from the SR reaction that happened here.  </a:t>
            </a:r>
          </a:p>
        </p:txBody>
      </p:sp>
    </p:spTree>
    <p:extLst>
      <p:ext uri="{BB962C8B-B14F-4D97-AF65-F5344CB8AC3E}">
        <p14:creationId xmlns:p14="http://schemas.microsoft.com/office/powerpoint/2010/main" val="61795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#15 Methane gas burns (combusts)</a:t>
            </a:r>
          </a:p>
        </p:txBody>
      </p:sp>
      <p:sp>
        <p:nvSpPr>
          <p:cNvPr id="3" name="TextBox 2">
            <a:extLst>
              <a:ext uri="{FF2B5EF4-FFF2-40B4-BE49-F238E27FC236}">
                <a16:creationId xmlns:a16="http://schemas.microsoft.com/office/drawing/2014/main" id="{41453457-7832-4548-B623-82D70898193E}"/>
              </a:ext>
            </a:extLst>
          </p:cNvPr>
          <p:cNvSpPr txBox="1"/>
          <p:nvPr/>
        </p:nvSpPr>
        <p:spPr>
          <a:xfrm>
            <a:off x="-2" y="842487"/>
            <a:ext cx="12192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Before and after, a Bunsen burner with igniter, then, a lit Bunsen burner, methane gas burns in the oxygen in the air.  Everything here is a gas: the reactants are gases, and products are gases too.  </a:t>
            </a:r>
            <a:r>
              <a:rPr lang="en-US" sz="2800" dirty="0">
                <a:solidFill>
                  <a:srgbClr val="0000FF"/>
                </a:solidFill>
                <a:latin typeface="Times New Roman" panose="02020603050405020304" pitchFamily="18" charset="0"/>
                <a:cs typeface="Times New Roman" panose="02020603050405020304" pitchFamily="18" charset="0"/>
              </a:rPr>
              <a:t>These gases are all invisible to our eyes, but REAL.   </a:t>
            </a:r>
          </a:p>
        </p:txBody>
      </p:sp>
      <p:pic>
        <p:nvPicPr>
          <p:cNvPr id="5" name="Picture 4" descr="A picture containing indoor, table, sitting, small&#10;&#10;Description automatically generated">
            <a:extLst>
              <a:ext uri="{FF2B5EF4-FFF2-40B4-BE49-F238E27FC236}">
                <a16:creationId xmlns:a16="http://schemas.microsoft.com/office/drawing/2014/main" id="{69A62B48-B41B-4833-9CBD-215126C112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5792" y="2569684"/>
            <a:ext cx="2571750" cy="3429000"/>
          </a:xfrm>
          <a:prstGeom prst="rect">
            <a:avLst/>
          </a:prstGeom>
        </p:spPr>
      </p:pic>
      <p:pic>
        <p:nvPicPr>
          <p:cNvPr id="7" name="Picture 6" descr="A picture containing indoor, table, sitting, small&#10;&#10;Description automatically generated">
            <a:extLst>
              <a:ext uri="{FF2B5EF4-FFF2-40B4-BE49-F238E27FC236}">
                <a16:creationId xmlns:a16="http://schemas.microsoft.com/office/drawing/2014/main" id="{DDA8A97F-83D8-44A4-8EC9-D5CEEDCAB6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0231" y="2527438"/>
            <a:ext cx="2587592" cy="3450123"/>
          </a:xfrm>
          <a:prstGeom prst="rect">
            <a:avLst/>
          </a:prstGeom>
        </p:spPr>
      </p:pic>
    </p:spTree>
    <p:extLst>
      <p:ext uri="{BB962C8B-B14F-4D97-AF65-F5344CB8AC3E}">
        <p14:creationId xmlns:p14="http://schemas.microsoft.com/office/powerpoint/2010/main" val="175719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#16 Burning of a candle</a:t>
            </a:r>
          </a:p>
        </p:txBody>
      </p:sp>
      <p:sp>
        <p:nvSpPr>
          <p:cNvPr id="3" name="TextBox 2">
            <a:extLst>
              <a:ext uri="{FF2B5EF4-FFF2-40B4-BE49-F238E27FC236}">
                <a16:creationId xmlns:a16="http://schemas.microsoft.com/office/drawing/2014/main" id="{41453457-7832-4548-B623-82D70898193E}"/>
              </a:ext>
            </a:extLst>
          </p:cNvPr>
          <p:cNvSpPr txBox="1"/>
          <p:nvPr/>
        </p:nvSpPr>
        <p:spPr>
          <a:xfrm>
            <a:off x="-2" y="771181"/>
            <a:ext cx="12192000"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Candle on a “watch glass” on the scale, the candle burning in oxygen in the air, the candle on scale after about 16 minutes.</a:t>
            </a:r>
          </a:p>
          <a:p>
            <a:r>
              <a:rPr lang="en-US" sz="3600" i="1" dirty="0">
                <a:latin typeface="Times New Roman" panose="02020603050405020304" pitchFamily="18" charset="0"/>
                <a:cs typeface="Times New Roman" panose="02020603050405020304" pitchFamily="18" charset="0"/>
              </a:rPr>
              <a:t>Where did that 1.28 grams of the candle disappear to??? </a:t>
            </a:r>
          </a:p>
        </p:txBody>
      </p:sp>
      <p:pic>
        <p:nvPicPr>
          <p:cNvPr id="5" name="Picture 4" descr="A picture containing sitting, clock, table&#10;&#10;Description automatically generated">
            <a:extLst>
              <a:ext uri="{FF2B5EF4-FFF2-40B4-BE49-F238E27FC236}">
                <a16:creationId xmlns:a16="http://schemas.microsoft.com/office/drawing/2014/main" id="{F86E94A9-1D0B-431A-83A1-D068CA6F50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050" y="2782669"/>
            <a:ext cx="2571750" cy="3429000"/>
          </a:xfrm>
          <a:prstGeom prst="rect">
            <a:avLst/>
          </a:prstGeom>
        </p:spPr>
      </p:pic>
      <p:pic>
        <p:nvPicPr>
          <p:cNvPr id="7" name="Picture 6" descr="A picture containing table, indoor, object, sitting&#10;&#10;Description automatically generated">
            <a:extLst>
              <a:ext uri="{FF2B5EF4-FFF2-40B4-BE49-F238E27FC236}">
                <a16:creationId xmlns:a16="http://schemas.microsoft.com/office/drawing/2014/main" id="{C653CDDF-8E8E-4B42-BA35-35C555D03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8486" y="2782670"/>
            <a:ext cx="2571751" cy="3429002"/>
          </a:xfrm>
          <a:prstGeom prst="rect">
            <a:avLst/>
          </a:prstGeom>
        </p:spPr>
      </p:pic>
      <p:pic>
        <p:nvPicPr>
          <p:cNvPr id="11" name="Picture 10" descr="A picture containing sitting, clock, table, small&#10;&#10;Description automatically generated">
            <a:extLst>
              <a:ext uri="{FF2B5EF4-FFF2-40B4-BE49-F238E27FC236}">
                <a16:creationId xmlns:a16="http://schemas.microsoft.com/office/drawing/2014/main" id="{13230191-1AD8-4BF8-9A05-4A7DBD6DD8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6428" y="2782669"/>
            <a:ext cx="2571749" cy="3428998"/>
          </a:xfrm>
          <a:prstGeom prst="rect">
            <a:avLst/>
          </a:prstGeom>
        </p:spPr>
      </p:pic>
    </p:spTree>
    <p:extLst>
      <p:ext uri="{BB962C8B-B14F-4D97-AF65-F5344CB8AC3E}">
        <p14:creationId xmlns:p14="http://schemas.microsoft.com/office/powerpoint/2010/main" val="1256746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#17  Ethanol alcohol burns</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584776"/>
            <a:ext cx="121920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alcohol is burned ON a salt called lithium chloride.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salt only gets hot, the electrons in the salt get excited by this input of heat energy.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electrons move to the excited state.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These electrons return to the ground state, emitting that lavender color in the flame.  </a:t>
            </a:r>
            <a:br>
              <a:rPr lang="en-US" sz="24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Using the lithium chloride is just for fun, and to remind you about spectra.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The burning of ethanol is kind of “boring”, just a blue flame, like Bunsen burner gas.      </a:t>
            </a:r>
          </a:p>
        </p:txBody>
      </p:sp>
      <p:pic>
        <p:nvPicPr>
          <p:cNvPr id="1026" name="Picture 2">
            <a:extLst>
              <a:ext uri="{FF2B5EF4-FFF2-40B4-BE49-F238E27FC236}">
                <a16:creationId xmlns:a16="http://schemas.microsoft.com/office/drawing/2014/main" id="{45B4265A-66A5-4AEC-A46B-706D66D458C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26454" y="3428998"/>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01A6774-60E2-4FDA-86C5-699401964C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0335" y="3428998"/>
            <a:ext cx="2571751"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44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#18  Butane gas combusts</a:t>
            </a:r>
          </a:p>
        </p:txBody>
      </p:sp>
      <p:sp>
        <p:nvSpPr>
          <p:cNvPr id="3" name="TextBox 2">
            <a:extLst>
              <a:ext uri="{FF2B5EF4-FFF2-40B4-BE49-F238E27FC236}">
                <a16:creationId xmlns:a16="http://schemas.microsoft.com/office/drawing/2014/main" id="{41453457-7832-4548-B623-82D70898193E}"/>
              </a:ext>
            </a:extLst>
          </p:cNvPr>
          <p:cNvSpPr txBox="1"/>
          <p:nvPr/>
        </p:nvSpPr>
        <p:spPr>
          <a:xfrm>
            <a:off x="1" y="1112704"/>
            <a:ext cx="12192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have butane gas in the “clicker lighter”.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It burns like methane does, but it has a different formula.</a:t>
            </a:r>
          </a:p>
        </p:txBody>
      </p:sp>
      <p:pic>
        <p:nvPicPr>
          <p:cNvPr id="5" name="Picture 4" descr="A picture containing tool, wrench&#10;&#10;Description automatically generated">
            <a:extLst>
              <a:ext uri="{FF2B5EF4-FFF2-40B4-BE49-F238E27FC236}">
                <a16:creationId xmlns:a16="http://schemas.microsoft.com/office/drawing/2014/main" id="{0BF45C40-669D-F5FC-F9E7-FD9E16C5F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17811" y="2663862"/>
            <a:ext cx="3081434" cy="3081434"/>
          </a:xfrm>
          <a:prstGeom prst="rect">
            <a:avLst/>
          </a:prstGeom>
        </p:spPr>
      </p:pic>
      <p:pic>
        <p:nvPicPr>
          <p:cNvPr id="1026" name="Picture 2" descr="Refillable Multipurpose Butane Lighter Refillable Multipurpose Butane  Lighter:Burners | Fisher Scientific">
            <a:extLst>
              <a:ext uri="{FF2B5EF4-FFF2-40B4-BE49-F238E27FC236}">
                <a16:creationId xmlns:a16="http://schemas.microsoft.com/office/drawing/2014/main" id="{BE722224-7A5A-E983-2529-DFB265E90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931" y="2663860"/>
            <a:ext cx="5249189" cy="308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3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C4C5F2-353A-4E23-BB69-EC46574EDDB5}"/>
              </a:ext>
            </a:extLst>
          </p:cNvPr>
          <p:cNvSpPr txBox="1"/>
          <p:nvPr/>
        </p:nvSpPr>
        <p:spPr>
          <a:xfrm>
            <a:off x="0" y="1"/>
            <a:ext cx="12192000" cy="5632311"/>
          </a:xfrm>
          <a:prstGeom prst="rect">
            <a:avLst/>
          </a:prstGeom>
          <a:noFill/>
        </p:spPr>
        <p:txBody>
          <a:bodyPr wrap="square" rtlCol="0">
            <a:spAutoFit/>
          </a:bodyPr>
          <a:lstStyle/>
          <a:p>
            <a:r>
              <a:rPr lang="en-US" sz="3600" dirty="0"/>
              <a:t>TOPIC-B are the indicators that a chemical reaction PROBABLY happened.  If you see these, look carefully to see what might have really happened.</a:t>
            </a:r>
          </a:p>
          <a:p>
            <a:endParaRPr lang="en-US" sz="3600" dirty="0"/>
          </a:p>
          <a:p>
            <a:r>
              <a:rPr lang="en-US" sz="3600" dirty="0"/>
              <a:t>T – temperature changes</a:t>
            </a:r>
          </a:p>
          <a:p>
            <a:r>
              <a:rPr lang="en-US" sz="3600" dirty="0"/>
              <a:t>O – odor changes</a:t>
            </a:r>
          </a:p>
          <a:p>
            <a:r>
              <a:rPr lang="en-US" sz="3600" dirty="0"/>
              <a:t>P – precipitate falls out of solution</a:t>
            </a:r>
          </a:p>
          <a:p>
            <a:r>
              <a:rPr lang="en-US" sz="3600" dirty="0"/>
              <a:t>I – these are SPONTANEOUSLY irreversible </a:t>
            </a:r>
            <a:r>
              <a:rPr lang="en-US" sz="2000" dirty="0">
                <a:solidFill>
                  <a:srgbClr val="FF0000"/>
                </a:solidFill>
              </a:rPr>
              <a:t>(all chemical reactions can be reversed)</a:t>
            </a:r>
            <a:endParaRPr lang="en-US" sz="3600" dirty="0">
              <a:solidFill>
                <a:srgbClr val="FF0000"/>
              </a:solidFill>
            </a:endParaRPr>
          </a:p>
          <a:p>
            <a:r>
              <a:rPr lang="en-US" sz="3600" dirty="0"/>
              <a:t>C – color change</a:t>
            </a:r>
          </a:p>
          <a:p>
            <a:r>
              <a:rPr lang="en-US" sz="3600" dirty="0"/>
              <a:t>B – bubbles of a new gas form</a:t>
            </a:r>
          </a:p>
        </p:txBody>
      </p:sp>
    </p:spTree>
    <p:extLst>
      <p:ext uri="{BB962C8B-B14F-4D97-AF65-F5344CB8AC3E}">
        <p14:creationId xmlns:p14="http://schemas.microsoft.com/office/powerpoint/2010/main" val="419038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#19 putting potassium nitrate salt into water. </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760164"/>
            <a:ext cx="12192000"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This is a white crystal solid ionic salt, which is added to water, forming a solution. </a:t>
            </a:r>
          </a:p>
          <a:p>
            <a:r>
              <a:rPr lang="en-US" sz="2800" dirty="0">
                <a:solidFill>
                  <a:srgbClr val="FF0000"/>
                </a:solidFill>
                <a:latin typeface="Times New Roman" panose="02020603050405020304" pitchFamily="18" charset="0"/>
                <a:cs typeface="Times New Roman" panose="02020603050405020304" pitchFamily="18" charset="0"/>
              </a:rPr>
              <a:t>Water starts at 19.5⁰C.  </a:t>
            </a:r>
            <a:r>
              <a:rPr lang="en-US" sz="2800" dirty="0">
                <a:solidFill>
                  <a:srgbClr val="0000FF"/>
                </a:solidFill>
                <a:latin typeface="Times New Roman" panose="02020603050405020304" pitchFamily="18" charset="0"/>
                <a:cs typeface="Times New Roman" panose="02020603050405020304" pitchFamily="18" charset="0"/>
              </a:rPr>
              <a:t>After adding the salt, the temperature changes to 16.8 ⁰ C. </a:t>
            </a:r>
          </a:p>
        </p:txBody>
      </p:sp>
      <p:pic>
        <p:nvPicPr>
          <p:cNvPr id="3074" name="Picture 2">
            <a:extLst>
              <a:ext uri="{FF2B5EF4-FFF2-40B4-BE49-F238E27FC236}">
                <a16:creationId xmlns:a16="http://schemas.microsoft.com/office/drawing/2014/main" id="{2D9D22C7-4739-4E62-9149-4C17FA2F3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1558" y="2170323"/>
            <a:ext cx="3304959" cy="44066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4EB5C6A-FF94-437D-BE26-4FA3A61BFFD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07925" y="2170323"/>
            <a:ext cx="3304959" cy="44066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2B6942B-83A0-4942-9021-5C2CE431A22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13623" y="2170322"/>
            <a:ext cx="3304959" cy="440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53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1" y="1"/>
            <a:ext cx="12191999" cy="584775"/>
          </a:xfrm>
          <a:prstGeom prst="rect">
            <a:avLst/>
          </a:prstGeom>
          <a:noFill/>
        </p:spPr>
        <p:txBody>
          <a:bodyPr wrap="square" rtlCol="0">
            <a:spAutoFit/>
          </a:bodyPr>
          <a:lstStyle/>
          <a:p>
            <a:r>
              <a:rPr lang="en-US" sz="3200" dirty="0">
                <a:latin typeface="Comic Sans MS" panose="030F0702030302020204" pitchFamily="66" charset="0"/>
              </a:rPr>
              <a:t>Reaction #20  Aluminum added to potassium chloride solution</a:t>
            </a:r>
          </a:p>
        </p:txBody>
      </p:sp>
      <p:sp>
        <p:nvSpPr>
          <p:cNvPr id="3" name="TextBox 2">
            <a:extLst>
              <a:ext uri="{FF2B5EF4-FFF2-40B4-BE49-F238E27FC236}">
                <a16:creationId xmlns:a16="http://schemas.microsoft.com/office/drawing/2014/main" id="{41453457-7832-4548-B623-82D70898193E}"/>
              </a:ext>
            </a:extLst>
          </p:cNvPr>
          <p:cNvSpPr txBox="1"/>
          <p:nvPr/>
        </p:nvSpPr>
        <p:spPr>
          <a:xfrm>
            <a:off x="1" y="1112704"/>
            <a:ext cx="12192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Before and after: an aluminum nail is put into a clear potassium chloride solution.  The solution stayed clear, the nail got wet, no changes to either are visible.  </a:t>
            </a:r>
          </a:p>
        </p:txBody>
      </p:sp>
      <p:pic>
        <p:nvPicPr>
          <p:cNvPr id="7" name="Picture 6" descr="A close up of a sign&#10;&#10;Description automatically generated">
            <a:extLst>
              <a:ext uri="{FF2B5EF4-FFF2-40B4-BE49-F238E27FC236}">
                <a16:creationId xmlns:a16="http://schemas.microsoft.com/office/drawing/2014/main" id="{A1677C6B-F43E-4346-A0CC-2D6C58D1E3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9088" y="2417240"/>
            <a:ext cx="3218303" cy="4291070"/>
          </a:xfrm>
          <a:prstGeom prst="rect">
            <a:avLst/>
          </a:prstGeom>
        </p:spPr>
      </p:pic>
      <p:pic>
        <p:nvPicPr>
          <p:cNvPr id="9" name="Picture 8" descr="Text, letter, whiteboard&#10;&#10;Description automatically generated">
            <a:extLst>
              <a:ext uri="{FF2B5EF4-FFF2-40B4-BE49-F238E27FC236}">
                <a16:creationId xmlns:a16="http://schemas.microsoft.com/office/drawing/2014/main" id="{3E5B599B-8754-446C-8F58-4AB698719F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308" y="2417240"/>
            <a:ext cx="3218303" cy="4291071"/>
          </a:xfrm>
          <a:prstGeom prst="rect">
            <a:avLst/>
          </a:prstGeom>
        </p:spPr>
      </p:pic>
    </p:spTree>
    <p:extLst>
      <p:ext uri="{BB962C8B-B14F-4D97-AF65-F5344CB8AC3E}">
        <p14:creationId xmlns:p14="http://schemas.microsoft.com/office/powerpoint/2010/main" val="100864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E94659C-5B36-4FA7-B108-93F2782E4DBF}"/>
              </a:ext>
            </a:extLst>
          </p:cNvPr>
          <p:cNvGraphicFramePr>
            <a:graphicFrameLocks noGrp="1"/>
          </p:cNvGraphicFramePr>
          <p:nvPr>
            <p:extLst>
              <p:ext uri="{D42A27DB-BD31-4B8C-83A1-F6EECF244321}">
                <p14:modId xmlns:p14="http://schemas.microsoft.com/office/powerpoint/2010/main" val="1398842374"/>
              </p:ext>
            </p:extLst>
          </p:nvPr>
        </p:nvGraphicFramePr>
        <p:xfrm>
          <a:off x="0" y="0"/>
          <a:ext cx="12192000" cy="538460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33244382"/>
                    </a:ext>
                  </a:extLst>
                </a:gridCol>
                <a:gridCol w="4064000">
                  <a:extLst>
                    <a:ext uri="{9D8B030D-6E8A-4147-A177-3AD203B41FA5}">
                      <a16:colId xmlns:a16="http://schemas.microsoft.com/office/drawing/2014/main" val="1092992359"/>
                    </a:ext>
                  </a:extLst>
                </a:gridCol>
                <a:gridCol w="4064000">
                  <a:extLst>
                    <a:ext uri="{9D8B030D-6E8A-4147-A177-3AD203B41FA5}">
                      <a16:colId xmlns:a16="http://schemas.microsoft.com/office/drawing/2014/main" val="3448745913"/>
                    </a:ext>
                  </a:extLst>
                </a:gridCol>
              </a:tblGrid>
              <a:tr h="1100719">
                <a:tc>
                  <a:txBody>
                    <a:bodyPr/>
                    <a:lstStyle/>
                    <a:p>
                      <a:pPr algn="ctr"/>
                      <a:r>
                        <a:rPr lang="en-US" sz="4400" b="0" dirty="0">
                          <a:solidFill>
                            <a:schemeClr val="tx1">
                              <a:lumMod val="95000"/>
                              <a:lumOff val="5000"/>
                            </a:schemeClr>
                          </a:solidFill>
                          <a:latin typeface="Comic Sans MS" panose="030F0702030302020204" pitchFamily="66" charset="0"/>
                        </a:rPr>
                        <a:t>Gas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4400" b="0" dirty="0">
                          <a:solidFill>
                            <a:schemeClr val="tx1">
                              <a:lumMod val="95000"/>
                              <a:lumOff val="5000"/>
                            </a:schemeClr>
                          </a:solidFill>
                          <a:latin typeface="Comic Sans MS" panose="030F0702030302020204" pitchFamily="66" charset="0"/>
                        </a:rPr>
                        <a:t>Test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4400" b="0" dirty="0">
                          <a:solidFill>
                            <a:schemeClr val="tx1">
                              <a:lumMod val="95000"/>
                              <a:lumOff val="5000"/>
                            </a:schemeClr>
                          </a:solidFill>
                          <a:latin typeface="Comic Sans MS" panose="030F0702030302020204" pitchFamily="66" charset="0"/>
                        </a:rPr>
                        <a:t>What happens?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573704"/>
                  </a:ext>
                </a:extLst>
              </a:tr>
              <a:tr h="1317349">
                <a:tc>
                  <a:txBody>
                    <a:bodyPr/>
                    <a:lstStyle/>
                    <a:p>
                      <a:pPr algn="ctr"/>
                      <a:r>
                        <a:rPr lang="en-US" sz="3200" b="0" dirty="0">
                          <a:solidFill>
                            <a:schemeClr val="tx1">
                              <a:lumMod val="95000"/>
                              <a:lumOff val="5000"/>
                            </a:schemeClr>
                          </a:solidFill>
                          <a:latin typeface="Comic Sans MS" panose="030F0702030302020204" pitchFamily="66" charset="0"/>
                        </a:rPr>
                        <a:t>Carbon dioxide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dirty="0">
                          <a:solidFill>
                            <a:schemeClr val="tx1">
                              <a:lumMod val="95000"/>
                              <a:lumOff val="5000"/>
                            </a:schemeClr>
                          </a:solidFill>
                          <a:latin typeface="Comic Sans MS" panose="030F0702030302020204" pitchFamily="66" charset="0"/>
                        </a:rPr>
                        <a:t>Flaming splint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793149"/>
                  </a:ext>
                </a:extLst>
              </a:tr>
              <a:tr h="1317349">
                <a:tc>
                  <a:txBody>
                    <a:bodyPr/>
                    <a:lstStyle/>
                    <a:p>
                      <a:pPr algn="ctr"/>
                      <a:r>
                        <a:rPr lang="en-US" sz="3200" b="0" dirty="0">
                          <a:solidFill>
                            <a:schemeClr val="tx1">
                              <a:lumMod val="95000"/>
                              <a:lumOff val="5000"/>
                            </a:schemeClr>
                          </a:solidFill>
                          <a:latin typeface="Comic Sans MS" panose="030F0702030302020204" pitchFamily="66" charset="0"/>
                        </a:rPr>
                        <a:t>Oxygen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dirty="0">
                          <a:solidFill>
                            <a:schemeClr val="tx1">
                              <a:lumMod val="95000"/>
                              <a:lumOff val="5000"/>
                            </a:schemeClr>
                          </a:solidFill>
                          <a:latin typeface="Comic Sans MS" panose="030F0702030302020204" pitchFamily="66" charset="0"/>
                        </a:rPr>
                        <a:t>Glowing splint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204281"/>
                  </a:ext>
                </a:extLst>
              </a:tr>
              <a:tr h="1317349">
                <a:tc>
                  <a:txBody>
                    <a:bodyPr/>
                    <a:lstStyle/>
                    <a:p>
                      <a:pPr algn="ctr"/>
                      <a:r>
                        <a:rPr lang="en-US" sz="3200" b="0" dirty="0">
                          <a:solidFill>
                            <a:schemeClr val="tx1">
                              <a:lumMod val="95000"/>
                              <a:lumOff val="5000"/>
                            </a:schemeClr>
                          </a:solidFill>
                          <a:latin typeface="Comic Sans MS" panose="030F0702030302020204" pitchFamily="66" charset="0"/>
                        </a:rPr>
                        <a:t>Hydrogen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b="0" dirty="0">
                          <a:solidFill>
                            <a:schemeClr val="tx1">
                              <a:lumMod val="95000"/>
                              <a:lumOff val="5000"/>
                            </a:schemeClr>
                          </a:solidFill>
                          <a:latin typeface="Comic Sans MS" panose="030F0702030302020204" pitchFamily="66" charset="0"/>
                        </a:rPr>
                        <a:t>Flaming splint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3200" b="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4461558"/>
                  </a:ext>
                </a:extLst>
              </a:tr>
            </a:tbl>
          </a:graphicData>
        </a:graphic>
      </p:graphicFrame>
      <p:sp>
        <p:nvSpPr>
          <p:cNvPr id="3" name="TextBox 2">
            <a:extLst>
              <a:ext uri="{FF2B5EF4-FFF2-40B4-BE49-F238E27FC236}">
                <a16:creationId xmlns:a16="http://schemas.microsoft.com/office/drawing/2014/main" id="{C58BEC3D-2BF6-4B49-972E-A53EF73C7830}"/>
              </a:ext>
            </a:extLst>
          </p:cNvPr>
          <p:cNvSpPr txBox="1"/>
          <p:nvPr/>
        </p:nvSpPr>
        <p:spPr>
          <a:xfrm>
            <a:off x="0" y="5627802"/>
            <a:ext cx="12192000" cy="1077218"/>
          </a:xfrm>
          <a:prstGeom prst="rect">
            <a:avLst/>
          </a:prstGeom>
          <a:noFill/>
        </p:spPr>
        <p:txBody>
          <a:bodyPr wrap="square" rtlCol="0">
            <a:spAutoFit/>
          </a:bodyPr>
          <a:lstStyle/>
          <a:p>
            <a:pPr algn="ctr"/>
            <a:r>
              <a:rPr lang="en-US" sz="3200" dirty="0">
                <a:solidFill>
                  <a:srgbClr val="FF0000"/>
                </a:solidFill>
                <a:latin typeface="Bookman Old Style" panose="02050604050505020204" pitchFamily="18" charset="0"/>
              </a:rPr>
              <a:t>There is a link to click in experiment 2 that shows the three tests for these 3 gases.  Patience, you’re nearly there!</a:t>
            </a:r>
          </a:p>
        </p:txBody>
      </p:sp>
    </p:spTree>
    <p:extLst>
      <p:ext uri="{BB962C8B-B14F-4D97-AF65-F5344CB8AC3E}">
        <p14:creationId xmlns:p14="http://schemas.microsoft.com/office/powerpoint/2010/main" val="303804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E94659C-5B36-4FA7-B108-93F2782E4DBF}"/>
              </a:ext>
            </a:extLst>
          </p:cNvPr>
          <p:cNvGraphicFramePr>
            <a:graphicFrameLocks noGrp="1"/>
          </p:cNvGraphicFramePr>
          <p:nvPr>
            <p:extLst>
              <p:ext uri="{D42A27DB-BD31-4B8C-83A1-F6EECF244321}">
                <p14:modId xmlns:p14="http://schemas.microsoft.com/office/powerpoint/2010/main" val="3153200010"/>
              </p:ext>
            </p:extLst>
          </p:nvPr>
        </p:nvGraphicFramePr>
        <p:xfrm>
          <a:off x="0" y="0"/>
          <a:ext cx="12192000" cy="6858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33244382"/>
                    </a:ext>
                  </a:extLst>
                </a:gridCol>
                <a:gridCol w="4064000">
                  <a:extLst>
                    <a:ext uri="{9D8B030D-6E8A-4147-A177-3AD203B41FA5}">
                      <a16:colId xmlns:a16="http://schemas.microsoft.com/office/drawing/2014/main" val="1092992359"/>
                    </a:ext>
                  </a:extLst>
                </a:gridCol>
                <a:gridCol w="4064000">
                  <a:extLst>
                    <a:ext uri="{9D8B030D-6E8A-4147-A177-3AD203B41FA5}">
                      <a16:colId xmlns:a16="http://schemas.microsoft.com/office/drawing/2014/main" val="3448745913"/>
                    </a:ext>
                  </a:extLst>
                </a:gridCol>
              </a:tblGrid>
              <a:tr h="1493979">
                <a:tc>
                  <a:txBody>
                    <a:bodyPr/>
                    <a:lstStyle/>
                    <a:p>
                      <a:pPr algn="ctr"/>
                      <a:r>
                        <a:rPr lang="en-US" sz="4400" b="0" dirty="0">
                          <a:solidFill>
                            <a:schemeClr val="tx1">
                              <a:lumMod val="95000"/>
                              <a:lumOff val="5000"/>
                            </a:schemeClr>
                          </a:solidFill>
                          <a:latin typeface="Comic Sans MS" panose="030F0702030302020204" pitchFamily="66" charset="0"/>
                        </a:rPr>
                        <a:t>Gas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4400" b="0" dirty="0">
                          <a:solidFill>
                            <a:schemeClr val="tx1">
                              <a:lumMod val="95000"/>
                              <a:lumOff val="5000"/>
                            </a:schemeClr>
                          </a:solidFill>
                          <a:latin typeface="Comic Sans MS" panose="030F0702030302020204" pitchFamily="66" charset="0"/>
                        </a:rPr>
                        <a:t>Test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4400" b="0" dirty="0">
                          <a:solidFill>
                            <a:schemeClr val="tx1">
                              <a:lumMod val="95000"/>
                              <a:lumOff val="5000"/>
                            </a:schemeClr>
                          </a:solidFill>
                          <a:latin typeface="Comic Sans MS" panose="030F0702030302020204" pitchFamily="66" charset="0"/>
                        </a:rPr>
                        <a:t>What happens?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573704"/>
                  </a:ext>
                </a:extLst>
              </a:tr>
              <a:tr h="1788007">
                <a:tc>
                  <a:txBody>
                    <a:bodyPr/>
                    <a:lstStyle/>
                    <a:p>
                      <a:pPr algn="ctr"/>
                      <a:r>
                        <a:rPr lang="en-US" sz="3200" b="0" dirty="0">
                          <a:solidFill>
                            <a:schemeClr val="tx1">
                              <a:lumMod val="95000"/>
                              <a:lumOff val="5000"/>
                            </a:schemeClr>
                          </a:solidFill>
                          <a:latin typeface="Comic Sans MS" panose="030F0702030302020204" pitchFamily="66" charset="0"/>
                        </a:rPr>
                        <a:t>Carbon dioxide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dirty="0">
                          <a:solidFill>
                            <a:schemeClr val="tx1">
                              <a:lumMod val="95000"/>
                              <a:lumOff val="5000"/>
                            </a:schemeClr>
                          </a:solidFill>
                          <a:latin typeface="Comic Sans MS" panose="030F0702030302020204" pitchFamily="66" charset="0"/>
                        </a:rPr>
                        <a:t>Flaming splint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dirty="0">
                          <a:solidFill>
                            <a:srgbClr val="FF0000"/>
                          </a:solidFill>
                          <a:latin typeface="Comic Sans MS" panose="030F0702030302020204" pitchFamily="66" charset="0"/>
                        </a:rPr>
                        <a:t>Flame </a:t>
                      </a:r>
                      <a:br>
                        <a:rPr lang="en-US" sz="3200" b="0" dirty="0">
                          <a:solidFill>
                            <a:srgbClr val="FF0000"/>
                          </a:solidFill>
                          <a:latin typeface="Comic Sans MS" panose="030F0702030302020204" pitchFamily="66" charset="0"/>
                        </a:rPr>
                      </a:br>
                      <a:r>
                        <a:rPr lang="en-US" sz="3200" b="0" dirty="0">
                          <a:solidFill>
                            <a:srgbClr val="FF0000"/>
                          </a:solidFill>
                          <a:latin typeface="Comic Sans MS" panose="030F0702030302020204" pitchFamily="66" charset="0"/>
                        </a:rPr>
                        <a:t>goes out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793149"/>
                  </a:ext>
                </a:extLst>
              </a:tr>
              <a:tr h="1788007">
                <a:tc>
                  <a:txBody>
                    <a:bodyPr/>
                    <a:lstStyle/>
                    <a:p>
                      <a:pPr algn="ctr"/>
                      <a:r>
                        <a:rPr lang="en-US" sz="3200" b="0" dirty="0">
                          <a:solidFill>
                            <a:schemeClr val="tx1">
                              <a:lumMod val="95000"/>
                              <a:lumOff val="5000"/>
                            </a:schemeClr>
                          </a:solidFill>
                          <a:latin typeface="Comic Sans MS" panose="030F0702030302020204" pitchFamily="66" charset="0"/>
                        </a:rPr>
                        <a:t>Oxygen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dirty="0">
                          <a:solidFill>
                            <a:schemeClr val="tx1">
                              <a:lumMod val="95000"/>
                              <a:lumOff val="5000"/>
                            </a:schemeClr>
                          </a:solidFill>
                          <a:latin typeface="Comic Sans MS" panose="030F0702030302020204" pitchFamily="66" charset="0"/>
                        </a:rPr>
                        <a:t>Glowing splint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dirty="0">
                          <a:solidFill>
                            <a:srgbClr val="FF0000"/>
                          </a:solidFill>
                          <a:latin typeface="Comic Sans MS" panose="030F0702030302020204" pitchFamily="66" charset="0"/>
                        </a:rPr>
                        <a:t>Wood reignites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204281"/>
                  </a:ext>
                </a:extLst>
              </a:tr>
              <a:tr h="1788007">
                <a:tc>
                  <a:txBody>
                    <a:bodyPr/>
                    <a:lstStyle/>
                    <a:p>
                      <a:pPr algn="ctr"/>
                      <a:r>
                        <a:rPr lang="en-US" sz="3200" b="0" dirty="0">
                          <a:solidFill>
                            <a:schemeClr val="tx1">
                              <a:lumMod val="95000"/>
                              <a:lumOff val="5000"/>
                            </a:schemeClr>
                          </a:solidFill>
                          <a:latin typeface="Comic Sans MS" panose="030F0702030302020204" pitchFamily="66" charset="0"/>
                        </a:rPr>
                        <a:t>Hydrogen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b="0" dirty="0">
                          <a:solidFill>
                            <a:schemeClr val="tx1">
                              <a:lumMod val="95000"/>
                              <a:lumOff val="5000"/>
                            </a:schemeClr>
                          </a:solidFill>
                          <a:latin typeface="Comic Sans MS" panose="030F0702030302020204" pitchFamily="66" charset="0"/>
                        </a:rPr>
                        <a:t>Flaming splint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b="0" dirty="0">
                          <a:solidFill>
                            <a:srgbClr val="FF0000"/>
                          </a:solidFill>
                          <a:latin typeface="Comic Sans MS" panose="030F0702030302020204" pitchFamily="66" charset="0"/>
                        </a:rPr>
                        <a:t>The famous toot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4461558"/>
                  </a:ext>
                </a:extLst>
              </a:tr>
            </a:tbl>
          </a:graphicData>
        </a:graphic>
      </p:graphicFrame>
    </p:spTree>
    <p:extLst>
      <p:ext uri="{BB962C8B-B14F-4D97-AF65-F5344CB8AC3E}">
        <p14:creationId xmlns:p14="http://schemas.microsoft.com/office/powerpoint/2010/main" val="240274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CB772-8698-408C-B669-D1E24F20472B}"/>
              </a:ext>
            </a:extLst>
          </p:cNvPr>
          <p:cNvSpPr txBox="1"/>
          <p:nvPr/>
        </p:nvSpPr>
        <p:spPr>
          <a:xfrm>
            <a:off x="0" y="1"/>
            <a:ext cx="12192000" cy="5909310"/>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In this lab there are 20 chemical reactions (some of them are physical changes and not reactions, observe carefully).  </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For each one…</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You must write a BALANCED CHEMICAL EQUATION;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You must write a WORD EQUATION; and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You can’t leave any BLANKS.  </a:t>
            </a:r>
          </a:p>
          <a:p>
            <a:endParaRPr lang="en-US" dirty="0"/>
          </a:p>
        </p:txBody>
      </p:sp>
    </p:spTree>
    <p:extLst>
      <p:ext uri="{BB962C8B-B14F-4D97-AF65-F5344CB8AC3E}">
        <p14:creationId xmlns:p14="http://schemas.microsoft.com/office/powerpoint/2010/main" val="71257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A86FD-9DEF-4F19-8F47-066D20E2946F}"/>
              </a:ext>
            </a:extLst>
          </p:cNvPr>
          <p:cNvSpPr txBox="1"/>
          <p:nvPr/>
        </p:nvSpPr>
        <p:spPr>
          <a:xfrm>
            <a:off x="0" y="0"/>
            <a:ext cx="6918593" cy="1754326"/>
          </a:xfrm>
          <a:prstGeom prst="rect">
            <a:avLst/>
          </a:prstGeom>
          <a:noFill/>
        </p:spPr>
        <p:txBody>
          <a:bodyPr wrap="square" rtlCol="0">
            <a:spAutoFit/>
          </a:bodyPr>
          <a:lstStyle/>
          <a:p>
            <a:r>
              <a:rPr lang="en-US" sz="3600" dirty="0">
                <a:latin typeface="Comic Sans MS" panose="030F0702030302020204" pitchFamily="66" charset="0"/>
              </a:rPr>
              <a:t>Reaction #1 </a:t>
            </a:r>
            <a:br>
              <a:rPr lang="en-US" sz="3600" dirty="0">
                <a:latin typeface="Comic Sans MS" panose="030F0702030302020204" pitchFamily="66" charset="0"/>
              </a:rPr>
            </a:br>
            <a:r>
              <a:rPr lang="en-US" sz="3600" dirty="0">
                <a:latin typeface="Comic Sans MS" panose="030F0702030302020204" pitchFamily="66" charset="0"/>
              </a:rPr>
              <a:t>The Decomposition of Water </a:t>
            </a:r>
            <a:br>
              <a:rPr lang="en-US" sz="3600" dirty="0">
                <a:latin typeface="Comic Sans MS" panose="030F0702030302020204" pitchFamily="66" charset="0"/>
              </a:rPr>
            </a:br>
            <a:r>
              <a:rPr lang="en-US" sz="3600" dirty="0">
                <a:latin typeface="Comic Sans MS" panose="030F0702030302020204" pitchFamily="66" charset="0"/>
              </a:rPr>
              <a:t>with a Hoffmann Apparatus</a:t>
            </a:r>
          </a:p>
        </p:txBody>
      </p:sp>
      <p:sp>
        <p:nvSpPr>
          <p:cNvPr id="3" name="TextBox 2">
            <a:extLst>
              <a:ext uri="{FF2B5EF4-FFF2-40B4-BE49-F238E27FC236}">
                <a16:creationId xmlns:a16="http://schemas.microsoft.com/office/drawing/2014/main" id="{41453457-7832-4548-B623-82D70898193E}"/>
              </a:ext>
            </a:extLst>
          </p:cNvPr>
          <p:cNvSpPr txBox="1"/>
          <p:nvPr/>
        </p:nvSpPr>
        <p:spPr>
          <a:xfrm>
            <a:off x="0" y="2137273"/>
            <a:ext cx="6764357" cy="415498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This cool machine breaks water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into 2 gases: 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and 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t>
            </a:r>
          </a:p>
          <a:p>
            <a:endParaRPr lang="en-US" sz="3600" dirty="0">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Electricity from the wall is ALTERNATING CURRENT, and the green box changes it to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DIRECT CURRENT (like a battery).  </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Direct current runs through the water, which also has some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acid in it (that allows the water to conduct electricity).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Pure water cannot conduct electricity.  </a:t>
            </a:r>
          </a:p>
        </p:txBody>
      </p:sp>
      <p:pic>
        <p:nvPicPr>
          <p:cNvPr id="1026" name="Picture 2">
            <a:extLst>
              <a:ext uri="{FF2B5EF4-FFF2-40B4-BE49-F238E27FC236}">
                <a16:creationId xmlns:a16="http://schemas.microsoft.com/office/drawing/2014/main" id="{6D37733A-4307-4D5F-B3D1-39A946C1C3F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8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FD906A-4FEC-4454-AA66-74F863F24E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639"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1209ED-52AB-4D3A-A412-EDD7B3FA3343}"/>
              </a:ext>
            </a:extLst>
          </p:cNvPr>
          <p:cNvSpPr txBox="1"/>
          <p:nvPr/>
        </p:nvSpPr>
        <p:spPr>
          <a:xfrm>
            <a:off x="5794872" y="495759"/>
            <a:ext cx="5343181" cy="2369880"/>
          </a:xfrm>
          <a:prstGeom prst="rect">
            <a:avLst/>
          </a:prstGeom>
          <a:noFill/>
        </p:spPr>
        <p:txBody>
          <a:bodyPr wrap="square" rtlCol="0">
            <a:spAutoFit/>
          </a:bodyPr>
          <a:lstStyle/>
          <a:p>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This is the electrode on the left, where the hydrogen gas forms.  See the bubbles popping off the metal and going UP the tube?</a:t>
            </a:r>
          </a:p>
          <a:p>
            <a:endParaRPr lang="en-US" dirty="0"/>
          </a:p>
          <a:p>
            <a:endParaRPr lang="en-US" dirty="0"/>
          </a:p>
        </p:txBody>
      </p:sp>
    </p:spTree>
    <p:extLst>
      <p:ext uri="{BB962C8B-B14F-4D97-AF65-F5344CB8AC3E}">
        <p14:creationId xmlns:p14="http://schemas.microsoft.com/office/powerpoint/2010/main" val="320722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6FB7308-64A0-429E-8D6B-ABFCB375E8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A55A69-9A02-4232-9470-15D0A71B8AE5}"/>
              </a:ext>
            </a:extLst>
          </p:cNvPr>
          <p:cNvSpPr txBox="1"/>
          <p:nvPr/>
        </p:nvSpPr>
        <p:spPr>
          <a:xfrm>
            <a:off x="782199" y="749147"/>
            <a:ext cx="5508434" cy="2369880"/>
          </a:xfrm>
          <a:prstGeom prst="rect">
            <a:avLst/>
          </a:prstGeom>
          <a:noFill/>
        </p:spPr>
        <p:txBody>
          <a:bodyPr wrap="square" rtlCol="0">
            <a:spAutoFit/>
          </a:bodyPr>
          <a:lstStyle/>
          <a:p>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This is the electrode on the right, where the oxygen gas forms.  See the bubbles popping off the metal and going UP the tube?</a:t>
            </a:r>
          </a:p>
          <a:p>
            <a:endParaRPr lang="en-US" dirty="0"/>
          </a:p>
          <a:p>
            <a:endParaRPr lang="en-US" dirty="0"/>
          </a:p>
        </p:txBody>
      </p:sp>
    </p:spTree>
    <p:extLst>
      <p:ext uri="{BB962C8B-B14F-4D97-AF65-F5344CB8AC3E}">
        <p14:creationId xmlns:p14="http://schemas.microsoft.com/office/powerpoint/2010/main" val="2931564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3656</TotalTime>
  <Words>1636</Words>
  <Application>Microsoft Office PowerPoint</Application>
  <PresentationFormat>Widescreen</PresentationFormat>
  <Paragraphs>126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Bookman Old Style</vt:lpstr>
      <vt:lpstr>Calibri</vt:lpstr>
      <vt:lpstr>Calibri Light</vt:lpstr>
      <vt:lpstr>Comic Sans MS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ARBUISO, CHARLES B</dc:creator>
  <cp:lastModifiedBy>ARBUISO, CHARLES B</cp:lastModifiedBy>
  <cp:revision>198</cp:revision>
  <dcterms:created xsi:type="dcterms:W3CDTF">2018-12-10T13:09:54Z</dcterms:created>
  <dcterms:modified xsi:type="dcterms:W3CDTF">2024-01-04T01:11:52Z</dcterms:modified>
</cp:coreProperties>
</file>