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C010E-7B35-F07A-9B56-3A2742C5E5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ABAB17-7D05-B2F5-0BBC-2DE2FDCC39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9E4FE2-A46B-02F7-5671-D83395CA0404}"/>
              </a:ext>
            </a:extLst>
          </p:cNvPr>
          <p:cNvSpPr>
            <a:spLocks noGrp="1"/>
          </p:cNvSpPr>
          <p:nvPr>
            <p:ph type="dt" sz="half" idx="10"/>
          </p:nvPr>
        </p:nvSpPr>
        <p:spPr/>
        <p:txBody>
          <a:bodyPr/>
          <a:lstStyle/>
          <a:p>
            <a:fld id="{855BB299-C0C8-4327-A09E-A09C4644E6C0}" type="datetimeFigureOut">
              <a:rPr lang="en-US" smtClean="0"/>
              <a:t>4/22/2024</a:t>
            </a:fld>
            <a:endParaRPr lang="en-US"/>
          </a:p>
        </p:txBody>
      </p:sp>
      <p:sp>
        <p:nvSpPr>
          <p:cNvPr id="5" name="Footer Placeholder 4">
            <a:extLst>
              <a:ext uri="{FF2B5EF4-FFF2-40B4-BE49-F238E27FC236}">
                <a16:creationId xmlns:a16="http://schemas.microsoft.com/office/drawing/2014/main" id="{301C3504-0477-3259-DF0B-1ABD78B8E4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4A9EE6-E297-2883-59E6-73D81C0301EC}"/>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1786034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5AFDC-2699-2B98-DBC6-8F8D56C2B2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9351AB-8526-D42C-66E6-AC6F76B2F4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DEEAF0-B56C-2528-3882-FDE0820DDB49}"/>
              </a:ext>
            </a:extLst>
          </p:cNvPr>
          <p:cNvSpPr>
            <a:spLocks noGrp="1"/>
          </p:cNvSpPr>
          <p:nvPr>
            <p:ph type="dt" sz="half" idx="10"/>
          </p:nvPr>
        </p:nvSpPr>
        <p:spPr/>
        <p:txBody>
          <a:bodyPr/>
          <a:lstStyle/>
          <a:p>
            <a:fld id="{855BB299-C0C8-4327-A09E-A09C4644E6C0}" type="datetimeFigureOut">
              <a:rPr lang="en-US" smtClean="0"/>
              <a:t>4/22/2024</a:t>
            </a:fld>
            <a:endParaRPr lang="en-US"/>
          </a:p>
        </p:txBody>
      </p:sp>
      <p:sp>
        <p:nvSpPr>
          <p:cNvPr id="5" name="Footer Placeholder 4">
            <a:extLst>
              <a:ext uri="{FF2B5EF4-FFF2-40B4-BE49-F238E27FC236}">
                <a16:creationId xmlns:a16="http://schemas.microsoft.com/office/drawing/2014/main" id="{0285F7E0-42B8-63DE-AF8D-260308F418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4DCA6C-3A58-D21C-C808-00FF50E8D834}"/>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257156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5BAD2C-CFFF-EF70-51EA-4E22CCCCAE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43095F-3935-D379-33D1-0BE16EB250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5C40E0-F5C4-4702-FF1B-24E15B9BA8EA}"/>
              </a:ext>
            </a:extLst>
          </p:cNvPr>
          <p:cNvSpPr>
            <a:spLocks noGrp="1"/>
          </p:cNvSpPr>
          <p:nvPr>
            <p:ph type="dt" sz="half" idx="10"/>
          </p:nvPr>
        </p:nvSpPr>
        <p:spPr/>
        <p:txBody>
          <a:bodyPr/>
          <a:lstStyle/>
          <a:p>
            <a:fld id="{855BB299-C0C8-4327-A09E-A09C4644E6C0}" type="datetimeFigureOut">
              <a:rPr lang="en-US" smtClean="0"/>
              <a:t>4/22/2024</a:t>
            </a:fld>
            <a:endParaRPr lang="en-US"/>
          </a:p>
        </p:txBody>
      </p:sp>
      <p:sp>
        <p:nvSpPr>
          <p:cNvPr id="5" name="Footer Placeholder 4">
            <a:extLst>
              <a:ext uri="{FF2B5EF4-FFF2-40B4-BE49-F238E27FC236}">
                <a16:creationId xmlns:a16="http://schemas.microsoft.com/office/drawing/2014/main" id="{A9A7268B-A264-89B8-6112-3D3948C283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2E6327-C152-18B3-763D-5C13B3D33B99}"/>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3282066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A7605-1B47-6794-D47E-A84501DCA3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4F08B-B7AE-5B96-727D-619E9D0956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00F5A-F69A-CBFF-FDAA-3B9DD57784DD}"/>
              </a:ext>
            </a:extLst>
          </p:cNvPr>
          <p:cNvSpPr>
            <a:spLocks noGrp="1"/>
          </p:cNvSpPr>
          <p:nvPr>
            <p:ph type="dt" sz="half" idx="10"/>
          </p:nvPr>
        </p:nvSpPr>
        <p:spPr/>
        <p:txBody>
          <a:bodyPr/>
          <a:lstStyle/>
          <a:p>
            <a:fld id="{855BB299-C0C8-4327-A09E-A09C4644E6C0}" type="datetimeFigureOut">
              <a:rPr lang="en-US" smtClean="0"/>
              <a:t>4/22/2024</a:t>
            </a:fld>
            <a:endParaRPr lang="en-US"/>
          </a:p>
        </p:txBody>
      </p:sp>
      <p:sp>
        <p:nvSpPr>
          <p:cNvPr id="5" name="Footer Placeholder 4">
            <a:extLst>
              <a:ext uri="{FF2B5EF4-FFF2-40B4-BE49-F238E27FC236}">
                <a16:creationId xmlns:a16="http://schemas.microsoft.com/office/drawing/2014/main" id="{7C7FBF22-34E4-A4D9-FD0C-E12B3F117D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EB3255-9378-0725-9F3F-CD414CEE235D}"/>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3171974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55E3E-060B-B45F-D095-6326906A89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3BE4E6-1C7F-F373-34A5-BE1B94C842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E60CA3-C144-C289-9458-A2D9CDF5CBFE}"/>
              </a:ext>
            </a:extLst>
          </p:cNvPr>
          <p:cNvSpPr>
            <a:spLocks noGrp="1"/>
          </p:cNvSpPr>
          <p:nvPr>
            <p:ph type="dt" sz="half" idx="10"/>
          </p:nvPr>
        </p:nvSpPr>
        <p:spPr/>
        <p:txBody>
          <a:bodyPr/>
          <a:lstStyle/>
          <a:p>
            <a:fld id="{855BB299-C0C8-4327-A09E-A09C4644E6C0}" type="datetimeFigureOut">
              <a:rPr lang="en-US" smtClean="0"/>
              <a:t>4/22/2024</a:t>
            </a:fld>
            <a:endParaRPr lang="en-US"/>
          </a:p>
        </p:txBody>
      </p:sp>
      <p:sp>
        <p:nvSpPr>
          <p:cNvPr id="5" name="Footer Placeholder 4">
            <a:extLst>
              <a:ext uri="{FF2B5EF4-FFF2-40B4-BE49-F238E27FC236}">
                <a16:creationId xmlns:a16="http://schemas.microsoft.com/office/drawing/2014/main" id="{D6095F4E-A021-1083-299D-AFDD899F54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8FAF6E-D594-8757-CA9B-06ADC1F58038}"/>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3951563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2753B-113E-2434-48D8-38DFC82763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6B89B3-3C1B-08D6-7337-E34AC6ABA4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2CFEF6-650E-48AD-6440-7C93022026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2A5AED-11EC-619A-3F1F-C1979737F7FB}"/>
              </a:ext>
            </a:extLst>
          </p:cNvPr>
          <p:cNvSpPr>
            <a:spLocks noGrp="1"/>
          </p:cNvSpPr>
          <p:nvPr>
            <p:ph type="dt" sz="half" idx="10"/>
          </p:nvPr>
        </p:nvSpPr>
        <p:spPr/>
        <p:txBody>
          <a:bodyPr/>
          <a:lstStyle/>
          <a:p>
            <a:fld id="{855BB299-C0C8-4327-A09E-A09C4644E6C0}" type="datetimeFigureOut">
              <a:rPr lang="en-US" smtClean="0"/>
              <a:t>4/22/2024</a:t>
            </a:fld>
            <a:endParaRPr lang="en-US"/>
          </a:p>
        </p:txBody>
      </p:sp>
      <p:sp>
        <p:nvSpPr>
          <p:cNvPr id="6" name="Footer Placeholder 5">
            <a:extLst>
              <a:ext uri="{FF2B5EF4-FFF2-40B4-BE49-F238E27FC236}">
                <a16:creationId xmlns:a16="http://schemas.microsoft.com/office/drawing/2014/main" id="{A8B9842F-015D-872D-7456-1D517420AE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AFB022-2EB2-E981-BEA6-A18ECB1948DC}"/>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2956079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182A-73C8-89A2-9503-6EC65A6AA4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C552DF-1BBB-0C41-FC6C-09AAAAD23F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1BF019-B510-C552-08D5-7238DF879D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8E4D2B-3E67-8777-1489-F316FD930C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583AB3-BD63-BC3E-553B-9DA7B5B1AF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0E8A1E-CF91-0627-6D3B-6D6781EBA272}"/>
              </a:ext>
            </a:extLst>
          </p:cNvPr>
          <p:cNvSpPr>
            <a:spLocks noGrp="1"/>
          </p:cNvSpPr>
          <p:nvPr>
            <p:ph type="dt" sz="half" idx="10"/>
          </p:nvPr>
        </p:nvSpPr>
        <p:spPr/>
        <p:txBody>
          <a:bodyPr/>
          <a:lstStyle/>
          <a:p>
            <a:fld id="{855BB299-C0C8-4327-A09E-A09C4644E6C0}" type="datetimeFigureOut">
              <a:rPr lang="en-US" smtClean="0"/>
              <a:t>4/22/2024</a:t>
            </a:fld>
            <a:endParaRPr lang="en-US"/>
          </a:p>
        </p:txBody>
      </p:sp>
      <p:sp>
        <p:nvSpPr>
          <p:cNvPr id="8" name="Footer Placeholder 7">
            <a:extLst>
              <a:ext uri="{FF2B5EF4-FFF2-40B4-BE49-F238E27FC236}">
                <a16:creationId xmlns:a16="http://schemas.microsoft.com/office/drawing/2014/main" id="{BD14C52E-249A-835D-1C28-A3F1DA1D32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7EEA84-2F6D-41C5-901B-331115B35E58}"/>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1814419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8812C-C3B8-A521-8168-AC71CFB34F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CCFBC2-B26A-A78F-AE19-D93FD3C6D73F}"/>
              </a:ext>
            </a:extLst>
          </p:cNvPr>
          <p:cNvSpPr>
            <a:spLocks noGrp="1"/>
          </p:cNvSpPr>
          <p:nvPr>
            <p:ph type="dt" sz="half" idx="10"/>
          </p:nvPr>
        </p:nvSpPr>
        <p:spPr/>
        <p:txBody>
          <a:bodyPr/>
          <a:lstStyle/>
          <a:p>
            <a:fld id="{855BB299-C0C8-4327-A09E-A09C4644E6C0}" type="datetimeFigureOut">
              <a:rPr lang="en-US" smtClean="0"/>
              <a:t>4/22/2024</a:t>
            </a:fld>
            <a:endParaRPr lang="en-US"/>
          </a:p>
        </p:txBody>
      </p:sp>
      <p:sp>
        <p:nvSpPr>
          <p:cNvPr id="4" name="Footer Placeholder 3">
            <a:extLst>
              <a:ext uri="{FF2B5EF4-FFF2-40B4-BE49-F238E27FC236}">
                <a16:creationId xmlns:a16="http://schemas.microsoft.com/office/drawing/2014/main" id="{3A2EE869-FDF7-5932-F2B4-D3C5F2D22C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728645-3070-4A44-5818-8CB00EE65B8C}"/>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1316862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7B055B-CE4D-6333-57E7-AC37641A09A4}"/>
              </a:ext>
            </a:extLst>
          </p:cNvPr>
          <p:cNvSpPr>
            <a:spLocks noGrp="1"/>
          </p:cNvSpPr>
          <p:nvPr>
            <p:ph type="dt" sz="half" idx="10"/>
          </p:nvPr>
        </p:nvSpPr>
        <p:spPr/>
        <p:txBody>
          <a:bodyPr/>
          <a:lstStyle/>
          <a:p>
            <a:fld id="{855BB299-C0C8-4327-A09E-A09C4644E6C0}" type="datetimeFigureOut">
              <a:rPr lang="en-US" smtClean="0"/>
              <a:t>4/22/2024</a:t>
            </a:fld>
            <a:endParaRPr lang="en-US"/>
          </a:p>
        </p:txBody>
      </p:sp>
      <p:sp>
        <p:nvSpPr>
          <p:cNvPr id="3" name="Footer Placeholder 2">
            <a:extLst>
              <a:ext uri="{FF2B5EF4-FFF2-40B4-BE49-F238E27FC236}">
                <a16:creationId xmlns:a16="http://schemas.microsoft.com/office/drawing/2014/main" id="{F26A0DF2-6164-EF70-1B44-DAD9A568A1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065039-CFD5-015D-EE60-B912EBAA8E62}"/>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2998104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65568-9820-8E3A-88A9-544B7EB385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BF1006-B2F7-1EE3-9591-2249BC8EC6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3AA099-CC94-5F46-DAC7-ABB168A1A0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5E1332-9309-9E17-CBAF-E82BB2DBF59A}"/>
              </a:ext>
            </a:extLst>
          </p:cNvPr>
          <p:cNvSpPr>
            <a:spLocks noGrp="1"/>
          </p:cNvSpPr>
          <p:nvPr>
            <p:ph type="dt" sz="half" idx="10"/>
          </p:nvPr>
        </p:nvSpPr>
        <p:spPr/>
        <p:txBody>
          <a:bodyPr/>
          <a:lstStyle/>
          <a:p>
            <a:fld id="{855BB299-C0C8-4327-A09E-A09C4644E6C0}" type="datetimeFigureOut">
              <a:rPr lang="en-US" smtClean="0"/>
              <a:t>4/22/2024</a:t>
            </a:fld>
            <a:endParaRPr lang="en-US"/>
          </a:p>
        </p:txBody>
      </p:sp>
      <p:sp>
        <p:nvSpPr>
          <p:cNvPr id="6" name="Footer Placeholder 5">
            <a:extLst>
              <a:ext uri="{FF2B5EF4-FFF2-40B4-BE49-F238E27FC236}">
                <a16:creationId xmlns:a16="http://schemas.microsoft.com/office/drawing/2014/main" id="{D8B55056-1EC3-8748-3BE3-4FC901D4AF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71F611-1D86-0F53-418E-D77CE6A53B6B}"/>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3565685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68785-DFAE-F79E-F648-88375DE8AB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EA7C6B-502D-4E57-4DAA-3E40F7107A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BFD021-73C0-18F7-0FCE-8C6E4B8874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D509A5-BFA8-21FF-B849-DC7F0BB2053E}"/>
              </a:ext>
            </a:extLst>
          </p:cNvPr>
          <p:cNvSpPr>
            <a:spLocks noGrp="1"/>
          </p:cNvSpPr>
          <p:nvPr>
            <p:ph type="dt" sz="half" idx="10"/>
          </p:nvPr>
        </p:nvSpPr>
        <p:spPr/>
        <p:txBody>
          <a:bodyPr/>
          <a:lstStyle/>
          <a:p>
            <a:fld id="{855BB299-C0C8-4327-A09E-A09C4644E6C0}" type="datetimeFigureOut">
              <a:rPr lang="en-US" smtClean="0"/>
              <a:t>4/22/2024</a:t>
            </a:fld>
            <a:endParaRPr lang="en-US"/>
          </a:p>
        </p:txBody>
      </p:sp>
      <p:sp>
        <p:nvSpPr>
          <p:cNvPr id="6" name="Footer Placeholder 5">
            <a:extLst>
              <a:ext uri="{FF2B5EF4-FFF2-40B4-BE49-F238E27FC236}">
                <a16:creationId xmlns:a16="http://schemas.microsoft.com/office/drawing/2014/main" id="{8EA512F2-9E2E-8C42-539B-591D78B490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356D46-713F-DB7D-0102-2DA3FA2A05E0}"/>
              </a:ext>
            </a:extLst>
          </p:cNvPr>
          <p:cNvSpPr>
            <a:spLocks noGrp="1"/>
          </p:cNvSpPr>
          <p:nvPr>
            <p:ph type="sldNum" sz="quarter" idx="12"/>
          </p:nvPr>
        </p:nvSpPr>
        <p:spPr/>
        <p:txBody>
          <a:bodyPr/>
          <a:lstStyle/>
          <a:p>
            <a:fld id="{3ADAB99D-D76D-47C8-A78A-05AA2A6EDB4D}" type="slidenum">
              <a:rPr lang="en-US" smtClean="0"/>
              <a:t>‹#›</a:t>
            </a:fld>
            <a:endParaRPr lang="en-US"/>
          </a:p>
        </p:txBody>
      </p:sp>
    </p:spTree>
    <p:extLst>
      <p:ext uri="{BB962C8B-B14F-4D97-AF65-F5344CB8AC3E}">
        <p14:creationId xmlns:p14="http://schemas.microsoft.com/office/powerpoint/2010/main" val="659424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B858FA-EF93-94B8-D964-368D7B1063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78EF57-FFBD-C5C5-2C89-43CA7EF14B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81CD17-41A0-698B-38D1-84FE86A427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5BB299-C0C8-4327-A09E-A09C4644E6C0}" type="datetimeFigureOut">
              <a:rPr lang="en-US" smtClean="0"/>
              <a:t>4/22/2024</a:t>
            </a:fld>
            <a:endParaRPr lang="en-US"/>
          </a:p>
        </p:txBody>
      </p:sp>
      <p:sp>
        <p:nvSpPr>
          <p:cNvPr id="5" name="Footer Placeholder 4">
            <a:extLst>
              <a:ext uri="{FF2B5EF4-FFF2-40B4-BE49-F238E27FC236}">
                <a16:creationId xmlns:a16="http://schemas.microsoft.com/office/drawing/2014/main" id="{1E8BCFA5-3435-DB5C-C2A5-4E681844A5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E8C464D-F170-994B-1012-7EC9E0D446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DAB99D-D76D-47C8-A78A-05AA2A6EDB4D}" type="slidenum">
              <a:rPr lang="en-US" smtClean="0"/>
              <a:t>‹#›</a:t>
            </a:fld>
            <a:endParaRPr lang="en-US"/>
          </a:p>
        </p:txBody>
      </p:sp>
    </p:spTree>
    <p:extLst>
      <p:ext uri="{BB962C8B-B14F-4D97-AF65-F5344CB8AC3E}">
        <p14:creationId xmlns:p14="http://schemas.microsoft.com/office/powerpoint/2010/main" val="2409668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41BD47-C392-EC6D-9407-5CF5961793F5}"/>
              </a:ext>
            </a:extLst>
          </p:cNvPr>
          <p:cNvSpPr txBox="1"/>
          <p:nvPr/>
        </p:nvSpPr>
        <p:spPr>
          <a:xfrm>
            <a:off x="0" y="0"/>
            <a:ext cx="12192000" cy="400110"/>
          </a:xfrm>
          <a:prstGeom prst="rect">
            <a:avLst/>
          </a:prstGeom>
          <a:noFill/>
        </p:spPr>
        <p:txBody>
          <a:bodyPr wrap="square" rtlCol="0">
            <a:spAutoFit/>
          </a:bodyPr>
          <a:lstStyle/>
          <a:p>
            <a:pPr algn="ctr"/>
            <a:endParaRPr lang="en-US" sz="2000" dirty="0">
              <a:solidFill>
                <a:srgbClr val="000099"/>
              </a:solidFill>
              <a:latin typeface="High Tower Text" panose="02040502050506030303" pitchFamily="18" charset="0"/>
              <a:cs typeface="David" panose="020F0502020204030204" pitchFamily="34" charset="-79"/>
            </a:endParaRPr>
          </a:p>
        </p:txBody>
      </p:sp>
      <p:sp>
        <p:nvSpPr>
          <p:cNvPr id="3" name="TextBox 2">
            <a:extLst>
              <a:ext uri="{FF2B5EF4-FFF2-40B4-BE49-F238E27FC236}">
                <a16:creationId xmlns:a16="http://schemas.microsoft.com/office/drawing/2014/main" id="{4557E2B4-6277-2237-683D-62DEA857F090}"/>
              </a:ext>
            </a:extLst>
          </p:cNvPr>
          <p:cNvSpPr txBox="1"/>
          <p:nvPr/>
        </p:nvSpPr>
        <p:spPr>
          <a:xfrm>
            <a:off x="0" y="0"/>
            <a:ext cx="12192000" cy="1446550"/>
          </a:xfrm>
          <a:prstGeom prst="rect">
            <a:avLst/>
          </a:prstGeom>
          <a:solidFill>
            <a:srgbClr val="006600"/>
          </a:solidFill>
        </p:spPr>
        <p:txBody>
          <a:bodyPr wrap="square" rtlCol="0">
            <a:spAutoFit/>
          </a:bodyPr>
          <a:lstStyle/>
          <a:p>
            <a:pPr algn="ctr"/>
            <a:r>
              <a:rPr lang="en-US" sz="8800" b="1" dirty="0">
                <a:solidFill>
                  <a:schemeClr val="bg1"/>
                </a:solidFill>
                <a:latin typeface="Alasassy Caps" panose="020F0502020204030204" pitchFamily="2" charset="0"/>
              </a:rPr>
              <a:t>Acid Base Titration Lab</a:t>
            </a:r>
          </a:p>
        </p:txBody>
      </p:sp>
      <p:sp>
        <p:nvSpPr>
          <p:cNvPr id="4" name="TextBox 3">
            <a:extLst>
              <a:ext uri="{FF2B5EF4-FFF2-40B4-BE49-F238E27FC236}">
                <a16:creationId xmlns:a16="http://schemas.microsoft.com/office/drawing/2014/main" id="{00DBCDEF-3C0E-630C-36D9-1DDD71E95047}"/>
              </a:ext>
            </a:extLst>
          </p:cNvPr>
          <p:cNvSpPr txBox="1"/>
          <p:nvPr/>
        </p:nvSpPr>
        <p:spPr>
          <a:xfrm>
            <a:off x="0" y="1446550"/>
            <a:ext cx="12192000" cy="5386090"/>
          </a:xfrm>
          <a:prstGeom prst="rect">
            <a:avLst/>
          </a:prstGeom>
          <a:noFill/>
        </p:spPr>
        <p:txBody>
          <a:bodyPr wrap="square" rtlCol="0">
            <a:spAutoFit/>
          </a:bodyPr>
          <a:lstStyle/>
          <a:p>
            <a:r>
              <a:rPr lang="en-US" dirty="0">
                <a:latin typeface="Consolas" panose="020B0609020204030204" pitchFamily="49" charset="0"/>
              </a:rPr>
              <a:t>We will measure and determine the molarity of the base. </a:t>
            </a:r>
          </a:p>
          <a:p>
            <a:endParaRPr lang="en-US" dirty="0">
              <a:latin typeface="Consolas" panose="020B0609020204030204" pitchFamily="49" charset="0"/>
            </a:endParaRPr>
          </a:p>
          <a:p>
            <a:r>
              <a:rPr lang="en-US" dirty="0">
                <a:latin typeface="Consolas" panose="020B0609020204030204" pitchFamily="49" charset="0"/>
              </a:rPr>
              <a:t>Our acid today is 0.75 M HNO</a:t>
            </a:r>
            <a:r>
              <a:rPr lang="en-US" baseline="-25000" dirty="0">
                <a:latin typeface="Consolas" panose="020B0609020204030204" pitchFamily="49" charset="0"/>
              </a:rPr>
              <a:t>3(AQ)  </a:t>
            </a:r>
            <a:r>
              <a:rPr lang="en-US" dirty="0">
                <a:latin typeface="Consolas" panose="020B0609020204030204" pitchFamily="49" charset="0"/>
              </a:rPr>
              <a:t>AKA ___________________________________</a:t>
            </a:r>
          </a:p>
          <a:p>
            <a:endParaRPr lang="en-US" dirty="0">
              <a:latin typeface="Consolas" panose="020B0609020204030204" pitchFamily="49" charset="0"/>
            </a:endParaRPr>
          </a:p>
          <a:p>
            <a:r>
              <a:rPr lang="en-US" dirty="0">
                <a:latin typeface="Consolas" panose="020B0609020204030204" pitchFamily="49" charset="0"/>
              </a:rPr>
              <a:t>Our base today is Ca(OH)</a:t>
            </a:r>
            <a:r>
              <a:rPr lang="en-US" baseline="-25000" dirty="0">
                <a:latin typeface="Consolas" panose="020B0609020204030204" pitchFamily="49" charset="0"/>
              </a:rPr>
              <a:t>2(AQ) </a:t>
            </a:r>
            <a:r>
              <a:rPr lang="en-US" dirty="0">
                <a:latin typeface="Consolas" panose="020B0609020204030204" pitchFamily="49" charset="0"/>
              </a:rPr>
              <a:t>of unknown molarity.  AKA _________________________________________</a:t>
            </a:r>
          </a:p>
          <a:p>
            <a:endParaRPr lang="en-US" dirty="0">
              <a:latin typeface="Consolas" panose="020B0609020204030204" pitchFamily="49" charset="0"/>
            </a:endParaRPr>
          </a:p>
          <a:p>
            <a:r>
              <a:rPr lang="en-US" sz="2800" dirty="0">
                <a:solidFill>
                  <a:srgbClr val="FF0000"/>
                </a:solidFill>
                <a:latin typeface="Consolas" panose="020B0609020204030204" pitchFamily="49" charset="0"/>
              </a:rPr>
              <a:t>The 1</a:t>
            </a:r>
            <a:r>
              <a:rPr lang="en-US" sz="2800" baseline="30000" dirty="0">
                <a:solidFill>
                  <a:srgbClr val="FF0000"/>
                </a:solidFill>
                <a:latin typeface="Consolas" panose="020B0609020204030204" pitchFamily="49" charset="0"/>
              </a:rPr>
              <a:t>st</a:t>
            </a:r>
            <a:r>
              <a:rPr lang="en-US" sz="2800" dirty="0">
                <a:solidFill>
                  <a:srgbClr val="FF0000"/>
                </a:solidFill>
                <a:latin typeface="Consolas" panose="020B0609020204030204" pitchFamily="49" charset="0"/>
              </a:rPr>
              <a:t> page says use ~ 5, 6, 7, 8, 9, and 10 mL of ACID.</a:t>
            </a:r>
          </a:p>
          <a:p>
            <a:endParaRPr lang="en-US" dirty="0">
              <a:latin typeface="Consolas" panose="020B0609020204030204" pitchFamily="49" charset="0"/>
            </a:endParaRPr>
          </a:p>
          <a:p>
            <a:r>
              <a:rPr lang="en-US" dirty="0">
                <a:latin typeface="Consolas" panose="020B0609020204030204" pitchFamily="49" charset="0"/>
              </a:rPr>
              <a:t>If you do that you won’t have enough base to complete the lab  </a:t>
            </a:r>
          </a:p>
          <a:p>
            <a:r>
              <a:rPr lang="en-US" dirty="0">
                <a:latin typeface="Consolas" panose="020B0609020204030204" pitchFamily="49" charset="0"/>
              </a:rPr>
              <a:t>(What does that say?  Does the acid or base have a greater concentration?)</a:t>
            </a:r>
          </a:p>
          <a:p>
            <a:endParaRPr lang="en-US" dirty="0">
              <a:latin typeface="Consolas" panose="020B0609020204030204" pitchFamily="49" charset="0"/>
            </a:endParaRPr>
          </a:p>
          <a:p>
            <a:r>
              <a:rPr lang="en-US" dirty="0">
                <a:solidFill>
                  <a:srgbClr val="000099"/>
                </a:solidFill>
                <a:highlight>
                  <a:srgbClr val="FFFF00"/>
                </a:highlight>
                <a:latin typeface="Consolas" panose="020B0609020204030204" pitchFamily="49" charset="0"/>
              </a:rPr>
              <a:t>Change it to 3, 4, 5, 6, 7 and 8 mL of ACID.</a:t>
            </a:r>
            <a:r>
              <a:rPr lang="en-US" dirty="0">
                <a:solidFill>
                  <a:srgbClr val="000099"/>
                </a:solidFill>
                <a:latin typeface="Consolas" panose="020B0609020204030204" pitchFamily="49" charset="0"/>
              </a:rPr>
              <a:t>  </a:t>
            </a:r>
            <a:r>
              <a:rPr lang="en-US" dirty="0">
                <a:latin typeface="Consolas" panose="020B0609020204030204" pitchFamily="49" charset="0"/>
              </a:rPr>
              <a:t>Try to go a hair under because you will likely have to back titrate some.  If you do “go over” then the next trial go lower on purpose.  If you run out of acid or base lab ends for you and your results will likely have more error </a:t>
            </a:r>
            <a:r>
              <a:rPr lang="en-US" b="1" dirty="0">
                <a:solidFill>
                  <a:srgbClr val="000099"/>
                </a:solidFill>
                <a:highlight>
                  <a:srgbClr val="FFFF00"/>
                </a:highlight>
                <a:latin typeface="Consolas" panose="020B0609020204030204" pitchFamily="49" charset="0"/>
              </a:rPr>
              <a:t>(</a:t>
            </a:r>
            <a:r>
              <a:rPr lang="en-US" b="1" dirty="0">
                <a:solidFill>
                  <a:srgbClr val="000099"/>
                </a:solidFill>
                <a:highlight>
                  <a:srgbClr val="FFFF00"/>
                </a:highlight>
                <a:latin typeface="Consolas" panose="020B0609020204030204" pitchFamily="49" charset="0"/>
                <a:sym typeface="Wingdings" panose="05000000000000000000" pitchFamily="2" charset="2"/>
              </a:rPr>
              <a:t>)</a:t>
            </a:r>
          </a:p>
          <a:p>
            <a:endParaRPr lang="en-US" dirty="0">
              <a:latin typeface="Consolas" panose="020B0609020204030204" pitchFamily="49" charset="0"/>
              <a:sym typeface="Wingdings" panose="05000000000000000000" pitchFamily="2" charset="2"/>
            </a:endParaRPr>
          </a:p>
          <a:p>
            <a:r>
              <a:rPr lang="en-US" dirty="0">
                <a:latin typeface="Consolas" panose="020B0609020204030204" pitchFamily="49" charset="0"/>
                <a:sym typeface="Wingdings" panose="05000000000000000000" pitchFamily="2" charset="2"/>
              </a:rPr>
              <a:t>Hopefully, you will move right along, and we’ll do the questions and the conclusion in class.</a:t>
            </a:r>
          </a:p>
          <a:p>
            <a:endParaRPr lang="en-US" dirty="0">
              <a:latin typeface="Consolas" panose="020B0609020204030204" pitchFamily="49" charset="0"/>
              <a:sym typeface="Wingdings" panose="05000000000000000000" pitchFamily="2" charset="2"/>
            </a:endParaRPr>
          </a:p>
          <a:p>
            <a:r>
              <a:rPr lang="en-US" sz="2800" dirty="0">
                <a:solidFill>
                  <a:srgbClr val="FF0000"/>
                </a:solidFill>
                <a:latin typeface="Consolas" panose="020B0609020204030204" pitchFamily="49" charset="0"/>
                <a:sym typeface="Wingdings" panose="05000000000000000000" pitchFamily="2" charset="2"/>
              </a:rPr>
              <a:t>Peace, love and chemistry.  </a:t>
            </a:r>
            <a:endParaRPr lang="en-US" sz="2800"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2254289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41BD47-C392-EC6D-9407-5CF5961793F5}"/>
              </a:ext>
            </a:extLst>
          </p:cNvPr>
          <p:cNvSpPr txBox="1"/>
          <p:nvPr/>
        </p:nvSpPr>
        <p:spPr>
          <a:xfrm>
            <a:off x="0" y="0"/>
            <a:ext cx="12192000" cy="400110"/>
          </a:xfrm>
          <a:prstGeom prst="rect">
            <a:avLst/>
          </a:prstGeom>
          <a:noFill/>
        </p:spPr>
        <p:txBody>
          <a:bodyPr wrap="square" rtlCol="0">
            <a:spAutoFit/>
          </a:bodyPr>
          <a:lstStyle/>
          <a:p>
            <a:pPr algn="ctr"/>
            <a:endParaRPr lang="en-US" sz="2000" dirty="0">
              <a:solidFill>
                <a:srgbClr val="000099"/>
              </a:solidFill>
              <a:latin typeface="High Tower Text" panose="02040502050506030303" pitchFamily="18" charset="0"/>
              <a:cs typeface="David" panose="020F0502020204030204" pitchFamily="34" charset="-79"/>
            </a:endParaRPr>
          </a:p>
        </p:txBody>
      </p:sp>
      <p:sp>
        <p:nvSpPr>
          <p:cNvPr id="3" name="TextBox 2">
            <a:extLst>
              <a:ext uri="{FF2B5EF4-FFF2-40B4-BE49-F238E27FC236}">
                <a16:creationId xmlns:a16="http://schemas.microsoft.com/office/drawing/2014/main" id="{4557E2B4-6277-2237-683D-62DEA857F090}"/>
              </a:ext>
            </a:extLst>
          </p:cNvPr>
          <p:cNvSpPr txBox="1"/>
          <p:nvPr/>
        </p:nvSpPr>
        <p:spPr>
          <a:xfrm>
            <a:off x="0" y="0"/>
            <a:ext cx="12192000" cy="1446550"/>
          </a:xfrm>
          <a:prstGeom prst="rect">
            <a:avLst/>
          </a:prstGeom>
          <a:solidFill>
            <a:srgbClr val="006600"/>
          </a:solidFill>
        </p:spPr>
        <p:txBody>
          <a:bodyPr wrap="square" rtlCol="0">
            <a:spAutoFit/>
          </a:bodyPr>
          <a:lstStyle/>
          <a:p>
            <a:pPr algn="ctr"/>
            <a:r>
              <a:rPr lang="en-US" sz="8800" b="1" dirty="0">
                <a:solidFill>
                  <a:schemeClr val="bg1"/>
                </a:solidFill>
                <a:latin typeface="Alasassy Caps" panose="020F0502020204030204" pitchFamily="2" charset="0"/>
              </a:rPr>
              <a:t>Acid Base Titration Lab</a:t>
            </a:r>
          </a:p>
        </p:txBody>
      </p:sp>
      <p:sp>
        <p:nvSpPr>
          <p:cNvPr id="4" name="TextBox 3">
            <a:extLst>
              <a:ext uri="{FF2B5EF4-FFF2-40B4-BE49-F238E27FC236}">
                <a16:creationId xmlns:a16="http://schemas.microsoft.com/office/drawing/2014/main" id="{00DBCDEF-3C0E-630C-36D9-1DDD71E95047}"/>
              </a:ext>
            </a:extLst>
          </p:cNvPr>
          <p:cNvSpPr txBox="1"/>
          <p:nvPr/>
        </p:nvSpPr>
        <p:spPr>
          <a:xfrm>
            <a:off x="0" y="1446550"/>
            <a:ext cx="12192000" cy="5016758"/>
          </a:xfrm>
          <a:prstGeom prst="rect">
            <a:avLst/>
          </a:prstGeom>
          <a:noFill/>
        </p:spPr>
        <p:txBody>
          <a:bodyPr wrap="square" rtlCol="0">
            <a:spAutoFit/>
          </a:bodyPr>
          <a:lstStyle/>
          <a:p>
            <a:r>
              <a:rPr lang="en-US" dirty="0">
                <a:latin typeface="Consolas" panose="020B0609020204030204" pitchFamily="49" charset="0"/>
              </a:rPr>
              <a:t> </a:t>
            </a:r>
          </a:p>
          <a:p>
            <a:r>
              <a:rPr lang="en-US" sz="4400" dirty="0">
                <a:latin typeface="Times New Roman" panose="02020603050405020304" pitchFamily="18" charset="0"/>
                <a:cs typeface="Times New Roman" panose="02020603050405020304" pitchFamily="18" charset="0"/>
              </a:rPr>
              <a:t>Acid is 0.75 M HNO</a:t>
            </a:r>
            <a:r>
              <a:rPr lang="en-US" sz="4400" baseline="-25000" dirty="0">
                <a:latin typeface="Times New Roman" panose="02020603050405020304" pitchFamily="18" charset="0"/>
                <a:cs typeface="Times New Roman" panose="02020603050405020304" pitchFamily="18" charset="0"/>
              </a:rPr>
              <a:t>3(AQ)  </a:t>
            </a:r>
            <a:r>
              <a:rPr lang="en-US" sz="4400" dirty="0">
                <a:latin typeface="Times New Roman" panose="02020603050405020304" pitchFamily="18" charset="0"/>
                <a:cs typeface="Times New Roman" panose="02020603050405020304" pitchFamily="18" charset="0"/>
              </a:rPr>
              <a:t>-  </a:t>
            </a:r>
            <a:r>
              <a:rPr lang="en-US" sz="4400" dirty="0">
                <a:highlight>
                  <a:srgbClr val="FFFF00"/>
                </a:highlight>
                <a:latin typeface="Times New Roman" panose="02020603050405020304" pitchFamily="18" charset="0"/>
                <a:cs typeface="Times New Roman" panose="02020603050405020304" pitchFamily="18" charset="0"/>
              </a:rPr>
              <a:t>NITRIC ACID</a:t>
            </a:r>
          </a:p>
          <a:p>
            <a:endParaRPr lang="en-US" sz="4400" dirty="0">
              <a:latin typeface="Times New Roman" panose="02020603050405020304" pitchFamily="18" charset="0"/>
              <a:cs typeface="Times New Roman" panose="02020603050405020304" pitchFamily="18" charset="0"/>
            </a:endParaRPr>
          </a:p>
          <a:p>
            <a:r>
              <a:rPr lang="en-US" sz="4400" dirty="0">
                <a:latin typeface="Times New Roman" panose="02020603050405020304" pitchFamily="18" charset="0"/>
                <a:cs typeface="Times New Roman" panose="02020603050405020304" pitchFamily="18" charset="0"/>
              </a:rPr>
              <a:t>Base is Ca(OH)</a:t>
            </a:r>
            <a:r>
              <a:rPr lang="en-US" sz="4400" baseline="-25000" dirty="0">
                <a:latin typeface="Times New Roman" panose="02020603050405020304" pitchFamily="18" charset="0"/>
                <a:cs typeface="Times New Roman" panose="02020603050405020304" pitchFamily="18" charset="0"/>
              </a:rPr>
              <a:t>2(AQ) </a:t>
            </a:r>
            <a:r>
              <a:rPr lang="en-US" sz="4400" dirty="0">
                <a:latin typeface="Times New Roman" panose="02020603050405020304" pitchFamily="18" charset="0"/>
                <a:cs typeface="Times New Roman" panose="02020603050405020304" pitchFamily="18" charset="0"/>
              </a:rPr>
              <a:t>-  </a:t>
            </a:r>
            <a:r>
              <a:rPr lang="en-US" sz="4400" dirty="0">
                <a:highlight>
                  <a:srgbClr val="FFFF00"/>
                </a:highlight>
                <a:latin typeface="Times New Roman" panose="02020603050405020304" pitchFamily="18" charset="0"/>
                <a:cs typeface="Times New Roman" panose="02020603050405020304" pitchFamily="18" charset="0"/>
              </a:rPr>
              <a:t>CALCIUM HYDROXIDE</a:t>
            </a:r>
          </a:p>
          <a:p>
            <a:endParaRPr lang="en-US" sz="4400" dirty="0">
              <a:latin typeface="Times New Roman" panose="02020603050405020304" pitchFamily="18" charset="0"/>
              <a:cs typeface="Times New Roman" panose="02020603050405020304" pitchFamily="18" charset="0"/>
            </a:endParaRPr>
          </a:p>
          <a:p>
            <a:r>
              <a:rPr lang="en-US" sz="4400" dirty="0">
                <a:solidFill>
                  <a:srgbClr val="000099"/>
                </a:solidFill>
                <a:highlight>
                  <a:srgbClr val="FFFF00"/>
                </a:highlight>
                <a:latin typeface="Times New Roman" panose="02020603050405020304" pitchFamily="18" charset="0"/>
                <a:cs typeface="Times New Roman" panose="02020603050405020304" pitchFamily="18" charset="0"/>
              </a:rPr>
              <a:t>The base molarity is 0.22 M. </a:t>
            </a:r>
            <a:br>
              <a:rPr lang="en-US" sz="1100" dirty="0">
                <a:solidFill>
                  <a:srgbClr val="000099"/>
                </a:solidFill>
                <a:highlight>
                  <a:srgbClr val="FFFF00"/>
                </a:highlight>
                <a:latin typeface="Times New Roman" panose="02020603050405020304" pitchFamily="18" charset="0"/>
                <a:cs typeface="Times New Roman" panose="02020603050405020304" pitchFamily="18" charset="0"/>
              </a:rPr>
            </a:br>
            <a:br>
              <a:rPr lang="en-US" sz="1100" dirty="0">
                <a:solidFill>
                  <a:srgbClr val="000099"/>
                </a:solidFill>
                <a:highlight>
                  <a:srgbClr val="FFFF00"/>
                </a:highlight>
                <a:latin typeface="Times New Roman" panose="02020603050405020304" pitchFamily="18" charset="0"/>
                <a:cs typeface="Times New Roman" panose="02020603050405020304" pitchFamily="18" charset="0"/>
              </a:rPr>
            </a:br>
            <a:br>
              <a:rPr lang="en-US" sz="1100" dirty="0">
                <a:solidFill>
                  <a:srgbClr val="000099"/>
                </a:solidFill>
                <a:highlight>
                  <a:srgbClr val="FFFF00"/>
                </a:highlight>
                <a:latin typeface="Times New Roman" panose="02020603050405020304" pitchFamily="18" charset="0"/>
                <a:cs typeface="Times New Roman" panose="02020603050405020304" pitchFamily="18" charset="0"/>
              </a:rPr>
            </a:br>
            <a:r>
              <a:rPr lang="en-US" sz="60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Peace, love and chemistry.   </a:t>
            </a:r>
            <a:r>
              <a:rPr lang="en-US" sz="2000"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Click ahead</a:t>
            </a:r>
            <a:endParaRPr lang="en-US" sz="4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8140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iagram of a ph curve&#10;&#10;Description automatically generated">
            <a:extLst>
              <a:ext uri="{FF2B5EF4-FFF2-40B4-BE49-F238E27FC236}">
                <a16:creationId xmlns:a16="http://schemas.microsoft.com/office/drawing/2014/main" id="{2F1B879F-3E33-77A4-F2E1-E55F5BF899C0}"/>
              </a:ext>
            </a:extLst>
          </p:cNvPr>
          <p:cNvPicPr>
            <a:picLocks noChangeAspect="1"/>
          </p:cNvPicPr>
          <p:nvPr/>
        </p:nvPicPr>
        <p:blipFill rotWithShape="1">
          <a:blip r:embed="rId2">
            <a:extLst>
              <a:ext uri="{28A0092B-C50C-407E-A947-70E740481C1C}">
                <a14:useLocalDpi xmlns:a14="http://schemas.microsoft.com/office/drawing/2010/main" val="0"/>
              </a:ext>
            </a:extLst>
          </a:blip>
          <a:srcRect t="14686" r="27637" b="15556"/>
          <a:stretch/>
        </p:blipFill>
        <p:spPr>
          <a:xfrm>
            <a:off x="0" y="0"/>
            <a:ext cx="9097886" cy="6858000"/>
          </a:xfrm>
          <a:prstGeom prst="rect">
            <a:avLst/>
          </a:prstGeom>
        </p:spPr>
      </p:pic>
    </p:spTree>
    <p:extLst>
      <p:ext uri="{BB962C8B-B14F-4D97-AF65-F5344CB8AC3E}">
        <p14:creationId xmlns:p14="http://schemas.microsoft.com/office/powerpoint/2010/main" val="2792607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241</Words>
  <Application>Microsoft Office PowerPoint</Application>
  <PresentationFormat>Widescreen</PresentationFormat>
  <Paragraphs>24</Paragraphs>
  <Slides>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Alasassy Caps</vt:lpstr>
      <vt:lpstr>Arial</vt:lpstr>
      <vt:lpstr>Calibri</vt:lpstr>
      <vt:lpstr>Calibri Light</vt:lpstr>
      <vt:lpstr>Consolas</vt:lpstr>
      <vt:lpstr>High Tower Text</vt:lpstr>
      <vt:lpstr>Times New Roman</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ARBUISO, CHARLES B</dc:creator>
  <cp:lastModifiedBy>ARBUISO, CHARLES B</cp:lastModifiedBy>
  <cp:revision>90</cp:revision>
  <dcterms:created xsi:type="dcterms:W3CDTF">2023-06-23T14:43:21Z</dcterms:created>
  <dcterms:modified xsi:type="dcterms:W3CDTF">2024-04-23T03:52:44Z</dcterms:modified>
</cp:coreProperties>
</file>