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64" r:id="rId4"/>
    <p:sldId id="265" r:id="rId5"/>
    <p:sldId id="266" r:id="rId6"/>
    <p:sldId id="267" r:id="rId7"/>
    <p:sldId id="268" r:id="rId8"/>
    <p:sldId id="269" r:id="rId9"/>
    <p:sldId id="270" r:id="rId10"/>
    <p:sldId id="271" r:id="rId11"/>
    <p:sldId id="272" r:id="rId12"/>
    <p:sldId id="273" r:id="rId13"/>
    <p:sldId id="274" r:id="rId14"/>
    <p:sldId id="278" r:id="rId15"/>
    <p:sldId id="277" r:id="rId16"/>
    <p:sldId id="279" r:id="rId17"/>
    <p:sldId id="280" r:id="rId18"/>
    <p:sldId id="281" r:id="rId19"/>
    <p:sldId id="282" r:id="rId20"/>
    <p:sldId id="283" r:id="rId21"/>
    <p:sldId id="284" r:id="rId22"/>
    <p:sldId id="285" r:id="rId23"/>
    <p:sldId id="28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99"/>
    <a:srgbClr val="008000"/>
    <a:srgbClr val="FF00FF"/>
    <a:srgbClr val="3333FF"/>
    <a:srgbClr val="0033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86761F98-3626-4242-AA2C-D4FC9E88D283}" type="datetimeFigureOut">
              <a:rPr lang="en-US"/>
              <a:pPr>
                <a:defRPr/>
              </a:pPr>
              <a:t>4/12/2016</a:t>
            </a:fld>
            <a:endParaRPr lang="en-US" dirty="0"/>
          </a:p>
        </p:txBody>
      </p:sp>
      <p:sp>
        <p:nvSpPr>
          <p:cNvPr id="5" name="Footer Placeholder 18"/>
          <p:cNvSpPr>
            <a:spLocks noGrp="1"/>
          </p:cNvSpPr>
          <p:nvPr>
            <p:ph type="ftr" sz="quarter" idx="11"/>
          </p:nvPr>
        </p:nvSpPr>
        <p:spPr/>
        <p:txBody>
          <a:bodyPr/>
          <a:lstStyle>
            <a:lvl1pPr>
              <a:defRPr dirty="0"/>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3F79116D-E646-463F-B46B-49B5C4C10328}" type="slidenum">
              <a:rPr lang="en-US"/>
              <a:pPr>
                <a:defRPr/>
              </a:pPr>
              <a:t>‹#›</a:t>
            </a:fld>
            <a:endParaRPr lang="en-US" dirty="0"/>
          </a:p>
        </p:txBody>
      </p:sp>
    </p:spTree>
    <p:extLst>
      <p:ext uri="{BB962C8B-B14F-4D97-AF65-F5344CB8AC3E}">
        <p14:creationId xmlns:p14="http://schemas.microsoft.com/office/powerpoint/2010/main" val="13723255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AD19BD-0E82-4F2A-96E8-475D173C59AE}" type="datetimeFigureOut">
              <a:rPr lang="en-US"/>
              <a:pPr>
                <a:defRPr/>
              </a:pPr>
              <a:t>4/12/2016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43B6AE4-D545-49CE-A837-99704F457604}" type="slidenum">
              <a:rPr lang="en-US"/>
              <a:pPr>
                <a:defRPr/>
              </a:pPr>
              <a:t>‹#›</a:t>
            </a:fld>
            <a:endParaRPr lang="en-US" dirty="0"/>
          </a:p>
        </p:txBody>
      </p:sp>
    </p:spTree>
    <p:extLst>
      <p:ext uri="{BB962C8B-B14F-4D97-AF65-F5344CB8AC3E}">
        <p14:creationId xmlns:p14="http://schemas.microsoft.com/office/powerpoint/2010/main" val="601424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65F3C74-2C04-4A08-BFA4-5ADB5E7E4533}" type="datetimeFigureOut">
              <a:rPr lang="en-US"/>
              <a:pPr>
                <a:defRPr/>
              </a:pPr>
              <a:t>4/12/2016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8A9B9C5-C05B-405B-8E4D-20D40EB84ED9}" type="slidenum">
              <a:rPr lang="en-US"/>
              <a:pPr>
                <a:defRPr/>
              </a:pPr>
              <a:t>‹#›</a:t>
            </a:fld>
            <a:endParaRPr lang="en-US" dirty="0"/>
          </a:p>
        </p:txBody>
      </p:sp>
    </p:spTree>
    <p:extLst>
      <p:ext uri="{BB962C8B-B14F-4D97-AF65-F5344CB8AC3E}">
        <p14:creationId xmlns:p14="http://schemas.microsoft.com/office/powerpoint/2010/main" val="212167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5F7CBD3-06CC-4D09-BD52-41BA2B705B9E}" type="datetimeFigureOut">
              <a:rPr lang="en-US"/>
              <a:pPr>
                <a:defRPr/>
              </a:pPr>
              <a:t>4/12/2016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74B7CCD-1840-43EA-B25B-E1B96850DB67}" type="slidenum">
              <a:rPr lang="en-US"/>
              <a:pPr>
                <a:defRPr/>
              </a:pPr>
              <a:t>‹#›</a:t>
            </a:fld>
            <a:endParaRPr lang="en-US" dirty="0"/>
          </a:p>
        </p:txBody>
      </p:sp>
    </p:spTree>
    <p:extLst>
      <p:ext uri="{BB962C8B-B14F-4D97-AF65-F5344CB8AC3E}">
        <p14:creationId xmlns:p14="http://schemas.microsoft.com/office/powerpoint/2010/main" val="154825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DE24F4E-E61A-4C6C-8BF3-52EB47EC5233}" type="datetimeFigureOut">
              <a:rPr lang="en-US"/>
              <a:pPr>
                <a:defRPr/>
              </a:pPr>
              <a:t>4/12/2016</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C3EB91-DD3D-466F-9B9B-EA676BAC64EB}" type="slidenum">
              <a:rPr lang="en-US"/>
              <a:pPr>
                <a:defRPr/>
              </a:pPr>
              <a:t>‹#›</a:t>
            </a:fld>
            <a:endParaRPr lang="en-US" dirty="0"/>
          </a:p>
        </p:txBody>
      </p:sp>
    </p:spTree>
    <p:extLst>
      <p:ext uri="{BB962C8B-B14F-4D97-AF65-F5344CB8AC3E}">
        <p14:creationId xmlns:p14="http://schemas.microsoft.com/office/powerpoint/2010/main" val="30236095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51D773C-4EE1-48A4-A920-87ADACD7B6F1}" type="datetimeFigureOut">
              <a:rPr lang="en-US"/>
              <a:pPr>
                <a:defRPr/>
              </a:pPr>
              <a:t>4/12/2016</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D2DFEDC-0EAD-4FA8-81F0-9CFAA6C610DE}" type="slidenum">
              <a:rPr lang="en-US"/>
              <a:pPr>
                <a:defRPr/>
              </a:pPr>
              <a:t>‹#›</a:t>
            </a:fld>
            <a:endParaRPr lang="en-US" dirty="0"/>
          </a:p>
        </p:txBody>
      </p:sp>
    </p:spTree>
    <p:extLst>
      <p:ext uri="{BB962C8B-B14F-4D97-AF65-F5344CB8AC3E}">
        <p14:creationId xmlns:p14="http://schemas.microsoft.com/office/powerpoint/2010/main" val="392511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7B9EE3D-006D-492D-9279-26E7B6B55C47}" type="datetimeFigureOut">
              <a:rPr lang="en-US"/>
              <a:pPr>
                <a:defRPr/>
              </a:pPr>
              <a:t>4/12/2016</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90D570F-E170-4F60-913A-9D3C9D4B35CE}" type="slidenum">
              <a:rPr lang="en-US"/>
              <a:pPr>
                <a:defRPr/>
              </a:pPr>
              <a:t>‹#›</a:t>
            </a:fld>
            <a:endParaRPr lang="en-US" dirty="0"/>
          </a:p>
        </p:txBody>
      </p:sp>
    </p:spTree>
    <p:extLst>
      <p:ext uri="{BB962C8B-B14F-4D97-AF65-F5344CB8AC3E}">
        <p14:creationId xmlns:p14="http://schemas.microsoft.com/office/powerpoint/2010/main" val="419319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9CEFD0E-2BE2-429A-8E2C-A98462B733FC}" type="datetimeFigureOut">
              <a:rPr lang="en-US"/>
              <a:pPr>
                <a:defRPr/>
              </a:pPr>
              <a:t>4/12/2016</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C7F42E75-B2B2-448D-AAA2-F5082DAD36B4}" type="slidenum">
              <a:rPr lang="en-US"/>
              <a:pPr>
                <a:defRPr/>
              </a:pPr>
              <a:t>‹#›</a:t>
            </a:fld>
            <a:endParaRPr lang="en-US" dirty="0"/>
          </a:p>
        </p:txBody>
      </p:sp>
    </p:spTree>
    <p:extLst>
      <p:ext uri="{BB962C8B-B14F-4D97-AF65-F5344CB8AC3E}">
        <p14:creationId xmlns:p14="http://schemas.microsoft.com/office/powerpoint/2010/main" val="246695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56D110D-68D4-4471-B96E-E6C21CB37CBC}" type="datetimeFigureOut">
              <a:rPr lang="en-US"/>
              <a:pPr>
                <a:defRPr/>
              </a:pPr>
              <a:t>4/12/2016</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2955BF8-55B3-441B-A435-BA0A057E83CA}" type="slidenum">
              <a:rPr lang="en-US"/>
              <a:pPr>
                <a:defRPr/>
              </a:pPr>
              <a:t>‹#›</a:t>
            </a:fld>
            <a:endParaRPr lang="en-US" dirty="0"/>
          </a:p>
        </p:txBody>
      </p:sp>
    </p:spTree>
    <p:extLst>
      <p:ext uri="{BB962C8B-B14F-4D97-AF65-F5344CB8AC3E}">
        <p14:creationId xmlns:p14="http://schemas.microsoft.com/office/powerpoint/2010/main" val="222674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6B74C28-DBC6-4E35-BDD5-C76486CC14D0}" type="datetimeFigureOut">
              <a:rPr lang="en-US"/>
              <a:pPr>
                <a:defRPr/>
              </a:pPr>
              <a:t>4/12/2016</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A6C8B33-2DF5-4284-B18E-4E824B26A2B4}" type="slidenum">
              <a:rPr lang="en-US"/>
              <a:pPr>
                <a:defRPr/>
              </a:pPr>
              <a:t>‹#›</a:t>
            </a:fld>
            <a:endParaRPr lang="en-US" dirty="0"/>
          </a:p>
        </p:txBody>
      </p:sp>
    </p:spTree>
    <p:extLst>
      <p:ext uri="{BB962C8B-B14F-4D97-AF65-F5344CB8AC3E}">
        <p14:creationId xmlns:p14="http://schemas.microsoft.com/office/powerpoint/2010/main" val="31721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1D88586-9368-4C6C-AAB9-A91EDF57A6AA}" type="datetimeFigureOut">
              <a:rPr lang="en-US"/>
              <a:pPr>
                <a:defRPr/>
              </a:pPr>
              <a:t>4/12/2016</a:t>
            </a:fld>
            <a:endParaRPr lang="en-US" dirty="0"/>
          </a:p>
        </p:txBody>
      </p:sp>
      <p:sp>
        <p:nvSpPr>
          <p:cNvPr id="10" name="Footer Placeholder 5"/>
          <p:cNvSpPr>
            <a:spLocks noGrp="1"/>
          </p:cNvSpPr>
          <p:nvPr>
            <p:ph type="ftr" sz="quarter" idx="11"/>
          </p:nvPr>
        </p:nvSpPr>
        <p:spPr/>
        <p:txBody>
          <a:bodyPr/>
          <a:lstStyle>
            <a:lvl1pPr>
              <a:defRPr dirty="0"/>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16A26EA-B0EA-4598-BE91-E5B02AB0B06B}" type="slidenum">
              <a:rPr lang="en-US"/>
              <a:pPr>
                <a:defRPr/>
              </a:pPr>
              <a:t>‹#›</a:t>
            </a:fld>
            <a:endParaRPr lang="en-US" dirty="0"/>
          </a:p>
        </p:txBody>
      </p:sp>
    </p:spTree>
    <p:extLst>
      <p:ext uri="{BB962C8B-B14F-4D97-AF65-F5344CB8AC3E}">
        <p14:creationId xmlns:p14="http://schemas.microsoft.com/office/powerpoint/2010/main" val="173747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32ED0719-064F-49A9-B846-6FE3FF802B6B}" type="datetimeFigureOut">
              <a:rPr lang="en-US"/>
              <a:pPr>
                <a:defRPr/>
              </a:pPr>
              <a:t>4/12/2016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7EA721C-C933-42D3-AB23-25A50340596D}"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1524000" y="1981200"/>
            <a:ext cx="5943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4800">
                <a:latin typeface="Constantia" pitchFamily="18" charset="0"/>
              </a:rPr>
              <a:t>Potential Energy Diagrams Made Easy</a:t>
            </a:r>
          </a:p>
          <a:p>
            <a:pPr eaLnBrk="1" hangingPunct="1"/>
            <a:endParaRPr lang="en-US" altLang="en-US" sz="4800">
              <a:latin typeface="Constantia" pitchFamily="18" charset="0"/>
            </a:endParaRPr>
          </a:p>
          <a:p>
            <a:pPr eaLnBrk="1" hangingPunct="1"/>
            <a:r>
              <a:rPr lang="en-US" altLang="en-US" sz="4800">
                <a:latin typeface="Constantia" pitchFamily="18" charset="0"/>
              </a:rPr>
              <a:t>Exothermic followed by Endothermic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340" name="TextBox 7"/>
          <p:cNvSpPr txBox="1">
            <a:spLocks noChangeArrowheads="1"/>
          </p:cNvSpPr>
          <p:nvPr/>
        </p:nvSpPr>
        <p:spPr bwMode="auto">
          <a:xfrm>
            <a:off x="3124200" y="76200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solidFill>
                  <a:srgbClr val="003300"/>
                </a:solidFill>
                <a:latin typeface="Verdana" pitchFamily="34" charset="0"/>
              </a:rPr>
              <a:t>The activated complex is a very short lived melding of the reactants as the become products.   For about one ten trillionth of a second they are not reactants or products, but an intermediate substance.  The bonds are breaking and reforming as the products form.  This is labeled with the star.  </a:t>
            </a:r>
          </a:p>
        </p:txBody>
      </p:sp>
      <p:sp>
        <p:nvSpPr>
          <p:cNvPr id="14341"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4342"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4345"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6" name="Straight Arrow Connector 15"/>
          <p:cNvCxnSpPr/>
          <p:nvPr/>
        </p:nvCxnSpPr>
        <p:spPr>
          <a:xfrm rot="5400000" flipH="1" flipV="1">
            <a:off x="4419600" y="2514600"/>
            <a:ext cx="914400" cy="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14349" name="TextBox 18"/>
          <p:cNvSpPr txBox="1">
            <a:spLocks noChangeArrowheads="1"/>
          </p:cNvSpPr>
          <p:nvPr/>
        </p:nvSpPr>
        <p:spPr bwMode="auto">
          <a:xfrm>
            <a:off x="6096000" y="1981200"/>
            <a:ext cx="2819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3300"/>
                </a:solidFill>
                <a:latin typeface="Verdana" pitchFamily="34" charset="0"/>
              </a:rPr>
              <a:t>This is the “point of no return” for the reaction.</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8" name="Straight Connector 17"/>
          <p:cNvCxnSpPr>
            <a:stCxn id="17" idx="0"/>
          </p:cNvCxnSpPr>
          <p:nvPr/>
        </p:nvCxnSpPr>
        <p:spPr>
          <a:xfrm>
            <a:off x="6172200" y="4114800"/>
            <a:ext cx="1752600" cy="1588"/>
          </a:xfrm>
          <a:prstGeom prst="line">
            <a:avLst/>
          </a:prstGeom>
        </p:spPr>
        <p:style>
          <a:lnRef idx="3">
            <a:schemeClr val="dk1"/>
          </a:lnRef>
          <a:fillRef idx="0">
            <a:schemeClr val="dk1"/>
          </a:fillRef>
          <a:effectRef idx="2">
            <a:schemeClr val="dk1"/>
          </a:effectRef>
          <a:fontRef idx="minor">
            <a:schemeClr val="tx1"/>
          </a:fontRef>
        </p:style>
      </p:cxnSp>
      <p:sp>
        <p:nvSpPr>
          <p:cNvPr id="14352" name="TextBox 21"/>
          <p:cNvSpPr txBox="1">
            <a:spLocks noChangeArrowheads="1"/>
          </p:cNvSpPr>
          <p:nvPr/>
        </p:nvSpPr>
        <p:spPr bwMode="auto">
          <a:xfrm>
            <a:off x="6934200" y="3733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663300"/>
                </a:solidFill>
                <a:latin typeface="Verdana" pitchFamily="34" charset="0"/>
              </a:rPr>
              <a:t>P</a:t>
            </a:r>
          </a:p>
        </p:txBody>
      </p:sp>
      <p:cxnSp>
        <p:nvCxnSpPr>
          <p:cNvPr id="23" name="Straight Arrow Connector 22"/>
          <p:cNvCxnSpPr/>
          <p:nvPr/>
        </p:nvCxnSpPr>
        <p:spPr>
          <a:xfrm rot="5400000">
            <a:off x="3392488" y="3543300"/>
            <a:ext cx="1141412" cy="1588"/>
          </a:xfrm>
          <a:prstGeom prst="straightConnector1">
            <a:avLst/>
          </a:prstGeom>
          <a:ln>
            <a:solidFill>
              <a:srgbClr val="FF00FF"/>
            </a:solidFill>
            <a:tailEnd type="arrow"/>
          </a:ln>
        </p:spPr>
        <p:style>
          <a:lnRef idx="2">
            <a:schemeClr val="dk1"/>
          </a:lnRef>
          <a:fillRef idx="0">
            <a:schemeClr val="dk1"/>
          </a:fillRef>
          <a:effectRef idx="1">
            <a:schemeClr val="dk1"/>
          </a:effectRef>
          <a:fontRef idx="minor">
            <a:schemeClr val="tx1"/>
          </a:fontRef>
        </p:style>
      </p:cxnSp>
      <p:sp>
        <p:nvSpPr>
          <p:cNvPr id="14354" name="TextBox 23"/>
          <p:cNvSpPr txBox="1">
            <a:spLocks noChangeArrowheads="1"/>
          </p:cNvSpPr>
          <p:nvPr/>
        </p:nvSpPr>
        <p:spPr bwMode="auto">
          <a:xfrm>
            <a:off x="3200400" y="35814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a:solidFill>
                  <a:srgbClr val="FF00FF"/>
                </a:solidFill>
                <a:latin typeface="Verdana" pitchFamily="34" charset="0"/>
              </a:rPr>
              <a:t>― ∆H</a:t>
            </a:r>
          </a:p>
        </p:txBody>
      </p:sp>
      <p:sp>
        <p:nvSpPr>
          <p:cNvPr id="20" name="5-Point Star 19"/>
          <p:cNvSpPr/>
          <p:nvPr/>
        </p:nvSpPr>
        <p:spPr>
          <a:xfrm>
            <a:off x="4800600" y="1828800"/>
            <a:ext cx="152400" cy="152400"/>
          </a:xfrm>
          <a:prstGeom prst="star5">
            <a:avLst/>
          </a:prstGeom>
          <a:solidFill>
            <a:srgbClr val="0033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364" name="TextBox 7"/>
          <p:cNvSpPr txBox="1">
            <a:spLocks noChangeArrowheads="1"/>
          </p:cNvSpPr>
          <p:nvPr/>
        </p:nvSpPr>
        <p:spPr bwMode="auto">
          <a:xfrm>
            <a:off x="3124200" y="91440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FF"/>
                </a:solidFill>
                <a:latin typeface="Verdana" pitchFamily="34" charset="0"/>
              </a:rPr>
              <a:t>∆H is the NET difference between starting and ending energies.  The activation energy is required to start the reaction, but it is “paid back”.  Only the NET difference is the energy released to the environment.  When a reaction releases energy, that’s exothermic.  </a:t>
            </a:r>
          </a:p>
        </p:txBody>
      </p:sp>
      <p:sp>
        <p:nvSpPr>
          <p:cNvPr id="15365"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5366"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5369"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6" name="Straight Arrow Connector 15"/>
          <p:cNvCxnSpPr/>
          <p:nvPr/>
        </p:nvCxnSpPr>
        <p:spPr>
          <a:xfrm rot="5400000" flipH="1" flipV="1">
            <a:off x="4419600" y="2514600"/>
            <a:ext cx="914400" cy="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15373" name="TextBox 18"/>
          <p:cNvSpPr txBox="1">
            <a:spLocks noChangeArrowheads="1"/>
          </p:cNvSpPr>
          <p:nvPr/>
        </p:nvSpPr>
        <p:spPr bwMode="auto">
          <a:xfrm>
            <a:off x="6096000" y="1981200"/>
            <a:ext cx="281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 </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8" name="Straight Connector 17"/>
          <p:cNvCxnSpPr>
            <a:stCxn id="17" idx="0"/>
          </p:cNvCxnSpPr>
          <p:nvPr/>
        </p:nvCxnSpPr>
        <p:spPr>
          <a:xfrm>
            <a:off x="6172200" y="4114800"/>
            <a:ext cx="1752600" cy="1588"/>
          </a:xfrm>
          <a:prstGeom prst="line">
            <a:avLst/>
          </a:prstGeom>
        </p:spPr>
        <p:style>
          <a:lnRef idx="3">
            <a:schemeClr val="dk1"/>
          </a:lnRef>
          <a:fillRef idx="0">
            <a:schemeClr val="dk1"/>
          </a:fillRef>
          <a:effectRef idx="2">
            <a:schemeClr val="dk1"/>
          </a:effectRef>
          <a:fontRef idx="minor">
            <a:schemeClr val="tx1"/>
          </a:fontRef>
        </p:style>
      </p:cxnSp>
      <p:sp>
        <p:nvSpPr>
          <p:cNvPr id="15376" name="TextBox 21"/>
          <p:cNvSpPr txBox="1">
            <a:spLocks noChangeArrowheads="1"/>
          </p:cNvSpPr>
          <p:nvPr/>
        </p:nvSpPr>
        <p:spPr bwMode="auto">
          <a:xfrm>
            <a:off x="6934200" y="3733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663300"/>
                </a:solidFill>
                <a:latin typeface="Verdana" pitchFamily="34" charset="0"/>
              </a:rPr>
              <a:t>P</a:t>
            </a:r>
          </a:p>
        </p:txBody>
      </p:sp>
      <p:cxnSp>
        <p:nvCxnSpPr>
          <p:cNvPr id="23" name="Straight Arrow Connector 22"/>
          <p:cNvCxnSpPr/>
          <p:nvPr/>
        </p:nvCxnSpPr>
        <p:spPr>
          <a:xfrm rot="5400000">
            <a:off x="3392488" y="3543300"/>
            <a:ext cx="1141412" cy="1588"/>
          </a:xfrm>
          <a:prstGeom prst="straightConnector1">
            <a:avLst/>
          </a:prstGeom>
          <a:ln>
            <a:solidFill>
              <a:srgbClr val="FF00FF"/>
            </a:solidFill>
            <a:tailEnd type="arrow"/>
          </a:ln>
        </p:spPr>
        <p:style>
          <a:lnRef idx="2">
            <a:schemeClr val="dk1"/>
          </a:lnRef>
          <a:fillRef idx="0">
            <a:schemeClr val="dk1"/>
          </a:fillRef>
          <a:effectRef idx="1">
            <a:schemeClr val="dk1"/>
          </a:effectRef>
          <a:fontRef idx="minor">
            <a:schemeClr val="tx1"/>
          </a:fontRef>
        </p:style>
      </p:cxnSp>
      <p:sp>
        <p:nvSpPr>
          <p:cNvPr id="15378" name="TextBox 23"/>
          <p:cNvSpPr txBox="1">
            <a:spLocks noChangeArrowheads="1"/>
          </p:cNvSpPr>
          <p:nvPr/>
        </p:nvSpPr>
        <p:spPr bwMode="auto">
          <a:xfrm>
            <a:off x="3200400" y="35814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a:solidFill>
                  <a:srgbClr val="FF00FF"/>
                </a:solidFill>
                <a:latin typeface="Verdana" pitchFamily="34" charset="0"/>
              </a:rPr>
              <a:t>― ∆H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388" name="TextBox 7"/>
          <p:cNvSpPr txBox="1">
            <a:spLocks noChangeArrowheads="1"/>
          </p:cNvSpPr>
          <p:nvPr/>
        </p:nvSpPr>
        <p:spPr bwMode="auto">
          <a:xfrm>
            <a:off x="3124200" y="91440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008000"/>
                </a:solidFill>
                <a:latin typeface="Verdana" pitchFamily="34" charset="0"/>
              </a:rPr>
              <a:t>If a catalyst is used to speed up a chemical reaction, the potential energy of the reactants and products does not change.  The ∆H doesn’t either.  What does happen is that the ACTIVATION ENERGY is lowered, making the reaction easier to go forward.  </a:t>
            </a:r>
          </a:p>
        </p:txBody>
      </p:sp>
      <p:sp>
        <p:nvSpPr>
          <p:cNvPr id="16389"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6390"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6393"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6396" name="TextBox 18"/>
          <p:cNvSpPr txBox="1">
            <a:spLocks noChangeArrowheads="1"/>
          </p:cNvSpPr>
          <p:nvPr/>
        </p:nvSpPr>
        <p:spPr bwMode="auto">
          <a:xfrm>
            <a:off x="6096000" y="1981200"/>
            <a:ext cx="281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 </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8" name="Straight Connector 17"/>
          <p:cNvCxnSpPr>
            <a:stCxn id="17" idx="0"/>
          </p:cNvCxnSpPr>
          <p:nvPr/>
        </p:nvCxnSpPr>
        <p:spPr>
          <a:xfrm>
            <a:off x="6172200" y="4114800"/>
            <a:ext cx="1752600" cy="1588"/>
          </a:xfrm>
          <a:prstGeom prst="line">
            <a:avLst/>
          </a:prstGeom>
        </p:spPr>
        <p:style>
          <a:lnRef idx="3">
            <a:schemeClr val="dk1"/>
          </a:lnRef>
          <a:fillRef idx="0">
            <a:schemeClr val="dk1"/>
          </a:fillRef>
          <a:effectRef idx="2">
            <a:schemeClr val="dk1"/>
          </a:effectRef>
          <a:fontRef idx="minor">
            <a:schemeClr val="tx1"/>
          </a:fontRef>
        </p:style>
      </p:cxnSp>
      <p:sp>
        <p:nvSpPr>
          <p:cNvPr id="16399" name="TextBox 21"/>
          <p:cNvSpPr txBox="1">
            <a:spLocks noChangeArrowheads="1"/>
          </p:cNvSpPr>
          <p:nvPr/>
        </p:nvSpPr>
        <p:spPr bwMode="auto">
          <a:xfrm>
            <a:off x="6934200" y="3733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663300"/>
                </a:solidFill>
                <a:latin typeface="Verdana" pitchFamily="34" charset="0"/>
              </a:rPr>
              <a:t>P</a:t>
            </a:r>
          </a:p>
        </p:txBody>
      </p:sp>
      <p:cxnSp>
        <p:nvCxnSpPr>
          <p:cNvPr id="23" name="Straight Arrow Connector 22"/>
          <p:cNvCxnSpPr/>
          <p:nvPr/>
        </p:nvCxnSpPr>
        <p:spPr>
          <a:xfrm rot="5400000">
            <a:off x="3392488" y="3543300"/>
            <a:ext cx="1141412" cy="1588"/>
          </a:xfrm>
          <a:prstGeom prst="straightConnector1">
            <a:avLst/>
          </a:prstGeom>
          <a:ln>
            <a:solidFill>
              <a:srgbClr val="FF00FF"/>
            </a:solidFill>
            <a:tailEnd type="arrow"/>
          </a:ln>
        </p:spPr>
        <p:style>
          <a:lnRef idx="2">
            <a:schemeClr val="dk1"/>
          </a:lnRef>
          <a:fillRef idx="0">
            <a:schemeClr val="dk1"/>
          </a:fillRef>
          <a:effectRef idx="1">
            <a:schemeClr val="dk1"/>
          </a:effectRef>
          <a:fontRef idx="minor">
            <a:schemeClr val="tx1"/>
          </a:fontRef>
        </p:style>
      </p:cxnSp>
      <p:sp>
        <p:nvSpPr>
          <p:cNvPr id="16401" name="TextBox 23"/>
          <p:cNvSpPr txBox="1">
            <a:spLocks noChangeArrowheads="1"/>
          </p:cNvSpPr>
          <p:nvPr/>
        </p:nvSpPr>
        <p:spPr bwMode="auto">
          <a:xfrm>
            <a:off x="3200400" y="35814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a:solidFill>
                  <a:srgbClr val="FF00FF"/>
                </a:solidFill>
                <a:latin typeface="Verdana" pitchFamily="34" charset="0"/>
              </a:rPr>
              <a:t>― ∆H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412" name="TextBox 7"/>
          <p:cNvSpPr txBox="1">
            <a:spLocks noChangeArrowheads="1"/>
          </p:cNvSpPr>
          <p:nvPr/>
        </p:nvSpPr>
        <p:spPr bwMode="auto">
          <a:xfrm>
            <a:off x="3124200" y="914400"/>
            <a:ext cx="541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3333FF"/>
                </a:solidFill>
                <a:latin typeface="Verdana" pitchFamily="34" charset="0"/>
              </a:rPr>
              <a:t>Catalysts lower activation energy by providing an easier, alternative pathway for the reaction to proceed.  This makes the reaction faster, but not </a:t>
            </a:r>
          </a:p>
        </p:txBody>
      </p:sp>
      <p:sp>
        <p:nvSpPr>
          <p:cNvPr id="17413"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7414"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7417"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7420" name="TextBox 18"/>
          <p:cNvSpPr txBox="1">
            <a:spLocks noChangeArrowheads="1"/>
          </p:cNvSpPr>
          <p:nvPr/>
        </p:nvSpPr>
        <p:spPr bwMode="auto">
          <a:xfrm>
            <a:off x="6096000" y="1981200"/>
            <a:ext cx="281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 </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8" name="Straight Connector 17"/>
          <p:cNvCxnSpPr>
            <a:stCxn id="17" idx="0"/>
          </p:cNvCxnSpPr>
          <p:nvPr/>
        </p:nvCxnSpPr>
        <p:spPr>
          <a:xfrm>
            <a:off x="6172200" y="4114800"/>
            <a:ext cx="1752600" cy="1588"/>
          </a:xfrm>
          <a:prstGeom prst="line">
            <a:avLst/>
          </a:prstGeom>
        </p:spPr>
        <p:style>
          <a:lnRef idx="3">
            <a:schemeClr val="dk1"/>
          </a:lnRef>
          <a:fillRef idx="0">
            <a:schemeClr val="dk1"/>
          </a:fillRef>
          <a:effectRef idx="2">
            <a:schemeClr val="dk1"/>
          </a:effectRef>
          <a:fontRef idx="minor">
            <a:schemeClr val="tx1"/>
          </a:fontRef>
        </p:style>
      </p:cxnSp>
      <p:sp>
        <p:nvSpPr>
          <p:cNvPr id="17423" name="TextBox 21"/>
          <p:cNvSpPr txBox="1">
            <a:spLocks noChangeArrowheads="1"/>
          </p:cNvSpPr>
          <p:nvPr/>
        </p:nvSpPr>
        <p:spPr bwMode="auto">
          <a:xfrm>
            <a:off x="6934200" y="3733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663300"/>
                </a:solidFill>
                <a:latin typeface="Verdana" pitchFamily="34" charset="0"/>
              </a:rPr>
              <a:t>P</a:t>
            </a:r>
          </a:p>
        </p:txBody>
      </p:sp>
      <p:cxnSp>
        <p:nvCxnSpPr>
          <p:cNvPr id="23" name="Straight Arrow Connector 22"/>
          <p:cNvCxnSpPr/>
          <p:nvPr/>
        </p:nvCxnSpPr>
        <p:spPr>
          <a:xfrm rot="5400000">
            <a:off x="3392488" y="3543300"/>
            <a:ext cx="1141412" cy="1588"/>
          </a:xfrm>
          <a:prstGeom prst="straightConnector1">
            <a:avLst/>
          </a:prstGeom>
          <a:ln>
            <a:solidFill>
              <a:srgbClr val="FF00FF"/>
            </a:solidFill>
            <a:tailEnd type="arrow"/>
          </a:ln>
        </p:spPr>
        <p:style>
          <a:lnRef idx="2">
            <a:schemeClr val="dk1"/>
          </a:lnRef>
          <a:fillRef idx="0">
            <a:schemeClr val="dk1"/>
          </a:fillRef>
          <a:effectRef idx="1">
            <a:schemeClr val="dk1"/>
          </a:effectRef>
          <a:fontRef idx="minor">
            <a:schemeClr val="tx1"/>
          </a:fontRef>
        </p:style>
      </p:cxnSp>
      <p:sp>
        <p:nvSpPr>
          <p:cNvPr id="17425" name="TextBox 23"/>
          <p:cNvSpPr txBox="1">
            <a:spLocks noChangeArrowheads="1"/>
          </p:cNvSpPr>
          <p:nvPr/>
        </p:nvSpPr>
        <p:spPr bwMode="auto">
          <a:xfrm>
            <a:off x="3200400" y="35814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a:solidFill>
                  <a:srgbClr val="FF00FF"/>
                </a:solidFill>
                <a:latin typeface="Verdana" pitchFamily="34" charset="0"/>
              </a:rPr>
              <a:t>― ∆H</a:t>
            </a:r>
          </a:p>
        </p:txBody>
      </p:sp>
      <p:sp>
        <p:nvSpPr>
          <p:cNvPr id="20" name="Arc 19"/>
          <p:cNvSpPr/>
          <p:nvPr/>
        </p:nvSpPr>
        <p:spPr>
          <a:xfrm rot="16200000">
            <a:off x="4343400" y="2133600"/>
            <a:ext cx="990600" cy="1447800"/>
          </a:xfrm>
          <a:prstGeom prst="arc">
            <a:avLst/>
          </a:prstGeom>
          <a:ln>
            <a:solidFill>
              <a:srgbClr val="00B05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solidFill>
                <a:srgbClr val="008000"/>
              </a:solidFill>
            </a:endParaRPr>
          </a:p>
        </p:txBody>
      </p:sp>
      <p:sp>
        <p:nvSpPr>
          <p:cNvPr id="25" name="Arc 24"/>
          <p:cNvSpPr/>
          <p:nvPr/>
        </p:nvSpPr>
        <p:spPr>
          <a:xfrm>
            <a:off x="4038600" y="2362200"/>
            <a:ext cx="1524000" cy="1828800"/>
          </a:xfrm>
          <a:prstGeom prst="arc">
            <a:avLst/>
          </a:prstGeom>
          <a:ln>
            <a:solidFill>
              <a:srgbClr val="008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26" name="Arc 25"/>
          <p:cNvSpPr/>
          <p:nvPr/>
        </p:nvSpPr>
        <p:spPr>
          <a:xfrm rot="10800000">
            <a:off x="5562600" y="2590800"/>
            <a:ext cx="762000" cy="1371600"/>
          </a:xfrm>
          <a:prstGeom prst="arc">
            <a:avLst/>
          </a:prstGeom>
          <a:ln>
            <a:solidFill>
              <a:srgbClr val="008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solidFill>
                <a:srgbClr val="008000"/>
              </a:solidFill>
            </a:endParaRPr>
          </a:p>
        </p:txBody>
      </p:sp>
      <p:cxnSp>
        <p:nvCxnSpPr>
          <p:cNvPr id="28" name="Straight Arrow Connector 27"/>
          <p:cNvCxnSpPr/>
          <p:nvPr/>
        </p:nvCxnSpPr>
        <p:spPr>
          <a:xfrm rot="5400000" flipH="1" flipV="1">
            <a:off x="4495800" y="2667000"/>
            <a:ext cx="609600" cy="0"/>
          </a:xfrm>
          <a:prstGeom prst="straightConnector1">
            <a:avLst/>
          </a:prstGeom>
          <a:ln w="22225">
            <a:solidFill>
              <a:srgbClr val="3333FF"/>
            </a:solidFill>
            <a:tailEnd type="arrow"/>
          </a:ln>
        </p:spPr>
        <p:style>
          <a:lnRef idx="2">
            <a:schemeClr val="dk1"/>
          </a:lnRef>
          <a:fillRef idx="0">
            <a:schemeClr val="dk1"/>
          </a:fillRef>
          <a:effectRef idx="1">
            <a:schemeClr val="dk1"/>
          </a:effectRef>
          <a:fontRef idx="minor">
            <a:schemeClr val="tx1"/>
          </a:fontRef>
        </p:style>
      </p:cxnSp>
      <p:sp>
        <p:nvSpPr>
          <p:cNvPr id="17430" name="TextBox 28"/>
          <p:cNvSpPr txBox="1">
            <a:spLocks noChangeArrowheads="1"/>
          </p:cNvSpPr>
          <p:nvPr/>
        </p:nvSpPr>
        <p:spPr bwMode="auto">
          <a:xfrm>
            <a:off x="5715000" y="2209800"/>
            <a:ext cx="3048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100" i="1">
                <a:solidFill>
                  <a:srgbClr val="3333FF"/>
                </a:solidFill>
                <a:latin typeface="Verdana" pitchFamily="34" charset="0"/>
              </a:rPr>
              <a:t>Blue arrow is the lower activation energy required due to the catalyst.  </a:t>
            </a:r>
          </a:p>
        </p:txBody>
      </p:sp>
      <p:sp>
        <p:nvSpPr>
          <p:cNvPr id="30" name="TextBox 29"/>
          <p:cNvSpPr txBox="1"/>
          <p:nvPr/>
        </p:nvSpPr>
        <p:spPr>
          <a:xfrm>
            <a:off x="228600" y="3505200"/>
            <a:ext cx="2362200" cy="2308324"/>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dirty="0">
                <a:solidFill>
                  <a:srgbClr val="FF0000"/>
                </a:solidFill>
                <a:latin typeface="Verdana" pitchFamily="34" charset="0"/>
              </a:rPr>
              <a:t>The catalyst can </a:t>
            </a:r>
            <a:r>
              <a:rPr lang="en-US" u="sng" dirty="0">
                <a:solidFill>
                  <a:srgbClr val="FF0000"/>
                </a:solidFill>
                <a:latin typeface="Verdana" pitchFamily="34" charset="0"/>
              </a:rPr>
              <a:t>only</a:t>
            </a:r>
            <a:r>
              <a:rPr lang="en-US" dirty="0">
                <a:solidFill>
                  <a:srgbClr val="FF0000"/>
                </a:solidFill>
                <a:latin typeface="Verdana" pitchFamily="34" charset="0"/>
              </a:rPr>
              <a:t> changes the activation energy, it cannot change potential energies, and therefore, cannot change the ∆H either.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143000" y="1905000"/>
            <a:ext cx="7620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a:solidFill>
                  <a:srgbClr val="000099"/>
                </a:solidFill>
              </a:rPr>
              <a:t>Endothermic Potential Energy Diagrams</a:t>
            </a:r>
          </a:p>
          <a:p>
            <a:pPr eaLnBrk="1" hangingPunct="1"/>
            <a:endParaRPr lang="en-US" altLang="en-US" sz="2400">
              <a:solidFill>
                <a:srgbClr val="000099"/>
              </a:solidFill>
            </a:endParaRPr>
          </a:p>
          <a:p>
            <a:pPr eaLnBrk="1" hangingPunct="1"/>
            <a:r>
              <a:rPr lang="el-GR" altLang="en-US" sz="2400">
                <a:solidFill>
                  <a:srgbClr val="000099"/>
                </a:solidFill>
              </a:rPr>
              <a:t>Δ</a:t>
            </a:r>
            <a:r>
              <a:rPr lang="en-US" altLang="en-US" sz="2400">
                <a:solidFill>
                  <a:srgbClr val="000099"/>
                </a:solidFill>
              </a:rPr>
              <a:t>H is positive</a:t>
            </a:r>
          </a:p>
          <a:p>
            <a:pPr eaLnBrk="1" hangingPunct="1"/>
            <a:endParaRPr lang="en-US" altLang="en-US" sz="2400">
              <a:solidFill>
                <a:srgbClr val="000099"/>
              </a:solidFill>
            </a:endParaRPr>
          </a:p>
          <a:p>
            <a:pPr eaLnBrk="1" hangingPunct="1"/>
            <a:r>
              <a:rPr lang="en-US" altLang="en-US" sz="2400">
                <a:solidFill>
                  <a:srgbClr val="000099"/>
                </a:solidFill>
              </a:rPr>
              <a:t>Energy is absorbed to make the reaction go forward.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19460" name="TextBox 7"/>
          <p:cNvSpPr txBox="1">
            <a:spLocks noChangeArrowheads="1"/>
          </p:cNvSpPr>
          <p:nvPr/>
        </p:nvSpPr>
        <p:spPr bwMode="auto">
          <a:xfrm>
            <a:off x="3124200" y="914400"/>
            <a:ext cx="5791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solidFill>
                  <a:srgbClr val="000099"/>
                </a:solidFill>
                <a:latin typeface="Constantia" pitchFamily="18" charset="0"/>
              </a:rPr>
              <a:t>The reactant Potential Energy is a constant because of what the reactants are.  It’s labeled “R”.  </a:t>
            </a:r>
          </a:p>
        </p:txBody>
      </p:sp>
      <p:sp>
        <p:nvSpPr>
          <p:cNvPr id="19461"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19462"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19400" y="3657600"/>
            <a:ext cx="1646238"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19465"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0484" name="TextBox 7"/>
          <p:cNvSpPr txBox="1">
            <a:spLocks noChangeArrowheads="1"/>
          </p:cNvSpPr>
          <p:nvPr/>
        </p:nvSpPr>
        <p:spPr bwMode="auto">
          <a:xfrm>
            <a:off x="3124200" y="914400"/>
            <a:ext cx="579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solidFill>
                  <a:srgbClr val="FF0000"/>
                </a:solidFill>
                <a:latin typeface="Constantia" pitchFamily="18" charset="0"/>
              </a:rPr>
              <a:t>As you add energy, the energy levels rise, </a:t>
            </a:r>
            <a:br>
              <a:rPr lang="en-US" altLang="en-US">
                <a:solidFill>
                  <a:srgbClr val="FF0000"/>
                </a:solidFill>
                <a:latin typeface="Constantia" pitchFamily="18" charset="0"/>
              </a:rPr>
            </a:br>
            <a:r>
              <a:rPr lang="en-US" altLang="en-US">
                <a:solidFill>
                  <a:srgbClr val="FF0000"/>
                </a:solidFill>
                <a:latin typeface="Constantia" pitchFamily="18" charset="0"/>
              </a:rPr>
              <a:t>towards the minimum needed to cause a reaction, </a:t>
            </a:r>
            <a:br>
              <a:rPr lang="en-US" altLang="en-US">
                <a:solidFill>
                  <a:srgbClr val="FF0000"/>
                </a:solidFill>
                <a:latin typeface="Constantia" pitchFamily="18" charset="0"/>
              </a:rPr>
            </a:br>
            <a:r>
              <a:rPr lang="en-US" altLang="en-US">
                <a:solidFill>
                  <a:srgbClr val="FF0000"/>
                </a:solidFill>
                <a:latin typeface="Constantia" pitchFamily="18" charset="0"/>
              </a:rPr>
              <a:t>the ACTIVATION ENERGY.  </a:t>
            </a:r>
          </a:p>
        </p:txBody>
      </p:sp>
      <p:sp>
        <p:nvSpPr>
          <p:cNvPr id="20485"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0486"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0489"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
        <p:nvSpPr>
          <p:cNvPr id="11" name="Arc 10"/>
          <p:cNvSpPr/>
          <p:nvPr/>
        </p:nvSpPr>
        <p:spPr>
          <a:xfrm rot="16200000">
            <a:off x="4152900" y="3009900"/>
            <a:ext cx="2133600" cy="1447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1508" name="TextBox 7"/>
          <p:cNvSpPr txBox="1">
            <a:spLocks noChangeArrowheads="1"/>
          </p:cNvSpPr>
          <p:nvPr/>
        </p:nvSpPr>
        <p:spPr bwMode="auto">
          <a:xfrm>
            <a:off x="3124200" y="914400"/>
            <a:ext cx="579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solidFill>
                  <a:srgbClr val="FF0000"/>
                </a:solidFill>
                <a:latin typeface="Constantia" pitchFamily="18" charset="0"/>
              </a:rPr>
              <a:t>If you reach the top of the arch, if you provide enough energy, the reaction goes forward and “pays back” some energy of activation.  </a:t>
            </a:r>
          </a:p>
        </p:txBody>
      </p:sp>
      <p:sp>
        <p:nvSpPr>
          <p:cNvPr id="21509"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1510"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1513"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
        <p:nvSpPr>
          <p:cNvPr id="11" name="Arc 10"/>
          <p:cNvSpPr/>
          <p:nvPr/>
        </p:nvSpPr>
        <p:spPr>
          <a:xfrm rot="16200000">
            <a:off x="4152900" y="3009900"/>
            <a:ext cx="2133600" cy="1447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Arc 12"/>
          <p:cNvSpPr/>
          <p:nvPr/>
        </p:nvSpPr>
        <p:spPr>
          <a:xfrm>
            <a:off x="4876800" y="2667000"/>
            <a:ext cx="685800" cy="5334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2532" name="TextBox 7"/>
          <p:cNvSpPr txBox="1">
            <a:spLocks noChangeArrowheads="1"/>
          </p:cNvSpPr>
          <p:nvPr/>
        </p:nvSpPr>
        <p:spPr bwMode="auto">
          <a:xfrm>
            <a:off x="3048000" y="914400"/>
            <a:ext cx="5791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solidFill>
                  <a:srgbClr val="FF0000"/>
                </a:solidFill>
                <a:latin typeface="Constantia" pitchFamily="18" charset="0"/>
              </a:rPr>
              <a:t>In an endothermic reaction, the products “P”, have more energy than the reactants they started with.  </a:t>
            </a:r>
          </a:p>
        </p:txBody>
      </p:sp>
      <p:sp>
        <p:nvSpPr>
          <p:cNvPr id="22533"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2534"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2537"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
        <p:nvSpPr>
          <p:cNvPr id="11" name="Arc 10"/>
          <p:cNvSpPr/>
          <p:nvPr/>
        </p:nvSpPr>
        <p:spPr>
          <a:xfrm rot="16200000">
            <a:off x="4191000" y="2971800"/>
            <a:ext cx="2133600" cy="15240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Arc 12"/>
          <p:cNvSpPr/>
          <p:nvPr/>
        </p:nvSpPr>
        <p:spPr>
          <a:xfrm>
            <a:off x="4724400" y="2667000"/>
            <a:ext cx="1066800" cy="5334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Arc 13"/>
          <p:cNvSpPr/>
          <p:nvPr/>
        </p:nvSpPr>
        <p:spPr>
          <a:xfrm rot="10800000">
            <a:off x="5791200" y="2743200"/>
            <a:ext cx="1066800" cy="304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6" name="Straight Connector 15"/>
          <p:cNvCxnSpPr/>
          <p:nvPr/>
        </p:nvCxnSpPr>
        <p:spPr>
          <a:xfrm>
            <a:off x="6172200" y="3048000"/>
            <a:ext cx="838200" cy="1588"/>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2542" name="TextBox 16"/>
          <p:cNvSpPr txBox="1">
            <a:spLocks noChangeArrowheads="1"/>
          </p:cNvSpPr>
          <p:nvPr/>
        </p:nvSpPr>
        <p:spPr bwMode="auto">
          <a:xfrm>
            <a:off x="6553200" y="26670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rPr>
              <a:t>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3556" name="TextBox 7"/>
          <p:cNvSpPr txBox="1">
            <a:spLocks noChangeArrowheads="1"/>
          </p:cNvSpPr>
          <p:nvPr/>
        </p:nvSpPr>
        <p:spPr bwMode="auto">
          <a:xfrm>
            <a:off x="3200400" y="914400"/>
            <a:ext cx="579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solidFill>
                  <a:srgbClr val="FF0000"/>
                </a:solidFill>
                <a:latin typeface="Constantia" pitchFamily="18" charset="0"/>
              </a:rPr>
              <a:t>The ACTIVATION ENERGY is from the starting potential energy to the top of the curve, the minimum energy needed to make this reaction start.  </a:t>
            </a:r>
          </a:p>
        </p:txBody>
      </p:sp>
      <p:sp>
        <p:nvSpPr>
          <p:cNvPr id="23557"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3558"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3561"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
        <p:nvSpPr>
          <p:cNvPr id="11" name="Arc 10"/>
          <p:cNvSpPr/>
          <p:nvPr/>
        </p:nvSpPr>
        <p:spPr>
          <a:xfrm rot="16200000">
            <a:off x="4152900" y="3009900"/>
            <a:ext cx="2133600" cy="1447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Arc 12"/>
          <p:cNvSpPr/>
          <p:nvPr/>
        </p:nvSpPr>
        <p:spPr>
          <a:xfrm>
            <a:off x="4800600" y="2667000"/>
            <a:ext cx="838200" cy="5334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Arc 13"/>
          <p:cNvSpPr/>
          <p:nvPr/>
        </p:nvSpPr>
        <p:spPr>
          <a:xfrm rot="10800000">
            <a:off x="5638800" y="2743200"/>
            <a:ext cx="1066800" cy="304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6" name="Straight Connector 15"/>
          <p:cNvCxnSpPr/>
          <p:nvPr/>
        </p:nvCxnSpPr>
        <p:spPr>
          <a:xfrm>
            <a:off x="6172200" y="3048000"/>
            <a:ext cx="838200" cy="1588"/>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3566" name="TextBox 16"/>
          <p:cNvSpPr txBox="1">
            <a:spLocks noChangeArrowheads="1"/>
          </p:cNvSpPr>
          <p:nvPr/>
        </p:nvSpPr>
        <p:spPr bwMode="auto">
          <a:xfrm>
            <a:off x="6553200" y="26670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rPr>
              <a:t>P</a:t>
            </a:r>
          </a:p>
        </p:txBody>
      </p:sp>
      <p:cxnSp>
        <p:nvCxnSpPr>
          <p:cNvPr id="40" name="Straight Arrow Connector 39"/>
          <p:cNvCxnSpPr/>
          <p:nvPr/>
        </p:nvCxnSpPr>
        <p:spPr>
          <a:xfrm rot="5400000" flipH="1" flipV="1">
            <a:off x="4610894" y="3237706"/>
            <a:ext cx="1143000" cy="1588"/>
          </a:xfrm>
          <a:prstGeom prst="straightConnector1">
            <a:avLst/>
          </a:prstGeom>
          <a:ln w="25400">
            <a:solidFill>
              <a:srgbClr val="CC3300"/>
            </a:solidFill>
            <a:tailEnd type="arrow"/>
          </a:ln>
        </p:spPr>
        <p:style>
          <a:lnRef idx="1">
            <a:schemeClr val="accent1"/>
          </a:lnRef>
          <a:fillRef idx="0">
            <a:schemeClr val="accent1"/>
          </a:fillRef>
          <a:effectRef idx="0">
            <a:schemeClr val="accent1"/>
          </a:effectRef>
          <a:fontRef idx="minor">
            <a:schemeClr val="tx1"/>
          </a:fontRef>
        </p:style>
      </p:cxnSp>
      <p:sp>
        <p:nvSpPr>
          <p:cNvPr id="23568" name="TextBox 16"/>
          <p:cNvSpPr txBox="1">
            <a:spLocks noChangeArrowheads="1"/>
          </p:cNvSpPr>
          <p:nvPr/>
        </p:nvSpPr>
        <p:spPr bwMode="auto">
          <a:xfrm>
            <a:off x="5181600" y="3352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CC3300"/>
                </a:solidFill>
              </a:rPr>
              <a:t>A.E.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148" name="TextBox 7"/>
          <p:cNvSpPr txBox="1">
            <a:spLocks noChangeArrowheads="1"/>
          </p:cNvSpPr>
          <p:nvPr/>
        </p:nvSpPr>
        <p:spPr bwMode="auto">
          <a:xfrm>
            <a:off x="3200400" y="1371600"/>
            <a:ext cx="556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In any exothermic reaction, energy would be a product</a:t>
            </a:r>
          </a:p>
        </p:txBody>
      </p:sp>
      <p:sp>
        <p:nvSpPr>
          <p:cNvPr id="6149"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6150"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4580" name="TextBox 7"/>
          <p:cNvSpPr txBox="1">
            <a:spLocks noChangeArrowheads="1"/>
          </p:cNvSpPr>
          <p:nvPr/>
        </p:nvSpPr>
        <p:spPr bwMode="auto">
          <a:xfrm>
            <a:off x="3200400" y="914400"/>
            <a:ext cx="579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solidFill>
                  <a:srgbClr val="7030A0"/>
                </a:solidFill>
                <a:latin typeface="Constantia" pitchFamily="18" charset="0"/>
              </a:rPr>
              <a:t>The difference between the potential energy at the start of the reaction, and the end of the reaction, between reactants and products, is the </a:t>
            </a:r>
            <a:r>
              <a:rPr lang="el-GR" altLang="en-US">
                <a:solidFill>
                  <a:srgbClr val="7030A0"/>
                </a:solidFill>
                <a:latin typeface="Constantia" pitchFamily="18" charset="0"/>
              </a:rPr>
              <a:t>Δ</a:t>
            </a:r>
            <a:r>
              <a:rPr lang="en-US" altLang="en-US">
                <a:solidFill>
                  <a:srgbClr val="7030A0"/>
                </a:solidFill>
                <a:latin typeface="Constantia" pitchFamily="18" charset="0"/>
              </a:rPr>
              <a:t>H.</a:t>
            </a:r>
          </a:p>
        </p:txBody>
      </p:sp>
      <p:sp>
        <p:nvSpPr>
          <p:cNvPr id="24581"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4582"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4585"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
        <p:nvSpPr>
          <p:cNvPr id="11" name="Arc 10"/>
          <p:cNvSpPr/>
          <p:nvPr/>
        </p:nvSpPr>
        <p:spPr>
          <a:xfrm rot="16200000">
            <a:off x="4152900" y="3009900"/>
            <a:ext cx="2133600" cy="1447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Arc 12"/>
          <p:cNvSpPr/>
          <p:nvPr/>
        </p:nvSpPr>
        <p:spPr>
          <a:xfrm>
            <a:off x="4800600" y="2667000"/>
            <a:ext cx="838200" cy="5334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Arc 13"/>
          <p:cNvSpPr/>
          <p:nvPr/>
        </p:nvSpPr>
        <p:spPr>
          <a:xfrm rot="10800000">
            <a:off x="5638800" y="2743200"/>
            <a:ext cx="1066800" cy="304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6" name="Straight Connector 15"/>
          <p:cNvCxnSpPr/>
          <p:nvPr/>
        </p:nvCxnSpPr>
        <p:spPr>
          <a:xfrm>
            <a:off x="6172200" y="3048000"/>
            <a:ext cx="838200" cy="1588"/>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4590" name="TextBox 16"/>
          <p:cNvSpPr txBox="1">
            <a:spLocks noChangeArrowheads="1"/>
          </p:cNvSpPr>
          <p:nvPr/>
        </p:nvSpPr>
        <p:spPr bwMode="auto">
          <a:xfrm>
            <a:off x="6553200" y="26670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rPr>
              <a:t>P</a:t>
            </a:r>
          </a:p>
        </p:txBody>
      </p:sp>
      <p:cxnSp>
        <p:nvCxnSpPr>
          <p:cNvPr id="40" name="Straight Arrow Connector 39"/>
          <p:cNvCxnSpPr/>
          <p:nvPr/>
        </p:nvCxnSpPr>
        <p:spPr>
          <a:xfrm rot="5400000" flipH="1" flipV="1">
            <a:off x="4610894" y="3237706"/>
            <a:ext cx="1143000" cy="1588"/>
          </a:xfrm>
          <a:prstGeom prst="straightConnector1">
            <a:avLst/>
          </a:prstGeom>
          <a:ln w="25400">
            <a:solidFill>
              <a:srgbClr val="CC33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6134894" y="3390106"/>
            <a:ext cx="685800" cy="158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4593" name="TextBox 16"/>
          <p:cNvSpPr txBox="1">
            <a:spLocks noChangeArrowheads="1"/>
          </p:cNvSpPr>
          <p:nvPr/>
        </p:nvSpPr>
        <p:spPr bwMode="auto">
          <a:xfrm>
            <a:off x="6477000" y="33528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7030A0"/>
                </a:solidFill>
              </a:rPr>
              <a:t>∆H</a:t>
            </a:r>
          </a:p>
        </p:txBody>
      </p:sp>
      <p:sp>
        <p:nvSpPr>
          <p:cNvPr id="24594" name="TextBox 18"/>
          <p:cNvSpPr txBox="1">
            <a:spLocks noChangeArrowheads="1"/>
          </p:cNvSpPr>
          <p:nvPr/>
        </p:nvSpPr>
        <p:spPr bwMode="auto">
          <a:xfrm>
            <a:off x="5181600" y="3352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CC3300"/>
                </a:solidFill>
              </a:rPr>
              <a:t>A.E.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5604" name="TextBox 7"/>
          <p:cNvSpPr txBox="1">
            <a:spLocks noChangeArrowheads="1"/>
          </p:cNvSpPr>
          <p:nvPr/>
        </p:nvSpPr>
        <p:spPr bwMode="auto">
          <a:xfrm>
            <a:off x="3200400" y="914400"/>
            <a:ext cx="5791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latin typeface="Constantia" pitchFamily="18" charset="0"/>
              </a:rPr>
              <a:t>A catalyst for this reaction would require less activation energy, providing an easier, alternate path for the reaction.  It does not change potential energies for reactants or products, or the </a:t>
            </a:r>
            <a:r>
              <a:rPr lang="el-GR" altLang="en-US">
                <a:latin typeface="Constantia" pitchFamily="18" charset="0"/>
              </a:rPr>
              <a:t>Δ</a:t>
            </a:r>
            <a:r>
              <a:rPr lang="en-US" altLang="en-US">
                <a:latin typeface="Constantia" pitchFamily="18" charset="0"/>
              </a:rPr>
              <a:t>H.</a:t>
            </a:r>
          </a:p>
        </p:txBody>
      </p:sp>
      <p:sp>
        <p:nvSpPr>
          <p:cNvPr id="25605"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5606"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5609" name="TextBox 9"/>
          <p:cNvSpPr txBox="1">
            <a:spLocks noChangeArrowheads="1"/>
          </p:cNvSpPr>
          <p:nvPr/>
        </p:nvSpPr>
        <p:spPr bwMode="auto">
          <a:xfrm>
            <a:off x="3352800" y="3200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rPr>
              <a:t>R</a:t>
            </a:r>
          </a:p>
        </p:txBody>
      </p:sp>
      <p:sp>
        <p:nvSpPr>
          <p:cNvPr id="11" name="Arc 10"/>
          <p:cNvSpPr/>
          <p:nvPr/>
        </p:nvSpPr>
        <p:spPr>
          <a:xfrm rot="16200000">
            <a:off x="4152900" y="3009900"/>
            <a:ext cx="2133600" cy="1447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Arc 12"/>
          <p:cNvSpPr/>
          <p:nvPr/>
        </p:nvSpPr>
        <p:spPr>
          <a:xfrm>
            <a:off x="4800600" y="2667000"/>
            <a:ext cx="838200" cy="5334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Arc 13"/>
          <p:cNvSpPr/>
          <p:nvPr/>
        </p:nvSpPr>
        <p:spPr>
          <a:xfrm rot="10800000">
            <a:off x="5638800" y="2743200"/>
            <a:ext cx="1066800" cy="304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6" name="Straight Connector 15"/>
          <p:cNvCxnSpPr/>
          <p:nvPr/>
        </p:nvCxnSpPr>
        <p:spPr>
          <a:xfrm>
            <a:off x="6172200" y="3048000"/>
            <a:ext cx="838200" cy="1588"/>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5614" name="TextBox 16"/>
          <p:cNvSpPr txBox="1">
            <a:spLocks noChangeArrowheads="1"/>
          </p:cNvSpPr>
          <p:nvPr/>
        </p:nvSpPr>
        <p:spPr bwMode="auto">
          <a:xfrm>
            <a:off x="6553200" y="26670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rPr>
              <a:t>P</a:t>
            </a:r>
          </a:p>
        </p:txBody>
      </p:sp>
      <p:sp>
        <p:nvSpPr>
          <p:cNvPr id="17" name="Arc 16"/>
          <p:cNvSpPr/>
          <p:nvPr/>
        </p:nvSpPr>
        <p:spPr>
          <a:xfrm rot="16200000">
            <a:off x="4419600" y="2895600"/>
            <a:ext cx="1600200" cy="1447800"/>
          </a:xfrm>
          <a:prstGeom prst="arc">
            <a:avLst>
              <a:gd name="adj1" fmla="val 16200000"/>
              <a:gd name="adj2" fmla="val 21562901"/>
            </a:avLst>
          </a:prstGeom>
          <a:ln w="22225">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9" name="Arc 18"/>
          <p:cNvSpPr/>
          <p:nvPr/>
        </p:nvSpPr>
        <p:spPr>
          <a:xfrm>
            <a:off x="4800600" y="2819400"/>
            <a:ext cx="838200" cy="228600"/>
          </a:xfrm>
          <a:prstGeom prst="arc">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21" name="Straight Arrow Connector 20"/>
          <p:cNvCxnSpPr/>
          <p:nvPr/>
        </p:nvCxnSpPr>
        <p:spPr>
          <a:xfrm rot="5400000" flipH="1" flipV="1">
            <a:off x="4724400" y="3276600"/>
            <a:ext cx="91598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618" name="TextBox 17"/>
          <p:cNvSpPr txBox="1">
            <a:spLocks noChangeArrowheads="1"/>
          </p:cNvSpPr>
          <p:nvPr/>
        </p:nvSpPr>
        <p:spPr bwMode="auto">
          <a:xfrm>
            <a:off x="5410200" y="34290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Lower A.E.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solidFill>
              <a:srgbClr val="000099"/>
            </a:solidFill>
            <a:tailEnd type="arrow"/>
          </a:ln>
        </p:spPr>
        <p:style>
          <a:lnRef idx="3">
            <a:schemeClr val="dk1"/>
          </a:lnRef>
          <a:fillRef idx="0">
            <a:schemeClr val="dk1"/>
          </a:fillRef>
          <a:effectRef idx="2">
            <a:schemeClr val="dk1"/>
          </a:effectRef>
          <a:fontRef idx="minor">
            <a:schemeClr val="tx1"/>
          </a:fontRef>
        </p:style>
      </p:cxnSp>
      <p:sp>
        <p:nvSpPr>
          <p:cNvPr id="26628" name="TextBox 7"/>
          <p:cNvSpPr txBox="1">
            <a:spLocks noChangeArrowheads="1"/>
          </p:cNvSpPr>
          <p:nvPr/>
        </p:nvSpPr>
        <p:spPr bwMode="auto">
          <a:xfrm>
            <a:off x="3200400" y="914400"/>
            <a:ext cx="57912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In any endothermic reaction, energy would be a reactant.</a:t>
            </a:r>
          </a:p>
          <a:p>
            <a:pPr eaLnBrk="1" hangingPunct="1"/>
            <a:r>
              <a:rPr lang="en-US" altLang="en-US">
                <a:latin typeface="Constantia" pitchFamily="18" charset="0"/>
              </a:rPr>
              <a:t>The star represents that moment in time where the reactants are reacting, no longer exactly what they were, but not quite fully formed into the products.  The ACTIVATED COMPLEX is that in between state.  </a:t>
            </a:r>
          </a:p>
        </p:txBody>
      </p:sp>
      <p:sp>
        <p:nvSpPr>
          <p:cNvPr id="26629"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solidFill>
                  <a:srgbClr val="000099"/>
                </a:solidFill>
                <a:latin typeface="Constantia" pitchFamily="18" charset="0"/>
              </a:rPr>
              <a:t>Potential energy in </a:t>
            </a:r>
          </a:p>
          <a:p>
            <a:pPr algn="ctr" eaLnBrk="1" hangingPunct="1"/>
            <a:r>
              <a:rPr lang="en-US" altLang="en-US" sz="1600">
                <a:solidFill>
                  <a:srgbClr val="000099"/>
                </a:solidFill>
                <a:latin typeface="Constantia" pitchFamily="18" charset="0"/>
              </a:rPr>
              <a:t>kJ/mol</a:t>
            </a:r>
          </a:p>
        </p:txBody>
      </p:sp>
      <p:sp>
        <p:nvSpPr>
          <p:cNvPr id="26630"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99"/>
                </a:solidFill>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19400" y="3733800"/>
            <a:ext cx="1676400" cy="0"/>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11" name="Arc 10"/>
          <p:cNvSpPr/>
          <p:nvPr/>
        </p:nvSpPr>
        <p:spPr>
          <a:xfrm rot="16200000">
            <a:off x="4152900" y="3009900"/>
            <a:ext cx="2133600" cy="1447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Arc 12"/>
          <p:cNvSpPr/>
          <p:nvPr/>
        </p:nvSpPr>
        <p:spPr>
          <a:xfrm>
            <a:off x="4800600" y="2667000"/>
            <a:ext cx="838200" cy="5334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Arc 13"/>
          <p:cNvSpPr/>
          <p:nvPr/>
        </p:nvSpPr>
        <p:spPr>
          <a:xfrm rot="10800000">
            <a:off x="5638800" y="2743200"/>
            <a:ext cx="1066800" cy="304800"/>
          </a:xfrm>
          <a:prstGeom prst="arc">
            <a:avLst/>
          </a:prstGeom>
          <a:ln w="25400">
            <a:solidFill>
              <a:srgbClr val="000099"/>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6" name="Straight Connector 15"/>
          <p:cNvCxnSpPr/>
          <p:nvPr/>
        </p:nvCxnSpPr>
        <p:spPr>
          <a:xfrm>
            <a:off x="6172200" y="3048000"/>
            <a:ext cx="838200" cy="1588"/>
          </a:xfrm>
          <a:prstGeom prst="line">
            <a:avLst/>
          </a:prstGeom>
          <a:ln w="25400">
            <a:solidFill>
              <a:srgbClr val="000099"/>
            </a:solidFill>
          </a:ln>
        </p:spPr>
        <p:style>
          <a:lnRef idx="1">
            <a:schemeClr val="accent1"/>
          </a:lnRef>
          <a:fillRef idx="0">
            <a:schemeClr val="accent1"/>
          </a:fillRef>
          <a:effectRef idx="0">
            <a:schemeClr val="accent1"/>
          </a:effectRef>
          <a:fontRef idx="minor">
            <a:schemeClr val="tx1"/>
          </a:fontRef>
        </p:style>
      </p:cxnSp>
      <p:sp>
        <p:nvSpPr>
          <p:cNvPr id="20" name="5-Point Star 19"/>
          <p:cNvSpPr/>
          <p:nvPr/>
        </p:nvSpPr>
        <p:spPr>
          <a:xfrm>
            <a:off x="5105400" y="2514600"/>
            <a:ext cx="152400" cy="152400"/>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304800" y="1371600"/>
            <a:ext cx="8534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Potential energy diagrams show the energy flow of a chemical reaction, from the starting point with the reactants, through the energy “spark” that will start a reaction, through the formation of the products at the end.  </a:t>
            </a:r>
          </a:p>
          <a:p>
            <a:pPr eaLnBrk="1" hangingPunct="1"/>
            <a:endParaRPr lang="en-US" altLang="en-US"/>
          </a:p>
          <a:p>
            <a:pPr eaLnBrk="1" hangingPunct="1"/>
            <a:r>
              <a:rPr lang="en-US" altLang="en-US"/>
              <a:t>A chemical reaction will result in a net gain of energy (endothermic, +∆H) or a net loss of energy (exothermic, ─ ∆H).  The energy absorbed comes from the immediate environment of the reaction, which makes that feel colder, since it’s a loss of kinetic energy.  </a:t>
            </a:r>
          </a:p>
          <a:p>
            <a:pPr eaLnBrk="1" hangingPunct="1"/>
            <a:endParaRPr lang="en-US" altLang="en-US"/>
          </a:p>
          <a:p>
            <a:pPr eaLnBrk="1" hangingPunct="1"/>
            <a:r>
              <a:rPr lang="en-US" altLang="en-US"/>
              <a:t>In an exothermic reaction, since the products have less energy than they started, the energy is not “lost”, rather it is let go into the environment, making that feel hot.</a:t>
            </a:r>
          </a:p>
          <a:p>
            <a:pPr eaLnBrk="1" hangingPunct="1"/>
            <a:endParaRPr lang="en-US" altLang="en-US"/>
          </a:p>
          <a:p>
            <a:pPr eaLnBrk="1" hangingPunct="1"/>
            <a:r>
              <a:rPr lang="en-US" altLang="en-US"/>
              <a:t>Without enough energy, the activation energy, you will not get the reaction to move forward to completion.  You might get warmer reactants, but not products.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172" name="TextBox 7"/>
          <p:cNvSpPr txBox="1">
            <a:spLocks noChangeArrowheads="1"/>
          </p:cNvSpPr>
          <p:nvPr/>
        </p:nvSpPr>
        <p:spPr bwMode="auto">
          <a:xfrm>
            <a:off x="3124200" y="914400"/>
            <a:ext cx="541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00"/>
                </a:solidFill>
                <a:latin typeface="Verdana" pitchFamily="34" charset="0"/>
              </a:rPr>
              <a:t>The potential energy of the reactants, labeled R, is steady, because it is based upon the actual chemicals.   That line is flat to start.  </a:t>
            </a:r>
          </a:p>
        </p:txBody>
      </p:sp>
      <p:sp>
        <p:nvSpPr>
          <p:cNvPr id="7173"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7174"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7177"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196" name="TextBox 7"/>
          <p:cNvSpPr txBox="1">
            <a:spLocks noChangeArrowheads="1"/>
          </p:cNvSpPr>
          <p:nvPr/>
        </p:nvSpPr>
        <p:spPr bwMode="auto">
          <a:xfrm>
            <a:off x="3124200" y="914400"/>
            <a:ext cx="541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00"/>
                </a:solidFill>
                <a:latin typeface="Verdana" pitchFamily="34" charset="0"/>
              </a:rPr>
              <a:t>As you add energy, the energy of the reactants increases</a:t>
            </a:r>
          </a:p>
        </p:txBody>
      </p:sp>
      <p:sp>
        <p:nvSpPr>
          <p:cNvPr id="8197"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8198"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8201"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733800" y="2667000"/>
            <a:ext cx="1371600" cy="6096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220" name="TextBox 7"/>
          <p:cNvSpPr txBox="1">
            <a:spLocks noChangeArrowheads="1"/>
          </p:cNvSpPr>
          <p:nvPr/>
        </p:nvSpPr>
        <p:spPr bwMode="auto">
          <a:xfrm>
            <a:off x="3124200" y="914400"/>
            <a:ext cx="541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00"/>
                </a:solidFill>
                <a:latin typeface="Verdana" pitchFamily="34" charset="0"/>
              </a:rPr>
              <a:t>As you add energy, the energy of the reactants increases</a:t>
            </a:r>
          </a:p>
          <a:p>
            <a:pPr eaLnBrk="1" hangingPunct="1"/>
            <a:r>
              <a:rPr lang="en-US" altLang="en-US" sz="1200">
                <a:solidFill>
                  <a:srgbClr val="7030A0"/>
                </a:solidFill>
                <a:latin typeface="Verdana" pitchFamily="34" charset="0"/>
              </a:rPr>
              <a:t>Until you reach the top of the arch, the minimum amount of energy needed to make this reaction go forward, the ACTIVATION ENERGY.</a:t>
            </a:r>
          </a:p>
        </p:txBody>
      </p:sp>
      <p:sp>
        <p:nvSpPr>
          <p:cNvPr id="9221"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9222"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9225"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244" name="TextBox 7"/>
          <p:cNvSpPr txBox="1">
            <a:spLocks noChangeArrowheads="1"/>
          </p:cNvSpPr>
          <p:nvPr/>
        </p:nvSpPr>
        <p:spPr bwMode="auto">
          <a:xfrm>
            <a:off x="3124200" y="914400"/>
            <a:ext cx="541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00"/>
                </a:solidFill>
                <a:latin typeface="Verdana" pitchFamily="34" charset="0"/>
              </a:rPr>
              <a:t>As you add energy, the energy of the reactants increases</a:t>
            </a:r>
          </a:p>
          <a:p>
            <a:pPr eaLnBrk="1" hangingPunct="1"/>
            <a:r>
              <a:rPr lang="en-US" altLang="en-US" sz="1200">
                <a:solidFill>
                  <a:srgbClr val="00B050"/>
                </a:solidFill>
                <a:latin typeface="Verdana" pitchFamily="34" charset="0"/>
              </a:rPr>
              <a:t>The reaction “pays back the activation energy first.  </a:t>
            </a:r>
          </a:p>
        </p:txBody>
      </p:sp>
      <p:sp>
        <p:nvSpPr>
          <p:cNvPr id="10245"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0246"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0249"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6" name="Straight Arrow Connector 15"/>
          <p:cNvCxnSpPr/>
          <p:nvPr/>
        </p:nvCxnSpPr>
        <p:spPr>
          <a:xfrm rot="5400000" flipH="1" flipV="1">
            <a:off x="4419600" y="2514600"/>
            <a:ext cx="914400" cy="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10253" name="TextBox 18"/>
          <p:cNvSpPr txBox="1">
            <a:spLocks noChangeArrowheads="1"/>
          </p:cNvSpPr>
          <p:nvPr/>
        </p:nvSpPr>
        <p:spPr bwMode="auto">
          <a:xfrm>
            <a:off x="6096000" y="1981200"/>
            <a:ext cx="2819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The green arrow represents the activation energy required for this reaction to start.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268" name="TextBox 7"/>
          <p:cNvSpPr txBox="1">
            <a:spLocks noChangeArrowheads="1"/>
          </p:cNvSpPr>
          <p:nvPr/>
        </p:nvSpPr>
        <p:spPr bwMode="auto">
          <a:xfrm>
            <a:off x="3124200" y="914400"/>
            <a:ext cx="541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00"/>
                </a:solidFill>
                <a:latin typeface="Verdana" pitchFamily="34" charset="0"/>
              </a:rPr>
              <a:t>The reaction continues to give off more energy </a:t>
            </a:r>
            <a:r>
              <a:rPr lang="en-US" altLang="en-US" sz="1200">
                <a:solidFill>
                  <a:srgbClr val="0070C0"/>
                </a:solidFill>
                <a:latin typeface="Verdana" pitchFamily="34" charset="0"/>
              </a:rPr>
              <a:t>(that’s what exothermic reactions do).  </a:t>
            </a:r>
            <a:r>
              <a:rPr lang="en-US" altLang="en-US" sz="1200">
                <a:solidFill>
                  <a:srgbClr val="FF0000"/>
                </a:solidFill>
                <a:latin typeface="Verdana" pitchFamily="34" charset="0"/>
              </a:rPr>
              <a:t>The reaction moves to completion.</a:t>
            </a:r>
            <a:endParaRPr lang="en-US" altLang="en-US" sz="1200">
              <a:solidFill>
                <a:srgbClr val="00B050"/>
              </a:solidFill>
              <a:latin typeface="Verdana" pitchFamily="34" charset="0"/>
            </a:endParaRPr>
          </a:p>
        </p:txBody>
      </p:sp>
      <p:sp>
        <p:nvSpPr>
          <p:cNvPr id="11269"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1270"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1273"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6" name="Straight Arrow Connector 15"/>
          <p:cNvCxnSpPr/>
          <p:nvPr/>
        </p:nvCxnSpPr>
        <p:spPr>
          <a:xfrm rot="5400000" flipH="1" flipV="1">
            <a:off x="4419600" y="2514600"/>
            <a:ext cx="914400" cy="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11277" name="TextBox 18"/>
          <p:cNvSpPr txBox="1">
            <a:spLocks noChangeArrowheads="1"/>
          </p:cNvSpPr>
          <p:nvPr/>
        </p:nvSpPr>
        <p:spPr bwMode="auto">
          <a:xfrm>
            <a:off x="6096000" y="1981200"/>
            <a:ext cx="281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 </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292" name="TextBox 7"/>
          <p:cNvSpPr txBox="1">
            <a:spLocks noChangeArrowheads="1"/>
          </p:cNvSpPr>
          <p:nvPr/>
        </p:nvSpPr>
        <p:spPr bwMode="auto">
          <a:xfrm>
            <a:off x="3124200" y="914400"/>
            <a:ext cx="541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663300"/>
                </a:solidFill>
                <a:latin typeface="Verdana" pitchFamily="34" charset="0"/>
              </a:rPr>
              <a:t>The reaction finishes, the products end with less potential energy than the reactants started with (labeled P).</a:t>
            </a:r>
            <a:br>
              <a:rPr lang="en-US" altLang="en-US" sz="1200">
                <a:solidFill>
                  <a:srgbClr val="663300"/>
                </a:solidFill>
                <a:latin typeface="Verdana" pitchFamily="34" charset="0"/>
              </a:rPr>
            </a:br>
            <a:r>
              <a:rPr lang="en-US" altLang="en-US" sz="1200">
                <a:solidFill>
                  <a:srgbClr val="663300"/>
                </a:solidFill>
                <a:latin typeface="Verdana" pitchFamily="34" charset="0"/>
              </a:rPr>
              <a:t>This Potential energy remains a constant as well.</a:t>
            </a:r>
          </a:p>
        </p:txBody>
      </p:sp>
      <p:sp>
        <p:nvSpPr>
          <p:cNvPr id="12293"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2294"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2297"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6" name="Straight Arrow Connector 15"/>
          <p:cNvCxnSpPr/>
          <p:nvPr/>
        </p:nvCxnSpPr>
        <p:spPr>
          <a:xfrm rot="5400000" flipH="1" flipV="1">
            <a:off x="4419600" y="2514600"/>
            <a:ext cx="914400" cy="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12301" name="TextBox 18"/>
          <p:cNvSpPr txBox="1">
            <a:spLocks noChangeArrowheads="1"/>
          </p:cNvSpPr>
          <p:nvPr/>
        </p:nvSpPr>
        <p:spPr bwMode="auto">
          <a:xfrm>
            <a:off x="6096000" y="1981200"/>
            <a:ext cx="281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 </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8" name="Straight Connector 17"/>
          <p:cNvCxnSpPr>
            <a:stCxn id="17" idx="0"/>
          </p:cNvCxnSpPr>
          <p:nvPr/>
        </p:nvCxnSpPr>
        <p:spPr>
          <a:xfrm>
            <a:off x="6172200" y="4114800"/>
            <a:ext cx="1752600" cy="1588"/>
          </a:xfrm>
          <a:prstGeom prst="line">
            <a:avLst/>
          </a:prstGeom>
        </p:spPr>
        <p:style>
          <a:lnRef idx="3">
            <a:schemeClr val="dk1"/>
          </a:lnRef>
          <a:fillRef idx="0">
            <a:schemeClr val="dk1"/>
          </a:fillRef>
          <a:effectRef idx="2">
            <a:schemeClr val="dk1"/>
          </a:effectRef>
          <a:fontRef idx="minor">
            <a:schemeClr val="tx1"/>
          </a:fontRef>
        </p:style>
      </p:cxnSp>
      <p:sp>
        <p:nvSpPr>
          <p:cNvPr id="12304" name="TextBox 21"/>
          <p:cNvSpPr txBox="1">
            <a:spLocks noChangeArrowheads="1"/>
          </p:cNvSpPr>
          <p:nvPr/>
        </p:nvSpPr>
        <p:spPr bwMode="auto">
          <a:xfrm>
            <a:off x="6934200" y="3733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663300"/>
                </a:solidFill>
                <a:latin typeface="Verdana" pitchFamily="34" charset="0"/>
              </a:rPr>
              <a:t>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1066801" y="3200400"/>
            <a:ext cx="35052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2819400" y="4953000"/>
            <a:ext cx="5410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316" name="TextBox 7"/>
          <p:cNvSpPr txBox="1">
            <a:spLocks noChangeArrowheads="1"/>
          </p:cNvSpPr>
          <p:nvPr/>
        </p:nvSpPr>
        <p:spPr bwMode="auto">
          <a:xfrm>
            <a:off x="3124200" y="914400"/>
            <a:ext cx="5410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latin typeface="Verdana" pitchFamily="34" charset="0"/>
              </a:rPr>
              <a:t>In any exothermic reaction, energy would be a product</a:t>
            </a:r>
          </a:p>
          <a:p>
            <a:pPr eaLnBrk="1" hangingPunct="1"/>
            <a:r>
              <a:rPr lang="en-US" altLang="en-US" sz="1200">
                <a:solidFill>
                  <a:srgbClr val="FF00FF"/>
                </a:solidFill>
                <a:latin typeface="Verdana" pitchFamily="34" charset="0"/>
              </a:rPr>
              <a:t>The net change in potential energy between the starting &amp; the ending potential energy is called the ∆H.  In this case, since the difference is LOWER, the ∆H is negative.  A ―∆H is exothermic.  </a:t>
            </a:r>
          </a:p>
        </p:txBody>
      </p:sp>
      <p:sp>
        <p:nvSpPr>
          <p:cNvPr id="13317" name="TextBox 8"/>
          <p:cNvSpPr txBox="1">
            <a:spLocks noChangeArrowheads="1"/>
          </p:cNvSpPr>
          <p:nvPr/>
        </p:nvSpPr>
        <p:spPr bwMode="auto">
          <a:xfrm>
            <a:off x="685800" y="2209800"/>
            <a:ext cx="1752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600">
                <a:latin typeface="Constantia" pitchFamily="18" charset="0"/>
              </a:rPr>
              <a:t>Potential energy in </a:t>
            </a:r>
          </a:p>
          <a:p>
            <a:pPr algn="ctr" eaLnBrk="1" hangingPunct="1"/>
            <a:r>
              <a:rPr lang="en-US" altLang="en-US" sz="1600">
                <a:latin typeface="Constantia" pitchFamily="18" charset="0"/>
              </a:rPr>
              <a:t>kJ/mol</a:t>
            </a:r>
          </a:p>
        </p:txBody>
      </p:sp>
      <p:sp>
        <p:nvSpPr>
          <p:cNvPr id="13318" name="TextBox 9"/>
          <p:cNvSpPr txBox="1">
            <a:spLocks noChangeArrowheads="1"/>
          </p:cNvSpPr>
          <p:nvPr/>
        </p:nvSpPr>
        <p:spPr bwMode="auto">
          <a:xfrm>
            <a:off x="3048000" y="5334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nstantia" pitchFamily="18" charset="0"/>
              </a:rPr>
              <a:t>time</a:t>
            </a:r>
          </a:p>
        </p:txBody>
      </p:sp>
      <p:cxnSp>
        <p:nvCxnSpPr>
          <p:cNvPr id="12" name="Straight Arrow Connector 11"/>
          <p:cNvCxnSpPr/>
          <p:nvPr/>
        </p:nvCxnSpPr>
        <p:spPr>
          <a:xfrm>
            <a:off x="3733800" y="5486400"/>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2971800"/>
            <a:ext cx="1295400" cy="1588"/>
          </a:xfrm>
          <a:prstGeom prst="line">
            <a:avLst/>
          </a:prstGeom>
        </p:spPr>
        <p:style>
          <a:lnRef idx="3">
            <a:schemeClr val="dk1"/>
          </a:lnRef>
          <a:fillRef idx="0">
            <a:schemeClr val="dk1"/>
          </a:fillRef>
          <a:effectRef idx="2">
            <a:schemeClr val="dk1"/>
          </a:effectRef>
          <a:fontRef idx="minor">
            <a:schemeClr val="tx1"/>
          </a:fontRef>
        </p:style>
      </p:cxnSp>
      <p:sp>
        <p:nvSpPr>
          <p:cNvPr id="13321" name="TextBox 13"/>
          <p:cNvSpPr txBox="1">
            <a:spLocks noChangeArrowheads="1"/>
          </p:cNvSpPr>
          <p:nvPr/>
        </p:nvSpPr>
        <p:spPr bwMode="auto">
          <a:xfrm>
            <a:off x="3200400" y="25908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FF0000"/>
                </a:solidFill>
                <a:latin typeface="Verdana" pitchFamily="34" charset="0"/>
              </a:rPr>
              <a:t>R</a:t>
            </a:r>
          </a:p>
        </p:txBody>
      </p:sp>
      <p:sp>
        <p:nvSpPr>
          <p:cNvPr id="21" name="Arc 20"/>
          <p:cNvSpPr/>
          <p:nvPr/>
        </p:nvSpPr>
        <p:spPr>
          <a:xfrm rot="16200000">
            <a:off x="3962400" y="2209800"/>
            <a:ext cx="1828800" cy="1524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1" name="Arc 10"/>
          <p:cNvSpPr/>
          <p:nvPr/>
        </p:nvSpPr>
        <p:spPr>
          <a:xfrm>
            <a:off x="3886200" y="2057400"/>
            <a:ext cx="1828800" cy="19050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6" name="Straight Arrow Connector 15"/>
          <p:cNvCxnSpPr/>
          <p:nvPr/>
        </p:nvCxnSpPr>
        <p:spPr>
          <a:xfrm rot="5400000" flipH="1" flipV="1">
            <a:off x="4419600" y="2514600"/>
            <a:ext cx="914400" cy="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13325" name="TextBox 18"/>
          <p:cNvSpPr txBox="1">
            <a:spLocks noChangeArrowheads="1"/>
          </p:cNvSpPr>
          <p:nvPr/>
        </p:nvSpPr>
        <p:spPr bwMode="auto">
          <a:xfrm>
            <a:off x="6096000" y="1981200"/>
            <a:ext cx="2819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a:solidFill>
                  <a:srgbClr val="00B050"/>
                </a:solidFill>
                <a:latin typeface="Verdana" pitchFamily="34" charset="0"/>
              </a:rPr>
              <a:t> </a:t>
            </a:r>
          </a:p>
        </p:txBody>
      </p:sp>
      <p:sp>
        <p:nvSpPr>
          <p:cNvPr id="17" name="Arc 16"/>
          <p:cNvSpPr/>
          <p:nvPr/>
        </p:nvSpPr>
        <p:spPr>
          <a:xfrm rot="10800000">
            <a:off x="5715000" y="1905000"/>
            <a:ext cx="914400" cy="22098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dirty="0"/>
          </a:p>
        </p:txBody>
      </p:sp>
      <p:cxnSp>
        <p:nvCxnSpPr>
          <p:cNvPr id="18" name="Straight Connector 17"/>
          <p:cNvCxnSpPr>
            <a:stCxn id="17" idx="0"/>
          </p:cNvCxnSpPr>
          <p:nvPr/>
        </p:nvCxnSpPr>
        <p:spPr>
          <a:xfrm>
            <a:off x="6172200" y="4114800"/>
            <a:ext cx="1752600" cy="1588"/>
          </a:xfrm>
          <a:prstGeom prst="line">
            <a:avLst/>
          </a:prstGeom>
        </p:spPr>
        <p:style>
          <a:lnRef idx="3">
            <a:schemeClr val="dk1"/>
          </a:lnRef>
          <a:fillRef idx="0">
            <a:schemeClr val="dk1"/>
          </a:fillRef>
          <a:effectRef idx="2">
            <a:schemeClr val="dk1"/>
          </a:effectRef>
          <a:fontRef idx="minor">
            <a:schemeClr val="tx1"/>
          </a:fontRef>
        </p:style>
      </p:cxnSp>
      <p:sp>
        <p:nvSpPr>
          <p:cNvPr id="13328" name="TextBox 21"/>
          <p:cNvSpPr txBox="1">
            <a:spLocks noChangeArrowheads="1"/>
          </p:cNvSpPr>
          <p:nvPr/>
        </p:nvSpPr>
        <p:spPr bwMode="auto">
          <a:xfrm>
            <a:off x="6934200" y="3733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663300"/>
                </a:solidFill>
                <a:latin typeface="Verdana" pitchFamily="34" charset="0"/>
              </a:rPr>
              <a:t>P</a:t>
            </a:r>
          </a:p>
        </p:txBody>
      </p:sp>
      <p:cxnSp>
        <p:nvCxnSpPr>
          <p:cNvPr id="23" name="Straight Arrow Connector 22"/>
          <p:cNvCxnSpPr/>
          <p:nvPr/>
        </p:nvCxnSpPr>
        <p:spPr>
          <a:xfrm rot="5400000">
            <a:off x="3392488" y="3543300"/>
            <a:ext cx="1141412" cy="1588"/>
          </a:xfrm>
          <a:prstGeom prst="straightConnector1">
            <a:avLst/>
          </a:prstGeom>
          <a:ln>
            <a:solidFill>
              <a:srgbClr val="FF00FF"/>
            </a:solidFill>
            <a:tailEnd type="arrow"/>
          </a:ln>
        </p:spPr>
        <p:style>
          <a:lnRef idx="2">
            <a:schemeClr val="dk1"/>
          </a:lnRef>
          <a:fillRef idx="0">
            <a:schemeClr val="dk1"/>
          </a:fillRef>
          <a:effectRef idx="1">
            <a:schemeClr val="dk1"/>
          </a:effectRef>
          <a:fontRef idx="minor">
            <a:schemeClr val="tx1"/>
          </a:fontRef>
        </p:style>
      </p:cxnSp>
      <p:sp>
        <p:nvSpPr>
          <p:cNvPr id="13330" name="TextBox 23"/>
          <p:cNvSpPr txBox="1">
            <a:spLocks noChangeArrowheads="1"/>
          </p:cNvSpPr>
          <p:nvPr/>
        </p:nvSpPr>
        <p:spPr bwMode="auto">
          <a:xfrm>
            <a:off x="3200400" y="35814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a:solidFill>
                  <a:srgbClr val="FF00FF"/>
                </a:solidFill>
                <a:latin typeface="Verdana" pitchFamily="34" charset="0"/>
              </a:rPr>
              <a:t>― ∆H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116</TotalTime>
  <Words>1183</Words>
  <Application>Microsoft Office PowerPoint</Application>
  <PresentationFormat>On-screen Show (4:3)</PresentationFormat>
  <Paragraphs>162</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Constantia</vt:lpstr>
      <vt:lpstr>Wingdings 2</vt:lpstr>
      <vt:lpstr>Verdana</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Vestal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 Tech</dc:creator>
  <cp:lastModifiedBy> </cp:lastModifiedBy>
  <cp:revision>43</cp:revision>
  <dcterms:created xsi:type="dcterms:W3CDTF">2009-04-02T14:15:40Z</dcterms:created>
  <dcterms:modified xsi:type="dcterms:W3CDTF">2016-04-12T21:28:36Z</dcterms:modified>
</cp:coreProperties>
</file>