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2F6"/>
    <a:srgbClr val="FDB5E8"/>
    <a:srgbClr val="FEE8F8"/>
    <a:srgbClr val="5E0A18"/>
    <a:srgbClr val="000099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010E-7B35-F07A-9B56-3A2742C5E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BAB17-7D05-B2F5-0BBC-2DE2FDCC3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E4FE2-A46B-02F7-5671-D83395CA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C3504-0477-3259-DF0B-1ABD78B8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A9EE6-E297-2883-59E6-73D81C03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AFDC-2699-2B98-DBC6-8F8D56C2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351AB-8526-D42C-66E6-AC6F76B2F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EEAF0-B56C-2528-3882-FDE0820D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5F7E0-42B8-63DE-AF8D-260308F41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CA6C-3A58-D21C-C808-00FF50E8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BAD2C-CFFF-EF70-51EA-4E22CCCCA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3095F-3935-D379-33D1-0BE16EB25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40E0-F5C4-4702-FF1B-24E15B9B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7268B-A264-89B8-6112-3D3948C2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E6327-C152-18B3-763D-5C13B3D3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6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7605-1B47-6794-D47E-A84501DC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F08B-B7AE-5B96-727D-619E9D09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0F5A-F69A-CBFF-FDAA-3B9DD577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FBF22-34E4-A4D9-FD0C-E12B3F11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B3255-9378-0725-9F3F-CD414CEE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5E3E-060B-B45F-D095-6326906A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BE4E6-1C7F-F373-34A5-BE1B94C8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0CA3-C144-C289-9458-A2D9CDF5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95F4E-A021-1083-299D-AFDD899F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AF6E-D594-8757-CA9B-06ADC1F5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753B-113E-2434-48D8-38DFC827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B89B3-3C1B-08D6-7337-E34AC6ABA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CFEF6-650E-48AD-6440-7C9302202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A5AED-11EC-619A-3F1F-C1979737F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9842F-015D-872D-7456-1D517420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FB022-2EB2-E981-BEA6-A18ECB19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182A-73C8-89A2-9503-6EC65A6A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552DF-1BBB-0C41-FC6C-09AAAAD23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BF019-B510-C552-08D5-7238DF87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E4D2B-3E67-8777-1489-F316FD930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83AB3-BD63-BC3E-553B-9DA7B5B1A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0E8A1E-CF91-0627-6D3B-6D6781EB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4C52E-249A-835D-1C28-A3F1DA1D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EEA84-2F6D-41C5-901B-331115B3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1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812C-C3B8-A521-8168-AC71CFB3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CFBC2-B26A-A78F-AE19-D93FD3C6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EE869-FDF7-5932-F2B4-D3C5F2D2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8645-3070-4A44-5818-8CB00EE6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6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B055B-CE4D-6333-57E7-AC37641A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0DF2-6164-EF70-1B44-DAD9A568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65039-CFD5-015D-EE60-B912EBAA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5568-9820-8E3A-88A9-544B7EB3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F1006-B2F7-1EE3-9591-2249BC8E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AA099-CC94-5F46-DAC7-ABB168A1A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E1332-9309-9E17-CBAF-E82BB2DB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55056-1EC3-8748-3BE3-4FC901D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F611-1D86-0F53-418E-D77CE6A5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8785-DFAE-F79E-F648-88375DE8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A7C6B-502D-4E57-4DAA-3E40F7107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FD021-73C0-18F7-0FCE-8C6E4B887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09A5-BFA8-21FF-B849-DC7F0BB2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512F2-9E2E-8C42-539B-591D78B4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56D46-713F-DB7D-0102-2DA3FA2A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2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858FA-EF93-94B8-D964-368D7B10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8EF57-FFBD-C5C5-2C89-43CA7EF14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1CD17-41A0-698B-38D1-84FE86A42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B299-C0C8-4327-A09E-A09C4644E6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BCFA5-3435-DB5C-C2A5-4E681844A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C464D-F170-994B-1012-7EC9E0D44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B99D-D76D-47C8-A78A-05AA2A6E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41BD47-C392-EC6D-9407-5CF5961793F5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000099"/>
              </a:solidFill>
              <a:latin typeface="High Tower Text" panose="02040502050506030303" pitchFamily="18" charset="0"/>
              <a:cs typeface="David" panose="020F0502020204030204" pitchFamily="34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7E2B4-6277-2237-683D-62DEA857F090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Alasassy Caps" panose="020F0502020204030204" pitchFamily="2" charset="0"/>
              </a:rPr>
              <a:t>Acid Base Titration Practice Handout</a:t>
            </a:r>
          </a:p>
          <a:p>
            <a:endParaRPr lang="en-US" sz="2400" dirty="0">
              <a:latin typeface="Alasassy Caps" panose="020F05020202040302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AA8B8-05DB-C010-6C52-233FEA4D267D}"/>
              </a:ext>
            </a:extLst>
          </p:cNvPr>
          <p:cNvSpPr txBox="1"/>
          <p:nvPr/>
        </p:nvSpPr>
        <p:spPr>
          <a:xfrm>
            <a:off x="0" y="1333041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a handout in your hands.  You need a calculator and reference table (that’s it).  </a:t>
            </a:r>
          </a:p>
          <a:p>
            <a:endParaRPr lang="en-US" dirty="0"/>
          </a:p>
          <a:p>
            <a:r>
              <a:rPr lang="en-US" dirty="0"/>
              <a:t>The burettes have a </a:t>
            </a:r>
            <a:r>
              <a:rPr lang="en-US" b="1" dirty="0">
                <a:solidFill>
                  <a:srgbClr val="FF0000"/>
                </a:solidFill>
              </a:rPr>
              <a:t>0.25 M 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baseline="-25000" dirty="0">
                <a:solidFill>
                  <a:srgbClr val="FF0000"/>
                </a:solidFill>
              </a:rPr>
              <a:t>4(AQ)</a:t>
            </a:r>
            <a:r>
              <a:rPr lang="en-US" b="1" dirty="0">
                <a:solidFill>
                  <a:srgbClr val="FF0000"/>
                </a:solidFill>
              </a:rPr>
              <a:t> acid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the LEFT side, and </a:t>
            </a:r>
            <a:r>
              <a:rPr lang="en-US" b="1" dirty="0">
                <a:solidFill>
                  <a:srgbClr val="000099"/>
                </a:solidFill>
              </a:rPr>
              <a:t>a base KOH</a:t>
            </a:r>
            <a:r>
              <a:rPr lang="en-US" b="1" baseline="-25000" dirty="0">
                <a:solidFill>
                  <a:srgbClr val="000099"/>
                </a:solidFill>
              </a:rPr>
              <a:t>(AQ)</a:t>
            </a:r>
            <a:r>
              <a:rPr lang="en-US" b="1" dirty="0">
                <a:solidFill>
                  <a:srgbClr val="000099"/>
                </a:solidFill>
              </a:rPr>
              <a:t> of unknown molarity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on the right.  </a:t>
            </a:r>
            <a:br>
              <a:rPr lang="en-US" dirty="0"/>
            </a:br>
            <a:r>
              <a:rPr lang="en-US" dirty="0"/>
              <a:t>Your job is to figure out the exact molarity of the base using the process of titration and then the titration math formula.</a:t>
            </a:r>
          </a:p>
          <a:p>
            <a:endParaRPr lang="en-US" dirty="0"/>
          </a:p>
          <a:p>
            <a:r>
              <a:rPr lang="en-US" dirty="0"/>
              <a:t>You will run 2 trials, doing the math two times, then taking the average of them both as your measured value.  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99"/>
                </a:solidFill>
              </a:rPr>
              <a:t>The actual value of the base molarity will be shared later today. </a:t>
            </a:r>
          </a:p>
          <a:p>
            <a:endParaRPr lang="en-US" dirty="0"/>
          </a:p>
          <a:p>
            <a:r>
              <a:rPr lang="en-US" dirty="0"/>
              <a:t>You will have to write the math formula twice, and solve with proper significant figures, two times, then take the average.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the next slides you will begin to see how to use the burettes in the lab.  </a:t>
            </a:r>
            <a:br>
              <a:rPr lang="en-US" dirty="0"/>
            </a:br>
            <a:r>
              <a:rPr lang="en-US" dirty="0"/>
              <a:t>This is practice for Friday when we will run the acid base titration lab (six trials in a row). </a:t>
            </a:r>
          </a:p>
          <a:p>
            <a:endParaRPr lang="en-US" dirty="0"/>
          </a:p>
          <a:p>
            <a:r>
              <a:rPr lang="en-US" dirty="0"/>
              <a:t>We will use PHENOLPHTHALIEN acid base indicator, don’t forget to put in 1-2 drops every trial.  No color changes without it.  </a:t>
            </a:r>
          </a:p>
        </p:txBody>
      </p:sp>
    </p:spTree>
    <p:extLst>
      <p:ext uri="{BB962C8B-B14F-4D97-AF65-F5344CB8AC3E}">
        <p14:creationId xmlns:p14="http://schemas.microsoft.com/office/powerpoint/2010/main" val="225428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color difference between acid and base is for illustration only, both are clear.  </a:t>
            </a:r>
          </a:p>
          <a:p>
            <a:endParaRPr lang="en-US" dirty="0"/>
          </a:p>
          <a:p>
            <a:r>
              <a:rPr lang="en-US" dirty="0"/>
              <a:t>Acid will always be on the left side.</a:t>
            </a:r>
          </a:p>
          <a:p>
            <a:endParaRPr lang="en-US" dirty="0"/>
          </a:p>
          <a:p>
            <a:r>
              <a:rPr lang="en-US" dirty="0"/>
              <a:t>The valves are very fine, and release the tiniest of droplets, making careful measurements possible.  </a:t>
            </a:r>
          </a:p>
          <a:p>
            <a:endParaRPr lang="en-US" dirty="0"/>
          </a:p>
          <a:p>
            <a:r>
              <a:rPr lang="en-US" dirty="0"/>
              <a:t>There are A LOT of lines on the burettes.  They start at ZERO on top, and end with 50.0 mL at the bottom. </a:t>
            </a:r>
          </a:p>
          <a:p>
            <a:endParaRPr lang="en-US" dirty="0"/>
          </a:p>
          <a:p>
            <a:r>
              <a:rPr lang="en-US" dirty="0"/>
              <a:t>Carefully measure your start points, which will hardly ever be at 0.0 or even 10.0 </a:t>
            </a:r>
            <a:r>
              <a:rPr lang="en-US" dirty="0" err="1"/>
              <a:t>mL.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Measure your start points always, and your end points WHEN YOU ARE REALLY DONE… 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30F331-ADE5-5C48-3F05-0297DF5785C9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</p:spTree>
    <p:extLst>
      <p:ext uri="{BB962C8B-B14F-4D97-AF65-F5344CB8AC3E}">
        <p14:creationId xmlns:p14="http://schemas.microsoft.com/office/powerpoint/2010/main" val="279260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about 5-6 mL of acid into your clean reaction beaker.  Don’t worry so much about how much acid, just make sure it runs down about 5 mL for now.  </a:t>
            </a:r>
          </a:p>
          <a:p>
            <a:endParaRPr lang="en-US" dirty="0"/>
          </a:p>
          <a:p>
            <a:r>
              <a:rPr lang="en-US" dirty="0"/>
              <a:t>We will make a few adjustments, adding more acid, so don’t fret over the “end” point, we have not gotten to the end yet.  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8F22960-A73D-A067-D551-10C28FE23847}"/>
              </a:ext>
            </a:extLst>
          </p:cNvPr>
          <p:cNvSpPr/>
          <p:nvPr/>
        </p:nvSpPr>
        <p:spPr>
          <a:xfrm>
            <a:off x="1520456" y="5901070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908CE4-05CC-5D4C-A37E-B004DDD82B7E}"/>
              </a:ext>
            </a:extLst>
          </p:cNvPr>
          <p:cNvSpPr/>
          <p:nvPr/>
        </p:nvSpPr>
        <p:spPr>
          <a:xfrm>
            <a:off x="1520456" y="6556165"/>
            <a:ext cx="1105786" cy="27542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C7178F-9934-B5D8-2C80-FD2DB9545BE0}"/>
              </a:ext>
            </a:extLst>
          </p:cNvPr>
          <p:cNvCxnSpPr>
            <a:stCxn id="8" idx="2"/>
            <a:endCxn id="16" idx="2"/>
          </p:cNvCxnSpPr>
          <p:nvPr/>
        </p:nvCxnSpPr>
        <p:spPr>
          <a:xfrm>
            <a:off x="1520456" y="6038781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B8F92E-ADF3-665E-7406-D4D4A0EDC2EE}"/>
              </a:ext>
            </a:extLst>
          </p:cNvPr>
          <p:cNvCxnSpPr/>
          <p:nvPr/>
        </p:nvCxnSpPr>
        <p:spPr>
          <a:xfrm>
            <a:off x="2626242" y="6061015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3F184E-8AB8-4468-370B-1F2B43873FF7}"/>
              </a:ext>
            </a:extLst>
          </p:cNvPr>
          <p:cNvSpPr/>
          <p:nvPr/>
        </p:nvSpPr>
        <p:spPr>
          <a:xfrm rot="7784245">
            <a:off x="1914551" y="1645265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DB8329-556D-719C-3A89-9E9E42963D63}"/>
              </a:ext>
            </a:extLst>
          </p:cNvPr>
          <p:cNvCxnSpPr/>
          <p:nvPr/>
        </p:nvCxnSpPr>
        <p:spPr>
          <a:xfrm>
            <a:off x="1342768" y="1829984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5A02DA-4BBF-FBDF-EAF8-A738B491D35F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DEB6A92-D020-E7BB-A6CB-FE4F09A53EC4}"/>
              </a:ext>
            </a:extLst>
          </p:cNvPr>
          <p:cNvSpPr/>
          <p:nvPr/>
        </p:nvSpPr>
        <p:spPr>
          <a:xfrm>
            <a:off x="2243470" y="989292"/>
            <a:ext cx="121186" cy="84069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9038C2-1ACA-D9DA-4413-BD6173400EF1}"/>
              </a:ext>
            </a:extLst>
          </p:cNvPr>
          <p:cNvSpPr txBox="1"/>
          <p:nvPr/>
        </p:nvSpPr>
        <p:spPr>
          <a:xfrm>
            <a:off x="2346742" y="1260413"/>
            <a:ext cx="88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~ 5 mL</a:t>
            </a:r>
          </a:p>
        </p:txBody>
      </p:sp>
    </p:spTree>
    <p:extLst>
      <p:ext uri="{BB962C8B-B14F-4D97-AF65-F5344CB8AC3E}">
        <p14:creationId xmlns:p14="http://schemas.microsoft.com/office/powerpoint/2010/main" val="245968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30469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DB5E8"/>
                </a:solidFill>
              </a:rPr>
              <a:t>Put ONE DROP OF phenolphthalein indicator in now.  </a:t>
            </a:r>
          </a:p>
          <a:p>
            <a:br>
              <a:rPr lang="en-US" sz="3200" dirty="0">
                <a:solidFill>
                  <a:srgbClr val="FDB5E8"/>
                </a:solidFill>
              </a:rPr>
            </a:br>
            <a:r>
              <a:rPr lang="en-US" sz="3200" dirty="0">
                <a:solidFill>
                  <a:srgbClr val="FDB5E8"/>
                </a:solidFill>
              </a:rPr>
              <a:t>More is not better; </a:t>
            </a:r>
            <a:br>
              <a:rPr lang="en-US" sz="3200" dirty="0">
                <a:solidFill>
                  <a:srgbClr val="FDB5E8"/>
                </a:solidFill>
              </a:rPr>
            </a:br>
            <a:r>
              <a:rPr lang="en-US" sz="3200" dirty="0">
                <a:solidFill>
                  <a:srgbClr val="FDB5E8"/>
                </a:solidFill>
              </a:rPr>
              <a:t>one drop is enough.  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8F22960-A73D-A067-D551-10C28FE23847}"/>
              </a:ext>
            </a:extLst>
          </p:cNvPr>
          <p:cNvSpPr/>
          <p:nvPr/>
        </p:nvSpPr>
        <p:spPr>
          <a:xfrm>
            <a:off x="2775098" y="5911703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908CE4-05CC-5D4C-A37E-B004DDD82B7E}"/>
              </a:ext>
            </a:extLst>
          </p:cNvPr>
          <p:cNvSpPr/>
          <p:nvPr/>
        </p:nvSpPr>
        <p:spPr>
          <a:xfrm>
            <a:off x="2775098" y="6566798"/>
            <a:ext cx="1105786" cy="27542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C7178F-9934-B5D8-2C80-FD2DB9545BE0}"/>
              </a:ext>
            </a:extLst>
          </p:cNvPr>
          <p:cNvCxnSpPr>
            <a:stCxn id="8" idx="2"/>
            <a:endCxn id="16" idx="2"/>
          </p:cNvCxnSpPr>
          <p:nvPr/>
        </p:nvCxnSpPr>
        <p:spPr>
          <a:xfrm>
            <a:off x="2775098" y="6049414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B8F92E-ADF3-665E-7406-D4D4A0EDC2EE}"/>
              </a:ext>
            </a:extLst>
          </p:cNvPr>
          <p:cNvCxnSpPr/>
          <p:nvPr/>
        </p:nvCxnSpPr>
        <p:spPr>
          <a:xfrm>
            <a:off x="3880884" y="6071648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3F184E-8AB8-4468-370B-1F2B43873FF7}"/>
              </a:ext>
            </a:extLst>
          </p:cNvPr>
          <p:cNvSpPr/>
          <p:nvPr/>
        </p:nvSpPr>
        <p:spPr>
          <a:xfrm rot="7784245">
            <a:off x="1914551" y="1645265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DB8329-556D-719C-3A89-9E9E42963D63}"/>
              </a:ext>
            </a:extLst>
          </p:cNvPr>
          <p:cNvCxnSpPr/>
          <p:nvPr/>
        </p:nvCxnSpPr>
        <p:spPr>
          <a:xfrm>
            <a:off x="1342768" y="1829984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5A02DA-4BBF-FBDF-EAF8-A738B491D35F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DEB6A92-D020-E7BB-A6CB-FE4F09A53EC4}"/>
              </a:ext>
            </a:extLst>
          </p:cNvPr>
          <p:cNvSpPr/>
          <p:nvPr/>
        </p:nvSpPr>
        <p:spPr>
          <a:xfrm>
            <a:off x="2243470" y="989292"/>
            <a:ext cx="121186" cy="84069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B3A060B-5C0B-83DA-6534-5F04FDE64125}"/>
              </a:ext>
            </a:extLst>
          </p:cNvPr>
          <p:cNvGrpSpPr/>
          <p:nvPr/>
        </p:nvGrpSpPr>
        <p:grpSpPr>
          <a:xfrm>
            <a:off x="3287346" y="3729453"/>
            <a:ext cx="425168" cy="2647508"/>
            <a:chOff x="8882062" y="2679404"/>
            <a:chExt cx="425168" cy="264750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719CE1C-1967-309F-C494-962885F45743}"/>
                </a:ext>
              </a:extLst>
            </p:cNvPr>
            <p:cNvSpPr/>
            <p:nvPr/>
          </p:nvSpPr>
          <p:spPr>
            <a:xfrm>
              <a:off x="8882062" y="5204638"/>
              <a:ext cx="155611" cy="122274"/>
            </a:xfrm>
            <a:prstGeom prst="ellipse">
              <a:avLst/>
            </a:prstGeom>
            <a:noFill/>
            <a:ln w="28575">
              <a:solidFill>
                <a:srgbClr val="FDB5E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5A41631-2F8F-65EF-6E20-5EEECF5CB37E}"/>
                </a:ext>
              </a:extLst>
            </p:cNvPr>
            <p:cNvSpPr/>
            <p:nvPr/>
          </p:nvSpPr>
          <p:spPr>
            <a:xfrm rot="459091">
              <a:off x="8892561" y="2679404"/>
              <a:ext cx="414669" cy="882502"/>
            </a:xfrm>
            <a:prstGeom prst="ellipse">
              <a:avLst/>
            </a:prstGeom>
            <a:solidFill>
              <a:srgbClr val="FEE8F8"/>
            </a:solidFill>
            <a:ln w="28575">
              <a:solidFill>
                <a:srgbClr val="FDB5E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08B9141-8D3C-C4E5-FF03-7DA02AF41B7F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H="1">
              <a:off x="8904851" y="3406465"/>
              <a:ext cx="7909" cy="1816080"/>
            </a:xfrm>
            <a:prstGeom prst="line">
              <a:avLst/>
            </a:prstGeom>
            <a:ln w="28575">
              <a:solidFill>
                <a:srgbClr val="FDB5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4E0B66F-00D5-2996-494A-D1A35FE2F763}"/>
                </a:ext>
              </a:extLst>
            </p:cNvPr>
            <p:cNvCxnSpPr>
              <a:cxnSpLocks/>
              <a:stCxn id="15" idx="5"/>
              <a:endCxn id="10" idx="6"/>
            </p:cNvCxnSpPr>
            <p:nvPr/>
          </p:nvCxnSpPr>
          <p:spPr>
            <a:xfrm flipH="1">
              <a:off x="9037673" y="3449409"/>
              <a:ext cx="165981" cy="1816366"/>
            </a:xfrm>
            <a:prstGeom prst="line">
              <a:avLst/>
            </a:prstGeom>
            <a:ln w="28575">
              <a:solidFill>
                <a:srgbClr val="FDB5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80CDD440-2F39-5938-A748-144A8977B189}"/>
              </a:ext>
            </a:extLst>
          </p:cNvPr>
          <p:cNvSpPr/>
          <p:nvPr/>
        </p:nvSpPr>
        <p:spPr>
          <a:xfrm>
            <a:off x="3245422" y="6452907"/>
            <a:ext cx="165979" cy="177039"/>
          </a:xfrm>
          <a:prstGeom prst="ellipse">
            <a:avLst/>
          </a:prstGeom>
          <a:solidFill>
            <a:srgbClr val="FDB5E8"/>
          </a:solidFill>
          <a:ln>
            <a:solidFill>
              <a:srgbClr val="FDB5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7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061812" y="0"/>
            <a:ext cx="51301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Slowly put some base into the beaker, do not miss a single drop!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Each drop should show up as a PINK burst, which disappears when you swirl the beaker.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As the base goes into solution, the acid is neutralizing and at some point it is neutralized, and then, at pH of 8.0 the pink begins to show up.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  <a:highlight>
                  <a:srgbClr val="FDB5E8"/>
                </a:highlight>
              </a:rPr>
              <a:t>Add base until solution is hot pink.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Make sure the valves are parallel to the tables, OFF!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Do not worry about measuring the END POINTS in the burettes, </a:t>
            </a:r>
            <a:r>
              <a:rPr lang="en-US" u="sng" dirty="0">
                <a:solidFill>
                  <a:srgbClr val="000099"/>
                </a:solidFill>
              </a:rPr>
              <a:t>we have NOT ended yet</a:t>
            </a:r>
            <a:r>
              <a:rPr lang="en-US" dirty="0">
                <a:solidFill>
                  <a:srgbClr val="000099"/>
                </a:solidFill>
              </a:rPr>
              <a:t>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8F22960-A73D-A067-D551-10C28FE23847}"/>
              </a:ext>
            </a:extLst>
          </p:cNvPr>
          <p:cNvSpPr/>
          <p:nvPr/>
        </p:nvSpPr>
        <p:spPr>
          <a:xfrm>
            <a:off x="3774807" y="5845847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908CE4-05CC-5D4C-A37E-B004DDD82B7E}"/>
              </a:ext>
            </a:extLst>
          </p:cNvPr>
          <p:cNvSpPr/>
          <p:nvPr/>
        </p:nvSpPr>
        <p:spPr>
          <a:xfrm>
            <a:off x="3778100" y="6523176"/>
            <a:ext cx="1105786" cy="275422"/>
          </a:xfrm>
          <a:prstGeom prst="ellipse">
            <a:avLst/>
          </a:prstGeom>
          <a:solidFill>
            <a:srgbClr val="FDB5E8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C7178F-9934-B5D8-2C80-FD2DB9545BE0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3774807" y="5983558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B8F92E-ADF3-665E-7406-D4D4A0EDC2EE}"/>
              </a:ext>
            </a:extLst>
          </p:cNvPr>
          <p:cNvCxnSpPr/>
          <p:nvPr/>
        </p:nvCxnSpPr>
        <p:spPr>
          <a:xfrm>
            <a:off x="4880593" y="6005792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3F184E-8AB8-4468-370B-1F2B43873FF7}"/>
              </a:ext>
            </a:extLst>
          </p:cNvPr>
          <p:cNvSpPr/>
          <p:nvPr/>
        </p:nvSpPr>
        <p:spPr>
          <a:xfrm rot="7784245">
            <a:off x="1914551" y="1645265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DB8329-556D-719C-3A89-9E9E42963D63}"/>
              </a:ext>
            </a:extLst>
          </p:cNvPr>
          <p:cNvCxnSpPr/>
          <p:nvPr/>
        </p:nvCxnSpPr>
        <p:spPr>
          <a:xfrm>
            <a:off x="1342768" y="1829984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5A02DA-4BBF-FBDF-EAF8-A738B491D35F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DEB6A92-D020-E7BB-A6CB-FE4F09A53EC4}"/>
              </a:ext>
            </a:extLst>
          </p:cNvPr>
          <p:cNvSpPr/>
          <p:nvPr/>
        </p:nvSpPr>
        <p:spPr>
          <a:xfrm>
            <a:off x="4038165" y="1889515"/>
            <a:ext cx="121855" cy="570316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DEB81D-98D5-2469-5529-898059A7C5EE}"/>
              </a:ext>
            </a:extLst>
          </p:cNvPr>
          <p:cNvCxnSpPr/>
          <p:nvPr/>
        </p:nvCxnSpPr>
        <p:spPr>
          <a:xfrm>
            <a:off x="4270514" y="2492747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8D3E7A83-5013-E535-5AFD-AC4292DA6E13}"/>
              </a:ext>
            </a:extLst>
          </p:cNvPr>
          <p:cNvSpPr/>
          <p:nvPr/>
        </p:nvSpPr>
        <p:spPr>
          <a:xfrm rot="7784245">
            <a:off x="4241366" y="2310293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Bring PINK solution back to the acid side, and put in one drop at a time.  SLOWLY.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When the solution is clear STOP!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3F184E-8AB8-4468-370B-1F2B43873FF7}"/>
              </a:ext>
            </a:extLst>
          </p:cNvPr>
          <p:cNvSpPr/>
          <p:nvPr/>
        </p:nvSpPr>
        <p:spPr>
          <a:xfrm rot="7784245">
            <a:off x="1914551" y="1645265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DB8329-556D-719C-3A89-9E9E42963D63}"/>
              </a:ext>
            </a:extLst>
          </p:cNvPr>
          <p:cNvCxnSpPr/>
          <p:nvPr/>
        </p:nvCxnSpPr>
        <p:spPr>
          <a:xfrm>
            <a:off x="1386173" y="1831270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5A02DA-4BBF-FBDF-EAF8-A738B491D35F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DEB6A92-D020-E7BB-A6CB-FE4F09A53EC4}"/>
              </a:ext>
            </a:extLst>
          </p:cNvPr>
          <p:cNvSpPr/>
          <p:nvPr/>
        </p:nvSpPr>
        <p:spPr>
          <a:xfrm>
            <a:off x="4038165" y="1889515"/>
            <a:ext cx="121855" cy="570316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DEB81D-98D5-2469-5529-898059A7C5EE}"/>
              </a:ext>
            </a:extLst>
          </p:cNvPr>
          <p:cNvCxnSpPr/>
          <p:nvPr/>
        </p:nvCxnSpPr>
        <p:spPr>
          <a:xfrm>
            <a:off x="4270514" y="2492747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8D3E7A83-5013-E535-5AFD-AC4292DA6E13}"/>
              </a:ext>
            </a:extLst>
          </p:cNvPr>
          <p:cNvSpPr/>
          <p:nvPr/>
        </p:nvSpPr>
        <p:spPr>
          <a:xfrm rot="7784245">
            <a:off x="4241366" y="2310293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9C56892-C394-5D66-7683-A088B6001AE5}"/>
              </a:ext>
            </a:extLst>
          </p:cNvPr>
          <p:cNvSpPr/>
          <p:nvPr/>
        </p:nvSpPr>
        <p:spPr>
          <a:xfrm>
            <a:off x="1500302" y="5805808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37072E-45F7-E538-EEE7-0E57F351E657}"/>
              </a:ext>
            </a:extLst>
          </p:cNvPr>
          <p:cNvSpPr/>
          <p:nvPr/>
        </p:nvSpPr>
        <p:spPr>
          <a:xfrm>
            <a:off x="1503595" y="6483137"/>
            <a:ext cx="1105786" cy="275422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F7CC98-9081-A211-C555-680D8B29652C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500302" y="5943519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F0199E4-1E6F-CE47-4DEA-B89CCD02C5E9}"/>
              </a:ext>
            </a:extLst>
          </p:cNvPr>
          <p:cNvCxnSpPr/>
          <p:nvPr/>
        </p:nvCxnSpPr>
        <p:spPr>
          <a:xfrm>
            <a:off x="2606088" y="5965753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70D65D7-4DD0-7A83-8C73-6A31EC3C10FF}"/>
              </a:ext>
            </a:extLst>
          </p:cNvPr>
          <p:cNvSpPr/>
          <p:nvPr/>
        </p:nvSpPr>
        <p:spPr>
          <a:xfrm>
            <a:off x="2094724" y="1921201"/>
            <a:ext cx="121186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80F161F-16CB-0E47-149A-06C023E09F58}"/>
              </a:ext>
            </a:extLst>
          </p:cNvPr>
          <p:cNvCxnSpPr/>
          <p:nvPr/>
        </p:nvCxnSpPr>
        <p:spPr>
          <a:xfrm>
            <a:off x="1342768" y="2398276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id="{45897356-38F9-0163-15D9-DB53BF4DD0EB}"/>
              </a:ext>
            </a:extLst>
          </p:cNvPr>
          <p:cNvSpPr/>
          <p:nvPr/>
        </p:nvSpPr>
        <p:spPr>
          <a:xfrm rot="7784245">
            <a:off x="1899842" y="2214897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A3A257-17DB-F584-65B1-6AB101FB54EF}"/>
              </a:ext>
            </a:extLst>
          </p:cNvPr>
          <p:cNvSpPr txBox="1"/>
          <p:nvPr/>
        </p:nvSpPr>
        <p:spPr>
          <a:xfrm>
            <a:off x="463737" y="2072367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</p:spTree>
    <p:extLst>
      <p:ext uri="{BB962C8B-B14F-4D97-AF65-F5344CB8AC3E}">
        <p14:creationId xmlns:p14="http://schemas.microsoft.com/office/powerpoint/2010/main" val="387935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Then bring it back to the base side, and put in ONE DROP at a time.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When ONE DROP turns it light pink, you are done.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Measure the FINAL end points now.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Rinse beaker.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Time for math.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Write formula.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Put in numbers for all variables, solve for M</a:t>
            </a:r>
            <a:r>
              <a:rPr lang="en-US" baseline="-25000" dirty="0">
                <a:solidFill>
                  <a:srgbClr val="000099"/>
                </a:solidFill>
              </a:rPr>
              <a:t>B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29B0DB5-8629-9948-877D-5B5B42901495}"/>
              </a:ext>
            </a:extLst>
          </p:cNvPr>
          <p:cNvSpPr/>
          <p:nvPr/>
        </p:nvSpPr>
        <p:spPr>
          <a:xfrm rot="7784245">
            <a:off x="1904389" y="804573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B9C03D-AB7B-3263-A6CA-24FE8B6D76C2}"/>
              </a:ext>
            </a:extLst>
          </p:cNvPr>
          <p:cNvCxnSpPr/>
          <p:nvPr/>
        </p:nvCxnSpPr>
        <p:spPr>
          <a:xfrm>
            <a:off x="1332606" y="989292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F0BA65F-189D-37AB-3F90-01FD7270AABD}"/>
              </a:ext>
            </a:extLst>
          </p:cNvPr>
          <p:cNvSpPr txBox="1"/>
          <p:nvPr/>
        </p:nvSpPr>
        <p:spPr>
          <a:xfrm>
            <a:off x="4603896" y="1538883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C2BDCA1-2B8C-2BA6-4141-6FFA3885FEB8}"/>
              </a:ext>
            </a:extLst>
          </p:cNvPr>
          <p:cNvSpPr/>
          <p:nvPr/>
        </p:nvSpPr>
        <p:spPr>
          <a:xfrm rot="7784245">
            <a:off x="4241368" y="1676221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668E78-C861-F178-E356-38A3B69748C0}"/>
              </a:ext>
            </a:extLst>
          </p:cNvPr>
          <p:cNvCxnSpPr/>
          <p:nvPr/>
        </p:nvCxnSpPr>
        <p:spPr>
          <a:xfrm>
            <a:off x="4267582" y="1858559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3F184E-8AB8-4468-370B-1F2B43873FF7}"/>
              </a:ext>
            </a:extLst>
          </p:cNvPr>
          <p:cNvSpPr/>
          <p:nvPr/>
        </p:nvSpPr>
        <p:spPr>
          <a:xfrm rot="7784245">
            <a:off x="1914551" y="1645265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DB8329-556D-719C-3A89-9E9E42963D63}"/>
              </a:ext>
            </a:extLst>
          </p:cNvPr>
          <p:cNvCxnSpPr/>
          <p:nvPr/>
        </p:nvCxnSpPr>
        <p:spPr>
          <a:xfrm>
            <a:off x="1342768" y="1829984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A5A02DA-4BBF-FBDF-EAF8-A738B491D35F}"/>
              </a:ext>
            </a:extLst>
          </p:cNvPr>
          <p:cNvSpPr txBox="1"/>
          <p:nvPr/>
        </p:nvSpPr>
        <p:spPr>
          <a:xfrm>
            <a:off x="455907" y="675638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DEB6A92-D020-E7BB-A6CB-FE4F09A53EC4}"/>
              </a:ext>
            </a:extLst>
          </p:cNvPr>
          <p:cNvSpPr/>
          <p:nvPr/>
        </p:nvSpPr>
        <p:spPr>
          <a:xfrm>
            <a:off x="4038165" y="1889515"/>
            <a:ext cx="121855" cy="570316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EDEB81D-98D5-2469-5529-898059A7C5EE}"/>
              </a:ext>
            </a:extLst>
          </p:cNvPr>
          <p:cNvCxnSpPr/>
          <p:nvPr/>
        </p:nvCxnSpPr>
        <p:spPr>
          <a:xfrm>
            <a:off x="4270514" y="2492747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8D3E7A83-5013-E535-5AFD-AC4292DA6E13}"/>
              </a:ext>
            </a:extLst>
          </p:cNvPr>
          <p:cNvSpPr/>
          <p:nvPr/>
        </p:nvSpPr>
        <p:spPr>
          <a:xfrm rot="7784245">
            <a:off x="4241366" y="2310293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9C56892-C394-5D66-7683-A088B6001AE5}"/>
              </a:ext>
            </a:extLst>
          </p:cNvPr>
          <p:cNvSpPr/>
          <p:nvPr/>
        </p:nvSpPr>
        <p:spPr>
          <a:xfrm>
            <a:off x="3775670" y="5777839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37072E-45F7-E538-EEE7-0E57F351E657}"/>
              </a:ext>
            </a:extLst>
          </p:cNvPr>
          <p:cNvSpPr/>
          <p:nvPr/>
        </p:nvSpPr>
        <p:spPr>
          <a:xfrm>
            <a:off x="3778963" y="6455168"/>
            <a:ext cx="1105786" cy="275422"/>
          </a:xfrm>
          <a:prstGeom prst="ellipse">
            <a:avLst/>
          </a:prstGeom>
          <a:solidFill>
            <a:srgbClr val="FEE2F6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F7CC98-9081-A211-C555-680D8B29652C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3775670" y="5915550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F0199E4-1E6F-CE47-4DEA-B89CCD02C5E9}"/>
              </a:ext>
            </a:extLst>
          </p:cNvPr>
          <p:cNvCxnSpPr/>
          <p:nvPr/>
        </p:nvCxnSpPr>
        <p:spPr>
          <a:xfrm>
            <a:off x="4881456" y="5937784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0603DD-A3CE-3D85-7683-52DD6432A5A2}"/>
              </a:ext>
            </a:extLst>
          </p:cNvPr>
          <p:cNvCxnSpPr/>
          <p:nvPr/>
        </p:nvCxnSpPr>
        <p:spPr>
          <a:xfrm>
            <a:off x="1342768" y="2398276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A0A55752-9EC7-D091-40F7-33F7F0149884}"/>
              </a:ext>
            </a:extLst>
          </p:cNvPr>
          <p:cNvSpPr/>
          <p:nvPr/>
        </p:nvSpPr>
        <p:spPr>
          <a:xfrm rot="7784245">
            <a:off x="1899842" y="2214897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44B5E-EC10-549E-BF0D-5E2CB131E897}"/>
              </a:ext>
            </a:extLst>
          </p:cNvPr>
          <p:cNvSpPr txBox="1"/>
          <p:nvPr/>
        </p:nvSpPr>
        <p:spPr>
          <a:xfrm>
            <a:off x="463737" y="2072367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8E6426A-D6EB-40E6-2BB1-73C6F9657A79}"/>
              </a:ext>
            </a:extLst>
          </p:cNvPr>
          <p:cNvSpPr/>
          <p:nvPr/>
        </p:nvSpPr>
        <p:spPr>
          <a:xfrm>
            <a:off x="4792233" y="2523588"/>
            <a:ext cx="428351" cy="179418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053D24-C456-26B3-BA37-905BA08900B3}"/>
              </a:ext>
            </a:extLst>
          </p:cNvPr>
          <p:cNvCxnSpPr>
            <a:cxnSpLocks/>
          </p:cNvCxnSpPr>
          <p:nvPr/>
        </p:nvCxnSpPr>
        <p:spPr>
          <a:xfrm>
            <a:off x="4267582" y="2724272"/>
            <a:ext cx="2218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8CA5F6F-7010-29B4-F9E6-FA4E8A0300C3}"/>
              </a:ext>
            </a:extLst>
          </p:cNvPr>
          <p:cNvSpPr txBox="1"/>
          <p:nvPr/>
        </p:nvSpPr>
        <p:spPr>
          <a:xfrm>
            <a:off x="6012240" y="2398276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Nearest 10</a:t>
            </a:r>
            <a:r>
              <a:rPr lang="en-US" sz="1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90C2470E-7BD6-9CC2-1AAF-850115BAB22A}"/>
              </a:ext>
            </a:extLst>
          </p:cNvPr>
          <p:cNvSpPr/>
          <p:nvPr/>
        </p:nvSpPr>
        <p:spPr>
          <a:xfrm rot="7784245">
            <a:off x="4241367" y="2540527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01410-7F6F-2AEF-0CE4-994589E8EEAF}"/>
              </a:ext>
            </a:extLst>
          </p:cNvPr>
          <p:cNvSpPr/>
          <p:nvPr/>
        </p:nvSpPr>
        <p:spPr>
          <a:xfrm>
            <a:off x="1933843" y="605928"/>
            <a:ext cx="121186" cy="48033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B746CB-857A-ED79-CB44-FBC8C8888C82}"/>
              </a:ext>
            </a:extLst>
          </p:cNvPr>
          <p:cNvSpPr/>
          <p:nvPr/>
        </p:nvSpPr>
        <p:spPr>
          <a:xfrm>
            <a:off x="4267583" y="605928"/>
            <a:ext cx="121186" cy="48033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8954D-308A-A9F4-0736-C645AC9A1FE0}"/>
              </a:ext>
            </a:extLst>
          </p:cNvPr>
          <p:cNvSpPr txBox="1"/>
          <p:nvPr/>
        </p:nvSpPr>
        <p:spPr>
          <a:xfrm>
            <a:off x="1717178" y="145840"/>
            <a:ext cx="416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                                    </a:t>
            </a:r>
            <a:r>
              <a:rPr lang="en-US" dirty="0">
                <a:solidFill>
                  <a:srgbClr val="000099"/>
                </a:solidFill>
              </a:rPr>
              <a:t>Base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F27D974-5F13-A485-4715-C4E62DA5235C}"/>
              </a:ext>
            </a:extLst>
          </p:cNvPr>
          <p:cNvSpPr/>
          <p:nvPr/>
        </p:nvSpPr>
        <p:spPr>
          <a:xfrm rot="10800000">
            <a:off x="1932008" y="5409282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959CBCD-5684-3346-EEC5-C4C521470417}"/>
              </a:ext>
            </a:extLst>
          </p:cNvPr>
          <p:cNvSpPr/>
          <p:nvPr/>
        </p:nvSpPr>
        <p:spPr>
          <a:xfrm rot="10800000">
            <a:off x="4267583" y="5409283"/>
            <a:ext cx="121186" cy="27542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63A0D-7F70-EB56-4814-62CBBCB1C897}"/>
              </a:ext>
            </a:extLst>
          </p:cNvPr>
          <p:cNvSpPr txBox="1"/>
          <p:nvPr/>
        </p:nvSpPr>
        <p:spPr>
          <a:xfrm>
            <a:off x="7741583" y="0"/>
            <a:ext cx="44504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For second trial, the “old” end points are the new start points.  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Run out some acid, ONE mL MORE than you used in the previous trial.  </a:t>
            </a:r>
          </a:p>
          <a:p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We want to use different measures – don’t do the math with 4.7 mL two times in a row. </a:t>
            </a:r>
          </a:p>
          <a:p>
            <a:br>
              <a:rPr lang="en-US" dirty="0">
                <a:solidFill>
                  <a:srgbClr val="000099"/>
                </a:solidFill>
              </a:rPr>
            </a:br>
            <a:r>
              <a:rPr lang="en-US" dirty="0">
                <a:solidFill>
                  <a:srgbClr val="000099"/>
                </a:solidFill>
              </a:rPr>
              <a:t>In reality that is okay, but different numbers will still be “better” for your understanding.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Repeat the process.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Do not forget the indicator.  (or else)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Do math again, do the average, then do the handout and put into the in box today.</a:t>
            </a: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8D3E7A83-5013-E535-5AFD-AC4292DA6E13}"/>
              </a:ext>
            </a:extLst>
          </p:cNvPr>
          <p:cNvSpPr/>
          <p:nvPr/>
        </p:nvSpPr>
        <p:spPr>
          <a:xfrm rot="7784245">
            <a:off x="4241886" y="2541894"/>
            <a:ext cx="159325" cy="185491"/>
          </a:xfrm>
          <a:prstGeom prst="arc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9C56892-C394-5D66-7683-A088B6001AE5}"/>
              </a:ext>
            </a:extLst>
          </p:cNvPr>
          <p:cNvSpPr/>
          <p:nvPr/>
        </p:nvSpPr>
        <p:spPr>
          <a:xfrm>
            <a:off x="1457772" y="5786813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37072E-45F7-E538-EEE7-0E57F351E657}"/>
              </a:ext>
            </a:extLst>
          </p:cNvPr>
          <p:cNvSpPr/>
          <p:nvPr/>
        </p:nvSpPr>
        <p:spPr>
          <a:xfrm>
            <a:off x="1461065" y="6464142"/>
            <a:ext cx="1105786" cy="27542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F7CC98-9081-A211-C555-680D8B29652C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457772" y="5924524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F0199E4-1E6F-CE47-4DEA-B89CCD02C5E9}"/>
              </a:ext>
            </a:extLst>
          </p:cNvPr>
          <p:cNvCxnSpPr/>
          <p:nvPr/>
        </p:nvCxnSpPr>
        <p:spPr>
          <a:xfrm>
            <a:off x="2563558" y="5946758"/>
            <a:ext cx="0" cy="65509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0603DD-A3CE-3D85-7683-52DD6432A5A2}"/>
              </a:ext>
            </a:extLst>
          </p:cNvPr>
          <p:cNvCxnSpPr/>
          <p:nvPr/>
        </p:nvCxnSpPr>
        <p:spPr>
          <a:xfrm>
            <a:off x="1342768" y="2398276"/>
            <a:ext cx="769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A0A55752-9EC7-D091-40F7-33F7F0149884}"/>
              </a:ext>
            </a:extLst>
          </p:cNvPr>
          <p:cNvSpPr/>
          <p:nvPr/>
        </p:nvSpPr>
        <p:spPr>
          <a:xfrm rot="7784245">
            <a:off x="1899842" y="2214897"/>
            <a:ext cx="159325" cy="185491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44B5E-EC10-549E-BF0D-5E2CB131E897}"/>
              </a:ext>
            </a:extLst>
          </p:cNvPr>
          <p:cNvSpPr txBox="1"/>
          <p:nvPr/>
        </p:nvSpPr>
        <p:spPr>
          <a:xfrm>
            <a:off x="463737" y="2072367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new start point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053D24-C456-26B3-BA37-905BA08900B3}"/>
              </a:ext>
            </a:extLst>
          </p:cNvPr>
          <p:cNvCxnSpPr>
            <a:cxnSpLocks/>
          </p:cNvCxnSpPr>
          <p:nvPr/>
        </p:nvCxnSpPr>
        <p:spPr>
          <a:xfrm>
            <a:off x="4267582" y="2724272"/>
            <a:ext cx="2218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8CA5F6F-7010-29B4-F9E6-FA4E8A0300C3}"/>
              </a:ext>
            </a:extLst>
          </p:cNvPr>
          <p:cNvSpPr txBox="1"/>
          <p:nvPr/>
        </p:nvSpPr>
        <p:spPr>
          <a:xfrm>
            <a:off x="6012240" y="2398276"/>
            <a:ext cx="16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r>
              <a:rPr lang="en-US" sz="1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new start point</a:t>
            </a:r>
          </a:p>
        </p:txBody>
      </p:sp>
    </p:spTree>
    <p:extLst>
      <p:ext uri="{BB962C8B-B14F-4D97-AF65-F5344CB8AC3E}">
        <p14:creationId xmlns:p14="http://schemas.microsoft.com/office/powerpoint/2010/main" val="35362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790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Alasassy Caps</vt:lpstr>
      <vt:lpstr>Arial</vt:lpstr>
      <vt:lpstr>Calibri</vt:lpstr>
      <vt:lpstr>Calibri Light</vt:lpstr>
      <vt:lpstr>High Tower Text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90</cp:revision>
  <dcterms:created xsi:type="dcterms:W3CDTF">2023-06-23T14:43:21Z</dcterms:created>
  <dcterms:modified xsi:type="dcterms:W3CDTF">2024-04-23T03:42:47Z</dcterms:modified>
</cp:coreProperties>
</file>