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71" r:id="rId4"/>
    <p:sldId id="263" r:id="rId5"/>
    <p:sldId id="272" r:id="rId6"/>
    <p:sldId id="264" r:id="rId7"/>
    <p:sldId id="273" r:id="rId8"/>
    <p:sldId id="265" r:id="rId9"/>
    <p:sldId id="274" r:id="rId10"/>
    <p:sldId id="266" r:id="rId11"/>
    <p:sldId id="275" r:id="rId12"/>
    <p:sldId id="267" r:id="rId13"/>
    <p:sldId id="276" r:id="rId14"/>
    <p:sldId id="268" r:id="rId15"/>
    <p:sldId id="277" r:id="rId16"/>
    <p:sldId id="269" r:id="rId17"/>
    <p:sldId id="278" r:id="rId18"/>
    <p:sldId id="270" r:id="rId19"/>
    <p:sldId id="27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BFF"/>
    <a:srgbClr val="E8FFD1"/>
    <a:srgbClr val="FFFFD1"/>
    <a:srgbClr val="0000FF"/>
    <a:srgbClr val="FFC5B7"/>
    <a:srgbClr val="CCFF99"/>
    <a:srgbClr val="FFFF99"/>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8596D3-B091-44C6-A152-9503B8691B01}" type="datetimeFigureOut">
              <a:rPr lang="en-US" smtClean="0"/>
              <a:t>12/8/2018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2349528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8596D3-B091-44C6-A152-9503B8691B01}" type="datetimeFigureOut">
              <a:rPr lang="en-US" smtClean="0"/>
              <a:t>12/8/2018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3540120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8596D3-B091-44C6-A152-9503B8691B01}" type="datetimeFigureOut">
              <a:rPr lang="en-US" smtClean="0"/>
              <a:t>12/8/2018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103035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8596D3-B091-44C6-A152-9503B8691B01}" type="datetimeFigureOut">
              <a:rPr lang="en-US" smtClean="0"/>
              <a:t>12/8/2018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4274870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8596D3-B091-44C6-A152-9503B8691B01}" type="datetimeFigureOut">
              <a:rPr lang="en-US" smtClean="0"/>
              <a:t>12/8/2018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1474452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8596D3-B091-44C6-A152-9503B8691B01}" type="datetimeFigureOut">
              <a:rPr lang="en-US" smtClean="0"/>
              <a:t>12/8/2018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385251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8596D3-B091-44C6-A152-9503B8691B01}" type="datetimeFigureOut">
              <a:rPr lang="en-US" smtClean="0"/>
              <a:t>12/8/2018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2704843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8596D3-B091-44C6-A152-9503B8691B01}" type="datetimeFigureOut">
              <a:rPr lang="en-US" smtClean="0"/>
              <a:t>12/8/2018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1509260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8596D3-B091-44C6-A152-9503B8691B01}" type="datetimeFigureOut">
              <a:rPr lang="en-US" smtClean="0"/>
              <a:t>12/8/2018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2563254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8596D3-B091-44C6-A152-9503B8691B01}" type="datetimeFigureOut">
              <a:rPr lang="en-US" smtClean="0"/>
              <a:t>12/8/2018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30180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8596D3-B091-44C6-A152-9503B8691B01}" type="datetimeFigureOut">
              <a:rPr lang="en-US" smtClean="0"/>
              <a:t>12/8/2018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249145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8596D3-B091-44C6-A152-9503B8691B01}" type="datetimeFigureOut">
              <a:rPr lang="en-US" smtClean="0"/>
              <a:t>12/8/2018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E6E503-8A2F-4673-8AC6-A9342E52247D}" type="slidenum">
              <a:rPr lang="en-US" smtClean="0"/>
              <a:t>‹#›</a:t>
            </a:fld>
            <a:endParaRPr lang="en-US" dirty="0"/>
          </a:p>
        </p:txBody>
      </p:sp>
    </p:spTree>
    <p:extLst>
      <p:ext uri="{BB962C8B-B14F-4D97-AF65-F5344CB8AC3E}">
        <p14:creationId xmlns:p14="http://schemas.microsoft.com/office/powerpoint/2010/main" val="29233273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13" y="152400"/>
            <a:ext cx="9144000" cy="6524863"/>
          </a:xfrm>
          <a:prstGeom prst="rect">
            <a:avLst/>
          </a:prstGeom>
          <a:noFill/>
        </p:spPr>
        <p:txBody>
          <a:bodyPr wrap="square" rtlCol="0">
            <a:spAutoFit/>
          </a:bodyPr>
          <a:lstStyle/>
          <a:p>
            <a:r>
              <a:rPr lang="en-US" sz="4000" dirty="0">
                <a:solidFill>
                  <a:srgbClr val="FF0000"/>
                </a:solidFill>
                <a:latin typeface="Times New Roman" panose="02020603050405020304" pitchFamily="18" charset="0"/>
                <a:cs typeface="Times New Roman" panose="02020603050405020304" pitchFamily="18" charset="0"/>
              </a:rPr>
              <a:t>Word equations to </a:t>
            </a:r>
            <a:br>
              <a:rPr lang="en-US" sz="4000" dirty="0">
                <a:solidFill>
                  <a:srgbClr val="FF0000"/>
                </a:solidFill>
                <a:latin typeface="Times New Roman" panose="02020603050405020304" pitchFamily="18" charset="0"/>
                <a:cs typeface="Times New Roman" panose="02020603050405020304" pitchFamily="18" charset="0"/>
              </a:rPr>
            </a:br>
            <a:r>
              <a:rPr lang="en-US" sz="4000" dirty="0">
                <a:solidFill>
                  <a:srgbClr val="FF0000"/>
                </a:solidFill>
                <a:latin typeface="Times New Roman" panose="02020603050405020304" pitchFamily="18" charset="0"/>
                <a:cs typeface="Times New Roman" panose="02020603050405020304" pitchFamily="18" charset="0"/>
              </a:rPr>
              <a:t>balanced chemical equations drill</a:t>
            </a:r>
          </a:p>
          <a:p>
            <a:endParaRPr lang="en-US"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Each of the following slides first gives you a word equation.</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You must write the balanced chemical equation, with phases, then click ahead to check your work.</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Each slide is numbered, so you can do some, come back and then do more.</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Practice makes perfect.</a:t>
            </a:r>
          </a:p>
        </p:txBody>
      </p:sp>
    </p:spTree>
    <p:extLst>
      <p:ext uri="{BB962C8B-B14F-4D97-AF65-F5344CB8AC3E}">
        <p14:creationId xmlns:p14="http://schemas.microsoft.com/office/powerpoint/2010/main" val="6880396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13" y="1035069"/>
            <a:ext cx="9144000" cy="646331"/>
          </a:xfrm>
          <a:prstGeom prst="rect">
            <a:avLst/>
          </a:prstGeom>
          <a:noFill/>
        </p:spPr>
        <p:txBody>
          <a:bodyPr wrap="square" rtlCol="0">
            <a:spAutoFit/>
          </a:bodyPr>
          <a:lstStyle/>
          <a:p>
            <a:pPr algn="ctr"/>
            <a:r>
              <a:rPr lang="en-US" sz="3600" dirty="0">
                <a:latin typeface="Times New Roman" panose="02020603050405020304" pitchFamily="18" charset="0"/>
                <a:cs typeface="Times New Roman" panose="02020603050405020304" pitchFamily="18" charset="0"/>
              </a:rPr>
              <a:t>Hydrogen </a:t>
            </a:r>
            <a:r>
              <a:rPr lang="en-US" sz="3600" dirty="0" err="1">
                <a:latin typeface="Times New Roman" panose="02020603050405020304" pitchFamily="18" charset="0"/>
                <a:cs typeface="Times New Roman" panose="02020603050405020304" pitchFamily="18" charset="0"/>
              </a:rPr>
              <a:t>monoiodide</a:t>
            </a:r>
            <a:r>
              <a:rPr lang="en-US" sz="3600" dirty="0">
                <a:latin typeface="Times New Roman" panose="02020603050405020304" pitchFamily="18" charset="0"/>
                <a:cs typeface="Times New Roman" panose="02020603050405020304" pitchFamily="18" charset="0"/>
              </a:rPr>
              <a:t> gas decomposes</a:t>
            </a:r>
          </a:p>
        </p:txBody>
      </p:sp>
    </p:spTree>
    <p:extLst>
      <p:ext uri="{BB962C8B-B14F-4D97-AF65-F5344CB8AC3E}">
        <p14:creationId xmlns:p14="http://schemas.microsoft.com/office/powerpoint/2010/main" val="3133981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13" y="1035069"/>
            <a:ext cx="9144000" cy="1938992"/>
          </a:xfrm>
          <a:prstGeom prst="rect">
            <a:avLst/>
          </a:prstGeom>
          <a:noFill/>
        </p:spPr>
        <p:txBody>
          <a:bodyPr wrap="square" rtlCol="0">
            <a:spAutoFit/>
          </a:bodyPr>
          <a:lstStyle/>
          <a:p>
            <a:pPr algn="ctr"/>
            <a:r>
              <a:rPr lang="en-US" sz="4000" dirty="0">
                <a:latin typeface="Times New Roman" panose="02020603050405020304" pitchFamily="18" charset="0"/>
                <a:cs typeface="Times New Roman" panose="02020603050405020304" pitchFamily="18" charset="0"/>
              </a:rPr>
              <a:t>Hydrogen </a:t>
            </a:r>
            <a:r>
              <a:rPr lang="en-US" sz="4000" dirty="0" err="1">
                <a:latin typeface="Times New Roman" panose="02020603050405020304" pitchFamily="18" charset="0"/>
                <a:cs typeface="Times New Roman" panose="02020603050405020304" pitchFamily="18" charset="0"/>
              </a:rPr>
              <a:t>monoiodide</a:t>
            </a:r>
            <a:r>
              <a:rPr lang="en-US" sz="4000" dirty="0">
                <a:latin typeface="Times New Roman" panose="02020603050405020304" pitchFamily="18" charset="0"/>
                <a:cs typeface="Times New Roman" panose="02020603050405020304" pitchFamily="18" charset="0"/>
              </a:rPr>
              <a:t> gas decomposes</a:t>
            </a:r>
          </a:p>
          <a:p>
            <a:pPr algn="ctr"/>
            <a:endParaRPr lang="en-US" sz="4000" dirty="0">
              <a:latin typeface="Times New Roman" panose="02020603050405020304" pitchFamily="18" charset="0"/>
              <a:cs typeface="Times New Roman" panose="02020603050405020304" pitchFamily="18" charset="0"/>
            </a:endParaRPr>
          </a:p>
          <a:p>
            <a:pPr algn="ctr"/>
            <a:r>
              <a:rPr lang="en-US" sz="4000" dirty="0">
                <a:latin typeface="Times New Roman" panose="02020603050405020304" pitchFamily="18" charset="0"/>
                <a:cs typeface="Times New Roman" panose="02020603050405020304" pitchFamily="18" charset="0"/>
              </a:rPr>
              <a:t>2HI</a:t>
            </a:r>
            <a:r>
              <a:rPr lang="en-US" sz="4000" baseline="-25000" dirty="0">
                <a:latin typeface="Times New Roman" panose="02020603050405020304" pitchFamily="18" charset="0"/>
                <a:cs typeface="Times New Roman" panose="02020603050405020304" pitchFamily="18" charset="0"/>
              </a:rPr>
              <a:t>(G)</a:t>
            </a:r>
            <a:r>
              <a:rPr lang="en-US" sz="4000" dirty="0">
                <a:latin typeface="Times New Roman" panose="02020603050405020304" pitchFamily="18" charset="0"/>
                <a:cs typeface="Times New Roman" panose="02020603050405020304" pitchFamily="18" charset="0"/>
              </a:rPr>
              <a:t>  →   H</a:t>
            </a:r>
            <a:r>
              <a:rPr lang="en-US" sz="4000" baseline="-25000" dirty="0">
                <a:latin typeface="Times New Roman" panose="02020603050405020304" pitchFamily="18" charset="0"/>
                <a:cs typeface="Times New Roman" panose="02020603050405020304" pitchFamily="18" charset="0"/>
              </a:rPr>
              <a:t>2(G)</a:t>
            </a:r>
            <a:r>
              <a:rPr lang="en-US" sz="4000" dirty="0">
                <a:latin typeface="Times New Roman" panose="02020603050405020304" pitchFamily="18" charset="0"/>
                <a:cs typeface="Times New Roman" panose="02020603050405020304" pitchFamily="18" charset="0"/>
              </a:rPr>
              <a:t>   +   I</a:t>
            </a:r>
            <a:r>
              <a:rPr lang="en-US" sz="4000" baseline="-25000" dirty="0">
                <a:latin typeface="Times New Roman" panose="02020603050405020304" pitchFamily="18" charset="0"/>
                <a:cs typeface="Times New Roman" panose="02020603050405020304" pitchFamily="18" charset="0"/>
              </a:rPr>
              <a:t>2(S) </a:t>
            </a:r>
            <a:endParaRPr lang="en-US" sz="4000" dirty="0">
              <a:latin typeface="Times New Roman" panose="02020603050405020304" pitchFamily="18" charset="0"/>
              <a:cs typeface="Times New Roman" panose="02020603050405020304" pitchFamily="18" charset="0"/>
            </a:endParaRPr>
          </a:p>
        </p:txBody>
      </p:sp>
      <p:sp>
        <p:nvSpPr>
          <p:cNvPr id="4" name="Rectangle 3"/>
          <p:cNvSpPr/>
          <p:nvPr/>
        </p:nvSpPr>
        <p:spPr>
          <a:xfrm>
            <a:off x="1066800" y="3890665"/>
            <a:ext cx="6553200" cy="1384995"/>
          </a:xfrm>
          <a:prstGeom prst="rect">
            <a:avLst/>
          </a:prstGeom>
        </p:spPr>
        <p:txBody>
          <a:bodyPr wrap="square">
            <a:spAutoFit/>
          </a:bodyPr>
          <a:lstStyle/>
          <a:p>
            <a:r>
              <a:rPr lang="en-US" sz="2800" dirty="0">
                <a:solidFill>
                  <a:srgbClr val="FF0000"/>
                </a:solidFill>
                <a:latin typeface="Times New Roman" panose="02020603050405020304" pitchFamily="18" charset="0"/>
                <a:cs typeface="Times New Roman" panose="02020603050405020304" pitchFamily="18" charset="0"/>
              </a:rPr>
              <a:t>Why you might have got this one wrong:</a:t>
            </a:r>
          </a:p>
          <a:p>
            <a:r>
              <a:rPr lang="en-US" sz="2800" dirty="0">
                <a:solidFill>
                  <a:srgbClr val="FF0000"/>
                </a:solidFill>
                <a:latin typeface="Times New Roman" panose="02020603050405020304" pitchFamily="18" charset="0"/>
                <a:cs typeface="Times New Roman" panose="02020603050405020304" pitchFamily="18" charset="0"/>
              </a:rPr>
              <a:t>Hydrogen and iodine are both HONClBrIF twins when pure</a:t>
            </a:r>
          </a:p>
        </p:txBody>
      </p:sp>
    </p:spTree>
    <p:extLst>
      <p:ext uri="{BB962C8B-B14F-4D97-AF65-F5344CB8AC3E}">
        <p14:creationId xmlns:p14="http://schemas.microsoft.com/office/powerpoint/2010/main" val="1602139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E8FFD1"/>
        </a:solidFill>
        <a:effectLst/>
      </p:bgPr>
    </p:bg>
    <p:spTree>
      <p:nvGrpSpPr>
        <p:cNvPr id="1" name=""/>
        <p:cNvGrpSpPr/>
        <p:nvPr/>
      </p:nvGrpSpPr>
      <p:grpSpPr>
        <a:xfrm>
          <a:off x="0" y="0"/>
          <a:ext cx="0" cy="0"/>
          <a:chOff x="0" y="0"/>
          <a:chExt cx="0" cy="0"/>
        </a:xfrm>
      </p:grpSpPr>
      <p:sp>
        <p:nvSpPr>
          <p:cNvPr id="2" name="TextBox 1"/>
          <p:cNvSpPr txBox="1"/>
          <p:nvPr/>
        </p:nvSpPr>
        <p:spPr>
          <a:xfrm>
            <a:off x="7513" y="1035069"/>
            <a:ext cx="9144000" cy="584775"/>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Carbon and hydrogen form ethane (C</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H</a:t>
            </a:r>
            <a:r>
              <a:rPr lang="en-US" sz="3200" baseline="-25000" dirty="0">
                <a:latin typeface="Times New Roman" panose="02020603050405020304" pitchFamily="18" charset="0"/>
                <a:cs typeface="Times New Roman" panose="02020603050405020304" pitchFamily="18" charset="0"/>
              </a:rPr>
              <a:t>6</a:t>
            </a:r>
            <a:r>
              <a:rPr lang="en-US" sz="3200" dirty="0">
                <a:latin typeface="Times New Roman" panose="02020603050405020304" pitchFamily="18" charset="0"/>
                <a:cs typeface="Times New Roman" panose="02020603050405020304" pitchFamily="18" charset="0"/>
              </a:rPr>
              <a:t>) gas</a:t>
            </a:r>
          </a:p>
        </p:txBody>
      </p:sp>
    </p:spTree>
    <p:extLst>
      <p:ext uri="{BB962C8B-B14F-4D97-AF65-F5344CB8AC3E}">
        <p14:creationId xmlns:p14="http://schemas.microsoft.com/office/powerpoint/2010/main" val="2060628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E8FFD1"/>
        </a:solidFill>
        <a:effectLst/>
      </p:bgPr>
    </p:bg>
    <p:spTree>
      <p:nvGrpSpPr>
        <p:cNvPr id="1" name=""/>
        <p:cNvGrpSpPr/>
        <p:nvPr/>
      </p:nvGrpSpPr>
      <p:grpSpPr>
        <a:xfrm>
          <a:off x="0" y="0"/>
          <a:ext cx="0" cy="0"/>
          <a:chOff x="0" y="0"/>
          <a:chExt cx="0" cy="0"/>
        </a:xfrm>
      </p:grpSpPr>
      <p:sp>
        <p:nvSpPr>
          <p:cNvPr id="2" name="TextBox 1"/>
          <p:cNvSpPr txBox="1"/>
          <p:nvPr/>
        </p:nvSpPr>
        <p:spPr>
          <a:xfrm>
            <a:off x="7513" y="1035069"/>
            <a:ext cx="9144000" cy="1754326"/>
          </a:xfrm>
          <a:prstGeom prst="rect">
            <a:avLst/>
          </a:prstGeom>
          <a:noFill/>
        </p:spPr>
        <p:txBody>
          <a:bodyPr wrap="square" rtlCol="0">
            <a:spAutoFit/>
          </a:bodyPr>
          <a:lstStyle/>
          <a:p>
            <a:pPr algn="ctr"/>
            <a:r>
              <a:rPr lang="en-US" sz="3600" dirty="0">
                <a:latin typeface="Times New Roman" panose="02020603050405020304" pitchFamily="18" charset="0"/>
                <a:cs typeface="Times New Roman" panose="02020603050405020304" pitchFamily="18" charset="0"/>
              </a:rPr>
              <a:t>Carbon and hydrogen form ethane (C</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H</a:t>
            </a:r>
            <a:r>
              <a:rPr lang="en-US" sz="3600" baseline="-25000" dirty="0">
                <a:latin typeface="Times New Roman" panose="02020603050405020304" pitchFamily="18" charset="0"/>
                <a:cs typeface="Times New Roman" panose="02020603050405020304" pitchFamily="18" charset="0"/>
              </a:rPr>
              <a:t>6</a:t>
            </a:r>
            <a:r>
              <a:rPr lang="en-US" sz="3600" dirty="0">
                <a:latin typeface="Times New Roman" panose="02020603050405020304" pitchFamily="18" charset="0"/>
                <a:cs typeface="Times New Roman" panose="02020603050405020304" pitchFamily="18" charset="0"/>
              </a:rPr>
              <a:t>) gas</a:t>
            </a:r>
          </a:p>
          <a:p>
            <a:pPr algn="ctr"/>
            <a:endParaRPr lang="en-US" sz="3600" dirty="0">
              <a:latin typeface="Times New Roman" panose="02020603050405020304" pitchFamily="18" charset="0"/>
              <a:cs typeface="Times New Roman" panose="02020603050405020304" pitchFamily="18" charset="0"/>
            </a:endParaRPr>
          </a:p>
          <a:p>
            <a:pPr algn="ctr"/>
            <a:r>
              <a:rPr lang="en-US" sz="3600" dirty="0">
                <a:latin typeface="Times New Roman" panose="02020603050405020304" pitchFamily="18" charset="0"/>
                <a:cs typeface="Times New Roman" panose="02020603050405020304" pitchFamily="18" charset="0"/>
              </a:rPr>
              <a:t>2C</a:t>
            </a:r>
            <a:r>
              <a:rPr lang="en-US" sz="3600" baseline="-25000" dirty="0">
                <a:latin typeface="Times New Roman" panose="02020603050405020304" pitchFamily="18" charset="0"/>
                <a:cs typeface="Times New Roman" panose="02020603050405020304" pitchFamily="18" charset="0"/>
              </a:rPr>
              <a:t>(S)</a:t>
            </a:r>
            <a:r>
              <a:rPr lang="en-US" sz="3600" dirty="0">
                <a:latin typeface="Times New Roman" panose="02020603050405020304" pitchFamily="18" charset="0"/>
                <a:cs typeface="Times New Roman" panose="02020603050405020304" pitchFamily="18" charset="0"/>
              </a:rPr>
              <a:t>  +  3H</a:t>
            </a:r>
            <a:r>
              <a:rPr lang="en-US" sz="3600" baseline="-25000" dirty="0">
                <a:latin typeface="Times New Roman" panose="02020603050405020304" pitchFamily="18" charset="0"/>
                <a:cs typeface="Times New Roman" panose="02020603050405020304" pitchFamily="18" charset="0"/>
              </a:rPr>
              <a:t>2(G)</a:t>
            </a:r>
            <a:r>
              <a:rPr lang="en-US" sz="3600" dirty="0">
                <a:latin typeface="Times New Roman" panose="02020603050405020304" pitchFamily="18" charset="0"/>
                <a:cs typeface="Times New Roman" panose="02020603050405020304" pitchFamily="18" charset="0"/>
              </a:rPr>
              <a:t>  →  C</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H</a:t>
            </a:r>
            <a:r>
              <a:rPr lang="en-US" sz="3600" baseline="-25000" dirty="0">
                <a:latin typeface="Times New Roman" panose="02020603050405020304" pitchFamily="18" charset="0"/>
                <a:cs typeface="Times New Roman" panose="02020603050405020304" pitchFamily="18" charset="0"/>
              </a:rPr>
              <a:t>6(G)</a:t>
            </a:r>
            <a:endParaRPr lang="en-US" sz="3600" dirty="0">
              <a:latin typeface="Times New Roman" panose="02020603050405020304" pitchFamily="18" charset="0"/>
              <a:cs typeface="Times New Roman" panose="02020603050405020304" pitchFamily="18" charset="0"/>
            </a:endParaRPr>
          </a:p>
        </p:txBody>
      </p:sp>
      <p:sp>
        <p:nvSpPr>
          <p:cNvPr id="4" name="Rectangle 3"/>
          <p:cNvSpPr/>
          <p:nvPr/>
        </p:nvSpPr>
        <p:spPr>
          <a:xfrm>
            <a:off x="304800" y="4114800"/>
            <a:ext cx="8534400" cy="1846659"/>
          </a:xfrm>
          <a:prstGeom prst="rect">
            <a:avLst/>
          </a:prstGeom>
        </p:spPr>
        <p:txBody>
          <a:bodyPr wrap="square">
            <a:spAutoFit/>
          </a:bodyPr>
          <a:lstStyle/>
          <a:p>
            <a:r>
              <a:rPr lang="en-US" sz="3200" dirty="0">
                <a:solidFill>
                  <a:srgbClr val="FF0000"/>
                </a:solidFill>
                <a:latin typeface="Times New Roman" panose="02020603050405020304" pitchFamily="18" charset="0"/>
                <a:cs typeface="Times New Roman" panose="02020603050405020304" pitchFamily="18" charset="0"/>
              </a:rPr>
              <a:t>Why you might have got this one wrong:</a:t>
            </a:r>
          </a:p>
          <a:p>
            <a:r>
              <a:rPr lang="en-US" sz="3200" dirty="0">
                <a:solidFill>
                  <a:srgbClr val="FF0000"/>
                </a:solidFill>
                <a:latin typeface="Times New Roman" panose="02020603050405020304" pitchFamily="18" charset="0"/>
                <a:cs typeface="Times New Roman" panose="02020603050405020304" pitchFamily="18" charset="0"/>
              </a:rPr>
              <a:t>This one was too easy to get wrong, but hydrogen is a HONClBrIF twin, carbon is NOT</a:t>
            </a:r>
          </a:p>
          <a:p>
            <a:endParaRPr lang="en-US" dirty="0">
              <a:solidFill>
                <a:srgbClr val="FF0000"/>
              </a:solidFill>
            </a:endParaRPr>
          </a:p>
        </p:txBody>
      </p:sp>
    </p:spTree>
    <p:extLst>
      <p:ext uri="{BB962C8B-B14F-4D97-AF65-F5344CB8AC3E}">
        <p14:creationId xmlns:p14="http://schemas.microsoft.com/office/powerpoint/2010/main" val="3799570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13" y="1035069"/>
            <a:ext cx="9144000" cy="769441"/>
          </a:xfrm>
          <a:prstGeom prst="rect">
            <a:avLst/>
          </a:prstGeom>
          <a:noFill/>
        </p:spPr>
        <p:txBody>
          <a:bodyPr wrap="square" rtlCol="0">
            <a:spAutoFit/>
          </a:bodyPr>
          <a:lstStyle/>
          <a:p>
            <a:pPr algn="ctr"/>
            <a:r>
              <a:rPr lang="en-US" sz="4400" dirty="0">
                <a:latin typeface="Times New Roman" panose="02020603050405020304" pitchFamily="18" charset="0"/>
                <a:cs typeface="Times New Roman" panose="02020603050405020304" pitchFamily="18" charset="0"/>
              </a:rPr>
              <a:t>Propanol combusts (C</a:t>
            </a:r>
            <a:r>
              <a:rPr lang="en-US" sz="4400" baseline="-25000" dirty="0">
                <a:latin typeface="Times New Roman" panose="02020603050405020304" pitchFamily="18" charset="0"/>
                <a:cs typeface="Times New Roman" panose="02020603050405020304" pitchFamily="18" charset="0"/>
              </a:rPr>
              <a:t>3</a:t>
            </a:r>
            <a:r>
              <a:rPr lang="en-US" sz="4400" dirty="0">
                <a:latin typeface="Times New Roman" panose="02020603050405020304" pitchFamily="18" charset="0"/>
                <a:cs typeface="Times New Roman" panose="02020603050405020304" pitchFamily="18" charset="0"/>
              </a:rPr>
              <a:t>H</a:t>
            </a:r>
            <a:r>
              <a:rPr lang="en-US" sz="4400" baseline="-25000" dirty="0">
                <a:latin typeface="Times New Roman" panose="02020603050405020304" pitchFamily="18" charset="0"/>
                <a:cs typeface="Times New Roman" panose="02020603050405020304" pitchFamily="18" charset="0"/>
              </a:rPr>
              <a:t>7</a:t>
            </a:r>
            <a:r>
              <a:rPr lang="en-US" sz="4400" dirty="0">
                <a:latin typeface="Times New Roman" panose="02020603050405020304" pitchFamily="18" charset="0"/>
                <a:cs typeface="Times New Roman" panose="02020603050405020304" pitchFamily="18" charset="0"/>
              </a:rPr>
              <a:t>OH)</a:t>
            </a:r>
          </a:p>
        </p:txBody>
      </p:sp>
    </p:spTree>
    <p:extLst>
      <p:ext uri="{BB962C8B-B14F-4D97-AF65-F5344CB8AC3E}">
        <p14:creationId xmlns:p14="http://schemas.microsoft.com/office/powerpoint/2010/main" val="23931916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13" y="1035069"/>
            <a:ext cx="9144000" cy="1569660"/>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Propanol combusts (C</a:t>
            </a:r>
            <a:r>
              <a:rPr lang="en-US" sz="3200" baseline="-25000" dirty="0">
                <a:latin typeface="Times New Roman" panose="02020603050405020304" pitchFamily="18" charset="0"/>
                <a:cs typeface="Times New Roman" panose="02020603050405020304" pitchFamily="18" charset="0"/>
              </a:rPr>
              <a:t>3</a:t>
            </a:r>
            <a:r>
              <a:rPr lang="en-US" sz="3200" dirty="0">
                <a:latin typeface="Times New Roman" panose="02020603050405020304" pitchFamily="18" charset="0"/>
                <a:cs typeface="Times New Roman" panose="02020603050405020304" pitchFamily="18" charset="0"/>
              </a:rPr>
              <a:t>H</a:t>
            </a:r>
            <a:r>
              <a:rPr lang="en-US" sz="3200" baseline="-25000" dirty="0">
                <a:latin typeface="Times New Roman" panose="02020603050405020304" pitchFamily="18" charset="0"/>
                <a:cs typeface="Times New Roman" panose="02020603050405020304" pitchFamily="18" charset="0"/>
              </a:rPr>
              <a:t>7</a:t>
            </a:r>
            <a:r>
              <a:rPr lang="en-US" sz="3200" dirty="0">
                <a:latin typeface="Times New Roman" panose="02020603050405020304" pitchFamily="18" charset="0"/>
                <a:cs typeface="Times New Roman" panose="02020603050405020304" pitchFamily="18" charset="0"/>
              </a:rPr>
              <a:t>OH)</a:t>
            </a:r>
          </a:p>
          <a:p>
            <a:pPr algn="ctr"/>
            <a:endParaRPr lang="en-US" sz="3200" dirty="0">
              <a:latin typeface="Times New Roman" panose="02020603050405020304" pitchFamily="18" charset="0"/>
              <a:cs typeface="Times New Roman" panose="02020603050405020304" pitchFamily="18" charset="0"/>
            </a:endParaRPr>
          </a:p>
          <a:p>
            <a:pPr algn="ctr"/>
            <a:r>
              <a:rPr lang="en-US" sz="3200" dirty="0">
                <a:latin typeface="Times New Roman" panose="02020603050405020304" pitchFamily="18" charset="0"/>
                <a:cs typeface="Times New Roman" panose="02020603050405020304" pitchFamily="18" charset="0"/>
              </a:rPr>
              <a:t>2C</a:t>
            </a:r>
            <a:r>
              <a:rPr lang="en-US" sz="3200" baseline="-25000" dirty="0">
                <a:latin typeface="Times New Roman" panose="02020603050405020304" pitchFamily="18" charset="0"/>
                <a:cs typeface="Times New Roman" panose="02020603050405020304" pitchFamily="18" charset="0"/>
              </a:rPr>
              <a:t>3</a:t>
            </a:r>
            <a:r>
              <a:rPr lang="en-US" sz="3200" dirty="0">
                <a:latin typeface="Times New Roman" panose="02020603050405020304" pitchFamily="18" charset="0"/>
                <a:cs typeface="Times New Roman" panose="02020603050405020304" pitchFamily="18" charset="0"/>
              </a:rPr>
              <a:t>H</a:t>
            </a:r>
            <a:r>
              <a:rPr lang="en-US" sz="3200" baseline="-25000" dirty="0">
                <a:latin typeface="Times New Roman" panose="02020603050405020304" pitchFamily="18" charset="0"/>
                <a:cs typeface="Times New Roman" panose="02020603050405020304" pitchFamily="18" charset="0"/>
              </a:rPr>
              <a:t>7</a:t>
            </a:r>
            <a:r>
              <a:rPr lang="en-US" sz="3200" dirty="0">
                <a:latin typeface="Times New Roman" panose="02020603050405020304" pitchFamily="18" charset="0"/>
                <a:cs typeface="Times New Roman" panose="02020603050405020304" pitchFamily="18" charset="0"/>
              </a:rPr>
              <a:t>OH</a:t>
            </a:r>
            <a:r>
              <a:rPr lang="en-US" sz="3200" baseline="-25000" dirty="0">
                <a:latin typeface="Times New Roman" panose="02020603050405020304" pitchFamily="18" charset="0"/>
                <a:cs typeface="Times New Roman" panose="02020603050405020304" pitchFamily="18" charset="0"/>
              </a:rPr>
              <a:t>(G)</a:t>
            </a:r>
            <a:r>
              <a:rPr lang="en-US" sz="3200" dirty="0">
                <a:latin typeface="Times New Roman" panose="02020603050405020304" pitchFamily="18" charset="0"/>
                <a:cs typeface="Times New Roman" panose="02020603050405020304" pitchFamily="18" charset="0"/>
              </a:rPr>
              <a:t>  +  9O</a:t>
            </a:r>
            <a:r>
              <a:rPr lang="en-US" sz="3200" baseline="-25000" dirty="0">
                <a:latin typeface="Times New Roman" panose="02020603050405020304" pitchFamily="18" charset="0"/>
                <a:cs typeface="Times New Roman" panose="02020603050405020304" pitchFamily="18" charset="0"/>
              </a:rPr>
              <a:t>2(G)</a:t>
            </a:r>
            <a:r>
              <a:rPr lang="en-US" sz="3200" dirty="0">
                <a:latin typeface="Times New Roman" panose="02020603050405020304" pitchFamily="18" charset="0"/>
                <a:cs typeface="Times New Roman" panose="02020603050405020304" pitchFamily="18" charset="0"/>
              </a:rPr>
              <a:t>  →   6CO</a:t>
            </a:r>
            <a:r>
              <a:rPr lang="en-US" sz="3200" baseline="-25000" dirty="0">
                <a:latin typeface="Times New Roman" panose="02020603050405020304" pitchFamily="18" charset="0"/>
                <a:cs typeface="Times New Roman" panose="02020603050405020304" pitchFamily="18" charset="0"/>
              </a:rPr>
              <a:t>2(G)</a:t>
            </a:r>
            <a:r>
              <a:rPr lang="en-US" sz="3200" dirty="0">
                <a:latin typeface="Times New Roman" panose="02020603050405020304" pitchFamily="18" charset="0"/>
                <a:cs typeface="Times New Roman" panose="02020603050405020304" pitchFamily="18" charset="0"/>
              </a:rPr>
              <a:t>  +  8H</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O</a:t>
            </a:r>
            <a:r>
              <a:rPr lang="en-US" sz="3200" baseline="-25000" dirty="0">
                <a:latin typeface="Times New Roman" panose="02020603050405020304" pitchFamily="18" charset="0"/>
                <a:cs typeface="Times New Roman" panose="02020603050405020304" pitchFamily="18" charset="0"/>
              </a:rPr>
              <a:t>(G)</a:t>
            </a:r>
            <a:endParaRPr lang="en-US" sz="3200" dirty="0">
              <a:latin typeface="Times New Roman" panose="02020603050405020304" pitchFamily="18" charset="0"/>
              <a:cs typeface="Times New Roman" panose="02020603050405020304" pitchFamily="18" charset="0"/>
            </a:endParaRPr>
          </a:p>
        </p:txBody>
      </p:sp>
      <p:sp>
        <p:nvSpPr>
          <p:cNvPr id="4" name="Rectangle 3"/>
          <p:cNvSpPr/>
          <p:nvPr/>
        </p:nvSpPr>
        <p:spPr>
          <a:xfrm>
            <a:off x="152400" y="3481760"/>
            <a:ext cx="8839200" cy="2677656"/>
          </a:xfrm>
          <a:prstGeom prst="rect">
            <a:avLst/>
          </a:prstGeom>
        </p:spPr>
        <p:txBody>
          <a:bodyPr wrap="square">
            <a:spAutoFit/>
          </a:bodyPr>
          <a:lstStyle/>
          <a:p>
            <a:r>
              <a:rPr lang="en-US" sz="2400" dirty="0">
                <a:solidFill>
                  <a:srgbClr val="FF0000"/>
                </a:solidFill>
                <a:latin typeface="Times New Roman" panose="02020603050405020304" pitchFamily="18" charset="0"/>
                <a:cs typeface="Times New Roman" panose="02020603050405020304" pitchFamily="18" charset="0"/>
              </a:rPr>
              <a:t>Why you might have got this one wrong:</a:t>
            </a:r>
          </a:p>
          <a:p>
            <a:r>
              <a:rPr lang="en-US" sz="2400" dirty="0">
                <a:solidFill>
                  <a:srgbClr val="FF0000"/>
                </a:solidFill>
                <a:latin typeface="Times New Roman" panose="02020603050405020304" pitchFamily="18" charset="0"/>
                <a:cs typeface="Times New Roman" panose="02020603050405020304" pitchFamily="18" charset="0"/>
              </a:rPr>
              <a:t>This one was the hardest of all, you have oxygen in 2 places on both sides of the arrow.</a:t>
            </a:r>
          </a:p>
          <a:p>
            <a:r>
              <a:rPr lang="en-US" sz="2400" dirty="0">
                <a:solidFill>
                  <a:srgbClr val="FF0000"/>
                </a:solidFill>
                <a:latin typeface="Times New Roman" panose="02020603050405020304" pitchFamily="18" charset="0"/>
                <a:cs typeface="Times New Roman" panose="02020603050405020304" pitchFamily="18" charset="0"/>
              </a:rPr>
              <a:t>No matter what, it works, if you go slowly, back and forth, over and over.  In this equation the “odd” oxygen is in the propanol, in order to balance the oxygen atoms we have to double the propanol, even though that wrecks all of the carbons and hydrogens.   </a:t>
            </a:r>
          </a:p>
        </p:txBody>
      </p:sp>
    </p:spTree>
    <p:extLst>
      <p:ext uri="{BB962C8B-B14F-4D97-AF65-F5344CB8AC3E}">
        <p14:creationId xmlns:p14="http://schemas.microsoft.com/office/powerpoint/2010/main" val="4539570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EBFF"/>
        </a:solidFill>
        <a:effectLst/>
      </p:bgPr>
    </p:bg>
    <p:spTree>
      <p:nvGrpSpPr>
        <p:cNvPr id="1" name=""/>
        <p:cNvGrpSpPr/>
        <p:nvPr/>
      </p:nvGrpSpPr>
      <p:grpSpPr>
        <a:xfrm>
          <a:off x="0" y="0"/>
          <a:ext cx="0" cy="0"/>
          <a:chOff x="0" y="0"/>
          <a:chExt cx="0" cy="0"/>
        </a:xfrm>
      </p:grpSpPr>
      <p:sp>
        <p:nvSpPr>
          <p:cNvPr id="2" name="TextBox 1"/>
          <p:cNvSpPr txBox="1"/>
          <p:nvPr/>
        </p:nvSpPr>
        <p:spPr>
          <a:xfrm>
            <a:off x="7513" y="1035069"/>
            <a:ext cx="9144000" cy="646331"/>
          </a:xfrm>
          <a:prstGeom prst="rect">
            <a:avLst/>
          </a:prstGeom>
          <a:noFill/>
        </p:spPr>
        <p:txBody>
          <a:bodyPr wrap="square" rtlCol="0">
            <a:spAutoFit/>
          </a:bodyPr>
          <a:lstStyle/>
          <a:p>
            <a:pPr algn="ctr"/>
            <a:r>
              <a:rPr lang="en-US" sz="3600" dirty="0">
                <a:latin typeface="Times New Roman" panose="02020603050405020304" pitchFamily="18" charset="0"/>
                <a:cs typeface="Times New Roman" panose="02020603050405020304" pitchFamily="18" charset="0"/>
              </a:rPr>
              <a:t>Bromine is poured into lithium iodide solution</a:t>
            </a:r>
          </a:p>
        </p:txBody>
      </p:sp>
    </p:spTree>
    <p:extLst>
      <p:ext uri="{BB962C8B-B14F-4D97-AF65-F5344CB8AC3E}">
        <p14:creationId xmlns:p14="http://schemas.microsoft.com/office/powerpoint/2010/main" val="41250553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EBFF"/>
        </a:solidFill>
        <a:effectLst/>
      </p:bgPr>
    </p:bg>
    <p:spTree>
      <p:nvGrpSpPr>
        <p:cNvPr id="1" name=""/>
        <p:cNvGrpSpPr/>
        <p:nvPr/>
      </p:nvGrpSpPr>
      <p:grpSpPr>
        <a:xfrm>
          <a:off x="0" y="0"/>
          <a:ext cx="0" cy="0"/>
          <a:chOff x="0" y="0"/>
          <a:chExt cx="0" cy="0"/>
        </a:xfrm>
      </p:grpSpPr>
      <p:sp>
        <p:nvSpPr>
          <p:cNvPr id="2" name="TextBox 1"/>
          <p:cNvSpPr txBox="1"/>
          <p:nvPr/>
        </p:nvSpPr>
        <p:spPr>
          <a:xfrm>
            <a:off x="7513" y="1035069"/>
            <a:ext cx="9144000" cy="1754326"/>
          </a:xfrm>
          <a:prstGeom prst="rect">
            <a:avLst/>
          </a:prstGeom>
          <a:noFill/>
        </p:spPr>
        <p:txBody>
          <a:bodyPr wrap="square" rtlCol="0">
            <a:spAutoFit/>
          </a:bodyPr>
          <a:lstStyle/>
          <a:p>
            <a:pPr algn="ctr"/>
            <a:r>
              <a:rPr lang="en-US" sz="3600" dirty="0">
                <a:latin typeface="Times New Roman" panose="02020603050405020304" pitchFamily="18" charset="0"/>
                <a:cs typeface="Times New Roman" panose="02020603050405020304" pitchFamily="18" charset="0"/>
              </a:rPr>
              <a:t>Bromine is poured into lithium iodide solution</a:t>
            </a:r>
          </a:p>
          <a:p>
            <a:pPr algn="ctr"/>
            <a:endParaRPr lang="en-US" sz="3600" dirty="0">
              <a:latin typeface="Times New Roman" panose="02020603050405020304" pitchFamily="18" charset="0"/>
              <a:cs typeface="Times New Roman" panose="02020603050405020304" pitchFamily="18" charset="0"/>
            </a:endParaRPr>
          </a:p>
          <a:p>
            <a:pPr algn="ctr"/>
            <a:r>
              <a:rPr lang="en-US" sz="3600" dirty="0">
                <a:latin typeface="Times New Roman" panose="02020603050405020304" pitchFamily="18" charset="0"/>
                <a:cs typeface="Times New Roman" panose="02020603050405020304" pitchFamily="18" charset="0"/>
              </a:rPr>
              <a:t>Br</a:t>
            </a:r>
            <a:r>
              <a:rPr lang="en-US" sz="3600" baseline="-25000" dirty="0">
                <a:latin typeface="Times New Roman" panose="02020603050405020304" pitchFamily="18" charset="0"/>
                <a:cs typeface="Times New Roman" panose="02020603050405020304" pitchFamily="18" charset="0"/>
              </a:rPr>
              <a:t>2(L) </a:t>
            </a:r>
            <a:r>
              <a:rPr lang="en-US" sz="3600" dirty="0">
                <a:latin typeface="Times New Roman" panose="02020603050405020304" pitchFamily="18" charset="0"/>
                <a:cs typeface="Times New Roman" panose="02020603050405020304" pitchFamily="18" charset="0"/>
              </a:rPr>
              <a:t>  +  2LiI</a:t>
            </a:r>
            <a:r>
              <a:rPr lang="en-US" sz="3600" baseline="-25000" dirty="0">
                <a:latin typeface="Times New Roman" panose="02020603050405020304" pitchFamily="18" charset="0"/>
                <a:cs typeface="Times New Roman" panose="02020603050405020304" pitchFamily="18" charset="0"/>
              </a:rPr>
              <a:t>(AQ)</a:t>
            </a:r>
            <a:r>
              <a:rPr lang="en-US" sz="3600" dirty="0">
                <a:latin typeface="Times New Roman" panose="02020603050405020304" pitchFamily="18" charset="0"/>
                <a:cs typeface="Times New Roman" panose="02020603050405020304" pitchFamily="18" charset="0"/>
              </a:rPr>
              <a:t>   →  2LiBr</a:t>
            </a:r>
            <a:r>
              <a:rPr lang="en-US" sz="3600" baseline="-25000" dirty="0">
                <a:latin typeface="Times New Roman" panose="02020603050405020304" pitchFamily="18" charset="0"/>
                <a:cs typeface="Times New Roman" panose="02020603050405020304" pitchFamily="18" charset="0"/>
              </a:rPr>
              <a:t>(AQ)</a:t>
            </a:r>
            <a:r>
              <a:rPr lang="en-US" sz="3600" dirty="0">
                <a:latin typeface="Times New Roman" panose="02020603050405020304" pitchFamily="18" charset="0"/>
                <a:cs typeface="Times New Roman" panose="02020603050405020304" pitchFamily="18" charset="0"/>
              </a:rPr>
              <a:t>   +  I</a:t>
            </a:r>
            <a:r>
              <a:rPr lang="en-US" sz="3600" baseline="-25000" dirty="0">
                <a:latin typeface="Times New Roman" panose="02020603050405020304" pitchFamily="18" charset="0"/>
                <a:cs typeface="Times New Roman" panose="02020603050405020304" pitchFamily="18" charset="0"/>
              </a:rPr>
              <a:t>2(S)</a:t>
            </a:r>
            <a:endParaRPr lang="en-US" sz="3600" dirty="0">
              <a:latin typeface="Times New Roman" panose="02020603050405020304" pitchFamily="18" charset="0"/>
              <a:cs typeface="Times New Roman" panose="02020603050405020304" pitchFamily="18" charset="0"/>
            </a:endParaRPr>
          </a:p>
        </p:txBody>
      </p:sp>
      <p:sp>
        <p:nvSpPr>
          <p:cNvPr id="4" name="Rectangle 3"/>
          <p:cNvSpPr/>
          <p:nvPr/>
        </p:nvSpPr>
        <p:spPr>
          <a:xfrm>
            <a:off x="228600" y="3810000"/>
            <a:ext cx="8686800" cy="1938992"/>
          </a:xfrm>
          <a:prstGeom prst="rect">
            <a:avLst/>
          </a:prstGeom>
        </p:spPr>
        <p:txBody>
          <a:bodyPr wrap="square">
            <a:spAutoFit/>
          </a:bodyPr>
          <a:lstStyle/>
          <a:p>
            <a:r>
              <a:rPr lang="en-US" sz="2400" dirty="0">
                <a:solidFill>
                  <a:srgbClr val="FF0000"/>
                </a:solidFill>
                <a:latin typeface="Times New Roman" panose="02020603050405020304" pitchFamily="18" charset="0"/>
                <a:cs typeface="Times New Roman" panose="02020603050405020304" pitchFamily="18" charset="0"/>
              </a:rPr>
              <a:t>Why you might have got this one wrong:</a:t>
            </a:r>
          </a:p>
          <a:p>
            <a:r>
              <a:rPr lang="en-US" sz="2400" dirty="0">
                <a:solidFill>
                  <a:srgbClr val="FF0000"/>
                </a:solidFill>
                <a:latin typeface="Times New Roman" panose="02020603050405020304" pitchFamily="18" charset="0"/>
                <a:cs typeface="Times New Roman" panose="02020603050405020304" pitchFamily="18" charset="0"/>
              </a:rPr>
              <a:t>Bromine and iodine are both on the left side of table J, this is an ANION replacement, not a cation one (which are much more common since there are way more cations than anions on this table.</a:t>
            </a:r>
          </a:p>
          <a:p>
            <a:r>
              <a:rPr lang="en-US" sz="2400" dirty="0">
                <a:solidFill>
                  <a:srgbClr val="FF0000"/>
                </a:solidFill>
                <a:latin typeface="Times New Roman" panose="02020603050405020304" pitchFamily="18" charset="0"/>
                <a:cs typeface="Times New Roman" panose="02020603050405020304" pitchFamily="18" charset="0"/>
              </a:rPr>
              <a:t>Bromine and iodine are both HONClBrIF twins. </a:t>
            </a:r>
          </a:p>
        </p:txBody>
      </p:sp>
    </p:spTree>
    <p:extLst>
      <p:ext uri="{BB962C8B-B14F-4D97-AF65-F5344CB8AC3E}">
        <p14:creationId xmlns:p14="http://schemas.microsoft.com/office/powerpoint/2010/main" val="37948281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13" y="1035069"/>
            <a:ext cx="9144000" cy="1200329"/>
          </a:xfrm>
          <a:prstGeom prst="rect">
            <a:avLst/>
          </a:prstGeom>
          <a:noFill/>
        </p:spPr>
        <p:txBody>
          <a:bodyPr wrap="square" rtlCol="0">
            <a:spAutoFit/>
          </a:bodyPr>
          <a:lstStyle/>
          <a:p>
            <a:pPr algn="ctr"/>
            <a:r>
              <a:rPr lang="en-US" sz="3600" dirty="0">
                <a:latin typeface="Times New Roman" panose="02020603050405020304" pitchFamily="18" charset="0"/>
                <a:cs typeface="Times New Roman" panose="02020603050405020304" pitchFamily="18" charset="0"/>
              </a:rPr>
              <a:t>Barium nitrate solution is mixed with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sodium sulfate solution</a:t>
            </a:r>
          </a:p>
        </p:txBody>
      </p:sp>
    </p:spTree>
    <p:extLst>
      <p:ext uri="{BB962C8B-B14F-4D97-AF65-F5344CB8AC3E}">
        <p14:creationId xmlns:p14="http://schemas.microsoft.com/office/powerpoint/2010/main" val="39780319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13" y="1035069"/>
            <a:ext cx="9144000" cy="2185214"/>
          </a:xfrm>
          <a:prstGeom prst="rect">
            <a:avLst/>
          </a:prstGeom>
          <a:noFill/>
        </p:spPr>
        <p:txBody>
          <a:bodyPr wrap="square" rtlCol="0">
            <a:spAutoFit/>
          </a:bodyPr>
          <a:lstStyle/>
          <a:p>
            <a:pPr algn="ctr"/>
            <a:r>
              <a:rPr lang="en-US" sz="3600" dirty="0">
                <a:latin typeface="Times New Roman" panose="02020603050405020304" pitchFamily="18" charset="0"/>
                <a:cs typeface="Times New Roman" panose="02020603050405020304" pitchFamily="18" charset="0"/>
              </a:rPr>
              <a:t>Barium nitrate solution is mixed with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sodium sulfate solution</a:t>
            </a:r>
          </a:p>
          <a:p>
            <a:pPr algn="ctr"/>
            <a:endParaRPr lang="en-US" sz="3600" dirty="0">
              <a:latin typeface="Times New Roman" panose="02020603050405020304" pitchFamily="18" charset="0"/>
              <a:cs typeface="Times New Roman" panose="02020603050405020304" pitchFamily="18" charset="0"/>
            </a:endParaRPr>
          </a:p>
          <a:p>
            <a:pPr algn="ctr"/>
            <a:r>
              <a:rPr lang="en-US" sz="2800" dirty="0">
                <a:latin typeface="Times New Roman" panose="02020603050405020304" pitchFamily="18" charset="0"/>
                <a:cs typeface="Times New Roman" panose="02020603050405020304" pitchFamily="18" charset="0"/>
              </a:rPr>
              <a:t>Ba(NO</a:t>
            </a:r>
            <a:r>
              <a:rPr lang="en-US" sz="2800" baseline="-25000" dirty="0">
                <a:latin typeface="Times New Roman" panose="02020603050405020304" pitchFamily="18" charset="0"/>
                <a:cs typeface="Times New Roman" panose="02020603050405020304" pitchFamily="18" charset="0"/>
              </a:rPr>
              <a:t>3</a:t>
            </a:r>
            <a:r>
              <a:rPr lang="en-US" sz="2800" dirty="0">
                <a:latin typeface="Times New Roman" panose="02020603050405020304" pitchFamily="18" charset="0"/>
                <a:cs typeface="Times New Roman" panose="02020603050405020304" pitchFamily="18" charset="0"/>
              </a:rPr>
              <a:t>)</a:t>
            </a:r>
            <a:r>
              <a:rPr lang="en-US" sz="2800" baseline="-25000" dirty="0">
                <a:latin typeface="Times New Roman" panose="02020603050405020304" pitchFamily="18" charset="0"/>
                <a:cs typeface="Times New Roman" panose="02020603050405020304" pitchFamily="18" charset="0"/>
              </a:rPr>
              <a:t>2(AQ)</a:t>
            </a:r>
            <a:r>
              <a:rPr lang="en-US" sz="2800" dirty="0">
                <a:latin typeface="Times New Roman" panose="02020603050405020304" pitchFamily="18" charset="0"/>
                <a:cs typeface="Times New Roman" panose="02020603050405020304" pitchFamily="18" charset="0"/>
              </a:rPr>
              <a:t>  +  Na</a:t>
            </a:r>
            <a:r>
              <a:rPr lang="en-US" sz="2800" baseline="-25000"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SO</a:t>
            </a:r>
            <a:r>
              <a:rPr lang="en-US" sz="2800" baseline="-25000" dirty="0">
                <a:latin typeface="Times New Roman" panose="02020603050405020304" pitchFamily="18" charset="0"/>
                <a:cs typeface="Times New Roman" panose="02020603050405020304" pitchFamily="18" charset="0"/>
              </a:rPr>
              <a:t>4(AQ)</a:t>
            </a:r>
            <a:r>
              <a:rPr lang="en-US" sz="2800" dirty="0">
                <a:latin typeface="Times New Roman" panose="02020603050405020304" pitchFamily="18" charset="0"/>
                <a:cs typeface="Times New Roman" panose="02020603050405020304" pitchFamily="18" charset="0"/>
              </a:rPr>
              <a:t>  →  2NaNO</a:t>
            </a:r>
            <a:r>
              <a:rPr lang="en-US" sz="2800" baseline="-25000" dirty="0">
                <a:latin typeface="Times New Roman" panose="02020603050405020304" pitchFamily="18" charset="0"/>
                <a:cs typeface="Times New Roman" panose="02020603050405020304" pitchFamily="18" charset="0"/>
              </a:rPr>
              <a:t>3(AQ)</a:t>
            </a:r>
            <a:r>
              <a:rPr lang="en-US" sz="2800" dirty="0">
                <a:latin typeface="Times New Roman" panose="02020603050405020304" pitchFamily="18" charset="0"/>
                <a:cs typeface="Times New Roman" panose="02020603050405020304" pitchFamily="18" charset="0"/>
              </a:rPr>
              <a:t>  +  BaSO</a:t>
            </a:r>
            <a:r>
              <a:rPr lang="en-US" sz="2800" baseline="-25000" dirty="0">
                <a:latin typeface="Times New Roman" panose="02020603050405020304" pitchFamily="18" charset="0"/>
                <a:cs typeface="Times New Roman" panose="02020603050405020304" pitchFamily="18" charset="0"/>
              </a:rPr>
              <a:t>4(S)</a:t>
            </a:r>
            <a:endParaRPr lang="en-US" sz="2800" dirty="0">
              <a:latin typeface="Times New Roman" panose="02020603050405020304" pitchFamily="18" charset="0"/>
              <a:cs typeface="Times New Roman" panose="02020603050405020304" pitchFamily="18" charset="0"/>
            </a:endParaRPr>
          </a:p>
        </p:txBody>
      </p:sp>
      <p:sp>
        <p:nvSpPr>
          <p:cNvPr id="5" name="Rectangle 4"/>
          <p:cNvSpPr/>
          <p:nvPr/>
        </p:nvSpPr>
        <p:spPr>
          <a:xfrm>
            <a:off x="7514" y="4038600"/>
            <a:ext cx="9136486" cy="2308324"/>
          </a:xfrm>
          <a:prstGeom prst="rect">
            <a:avLst/>
          </a:prstGeom>
        </p:spPr>
        <p:txBody>
          <a:bodyPr wrap="square">
            <a:spAutoFit/>
          </a:bodyPr>
          <a:lstStyle/>
          <a:p>
            <a:r>
              <a:rPr lang="en-US" sz="2400" dirty="0">
                <a:solidFill>
                  <a:srgbClr val="FF0000"/>
                </a:solidFill>
                <a:latin typeface="Times New Roman" panose="02020603050405020304" pitchFamily="18" charset="0"/>
                <a:cs typeface="Times New Roman" panose="02020603050405020304" pitchFamily="18" charset="0"/>
              </a:rPr>
              <a:t>Why you might have got this one wrong:</a:t>
            </a:r>
          </a:p>
          <a:p>
            <a:r>
              <a:rPr lang="en-US" sz="2400" dirty="0">
                <a:solidFill>
                  <a:srgbClr val="FF0000"/>
                </a:solidFill>
                <a:latin typeface="Times New Roman" panose="02020603050405020304" pitchFamily="18" charset="0"/>
                <a:cs typeface="Times New Roman" panose="02020603050405020304" pitchFamily="18" charset="0"/>
              </a:rPr>
              <a:t>Check the ion charges:  Ba</a:t>
            </a:r>
            <a:r>
              <a:rPr lang="en-US" sz="2400" baseline="30000" dirty="0">
                <a:solidFill>
                  <a:srgbClr val="FF0000"/>
                </a:solidFill>
                <a:latin typeface="Times New Roman" panose="02020603050405020304" pitchFamily="18" charset="0"/>
                <a:cs typeface="Times New Roman" panose="02020603050405020304" pitchFamily="18" charset="0"/>
              </a:rPr>
              <a:t>+2</a:t>
            </a:r>
            <a:r>
              <a:rPr lang="en-US" sz="2400" dirty="0">
                <a:solidFill>
                  <a:srgbClr val="FF0000"/>
                </a:solidFill>
                <a:latin typeface="Times New Roman" panose="02020603050405020304" pitchFamily="18" charset="0"/>
                <a:cs typeface="Times New Roman" panose="02020603050405020304" pitchFamily="18" charset="0"/>
              </a:rPr>
              <a:t>, NO</a:t>
            </a:r>
            <a:r>
              <a:rPr lang="en-US" sz="2400" baseline="-25000" dirty="0">
                <a:solidFill>
                  <a:srgbClr val="FF0000"/>
                </a:solidFill>
                <a:latin typeface="Times New Roman" panose="02020603050405020304" pitchFamily="18" charset="0"/>
                <a:cs typeface="Times New Roman" panose="02020603050405020304" pitchFamily="18" charset="0"/>
              </a:rPr>
              <a:t>3</a:t>
            </a:r>
            <a:r>
              <a:rPr lang="en-US" sz="2400" baseline="30000" dirty="0">
                <a:solidFill>
                  <a:srgbClr val="FF0000"/>
                </a:solidFill>
                <a:latin typeface="Times New Roman" panose="02020603050405020304" pitchFamily="18" charset="0"/>
                <a:cs typeface="Times New Roman" panose="02020603050405020304" pitchFamily="18" charset="0"/>
              </a:rPr>
              <a:t>-1</a:t>
            </a:r>
            <a:r>
              <a:rPr lang="en-US" sz="2400" dirty="0">
                <a:solidFill>
                  <a:srgbClr val="FF0000"/>
                </a:solidFill>
                <a:latin typeface="Times New Roman" panose="02020603050405020304" pitchFamily="18" charset="0"/>
                <a:cs typeface="Times New Roman" panose="02020603050405020304" pitchFamily="18" charset="0"/>
              </a:rPr>
              <a:t>, Na</a:t>
            </a:r>
            <a:r>
              <a:rPr lang="en-US" sz="2400" baseline="30000" dirty="0">
                <a:solidFill>
                  <a:srgbClr val="FF0000"/>
                </a:solidFill>
                <a:latin typeface="Times New Roman" panose="02020603050405020304" pitchFamily="18" charset="0"/>
                <a:cs typeface="Times New Roman" panose="02020603050405020304" pitchFamily="18" charset="0"/>
              </a:rPr>
              <a:t>+1</a:t>
            </a:r>
            <a:r>
              <a:rPr lang="en-US" sz="2400" dirty="0">
                <a:solidFill>
                  <a:srgbClr val="FF0000"/>
                </a:solidFill>
                <a:latin typeface="Times New Roman" panose="02020603050405020304" pitchFamily="18" charset="0"/>
                <a:cs typeface="Times New Roman" panose="02020603050405020304" pitchFamily="18" charset="0"/>
              </a:rPr>
              <a:t>, and SO</a:t>
            </a:r>
            <a:r>
              <a:rPr lang="en-US" sz="2400" baseline="-25000" dirty="0">
                <a:solidFill>
                  <a:srgbClr val="FF0000"/>
                </a:solidFill>
                <a:latin typeface="Times New Roman" panose="02020603050405020304" pitchFamily="18" charset="0"/>
                <a:cs typeface="Times New Roman" panose="02020603050405020304" pitchFamily="18" charset="0"/>
              </a:rPr>
              <a:t>4</a:t>
            </a:r>
            <a:r>
              <a:rPr lang="en-US" sz="2400" baseline="30000" dirty="0">
                <a:solidFill>
                  <a:srgbClr val="FF0000"/>
                </a:solidFill>
                <a:latin typeface="Times New Roman" panose="02020603050405020304" pitchFamily="18" charset="0"/>
                <a:cs typeface="Times New Roman" panose="02020603050405020304" pitchFamily="18" charset="0"/>
              </a:rPr>
              <a:t>-2</a:t>
            </a:r>
          </a:p>
          <a:p>
            <a:r>
              <a:rPr lang="en-US" sz="2400" dirty="0">
                <a:solidFill>
                  <a:srgbClr val="FF0000"/>
                </a:solidFill>
                <a:latin typeface="Times New Roman" panose="02020603050405020304" pitchFamily="18" charset="0"/>
                <a:cs typeface="Times New Roman" panose="02020603050405020304" pitchFamily="18" charset="0"/>
              </a:rPr>
              <a:t>Switch the cations with the opposite anions, and fix the product ratios before you balance the equation.</a:t>
            </a:r>
          </a:p>
          <a:p>
            <a:endParaRPr lang="en-US" sz="2400" dirty="0">
              <a:solidFill>
                <a:srgbClr val="FF0000"/>
              </a:solidFill>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Look hard at table F, sulfates are usually aqueous, </a:t>
            </a:r>
            <a:r>
              <a:rPr lang="en-US" sz="2400">
                <a:solidFill>
                  <a:srgbClr val="FF0000"/>
                </a:solidFill>
                <a:latin typeface="Times New Roman" panose="02020603050405020304" pitchFamily="18" charset="0"/>
                <a:cs typeface="Times New Roman" panose="02020603050405020304" pitchFamily="18" charset="0"/>
              </a:rPr>
              <a:t>but Ba </a:t>
            </a:r>
            <a:r>
              <a:rPr lang="en-US" sz="2400" dirty="0">
                <a:solidFill>
                  <a:srgbClr val="FF0000"/>
                </a:solidFill>
                <a:latin typeface="Times New Roman" panose="02020603050405020304" pitchFamily="18" charset="0"/>
                <a:cs typeface="Times New Roman" panose="02020603050405020304" pitchFamily="18" charset="0"/>
              </a:rPr>
              <a:t>is an exception.</a:t>
            </a:r>
          </a:p>
        </p:txBody>
      </p:sp>
    </p:spTree>
    <p:extLst>
      <p:ext uri="{BB962C8B-B14F-4D97-AF65-F5344CB8AC3E}">
        <p14:creationId xmlns:p14="http://schemas.microsoft.com/office/powerpoint/2010/main" val="431777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066800"/>
            <a:ext cx="9144000" cy="646331"/>
          </a:xfrm>
          <a:prstGeom prst="rect">
            <a:avLst/>
          </a:prstGeom>
          <a:noFill/>
        </p:spPr>
        <p:txBody>
          <a:bodyPr wrap="square" rtlCol="0">
            <a:spAutoFit/>
          </a:bodyPr>
          <a:lstStyle/>
          <a:p>
            <a:pPr algn="ctr"/>
            <a:r>
              <a:rPr lang="en-US" sz="3600" dirty="0">
                <a:latin typeface="Times New Roman" panose="02020603050405020304" pitchFamily="18" charset="0"/>
                <a:cs typeface="Times New Roman" panose="02020603050405020304" pitchFamily="18" charset="0"/>
              </a:rPr>
              <a:t>Aluminum and oxygen form aluminum oxide</a:t>
            </a:r>
          </a:p>
        </p:txBody>
      </p:sp>
    </p:spTree>
    <p:extLst>
      <p:ext uri="{BB962C8B-B14F-4D97-AF65-F5344CB8AC3E}">
        <p14:creationId xmlns:p14="http://schemas.microsoft.com/office/powerpoint/2010/main" val="2642284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066800"/>
            <a:ext cx="9144000" cy="1754326"/>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Aluminum and oxygen form aluminum oxide</a:t>
            </a:r>
          </a:p>
          <a:p>
            <a:pPr algn="ctr"/>
            <a:endParaRPr lang="en-US" sz="3200" dirty="0">
              <a:latin typeface="Times New Roman" panose="02020603050405020304" pitchFamily="18" charset="0"/>
              <a:cs typeface="Times New Roman" panose="02020603050405020304" pitchFamily="18" charset="0"/>
            </a:endParaRPr>
          </a:p>
          <a:p>
            <a:pPr algn="ctr"/>
            <a:r>
              <a:rPr lang="en-US" sz="4400" dirty="0">
                <a:latin typeface="Times New Roman" panose="02020603050405020304" pitchFamily="18" charset="0"/>
                <a:cs typeface="Times New Roman" panose="02020603050405020304" pitchFamily="18" charset="0"/>
              </a:rPr>
              <a:t>4Al</a:t>
            </a:r>
            <a:r>
              <a:rPr lang="en-US" sz="4400" baseline="-25000" dirty="0">
                <a:latin typeface="Times New Roman" panose="02020603050405020304" pitchFamily="18" charset="0"/>
                <a:cs typeface="Times New Roman" panose="02020603050405020304" pitchFamily="18" charset="0"/>
              </a:rPr>
              <a:t>(S)</a:t>
            </a:r>
            <a:r>
              <a:rPr lang="en-US" sz="4400" dirty="0">
                <a:latin typeface="Times New Roman" panose="02020603050405020304" pitchFamily="18" charset="0"/>
                <a:cs typeface="Times New Roman" panose="02020603050405020304" pitchFamily="18" charset="0"/>
              </a:rPr>
              <a:t>  +  3O</a:t>
            </a:r>
            <a:r>
              <a:rPr lang="en-US" sz="4400" baseline="-25000" dirty="0">
                <a:latin typeface="Times New Roman" panose="02020603050405020304" pitchFamily="18" charset="0"/>
                <a:cs typeface="Times New Roman" panose="02020603050405020304" pitchFamily="18" charset="0"/>
              </a:rPr>
              <a:t>2(G)</a:t>
            </a:r>
            <a:r>
              <a:rPr lang="en-US" sz="4400" dirty="0">
                <a:latin typeface="Times New Roman" panose="02020603050405020304" pitchFamily="18" charset="0"/>
                <a:cs typeface="Times New Roman" panose="02020603050405020304" pitchFamily="18" charset="0"/>
              </a:rPr>
              <a:t>  →   2Al</a:t>
            </a:r>
            <a:r>
              <a:rPr lang="en-US" sz="4400" baseline="-25000" dirty="0">
                <a:latin typeface="Times New Roman" panose="02020603050405020304" pitchFamily="18" charset="0"/>
                <a:cs typeface="Times New Roman" panose="02020603050405020304" pitchFamily="18" charset="0"/>
              </a:rPr>
              <a:t>2</a:t>
            </a:r>
            <a:r>
              <a:rPr lang="en-US" sz="4400" dirty="0">
                <a:latin typeface="Times New Roman" panose="02020603050405020304" pitchFamily="18" charset="0"/>
                <a:cs typeface="Times New Roman" panose="02020603050405020304" pitchFamily="18" charset="0"/>
              </a:rPr>
              <a:t>O</a:t>
            </a:r>
            <a:r>
              <a:rPr lang="en-US" sz="4400" baseline="-25000" dirty="0">
                <a:latin typeface="Times New Roman" panose="02020603050405020304" pitchFamily="18" charset="0"/>
                <a:cs typeface="Times New Roman" panose="02020603050405020304" pitchFamily="18" charset="0"/>
              </a:rPr>
              <a:t>3 (S)</a:t>
            </a:r>
            <a:endParaRPr lang="en-US" sz="44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461493" y="3733800"/>
            <a:ext cx="8229600" cy="1569660"/>
          </a:xfrm>
          <a:prstGeom prst="rect">
            <a:avLst/>
          </a:prstGeom>
          <a:noFill/>
        </p:spPr>
        <p:txBody>
          <a:bodyPr wrap="square" rtlCol="0">
            <a:spAutoFit/>
          </a:bodyPr>
          <a:lstStyle/>
          <a:p>
            <a:r>
              <a:rPr lang="en-US" sz="3200" dirty="0">
                <a:solidFill>
                  <a:srgbClr val="FF0000"/>
                </a:solidFill>
                <a:latin typeface="Times New Roman" panose="02020603050405020304" pitchFamily="18" charset="0"/>
                <a:cs typeface="Times New Roman" panose="02020603050405020304" pitchFamily="18" charset="0"/>
              </a:rPr>
              <a:t>Why you might have got this one wrong:</a:t>
            </a:r>
          </a:p>
          <a:p>
            <a:r>
              <a:rPr lang="en-US" sz="3200" dirty="0">
                <a:solidFill>
                  <a:srgbClr val="FF0000"/>
                </a:solidFill>
                <a:latin typeface="Times New Roman" panose="02020603050405020304" pitchFamily="18" charset="0"/>
                <a:cs typeface="Times New Roman" panose="02020603050405020304" pitchFamily="18" charset="0"/>
              </a:rPr>
              <a:t>Oxygen is a HONClBrIF twin, </a:t>
            </a:r>
            <a:br>
              <a:rPr lang="en-US" sz="3200" dirty="0">
                <a:solidFill>
                  <a:srgbClr val="FF0000"/>
                </a:solidFill>
                <a:latin typeface="Times New Roman" panose="02020603050405020304" pitchFamily="18" charset="0"/>
                <a:cs typeface="Times New Roman" panose="02020603050405020304" pitchFamily="18" charset="0"/>
              </a:rPr>
            </a:br>
            <a:r>
              <a:rPr lang="en-US" sz="3200" dirty="0">
                <a:solidFill>
                  <a:srgbClr val="FF0000"/>
                </a:solidFill>
                <a:latin typeface="Times New Roman" panose="02020603050405020304" pitchFamily="18" charset="0"/>
                <a:cs typeface="Times New Roman" panose="02020603050405020304" pitchFamily="18" charset="0"/>
              </a:rPr>
              <a:t>Al is a +3 cation and oxygen is a -2 anion</a:t>
            </a:r>
          </a:p>
        </p:txBody>
      </p:sp>
    </p:spTree>
    <p:extLst>
      <p:ext uri="{BB962C8B-B14F-4D97-AF65-F5344CB8AC3E}">
        <p14:creationId xmlns:p14="http://schemas.microsoft.com/office/powerpoint/2010/main" val="2756093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EBFF"/>
        </a:solidFill>
        <a:effectLst/>
      </p:bgPr>
    </p:bg>
    <p:spTree>
      <p:nvGrpSpPr>
        <p:cNvPr id="1" name=""/>
        <p:cNvGrpSpPr/>
        <p:nvPr/>
      </p:nvGrpSpPr>
      <p:grpSpPr>
        <a:xfrm>
          <a:off x="0" y="0"/>
          <a:ext cx="0" cy="0"/>
          <a:chOff x="0" y="0"/>
          <a:chExt cx="0" cy="0"/>
        </a:xfrm>
      </p:grpSpPr>
      <p:sp>
        <p:nvSpPr>
          <p:cNvPr id="2" name="TextBox 1"/>
          <p:cNvSpPr txBox="1"/>
          <p:nvPr/>
        </p:nvSpPr>
        <p:spPr>
          <a:xfrm>
            <a:off x="0" y="1066800"/>
            <a:ext cx="9144000" cy="830997"/>
          </a:xfrm>
          <a:prstGeom prst="rect">
            <a:avLst/>
          </a:prstGeom>
          <a:noFill/>
        </p:spPr>
        <p:txBody>
          <a:bodyPr wrap="square" rtlCol="0">
            <a:spAutoFit/>
          </a:bodyPr>
          <a:lstStyle/>
          <a:p>
            <a:pPr algn="ctr"/>
            <a:r>
              <a:rPr lang="en-US" sz="4800" dirty="0">
                <a:latin typeface="Times New Roman" panose="02020603050405020304" pitchFamily="18" charset="0"/>
                <a:cs typeface="Times New Roman" panose="02020603050405020304" pitchFamily="18" charset="0"/>
              </a:rPr>
              <a:t>Pentane gas (C</a:t>
            </a:r>
            <a:r>
              <a:rPr lang="en-US" sz="4800" baseline="-25000" dirty="0">
                <a:latin typeface="Times New Roman" panose="02020603050405020304" pitchFamily="18" charset="0"/>
                <a:cs typeface="Times New Roman" panose="02020603050405020304" pitchFamily="18" charset="0"/>
              </a:rPr>
              <a:t>5</a:t>
            </a:r>
            <a:r>
              <a:rPr lang="en-US" sz="4800" dirty="0">
                <a:latin typeface="Times New Roman" panose="02020603050405020304" pitchFamily="18" charset="0"/>
                <a:cs typeface="Times New Roman" panose="02020603050405020304" pitchFamily="18" charset="0"/>
              </a:rPr>
              <a:t>H</a:t>
            </a:r>
            <a:r>
              <a:rPr lang="en-US" sz="4800" baseline="-25000" dirty="0">
                <a:latin typeface="Times New Roman" panose="02020603050405020304" pitchFamily="18" charset="0"/>
                <a:cs typeface="Times New Roman" panose="02020603050405020304" pitchFamily="18" charset="0"/>
              </a:rPr>
              <a:t>10</a:t>
            </a:r>
            <a:r>
              <a:rPr lang="en-US" sz="4800" dirty="0">
                <a:latin typeface="Times New Roman" panose="02020603050405020304" pitchFamily="18" charset="0"/>
                <a:cs typeface="Times New Roman" panose="02020603050405020304" pitchFamily="18" charset="0"/>
              </a:rPr>
              <a:t>) combusts</a:t>
            </a:r>
          </a:p>
        </p:txBody>
      </p:sp>
    </p:spTree>
    <p:extLst>
      <p:ext uri="{BB962C8B-B14F-4D97-AF65-F5344CB8AC3E}">
        <p14:creationId xmlns:p14="http://schemas.microsoft.com/office/powerpoint/2010/main" val="2965469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EBFF"/>
        </a:solidFill>
        <a:effectLst/>
      </p:bgPr>
    </p:bg>
    <p:spTree>
      <p:nvGrpSpPr>
        <p:cNvPr id="1" name=""/>
        <p:cNvGrpSpPr/>
        <p:nvPr/>
      </p:nvGrpSpPr>
      <p:grpSpPr>
        <a:xfrm>
          <a:off x="0" y="0"/>
          <a:ext cx="0" cy="0"/>
          <a:chOff x="0" y="0"/>
          <a:chExt cx="0" cy="0"/>
        </a:xfrm>
      </p:grpSpPr>
      <p:sp>
        <p:nvSpPr>
          <p:cNvPr id="2" name="TextBox 1"/>
          <p:cNvSpPr txBox="1"/>
          <p:nvPr/>
        </p:nvSpPr>
        <p:spPr>
          <a:xfrm>
            <a:off x="0" y="1066800"/>
            <a:ext cx="9144000" cy="1754326"/>
          </a:xfrm>
          <a:prstGeom prst="rect">
            <a:avLst/>
          </a:prstGeom>
          <a:noFill/>
        </p:spPr>
        <p:txBody>
          <a:bodyPr wrap="square" rtlCol="0">
            <a:spAutoFit/>
          </a:bodyPr>
          <a:lstStyle/>
          <a:p>
            <a:pPr algn="ctr"/>
            <a:r>
              <a:rPr lang="en-US" sz="4000" dirty="0">
                <a:latin typeface="Times New Roman" panose="02020603050405020304" pitchFamily="18" charset="0"/>
                <a:cs typeface="Times New Roman" panose="02020603050405020304" pitchFamily="18" charset="0"/>
              </a:rPr>
              <a:t>Pentane combusts</a:t>
            </a:r>
          </a:p>
          <a:p>
            <a:pPr algn="ctr"/>
            <a:endParaRPr lang="en-US" sz="3200" dirty="0">
              <a:latin typeface="Times New Roman" panose="02020603050405020304" pitchFamily="18" charset="0"/>
              <a:cs typeface="Times New Roman" panose="02020603050405020304" pitchFamily="18" charset="0"/>
            </a:endParaRPr>
          </a:p>
          <a:p>
            <a:pPr algn="ctr"/>
            <a:r>
              <a:rPr lang="en-US" sz="3600" dirty="0">
                <a:latin typeface="Times New Roman" panose="02020603050405020304" pitchFamily="18" charset="0"/>
                <a:cs typeface="Times New Roman" panose="02020603050405020304" pitchFamily="18" charset="0"/>
              </a:rPr>
              <a:t>2C</a:t>
            </a:r>
            <a:r>
              <a:rPr lang="en-US" sz="3600" baseline="-25000" dirty="0">
                <a:latin typeface="Times New Roman" panose="02020603050405020304" pitchFamily="18" charset="0"/>
                <a:cs typeface="Times New Roman" panose="02020603050405020304" pitchFamily="18" charset="0"/>
              </a:rPr>
              <a:t>5</a:t>
            </a:r>
            <a:r>
              <a:rPr lang="en-US" sz="3600" dirty="0">
                <a:latin typeface="Times New Roman" panose="02020603050405020304" pitchFamily="18" charset="0"/>
                <a:cs typeface="Times New Roman" panose="02020603050405020304" pitchFamily="18" charset="0"/>
              </a:rPr>
              <a:t>H</a:t>
            </a:r>
            <a:r>
              <a:rPr lang="en-US" sz="3600" baseline="-25000" dirty="0">
                <a:latin typeface="Times New Roman" panose="02020603050405020304" pitchFamily="18" charset="0"/>
                <a:cs typeface="Times New Roman" panose="02020603050405020304" pitchFamily="18" charset="0"/>
              </a:rPr>
              <a:t>10(G)</a:t>
            </a:r>
            <a:r>
              <a:rPr lang="en-US" sz="3600" dirty="0">
                <a:latin typeface="Times New Roman" panose="02020603050405020304" pitchFamily="18" charset="0"/>
                <a:cs typeface="Times New Roman" panose="02020603050405020304" pitchFamily="18" charset="0"/>
              </a:rPr>
              <a:t> + 15O</a:t>
            </a:r>
            <a:r>
              <a:rPr lang="en-US" sz="3600" baseline="-25000" dirty="0">
                <a:latin typeface="Times New Roman" panose="02020603050405020304" pitchFamily="18" charset="0"/>
                <a:cs typeface="Times New Roman" panose="02020603050405020304" pitchFamily="18" charset="0"/>
              </a:rPr>
              <a:t>2(G)</a:t>
            </a:r>
            <a:r>
              <a:rPr lang="en-US" sz="3600" dirty="0">
                <a:latin typeface="Times New Roman" panose="02020603050405020304" pitchFamily="18" charset="0"/>
                <a:cs typeface="Times New Roman" panose="02020603050405020304" pitchFamily="18" charset="0"/>
              </a:rPr>
              <a:t>   →  10CO</a:t>
            </a:r>
            <a:r>
              <a:rPr lang="en-US" sz="3600" baseline="-25000" dirty="0">
                <a:latin typeface="Times New Roman" panose="02020603050405020304" pitchFamily="18" charset="0"/>
                <a:cs typeface="Times New Roman" panose="02020603050405020304" pitchFamily="18" charset="0"/>
              </a:rPr>
              <a:t>2(G)</a:t>
            </a:r>
            <a:r>
              <a:rPr lang="en-US" sz="3600" dirty="0">
                <a:latin typeface="Times New Roman" panose="02020603050405020304" pitchFamily="18" charset="0"/>
                <a:cs typeface="Times New Roman" panose="02020603050405020304" pitchFamily="18" charset="0"/>
              </a:rPr>
              <a:t>  +  10H</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O</a:t>
            </a:r>
            <a:r>
              <a:rPr lang="en-US" sz="3600" baseline="-25000" dirty="0">
                <a:latin typeface="Times New Roman" panose="02020603050405020304" pitchFamily="18" charset="0"/>
                <a:cs typeface="Times New Roman" panose="02020603050405020304" pitchFamily="18" charset="0"/>
              </a:rPr>
              <a:t>(G)</a:t>
            </a:r>
            <a:endParaRPr lang="en-US" sz="3600" dirty="0">
              <a:latin typeface="Times New Roman" panose="02020603050405020304" pitchFamily="18" charset="0"/>
              <a:cs typeface="Times New Roman" panose="02020603050405020304" pitchFamily="18" charset="0"/>
            </a:endParaRPr>
          </a:p>
        </p:txBody>
      </p:sp>
      <p:sp>
        <p:nvSpPr>
          <p:cNvPr id="5" name="Rectangle 4"/>
          <p:cNvSpPr/>
          <p:nvPr/>
        </p:nvSpPr>
        <p:spPr>
          <a:xfrm>
            <a:off x="533400" y="3945608"/>
            <a:ext cx="8153400" cy="1384995"/>
          </a:xfrm>
          <a:prstGeom prst="rect">
            <a:avLst/>
          </a:prstGeom>
        </p:spPr>
        <p:txBody>
          <a:bodyPr wrap="square">
            <a:spAutoFit/>
          </a:bodyPr>
          <a:lstStyle/>
          <a:p>
            <a:pPr lvl="0"/>
            <a:r>
              <a:rPr lang="en-US" sz="2800" dirty="0">
                <a:solidFill>
                  <a:srgbClr val="FF0000"/>
                </a:solidFill>
                <a:latin typeface="Times New Roman" panose="02020603050405020304" pitchFamily="18" charset="0"/>
                <a:cs typeface="Times New Roman" panose="02020603050405020304" pitchFamily="18" charset="0"/>
              </a:rPr>
              <a:t>Why you might have got this one wrong:</a:t>
            </a:r>
          </a:p>
          <a:p>
            <a:pPr lvl="0"/>
            <a:r>
              <a:rPr lang="en-US" sz="2800" dirty="0">
                <a:solidFill>
                  <a:srgbClr val="FF0000"/>
                </a:solidFill>
                <a:latin typeface="Times New Roman" panose="02020603050405020304" pitchFamily="18" charset="0"/>
                <a:cs typeface="Times New Roman" panose="02020603050405020304" pitchFamily="18" charset="0"/>
              </a:rPr>
              <a:t>Oxygen is a HONClBrIF twin, combustion always forms carbon dioxide and water as the only 2 products</a:t>
            </a:r>
          </a:p>
        </p:txBody>
      </p:sp>
    </p:spTree>
    <p:extLst>
      <p:ext uri="{BB962C8B-B14F-4D97-AF65-F5344CB8AC3E}">
        <p14:creationId xmlns:p14="http://schemas.microsoft.com/office/powerpoint/2010/main" val="1312124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066800"/>
            <a:ext cx="9144000" cy="584775"/>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Rubidium metal is put into calcium nitrate solution</a:t>
            </a:r>
          </a:p>
        </p:txBody>
      </p:sp>
    </p:spTree>
    <p:extLst>
      <p:ext uri="{BB962C8B-B14F-4D97-AF65-F5344CB8AC3E}">
        <p14:creationId xmlns:p14="http://schemas.microsoft.com/office/powerpoint/2010/main" val="1791978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066800"/>
            <a:ext cx="9144000" cy="1569660"/>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Rubidium metal is put into calcium nitrate solution</a:t>
            </a:r>
          </a:p>
          <a:p>
            <a:pPr algn="ctr"/>
            <a:endParaRPr lang="en-US" sz="3200" dirty="0">
              <a:latin typeface="Times New Roman" panose="02020603050405020304" pitchFamily="18" charset="0"/>
              <a:cs typeface="Times New Roman" panose="02020603050405020304" pitchFamily="18" charset="0"/>
            </a:endParaRPr>
          </a:p>
          <a:p>
            <a:pPr algn="ctr"/>
            <a:r>
              <a:rPr lang="en-US" sz="3200" dirty="0">
                <a:latin typeface="Times New Roman" panose="02020603050405020304" pitchFamily="18" charset="0"/>
                <a:cs typeface="Times New Roman" panose="02020603050405020304" pitchFamily="18" charset="0"/>
              </a:rPr>
              <a:t>2Rb</a:t>
            </a:r>
            <a:r>
              <a:rPr lang="en-US" sz="3200" baseline="-25000" dirty="0">
                <a:latin typeface="Times New Roman" panose="02020603050405020304" pitchFamily="18" charset="0"/>
                <a:cs typeface="Times New Roman" panose="02020603050405020304" pitchFamily="18" charset="0"/>
              </a:rPr>
              <a:t>(S)</a:t>
            </a:r>
            <a:r>
              <a:rPr lang="en-US" sz="3200" dirty="0">
                <a:latin typeface="Times New Roman" panose="02020603050405020304" pitchFamily="18" charset="0"/>
                <a:cs typeface="Times New Roman" panose="02020603050405020304" pitchFamily="18" charset="0"/>
              </a:rPr>
              <a:t>  +  Ca(NO</a:t>
            </a:r>
            <a:r>
              <a:rPr lang="en-US" sz="3200" baseline="-25000" dirty="0">
                <a:latin typeface="Times New Roman" panose="02020603050405020304" pitchFamily="18" charset="0"/>
                <a:cs typeface="Times New Roman" panose="02020603050405020304" pitchFamily="18" charset="0"/>
              </a:rPr>
              <a:t>3</a:t>
            </a:r>
            <a:r>
              <a:rPr lang="en-US" sz="3200" dirty="0">
                <a:latin typeface="Times New Roman" panose="02020603050405020304" pitchFamily="18" charset="0"/>
                <a:cs typeface="Times New Roman" panose="02020603050405020304" pitchFamily="18" charset="0"/>
              </a:rPr>
              <a:t>)</a:t>
            </a:r>
            <a:r>
              <a:rPr lang="en-US" sz="3200" baseline="-25000" dirty="0">
                <a:latin typeface="Times New Roman" panose="02020603050405020304" pitchFamily="18" charset="0"/>
                <a:cs typeface="Times New Roman" panose="02020603050405020304" pitchFamily="18" charset="0"/>
              </a:rPr>
              <a:t>2 (AQ)</a:t>
            </a:r>
            <a:r>
              <a:rPr lang="en-US" sz="3200" dirty="0">
                <a:latin typeface="Times New Roman" panose="02020603050405020304" pitchFamily="18" charset="0"/>
                <a:cs typeface="Times New Roman" panose="02020603050405020304" pitchFamily="18" charset="0"/>
              </a:rPr>
              <a:t>   →  2RbNO</a:t>
            </a:r>
            <a:r>
              <a:rPr lang="en-US" sz="3200" baseline="-25000" dirty="0">
                <a:latin typeface="Times New Roman" panose="02020603050405020304" pitchFamily="18" charset="0"/>
                <a:cs typeface="Times New Roman" panose="02020603050405020304" pitchFamily="18" charset="0"/>
              </a:rPr>
              <a:t>3(AQ)</a:t>
            </a:r>
            <a:r>
              <a:rPr lang="en-US" sz="3200" dirty="0">
                <a:latin typeface="Times New Roman" panose="02020603050405020304" pitchFamily="18" charset="0"/>
                <a:cs typeface="Times New Roman" panose="02020603050405020304" pitchFamily="18" charset="0"/>
              </a:rPr>
              <a:t> + Ca</a:t>
            </a:r>
            <a:r>
              <a:rPr lang="en-US" sz="3200" baseline="-25000" dirty="0">
                <a:latin typeface="Times New Roman" panose="02020603050405020304" pitchFamily="18" charset="0"/>
                <a:cs typeface="Times New Roman" panose="02020603050405020304" pitchFamily="18" charset="0"/>
              </a:rPr>
              <a:t>(S)</a:t>
            </a:r>
            <a:endParaRPr lang="en-US" sz="3200" dirty="0">
              <a:latin typeface="Times New Roman" panose="02020603050405020304" pitchFamily="18" charset="0"/>
              <a:cs typeface="Times New Roman" panose="02020603050405020304" pitchFamily="18" charset="0"/>
            </a:endParaRPr>
          </a:p>
        </p:txBody>
      </p:sp>
      <p:sp>
        <p:nvSpPr>
          <p:cNvPr id="4" name="Rectangle 3"/>
          <p:cNvSpPr/>
          <p:nvPr/>
        </p:nvSpPr>
        <p:spPr>
          <a:xfrm>
            <a:off x="529643" y="3733800"/>
            <a:ext cx="8084713" cy="2677656"/>
          </a:xfrm>
          <a:prstGeom prst="rect">
            <a:avLst/>
          </a:prstGeom>
        </p:spPr>
        <p:txBody>
          <a:bodyPr wrap="square">
            <a:spAutoFit/>
          </a:bodyPr>
          <a:lstStyle/>
          <a:p>
            <a:r>
              <a:rPr lang="en-US" sz="2800" dirty="0">
                <a:solidFill>
                  <a:srgbClr val="FF0000"/>
                </a:solidFill>
                <a:latin typeface="Times New Roman" panose="02020603050405020304" pitchFamily="18" charset="0"/>
                <a:cs typeface="Times New Roman" panose="02020603050405020304" pitchFamily="18" charset="0"/>
              </a:rPr>
              <a:t>Why you might have got this one wrong:</a:t>
            </a:r>
          </a:p>
          <a:p>
            <a:r>
              <a:rPr lang="en-US" sz="2800" dirty="0">
                <a:solidFill>
                  <a:srgbClr val="FF0000"/>
                </a:solidFill>
                <a:latin typeface="Times New Roman" panose="02020603050405020304" pitchFamily="18" charset="0"/>
                <a:cs typeface="Times New Roman" panose="02020603050405020304" pitchFamily="18" charset="0"/>
              </a:rPr>
              <a:t>Rubidium makes only a +1 cation while calcium is a +2, so forming rubidium nitrate can only be in a 1:1 ratio.  That “2” in the calcium nitrate needs to be BALANCED away, not stuck in as </a:t>
            </a:r>
            <a:r>
              <a:rPr lang="en-US" sz="2800" dirty="0" err="1">
                <a:solidFill>
                  <a:srgbClr val="FF0000"/>
                </a:solidFill>
                <a:latin typeface="Times New Roman" panose="02020603050405020304" pitchFamily="18" charset="0"/>
                <a:cs typeface="Times New Roman" panose="02020603050405020304" pitchFamily="18" charset="0"/>
              </a:rPr>
              <a:t>Rb</a:t>
            </a:r>
            <a:r>
              <a:rPr lang="en-US" sz="2800" dirty="0">
                <a:solidFill>
                  <a:srgbClr val="FF0000"/>
                </a:solidFill>
                <a:latin typeface="Times New Roman" panose="02020603050405020304" pitchFamily="18" charset="0"/>
                <a:cs typeface="Times New Roman" panose="02020603050405020304" pitchFamily="18" charset="0"/>
              </a:rPr>
              <a:t>(NO</a:t>
            </a:r>
            <a:r>
              <a:rPr lang="en-US" sz="2800" baseline="-25000" dirty="0">
                <a:solidFill>
                  <a:srgbClr val="FF0000"/>
                </a:solidFill>
                <a:latin typeface="Times New Roman" panose="02020603050405020304" pitchFamily="18" charset="0"/>
                <a:cs typeface="Times New Roman" panose="02020603050405020304" pitchFamily="18" charset="0"/>
              </a:rPr>
              <a:t>3</a:t>
            </a:r>
            <a:r>
              <a:rPr lang="en-US" sz="2800" dirty="0">
                <a:solidFill>
                  <a:srgbClr val="FF0000"/>
                </a:solidFill>
                <a:latin typeface="Times New Roman" panose="02020603050405020304" pitchFamily="18" charset="0"/>
                <a:cs typeface="Times New Roman" panose="02020603050405020304" pitchFamily="18" charset="0"/>
              </a:rPr>
              <a:t>)</a:t>
            </a:r>
            <a:r>
              <a:rPr lang="en-US" sz="2800" baseline="-25000" dirty="0">
                <a:solidFill>
                  <a:srgbClr val="FF0000"/>
                </a:solidFill>
                <a:latin typeface="Times New Roman" panose="02020603050405020304" pitchFamily="18" charset="0"/>
                <a:cs typeface="Times New Roman" panose="02020603050405020304" pitchFamily="18" charset="0"/>
              </a:rPr>
              <a:t>2</a:t>
            </a:r>
            <a:r>
              <a:rPr lang="en-US" sz="2800" dirty="0">
                <a:solidFill>
                  <a:srgbClr val="FF0000"/>
                </a:solidFill>
                <a:latin typeface="Times New Roman" panose="02020603050405020304" pitchFamily="18" charset="0"/>
                <a:cs typeface="Times New Roman" panose="02020603050405020304" pitchFamily="18" charset="0"/>
              </a:rPr>
              <a:t>  because it seems easier to do.</a:t>
            </a:r>
          </a:p>
        </p:txBody>
      </p:sp>
    </p:spTree>
    <p:extLst>
      <p:ext uri="{BB962C8B-B14F-4D97-AF65-F5344CB8AC3E}">
        <p14:creationId xmlns:p14="http://schemas.microsoft.com/office/powerpoint/2010/main" val="2512016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D1"/>
        </a:solidFill>
        <a:effectLst/>
      </p:bgPr>
    </p:bg>
    <p:spTree>
      <p:nvGrpSpPr>
        <p:cNvPr id="1" name=""/>
        <p:cNvGrpSpPr/>
        <p:nvPr/>
      </p:nvGrpSpPr>
      <p:grpSpPr>
        <a:xfrm>
          <a:off x="0" y="0"/>
          <a:ext cx="0" cy="0"/>
          <a:chOff x="0" y="0"/>
          <a:chExt cx="0" cy="0"/>
        </a:xfrm>
      </p:grpSpPr>
      <p:sp>
        <p:nvSpPr>
          <p:cNvPr id="2" name="TextBox 1"/>
          <p:cNvSpPr txBox="1"/>
          <p:nvPr/>
        </p:nvSpPr>
        <p:spPr>
          <a:xfrm>
            <a:off x="7513" y="1035069"/>
            <a:ext cx="9144000" cy="1200329"/>
          </a:xfrm>
          <a:prstGeom prst="rect">
            <a:avLst/>
          </a:prstGeom>
          <a:noFill/>
        </p:spPr>
        <p:txBody>
          <a:bodyPr wrap="square" rtlCol="0">
            <a:spAutoFit/>
          </a:bodyPr>
          <a:lstStyle/>
          <a:p>
            <a:pPr algn="ctr"/>
            <a:r>
              <a:rPr lang="en-US" sz="3600" dirty="0">
                <a:latin typeface="Times New Roman" panose="02020603050405020304" pitchFamily="18" charset="0"/>
                <a:cs typeface="Times New Roman" panose="02020603050405020304" pitchFamily="18" charset="0"/>
              </a:rPr>
              <a:t>Cobalt (III) chlorate solution and magnesium chromate solutions are mixed together</a:t>
            </a:r>
          </a:p>
        </p:txBody>
      </p:sp>
    </p:spTree>
    <p:extLst>
      <p:ext uri="{BB962C8B-B14F-4D97-AF65-F5344CB8AC3E}">
        <p14:creationId xmlns:p14="http://schemas.microsoft.com/office/powerpoint/2010/main" val="43196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D1"/>
        </a:solidFill>
        <a:effectLst/>
      </p:bgPr>
    </p:bg>
    <p:spTree>
      <p:nvGrpSpPr>
        <p:cNvPr id="1" name=""/>
        <p:cNvGrpSpPr/>
        <p:nvPr/>
      </p:nvGrpSpPr>
      <p:grpSpPr>
        <a:xfrm>
          <a:off x="0" y="0"/>
          <a:ext cx="0" cy="0"/>
          <a:chOff x="0" y="0"/>
          <a:chExt cx="0" cy="0"/>
        </a:xfrm>
      </p:grpSpPr>
      <p:sp>
        <p:nvSpPr>
          <p:cNvPr id="2" name="TextBox 1"/>
          <p:cNvSpPr txBox="1"/>
          <p:nvPr/>
        </p:nvSpPr>
        <p:spPr>
          <a:xfrm>
            <a:off x="7513" y="1035069"/>
            <a:ext cx="9144000" cy="1938992"/>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Cobalt (III) chlorate solution and magnesium chromate solutions are mixed together</a:t>
            </a:r>
          </a:p>
          <a:p>
            <a:pPr algn="ctr"/>
            <a:endParaRPr lang="en-US" sz="3200" dirty="0">
              <a:latin typeface="Times New Roman" panose="02020603050405020304" pitchFamily="18" charset="0"/>
              <a:cs typeface="Times New Roman" panose="02020603050405020304" pitchFamily="18" charset="0"/>
            </a:endParaRPr>
          </a:p>
          <a:p>
            <a:pPr algn="ctr"/>
            <a:r>
              <a:rPr lang="en-US" sz="2400" dirty="0">
                <a:latin typeface="Times New Roman" panose="02020603050405020304" pitchFamily="18" charset="0"/>
                <a:cs typeface="Times New Roman" panose="02020603050405020304" pitchFamily="18" charset="0"/>
              </a:rPr>
              <a:t>2Co(ClO</a:t>
            </a:r>
            <a:r>
              <a:rPr lang="en-US" sz="2400" baseline="-25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a:t>
            </a:r>
            <a:r>
              <a:rPr lang="en-US" sz="2400" baseline="-25000" dirty="0">
                <a:latin typeface="Times New Roman" panose="02020603050405020304" pitchFamily="18" charset="0"/>
                <a:cs typeface="Times New Roman" panose="02020603050405020304" pitchFamily="18" charset="0"/>
              </a:rPr>
              <a:t>3 (AQ)</a:t>
            </a:r>
            <a:r>
              <a:rPr lang="en-US" sz="2400" dirty="0">
                <a:latin typeface="Times New Roman" panose="02020603050405020304" pitchFamily="18" charset="0"/>
                <a:cs typeface="Times New Roman" panose="02020603050405020304" pitchFamily="18" charset="0"/>
              </a:rPr>
              <a:t>  +  3MgCrO</a:t>
            </a:r>
            <a:r>
              <a:rPr lang="en-US" sz="2400" baseline="-25000" dirty="0">
                <a:latin typeface="Times New Roman" panose="02020603050405020304" pitchFamily="18" charset="0"/>
                <a:cs typeface="Times New Roman" panose="02020603050405020304" pitchFamily="18" charset="0"/>
              </a:rPr>
              <a:t>4(AQ)</a:t>
            </a:r>
            <a:r>
              <a:rPr lang="en-US" sz="2400" dirty="0">
                <a:latin typeface="Times New Roman" panose="02020603050405020304" pitchFamily="18" charset="0"/>
                <a:cs typeface="Times New Roman" panose="02020603050405020304" pitchFamily="18" charset="0"/>
              </a:rPr>
              <a:t>  →   Co</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(CrO</a:t>
            </a:r>
            <a:r>
              <a:rPr lang="en-US" sz="2400" baseline="-25000" dirty="0">
                <a:latin typeface="Times New Roman" panose="02020603050405020304" pitchFamily="18" charset="0"/>
                <a:cs typeface="Times New Roman" panose="02020603050405020304" pitchFamily="18" charset="0"/>
              </a:rPr>
              <a:t>4</a:t>
            </a:r>
            <a:r>
              <a:rPr lang="en-US" sz="2400" dirty="0">
                <a:latin typeface="Times New Roman" panose="02020603050405020304" pitchFamily="18" charset="0"/>
                <a:cs typeface="Times New Roman" panose="02020603050405020304" pitchFamily="18" charset="0"/>
              </a:rPr>
              <a:t>)</a:t>
            </a:r>
            <a:r>
              <a:rPr lang="en-US" sz="2400" baseline="-25000" dirty="0">
                <a:latin typeface="Times New Roman" panose="02020603050405020304" pitchFamily="18" charset="0"/>
                <a:cs typeface="Times New Roman" panose="02020603050405020304" pitchFamily="18" charset="0"/>
              </a:rPr>
              <a:t>3(S)</a:t>
            </a:r>
            <a:r>
              <a:rPr lang="en-US" sz="2400" dirty="0">
                <a:latin typeface="Times New Roman" panose="02020603050405020304" pitchFamily="18" charset="0"/>
                <a:cs typeface="Times New Roman" panose="02020603050405020304" pitchFamily="18" charset="0"/>
              </a:rPr>
              <a:t>  +  3Mg(ClO</a:t>
            </a:r>
            <a:r>
              <a:rPr lang="en-US" sz="2400" baseline="-25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a:t>
            </a:r>
            <a:r>
              <a:rPr lang="en-US" sz="2400" baseline="-25000" dirty="0">
                <a:latin typeface="Times New Roman" panose="02020603050405020304" pitchFamily="18" charset="0"/>
                <a:cs typeface="Times New Roman" panose="02020603050405020304" pitchFamily="18" charset="0"/>
              </a:rPr>
              <a:t>2(AQ)</a:t>
            </a:r>
            <a:endParaRPr lang="en-US" sz="2400" dirty="0">
              <a:latin typeface="Times New Roman" panose="02020603050405020304" pitchFamily="18" charset="0"/>
              <a:cs typeface="Times New Roman" panose="02020603050405020304" pitchFamily="18" charset="0"/>
            </a:endParaRPr>
          </a:p>
        </p:txBody>
      </p:sp>
      <p:sp>
        <p:nvSpPr>
          <p:cNvPr id="4" name="Rectangle 3"/>
          <p:cNvSpPr/>
          <p:nvPr/>
        </p:nvSpPr>
        <p:spPr>
          <a:xfrm>
            <a:off x="7513" y="3879030"/>
            <a:ext cx="9136487" cy="1938992"/>
          </a:xfrm>
          <a:prstGeom prst="rect">
            <a:avLst/>
          </a:prstGeom>
        </p:spPr>
        <p:txBody>
          <a:bodyPr wrap="square">
            <a:spAutoFit/>
          </a:bodyPr>
          <a:lstStyle/>
          <a:p>
            <a:r>
              <a:rPr lang="en-US" sz="2400" dirty="0">
                <a:solidFill>
                  <a:srgbClr val="FF0000"/>
                </a:solidFill>
                <a:latin typeface="Times New Roman" panose="02020603050405020304" pitchFamily="18" charset="0"/>
                <a:cs typeface="Times New Roman" panose="02020603050405020304" pitchFamily="18" charset="0"/>
              </a:rPr>
              <a:t>Why you might have got this one wrong:</a:t>
            </a:r>
          </a:p>
          <a:p>
            <a:r>
              <a:rPr lang="en-US" sz="2400" dirty="0">
                <a:solidFill>
                  <a:srgbClr val="FF0000"/>
                </a:solidFill>
                <a:latin typeface="Times New Roman" panose="02020603050405020304" pitchFamily="18" charset="0"/>
                <a:cs typeface="Times New Roman" panose="02020603050405020304" pitchFamily="18" charset="0"/>
              </a:rPr>
              <a:t>You didn’t switch the anions for each of the 2 cations (Co</a:t>
            </a:r>
            <a:r>
              <a:rPr lang="en-US" sz="2400" baseline="30000" dirty="0">
                <a:solidFill>
                  <a:srgbClr val="FF0000"/>
                </a:solidFill>
                <a:latin typeface="Times New Roman" panose="02020603050405020304" pitchFamily="18" charset="0"/>
                <a:cs typeface="Times New Roman" panose="02020603050405020304" pitchFamily="18" charset="0"/>
              </a:rPr>
              <a:t>+3</a:t>
            </a:r>
            <a:r>
              <a:rPr lang="en-US" sz="2400" dirty="0">
                <a:solidFill>
                  <a:srgbClr val="FF0000"/>
                </a:solidFill>
                <a:latin typeface="Times New Roman" panose="02020603050405020304" pitchFamily="18" charset="0"/>
                <a:cs typeface="Times New Roman" panose="02020603050405020304" pitchFamily="18" charset="0"/>
              </a:rPr>
              <a:t> and Mg</a:t>
            </a:r>
            <a:r>
              <a:rPr lang="en-US" sz="2400" baseline="30000" dirty="0">
                <a:solidFill>
                  <a:srgbClr val="FF0000"/>
                </a:solidFill>
                <a:latin typeface="Times New Roman" panose="02020603050405020304" pitchFamily="18" charset="0"/>
                <a:cs typeface="Times New Roman" panose="02020603050405020304" pitchFamily="18" charset="0"/>
              </a:rPr>
              <a:t>+2</a:t>
            </a:r>
            <a:r>
              <a:rPr lang="en-US" sz="2400" dirty="0">
                <a:solidFill>
                  <a:srgbClr val="FF0000"/>
                </a:solidFill>
                <a:latin typeface="Times New Roman" panose="02020603050405020304" pitchFamily="18" charset="0"/>
                <a:cs typeface="Times New Roman" panose="02020603050405020304" pitchFamily="18" charset="0"/>
              </a:rPr>
              <a:t>)</a:t>
            </a:r>
          </a:p>
          <a:p>
            <a:r>
              <a:rPr lang="en-US" sz="2400" dirty="0">
                <a:solidFill>
                  <a:srgbClr val="FF0000"/>
                </a:solidFill>
                <a:latin typeface="Times New Roman" panose="02020603050405020304" pitchFamily="18" charset="0"/>
                <a:cs typeface="Times New Roman" panose="02020603050405020304" pitchFamily="18" charset="0"/>
              </a:rPr>
              <a:t>You did not look at table F correctly, chromates are insoluble precipitates  </a:t>
            </a:r>
          </a:p>
          <a:p>
            <a:r>
              <a:rPr lang="en-US" sz="2400" dirty="0">
                <a:solidFill>
                  <a:srgbClr val="FF0000"/>
                </a:solidFill>
                <a:latin typeface="Times New Roman" panose="02020603050405020304" pitchFamily="18" charset="0"/>
                <a:cs typeface="Times New Roman" panose="02020603050405020304" pitchFamily="18" charset="0"/>
              </a:rPr>
              <a:t>You did not carefully look how the products form:</a:t>
            </a:r>
            <a:br>
              <a:rPr lang="en-US" sz="2400" dirty="0">
                <a:solidFill>
                  <a:srgbClr val="FF0000"/>
                </a:solidFill>
                <a:latin typeface="Times New Roman" panose="02020603050405020304" pitchFamily="18" charset="0"/>
                <a:cs typeface="Times New Roman" panose="02020603050405020304" pitchFamily="18" charset="0"/>
              </a:rPr>
            </a:br>
            <a:r>
              <a:rPr lang="en-US" sz="2400" dirty="0">
                <a:solidFill>
                  <a:srgbClr val="FF0000"/>
                </a:solidFill>
                <a:latin typeface="Times New Roman" panose="02020603050405020304" pitchFamily="18" charset="0"/>
                <a:cs typeface="Times New Roman" panose="02020603050405020304" pitchFamily="18" charset="0"/>
              </a:rPr>
              <a:t>Co</a:t>
            </a:r>
            <a:r>
              <a:rPr lang="en-US" sz="2400" baseline="30000" dirty="0">
                <a:solidFill>
                  <a:srgbClr val="FF0000"/>
                </a:solidFill>
                <a:latin typeface="Times New Roman" panose="02020603050405020304" pitchFamily="18" charset="0"/>
                <a:cs typeface="Times New Roman" panose="02020603050405020304" pitchFamily="18" charset="0"/>
              </a:rPr>
              <a:t>+3</a:t>
            </a:r>
            <a:r>
              <a:rPr lang="en-US" sz="2400" dirty="0">
                <a:solidFill>
                  <a:srgbClr val="FF0000"/>
                </a:solidFill>
                <a:latin typeface="Times New Roman" panose="02020603050405020304" pitchFamily="18" charset="0"/>
                <a:cs typeface="Times New Roman" panose="02020603050405020304" pitchFamily="18" charset="0"/>
              </a:rPr>
              <a:t> with CrO</a:t>
            </a:r>
            <a:r>
              <a:rPr lang="en-US" sz="2400" baseline="-25000" dirty="0">
                <a:solidFill>
                  <a:srgbClr val="FF0000"/>
                </a:solidFill>
                <a:latin typeface="Times New Roman" panose="02020603050405020304" pitchFamily="18" charset="0"/>
                <a:cs typeface="Times New Roman" panose="02020603050405020304" pitchFamily="18" charset="0"/>
              </a:rPr>
              <a:t>4</a:t>
            </a:r>
            <a:r>
              <a:rPr lang="en-US" sz="2400" baseline="30000" dirty="0">
                <a:solidFill>
                  <a:srgbClr val="FF0000"/>
                </a:solidFill>
                <a:latin typeface="Times New Roman" panose="02020603050405020304" pitchFamily="18" charset="0"/>
                <a:cs typeface="Times New Roman" panose="02020603050405020304" pitchFamily="18" charset="0"/>
              </a:rPr>
              <a:t>-2</a:t>
            </a:r>
            <a:r>
              <a:rPr lang="en-US" sz="2400" dirty="0">
                <a:solidFill>
                  <a:srgbClr val="FF0000"/>
                </a:solidFill>
                <a:latin typeface="Times New Roman" panose="02020603050405020304" pitchFamily="18" charset="0"/>
                <a:cs typeface="Times New Roman" panose="02020603050405020304" pitchFamily="18" charset="0"/>
              </a:rPr>
              <a:t>, Mg</a:t>
            </a:r>
            <a:r>
              <a:rPr lang="en-US" sz="2400" baseline="30000" dirty="0">
                <a:solidFill>
                  <a:srgbClr val="FF0000"/>
                </a:solidFill>
                <a:latin typeface="Times New Roman" panose="02020603050405020304" pitchFamily="18" charset="0"/>
                <a:cs typeface="Times New Roman" panose="02020603050405020304" pitchFamily="18" charset="0"/>
              </a:rPr>
              <a:t>+2</a:t>
            </a:r>
            <a:r>
              <a:rPr lang="en-US" sz="2400" dirty="0">
                <a:solidFill>
                  <a:srgbClr val="FF0000"/>
                </a:solidFill>
                <a:latin typeface="Times New Roman" panose="02020603050405020304" pitchFamily="18" charset="0"/>
                <a:cs typeface="Times New Roman" panose="02020603050405020304" pitchFamily="18" charset="0"/>
              </a:rPr>
              <a:t> with ClO</a:t>
            </a:r>
            <a:r>
              <a:rPr lang="en-US" sz="2400" baseline="-25000" dirty="0">
                <a:solidFill>
                  <a:srgbClr val="FF0000"/>
                </a:solidFill>
                <a:latin typeface="Times New Roman" panose="02020603050405020304" pitchFamily="18" charset="0"/>
                <a:cs typeface="Times New Roman" panose="02020603050405020304" pitchFamily="18" charset="0"/>
              </a:rPr>
              <a:t>3</a:t>
            </a:r>
            <a:r>
              <a:rPr lang="en-US" sz="2400" baseline="30000" dirty="0">
                <a:solidFill>
                  <a:srgbClr val="FF0000"/>
                </a:solidFill>
                <a:latin typeface="Times New Roman" panose="02020603050405020304" pitchFamily="18" charset="0"/>
                <a:cs typeface="Times New Roman" panose="02020603050405020304" pitchFamily="18" charset="0"/>
              </a:rPr>
              <a:t>-1</a:t>
            </a:r>
          </a:p>
        </p:txBody>
      </p:sp>
    </p:spTree>
    <p:extLst>
      <p:ext uri="{BB962C8B-B14F-4D97-AF65-F5344CB8AC3E}">
        <p14:creationId xmlns:p14="http://schemas.microsoft.com/office/powerpoint/2010/main" val="36581449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TotalTime>
  <Words>683</Words>
  <Application>Microsoft Office PowerPoint</Application>
  <PresentationFormat>On-screen Show (4:3)</PresentationFormat>
  <Paragraphs>70</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ARBUISO, CHARLES B</dc:creator>
  <cp:lastModifiedBy>Charlie</cp:lastModifiedBy>
  <cp:revision>28</cp:revision>
  <dcterms:created xsi:type="dcterms:W3CDTF">2012-11-04T18:37:25Z</dcterms:created>
  <dcterms:modified xsi:type="dcterms:W3CDTF">2018-12-08T15:25:51Z</dcterms:modified>
</cp:coreProperties>
</file>