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61" r:id="rId2"/>
    <p:sldId id="262" r:id="rId3"/>
    <p:sldId id="271" r:id="rId4"/>
    <p:sldId id="280" r:id="rId5"/>
    <p:sldId id="339" r:id="rId6"/>
    <p:sldId id="340" r:id="rId7"/>
    <p:sldId id="283" r:id="rId8"/>
    <p:sldId id="284" r:id="rId9"/>
    <p:sldId id="281" r:id="rId10"/>
    <p:sldId id="263" r:id="rId11"/>
    <p:sldId id="286" r:id="rId12"/>
    <p:sldId id="287" r:id="rId13"/>
    <p:sldId id="288" r:id="rId14"/>
    <p:sldId id="289" r:id="rId15"/>
    <p:sldId id="290" r:id="rId16"/>
    <p:sldId id="291" r:id="rId17"/>
    <p:sldId id="292" r:id="rId18"/>
    <p:sldId id="293" r:id="rId19"/>
    <p:sldId id="272" r:id="rId20"/>
    <p:sldId id="264" r:id="rId21"/>
    <p:sldId id="273" r:id="rId22"/>
    <p:sldId id="295" r:id="rId23"/>
    <p:sldId id="297" r:id="rId24"/>
    <p:sldId id="298" r:id="rId25"/>
    <p:sldId id="296" r:id="rId26"/>
    <p:sldId id="265" r:id="rId27"/>
    <p:sldId id="274" r:id="rId28"/>
    <p:sldId id="299" r:id="rId29"/>
    <p:sldId id="300" r:id="rId30"/>
    <p:sldId id="301" r:id="rId31"/>
    <p:sldId id="302" r:id="rId32"/>
    <p:sldId id="306" r:id="rId33"/>
    <p:sldId id="307" r:id="rId34"/>
    <p:sldId id="308" r:id="rId35"/>
    <p:sldId id="266" r:id="rId36"/>
    <p:sldId id="275" r:id="rId37"/>
    <p:sldId id="310" r:id="rId38"/>
    <p:sldId id="311" r:id="rId39"/>
    <p:sldId id="267" r:id="rId40"/>
    <p:sldId id="276" r:id="rId41"/>
    <p:sldId id="313" r:id="rId42"/>
    <p:sldId id="314" r:id="rId43"/>
    <p:sldId id="315" r:id="rId44"/>
    <p:sldId id="268" r:id="rId45"/>
    <p:sldId id="277" r:id="rId46"/>
    <p:sldId id="317" r:id="rId47"/>
    <p:sldId id="318" r:id="rId48"/>
    <p:sldId id="333" r:id="rId49"/>
    <p:sldId id="334" r:id="rId50"/>
    <p:sldId id="335" r:id="rId51"/>
    <p:sldId id="336" r:id="rId52"/>
    <p:sldId id="337" r:id="rId53"/>
    <p:sldId id="338" r:id="rId54"/>
    <p:sldId id="269" r:id="rId55"/>
    <p:sldId id="278" r:id="rId56"/>
    <p:sldId id="324" r:id="rId57"/>
    <p:sldId id="325" r:id="rId58"/>
    <p:sldId id="326" r:id="rId59"/>
    <p:sldId id="270" r:id="rId60"/>
    <p:sldId id="279" r:id="rId61"/>
    <p:sldId id="329" r:id="rId62"/>
    <p:sldId id="330" r:id="rId63"/>
    <p:sldId id="331" r:id="rId64"/>
    <p:sldId id="33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FF"/>
    <a:srgbClr val="006600"/>
    <a:srgbClr val="FFEBFF"/>
    <a:srgbClr val="E8FFD1"/>
    <a:srgbClr val="FFFFD1"/>
    <a:srgbClr val="FFC5B7"/>
    <a:srgbClr val="CCFF99"/>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F294A-F066-4438-9991-BBABA22F9F56}" type="datetimeFigureOut">
              <a:rPr lang="en-US" smtClean="0"/>
              <a:t>11/28/2020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85AC2-EB3D-4EAE-A98D-83343FF98030}" type="slidenum">
              <a:rPr lang="en-US" smtClean="0"/>
              <a:t>‹#›</a:t>
            </a:fld>
            <a:endParaRPr lang="en-US"/>
          </a:p>
        </p:txBody>
      </p:sp>
    </p:spTree>
    <p:extLst>
      <p:ext uri="{BB962C8B-B14F-4D97-AF65-F5344CB8AC3E}">
        <p14:creationId xmlns:p14="http://schemas.microsoft.com/office/powerpoint/2010/main" val="2549700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685AC2-EB3D-4EAE-A98D-83343FF98030}" type="slidenum">
              <a:rPr lang="en-US" smtClean="0"/>
              <a:t>34</a:t>
            </a:fld>
            <a:endParaRPr lang="en-US"/>
          </a:p>
        </p:txBody>
      </p:sp>
    </p:spTree>
    <p:extLst>
      <p:ext uri="{BB962C8B-B14F-4D97-AF65-F5344CB8AC3E}">
        <p14:creationId xmlns:p14="http://schemas.microsoft.com/office/powerpoint/2010/main" val="366204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4952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54012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0303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27487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47445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8525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0484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50926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56325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018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491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11/28/2020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292332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52400"/>
            <a:ext cx="9144000" cy="6524863"/>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Word equations to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balanced chemical equations drill </a:t>
            </a:r>
            <a:r>
              <a:rPr lang="en-US" sz="4000" u="sng" dirty="0">
                <a:solidFill>
                  <a:srgbClr val="FF0000"/>
                </a:solidFill>
                <a:latin typeface="Times New Roman" panose="02020603050405020304" pitchFamily="18" charset="0"/>
                <a:cs typeface="Times New Roman" panose="02020603050405020304" pitchFamily="18" charset="0"/>
              </a:rPr>
              <a:t>2b</a:t>
            </a:r>
          </a:p>
          <a:p>
            <a:endParaRPr lang="en-US"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Each of the following slides first gives you a word equation.</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You must write the balanced chemical equation, with phases, then click ahead to check your work.</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Each slide is numbered, so you can do some, come back and then do more.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Practice makes perfect.</a:t>
            </a:r>
          </a:p>
        </p:txBody>
      </p:sp>
    </p:spTree>
    <p:extLst>
      <p:ext uri="{BB962C8B-B14F-4D97-AF65-F5344CB8AC3E}">
        <p14:creationId xmlns:p14="http://schemas.microsoft.com/office/powerpoint/2010/main" val="68803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0" y="1066800"/>
            <a:ext cx="9144000" cy="83099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Pentane gas (C</a:t>
            </a:r>
            <a:r>
              <a:rPr lang="en-US" sz="4800" baseline="-25000" dirty="0">
                <a:latin typeface="Times New Roman" panose="02020603050405020304" pitchFamily="18" charset="0"/>
                <a:cs typeface="Times New Roman" panose="02020603050405020304" pitchFamily="18" charset="0"/>
              </a:rPr>
              <a:t>5</a:t>
            </a:r>
            <a:r>
              <a:rPr lang="en-US" sz="4800" dirty="0">
                <a:latin typeface="Times New Roman" panose="02020603050405020304" pitchFamily="18" charset="0"/>
                <a:cs typeface="Times New Roman" panose="02020603050405020304" pitchFamily="18" charset="0"/>
              </a:rPr>
              <a:t>H</a:t>
            </a:r>
            <a:r>
              <a:rPr lang="en-US" sz="4800" baseline="-25000" dirty="0">
                <a:latin typeface="Times New Roman" panose="02020603050405020304" pitchFamily="18" charset="0"/>
                <a:cs typeface="Times New Roman" panose="02020603050405020304" pitchFamily="18" charset="0"/>
              </a:rPr>
              <a:t>10</a:t>
            </a:r>
            <a:r>
              <a:rPr lang="en-US" sz="4800" dirty="0">
                <a:latin typeface="Times New Roman" panose="02020603050405020304" pitchFamily="18" charset="0"/>
                <a:cs typeface="Times New Roman" panose="02020603050405020304" pitchFamily="18" charset="0"/>
              </a:rPr>
              <a:t>) combusts</a:t>
            </a:r>
          </a:p>
        </p:txBody>
      </p:sp>
    </p:spTree>
    <p:extLst>
      <p:ext uri="{BB962C8B-B14F-4D97-AF65-F5344CB8AC3E}">
        <p14:creationId xmlns:p14="http://schemas.microsoft.com/office/powerpoint/2010/main" val="296546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_C</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10(G)</a:t>
            </a:r>
            <a:r>
              <a:rPr lang="en-US" sz="3600" dirty="0">
                <a:latin typeface="Times New Roman" panose="02020603050405020304" pitchFamily="18" charset="0"/>
                <a:cs typeface="Times New Roman" panose="02020603050405020304" pitchFamily="18" charset="0"/>
              </a:rPr>
              <a:t> +  _O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_CO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endParaRPr 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8600" y="3733800"/>
            <a:ext cx="8534400" cy="2554545"/>
          </a:xfrm>
          <a:prstGeom prst="rect">
            <a:avLst/>
          </a:prstGeom>
          <a:noFill/>
        </p:spPr>
        <p:txBody>
          <a:bodyPr wrap="square" rtlCol="0">
            <a:spAutoFit/>
          </a:bodyPr>
          <a:lstStyle/>
          <a:p>
            <a:r>
              <a:rPr lang="en-US" sz="4000" dirty="0">
                <a:solidFill>
                  <a:srgbClr val="FF0000"/>
                </a:solidFill>
              </a:rPr>
              <a:t>Combustion is ALWAYS a hydrocarbon – in this case the pentane – combining with pure oxygen, and then ALWAYS forming carbon dioxide and water.  </a:t>
            </a:r>
          </a:p>
        </p:txBody>
      </p:sp>
      <p:sp>
        <p:nvSpPr>
          <p:cNvPr id="6" name="TextBox 5">
            <a:extLst>
              <a:ext uri="{FF2B5EF4-FFF2-40B4-BE49-F238E27FC236}">
                <a16:creationId xmlns:a16="http://schemas.microsoft.com/office/drawing/2014/main" id="{45A3581E-EC70-434B-A5F9-497561DC25AD}"/>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0000FF"/>
                </a:solidFill>
                <a:latin typeface="Chiller" panose="04020404031007020602" pitchFamily="82" charset="0"/>
              </a:rPr>
              <a:t>SKELETON</a:t>
            </a:r>
          </a:p>
        </p:txBody>
      </p:sp>
    </p:spTree>
    <p:extLst>
      <p:ext uri="{BB962C8B-B14F-4D97-AF65-F5344CB8AC3E}">
        <p14:creationId xmlns:p14="http://schemas.microsoft.com/office/powerpoint/2010/main" val="167931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_C</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10(G)</a:t>
            </a:r>
            <a:r>
              <a:rPr lang="en-US" sz="3600" dirty="0">
                <a:latin typeface="Times New Roman" panose="02020603050405020304" pitchFamily="18" charset="0"/>
                <a:cs typeface="Times New Roman" panose="02020603050405020304" pitchFamily="18" charset="0"/>
              </a:rPr>
              <a:t> +  _O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CO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endParaRPr 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8600" y="3733800"/>
            <a:ext cx="8534400" cy="1938992"/>
          </a:xfrm>
          <a:prstGeom prst="rect">
            <a:avLst/>
          </a:prstGeom>
          <a:noFill/>
        </p:spPr>
        <p:txBody>
          <a:bodyPr wrap="square" rtlCol="0">
            <a:spAutoFit/>
          </a:bodyPr>
          <a:lstStyle/>
          <a:p>
            <a:r>
              <a:rPr lang="en-US" sz="4000" dirty="0">
                <a:solidFill>
                  <a:srgbClr val="FF0000"/>
                </a:solidFill>
              </a:rPr>
              <a:t>SAY, 5 carbons in pentane, so put a 5 </a:t>
            </a:r>
            <a:br>
              <a:rPr lang="en-US" sz="4000" dirty="0">
                <a:solidFill>
                  <a:srgbClr val="FF0000"/>
                </a:solidFill>
              </a:rPr>
            </a:br>
            <a:r>
              <a:rPr lang="en-US" sz="4000" dirty="0">
                <a:solidFill>
                  <a:srgbClr val="FF0000"/>
                </a:solidFill>
              </a:rPr>
              <a:t>in front of CO</a:t>
            </a:r>
            <a:r>
              <a:rPr lang="en-US" sz="4000" baseline="-25000" dirty="0">
                <a:solidFill>
                  <a:srgbClr val="FF0000"/>
                </a:solidFill>
              </a:rPr>
              <a:t>2</a:t>
            </a:r>
            <a:r>
              <a:rPr lang="en-US" sz="4000" dirty="0">
                <a:solidFill>
                  <a:srgbClr val="FF0000"/>
                </a:solidFill>
              </a:rPr>
              <a:t> to keep the carbons balanced.  </a:t>
            </a:r>
          </a:p>
        </p:txBody>
      </p:sp>
      <p:cxnSp>
        <p:nvCxnSpPr>
          <p:cNvPr id="4" name="Straight Arrow Connector 3">
            <a:extLst>
              <a:ext uri="{FF2B5EF4-FFF2-40B4-BE49-F238E27FC236}">
                <a16:creationId xmlns:a16="http://schemas.microsoft.com/office/drawing/2014/main" id="{4E711803-3BCA-4D86-B9F4-853CAF5A9D8A}"/>
              </a:ext>
            </a:extLst>
          </p:cNvPr>
          <p:cNvCxnSpPr/>
          <p:nvPr/>
        </p:nvCxnSpPr>
        <p:spPr>
          <a:xfrm flipH="1" flipV="1">
            <a:off x="1066800" y="2895600"/>
            <a:ext cx="533400" cy="838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83F006F-C7FA-4647-A596-B2482718B025}"/>
              </a:ext>
            </a:extLst>
          </p:cNvPr>
          <p:cNvCxnSpPr>
            <a:cxnSpLocks/>
          </p:cNvCxnSpPr>
          <p:nvPr/>
        </p:nvCxnSpPr>
        <p:spPr>
          <a:xfrm flipH="1" flipV="1">
            <a:off x="5257800" y="2744927"/>
            <a:ext cx="21336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93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5CO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3600" dirty="0">
                <a:solidFill>
                  <a:srgbClr val="0000FF"/>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8600" y="3733800"/>
            <a:ext cx="8534400" cy="1938992"/>
          </a:xfrm>
          <a:prstGeom prst="rect">
            <a:avLst/>
          </a:prstGeom>
          <a:noFill/>
        </p:spPr>
        <p:txBody>
          <a:bodyPr wrap="square" rtlCol="0">
            <a:spAutoFit/>
          </a:bodyPr>
          <a:lstStyle/>
          <a:p>
            <a:r>
              <a:rPr lang="en-US" sz="4000" dirty="0">
                <a:solidFill>
                  <a:srgbClr val="0000FF"/>
                </a:solidFill>
              </a:rPr>
              <a:t>Next, there are 10 hydrogens in pentane, we need to put a 5 in front of water, to make the hydrogens balance. </a:t>
            </a:r>
          </a:p>
        </p:txBody>
      </p:sp>
      <p:cxnSp>
        <p:nvCxnSpPr>
          <p:cNvPr id="4" name="Straight Arrow Connector 3">
            <a:extLst>
              <a:ext uri="{FF2B5EF4-FFF2-40B4-BE49-F238E27FC236}">
                <a16:creationId xmlns:a16="http://schemas.microsoft.com/office/drawing/2014/main" id="{4E711803-3BCA-4D86-B9F4-853CAF5A9D8A}"/>
              </a:ext>
            </a:extLst>
          </p:cNvPr>
          <p:cNvCxnSpPr/>
          <p:nvPr/>
        </p:nvCxnSpPr>
        <p:spPr>
          <a:xfrm flipH="1" flipV="1">
            <a:off x="1600200" y="2874498"/>
            <a:ext cx="533400" cy="8382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83F006F-C7FA-4647-A596-B2482718B025}"/>
              </a:ext>
            </a:extLst>
          </p:cNvPr>
          <p:cNvCxnSpPr>
            <a:cxnSpLocks/>
          </p:cNvCxnSpPr>
          <p:nvPr/>
        </p:nvCxnSpPr>
        <p:spPr>
          <a:xfrm flipV="1">
            <a:off x="7086600" y="2874498"/>
            <a:ext cx="304800" cy="1316502"/>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01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5CO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274" y="4343400"/>
            <a:ext cx="4953000" cy="2308324"/>
          </a:xfrm>
          <a:prstGeom prst="rect">
            <a:avLst/>
          </a:prstGeom>
          <a:noFill/>
        </p:spPr>
        <p:txBody>
          <a:bodyPr wrap="square" rtlCol="0">
            <a:spAutoFit/>
          </a:bodyPr>
          <a:lstStyle/>
          <a:p>
            <a:r>
              <a:rPr lang="en-US" sz="3600" dirty="0">
                <a:solidFill>
                  <a:srgbClr val="FF0000"/>
                </a:solidFill>
              </a:rPr>
              <a:t>There are always 2 oxygens to start a combustion, how many on the product side?  </a:t>
            </a:r>
          </a:p>
        </p:txBody>
      </p:sp>
      <p:cxnSp>
        <p:nvCxnSpPr>
          <p:cNvPr id="4" name="Straight Arrow Connector 3">
            <a:extLst>
              <a:ext uri="{FF2B5EF4-FFF2-40B4-BE49-F238E27FC236}">
                <a16:creationId xmlns:a16="http://schemas.microsoft.com/office/drawing/2014/main" id="{4E711803-3BCA-4D86-B9F4-853CAF5A9D8A}"/>
              </a:ext>
            </a:extLst>
          </p:cNvPr>
          <p:cNvCxnSpPr>
            <a:cxnSpLocks/>
          </p:cNvCxnSpPr>
          <p:nvPr/>
        </p:nvCxnSpPr>
        <p:spPr>
          <a:xfrm flipV="1">
            <a:off x="3356903" y="2821126"/>
            <a:ext cx="0" cy="1522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83F006F-C7FA-4647-A596-B2482718B025}"/>
              </a:ext>
            </a:extLst>
          </p:cNvPr>
          <p:cNvCxnSpPr>
            <a:cxnSpLocks/>
          </p:cNvCxnSpPr>
          <p:nvPr/>
        </p:nvCxnSpPr>
        <p:spPr>
          <a:xfrm flipV="1">
            <a:off x="5562600" y="2821126"/>
            <a:ext cx="228600" cy="11403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BBC8DD-3545-4104-9E33-5FC75A8639E9}"/>
              </a:ext>
            </a:extLst>
          </p:cNvPr>
          <p:cNvCxnSpPr>
            <a:cxnSpLocks/>
          </p:cNvCxnSpPr>
          <p:nvPr/>
        </p:nvCxnSpPr>
        <p:spPr>
          <a:xfrm flipV="1">
            <a:off x="7772400" y="2820231"/>
            <a:ext cx="3810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B59ECD-3F4E-4C6C-82C1-A2050BD87360}"/>
              </a:ext>
            </a:extLst>
          </p:cNvPr>
          <p:cNvCxnSpPr>
            <a:cxnSpLocks/>
          </p:cNvCxnSpPr>
          <p:nvPr/>
        </p:nvCxnSpPr>
        <p:spPr>
          <a:xfrm flipH="1" flipV="1">
            <a:off x="7467600" y="2820231"/>
            <a:ext cx="3048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EBE2C4E-0411-4B39-BA1E-D8D9A9B62262}"/>
              </a:ext>
            </a:extLst>
          </p:cNvPr>
          <p:cNvCxnSpPr>
            <a:cxnSpLocks/>
          </p:cNvCxnSpPr>
          <p:nvPr/>
        </p:nvCxnSpPr>
        <p:spPr>
          <a:xfrm flipH="1" flipV="1">
            <a:off x="5105400" y="2820231"/>
            <a:ext cx="4572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3946982-E66C-4D63-A614-A474216BAD3F}"/>
              </a:ext>
            </a:extLst>
          </p:cNvPr>
          <p:cNvSpPr txBox="1"/>
          <p:nvPr/>
        </p:nvSpPr>
        <p:spPr>
          <a:xfrm>
            <a:off x="5022459" y="4056462"/>
            <a:ext cx="4016326" cy="2554545"/>
          </a:xfrm>
          <a:prstGeom prst="rect">
            <a:avLst/>
          </a:prstGeom>
          <a:noFill/>
        </p:spPr>
        <p:txBody>
          <a:bodyPr wrap="square" rtlCol="0">
            <a:spAutoFit/>
          </a:bodyPr>
          <a:lstStyle/>
          <a:p>
            <a:r>
              <a:rPr lang="en-US" sz="2000" dirty="0">
                <a:solidFill>
                  <a:srgbClr val="FF0000"/>
                </a:solidFill>
              </a:rPr>
              <a:t>Ten in CO</a:t>
            </a:r>
            <a:r>
              <a:rPr lang="en-US" sz="2000" baseline="-25000" dirty="0">
                <a:solidFill>
                  <a:srgbClr val="FF0000"/>
                </a:solidFill>
              </a:rPr>
              <a:t>2</a:t>
            </a:r>
            <a:r>
              <a:rPr lang="en-US" sz="2000" dirty="0">
                <a:solidFill>
                  <a:srgbClr val="FF0000"/>
                </a:solidFill>
              </a:rPr>
              <a:t> and then 5 in water.  </a:t>
            </a:r>
          </a:p>
          <a:p>
            <a:endParaRPr lang="en-US" sz="2000" dirty="0">
              <a:solidFill>
                <a:srgbClr val="FF0000"/>
              </a:solidFill>
            </a:endParaRPr>
          </a:p>
          <a:p>
            <a:r>
              <a:rPr lang="en-US" sz="2000" dirty="0">
                <a:solidFill>
                  <a:srgbClr val="FF0000"/>
                </a:solidFill>
              </a:rPr>
              <a:t>10 + 5 = 15 (that’s ODD and bad)</a:t>
            </a:r>
          </a:p>
          <a:p>
            <a:endParaRPr lang="en-US" sz="2000" dirty="0">
              <a:solidFill>
                <a:srgbClr val="FF0000"/>
              </a:solidFill>
            </a:endParaRPr>
          </a:p>
          <a:p>
            <a:r>
              <a:rPr lang="en-US" sz="2000" dirty="0">
                <a:solidFill>
                  <a:srgbClr val="FF0000"/>
                </a:solidFill>
              </a:rPr>
              <a:t>The odd is in the water, so our only hope is to DOUBLE the waters, and start over.  </a:t>
            </a:r>
          </a:p>
          <a:p>
            <a:r>
              <a:rPr lang="en-US" sz="2000" dirty="0">
                <a:solidFill>
                  <a:srgbClr val="FF0000"/>
                </a:solidFill>
              </a:rPr>
              <a:t>Change the 5 to a 10.  </a:t>
            </a:r>
          </a:p>
        </p:txBody>
      </p:sp>
    </p:spTree>
    <p:extLst>
      <p:ext uri="{BB962C8B-B14F-4D97-AF65-F5344CB8AC3E}">
        <p14:creationId xmlns:p14="http://schemas.microsoft.com/office/powerpoint/2010/main" val="3892784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5CO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3600" dirty="0">
                <a:solidFill>
                  <a:srgbClr val="0000FF"/>
                </a:solidFill>
                <a:latin typeface="Times New Roman" panose="02020603050405020304" pitchFamily="18" charset="0"/>
                <a:cs typeface="Times New Roman" panose="02020603050405020304" pitchFamily="18" charset="0"/>
              </a:rPr>
              <a:t>10</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274" y="4343400"/>
            <a:ext cx="4953000" cy="2308324"/>
          </a:xfrm>
          <a:prstGeom prst="rect">
            <a:avLst/>
          </a:prstGeom>
          <a:noFill/>
        </p:spPr>
        <p:txBody>
          <a:bodyPr wrap="square" rtlCol="0">
            <a:spAutoFit/>
          </a:bodyPr>
          <a:lstStyle/>
          <a:p>
            <a:r>
              <a:rPr lang="en-US" sz="3600" dirty="0">
                <a:solidFill>
                  <a:srgbClr val="FF0000"/>
                </a:solidFill>
              </a:rPr>
              <a:t>There are always 2 oxygens to start a combustion, how many on the product side?  </a:t>
            </a:r>
          </a:p>
        </p:txBody>
      </p:sp>
      <p:cxnSp>
        <p:nvCxnSpPr>
          <p:cNvPr id="4" name="Straight Arrow Connector 3">
            <a:extLst>
              <a:ext uri="{FF2B5EF4-FFF2-40B4-BE49-F238E27FC236}">
                <a16:creationId xmlns:a16="http://schemas.microsoft.com/office/drawing/2014/main" id="{4E711803-3BCA-4D86-B9F4-853CAF5A9D8A}"/>
              </a:ext>
            </a:extLst>
          </p:cNvPr>
          <p:cNvCxnSpPr>
            <a:cxnSpLocks/>
          </p:cNvCxnSpPr>
          <p:nvPr/>
        </p:nvCxnSpPr>
        <p:spPr>
          <a:xfrm flipV="1">
            <a:off x="3356903" y="2821126"/>
            <a:ext cx="0" cy="1522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83F006F-C7FA-4647-A596-B2482718B025}"/>
              </a:ext>
            </a:extLst>
          </p:cNvPr>
          <p:cNvCxnSpPr>
            <a:cxnSpLocks/>
          </p:cNvCxnSpPr>
          <p:nvPr/>
        </p:nvCxnSpPr>
        <p:spPr>
          <a:xfrm flipV="1">
            <a:off x="5562600" y="2821126"/>
            <a:ext cx="228600" cy="11403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BBC8DD-3545-4104-9E33-5FC75A8639E9}"/>
              </a:ext>
            </a:extLst>
          </p:cNvPr>
          <p:cNvCxnSpPr>
            <a:cxnSpLocks/>
          </p:cNvCxnSpPr>
          <p:nvPr/>
        </p:nvCxnSpPr>
        <p:spPr>
          <a:xfrm flipV="1">
            <a:off x="7772400" y="2820231"/>
            <a:ext cx="3810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B59ECD-3F4E-4C6C-82C1-A2050BD87360}"/>
              </a:ext>
            </a:extLst>
          </p:cNvPr>
          <p:cNvCxnSpPr>
            <a:cxnSpLocks/>
          </p:cNvCxnSpPr>
          <p:nvPr/>
        </p:nvCxnSpPr>
        <p:spPr>
          <a:xfrm flipH="1" flipV="1">
            <a:off x="7467600" y="2820231"/>
            <a:ext cx="3048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EBE2C4E-0411-4B39-BA1E-D8D9A9B62262}"/>
              </a:ext>
            </a:extLst>
          </p:cNvPr>
          <p:cNvCxnSpPr>
            <a:cxnSpLocks/>
          </p:cNvCxnSpPr>
          <p:nvPr/>
        </p:nvCxnSpPr>
        <p:spPr>
          <a:xfrm flipH="1" flipV="1">
            <a:off x="5105400" y="2820231"/>
            <a:ext cx="4572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3946982-E66C-4D63-A614-A474216BAD3F}"/>
              </a:ext>
            </a:extLst>
          </p:cNvPr>
          <p:cNvSpPr txBox="1"/>
          <p:nvPr/>
        </p:nvSpPr>
        <p:spPr>
          <a:xfrm>
            <a:off x="5022459" y="4056462"/>
            <a:ext cx="4016326" cy="2554545"/>
          </a:xfrm>
          <a:prstGeom prst="rect">
            <a:avLst/>
          </a:prstGeom>
          <a:noFill/>
        </p:spPr>
        <p:txBody>
          <a:bodyPr wrap="square" rtlCol="0">
            <a:spAutoFit/>
          </a:bodyPr>
          <a:lstStyle/>
          <a:p>
            <a:r>
              <a:rPr lang="en-US" sz="2000" dirty="0">
                <a:solidFill>
                  <a:srgbClr val="FF0000"/>
                </a:solidFill>
              </a:rPr>
              <a:t>Ten in CO</a:t>
            </a:r>
            <a:r>
              <a:rPr lang="en-US" sz="2000" baseline="-25000" dirty="0">
                <a:solidFill>
                  <a:srgbClr val="FF0000"/>
                </a:solidFill>
              </a:rPr>
              <a:t>2</a:t>
            </a:r>
            <a:r>
              <a:rPr lang="en-US" sz="2000" dirty="0">
                <a:solidFill>
                  <a:srgbClr val="FF0000"/>
                </a:solidFill>
              </a:rPr>
              <a:t> and then 5 in water.  </a:t>
            </a:r>
          </a:p>
          <a:p>
            <a:endParaRPr lang="en-US" sz="2000" dirty="0">
              <a:solidFill>
                <a:srgbClr val="FF0000"/>
              </a:solidFill>
            </a:endParaRPr>
          </a:p>
          <a:p>
            <a:r>
              <a:rPr lang="en-US" sz="2000" dirty="0">
                <a:solidFill>
                  <a:srgbClr val="FF0000"/>
                </a:solidFill>
              </a:rPr>
              <a:t>10 + 5 = 15 (that’s ODD and bad)</a:t>
            </a:r>
          </a:p>
          <a:p>
            <a:endParaRPr lang="en-US" sz="2000" dirty="0">
              <a:solidFill>
                <a:srgbClr val="FF0000"/>
              </a:solidFill>
            </a:endParaRPr>
          </a:p>
          <a:p>
            <a:r>
              <a:rPr lang="en-US" sz="2000" dirty="0">
                <a:solidFill>
                  <a:srgbClr val="FF0000"/>
                </a:solidFill>
              </a:rPr>
              <a:t>The odd is in the water, so our only hope is to DOUBLE the waters, and start over.  </a:t>
            </a:r>
          </a:p>
          <a:p>
            <a:r>
              <a:rPr lang="en-US" sz="2000" dirty="0">
                <a:solidFill>
                  <a:srgbClr val="FF0000"/>
                </a:solidFill>
              </a:rPr>
              <a:t>Change the 5 to a 10.  </a:t>
            </a:r>
          </a:p>
        </p:txBody>
      </p:sp>
    </p:spTree>
    <p:extLst>
      <p:ext uri="{BB962C8B-B14F-4D97-AF65-F5344CB8AC3E}">
        <p14:creationId xmlns:p14="http://schemas.microsoft.com/office/powerpoint/2010/main" val="1247238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5CO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10H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273" y="4343400"/>
            <a:ext cx="9121727" cy="2062103"/>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Still 5 carbon in pentane and 5 CO</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(good so far). </a:t>
            </a: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10 H in pentane, but now 20 H in the water.  Put a 2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in front of pentane to balance the “H”, start again.   </a:t>
            </a:r>
          </a:p>
        </p:txBody>
      </p:sp>
      <p:cxnSp>
        <p:nvCxnSpPr>
          <p:cNvPr id="4" name="Straight Arrow Connector 3">
            <a:extLst>
              <a:ext uri="{FF2B5EF4-FFF2-40B4-BE49-F238E27FC236}">
                <a16:creationId xmlns:a16="http://schemas.microsoft.com/office/drawing/2014/main" id="{4E711803-3BCA-4D86-B9F4-853CAF5A9D8A}"/>
              </a:ext>
            </a:extLst>
          </p:cNvPr>
          <p:cNvCxnSpPr>
            <a:cxnSpLocks/>
          </p:cNvCxnSpPr>
          <p:nvPr/>
        </p:nvCxnSpPr>
        <p:spPr>
          <a:xfrm flipH="1" flipV="1">
            <a:off x="457200" y="2821126"/>
            <a:ext cx="838200" cy="1522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BBC8DD-3545-4104-9E33-5FC75A8639E9}"/>
              </a:ext>
            </a:extLst>
          </p:cNvPr>
          <p:cNvCxnSpPr>
            <a:cxnSpLocks/>
          </p:cNvCxnSpPr>
          <p:nvPr/>
        </p:nvCxnSpPr>
        <p:spPr>
          <a:xfrm flipV="1">
            <a:off x="7772400" y="2820231"/>
            <a:ext cx="3810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B59ECD-3F4E-4C6C-82C1-A2050BD87360}"/>
              </a:ext>
            </a:extLst>
          </p:cNvPr>
          <p:cNvCxnSpPr>
            <a:cxnSpLocks/>
          </p:cNvCxnSpPr>
          <p:nvPr/>
        </p:nvCxnSpPr>
        <p:spPr>
          <a:xfrm flipH="1" flipV="1">
            <a:off x="7467600" y="2820231"/>
            <a:ext cx="3048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55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2C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10</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10H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22273" y="4343400"/>
            <a:ext cx="9121727" cy="1077218"/>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SAY:  10 C in pentane, only 5 in CO</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fix that five into a 10, then start over again.  (</a:t>
            </a:r>
            <a:r>
              <a:rPr lang="en-US" sz="3200" dirty="0" err="1">
                <a:solidFill>
                  <a:srgbClr val="FF0000"/>
                </a:solidFill>
                <a:latin typeface="Times New Roman" panose="02020603050405020304" pitchFamily="18" charset="0"/>
                <a:cs typeface="Times New Roman" panose="02020603050405020304" pitchFamily="18" charset="0"/>
              </a:rPr>
              <a:t>yeohhh</a:t>
            </a:r>
            <a:r>
              <a:rPr lang="en-US" sz="3200" dirty="0">
                <a:solidFill>
                  <a:srgbClr val="FF0000"/>
                </a:solidFill>
                <a:latin typeface="Times New Roman" panose="02020603050405020304" pitchFamily="18" charset="0"/>
                <a:cs typeface="Times New Roman" panose="02020603050405020304" pitchFamily="18" charset="0"/>
              </a:rPr>
              <a:t>!  Crazy huh?)</a:t>
            </a:r>
          </a:p>
        </p:txBody>
      </p:sp>
      <p:cxnSp>
        <p:nvCxnSpPr>
          <p:cNvPr id="4" name="Straight Arrow Connector 3">
            <a:extLst>
              <a:ext uri="{FF2B5EF4-FFF2-40B4-BE49-F238E27FC236}">
                <a16:creationId xmlns:a16="http://schemas.microsoft.com/office/drawing/2014/main" id="{4E711803-3BCA-4D86-B9F4-853CAF5A9D8A}"/>
              </a:ext>
            </a:extLst>
          </p:cNvPr>
          <p:cNvCxnSpPr>
            <a:cxnSpLocks/>
          </p:cNvCxnSpPr>
          <p:nvPr/>
        </p:nvCxnSpPr>
        <p:spPr>
          <a:xfrm flipH="1" flipV="1">
            <a:off x="457200" y="2821126"/>
            <a:ext cx="838200" cy="1522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BBC8DD-3545-4104-9E33-5FC75A8639E9}"/>
              </a:ext>
            </a:extLst>
          </p:cNvPr>
          <p:cNvCxnSpPr>
            <a:cxnSpLocks/>
          </p:cNvCxnSpPr>
          <p:nvPr/>
        </p:nvCxnSpPr>
        <p:spPr>
          <a:xfrm flipV="1">
            <a:off x="5334000" y="2821126"/>
            <a:ext cx="0" cy="11785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B59ECD-3F4E-4C6C-82C1-A2050BD87360}"/>
              </a:ext>
            </a:extLst>
          </p:cNvPr>
          <p:cNvCxnSpPr>
            <a:cxnSpLocks/>
          </p:cNvCxnSpPr>
          <p:nvPr/>
        </p:nvCxnSpPr>
        <p:spPr>
          <a:xfrm flipH="1" flipV="1">
            <a:off x="5029200" y="2858363"/>
            <a:ext cx="304800" cy="11412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460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30B61-830F-4954-87FE-DCC6F00EE460}"/>
              </a:ext>
            </a:extLst>
          </p:cNvPr>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2C</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10(G)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10CO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2(G)</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10H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54935E-C2D0-4FBA-B5BE-6A44D08A7EEC}"/>
              </a:ext>
            </a:extLst>
          </p:cNvPr>
          <p:cNvSpPr txBox="1"/>
          <p:nvPr/>
        </p:nvSpPr>
        <p:spPr>
          <a:xfrm>
            <a:off x="0" y="3811012"/>
            <a:ext cx="9121727" cy="3046988"/>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SAY:  10 C in pentane, 10 in CO</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good.  </a:t>
            </a:r>
          </a:p>
          <a:p>
            <a:r>
              <a:rPr lang="en-US" sz="3200" dirty="0">
                <a:solidFill>
                  <a:srgbClr val="0000FF"/>
                </a:solidFill>
                <a:latin typeface="Times New Roman" panose="02020603050405020304" pitchFamily="18" charset="0"/>
                <a:cs typeface="Times New Roman" panose="02020603050405020304" pitchFamily="18" charset="0"/>
              </a:rPr>
              <a:t>20 H in the pentanes, and 20 H in the water, good!</a:t>
            </a: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Only 2 oxygens in pure oxygen, but 20 in CO</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and 10 more in the water.  (20 + 10 = 30).  How do we get 30 in the pure oxygen?  </a:t>
            </a:r>
          </a:p>
        </p:txBody>
      </p:sp>
      <p:cxnSp>
        <p:nvCxnSpPr>
          <p:cNvPr id="4" name="Straight Arrow Connector 3">
            <a:extLst>
              <a:ext uri="{FF2B5EF4-FFF2-40B4-BE49-F238E27FC236}">
                <a16:creationId xmlns:a16="http://schemas.microsoft.com/office/drawing/2014/main" id="{4E711803-3BCA-4D86-B9F4-853CAF5A9D8A}"/>
              </a:ext>
            </a:extLst>
          </p:cNvPr>
          <p:cNvCxnSpPr>
            <a:cxnSpLocks/>
          </p:cNvCxnSpPr>
          <p:nvPr/>
        </p:nvCxnSpPr>
        <p:spPr>
          <a:xfrm flipH="1" flipV="1">
            <a:off x="457200" y="2821126"/>
            <a:ext cx="914400" cy="9898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BBC8DD-3545-4104-9E33-5FC75A8639E9}"/>
              </a:ext>
            </a:extLst>
          </p:cNvPr>
          <p:cNvCxnSpPr>
            <a:cxnSpLocks/>
          </p:cNvCxnSpPr>
          <p:nvPr/>
        </p:nvCxnSpPr>
        <p:spPr>
          <a:xfrm flipV="1">
            <a:off x="7543800" y="2783890"/>
            <a:ext cx="533400" cy="110231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B59ECD-3F4E-4C6C-82C1-A2050BD87360}"/>
              </a:ext>
            </a:extLst>
          </p:cNvPr>
          <p:cNvCxnSpPr>
            <a:cxnSpLocks/>
          </p:cNvCxnSpPr>
          <p:nvPr/>
        </p:nvCxnSpPr>
        <p:spPr>
          <a:xfrm flipV="1">
            <a:off x="7543800" y="2783889"/>
            <a:ext cx="0" cy="102712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387BE8A-C6FE-4D5D-9970-0DF20ED40E3C}"/>
              </a:ext>
            </a:extLst>
          </p:cNvPr>
          <p:cNvCxnSpPr>
            <a:cxnSpLocks/>
          </p:cNvCxnSpPr>
          <p:nvPr/>
        </p:nvCxnSpPr>
        <p:spPr>
          <a:xfrm flipH="1" flipV="1">
            <a:off x="1300675" y="2783889"/>
            <a:ext cx="914400" cy="98988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D0719A9-E07C-4FFB-9B62-172E57450D6D}"/>
              </a:ext>
            </a:extLst>
          </p:cNvPr>
          <p:cNvCxnSpPr>
            <a:cxnSpLocks/>
          </p:cNvCxnSpPr>
          <p:nvPr/>
        </p:nvCxnSpPr>
        <p:spPr>
          <a:xfrm flipH="1" flipV="1">
            <a:off x="457200" y="2667967"/>
            <a:ext cx="1722413" cy="114304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A6734E5-0BF9-4EF3-8409-740334529A77}"/>
              </a:ext>
            </a:extLst>
          </p:cNvPr>
          <p:cNvCxnSpPr>
            <a:cxnSpLocks/>
          </p:cNvCxnSpPr>
          <p:nvPr/>
        </p:nvCxnSpPr>
        <p:spPr>
          <a:xfrm flipV="1">
            <a:off x="4648200" y="2802508"/>
            <a:ext cx="548785" cy="100850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62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2C</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10(G)</a:t>
            </a:r>
            <a:r>
              <a:rPr lang="en-US" sz="3600" dirty="0">
                <a:latin typeface="Times New Roman" panose="02020603050405020304" pitchFamily="18" charset="0"/>
                <a:cs typeface="Times New Roman" panose="02020603050405020304" pitchFamily="18" charset="0"/>
              </a:rPr>
              <a:t> + 15O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10CO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10H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533400" y="3945608"/>
            <a:ext cx="8153400" cy="1446550"/>
          </a:xfrm>
          <a:prstGeom prst="rect">
            <a:avLst/>
          </a:prstGeom>
        </p:spPr>
        <p:txBody>
          <a:bodyPr wrap="square">
            <a:spAutoFit/>
          </a:bodyPr>
          <a:lstStyle/>
          <a:p>
            <a:pPr lvl="0"/>
            <a:r>
              <a:rPr lang="en-US" sz="4400" dirty="0">
                <a:solidFill>
                  <a:srgbClr val="FF0000"/>
                </a:solidFill>
                <a:latin typeface="Times New Roman" panose="02020603050405020304" pitchFamily="18" charset="0"/>
                <a:cs typeface="Times New Roman" panose="02020603050405020304" pitchFamily="18" charset="0"/>
              </a:rPr>
              <a:t>Change the pure oxygen to a</a:t>
            </a:r>
            <a:r>
              <a:rPr lang="en-US" sz="4400" dirty="0">
                <a:latin typeface="Times New Roman" panose="02020603050405020304" pitchFamily="18" charset="0"/>
                <a:cs typeface="Times New Roman" panose="02020603050405020304" pitchFamily="18" charset="0"/>
              </a:rPr>
              <a:t> </a:t>
            </a:r>
            <a:r>
              <a:rPr lang="en-US" sz="4400" dirty="0">
                <a:solidFill>
                  <a:srgbClr val="0000FF"/>
                </a:solidFill>
                <a:latin typeface="Times New Roman" panose="02020603050405020304" pitchFamily="18" charset="0"/>
                <a:cs typeface="Times New Roman" panose="02020603050405020304" pitchFamily="18" charset="0"/>
              </a:rPr>
              <a:t>15O</a:t>
            </a:r>
            <a:r>
              <a:rPr lang="en-US" sz="4400" baseline="-25000" dirty="0">
                <a:solidFill>
                  <a:srgbClr val="0000FF"/>
                </a:solidFill>
                <a:latin typeface="Times New Roman" panose="02020603050405020304" pitchFamily="18" charset="0"/>
                <a:cs typeface="Times New Roman" panose="02020603050405020304" pitchFamily="18" charset="0"/>
              </a:rPr>
              <a:t>2</a:t>
            </a:r>
            <a:r>
              <a:rPr lang="en-US" sz="4400" dirty="0">
                <a:solidFill>
                  <a:srgbClr val="0000FF"/>
                </a:solidFill>
                <a:latin typeface="Times New Roman" panose="02020603050405020304" pitchFamily="18" charset="0"/>
                <a:cs typeface="Times New Roman" panose="02020603050405020304" pitchFamily="18" charset="0"/>
              </a:rPr>
              <a:t> </a:t>
            </a:r>
            <a:r>
              <a:rPr lang="en-US" sz="4400" dirty="0">
                <a:solidFill>
                  <a:srgbClr val="FF0000"/>
                </a:solidFill>
                <a:latin typeface="Times New Roman" panose="02020603050405020304" pitchFamily="18" charset="0"/>
                <a:cs typeface="Times New Roman" panose="02020603050405020304" pitchFamily="18" charset="0"/>
              </a:rPr>
              <a:t> </a:t>
            </a:r>
            <a:br>
              <a:rPr lang="en-US" sz="4400" dirty="0">
                <a:solidFill>
                  <a:srgbClr val="FF0000"/>
                </a:solidFill>
                <a:latin typeface="Times New Roman" panose="02020603050405020304" pitchFamily="18" charset="0"/>
                <a:cs typeface="Times New Roman" panose="02020603050405020304" pitchFamily="18" charset="0"/>
              </a:rPr>
            </a:br>
            <a:r>
              <a:rPr lang="en-US" sz="4400" dirty="0">
                <a:solidFill>
                  <a:srgbClr val="FF0000"/>
                </a:solidFill>
                <a:latin typeface="Times New Roman" panose="02020603050405020304" pitchFamily="18" charset="0"/>
                <a:cs typeface="Times New Roman" panose="02020603050405020304" pitchFamily="18" charset="0"/>
              </a:rPr>
              <a:t>(15 x 2 = 30) now balanced.  </a:t>
            </a:r>
          </a:p>
        </p:txBody>
      </p:sp>
      <p:cxnSp>
        <p:nvCxnSpPr>
          <p:cNvPr id="4" name="Straight Arrow Connector 3">
            <a:extLst>
              <a:ext uri="{FF2B5EF4-FFF2-40B4-BE49-F238E27FC236}">
                <a16:creationId xmlns:a16="http://schemas.microsoft.com/office/drawing/2014/main" id="{3404AB11-D4D8-4B6D-A45D-45FE1AF438B7}"/>
              </a:ext>
            </a:extLst>
          </p:cNvPr>
          <p:cNvCxnSpPr>
            <a:cxnSpLocks/>
          </p:cNvCxnSpPr>
          <p:nvPr/>
        </p:nvCxnSpPr>
        <p:spPr>
          <a:xfrm flipH="1" flipV="1">
            <a:off x="3124201" y="2948734"/>
            <a:ext cx="4114799" cy="1088141"/>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12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Aluminum and oxygen form aluminum oxide</a:t>
            </a:r>
          </a:p>
        </p:txBody>
      </p:sp>
    </p:spTree>
    <p:extLst>
      <p:ext uri="{BB962C8B-B14F-4D97-AF65-F5344CB8AC3E}">
        <p14:creationId xmlns:p14="http://schemas.microsoft.com/office/powerpoint/2010/main" val="2642284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p:txBody>
      </p:sp>
    </p:spTree>
    <p:extLst>
      <p:ext uri="{BB962C8B-B14F-4D97-AF65-F5344CB8AC3E}">
        <p14:creationId xmlns:p14="http://schemas.microsoft.com/office/powerpoint/2010/main" val="1791978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_Ca(NO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_RbNO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 _Ca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046AA3E-6F45-4DE0-81A8-5525BB7C4E00}"/>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FF0000"/>
                </a:solidFill>
                <a:latin typeface="Chiller" panose="04020404031007020602" pitchFamily="82" charset="0"/>
              </a:rPr>
              <a:t>SKELETON</a:t>
            </a:r>
          </a:p>
        </p:txBody>
      </p:sp>
      <p:sp>
        <p:nvSpPr>
          <p:cNvPr id="3" name="TextBox 2">
            <a:extLst>
              <a:ext uri="{FF2B5EF4-FFF2-40B4-BE49-F238E27FC236}">
                <a16:creationId xmlns:a16="http://schemas.microsoft.com/office/drawing/2014/main" id="{C67B46E2-5149-4257-A62C-A18AFE7B4A80}"/>
              </a:ext>
            </a:extLst>
          </p:cNvPr>
          <p:cNvSpPr txBox="1"/>
          <p:nvPr/>
        </p:nvSpPr>
        <p:spPr>
          <a:xfrm>
            <a:off x="228600" y="4332789"/>
            <a:ext cx="43434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Calcium makes a Ca</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cation</a:t>
            </a:r>
          </a:p>
          <a:p>
            <a:r>
              <a:rPr lang="en-US" sz="2400" dirty="0">
                <a:latin typeface="Times New Roman" panose="02020603050405020304" pitchFamily="18" charset="0"/>
                <a:cs typeface="Times New Roman" panose="02020603050405020304" pitchFamily="18" charset="0"/>
              </a:rPr>
              <a:t>Nitrate is on table E, NO</a:t>
            </a:r>
            <a:r>
              <a:rPr lang="en-US" sz="2400" baseline="-25000" dirty="0">
                <a:latin typeface="Times New Roman" panose="02020603050405020304" pitchFamily="18" charset="0"/>
                <a:cs typeface="Times New Roman" panose="02020603050405020304" pitchFamily="18" charset="0"/>
              </a:rPr>
              <a:t>3</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anion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Criss cross to get proper formula</a:t>
            </a:r>
          </a:p>
        </p:txBody>
      </p:sp>
      <p:cxnSp>
        <p:nvCxnSpPr>
          <p:cNvPr id="7" name="Straight Arrow Connector 6">
            <a:extLst>
              <a:ext uri="{FF2B5EF4-FFF2-40B4-BE49-F238E27FC236}">
                <a16:creationId xmlns:a16="http://schemas.microsoft.com/office/drawing/2014/main" id="{83172205-B444-4EB6-A8DA-90F032FB8DA8}"/>
              </a:ext>
            </a:extLst>
          </p:cNvPr>
          <p:cNvCxnSpPr/>
          <p:nvPr/>
        </p:nvCxnSpPr>
        <p:spPr>
          <a:xfrm flipV="1">
            <a:off x="2362200" y="2743200"/>
            <a:ext cx="381000" cy="1478341"/>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35851C0-60A1-4B93-82CC-54F1A9E52E45}"/>
              </a:ext>
            </a:extLst>
          </p:cNvPr>
          <p:cNvSpPr txBox="1"/>
          <p:nvPr/>
        </p:nvSpPr>
        <p:spPr>
          <a:xfrm>
            <a:off x="4794738" y="4301076"/>
            <a:ext cx="4343400"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Rubidium makes a Rb</a:t>
            </a:r>
            <a:r>
              <a:rPr lang="en-US" sz="2400" baseline="30000" dirty="0">
                <a:solidFill>
                  <a:srgbClr val="FF0000"/>
                </a:solidFill>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cation</a:t>
            </a:r>
          </a:p>
          <a:p>
            <a:r>
              <a:rPr lang="en-US" sz="2400" dirty="0">
                <a:solidFill>
                  <a:srgbClr val="FF0000"/>
                </a:solidFill>
                <a:latin typeface="Times New Roman" panose="02020603050405020304" pitchFamily="18" charset="0"/>
                <a:cs typeface="Times New Roman" panose="02020603050405020304" pitchFamily="18" charset="0"/>
              </a:rPr>
              <a:t>Nitrate is on table E, NO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anion</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Criss cross to get proper formula</a:t>
            </a:r>
          </a:p>
        </p:txBody>
      </p:sp>
      <p:cxnSp>
        <p:nvCxnSpPr>
          <p:cNvPr id="9" name="Straight Arrow Connector 8">
            <a:extLst>
              <a:ext uri="{FF2B5EF4-FFF2-40B4-BE49-F238E27FC236}">
                <a16:creationId xmlns:a16="http://schemas.microsoft.com/office/drawing/2014/main" id="{339FF93B-BF7C-48B7-9F80-12C452D550A6}"/>
              </a:ext>
            </a:extLst>
          </p:cNvPr>
          <p:cNvCxnSpPr>
            <a:cxnSpLocks/>
          </p:cNvCxnSpPr>
          <p:nvPr/>
        </p:nvCxnSpPr>
        <p:spPr>
          <a:xfrm flipH="1" flipV="1">
            <a:off x="6172200" y="2636461"/>
            <a:ext cx="533400" cy="1585080"/>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01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_Ca(NO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a:t>
            </a:r>
            <a:r>
              <a:rPr lang="en-US" sz="3200" dirty="0">
                <a:solidFill>
                  <a:srgbClr val="0000FF"/>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+_ 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733800"/>
            <a:ext cx="9144000" cy="2677656"/>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SAY:  1 Rb in reactants, and 1 Rb in products, so far so good.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Then… 1 Ca in reactants, and 1 a in products, also good.</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But… two nitrates in the reactant side, so DOUBLE the RbNO</a:t>
            </a:r>
            <a:r>
              <a:rPr lang="en-US" sz="2800" baseline="-25000" dirty="0">
                <a:solidFill>
                  <a:srgbClr val="0000FF"/>
                </a:solidFill>
                <a:latin typeface="Times New Roman" panose="02020603050405020304" pitchFamily="18" charset="0"/>
                <a:cs typeface="Times New Roman" panose="02020603050405020304" pitchFamily="18" charset="0"/>
              </a:rPr>
              <a:t>3</a:t>
            </a:r>
            <a:r>
              <a:rPr lang="en-US" sz="2800" dirty="0">
                <a:solidFill>
                  <a:srgbClr val="0000FF"/>
                </a:solidFill>
                <a:latin typeface="Times New Roman" panose="02020603050405020304" pitchFamily="18" charset="0"/>
                <a:cs typeface="Times New Roman" panose="02020603050405020304" pitchFamily="18" charset="0"/>
              </a:rPr>
              <a:t> to double nitrates in the products (then start over).  </a:t>
            </a:r>
          </a:p>
        </p:txBody>
      </p:sp>
    </p:spTree>
    <p:extLst>
      <p:ext uri="{BB962C8B-B14F-4D97-AF65-F5344CB8AC3E}">
        <p14:creationId xmlns:p14="http://schemas.microsoft.com/office/powerpoint/2010/main" val="1680258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rgbClr val="FF0000"/>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_Ca(NO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+_ 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733800"/>
            <a:ext cx="9144000" cy="954107"/>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SAY:  1 Rb in reactants, and 2 Rb in products, put a 2 in front of Rb in the reactants.  </a:t>
            </a: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227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_Ca(NO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+_ 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733800"/>
            <a:ext cx="9144000" cy="3108543"/>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SAY:  Rb good 2:2</a:t>
            </a:r>
          </a:p>
          <a:p>
            <a:r>
              <a:rPr lang="en-US" sz="2800" dirty="0">
                <a:solidFill>
                  <a:srgbClr val="FF0000"/>
                </a:solidFill>
                <a:latin typeface="Times New Roman" panose="02020603050405020304" pitchFamily="18" charset="0"/>
                <a:cs typeface="Times New Roman" panose="02020603050405020304" pitchFamily="18" charset="0"/>
              </a:rPr>
              <a:t>           Ca good at 1:1</a:t>
            </a:r>
          </a:p>
          <a:p>
            <a:r>
              <a:rPr lang="en-US" sz="2800" dirty="0">
                <a:solidFill>
                  <a:srgbClr val="FF0000"/>
                </a:solidFill>
                <a:latin typeface="Times New Roman" panose="02020603050405020304" pitchFamily="18" charset="0"/>
                <a:cs typeface="Times New Roman" panose="02020603050405020304" pitchFamily="18" charset="0"/>
              </a:rPr>
              <a:t>           nitrates good at 2:2</a:t>
            </a:r>
          </a:p>
          <a:p>
            <a:r>
              <a:rPr lang="en-US" sz="4000" dirty="0">
                <a:solidFill>
                  <a:srgbClr val="0000FF"/>
                </a:solidFill>
                <a:latin typeface="Times New Roman" panose="02020603050405020304" pitchFamily="18" charset="0"/>
                <a:cs typeface="Times New Roman" panose="02020603050405020304" pitchFamily="18" charset="0"/>
              </a:rPr>
              <a:t>	</a:t>
            </a:r>
            <a:r>
              <a:rPr lang="en-US" sz="3600" dirty="0">
                <a:solidFill>
                  <a:srgbClr val="0000FF"/>
                </a:solidFill>
                <a:latin typeface="Times New Roman" panose="02020603050405020304" pitchFamily="18" charset="0"/>
                <a:cs typeface="Times New Roman" panose="02020603050405020304" pitchFamily="18" charset="0"/>
              </a:rPr>
              <a:t>Balanced!   In a 2:1:2:1 ratio – </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	John Dalton would be happy, I’m happy.  	You be happy too.  </a:t>
            </a:r>
            <a:endParaRPr lang="en-US" sz="4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389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2Rb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2RbNO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 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29000"/>
            <a:ext cx="9143999" cy="3108543"/>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800" dirty="0">
                <a:solidFill>
                  <a:srgbClr val="FF0000"/>
                </a:solidFill>
                <a:latin typeface="Times New Roman" panose="02020603050405020304" pitchFamily="18" charset="0"/>
                <a:cs typeface="Times New Roman" panose="02020603050405020304" pitchFamily="18" charset="0"/>
              </a:rPr>
              <a:t>Rubidium makes only a +1 cation so forming rubidium nitrate can only be in a 1:1 ratio.  The “2” in the calcium nitrate needs to be BALANCED away, not by you sticking a 2 in as in:  Rb(NO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because it’s easier to do.</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This: Rb(NO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is just not possible.  </a:t>
            </a:r>
          </a:p>
        </p:txBody>
      </p:sp>
    </p:spTree>
    <p:extLst>
      <p:ext uri="{BB962C8B-B14F-4D97-AF65-F5344CB8AC3E}">
        <p14:creationId xmlns:p14="http://schemas.microsoft.com/office/powerpoint/2010/main" val="1681144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200329"/>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Cobalt (III) chlorate solution and magnesium chromate solutions are mixed together</a:t>
            </a:r>
          </a:p>
        </p:txBody>
      </p:sp>
    </p:spTree>
    <p:extLst>
      <p:ext uri="{BB962C8B-B14F-4D97-AF65-F5344CB8AC3E}">
        <p14:creationId xmlns:p14="http://schemas.microsoft.com/office/powerpoint/2010/main" val="43196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_Co(ClO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_MgCrO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a:t>
            </a:r>
          </a:p>
        </p:txBody>
      </p:sp>
      <p:sp>
        <p:nvSpPr>
          <p:cNvPr id="5" name="TextBox 4">
            <a:extLst>
              <a:ext uri="{FF2B5EF4-FFF2-40B4-BE49-F238E27FC236}">
                <a16:creationId xmlns:a16="http://schemas.microsoft.com/office/drawing/2014/main" id="{24949BAA-E333-43B2-947B-538A5D0E988C}"/>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FF0000"/>
                </a:solidFill>
                <a:latin typeface="Chiller" panose="04020404031007020602" pitchFamily="82" charset="0"/>
              </a:rPr>
              <a:t>SKELETON</a:t>
            </a:r>
          </a:p>
        </p:txBody>
      </p:sp>
      <p:sp>
        <p:nvSpPr>
          <p:cNvPr id="3" name="TextBox 2">
            <a:extLst>
              <a:ext uri="{FF2B5EF4-FFF2-40B4-BE49-F238E27FC236}">
                <a16:creationId xmlns:a16="http://schemas.microsoft.com/office/drawing/2014/main" id="{C77E4E3B-BAC2-40F2-A9FC-1E1D0B3229E9}"/>
              </a:ext>
            </a:extLst>
          </p:cNvPr>
          <p:cNvSpPr txBox="1"/>
          <p:nvPr/>
        </p:nvSpPr>
        <p:spPr>
          <a:xfrm>
            <a:off x="7512" y="3886200"/>
            <a:ext cx="9136488" cy="2739211"/>
          </a:xfrm>
          <a:prstGeom prst="rect">
            <a:avLst/>
          </a:prstGeom>
          <a:noFill/>
        </p:spPr>
        <p:txBody>
          <a:bodyPr wrap="square" rtlCol="0">
            <a:spAutoFit/>
          </a:bodyPr>
          <a:lstStyle/>
          <a:p>
            <a:r>
              <a:rPr lang="en-US" sz="2400" dirty="0">
                <a:latin typeface="Comic Sans MS" panose="030F0702030302020204" pitchFamily="66" charset="0"/>
              </a:rPr>
              <a:t>This is the set up for a double replacement reaction, we’re starting with 2 AQ solutions.  </a:t>
            </a:r>
          </a:p>
          <a:p>
            <a:endParaRPr lang="en-US" sz="2400" dirty="0">
              <a:latin typeface="Comic Sans MS" panose="030F0702030302020204" pitchFamily="66" charset="0"/>
            </a:endParaRPr>
          </a:p>
          <a:p>
            <a:r>
              <a:rPr lang="en-US" sz="2000" dirty="0">
                <a:latin typeface="Times New Roman" panose="02020603050405020304" pitchFamily="18" charset="0"/>
                <a:cs typeface="Times New Roman" panose="02020603050405020304" pitchFamily="18" charset="0"/>
              </a:rPr>
              <a:t>Don’t just do this in your head, in our class we will make the switch, and balance the equation.  If by chance both products are AQ also, that means it was NO REACTION.  For practice balancing, we always go through the motions.  You can’t decide no reaction until it’s balanced and THEN you go to table F to find the solid precipitate, if it’s even there.  </a:t>
            </a:r>
          </a:p>
        </p:txBody>
      </p:sp>
    </p:spTree>
    <p:extLst>
      <p:ext uri="{BB962C8B-B14F-4D97-AF65-F5344CB8AC3E}">
        <p14:creationId xmlns:p14="http://schemas.microsoft.com/office/powerpoint/2010/main" val="3658144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_Co(ClO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_MgCrO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_Co</a:t>
            </a:r>
            <a:r>
              <a:rPr lang="en-US" sz="2400" baseline="-25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CrO</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  _MgClO</a:t>
            </a:r>
            <a:r>
              <a:rPr lang="en-US" sz="2400" baseline="-25000" dirty="0">
                <a:latin typeface="Times New Roman" panose="02020603050405020304" pitchFamily="18" charset="0"/>
                <a:cs typeface="Times New Roman" panose="02020603050405020304" pitchFamily="18" charset="0"/>
              </a:rPr>
              <a:t>3(?)</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29000"/>
            <a:ext cx="9136487" cy="3108543"/>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Switch the anions around, here the chromate anion starts with the Mg, but ends up with the Co.  The chlorate anion starts with Co, but ends up with the Mg.  It’s a double switch (like a square dance, switch your partners, do </a:t>
            </a:r>
            <a:r>
              <a:rPr lang="en-US" sz="2800" dirty="0" err="1">
                <a:solidFill>
                  <a:srgbClr val="FF0000"/>
                </a:solidFill>
                <a:latin typeface="Times New Roman" panose="02020603050405020304" pitchFamily="18" charset="0"/>
                <a:cs typeface="Times New Roman" panose="02020603050405020304" pitchFamily="18" charset="0"/>
              </a:rPr>
              <a:t>si</a:t>
            </a:r>
            <a:r>
              <a:rPr lang="en-US" sz="2800" dirty="0">
                <a:solidFill>
                  <a:srgbClr val="FF0000"/>
                </a:solidFill>
                <a:latin typeface="Times New Roman" panose="02020603050405020304" pitchFamily="18" charset="0"/>
                <a:cs typeface="Times New Roman" panose="02020603050405020304" pitchFamily="18" charset="0"/>
              </a:rPr>
              <a:t> do).  </a:t>
            </a: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FIX IN NEXT STEP!</a:t>
            </a:r>
          </a:p>
          <a:p>
            <a:endParaRPr lang="en-US" sz="2800" baseline="30000" dirty="0">
              <a:solidFill>
                <a:srgbClr val="FF0000"/>
              </a:solidFill>
              <a:latin typeface="Times New Roman" panose="02020603050405020304" pitchFamily="18" charset="0"/>
              <a:cs typeface="Times New Roman" panose="02020603050405020304" pitchFamily="18" charset="0"/>
            </a:endParaRPr>
          </a:p>
          <a:p>
            <a:r>
              <a:rPr lang="en-US" sz="2800" baseline="30000" dirty="0">
                <a:solidFill>
                  <a:srgbClr val="0000FF"/>
                </a:solidFill>
                <a:latin typeface="Times New Roman" panose="02020603050405020304" pitchFamily="18" charset="0"/>
                <a:cs typeface="Times New Roman" panose="02020603050405020304" pitchFamily="18" charset="0"/>
              </a:rPr>
              <a:t>Note, we have NO IDEA YET about the solubility of the products, nor would we look before balancing the equation.  Switch, fix, balance, and then table “F” them.  </a:t>
            </a:r>
          </a:p>
        </p:txBody>
      </p:sp>
    </p:spTree>
    <p:extLst>
      <p:ext uri="{BB962C8B-B14F-4D97-AF65-F5344CB8AC3E}">
        <p14:creationId xmlns:p14="http://schemas.microsoft.com/office/powerpoint/2010/main" val="324752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_Co(ClO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_MgCrO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_</a:t>
            </a:r>
            <a:r>
              <a:rPr lang="en-US" sz="2400" dirty="0">
                <a:solidFill>
                  <a:srgbClr val="0000FF"/>
                </a:solidFill>
                <a:latin typeface="Times New Roman" panose="02020603050405020304" pitchFamily="18" charset="0"/>
                <a:cs typeface="Times New Roman" panose="02020603050405020304" pitchFamily="18" charset="0"/>
              </a:rPr>
              <a:t>Co</a:t>
            </a:r>
            <a:r>
              <a:rPr lang="en-US" sz="2400" baseline="-25000" dirty="0">
                <a:solidFill>
                  <a:srgbClr val="0000FF"/>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CrO</a:t>
            </a:r>
            <a:r>
              <a:rPr lang="en-US" sz="2400" baseline="-25000" dirty="0">
                <a:solidFill>
                  <a:srgbClr val="0000FF"/>
                </a:solidFill>
                <a:latin typeface="Times New Roman" panose="02020603050405020304" pitchFamily="18" charset="0"/>
                <a:cs typeface="Times New Roman" panose="02020603050405020304" pitchFamily="18" charset="0"/>
              </a:rPr>
              <a:t>4</a:t>
            </a:r>
            <a:r>
              <a:rPr lang="en-US" sz="2400" baseline="-25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  _</a:t>
            </a:r>
            <a:r>
              <a:rPr lang="en-US" sz="2400" dirty="0">
                <a:solidFill>
                  <a:srgbClr val="FF0000"/>
                </a:solidFill>
                <a:latin typeface="Times New Roman" panose="02020603050405020304" pitchFamily="18" charset="0"/>
                <a:cs typeface="Times New Roman" panose="02020603050405020304" pitchFamily="18" charset="0"/>
              </a:rPr>
              <a:t>MgClO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baseline="-25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29000"/>
            <a:ext cx="9136487" cy="3108543"/>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We switched ‘</a:t>
            </a:r>
            <a:r>
              <a:rPr lang="en-US" sz="2800" dirty="0" err="1">
                <a:solidFill>
                  <a:srgbClr val="FF0000"/>
                </a:solidFill>
                <a:latin typeface="Times New Roman" panose="02020603050405020304" pitchFamily="18" charset="0"/>
                <a:cs typeface="Times New Roman" panose="02020603050405020304" pitchFamily="18" charset="0"/>
              </a:rPr>
              <a:t>em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Now… FIX ‘EM!</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Co</a:t>
            </a:r>
            <a:r>
              <a:rPr lang="en-US" sz="2800" baseline="30000" dirty="0">
                <a:solidFill>
                  <a:srgbClr val="0000FF"/>
                </a:solidFill>
                <a:latin typeface="Times New Roman" panose="02020603050405020304" pitchFamily="18" charset="0"/>
                <a:cs typeface="Times New Roman" panose="02020603050405020304" pitchFamily="18" charset="0"/>
              </a:rPr>
              <a:t>+3 </a:t>
            </a:r>
            <a:r>
              <a:rPr lang="en-US" sz="2800" dirty="0">
                <a:solidFill>
                  <a:srgbClr val="0000FF"/>
                </a:solidFill>
                <a:latin typeface="Times New Roman" panose="02020603050405020304" pitchFamily="18" charset="0"/>
                <a:cs typeface="Times New Roman" panose="02020603050405020304" pitchFamily="18" charset="0"/>
              </a:rPr>
              <a:t> and CrO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baseline="30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  gets </a:t>
            </a:r>
            <a:r>
              <a:rPr lang="en-US" sz="2800" dirty="0" err="1">
                <a:solidFill>
                  <a:srgbClr val="0000FF"/>
                </a:solidFill>
                <a:latin typeface="Times New Roman" panose="02020603050405020304" pitchFamily="18" charset="0"/>
                <a:cs typeface="Times New Roman" panose="02020603050405020304" pitchFamily="18" charset="0"/>
              </a:rPr>
              <a:t>criss-crossed</a:t>
            </a:r>
            <a:r>
              <a:rPr lang="en-US" sz="2800" dirty="0">
                <a:solidFill>
                  <a:srgbClr val="0000FF"/>
                </a:solidFill>
                <a:latin typeface="Times New Roman" panose="02020603050405020304" pitchFamily="18" charset="0"/>
                <a:cs typeface="Times New Roman" panose="02020603050405020304" pitchFamily="18" charset="0"/>
              </a:rPr>
              <a:t> to :   Co</a:t>
            </a:r>
            <a:r>
              <a:rPr lang="en-US" sz="2800" baseline="-25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(CrO</a:t>
            </a:r>
            <a:r>
              <a:rPr lang="en-US" sz="2800" baseline="-25000" dirty="0">
                <a:solidFill>
                  <a:srgbClr val="0000FF"/>
                </a:solidFill>
                <a:latin typeface="Times New Roman" panose="02020603050405020304" pitchFamily="18" charset="0"/>
                <a:cs typeface="Times New Roman" panose="02020603050405020304" pitchFamily="18" charset="0"/>
              </a:rPr>
              <a:t>4</a:t>
            </a:r>
            <a:r>
              <a:rPr lang="en-US" sz="2800" dirty="0">
                <a:solidFill>
                  <a:srgbClr val="0000FF"/>
                </a:solidFill>
                <a:latin typeface="Times New Roman" panose="02020603050405020304" pitchFamily="18" charset="0"/>
                <a:cs typeface="Times New Roman" panose="02020603050405020304" pitchFamily="18" charset="0"/>
              </a:rPr>
              <a:t>)</a:t>
            </a:r>
            <a:r>
              <a:rPr lang="en-US" sz="2800" baseline="-25000" dirty="0">
                <a:solidFill>
                  <a:srgbClr val="0000FF"/>
                </a:solidFill>
                <a:latin typeface="Times New Roman" panose="02020603050405020304" pitchFamily="18" charset="0"/>
                <a:cs typeface="Times New Roman" panose="02020603050405020304" pitchFamily="18" charset="0"/>
              </a:rPr>
              <a:t>3</a:t>
            </a:r>
          </a:p>
          <a:p>
            <a:endParaRPr lang="en-US" sz="2800" baseline="-250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Mg</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and ClO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baseline="30000" dirty="0">
                <a:solidFill>
                  <a:srgbClr val="FF0000"/>
                </a:solidFill>
                <a:latin typeface="Times New Roman" panose="02020603050405020304" pitchFamily="18" charset="0"/>
                <a:cs typeface="Times New Roman" panose="02020603050405020304" pitchFamily="18" charset="0"/>
              </a:rPr>
              <a:t>-1</a:t>
            </a:r>
            <a:r>
              <a:rPr lang="en-US" sz="2800" dirty="0">
                <a:solidFill>
                  <a:srgbClr val="FF0000"/>
                </a:solidFill>
                <a:latin typeface="Times New Roman" panose="02020603050405020304" pitchFamily="18" charset="0"/>
                <a:cs typeface="Times New Roman" panose="02020603050405020304" pitchFamily="18" charset="0"/>
              </a:rPr>
              <a:t> gets </a:t>
            </a:r>
            <a:r>
              <a:rPr lang="en-US" sz="2800" dirty="0" err="1">
                <a:solidFill>
                  <a:srgbClr val="FF0000"/>
                </a:solidFill>
                <a:latin typeface="Times New Roman" panose="02020603050405020304" pitchFamily="18" charset="0"/>
                <a:cs typeface="Times New Roman" panose="02020603050405020304" pitchFamily="18" charset="0"/>
              </a:rPr>
              <a:t>criss-crossed</a:t>
            </a:r>
            <a:r>
              <a:rPr lang="en-US" sz="2800" dirty="0">
                <a:solidFill>
                  <a:srgbClr val="FF0000"/>
                </a:solidFill>
                <a:latin typeface="Times New Roman" panose="02020603050405020304" pitchFamily="18" charset="0"/>
                <a:cs typeface="Times New Roman" panose="02020603050405020304" pitchFamily="18" charset="0"/>
              </a:rPr>
              <a:t> to:   Mg(ClO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a:t>
            </a:r>
            <a:r>
              <a:rPr lang="en-US" sz="2800" baseline="-25000" dirty="0">
                <a:solidFill>
                  <a:srgbClr val="FF0000"/>
                </a:solidFill>
                <a:latin typeface="Times New Roman" panose="02020603050405020304" pitchFamily="18" charset="0"/>
                <a:cs typeface="Times New Roman" panose="02020603050405020304" pitchFamily="18" charset="0"/>
              </a:rPr>
              <a:t>2</a:t>
            </a:r>
          </a:p>
          <a:p>
            <a:endParaRPr lang="en-US" sz="2800" baseline="-25000" dirty="0">
              <a:solidFill>
                <a:srgbClr val="FF000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_Co(ClO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_MgCrO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a:t>
            </a:r>
            <a:r>
              <a:rPr lang="en-US" sz="2400" dirty="0">
                <a:solidFill>
                  <a:srgbClr val="0000FF"/>
                </a:solidFill>
                <a:latin typeface="Times New Roman" panose="02020603050405020304" pitchFamily="18" charset="0"/>
                <a:cs typeface="Times New Roman" panose="02020603050405020304" pitchFamily="18" charset="0"/>
              </a:rPr>
              <a:t>Co</a:t>
            </a:r>
            <a:r>
              <a:rPr lang="en-US" sz="2400" baseline="-25000" dirty="0">
                <a:solidFill>
                  <a:srgbClr val="0000FF"/>
                </a:solidFill>
                <a:latin typeface="Times New Roman" panose="02020603050405020304" pitchFamily="18" charset="0"/>
                <a:cs typeface="Times New Roman" panose="02020603050405020304" pitchFamily="18" charset="0"/>
              </a:rPr>
              <a:t>2</a:t>
            </a:r>
            <a:r>
              <a:rPr lang="en-US" sz="2400" dirty="0">
                <a:solidFill>
                  <a:srgbClr val="0000FF"/>
                </a:solidFill>
                <a:latin typeface="Times New Roman" panose="02020603050405020304" pitchFamily="18" charset="0"/>
                <a:cs typeface="Times New Roman" panose="02020603050405020304" pitchFamily="18" charset="0"/>
              </a:rPr>
              <a:t>(CrO</a:t>
            </a:r>
            <a:r>
              <a:rPr lang="en-US" sz="2400" baseline="-25000" dirty="0">
                <a:solidFill>
                  <a:srgbClr val="0000FF"/>
                </a:solidFill>
                <a:latin typeface="Times New Roman" panose="02020603050405020304" pitchFamily="18" charset="0"/>
                <a:cs typeface="Times New Roman" panose="02020603050405020304" pitchFamily="18" charset="0"/>
              </a:rPr>
              <a:t>4</a:t>
            </a:r>
            <a:r>
              <a:rPr lang="en-US" sz="2400" dirty="0">
                <a:solidFill>
                  <a:srgbClr val="0000FF"/>
                </a:solidFill>
                <a:latin typeface="Times New Roman" panose="02020603050405020304" pitchFamily="18" charset="0"/>
                <a:cs typeface="Times New Roman" panose="02020603050405020304" pitchFamily="18" charset="0"/>
              </a:rPr>
              <a:t>)</a:t>
            </a:r>
            <a:r>
              <a:rPr lang="en-US" sz="2400" baseline="-25000" dirty="0">
                <a:solidFill>
                  <a:srgbClr val="0000FF"/>
                </a:solidFill>
                <a:latin typeface="Times New Roman" panose="02020603050405020304" pitchFamily="18" charset="0"/>
                <a:cs typeface="Times New Roman" panose="02020603050405020304" pitchFamily="18" charset="0"/>
              </a:rPr>
              <a:t>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 Mg(ClO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a:t>
            </a:r>
            <a:r>
              <a:rPr lang="en-US" sz="2400" baseline="-25000" dirty="0">
                <a:solidFill>
                  <a:srgbClr val="FF0000"/>
                </a:solidFill>
                <a:latin typeface="Times New Roman" panose="02020603050405020304" pitchFamily="18" charset="0"/>
                <a:cs typeface="Times New Roman" panose="02020603050405020304" pitchFamily="18" charset="0"/>
              </a:rPr>
              <a:t>2(?)</a:t>
            </a:r>
          </a:p>
          <a:p>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74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 _Al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_Al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E9652BD-4557-4522-A38E-58A87C53D5A0}"/>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FF0000"/>
                </a:solidFill>
                <a:latin typeface="Chiller" panose="04020404031007020602" pitchFamily="82" charset="0"/>
              </a:rPr>
              <a:t>SKELETON</a:t>
            </a:r>
          </a:p>
        </p:txBody>
      </p:sp>
      <p:sp>
        <p:nvSpPr>
          <p:cNvPr id="5" name="TextBox 4">
            <a:extLst>
              <a:ext uri="{FF2B5EF4-FFF2-40B4-BE49-F238E27FC236}">
                <a16:creationId xmlns:a16="http://schemas.microsoft.com/office/drawing/2014/main" id="{C4D9D306-DCD7-417C-9EB4-08D00FB676B9}"/>
              </a:ext>
            </a:extLst>
          </p:cNvPr>
          <p:cNvSpPr txBox="1"/>
          <p:nvPr/>
        </p:nvSpPr>
        <p:spPr>
          <a:xfrm>
            <a:off x="2362200" y="4876800"/>
            <a:ext cx="6172200" cy="1754326"/>
          </a:xfrm>
          <a:prstGeom prst="rect">
            <a:avLst/>
          </a:prstGeom>
          <a:noFill/>
        </p:spPr>
        <p:txBody>
          <a:bodyPr wrap="square" rtlCol="0">
            <a:spAutoFit/>
          </a:bodyPr>
          <a:lstStyle/>
          <a:p>
            <a:pPr algn="ctr"/>
            <a:r>
              <a:rPr lang="en-US" sz="3600" dirty="0">
                <a:solidFill>
                  <a:srgbClr val="0000FF"/>
                </a:solidFill>
                <a:latin typeface="Comic Sans MS" panose="030F0702030302020204" pitchFamily="66" charset="0"/>
              </a:rPr>
              <a:t>Al</a:t>
            </a:r>
            <a:r>
              <a:rPr lang="en-US" sz="3600" baseline="30000" dirty="0">
                <a:solidFill>
                  <a:srgbClr val="0000FF"/>
                </a:solidFill>
                <a:latin typeface="Comic Sans MS" panose="030F0702030302020204" pitchFamily="66" charset="0"/>
              </a:rPr>
              <a:t>+3</a:t>
            </a:r>
            <a:r>
              <a:rPr lang="en-US" sz="3600" dirty="0">
                <a:solidFill>
                  <a:srgbClr val="0000FF"/>
                </a:solidFill>
                <a:latin typeface="Comic Sans MS" panose="030F0702030302020204" pitchFamily="66" charset="0"/>
              </a:rPr>
              <a:t> cation and O</a:t>
            </a:r>
            <a:r>
              <a:rPr lang="en-US" sz="3600" baseline="30000" dirty="0">
                <a:solidFill>
                  <a:srgbClr val="0000FF"/>
                </a:solidFill>
                <a:latin typeface="Comic Sans MS" panose="030F0702030302020204" pitchFamily="66" charset="0"/>
              </a:rPr>
              <a:t>-2</a:t>
            </a:r>
            <a:r>
              <a:rPr lang="en-US" sz="3600" dirty="0">
                <a:solidFill>
                  <a:srgbClr val="0000FF"/>
                </a:solidFill>
                <a:latin typeface="Comic Sans MS" panose="030F0702030302020204" pitchFamily="66" charset="0"/>
              </a:rPr>
              <a:t> anion, </a:t>
            </a:r>
            <a:r>
              <a:rPr lang="en-US" sz="3600" dirty="0" err="1">
                <a:solidFill>
                  <a:srgbClr val="0000FF"/>
                </a:solidFill>
                <a:latin typeface="Comic Sans MS" panose="030F0702030302020204" pitchFamily="66" charset="0"/>
              </a:rPr>
              <a:t>criss</a:t>
            </a:r>
            <a:r>
              <a:rPr lang="en-US" sz="3600" dirty="0">
                <a:solidFill>
                  <a:srgbClr val="0000FF"/>
                </a:solidFill>
                <a:latin typeface="Comic Sans MS" panose="030F0702030302020204" pitchFamily="66" charset="0"/>
              </a:rPr>
              <a:t> cross </a:t>
            </a:r>
            <a:br>
              <a:rPr lang="en-US" sz="3600" dirty="0">
                <a:solidFill>
                  <a:srgbClr val="0000FF"/>
                </a:solidFill>
                <a:latin typeface="Comic Sans MS" panose="030F0702030302020204" pitchFamily="66" charset="0"/>
              </a:rPr>
            </a:br>
            <a:r>
              <a:rPr lang="en-US" sz="3600" dirty="0">
                <a:solidFill>
                  <a:srgbClr val="0000FF"/>
                </a:solidFill>
                <a:latin typeface="Comic Sans MS" panose="030F0702030302020204" pitchFamily="66" charset="0"/>
              </a:rPr>
              <a:t>to get the right formula.  </a:t>
            </a:r>
          </a:p>
        </p:txBody>
      </p:sp>
      <p:cxnSp>
        <p:nvCxnSpPr>
          <p:cNvPr id="7" name="Straight Arrow Connector 6">
            <a:extLst>
              <a:ext uri="{FF2B5EF4-FFF2-40B4-BE49-F238E27FC236}">
                <a16:creationId xmlns:a16="http://schemas.microsoft.com/office/drawing/2014/main" id="{B73A9BF2-069A-45DE-BEB8-27E100EF3AEE}"/>
              </a:ext>
            </a:extLst>
          </p:cNvPr>
          <p:cNvCxnSpPr/>
          <p:nvPr/>
        </p:nvCxnSpPr>
        <p:spPr>
          <a:xfrm flipV="1">
            <a:off x="5638800" y="3048000"/>
            <a:ext cx="838200" cy="16764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6093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_MgCrO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_</a:t>
            </a:r>
            <a:r>
              <a:rPr lang="en-US" sz="2400" dirty="0">
                <a:solidFill>
                  <a:srgbClr val="0000FF"/>
                </a:solidFill>
                <a:latin typeface="Times New Roman" panose="02020603050405020304" pitchFamily="18" charset="0"/>
                <a:cs typeface="Times New Roman" panose="02020603050405020304" pitchFamily="18" charset="0"/>
              </a:rPr>
              <a:t>Co</a:t>
            </a:r>
            <a:r>
              <a:rPr lang="en-US" sz="2400" baseline="-25000" dirty="0">
                <a:solidFill>
                  <a:srgbClr val="0000FF"/>
                </a:solidFill>
                <a:latin typeface="Times New Roman" panose="02020603050405020304" pitchFamily="18" charset="0"/>
                <a:cs typeface="Times New Roman" panose="02020603050405020304" pitchFamily="18" charset="0"/>
              </a:rPr>
              <a:t>2</a:t>
            </a:r>
            <a:r>
              <a:rPr lang="en-US" sz="2400" dirty="0">
                <a:solidFill>
                  <a:srgbClr val="0000FF"/>
                </a:solidFill>
                <a:latin typeface="Times New Roman" panose="02020603050405020304" pitchFamily="18" charset="0"/>
                <a:cs typeface="Times New Roman" panose="02020603050405020304" pitchFamily="18" charset="0"/>
              </a:rPr>
              <a:t>(CrO</a:t>
            </a:r>
            <a:r>
              <a:rPr lang="en-US" sz="2400" baseline="-25000" dirty="0">
                <a:solidFill>
                  <a:srgbClr val="0000FF"/>
                </a:solidFill>
                <a:latin typeface="Times New Roman" panose="02020603050405020304" pitchFamily="18" charset="0"/>
                <a:cs typeface="Times New Roman" panose="02020603050405020304" pitchFamily="18" charset="0"/>
              </a:rPr>
              <a:t>4</a:t>
            </a:r>
            <a:r>
              <a:rPr lang="en-US" sz="2400" dirty="0">
                <a:solidFill>
                  <a:srgbClr val="0000FF"/>
                </a:solidFill>
                <a:latin typeface="Times New Roman" panose="02020603050405020304" pitchFamily="18" charset="0"/>
                <a:cs typeface="Times New Roman" panose="02020603050405020304" pitchFamily="18" charset="0"/>
              </a:rPr>
              <a:t>)</a:t>
            </a:r>
            <a:r>
              <a:rPr lang="en-US" sz="2400" baseline="-25000" dirty="0">
                <a:solidFill>
                  <a:srgbClr val="0000FF"/>
                </a:solidFill>
                <a:latin typeface="Times New Roman" panose="02020603050405020304" pitchFamily="18" charset="0"/>
                <a:cs typeface="Times New Roman" panose="02020603050405020304" pitchFamily="18" charset="0"/>
              </a:rPr>
              <a:t>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_</a:t>
            </a:r>
            <a:r>
              <a:rPr lang="en-US" sz="2400" dirty="0">
                <a:solidFill>
                  <a:srgbClr val="FF0000"/>
                </a:solidFill>
                <a:latin typeface="Times New Roman" panose="02020603050405020304" pitchFamily="18" charset="0"/>
                <a:cs typeface="Times New Roman" panose="02020603050405020304" pitchFamily="18" charset="0"/>
              </a:rPr>
              <a:t>Mg(ClO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a:t>
            </a:r>
            <a:r>
              <a:rPr lang="en-US" sz="2400" baseline="-25000" dirty="0">
                <a:solidFill>
                  <a:srgbClr val="FF0000"/>
                </a:solidFill>
                <a:latin typeface="Times New Roman" panose="02020603050405020304" pitchFamily="18" charset="0"/>
                <a:cs typeface="Times New Roman" panose="02020603050405020304" pitchFamily="18" charset="0"/>
              </a:rPr>
              <a:t>2(?)</a:t>
            </a:r>
          </a:p>
        </p:txBody>
      </p:sp>
      <p:sp>
        <p:nvSpPr>
          <p:cNvPr id="4" name="Rectangle 3"/>
          <p:cNvSpPr/>
          <p:nvPr/>
        </p:nvSpPr>
        <p:spPr>
          <a:xfrm>
            <a:off x="0" y="3429000"/>
            <a:ext cx="9136487" cy="2390398"/>
          </a:xfrm>
          <a:prstGeom prst="rect">
            <a:avLst/>
          </a:prstGeom>
        </p:spPr>
        <p:txBody>
          <a:bodyPr wrap="square">
            <a:spAutoFit/>
          </a:bodyPr>
          <a:lstStyle/>
          <a:p>
            <a:pPr algn="ct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We switched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we fixed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now balance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one Co in reactants, but two in products…</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Put a 2 in front of Co(ClO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p>
          <a:p>
            <a:endParaRPr lang="en-US" sz="2800" baseline="-25000" dirty="0">
              <a:solidFill>
                <a:srgbClr val="FF0000"/>
              </a:solidFill>
              <a:latin typeface="Times New Roman" panose="02020603050405020304" pitchFamily="18" charset="0"/>
              <a:cs typeface="Times New Roman" panose="02020603050405020304" pitchFamily="18" charset="0"/>
            </a:endParaRPr>
          </a:p>
          <a:p>
            <a:endParaRPr lang="en-US" sz="2800" baseline="30000" dirty="0">
              <a:solidFill>
                <a:srgbClr val="FF0000"/>
              </a:solidFill>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1F5FF468-AFAA-4652-AA5F-1D2CF9582B06}"/>
              </a:ext>
            </a:extLst>
          </p:cNvPr>
          <p:cNvCxnSpPr/>
          <p:nvPr/>
        </p:nvCxnSpPr>
        <p:spPr>
          <a:xfrm flipH="1" flipV="1">
            <a:off x="228600" y="2974061"/>
            <a:ext cx="152400" cy="12931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68552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2Co(ClO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_MgCrO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_Co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3Mg(ClO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a:t>
            </a:r>
            <a:r>
              <a:rPr lang="en-US" sz="2400" baseline="-25000" dirty="0">
                <a:solidFill>
                  <a:srgbClr val="FF0000"/>
                </a:solidFill>
                <a:latin typeface="Times New Roman" panose="02020603050405020304" pitchFamily="18" charset="0"/>
                <a:cs typeface="Times New Roman" panose="02020603050405020304" pitchFamily="18" charset="0"/>
              </a:rPr>
              <a:t>2(?)</a:t>
            </a:r>
          </a:p>
        </p:txBody>
      </p:sp>
      <p:sp>
        <p:nvSpPr>
          <p:cNvPr id="4" name="Rectangle 3"/>
          <p:cNvSpPr/>
          <p:nvPr/>
        </p:nvSpPr>
        <p:spPr>
          <a:xfrm>
            <a:off x="0" y="4038600"/>
            <a:ext cx="9136487" cy="2616101"/>
          </a:xfrm>
          <a:prstGeom prst="rect">
            <a:avLst/>
          </a:prstGeom>
        </p:spPr>
        <p:txBody>
          <a:bodyPr wrap="square">
            <a:spAutoFit/>
          </a:bodyPr>
          <a:lstStyle/>
          <a:p>
            <a:pPr algn="ct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2 Co in reactants, and 2 in products…  good!</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SIX chlorates, in reactants, two in products,</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Put a 3 in front of Mg(ClO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a:t>
            </a:r>
            <a:r>
              <a:rPr lang="en-US" sz="2400" baseline="-25000" dirty="0">
                <a:solidFill>
                  <a:srgbClr val="FF0000"/>
                </a:solidFill>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to get six chlorates in products, start over. </a:t>
            </a:r>
          </a:p>
        </p:txBody>
      </p:sp>
    </p:spTree>
    <p:extLst>
      <p:ext uri="{BB962C8B-B14F-4D97-AF65-F5344CB8AC3E}">
        <p14:creationId xmlns:p14="http://schemas.microsoft.com/office/powerpoint/2010/main" val="4009540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2Co(ClO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2400" dirty="0">
                <a:solidFill>
                  <a:srgbClr val="0000FF"/>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MgCrO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_Co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+ 3Mg(ClO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p>
        </p:txBody>
      </p:sp>
      <p:sp>
        <p:nvSpPr>
          <p:cNvPr id="4" name="Rectangle 3"/>
          <p:cNvSpPr/>
          <p:nvPr/>
        </p:nvSpPr>
        <p:spPr>
          <a:xfrm>
            <a:off x="0" y="3581400"/>
            <a:ext cx="9136487" cy="2677656"/>
          </a:xfrm>
          <a:prstGeom prst="rect">
            <a:avLst/>
          </a:prstGeom>
        </p:spPr>
        <p:txBody>
          <a:bodyPr wrap="square">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2 Co in reactants, and 2 in products…  good!</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SIX chlorates, in reactants, SIX in products… .good!</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Only 1 Mg in reactants, but 3 are in the products,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so put a 3 in front of MgCrO</a:t>
            </a:r>
            <a:r>
              <a:rPr lang="en-US" sz="2800" baseline="-25000" dirty="0">
                <a:solidFill>
                  <a:srgbClr val="0000FF"/>
                </a:solidFill>
                <a:latin typeface="Times New Roman" panose="02020603050405020304" pitchFamily="18" charset="0"/>
                <a:cs typeface="Times New Roman" panose="02020603050405020304" pitchFamily="18" charset="0"/>
              </a:rPr>
              <a:t>4 </a:t>
            </a:r>
            <a:r>
              <a:rPr lang="en-US" sz="2800" dirty="0">
                <a:solidFill>
                  <a:srgbClr val="0000FF"/>
                </a:solidFill>
                <a:latin typeface="Times New Roman" panose="02020603050405020304" pitchFamily="18" charset="0"/>
                <a:cs typeface="Times New Roman" panose="02020603050405020304" pitchFamily="18" charset="0"/>
              </a:rPr>
              <a:t>, start over again.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604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2Co(ClO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3MgCrO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_Co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+ 3Mg(ClO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p>
        </p:txBody>
      </p:sp>
      <p:sp>
        <p:nvSpPr>
          <p:cNvPr id="4" name="Rectangle 3"/>
          <p:cNvSpPr/>
          <p:nvPr/>
        </p:nvSpPr>
        <p:spPr>
          <a:xfrm>
            <a:off x="15026" y="3318570"/>
            <a:ext cx="9136487" cy="3416320"/>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Co in reactants, and 2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SIX chlorates, in reactants, SIX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3 Mg in reactants, and 3 are in the products… good!</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3 chromates in reactants, and LOOK, 3 chromates in products, balanced!</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This is a 2:3:1:3 ratio, it can’t be reduced so - John Dalton is happy!</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741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2Co(ClO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 (AQ)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3MgCrO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_Co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(CrO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baseline="-25000" dirty="0">
                <a:solidFill>
                  <a:srgbClr val="FF0000"/>
                </a:solidFill>
                <a:latin typeface="Times New Roman" panose="02020603050405020304" pitchFamily="18" charset="0"/>
                <a:cs typeface="Times New Roman" panose="02020603050405020304" pitchFamily="18" charset="0"/>
              </a:rPr>
              <a:t>S</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+ 3Mg(ClO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baseline="-25000" dirty="0">
                <a:solidFill>
                  <a:srgbClr val="0000FF"/>
                </a:solidFill>
                <a:latin typeface="Times New Roman" panose="02020603050405020304" pitchFamily="18" charset="0"/>
                <a:cs typeface="Times New Roman" panose="02020603050405020304" pitchFamily="18" charset="0"/>
              </a:rPr>
              <a:t>AQ</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
        <p:nvSpPr>
          <p:cNvPr id="4" name="Rectangle 3"/>
          <p:cNvSpPr/>
          <p:nvPr/>
        </p:nvSpPr>
        <p:spPr>
          <a:xfrm>
            <a:off x="15026" y="3318570"/>
            <a:ext cx="9136487" cy="3662541"/>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LAST STEP:  check products on table F, which is AQ or S???</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If your last name is chromate (right side) you are insoluble but there are exceptions – like Mg, but not Co, so the first product is SOLID!  A precipitate is the proof that a DR happened!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If your last name is chlorate, you are </a:t>
            </a:r>
            <a:r>
              <a:rPr lang="en-US" sz="2400" dirty="0" err="1">
                <a:solidFill>
                  <a:srgbClr val="0000FF"/>
                </a:solidFill>
                <a:latin typeface="Times New Roman" panose="02020603050405020304" pitchFamily="18" charset="0"/>
                <a:cs typeface="Times New Roman" panose="02020603050405020304" pitchFamily="18" charset="0"/>
              </a:rPr>
              <a:t>soluable</a:t>
            </a:r>
            <a:r>
              <a:rPr lang="en-US" sz="2400" dirty="0">
                <a:solidFill>
                  <a:srgbClr val="0000FF"/>
                </a:solidFill>
                <a:latin typeface="Times New Roman" panose="02020603050405020304" pitchFamily="18" charset="0"/>
                <a:cs typeface="Times New Roman" panose="02020603050405020304" pitchFamily="18" charset="0"/>
              </a:rPr>
              <a:t> (AQ) without exception!</a:t>
            </a:r>
          </a:p>
          <a:p>
            <a:endParaRPr lang="en-US" sz="2400" dirty="0">
              <a:solidFill>
                <a:srgbClr val="0000FF"/>
              </a:solidFill>
              <a:latin typeface="Times New Roman" panose="02020603050405020304" pitchFamily="18" charset="0"/>
              <a:cs typeface="Times New Roman" panose="02020603050405020304" pitchFamily="18" charset="0"/>
            </a:endParaRPr>
          </a:p>
          <a:p>
            <a:pPr algn="ctr"/>
            <a:r>
              <a:rPr lang="en-US" sz="4000" dirty="0">
                <a:solidFill>
                  <a:srgbClr val="0000FF"/>
                </a:solidFill>
                <a:latin typeface="Comic Sans MS" panose="030F0702030302020204" pitchFamily="66" charset="0"/>
                <a:cs typeface="Times New Roman" panose="02020603050405020304" pitchFamily="18" charset="0"/>
              </a:rPr>
              <a:t>DONE finally!</a:t>
            </a:r>
          </a:p>
        </p:txBody>
      </p:sp>
    </p:spTree>
    <p:extLst>
      <p:ext uri="{BB962C8B-B14F-4D97-AF65-F5344CB8AC3E}">
        <p14:creationId xmlns:p14="http://schemas.microsoft.com/office/powerpoint/2010/main" val="582290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Hydrogen mono-iodide gas decomposes</a:t>
            </a:r>
          </a:p>
        </p:txBody>
      </p:sp>
    </p:spTree>
    <p:extLst>
      <p:ext uri="{BB962C8B-B14F-4D97-AF65-F5344CB8AC3E}">
        <p14:creationId xmlns:p14="http://schemas.microsoft.com/office/powerpoint/2010/main" val="3133981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Hydrogen </a:t>
            </a:r>
            <a:r>
              <a:rPr lang="en-US" sz="4000" dirty="0" err="1">
                <a:latin typeface="Times New Roman" panose="02020603050405020304" pitchFamily="18" charset="0"/>
                <a:cs typeface="Times New Roman" panose="02020603050405020304" pitchFamily="18" charset="0"/>
              </a:rPr>
              <a:t>monoiodide</a:t>
            </a:r>
            <a:r>
              <a:rPr lang="en-US" sz="4000" dirty="0">
                <a:latin typeface="Times New Roman" panose="02020603050405020304" pitchFamily="18" charset="0"/>
                <a:cs typeface="Times New Roman" panose="02020603050405020304" pitchFamily="18" charset="0"/>
              </a:rPr>
              <a:t> gas decomposes</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_HI</a:t>
            </a:r>
            <a:r>
              <a:rPr lang="en-US" sz="4000" baseline="-25000" dirty="0">
                <a:latin typeface="Times New Roman" panose="02020603050405020304" pitchFamily="18" charset="0"/>
                <a:cs typeface="Times New Roman" panose="02020603050405020304" pitchFamily="18" charset="0"/>
              </a:rPr>
              <a:t>(G)</a:t>
            </a:r>
            <a:r>
              <a:rPr lang="en-US" sz="4000" dirty="0">
                <a:latin typeface="Times New Roman" panose="02020603050405020304" pitchFamily="18" charset="0"/>
                <a:cs typeface="Times New Roman" panose="02020603050405020304" pitchFamily="18" charset="0"/>
              </a:rPr>
              <a:t>  →  _H</a:t>
            </a:r>
            <a:r>
              <a:rPr lang="en-US" sz="4000" baseline="-25000" dirty="0">
                <a:latin typeface="Times New Roman" panose="02020603050405020304" pitchFamily="18" charset="0"/>
                <a:cs typeface="Times New Roman" panose="02020603050405020304" pitchFamily="18" charset="0"/>
              </a:rPr>
              <a:t>2(G)</a:t>
            </a:r>
            <a:r>
              <a:rPr lang="en-US" sz="4000" dirty="0">
                <a:latin typeface="Times New Roman" panose="02020603050405020304" pitchFamily="18" charset="0"/>
                <a:cs typeface="Times New Roman" panose="02020603050405020304" pitchFamily="18" charset="0"/>
              </a:rPr>
              <a:t>   +  _I</a:t>
            </a:r>
            <a:r>
              <a:rPr lang="en-US" sz="4000" baseline="-25000" dirty="0">
                <a:latin typeface="Times New Roman" panose="02020603050405020304" pitchFamily="18" charset="0"/>
                <a:cs typeface="Times New Roman" panose="02020603050405020304" pitchFamily="18" charset="0"/>
              </a:rPr>
              <a:t>2(S) </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3890665"/>
            <a:ext cx="9060287" cy="2246769"/>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Hydrogen mono-</a:t>
            </a:r>
            <a:r>
              <a:rPr lang="en-US" sz="2800" dirty="0" err="1">
                <a:solidFill>
                  <a:srgbClr val="FF0000"/>
                </a:solidFill>
                <a:latin typeface="Times New Roman" panose="02020603050405020304" pitchFamily="18" charset="0"/>
                <a:cs typeface="Times New Roman" panose="02020603050405020304" pitchFamily="18" charset="0"/>
              </a:rPr>
              <a:t>ioidide</a:t>
            </a:r>
            <a:r>
              <a:rPr lang="en-US" sz="2800" dirty="0">
                <a:solidFill>
                  <a:srgbClr val="FF0000"/>
                </a:solidFill>
                <a:latin typeface="Times New Roman" panose="02020603050405020304" pitchFamily="18" charset="0"/>
                <a:cs typeface="Times New Roman" panose="02020603050405020304" pitchFamily="18" charset="0"/>
              </a:rPr>
              <a:t> is a 1:1 ratio, and the both products are HONClBrIF twins, diatomic.</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reactant is a gas, we’re told that.  Hydrogen is a gas normally, and iodine is a solid at normal temperatures.  </a:t>
            </a:r>
          </a:p>
        </p:txBody>
      </p:sp>
      <p:sp>
        <p:nvSpPr>
          <p:cNvPr id="5" name="TextBox 4">
            <a:extLst>
              <a:ext uri="{FF2B5EF4-FFF2-40B4-BE49-F238E27FC236}">
                <a16:creationId xmlns:a16="http://schemas.microsoft.com/office/drawing/2014/main" id="{502956E6-6F58-4074-AFA5-50258D35DF5F}"/>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FF0000"/>
                </a:solidFill>
                <a:latin typeface="Chiller" panose="04020404031007020602" pitchFamily="82" charset="0"/>
              </a:rPr>
              <a:t>SKELETON</a:t>
            </a:r>
          </a:p>
        </p:txBody>
      </p:sp>
    </p:spTree>
    <p:extLst>
      <p:ext uri="{BB962C8B-B14F-4D97-AF65-F5344CB8AC3E}">
        <p14:creationId xmlns:p14="http://schemas.microsoft.com/office/powerpoint/2010/main" val="1602139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Hydrogen </a:t>
            </a:r>
            <a:r>
              <a:rPr lang="en-US" sz="4000" dirty="0" err="1">
                <a:latin typeface="Times New Roman" panose="02020603050405020304" pitchFamily="18" charset="0"/>
                <a:cs typeface="Times New Roman" panose="02020603050405020304" pitchFamily="18" charset="0"/>
              </a:rPr>
              <a:t>monoiodide</a:t>
            </a:r>
            <a:r>
              <a:rPr lang="en-US" sz="4000" dirty="0">
                <a:latin typeface="Times New Roman" panose="02020603050405020304" pitchFamily="18" charset="0"/>
                <a:cs typeface="Times New Roman" panose="02020603050405020304" pitchFamily="18" charset="0"/>
              </a:rPr>
              <a:t> gas decomposes</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solidFill>
                  <a:srgbClr val="0000FF"/>
                </a:solidFill>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HI</a:t>
            </a:r>
            <a:r>
              <a:rPr lang="en-US" sz="4000" baseline="-25000" dirty="0">
                <a:latin typeface="Times New Roman" panose="02020603050405020304" pitchFamily="18" charset="0"/>
                <a:cs typeface="Times New Roman" panose="02020603050405020304" pitchFamily="18" charset="0"/>
              </a:rPr>
              <a:t>(G)</a:t>
            </a:r>
            <a:r>
              <a:rPr lang="en-US" sz="4000" dirty="0">
                <a:latin typeface="Times New Roman" panose="02020603050405020304" pitchFamily="18" charset="0"/>
                <a:cs typeface="Times New Roman" panose="02020603050405020304" pitchFamily="18" charset="0"/>
              </a:rPr>
              <a:t>  →  _H</a:t>
            </a:r>
            <a:r>
              <a:rPr lang="en-US" sz="4000" baseline="-25000" dirty="0">
                <a:latin typeface="Times New Roman" panose="02020603050405020304" pitchFamily="18" charset="0"/>
                <a:cs typeface="Times New Roman" panose="02020603050405020304" pitchFamily="18" charset="0"/>
              </a:rPr>
              <a:t>2(G)</a:t>
            </a:r>
            <a:r>
              <a:rPr lang="en-US" sz="4000" dirty="0">
                <a:latin typeface="Times New Roman" panose="02020603050405020304" pitchFamily="18" charset="0"/>
                <a:cs typeface="Times New Roman" panose="02020603050405020304" pitchFamily="18" charset="0"/>
              </a:rPr>
              <a:t>   +  _I</a:t>
            </a:r>
            <a:r>
              <a:rPr lang="en-US" sz="4000" baseline="-25000" dirty="0">
                <a:latin typeface="Times New Roman" panose="02020603050405020304" pitchFamily="18" charset="0"/>
                <a:cs typeface="Times New Roman" panose="02020603050405020304" pitchFamily="18" charset="0"/>
              </a:rPr>
              <a:t>2(S) </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3890665"/>
            <a:ext cx="9060287" cy="1384995"/>
          </a:xfrm>
          <a:prstGeom prst="rect">
            <a:avLst/>
          </a:prstGeom>
        </p:spPr>
        <p:txBody>
          <a:bodyPr wrap="square">
            <a:spAutoFit/>
          </a:bodyPr>
          <a:lstStyle/>
          <a:p>
            <a:pPr algn="ctr"/>
            <a:r>
              <a:rPr lang="en-US" sz="2800" dirty="0">
                <a:solidFill>
                  <a:srgbClr val="FF0000"/>
                </a:solidFill>
                <a:latin typeface="Times New Roman" panose="02020603050405020304" pitchFamily="18" charset="0"/>
                <a:cs typeface="Times New Roman" panose="02020603050405020304" pitchFamily="18" charset="0"/>
              </a:rPr>
              <a:t>SAY:  One H in reactant, two in products.  </a:t>
            </a:r>
          </a:p>
          <a:p>
            <a:pPr algn="ctr"/>
            <a:endParaRPr lang="en-US" sz="2800" dirty="0">
              <a:solidFill>
                <a:srgbClr val="FF0000"/>
              </a:solidFill>
              <a:latin typeface="Times New Roman" panose="02020603050405020304" pitchFamily="18" charset="0"/>
              <a:cs typeface="Times New Roman" panose="02020603050405020304" pitchFamily="18" charset="0"/>
            </a:endParaRPr>
          </a:p>
          <a:p>
            <a:pPr algn="ctr"/>
            <a:r>
              <a:rPr lang="en-US" sz="2800" dirty="0">
                <a:solidFill>
                  <a:srgbClr val="0000FF"/>
                </a:solidFill>
                <a:latin typeface="Times New Roman" panose="02020603050405020304" pitchFamily="18" charset="0"/>
                <a:cs typeface="Times New Roman" panose="02020603050405020304" pitchFamily="18" charset="0"/>
              </a:rPr>
              <a:t>Put a 2 in front of HI, and start over.  </a:t>
            </a:r>
          </a:p>
        </p:txBody>
      </p:sp>
      <p:sp>
        <p:nvSpPr>
          <p:cNvPr id="5" name="TextBox 4">
            <a:extLst>
              <a:ext uri="{FF2B5EF4-FFF2-40B4-BE49-F238E27FC236}">
                <a16:creationId xmlns:a16="http://schemas.microsoft.com/office/drawing/2014/main" id="{502956E6-6F58-4074-AFA5-50258D35DF5F}"/>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FF0000"/>
                </a:solidFill>
                <a:latin typeface="Chiller" panose="04020404031007020602" pitchFamily="82" charset="0"/>
              </a:rPr>
              <a:t>SKELETON</a:t>
            </a:r>
          </a:p>
        </p:txBody>
      </p:sp>
    </p:spTree>
    <p:extLst>
      <p:ext uri="{BB962C8B-B14F-4D97-AF65-F5344CB8AC3E}">
        <p14:creationId xmlns:p14="http://schemas.microsoft.com/office/powerpoint/2010/main" val="3851934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Hydrogen </a:t>
            </a:r>
            <a:r>
              <a:rPr lang="en-US" sz="4000" dirty="0" err="1">
                <a:latin typeface="Times New Roman" panose="02020603050405020304" pitchFamily="18" charset="0"/>
                <a:cs typeface="Times New Roman" panose="02020603050405020304" pitchFamily="18" charset="0"/>
              </a:rPr>
              <a:t>monoiodide</a:t>
            </a:r>
            <a:r>
              <a:rPr lang="en-US" sz="4000" dirty="0">
                <a:latin typeface="Times New Roman" panose="02020603050405020304" pitchFamily="18" charset="0"/>
                <a:cs typeface="Times New Roman" panose="02020603050405020304" pitchFamily="18" charset="0"/>
              </a:rPr>
              <a:t> gas decomposes</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HI</a:t>
            </a:r>
            <a:r>
              <a:rPr lang="en-US" sz="4000" baseline="-25000" dirty="0">
                <a:latin typeface="Times New Roman" panose="02020603050405020304" pitchFamily="18" charset="0"/>
                <a:cs typeface="Times New Roman" panose="02020603050405020304" pitchFamily="18" charset="0"/>
              </a:rPr>
              <a:t>(G)</a:t>
            </a:r>
            <a:r>
              <a:rPr lang="en-US" sz="4000" dirty="0">
                <a:latin typeface="Times New Roman" panose="02020603050405020304" pitchFamily="18" charset="0"/>
                <a:cs typeface="Times New Roman" panose="02020603050405020304" pitchFamily="18" charset="0"/>
              </a:rPr>
              <a:t>  →  _H</a:t>
            </a:r>
            <a:r>
              <a:rPr lang="en-US" sz="4000" baseline="-25000" dirty="0">
                <a:latin typeface="Times New Roman" panose="02020603050405020304" pitchFamily="18" charset="0"/>
                <a:cs typeface="Times New Roman" panose="02020603050405020304" pitchFamily="18" charset="0"/>
              </a:rPr>
              <a:t>2(G)</a:t>
            </a:r>
            <a:r>
              <a:rPr lang="en-US" sz="4000" dirty="0">
                <a:latin typeface="Times New Roman" panose="02020603050405020304" pitchFamily="18" charset="0"/>
                <a:cs typeface="Times New Roman" panose="02020603050405020304" pitchFamily="18" charset="0"/>
              </a:rPr>
              <a:t>   +  _I</a:t>
            </a:r>
            <a:r>
              <a:rPr lang="en-US" sz="4000" baseline="-25000" dirty="0">
                <a:latin typeface="Times New Roman" panose="02020603050405020304" pitchFamily="18" charset="0"/>
                <a:cs typeface="Times New Roman" panose="02020603050405020304" pitchFamily="18" charset="0"/>
              </a:rPr>
              <a:t>2(S) </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3890665"/>
            <a:ext cx="9060287" cy="2246769"/>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	SAY:  2 H’s in reactants, and two in products, good.</a:t>
            </a:r>
          </a:p>
          <a:p>
            <a:pPr algn="ct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SAY: 2 I’s in reactants, and also in products.</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Balanced!  (this one was easy)</a:t>
            </a: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610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Carbon and hydrogen form ethane (C</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 gas</a:t>
            </a:r>
          </a:p>
        </p:txBody>
      </p:sp>
    </p:spTree>
    <p:extLst>
      <p:ext uri="{BB962C8B-B14F-4D97-AF65-F5344CB8AC3E}">
        <p14:creationId xmlns:p14="http://schemas.microsoft.com/office/powerpoint/2010/main" val="206062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_Al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_Al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4648200"/>
            <a:ext cx="8229600" cy="1569660"/>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SAY:  one aluminum up front in reactants, but two aluminums in the product, put a 2 on the reactant side to start.  </a:t>
            </a:r>
          </a:p>
        </p:txBody>
      </p:sp>
    </p:spTree>
    <p:extLst>
      <p:ext uri="{BB962C8B-B14F-4D97-AF65-F5344CB8AC3E}">
        <p14:creationId xmlns:p14="http://schemas.microsoft.com/office/powerpoint/2010/main" val="3011407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Carbon and hydrogen form ethane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gas</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_C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_H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4114800"/>
            <a:ext cx="9144000" cy="2339102"/>
          </a:xfrm>
          <a:prstGeom prst="rect">
            <a:avLst/>
          </a:prstGeom>
        </p:spPr>
        <p:txBody>
          <a:bodyPr wrap="square">
            <a:spAutoFit/>
          </a:bodyPr>
          <a:lstStyle/>
          <a:p>
            <a:r>
              <a:rPr lang="en-US" sz="3200" dirty="0">
                <a:solidFill>
                  <a:srgbClr val="FF0000"/>
                </a:solidFill>
                <a:latin typeface="Times New Roman" panose="02020603050405020304" pitchFamily="18" charset="0"/>
                <a:cs typeface="Times New Roman" panose="02020603050405020304" pitchFamily="18" charset="0"/>
              </a:rPr>
              <a:t>Carbon is a solid and it is atomic, just “C”</a:t>
            </a:r>
          </a:p>
          <a:p>
            <a:r>
              <a:rPr lang="en-US" sz="3200" dirty="0">
                <a:solidFill>
                  <a:srgbClr val="FF0000"/>
                </a:solidFill>
                <a:latin typeface="Times New Roman" panose="02020603050405020304" pitchFamily="18" charset="0"/>
                <a:cs typeface="Times New Roman" panose="02020603050405020304" pitchFamily="18" charset="0"/>
              </a:rPr>
              <a:t>Hydrogen is a gas, and is diatomic HONClBrIF Twin</a:t>
            </a: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You’re given the formula for ethane and it’s a gas. </a:t>
            </a:r>
          </a:p>
          <a:p>
            <a:endParaRPr lang="en-US" dirty="0">
              <a:solidFill>
                <a:srgbClr val="FF0000"/>
              </a:solidFill>
            </a:endParaRPr>
          </a:p>
        </p:txBody>
      </p:sp>
      <p:sp>
        <p:nvSpPr>
          <p:cNvPr id="5" name="TextBox 4">
            <a:extLst>
              <a:ext uri="{FF2B5EF4-FFF2-40B4-BE49-F238E27FC236}">
                <a16:creationId xmlns:a16="http://schemas.microsoft.com/office/drawing/2014/main" id="{BE83D028-EBC0-44A1-A94E-2ACDD89F47F0}"/>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006600"/>
                </a:solidFill>
                <a:latin typeface="Chiller" panose="04020404031007020602" pitchFamily="82" charset="0"/>
              </a:rPr>
              <a:t>SKELETON</a:t>
            </a:r>
          </a:p>
        </p:txBody>
      </p:sp>
    </p:spTree>
    <p:extLst>
      <p:ext uri="{BB962C8B-B14F-4D97-AF65-F5344CB8AC3E}">
        <p14:creationId xmlns:p14="http://schemas.microsoft.com/office/powerpoint/2010/main" val="3799570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Carbon and hydrogen form ethane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gas</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_H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4114800"/>
            <a:ext cx="9144000" cy="1354217"/>
          </a:xfrm>
          <a:prstGeom prst="rect">
            <a:avLst/>
          </a:prstGeom>
        </p:spPr>
        <p:txBody>
          <a:bodyPr wrap="square">
            <a:spAutoFit/>
          </a:bodyPr>
          <a:lstStyle/>
          <a:p>
            <a:r>
              <a:rPr lang="en-US" sz="3200" dirty="0">
                <a:solidFill>
                  <a:srgbClr val="FF0000"/>
                </a:solidFill>
                <a:latin typeface="Times New Roman" panose="02020603050405020304" pitchFamily="18" charset="0"/>
                <a:cs typeface="Times New Roman" panose="02020603050405020304" pitchFamily="18" charset="0"/>
              </a:rPr>
              <a:t>SAY: one C in reactant, but two in products, put a 2 in front of carbon, start over.  </a:t>
            </a:r>
          </a:p>
          <a:p>
            <a:endParaRPr lang="en-US" dirty="0">
              <a:solidFill>
                <a:srgbClr val="FF0000"/>
              </a:solidFill>
            </a:endParaRPr>
          </a:p>
        </p:txBody>
      </p:sp>
    </p:spTree>
    <p:extLst>
      <p:ext uri="{BB962C8B-B14F-4D97-AF65-F5344CB8AC3E}">
        <p14:creationId xmlns:p14="http://schemas.microsoft.com/office/powerpoint/2010/main" val="821284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Carbon and hydrogen form ethane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gas</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a:t>
            </a:r>
            <a:r>
              <a:rPr lang="en-US" sz="3600" dirty="0">
                <a:solidFill>
                  <a:srgbClr val="006600"/>
                </a:solidFill>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4114800"/>
            <a:ext cx="9144000" cy="2831544"/>
          </a:xfrm>
          <a:prstGeom prst="rect">
            <a:avLst/>
          </a:prstGeom>
        </p:spPr>
        <p:txBody>
          <a:bodyPr wrap="square">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SAY: two C in reactants, and two in products, good.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rgbClr val="006600"/>
                </a:solidFill>
                <a:latin typeface="Times New Roman" panose="02020603050405020304" pitchFamily="18" charset="0"/>
                <a:cs typeface="Times New Roman" panose="02020603050405020304" pitchFamily="18" charset="0"/>
              </a:rPr>
              <a:t>SAY:  2 H’s in reactants, but 6 H’s in products.  How to get six H’s in front?  Add a three in front of the pure hydrogen.  Start over again!</a:t>
            </a:r>
          </a:p>
          <a:p>
            <a:endParaRPr lang="en-US" dirty="0">
              <a:solidFill>
                <a:srgbClr val="FF0000"/>
              </a:solidFill>
            </a:endParaRPr>
          </a:p>
        </p:txBody>
      </p:sp>
    </p:spTree>
    <p:extLst>
      <p:ext uri="{BB962C8B-B14F-4D97-AF65-F5344CB8AC3E}">
        <p14:creationId xmlns:p14="http://schemas.microsoft.com/office/powerpoint/2010/main" val="2130285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Carbon and hydrogen form ethane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gas</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a:t>
            </a:r>
            <a:r>
              <a:rPr lang="en-US" sz="3600" dirty="0">
                <a:solidFill>
                  <a:srgbClr val="006600"/>
                </a:solidFill>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_C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200400"/>
            <a:ext cx="9144000" cy="3323987"/>
          </a:xfrm>
          <a:prstGeom prst="rect">
            <a:avLst/>
          </a:prstGeom>
        </p:spPr>
        <p:txBody>
          <a:bodyPr wrap="square">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SAY: two C in reactants, and two in products, good.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SAY:  6 H’s in reactants, but 6 H’s in products.  Good!</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Balanced, this was easier also.  In a 2:3:1 ratio (JD says yay!</a:t>
            </a:r>
          </a:p>
          <a:p>
            <a:endParaRPr lang="en-US" dirty="0">
              <a:solidFill>
                <a:srgbClr val="FF0000"/>
              </a:solidFill>
            </a:endParaRPr>
          </a:p>
        </p:txBody>
      </p:sp>
    </p:spTree>
    <p:extLst>
      <p:ext uri="{BB962C8B-B14F-4D97-AF65-F5344CB8AC3E}">
        <p14:creationId xmlns:p14="http://schemas.microsoft.com/office/powerpoint/2010/main" val="21770032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Propanol combusts (C</a:t>
            </a:r>
            <a:r>
              <a:rPr lang="en-US" sz="4400" baseline="-25000" dirty="0">
                <a:latin typeface="Times New Roman" panose="02020603050405020304" pitchFamily="18" charset="0"/>
                <a:cs typeface="Times New Roman" panose="02020603050405020304" pitchFamily="18" charset="0"/>
              </a:rPr>
              <a:t>3</a:t>
            </a:r>
            <a:r>
              <a:rPr lang="en-US" sz="4400" dirty="0">
                <a:latin typeface="Times New Roman" panose="02020603050405020304" pitchFamily="18" charset="0"/>
                <a:cs typeface="Times New Roman" panose="02020603050405020304" pitchFamily="18" charset="0"/>
              </a:rPr>
              <a:t>H</a:t>
            </a:r>
            <a:r>
              <a:rPr lang="en-US" sz="4400" baseline="-25000" dirty="0">
                <a:latin typeface="Times New Roman" panose="02020603050405020304" pitchFamily="18" charset="0"/>
                <a:cs typeface="Times New Roman" panose="02020603050405020304" pitchFamily="18" charset="0"/>
              </a:rPr>
              <a:t>7</a:t>
            </a:r>
            <a:r>
              <a:rPr lang="en-US" sz="4400" dirty="0">
                <a:latin typeface="Times New Roman" panose="02020603050405020304" pitchFamily="18" charset="0"/>
                <a:cs typeface="Times New Roman" panose="02020603050405020304" pitchFamily="18" charset="0"/>
              </a:rPr>
              <a:t>OH)</a:t>
            </a:r>
          </a:p>
        </p:txBody>
      </p:sp>
      <p:sp>
        <p:nvSpPr>
          <p:cNvPr id="3" name="TextBox 2">
            <a:extLst>
              <a:ext uri="{FF2B5EF4-FFF2-40B4-BE49-F238E27FC236}">
                <a16:creationId xmlns:a16="http://schemas.microsoft.com/office/drawing/2014/main" id="{D735ABB0-A0A9-4E5E-94A1-E8C7E0152587}"/>
              </a:ext>
            </a:extLst>
          </p:cNvPr>
          <p:cNvSpPr txBox="1"/>
          <p:nvPr/>
        </p:nvSpPr>
        <p:spPr>
          <a:xfrm>
            <a:off x="0" y="2971800"/>
            <a:ext cx="9144000" cy="2677656"/>
          </a:xfrm>
          <a:prstGeom prst="rect">
            <a:avLst/>
          </a:prstGeom>
          <a:noFill/>
        </p:spPr>
        <p:txBody>
          <a:bodyPr wrap="square" rtlCol="0">
            <a:spAutoFit/>
          </a:bodyPr>
          <a:lstStyle/>
          <a:p>
            <a:r>
              <a:rPr lang="en-US" sz="2800" dirty="0">
                <a:solidFill>
                  <a:srgbClr val="FF0000"/>
                </a:solidFill>
              </a:rPr>
              <a:t>Propanol is a type of alcohol, it’s an oxygenated hydrocarbon.  That means it is made up of hydrogen  and carbon (like a hydrocarbon) PLUS some oxygen.  This is fine, but it makes balancing a bit trickier, as now there is oxygen in both reactants as well as both products, but you’re smart, this is fun.</a:t>
            </a:r>
          </a:p>
        </p:txBody>
      </p:sp>
    </p:spTree>
    <p:extLst>
      <p:ext uri="{BB962C8B-B14F-4D97-AF65-F5344CB8AC3E}">
        <p14:creationId xmlns:p14="http://schemas.microsoft.com/office/powerpoint/2010/main" val="2393191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_CO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_H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1938992"/>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In combustion, a hydrocarbon, or OXYGENTATED HYDROCARBON combines rapidly with oxygen and forms only carbon dioxide and water.</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Pure oxygen is diatomic, and the product formulas are well known already.    </a:t>
            </a:r>
          </a:p>
        </p:txBody>
      </p:sp>
      <p:sp>
        <p:nvSpPr>
          <p:cNvPr id="5" name="TextBox 4">
            <a:extLst>
              <a:ext uri="{FF2B5EF4-FFF2-40B4-BE49-F238E27FC236}">
                <a16:creationId xmlns:a16="http://schemas.microsoft.com/office/drawing/2014/main" id="{8693D3B1-D6F0-4DE7-92C1-CA74E2F512CD}"/>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006600"/>
                </a:solidFill>
                <a:latin typeface="Chiller" panose="04020404031007020602" pitchFamily="82" charset="0"/>
              </a:rPr>
              <a:t>SKELETON</a:t>
            </a:r>
          </a:p>
        </p:txBody>
      </p:sp>
    </p:spTree>
    <p:extLst>
      <p:ext uri="{BB962C8B-B14F-4D97-AF65-F5344CB8AC3E}">
        <p14:creationId xmlns:p14="http://schemas.microsoft.com/office/powerpoint/2010/main" val="453957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rgbClr val="FF0000"/>
                </a:solidFill>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_H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461665"/>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SAY:  3 carbons in the reactants, so put a 3 in front of CO</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start over.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8186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rgbClr val="006600"/>
                </a:solidFill>
                <a:latin typeface="Times New Roman" panose="02020603050405020304" pitchFamily="18" charset="0"/>
                <a:cs typeface="Times New Roman" panose="02020603050405020304" pitchFamily="18" charset="0"/>
              </a:rPr>
              <a:t>_</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1200329"/>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SAY:  3 carbons in the reactants, and 3 in products, good.</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57075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rgbClr val="FF0000"/>
                </a:solidFill>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2677656"/>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SAY:  3 carbons in the reactants, and 3 in products, good.</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SAY:  7 + 1 H = 8H in reactants, we need to put a 4 in front of the water.</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Start over.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62217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_C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3416320"/>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3 carbons in the reactants, and 3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7 + 1 H = 8H in reactants, and 8 H in products, good. </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SAY:  two oxygens in reactants, but 6 + 4 = 10 oxygen in products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(NOT GOOD). </a:t>
            </a:r>
          </a:p>
          <a:p>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To fix this, think…  we need even oxygen on reactant side, we need to double the propanol to do that, then start over.   </a:t>
            </a:r>
          </a:p>
        </p:txBody>
      </p:sp>
    </p:spTree>
    <p:extLst>
      <p:ext uri="{BB962C8B-B14F-4D97-AF65-F5344CB8AC3E}">
        <p14:creationId xmlns:p14="http://schemas.microsoft.com/office/powerpoint/2010/main" val="2609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solidFill>
                  <a:srgbClr val="FF0000"/>
                </a:solidFill>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_Al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3581401"/>
            <a:ext cx="9144000" cy="3108543"/>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SAY:  two aluminums up front in reactants, and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two aluminums in the product, good.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SAY:  there are 2 oxygens in the reactants, but three in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 products.  Even 2 and Odd 3, bad.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To fix this, we double the odd one, by doubling up Al</a:t>
            </a:r>
            <a:r>
              <a:rPr lang="en-US" sz="2800" baseline="-25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O</a:t>
            </a:r>
            <a:r>
              <a:rPr lang="en-US" sz="2800" baseline="-25000" dirty="0">
                <a:solidFill>
                  <a:srgbClr val="0000FF"/>
                </a:solidFill>
                <a:latin typeface="Times New Roman" panose="02020603050405020304" pitchFamily="18" charset="0"/>
                <a:cs typeface="Times New Roman" panose="02020603050405020304" pitchFamily="18" charset="0"/>
              </a:rPr>
              <a:t>3</a:t>
            </a: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7011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rgbClr val="0000FF"/>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830997"/>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6 carbons in the reactants, and 3 in products, to fix this,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change the 3 into a 6, and start over.  </a:t>
            </a:r>
            <a:endParaRPr lang="en-US" sz="2400" dirty="0">
              <a:solidFill>
                <a:srgbClr val="0000FF"/>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0674BC74-932B-4426-A56E-8B89AB5E1A6C}"/>
              </a:ext>
            </a:extLst>
          </p:cNvPr>
          <p:cNvCxnSpPr/>
          <p:nvPr/>
        </p:nvCxnSpPr>
        <p:spPr>
          <a:xfrm>
            <a:off x="5257800" y="2057400"/>
            <a:ext cx="152400" cy="547329"/>
          </a:xfrm>
          <a:prstGeom prst="line">
            <a:avLst/>
          </a:prstGeom>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EE061A24-F3F5-4F87-8C42-C6AB667D29B7}"/>
              </a:ext>
            </a:extLst>
          </p:cNvPr>
          <p:cNvCxnSpPr>
            <a:cxnSpLocks/>
          </p:cNvCxnSpPr>
          <p:nvPr/>
        </p:nvCxnSpPr>
        <p:spPr>
          <a:xfrm flipH="1">
            <a:off x="5257800" y="2057400"/>
            <a:ext cx="152400" cy="381000"/>
          </a:xfrm>
          <a:prstGeom prst="line">
            <a:avLst/>
          </a:prstGeom>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53FEB0F7-F487-478D-8280-13315768586C}"/>
              </a:ext>
            </a:extLst>
          </p:cNvPr>
          <p:cNvSpPr txBox="1"/>
          <p:nvPr/>
        </p:nvSpPr>
        <p:spPr>
          <a:xfrm rot="518071">
            <a:off x="5029200" y="1676400"/>
            <a:ext cx="457200" cy="646331"/>
          </a:xfrm>
          <a:prstGeom prst="rect">
            <a:avLst/>
          </a:prstGeom>
          <a:noFill/>
        </p:spPr>
        <p:txBody>
          <a:bodyPr wrap="square" rtlCol="0">
            <a:spAutoFit/>
          </a:bodyPr>
          <a:lstStyle/>
          <a:p>
            <a:r>
              <a:rPr lang="en-US" sz="3600" dirty="0">
                <a:solidFill>
                  <a:srgbClr val="0000FF"/>
                </a:solidFill>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144595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1569660"/>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6 carbons in the reactants, and 3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SAY 2 x (7+1) H’s in reactants = 16 H, and only 8 in products, to fix this change the four into an 8 and start over.  </a:t>
            </a:r>
          </a:p>
        </p:txBody>
      </p:sp>
      <p:cxnSp>
        <p:nvCxnSpPr>
          <p:cNvPr id="7" name="Straight Connector 6">
            <a:extLst>
              <a:ext uri="{FF2B5EF4-FFF2-40B4-BE49-F238E27FC236}">
                <a16:creationId xmlns:a16="http://schemas.microsoft.com/office/drawing/2014/main" id="{B69E0EB1-16A9-487E-AE2B-8254EF1D50FD}"/>
              </a:ext>
            </a:extLst>
          </p:cNvPr>
          <p:cNvCxnSpPr/>
          <p:nvPr/>
        </p:nvCxnSpPr>
        <p:spPr>
          <a:xfrm>
            <a:off x="7239000" y="2067951"/>
            <a:ext cx="152400" cy="547329"/>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F9A4788E-F23A-44E5-AFC4-B2E9858AB02D}"/>
              </a:ext>
            </a:extLst>
          </p:cNvPr>
          <p:cNvCxnSpPr>
            <a:cxnSpLocks/>
          </p:cNvCxnSpPr>
          <p:nvPr/>
        </p:nvCxnSpPr>
        <p:spPr>
          <a:xfrm flipH="1">
            <a:off x="7239000" y="2067951"/>
            <a:ext cx="152400" cy="381000"/>
          </a:xfrm>
          <a:prstGeom prst="line">
            <a:avLst/>
          </a:prstGeom>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7F1C8372-C0C1-4FE4-94E6-035DDA38C4DD}"/>
              </a:ext>
            </a:extLst>
          </p:cNvPr>
          <p:cNvSpPr txBox="1"/>
          <p:nvPr/>
        </p:nvSpPr>
        <p:spPr>
          <a:xfrm rot="518071">
            <a:off x="7010400" y="1686951"/>
            <a:ext cx="457200" cy="646331"/>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1533561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_O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8</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3416320"/>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6 carbons in the reactants, and 3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x (7+1) H’s in reactants = 16 H, and now 16 H’s in products too.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We have 2+2 oxygens in reactants, but 12 + 8 = 20 in products.  </a:t>
            </a:r>
          </a:p>
          <a:p>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To fix this we do not want to change propanol again, it wrecks everything.  How can we get 20 oxygens but keep just 2 propanol?  Make the pure oxygen 18 oxygens, but adding a 9!</a:t>
            </a:r>
          </a:p>
        </p:txBody>
      </p:sp>
    </p:spTree>
    <p:extLst>
      <p:ext uri="{BB962C8B-B14F-4D97-AF65-F5344CB8AC3E}">
        <p14:creationId xmlns:p14="http://schemas.microsoft.com/office/powerpoint/2010/main" val="26633361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a:t>
            </a:r>
            <a:r>
              <a:rPr lang="en-US" sz="3200" dirty="0">
                <a:solidFill>
                  <a:srgbClr val="0000FF"/>
                </a:solidFill>
                <a:latin typeface="Times New Roman" panose="02020603050405020304" pitchFamily="18" charset="0"/>
                <a:cs typeface="Times New Roman" panose="02020603050405020304" pitchFamily="18" charset="0"/>
              </a:rPr>
              <a:t>9</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8</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0" y="3481760"/>
            <a:ext cx="9144000" cy="2308324"/>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6 carbons in the reactants, and 3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x (7+1) H’s in reactants = 16 H, and now 16 H’s in products too.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SAY:  we have 2 + 18 Oxygens = 20 in reactants, and we have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12 + 8 oxygens = 20 oxygens in the products, </a:t>
            </a:r>
            <a:r>
              <a:rPr lang="en-US" sz="2400" dirty="0">
                <a:solidFill>
                  <a:srgbClr val="FF0000"/>
                </a:solidFill>
                <a:latin typeface="Times New Roman" panose="02020603050405020304" pitchFamily="18" charset="0"/>
                <a:cs typeface="Times New Roman" panose="02020603050405020304" pitchFamily="18" charset="0"/>
              </a:rPr>
              <a:t>balanced!</a:t>
            </a:r>
          </a:p>
        </p:txBody>
      </p:sp>
    </p:spTree>
    <p:extLst>
      <p:ext uri="{BB962C8B-B14F-4D97-AF65-F5344CB8AC3E}">
        <p14:creationId xmlns:p14="http://schemas.microsoft.com/office/powerpoint/2010/main" val="42284138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p:txBody>
      </p:sp>
    </p:spTree>
    <p:extLst>
      <p:ext uri="{BB962C8B-B14F-4D97-AF65-F5344CB8AC3E}">
        <p14:creationId xmlns:p14="http://schemas.microsoft.com/office/powerpoint/2010/main" val="41250553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_Br</a:t>
            </a:r>
            <a:r>
              <a:rPr lang="en-US" sz="3600" baseline="-25000" dirty="0">
                <a:solidFill>
                  <a:srgbClr val="FF0000"/>
                </a:solidFill>
                <a:latin typeface="Times New Roman" panose="02020603050405020304" pitchFamily="18" charset="0"/>
                <a:cs typeface="Times New Roman" panose="02020603050405020304" pitchFamily="18" charset="0"/>
              </a:rPr>
              <a:t>2(L) </a:t>
            </a:r>
            <a:r>
              <a:rPr lang="en-US" sz="3600" dirty="0">
                <a:solidFill>
                  <a:srgbClr val="FF0000"/>
                </a:solidFill>
                <a:latin typeface="Times New Roman" panose="02020603050405020304" pitchFamily="18" charset="0"/>
                <a:cs typeface="Times New Roman" panose="02020603050405020304" pitchFamily="18" charset="0"/>
              </a:rPr>
              <a:t>  +  _</a:t>
            </a:r>
            <a:r>
              <a:rPr lang="en-US" sz="3600" dirty="0" err="1">
                <a:solidFill>
                  <a:srgbClr val="FF0000"/>
                </a:solidFill>
                <a:latin typeface="Times New Roman" panose="02020603050405020304" pitchFamily="18" charset="0"/>
                <a:cs typeface="Times New Roman" panose="02020603050405020304" pitchFamily="18" charset="0"/>
              </a:rPr>
              <a:t>LiI</a:t>
            </a:r>
            <a:r>
              <a:rPr lang="en-US" sz="3600" baseline="-25000" dirty="0">
                <a:solidFill>
                  <a:srgbClr val="FF0000"/>
                </a:solidFill>
                <a:latin typeface="Times New Roman" panose="02020603050405020304" pitchFamily="18" charset="0"/>
                <a:cs typeface="Times New Roman" panose="02020603050405020304" pitchFamily="18" charset="0"/>
              </a:rPr>
              <a:t>(AQ)</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en-US" sz="3600" dirty="0">
                <a:solidFill>
                  <a:srgbClr val="006600"/>
                </a:solidFill>
                <a:latin typeface="Times New Roman" panose="02020603050405020304" pitchFamily="18" charset="0"/>
                <a:cs typeface="Times New Roman" panose="02020603050405020304" pitchFamily="18" charset="0"/>
              </a:rPr>
              <a:t>_</a:t>
            </a:r>
            <a:r>
              <a:rPr lang="en-US" sz="3600" dirty="0" err="1">
                <a:solidFill>
                  <a:srgbClr val="006600"/>
                </a:solidFill>
                <a:latin typeface="Times New Roman" panose="02020603050405020304" pitchFamily="18" charset="0"/>
                <a:cs typeface="Times New Roman" panose="02020603050405020304" pitchFamily="18" charset="0"/>
              </a:rPr>
              <a:t>LiBr</a:t>
            </a:r>
            <a:r>
              <a:rPr lang="en-US" sz="3600" baseline="-25000" dirty="0">
                <a:solidFill>
                  <a:srgbClr val="006600"/>
                </a:solidFill>
                <a:latin typeface="Times New Roman" panose="02020603050405020304" pitchFamily="18" charset="0"/>
                <a:cs typeface="Times New Roman" panose="02020603050405020304" pitchFamily="18" charset="0"/>
              </a:rPr>
              <a:t>(AQ)</a:t>
            </a:r>
            <a:r>
              <a:rPr lang="en-US" sz="3600" dirty="0">
                <a:solidFill>
                  <a:srgbClr val="006600"/>
                </a:solidFill>
                <a:latin typeface="Times New Roman" panose="02020603050405020304" pitchFamily="18" charset="0"/>
                <a:cs typeface="Times New Roman" panose="02020603050405020304" pitchFamily="18" charset="0"/>
              </a:rPr>
              <a:t>   +  _I</a:t>
            </a:r>
            <a:r>
              <a:rPr lang="en-US" sz="3600" baseline="-25000" dirty="0">
                <a:solidFill>
                  <a:srgbClr val="006600"/>
                </a:solidFill>
                <a:latin typeface="Times New Roman" panose="02020603050405020304" pitchFamily="18" charset="0"/>
                <a:cs typeface="Times New Roman" panose="02020603050405020304" pitchFamily="18" charset="0"/>
              </a:rPr>
              <a:t>2(S)</a:t>
            </a:r>
            <a:endParaRPr lang="en-US" sz="3600" dirty="0">
              <a:solidFill>
                <a:srgbClr val="0066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513" y="3810000"/>
            <a:ext cx="9136487" cy="2677656"/>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Bromine is diatomic HONClBrIF twin. </a:t>
            </a:r>
          </a:p>
          <a:p>
            <a:r>
              <a:rPr lang="en-US" sz="2400" dirty="0">
                <a:solidFill>
                  <a:srgbClr val="FF0000"/>
                </a:solidFill>
                <a:latin typeface="Times New Roman" panose="02020603050405020304" pitchFamily="18" charset="0"/>
                <a:cs typeface="Times New Roman" panose="02020603050405020304" pitchFamily="18" charset="0"/>
              </a:rPr>
              <a:t>Li makes the Li</a:t>
            </a:r>
            <a:r>
              <a:rPr lang="en-US" sz="2400" baseline="30000" dirty="0">
                <a:solidFill>
                  <a:srgbClr val="FF0000"/>
                </a:solidFill>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cation.  Iodine makes only the I</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anion, 1:1 ratio.</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Li makes the Li</a:t>
            </a:r>
            <a:r>
              <a:rPr lang="en-US" sz="2400" baseline="30000" dirty="0">
                <a:solidFill>
                  <a:srgbClr val="006600"/>
                </a:solidFill>
                <a:latin typeface="Times New Roman" panose="02020603050405020304" pitchFamily="18" charset="0"/>
                <a:cs typeface="Times New Roman" panose="02020603050405020304" pitchFamily="18" charset="0"/>
              </a:rPr>
              <a:t>+1 </a:t>
            </a:r>
            <a:r>
              <a:rPr lang="en-US" sz="2400" dirty="0">
                <a:solidFill>
                  <a:srgbClr val="006600"/>
                </a:solidFill>
                <a:latin typeface="Times New Roman" panose="02020603050405020304" pitchFamily="18" charset="0"/>
                <a:cs typeface="Times New Roman" panose="02020603050405020304" pitchFamily="18" charset="0"/>
              </a:rPr>
              <a:t>cation.  Bromine makes only the Br</a:t>
            </a:r>
            <a:r>
              <a:rPr lang="en-US" sz="2400" baseline="30000" dirty="0">
                <a:solidFill>
                  <a:srgbClr val="006600"/>
                </a:solidFill>
                <a:latin typeface="Times New Roman" panose="02020603050405020304" pitchFamily="18" charset="0"/>
                <a:cs typeface="Times New Roman" panose="02020603050405020304" pitchFamily="18" charset="0"/>
              </a:rPr>
              <a:t>-1</a:t>
            </a:r>
            <a:r>
              <a:rPr lang="en-US" sz="2400" dirty="0">
                <a:solidFill>
                  <a:srgbClr val="006600"/>
                </a:solidFill>
                <a:latin typeface="Times New Roman" panose="02020603050405020304" pitchFamily="18" charset="0"/>
                <a:cs typeface="Times New Roman" panose="02020603050405020304" pitchFamily="18" charset="0"/>
              </a:rPr>
              <a:t> anion, 1:1 ratio.</a:t>
            </a:r>
            <a:br>
              <a:rPr lang="en-US" sz="2400" dirty="0">
                <a:solidFill>
                  <a:srgbClr val="006600"/>
                </a:solidFill>
                <a:latin typeface="Times New Roman" panose="02020603050405020304" pitchFamily="18" charset="0"/>
                <a:cs typeface="Times New Roman" panose="02020603050405020304" pitchFamily="18" charset="0"/>
              </a:rPr>
            </a:br>
            <a:r>
              <a:rPr lang="en-US" sz="2400" dirty="0">
                <a:solidFill>
                  <a:srgbClr val="006600"/>
                </a:solidFill>
                <a:latin typeface="Times New Roman" panose="02020603050405020304" pitchFamily="18" charset="0"/>
                <a:cs typeface="Times New Roman" panose="02020603050405020304" pitchFamily="18" charset="0"/>
              </a:rPr>
              <a:t>Iodine is diatomic HONClBrIF twin. </a:t>
            </a:r>
          </a:p>
          <a:p>
            <a:endParaRPr lang="en-US" sz="2400" dirty="0">
              <a:solidFill>
                <a:srgbClr val="006600"/>
              </a:solidFill>
              <a:latin typeface="Times New Roman" panose="02020603050405020304" pitchFamily="18" charset="0"/>
              <a:cs typeface="Times New Roman" panose="02020603050405020304" pitchFamily="18" charset="0"/>
            </a:endParaRPr>
          </a:p>
          <a:p>
            <a:endParaRPr lang="en-US" sz="2400" dirty="0">
              <a:solidFill>
                <a:srgbClr val="0066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20B356-4FBE-4E86-BE15-F497C5F15068}"/>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rgbClr val="0000FF"/>
                </a:solidFill>
                <a:latin typeface="Chiller" panose="04020404031007020602" pitchFamily="82" charset="0"/>
              </a:rPr>
              <a:t>SKELETON</a:t>
            </a:r>
          </a:p>
        </p:txBody>
      </p:sp>
    </p:spTree>
    <p:extLst>
      <p:ext uri="{BB962C8B-B14F-4D97-AF65-F5344CB8AC3E}">
        <p14:creationId xmlns:p14="http://schemas.microsoft.com/office/powerpoint/2010/main" val="37948281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_Br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2(L)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a:t>
            </a:r>
            <a:r>
              <a:rPr lang="en-US" sz="3600" dirty="0" err="1">
                <a:solidFill>
                  <a:schemeClr val="tx1">
                    <a:lumMod val="95000"/>
                    <a:lumOff val="5000"/>
                  </a:schemeClr>
                </a:solidFill>
                <a:latin typeface="Times New Roman" panose="02020603050405020304" pitchFamily="18" charset="0"/>
                <a:cs typeface="Times New Roman" panose="02020603050405020304" pitchFamily="18" charset="0"/>
              </a:rPr>
              <a:t>LiI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LiBr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2(S)</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7513" y="3810000"/>
            <a:ext cx="9136487" cy="830997"/>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SAY:  2 bromines in reactants, so put a 2 in front of </a:t>
            </a:r>
            <a:r>
              <a:rPr lang="en-US" sz="2400" dirty="0" err="1">
                <a:solidFill>
                  <a:srgbClr val="FF0000"/>
                </a:solidFill>
                <a:latin typeface="Times New Roman" panose="02020603050405020304" pitchFamily="18" charset="0"/>
                <a:cs typeface="Times New Roman" panose="02020603050405020304" pitchFamily="18" charset="0"/>
              </a:rPr>
              <a:t>LiBr</a:t>
            </a:r>
            <a:r>
              <a:rPr lang="en-US" sz="2400" dirty="0">
                <a:solidFill>
                  <a:srgbClr val="FF0000"/>
                </a:solidFill>
                <a:latin typeface="Times New Roman" panose="02020603050405020304" pitchFamily="18" charset="0"/>
                <a:cs typeface="Times New Roman" panose="02020603050405020304" pitchFamily="18" charset="0"/>
              </a:rPr>
              <a:t>, start over.  </a:t>
            </a:r>
            <a:endParaRPr lang="en-US" sz="2400" dirty="0">
              <a:solidFill>
                <a:srgbClr val="006600"/>
              </a:solidFill>
              <a:latin typeface="Times New Roman" panose="02020603050405020304" pitchFamily="18" charset="0"/>
              <a:cs typeface="Times New Roman" panose="02020603050405020304" pitchFamily="18" charset="0"/>
            </a:endParaRPr>
          </a:p>
          <a:p>
            <a:endParaRPr lang="en-US" sz="2400"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6983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_Br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2(L)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sz="3600" dirty="0">
                <a:solidFill>
                  <a:srgbClr val="0000FF"/>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LiI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2LiBr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2(S)</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7513" y="3810000"/>
            <a:ext cx="9136487" cy="1938992"/>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bromines in reactants, 2 in products, good.  </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SAY:  1 lithium in reactant, but two in products,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put a 2 in front of the </a:t>
            </a:r>
            <a:r>
              <a:rPr lang="en-US" sz="2400" dirty="0" err="1">
                <a:solidFill>
                  <a:srgbClr val="0000FF"/>
                </a:solidFill>
                <a:latin typeface="Times New Roman" panose="02020603050405020304" pitchFamily="18" charset="0"/>
                <a:cs typeface="Times New Roman" panose="02020603050405020304" pitchFamily="18" charset="0"/>
              </a:rPr>
              <a:t>LiI</a:t>
            </a:r>
            <a:r>
              <a:rPr lang="en-US" sz="2400" dirty="0">
                <a:solidFill>
                  <a:srgbClr val="0000FF"/>
                </a:solidFill>
                <a:latin typeface="Times New Roman" panose="02020603050405020304" pitchFamily="18" charset="0"/>
                <a:cs typeface="Times New Roman" panose="02020603050405020304" pitchFamily="18" charset="0"/>
              </a:rPr>
              <a:t> and start over again.  </a:t>
            </a:r>
          </a:p>
          <a:p>
            <a:endParaRPr lang="en-US" sz="2400"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12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_Br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2(L)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2LiI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2LiBr</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_I</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2(S)</a:t>
            </a:r>
            <a:endParaRPr lang="en-US" sz="3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7513" y="3810000"/>
            <a:ext cx="9136487" cy="2677656"/>
          </a:xfrm>
          <a:prstGeom prst="rect">
            <a:avLst/>
          </a:prstGeom>
        </p:spPr>
        <p:txBody>
          <a:bodyPr wrap="square">
            <a:sp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bromines in reactants, 2 in products, good.  </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SAY:  2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lithiums</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in reactant, but two in products, good.</a:t>
            </a: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SAY:  2 </a:t>
            </a:r>
            <a:r>
              <a:rPr lang="en-US" sz="2400" dirty="0" err="1">
                <a:solidFill>
                  <a:srgbClr val="FF0000"/>
                </a:solidFill>
                <a:latin typeface="Times New Roman" panose="02020603050405020304" pitchFamily="18" charset="0"/>
                <a:cs typeface="Times New Roman" panose="02020603050405020304" pitchFamily="18" charset="0"/>
              </a:rPr>
              <a:t>iodines</a:t>
            </a:r>
            <a:r>
              <a:rPr lang="en-US" sz="2400" dirty="0">
                <a:solidFill>
                  <a:srgbClr val="FF0000"/>
                </a:solidFill>
                <a:latin typeface="Times New Roman" panose="02020603050405020304" pitchFamily="18" charset="0"/>
                <a:cs typeface="Times New Roman" panose="02020603050405020304" pitchFamily="18" charset="0"/>
              </a:rPr>
              <a:t> in reactants, and we have 2 already in products (great!)</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This is already balanced!   It’s a 1:2:2:1 ratio, me and JD say yay.  </a:t>
            </a:r>
          </a:p>
        </p:txBody>
      </p:sp>
    </p:spTree>
    <p:extLst>
      <p:ext uri="{BB962C8B-B14F-4D97-AF65-F5344CB8AC3E}">
        <p14:creationId xmlns:p14="http://schemas.microsoft.com/office/powerpoint/2010/main" val="36365609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200329"/>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p:txBody>
      </p:sp>
      <p:sp>
        <p:nvSpPr>
          <p:cNvPr id="3" name="TextBox 2">
            <a:extLst>
              <a:ext uri="{FF2B5EF4-FFF2-40B4-BE49-F238E27FC236}">
                <a16:creationId xmlns:a16="http://schemas.microsoft.com/office/drawing/2014/main" id="{EBE81FC8-3CE7-4788-B32A-6ED74FEB4486}"/>
              </a:ext>
            </a:extLst>
          </p:cNvPr>
          <p:cNvSpPr txBox="1"/>
          <p:nvPr/>
        </p:nvSpPr>
        <p:spPr>
          <a:xfrm>
            <a:off x="7513" y="3581400"/>
            <a:ext cx="9144000" cy="2123658"/>
          </a:xfrm>
          <a:prstGeom prst="rect">
            <a:avLst/>
          </a:prstGeom>
          <a:noFill/>
        </p:spPr>
        <p:txBody>
          <a:bodyPr wrap="square" rtlCol="0">
            <a:spAutoFit/>
          </a:bodyPr>
          <a:lstStyle/>
          <a:p>
            <a:r>
              <a:rPr lang="en-US" sz="2400" dirty="0">
                <a:solidFill>
                  <a:srgbClr val="006600"/>
                </a:solidFill>
                <a:latin typeface="Times New Roman" panose="02020603050405020304" pitchFamily="18" charset="0"/>
                <a:cs typeface="Times New Roman" panose="02020603050405020304" pitchFamily="18" charset="0"/>
              </a:rPr>
              <a:t>Here we have two AQ solutions to start, the perfect set up for a </a:t>
            </a:r>
            <a:br>
              <a:rPr lang="en-US" sz="2400" dirty="0">
                <a:solidFill>
                  <a:srgbClr val="006600"/>
                </a:solidFill>
                <a:latin typeface="Times New Roman" panose="02020603050405020304" pitchFamily="18" charset="0"/>
                <a:cs typeface="Times New Roman" panose="02020603050405020304" pitchFamily="18" charset="0"/>
              </a:rPr>
            </a:br>
            <a:r>
              <a:rPr lang="en-US" sz="2400" dirty="0">
                <a:solidFill>
                  <a:srgbClr val="006600"/>
                </a:solidFill>
                <a:latin typeface="Times New Roman" panose="02020603050405020304" pitchFamily="18" charset="0"/>
                <a:cs typeface="Times New Roman" panose="02020603050405020304" pitchFamily="18" charset="0"/>
              </a:rPr>
              <a:t>	double replacement reaction.</a:t>
            </a:r>
          </a:p>
          <a:p>
            <a:endParaRPr lang="en-US" sz="2400" dirty="0">
              <a:solidFill>
                <a:srgbClr val="006600"/>
              </a:solidFill>
              <a:latin typeface="Times New Roman" panose="02020603050405020304" pitchFamily="18" charset="0"/>
              <a:cs typeface="Times New Roman" panose="02020603050405020304" pitchFamily="18" charset="0"/>
            </a:endParaRPr>
          </a:p>
          <a:p>
            <a:r>
              <a:rPr lang="en-US" sz="2400" dirty="0">
                <a:solidFill>
                  <a:srgbClr val="006600"/>
                </a:solidFill>
                <a:latin typeface="Times New Roman" panose="02020603050405020304" pitchFamily="18" charset="0"/>
                <a:cs typeface="Times New Roman" panose="02020603050405020304" pitchFamily="18" charset="0"/>
              </a:rPr>
              <a:t>We will write the reactants, then we will write the products.  </a:t>
            </a:r>
          </a:p>
          <a:p>
            <a:endParaRPr lang="en-US" dirty="0"/>
          </a:p>
          <a:p>
            <a:endParaRPr lang="en-US" dirty="0"/>
          </a:p>
        </p:txBody>
      </p:sp>
    </p:spTree>
    <p:extLst>
      <p:ext uri="{BB962C8B-B14F-4D97-AF65-F5344CB8AC3E}">
        <p14:creationId xmlns:p14="http://schemas.microsoft.com/office/powerpoint/2010/main" val="397803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2Al</a:t>
            </a:r>
            <a:r>
              <a:rPr lang="en-US" sz="4400" baseline="-25000" dirty="0">
                <a:solidFill>
                  <a:schemeClr val="tx1">
                    <a:lumMod val="95000"/>
                    <a:lumOff val="5000"/>
                  </a:schemeClr>
                </a:solidFill>
                <a:latin typeface="Times New Roman" panose="02020603050405020304" pitchFamily="18" charset="0"/>
                <a:cs typeface="Times New Roman" panose="02020603050405020304" pitchFamily="18" charset="0"/>
              </a:rPr>
              <a:t>(S</a:t>
            </a:r>
            <a:r>
              <a:rPr lang="en-US" sz="4400" baseline="-25000"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a:t>
            </a:r>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4036875"/>
            <a:ext cx="9144000" cy="1815882"/>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two aluminums up front in reactants, and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four aluminums in the product, bad. </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To fix this we must change the 2Al in the reactants to a four.  </a:t>
            </a:r>
          </a:p>
        </p:txBody>
      </p:sp>
      <p:cxnSp>
        <p:nvCxnSpPr>
          <p:cNvPr id="6" name="Straight Arrow Connector 5">
            <a:extLst>
              <a:ext uri="{FF2B5EF4-FFF2-40B4-BE49-F238E27FC236}">
                <a16:creationId xmlns:a16="http://schemas.microsoft.com/office/drawing/2014/main" id="{DCF3D3AB-7FEA-4DEA-AD08-96F4EF1B5A8D}"/>
              </a:ext>
            </a:extLst>
          </p:cNvPr>
          <p:cNvCxnSpPr>
            <a:cxnSpLocks/>
          </p:cNvCxnSpPr>
          <p:nvPr/>
        </p:nvCxnSpPr>
        <p:spPr>
          <a:xfrm flipV="1">
            <a:off x="5638800" y="2821126"/>
            <a:ext cx="457200" cy="988874"/>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101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_</a:t>
            </a:r>
            <a:r>
              <a:rPr lang="en-US" sz="2800" dirty="0">
                <a:solidFill>
                  <a:srgbClr val="0000FF"/>
                </a:solidFill>
                <a:latin typeface="Times New Roman" panose="02020603050405020304" pitchFamily="18" charset="0"/>
                <a:cs typeface="Times New Roman" panose="02020603050405020304" pitchFamily="18" charset="0"/>
              </a:rPr>
              <a:t>Ba(NO</a:t>
            </a:r>
            <a:r>
              <a:rPr lang="en-US" sz="2800" baseline="-25000" dirty="0">
                <a:solidFill>
                  <a:srgbClr val="0000FF"/>
                </a:solidFill>
                <a:latin typeface="Times New Roman" panose="02020603050405020304" pitchFamily="18" charset="0"/>
                <a:cs typeface="Times New Roman" panose="02020603050405020304" pitchFamily="18" charset="0"/>
              </a:rPr>
              <a:t>3</a:t>
            </a:r>
            <a:r>
              <a:rPr lang="en-US" sz="2800" dirty="0">
                <a:solidFill>
                  <a:srgbClr val="0000FF"/>
                </a:solidFill>
                <a:latin typeface="Times New Roman" panose="02020603050405020304" pitchFamily="18" charset="0"/>
                <a:cs typeface="Times New Roman" panose="02020603050405020304" pitchFamily="18" charset="0"/>
              </a:rPr>
              <a:t>)</a:t>
            </a:r>
            <a:r>
              <a:rPr lang="en-US" sz="2800" baseline="-25000" dirty="0">
                <a:solidFill>
                  <a:srgbClr val="0000FF"/>
                </a:solidFill>
                <a:latin typeface="Times New Roman" panose="02020603050405020304" pitchFamily="18" charset="0"/>
                <a:cs typeface="Times New Roman" panose="02020603050405020304" pitchFamily="18" charset="0"/>
              </a:rPr>
              <a:t>2(AQ</a:t>
            </a:r>
            <a:r>
              <a:rPr lang="en-US" sz="2800" baseline="-25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  </a:t>
            </a:r>
            <a:r>
              <a:rPr lang="en-US" sz="2800" dirty="0">
                <a:solidFill>
                  <a:srgbClr val="FF0000"/>
                </a:solidFill>
                <a:latin typeface="Times New Roman" panose="02020603050405020304" pitchFamily="18" charset="0"/>
                <a:cs typeface="Times New Roman" panose="02020603050405020304" pitchFamily="18" charset="0"/>
              </a:rPr>
              <a:t>_Na</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SO</a:t>
            </a:r>
            <a:r>
              <a:rPr lang="en-US" sz="2800" baseline="-25000" dirty="0">
                <a:solidFill>
                  <a:srgbClr val="FF0000"/>
                </a:solidFill>
                <a:latin typeface="Times New Roman" panose="02020603050405020304" pitchFamily="18" charset="0"/>
                <a:cs typeface="Times New Roman" panose="02020603050405020304" pitchFamily="18" charset="0"/>
              </a:rPr>
              <a:t>4(AQ)</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B3E5F53D-F727-437F-82B0-6DA4DA9BF0AA}"/>
              </a:ext>
            </a:extLst>
          </p:cNvPr>
          <p:cNvSpPr txBox="1"/>
          <p:nvPr/>
        </p:nvSpPr>
        <p:spPr>
          <a:xfrm>
            <a:off x="1524000" y="152400"/>
            <a:ext cx="5562600" cy="1107996"/>
          </a:xfrm>
          <a:prstGeom prst="rect">
            <a:avLst/>
          </a:prstGeom>
          <a:noFill/>
        </p:spPr>
        <p:txBody>
          <a:bodyPr wrap="square" rtlCol="0">
            <a:spAutoFit/>
          </a:bodyPr>
          <a:lstStyle/>
          <a:p>
            <a:pPr algn="ctr"/>
            <a:r>
              <a:rPr lang="en-US" sz="6600" dirty="0">
                <a:solidFill>
                  <a:schemeClr val="tx1">
                    <a:lumMod val="95000"/>
                    <a:lumOff val="5000"/>
                  </a:schemeClr>
                </a:solidFill>
                <a:latin typeface="Chiller" panose="04020404031007020602" pitchFamily="82" charset="0"/>
              </a:rPr>
              <a:t>SKELETON</a:t>
            </a:r>
          </a:p>
        </p:txBody>
      </p:sp>
      <p:sp>
        <p:nvSpPr>
          <p:cNvPr id="3" name="TextBox 2">
            <a:extLst>
              <a:ext uri="{FF2B5EF4-FFF2-40B4-BE49-F238E27FC236}">
                <a16:creationId xmlns:a16="http://schemas.microsoft.com/office/drawing/2014/main" id="{B23E4505-A874-4BB9-9783-2BE22CEB3DA4}"/>
              </a:ext>
            </a:extLst>
          </p:cNvPr>
          <p:cNvSpPr txBox="1"/>
          <p:nvPr/>
        </p:nvSpPr>
        <p:spPr>
          <a:xfrm>
            <a:off x="18064" y="3429000"/>
            <a:ext cx="9144000" cy="3703578"/>
          </a:xfrm>
          <a:prstGeom prst="rect">
            <a:avLst/>
          </a:prstGeom>
          <a:no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Ba</a:t>
            </a:r>
            <a:r>
              <a:rPr lang="en-US" sz="3200" baseline="30000" dirty="0">
                <a:solidFill>
                  <a:srgbClr val="0000FF"/>
                </a:solidFill>
                <a:latin typeface="Times New Roman" panose="02020603050405020304" pitchFamily="18" charset="0"/>
                <a:cs typeface="Times New Roman" panose="02020603050405020304" pitchFamily="18" charset="0"/>
              </a:rPr>
              <a:t>+2</a:t>
            </a:r>
            <a:r>
              <a:rPr lang="en-US" sz="3200" dirty="0">
                <a:solidFill>
                  <a:srgbClr val="0000FF"/>
                </a:solidFill>
                <a:latin typeface="Times New Roman" panose="02020603050405020304" pitchFamily="18" charset="0"/>
                <a:cs typeface="Times New Roman" panose="02020603050405020304" pitchFamily="18" charset="0"/>
              </a:rPr>
              <a:t> and NO</a:t>
            </a:r>
            <a:r>
              <a:rPr lang="en-US" sz="3200" baseline="-25000" dirty="0">
                <a:solidFill>
                  <a:srgbClr val="0000FF"/>
                </a:solidFill>
                <a:latin typeface="Times New Roman" panose="02020603050405020304" pitchFamily="18" charset="0"/>
                <a:cs typeface="Times New Roman" panose="02020603050405020304" pitchFamily="18" charset="0"/>
              </a:rPr>
              <a:t>3</a:t>
            </a:r>
            <a:r>
              <a:rPr lang="en-US" sz="3200" baseline="30000" dirty="0">
                <a:solidFill>
                  <a:srgbClr val="0000FF"/>
                </a:solidFill>
                <a:latin typeface="Times New Roman" panose="02020603050405020304" pitchFamily="18" charset="0"/>
                <a:cs typeface="Times New Roman" panose="02020603050405020304" pitchFamily="18" charset="0"/>
              </a:rPr>
              <a:t>-1</a:t>
            </a:r>
            <a:r>
              <a:rPr lang="en-US" sz="3200" dirty="0">
                <a:solidFill>
                  <a:srgbClr val="0000FF"/>
                </a:solidFill>
                <a:latin typeface="Times New Roman" panose="02020603050405020304" pitchFamily="18" charset="0"/>
                <a:cs typeface="Times New Roman" panose="02020603050405020304" pitchFamily="18" charset="0"/>
              </a:rPr>
              <a:t> get </a:t>
            </a:r>
            <a:r>
              <a:rPr lang="en-US" sz="3200" dirty="0" err="1">
                <a:solidFill>
                  <a:srgbClr val="0000FF"/>
                </a:solidFill>
                <a:latin typeface="Times New Roman" panose="02020603050405020304" pitchFamily="18" charset="0"/>
                <a:cs typeface="Times New Roman" panose="02020603050405020304" pitchFamily="18" charset="0"/>
              </a:rPr>
              <a:t>criss-crossed</a:t>
            </a:r>
            <a:r>
              <a:rPr lang="en-US" sz="3200" dirty="0">
                <a:solidFill>
                  <a:srgbClr val="0000FF"/>
                </a:solidFill>
                <a:latin typeface="Times New Roman" panose="02020603050405020304" pitchFamily="18" charset="0"/>
                <a:cs typeface="Times New Roman" panose="02020603050405020304" pitchFamily="18" charset="0"/>
              </a:rPr>
              <a:t> to… Ba(NO</a:t>
            </a:r>
            <a:r>
              <a:rPr lang="en-US" sz="3200" baseline="-25000" dirty="0">
                <a:solidFill>
                  <a:srgbClr val="0000FF"/>
                </a:solidFill>
                <a:latin typeface="Times New Roman" panose="02020603050405020304" pitchFamily="18" charset="0"/>
                <a:cs typeface="Times New Roman" panose="02020603050405020304" pitchFamily="18" charset="0"/>
              </a:rPr>
              <a:t>3</a:t>
            </a:r>
            <a:r>
              <a:rPr lang="en-US" sz="3200" dirty="0">
                <a:solidFill>
                  <a:srgbClr val="0000FF"/>
                </a:solidFill>
                <a:latin typeface="Times New Roman" panose="02020603050405020304" pitchFamily="18" charset="0"/>
                <a:cs typeface="Times New Roman" panose="02020603050405020304" pitchFamily="18" charset="0"/>
              </a:rPr>
              <a:t>)</a:t>
            </a:r>
            <a:r>
              <a:rPr lang="en-US" sz="3200" baseline="-25000" dirty="0">
                <a:solidFill>
                  <a:srgbClr val="0000FF"/>
                </a:solidFill>
                <a:latin typeface="Times New Roman" panose="02020603050405020304" pitchFamily="18" charset="0"/>
                <a:cs typeface="Times New Roman" panose="02020603050405020304" pitchFamily="18" charset="0"/>
              </a:rPr>
              <a:t>2</a:t>
            </a:r>
          </a:p>
          <a:p>
            <a:endParaRPr lang="en-US" sz="3200" baseline="-25000" dirty="0">
              <a:solidFill>
                <a:srgbClr val="0000FF"/>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Na</a:t>
            </a:r>
            <a:r>
              <a:rPr lang="en-US" sz="3200" baseline="30000" dirty="0">
                <a:solidFill>
                  <a:srgbClr val="FF0000"/>
                </a:solidFill>
                <a:latin typeface="Times New Roman" panose="02020603050405020304" pitchFamily="18" charset="0"/>
                <a:cs typeface="Times New Roman" panose="02020603050405020304" pitchFamily="18" charset="0"/>
              </a:rPr>
              <a:t>+1</a:t>
            </a:r>
            <a:r>
              <a:rPr lang="en-US" sz="3200" dirty="0">
                <a:solidFill>
                  <a:srgbClr val="FF0000"/>
                </a:solidFill>
                <a:latin typeface="Times New Roman" panose="02020603050405020304" pitchFamily="18" charset="0"/>
                <a:cs typeface="Times New Roman" panose="02020603050405020304" pitchFamily="18" charset="0"/>
              </a:rPr>
              <a:t> and SO</a:t>
            </a:r>
            <a:r>
              <a:rPr lang="en-US" sz="3200" baseline="-25000" dirty="0">
                <a:solidFill>
                  <a:srgbClr val="FF0000"/>
                </a:solidFill>
                <a:latin typeface="Times New Roman" panose="02020603050405020304" pitchFamily="18" charset="0"/>
                <a:cs typeface="Times New Roman" panose="02020603050405020304" pitchFamily="18" charset="0"/>
              </a:rPr>
              <a:t>4</a:t>
            </a:r>
            <a:r>
              <a:rPr lang="en-US" sz="3200" baseline="30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gets </a:t>
            </a:r>
            <a:r>
              <a:rPr lang="en-US" sz="3200" dirty="0" err="1">
                <a:solidFill>
                  <a:srgbClr val="FF0000"/>
                </a:solidFill>
                <a:latin typeface="Times New Roman" panose="02020603050405020304" pitchFamily="18" charset="0"/>
                <a:cs typeface="Times New Roman" panose="02020603050405020304" pitchFamily="18" charset="0"/>
              </a:rPr>
              <a:t>criss-crossed</a:t>
            </a:r>
            <a:r>
              <a:rPr lang="en-US" sz="3200" dirty="0">
                <a:solidFill>
                  <a:srgbClr val="FF0000"/>
                </a:solidFill>
                <a:latin typeface="Times New Roman" panose="02020603050405020304" pitchFamily="18" charset="0"/>
                <a:cs typeface="Times New Roman" panose="02020603050405020304" pitchFamily="18" charset="0"/>
              </a:rPr>
              <a:t> to… Na</a:t>
            </a:r>
            <a:r>
              <a:rPr lang="en-US" sz="3200" baseline="-25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SO</a:t>
            </a:r>
            <a:r>
              <a:rPr lang="en-US" sz="3200" baseline="-25000" dirty="0">
                <a:solidFill>
                  <a:srgbClr val="FF0000"/>
                </a:solidFill>
                <a:latin typeface="Times New Roman" panose="02020603050405020304" pitchFamily="18" charset="0"/>
                <a:cs typeface="Times New Roman" panose="02020603050405020304" pitchFamily="18" charset="0"/>
              </a:rPr>
              <a:t>4</a:t>
            </a:r>
          </a:p>
          <a:p>
            <a:endParaRPr lang="en-US" sz="3200" baseline="-250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Both are aqueous because they are solutions, but you could check table F to be sure…  </a:t>
            </a:r>
            <a:r>
              <a:rPr lang="en-US" sz="3200" dirty="0">
                <a:solidFill>
                  <a:srgbClr val="0000FF"/>
                </a:solidFill>
                <a:latin typeface="Times New Roman" panose="02020603050405020304" pitchFamily="18" charset="0"/>
                <a:cs typeface="Times New Roman" panose="02020603050405020304" pitchFamily="18" charset="0"/>
              </a:rPr>
              <a:t>If your last name is nitrate, you’re always aqueous.</a:t>
            </a:r>
            <a:r>
              <a:rPr lang="en-US" sz="3200" dirty="0">
                <a:solidFill>
                  <a:srgbClr val="FF0000"/>
                </a:solidFill>
                <a:latin typeface="Times New Roman" panose="02020603050405020304" pitchFamily="18" charset="0"/>
                <a:cs typeface="Times New Roman" panose="02020603050405020304" pitchFamily="18" charset="0"/>
              </a:rPr>
              <a:t>  If your first name is sodium, you are always aqueous as well.  </a:t>
            </a:r>
          </a:p>
        </p:txBody>
      </p:sp>
    </p:spTree>
    <p:extLst>
      <p:ext uri="{BB962C8B-B14F-4D97-AF65-F5344CB8AC3E}">
        <p14:creationId xmlns:p14="http://schemas.microsoft.com/office/powerpoint/2010/main" val="4317775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_Ba(NO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_Na</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_NaNO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  _BaSO</a:t>
            </a:r>
            <a:r>
              <a:rPr lang="en-US" sz="2800" baseline="-25000" dirty="0">
                <a:latin typeface="Times New Roman" panose="02020603050405020304" pitchFamily="18" charset="0"/>
                <a:cs typeface="Times New Roman" panose="02020603050405020304" pitchFamily="18" charset="0"/>
              </a:rPr>
              <a:t>4(?)</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B23E4505-A874-4BB9-9783-2BE22CEB3DA4}"/>
              </a:ext>
            </a:extLst>
          </p:cNvPr>
          <p:cNvSpPr txBox="1"/>
          <p:nvPr/>
        </p:nvSpPr>
        <p:spPr>
          <a:xfrm>
            <a:off x="18064" y="3429000"/>
            <a:ext cx="9144000" cy="3354765"/>
          </a:xfrm>
          <a:prstGeom prst="rect">
            <a:avLst/>
          </a:prstGeom>
          <a:noFill/>
        </p:spPr>
        <p:txBody>
          <a:bodyPr wrap="square" rtlCol="0">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Switch up the anions, to get barium with sulfate, and sodium with the nitrate.  Just switch them now, we’ll fix them in a minute.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As it turns out,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NaNO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 is in a 1:1 ratio +1 cation with the -1 anion.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BaSO</a:t>
            </a:r>
            <a:r>
              <a:rPr lang="en-US" sz="2800" baseline="-25000" dirty="0">
                <a:solidFill>
                  <a:srgbClr val="FF0000"/>
                </a:solidFill>
                <a:latin typeface="Times New Roman" panose="02020603050405020304" pitchFamily="18" charset="0"/>
                <a:cs typeface="Times New Roman" panose="02020603050405020304" pitchFamily="18" charset="0"/>
              </a:rPr>
              <a:t>4</a:t>
            </a:r>
            <a:r>
              <a:rPr lang="en-US" sz="2800" dirty="0">
                <a:solidFill>
                  <a:srgbClr val="FF0000"/>
                </a:solidFill>
                <a:latin typeface="Times New Roman" panose="02020603050405020304" pitchFamily="18" charset="0"/>
                <a:cs typeface="Times New Roman" panose="02020603050405020304" pitchFamily="18" charset="0"/>
              </a:rPr>
              <a:t> is also a 1:1 ratio, a +2 cation and a -2 anion.  </a:t>
            </a:r>
          </a:p>
        </p:txBody>
      </p:sp>
    </p:spTree>
    <p:extLst>
      <p:ext uri="{BB962C8B-B14F-4D97-AF65-F5344CB8AC3E}">
        <p14:creationId xmlns:p14="http://schemas.microsoft.com/office/powerpoint/2010/main" val="9451671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_Ba(NO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_Na</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  _BaSO</a:t>
            </a:r>
            <a:r>
              <a:rPr lang="en-US" sz="2800" baseline="-25000" dirty="0">
                <a:latin typeface="Times New Roman" panose="02020603050405020304" pitchFamily="18" charset="0"/>
                <a:cs typeface="Times New Roman" panose="02020603050405020304" pitchFamily="18" charset="0"/>
              </a:rPr>
              <a:t>4(?)</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B23E4505-A874-4BB9-9783-2BE22CEB3DA4}"/>
              </a:ext>
            </a:extLst>
          </p:cNvPr>
          <p:cNvSpPr txBox="1"/>
          <p:nvPr/>
        </p:nvSpPr>
        <p:spPr>
          <a:xfrm>
            <a:off x="18064" y="3429000"/>
            <a:ext cx="9144000" cy="2062103"/>
          </a:xfrm>
          <a:prstGeom prst="rect">
            <a:avLst/>
          </a:prstGeom>
          <a:noFill/>
        </p:spPr>
        <p:txBody>
          <a:bodyPr wrap="square" rtlCol="0">
            <a:spAutoFit/>
          </a:bodyP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SAY:  one Ba in reactants, and one in products, good.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SAY:  two nitrates in reactants, put a 2 in front of the sodium nitrate to balance the nitrates, start over.  </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496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_Ba(NO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_Na</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NaNO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  _BaSO</a:t>
            </a:r>
            <a:r>
              <a:rPr lang="en-US" sz="2800" baseline="-25000" dirty="0">
                <a:latin typeface="Times New Roman" panose="02020603050405020304" pitchFamily="18" charset="0"/>
                <a:cs typeface="Times New Roman" panose="02020603050405020304" pitchFamily="18" charset="0"/>
              </a:rPr>
              <a:t>4(?)</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B23E4505-A874-4BB9-9783-2BE22CEB3DA4}"/>
              </a:ext>
            </a:extLst>
          </p:cNvPr>
          <p:cNvSpPr txBox="1"/>
          <p:nvPr/>
        </p:nvSpPr>
        <p:spPr>
          <a:xfrm>
            <a:off x="18064" y="3429000"/>
            <a:ext cx="9144000" cy="3539430"/>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one Ba in reactants, and one in products, good. </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2 nitrates in reactants, and 2 in products, good.</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SAY:  2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sodiums</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in reactants, and 2 in products, good.</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SAY:  one sulfate in reactants and 1 in products, yay! </a:t>
            </a:r>
          </a:p>
          <a:p>
            <a:r>
              <a:rPr lang="en-US" sz="2400" dirty="0">
                <a:solidFill>
                  <a:srgbClr val="FF0000"/>
                </a:solidFill>
                <a:latin typeface="Times New Roman" panose="02020603050405020304" pitchFamily="18" charset="0"/>
                <a:cs typeface="Times New Roman" panose="02020603050405020304" pitchFamily="18" charset="0"/>
              </a:rPr>
              <a:t>Balanced with a 1:1:2:1 ratio.  Me and J.D. are okay now.   </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352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_Ba(NO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_Na</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SO</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4(AQ)</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2NaNO</a:t>
            </a:r>
            <a:r>
              <a:rPr lang="en-US" sz="2800" baseline="-25000" dirty="0">
                <a:solidFill>
                  <a:srgbClr val="FF0000"/>
                </a:solidFill>
                <a:latin typeface="Times New Roman" panose="02020603050405020304" pitchFamily="18" charset="0"/>
                <a:cs typeface="Times New Roman" panose="02020603050405020304" pitchFamily="18" charset="0"/>
              </a:rPr>
              <a:t>3(AQ)</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_BaSO</a:t>
            </a:r>
            <a:r>
              <a:rPr lang="en-US" sz="2800" baseline="-25000" dirty="0">
                <a:solidFill>
                  <a:srgbClr val="0000FF"/>
                </a:solidFill>
                <a:latin typeface="Times New Roman" panose="02020603050405020304" pitchFamily="18" charset="0"/>
                <a:cs typeface="Times New Roman" panose="02020603050405020304" pitchFamily="18" charset="0"/>
              </a:rPr>
              <a:t>4(S)</a:t>
            </a:r>
            <a:r>
              <a:rPr lang="en-US" sz="2800" dirty="0">
                <a:solidFill>
                  <a:srgbClr val="0000FF"/>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B23E4505-A874-4BB9-9783-2BE22CEB3DA4}"/>
              </a:ext>
            </a:extLst>
          </p:cNvPr>
          <p:cNvSpPr txBox="1"/>
          <p:nvPr/>
        </p:nvSpPr>
        <p:spPr>
          <a:xfrm>
            <a:off x="18064" y="3429000"/>
            <a:ext cx="9144000" cy="3231654"/>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Both reactants are AQ, check the products…</a:t>
            </a:r>
          </a:p>
          <a:p>
            <a:endParaRPr lang="en-US" sz="16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If your first name is sodium, you are AQ.</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If your last name is nitrate, you are AQ too. </a:t>
            </a:r>
          </a:p>
          <a:p>
            <a:endParaRPr lang="en-US" sz="16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If your last name is sulfate, you are AQ (with exceptions, and Ba+2 is an exception, so this product is S, solid!  (precipitate, and proof that a DR happened).    </a:t>
            </a:r>
            <a:r>
              <a:rPr lang="en-US" sz="2800" dirty="0">
                <a:solidFill>
                  <a:srgbClr val="FF0000"/>
                </a:solidFill>
                <a:latin typeface="Times New Roman" panose="02020603050405020304" pitchFamily="18" charset="0"/>
                <a:cs typeface="Times New Roman" panose="02020603050405020304" pitchFamily="18" charset="0"/>
              </a:rPr>
              <a:t>DONE</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519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u="sng" dirty="0">
                <a:latin typeface="Times New Roman" panose="02020603050405020304" pitchFamily="18" charset="0"/>
                <a:cs typeface="Times New Roman" panose="02020603050405020304" pitchFamily="18" charset="0"/>
              </a:rPr>
              <a:t>2Al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a:t>
            </a:r>
            <a:r>
              <a:rPr lang="en-US" sz="4400" u="sng" dirty="0">
                <a:solidFill>
                  <a:schemeClr val="tx1">
                    <a:lumMod val="95000"/>
                    <a:lumOff val="5000"/>
                  </a:schemeClr>
                </a:solidFill>
                <a:latin typeface="Times New Roman" panose="02020603050405020304" pitchFamily="18" charset="0"/>
                <a:cs typeface="Times New Roman" panose="02020603050405020304" pitchFamily="18" charset="0"/>
              </a:rPr>
              <a:t>2Al</a:t>
            </a:r>
            <a:r>
              <a:rPr lang="en-US" sz="4400" u="sng"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4648200"/>
            <a:ext cx="8229600" cy="1569660"/>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SAY:  now we’ve got 2 Al in reactants, but 4 in products, so change the first “2” into a four, then start again.  </a:t>
            </a:r>
          </a:p>
        </p:txBody>
      </p:sp>
      <p:cxnSp>
        <p:nvCxnSpPr>
          <p:cNvPr id="5" name="Straight Arrow Connector 4">
            <a:extLst>
              <a:ext uri="{FF2B5EF4-FFF2-40B4-BE49-F238E27FC236}">
                <a16:creationId xmlns:a16="http://schemas.microsoft.com/office/drawing/2014/main" id="{41FB1E2F-A3D5-4AFC-8645-1DDD586B40DF}"/>
              </a:ext>
            </a:extLst>
          </p:cNvPr>
          <p:cNvCxnSpPr/>
          <p:nvPr/>
        </p:nvCxnSpPr>
        <p:spPr>
          <a:xfrm flipH="1" flipV="1">
            <a:off x="1143000" y="2928701"/>
            <a:ext cx="304800" cy="1600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E3780FAD-E681-48AD-A7EA-B06F387FB3CE}"/>
              </a:ext>
            </a:extLst>
          </p:cNvPr>
          <p:cNvCxnSpPr>
            <a:cxnSpLocks/>
          </p:cNvCxnSpPr>
          <p:nvPr/>
        </p:nvCxnSpPr>
        <p:spPr>
          <a:xfrm flipV="1">
            <a:off x="5486400" y="3180057"/>
            <a:ext cx="838200" cy="13488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5733C05-BF7B-4EC4-88F6-0F20F1353A1B}"/>
              </a:ext>
            </a:extLst>
          </p:cNvPr>
          <p:cNvCxnSpPr/>
          <p:nvPr/>
        </p:nvCxnSpPr>
        <p:spPr>
          <a:xfrm flipH="1">
            <a:off x="990600" y="2090084"/>
            <a:ext cx="304800" cy="731042"/>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id="{971C1491-484F-45E7-A165-362CBF32AAAF}"/>
              </a:ext>
            </a:extLst>
          </p:cNvPr>
          <p:cNvCxnSpPr>
            <a:cxnSpLocks/>
          </p:cNvCxnSpPr>
          <p:nvPr/>
        </p:nvCxnSpPr>
        <p:spPr>
          <a:xfrm>
            <a:off x="990600" y="2090084"/>
            <a:ext cx="304800" cy="576916"/>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D209A8B9-7F77-49D0-8D35-42838059EC85}"/>
              </a:ext>
            </a:extLst>
          </p:cNvPr>
          <p:cNvSpPr txBox="1"/>
          <p:nvPr/>
        </p:nvSpPr>
        <p:spPr>
          <a:xfrm rot="594117">
            <a:off x="595481" y="1928861"/>
            <a:ext cx="533400" cy="769441"/>
          </a:xfrm>
          <a:prstGeom prst="rect">
            <a:avLst/>
          </a:prstGeom>
          <a:noFill/>
        </p:spPr>
        <p:txBody>
          <a:bodyPr wrap="square" rtlCol="0">
            <a:spAutoFit/>
          </a:bodyPr>
          <a:lstStyle/>
          <a:p>
            <a:r>
              <a:rPr lang="en-US" sz="4400" dirty="0">
                <a:solidFill>
                  <a:srgbClr val="FF0000"/>
                </a:solidFill>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6070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4Al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_O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a:t>
            </a:r>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2Al</a:t>
            </a:r>
            <a:r>
              <a:rPr lang="en-US" sz="4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4648200"/>
            <a:ext cx="8229600" cy="2062103"/>
          </a:xfrm>
          <a:prstGeom prst="rect">
            <a:avLst/>
          </a:prstGeom>
          <a:no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SAY:  4 Al in reactants, and 4 Al in products (good).  Only 2 oxygen in reactants, but SIX in product.  HOW DO WE GET 6 OXGYEN in reactants?  </a:t>
            </a:r>
          </a:p>
        </p:txBody>
      </p:sp>
      <p:cxnSp>
        <p:nvCxnSpPr>
          <p:cNvPr id="5" name="Straight Arrow Connector 4">
            <a:extLst>
              <a:ext uri="{FF2B5EF4-FFF2-40B4-BE49-F238E27FC236}">
                <a16:creationId xmlns:a16="http://schemas.microsoft.com/office/drawing/2014/main" id="{41FB1E2F-A3D5-4AFC-8645-1DDD586B40DF}"/>
              </a:ext>
            </a:extLst>
          </p:cNvPr>
          <p:cNvCxnSpPr>
            <a:cxnSpLocks/>
          </p:cNvCxnSpPr>
          <p:nvPr/>
        </p:nvCxnSpPr>
        <p:spPr>
          <a:xfrm flipV="1">
            <a:off x="3810001" y="2821126"/>
            <a:ext cx="228599" cy="172184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E3780FAD-E681-48AD-A7EA-B06F387FB3CE}"/>
              </a:ext>
            </a:extLst>
          </p:cNvPr>
          <p:cNvCxnSpPr>
            <a:cxnSpLocks/>
          </p:cNvCxnSpPr>
          <p:nvPr/>
        </p:nvCxnSpPr>
        <p:spPr>
          <a:xfrm flipV="1">
            <a:off x="6172200" y="2947666"/>
            <a:ext cx="838200" cy="159530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689721A-BA3B-4B39-A82F-415AA3E4D879}"/>
              </a:ext>
            </a:extLst>
          </p:cNvPr>
          <p:cNvSpPr txBox="1"/>
          <p:nvPr/>
        </p:nvSpPr>
        <p:spPr>
          <a:xfrm>
            <a:off x="7658686" y="2947666"/>
            <a:ext cx="1447800" cy="1938992"/>
          </a:xfrm>
          <a:prstGeom prst="rect">
            <a:avLst/>
          </a:prstGeom>
          <a:noFill/>
        </p:spPr>
        <p:txBody>
          <a:bodyPr wrap="square" rtlCol="0">
            <a:spAutoFit/>
          </a:bodyPr>
          <a:lstStyle/>
          <a:p>
            <a:r>
              <a:rPr lang="en-US" sz="1800" dirty="0">
                <a:solidFill>
                  <a:srgbClr val="FF0000"/>
                </a:solidFill>
                <a:latin typeface="Times New Roman" panose="02020603050405020304" pitchFamily="18" charset="0"/>
                <a:cs typeface="Times New Roman" panose="02020603050405020304" pitchFamily="18" charset="0"/>
              </a:rPr>
              <a:t>2Al</a:t>
            </a:r>
            <a:r>
              <a:rPr lang="en-US" sz="1800" baseline="-25000" dirty="0">
                <a:solidFill>
                  <a:srgbClr val="FF0000"/>
                </a:solidFill>
                <a:latin typeface="Times New Roman" panose="02020603050405020304" pitchFamily="18" charset="0"/>
                <a:cs typeface="Times New Roman" panose="02020603050405020304" pitchFamily="18" charset="0"/>
              </a:rPr>
              <a:t>2</a:t>
            </a:r>
            <a:r>
              <a:rPr lang="en-US" sz="1800" dirty="0">
                <a:solidFill>
                  <a:srgbClr val="FF0000"/>
                </a:solidFill>
                <a:latin typeface="Times New Roman" panose="02020603050405020304" pitchFamily="18" charset="0"/>
                <a:cs typeface="Times New Roman" panose="02020603050405020304" pitchFamily="18" charset="0"/>
              </a:rPr>
              <a:t>O</a:t>
            </a:r>
            <a:r>
              <a:rPr lang="en-US" sz="1800" baseline="-25000" dirty="0">
                <a:solidFill>
                  <a:srgbClr val="FF0000"/>
                </a:solidFill>
                <a:latin typeface="Times New Roman" panose="02020603050405020304" pitchFamily="18" charset="0"/>
                <a:cs typeface="Times New Roman" panose="02020603050405020304" pitchFamily="18" charset="0"/>
              </a:rPr>
              <a:t>3  </a:t>
            </a:r>
          </a:p>
          <a:p>
            <a:r>
              <a:rPr lang="en-US" dirty="0">
                <a:solidFill>
                  <a:srgbClr val="FF0000"/>
                </a:solidFill>
                <a:latin typeface="Times New Roman" panose="02020603050405020304" pitchFamily="18" charset="0"/>
                <a:cs typeface="Times New Roman" panose="02020603050405020304" pitchFamily="18" charset="0"/>
              </a:rPr>
              <a:t>Means,</a:t>
            </a:r>
            <a:r>
              <a:rPr lang="en-US" baseline="-25000" dirty="0">
                <a:solidFill>
                  <a:srgbClr val="FF0000"/>
                </a:solidFill>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Al</a:t>
            </a:r>
            <a:r>
              <a:rPr lang="en-US" sz="1800" baseline="-25000" dirty="0">
                <a:solidFill>
                  <a:srgbClr val="FF0000"/>
                </a:solidFill>
                <a:latin typeface="Times New Roman" panose="02020603050405020304" pitchFamily="18" charset="0"/>
                <a:cs typeface="Times New Roman" panose="02020603050405020304" pitchFamily="18" charset="0"/>
              </a:rPr>
              <a:t>2</a:t>
            </a:r>
            <a:r>
              <a:rPr lang="en-US" sz="1800" dirty="0">
                <a:solidFill>
                  <a:srgbClr val="FF0000"/>
                </a:solidFill>
                <a:latin typeface="Times New Roman" panose="02020603050405020304" pitchFamily="18" charset="0"/>
                <a:cs typeface="Times New Roman" panose="02020603050405020304" pitchFamily="18" charset="0"/>
              </a:rPr>
              <a:t>O</a:t>
            </a:r>
            <a:r>
              <a:rPr lang="en-US" sz="1800" baseline="-25000" dirty="0">
                <a:solidFill>
                  <a:srgbClr val="FF0000"/>
                </a:solidFill>
                <a:latin typeface="Times New Roman" panose="02020603050405020304" pitchFamily="18" charset="0"/>
                <a:cs typeface="Times New Roman" panose="02020603050405020304" pitchFamily="18" charset="0"/>
              </a:rPr>
              <a:t>3</a:t>
            </a:r>
            <a:r>
              <a:rPr lang="en-US" baseline="-25000" dirty="0">
                <a:solidFill>
                  <a:srgbClr val="FF0000"/>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and another </a:t>
            </a:r>
            <a:r>
              <a:rPr lang="en-US" sz="1800" dirty="0">
                <a:solidFill>
                  <a:srgbClr val="FF0000"/>
                </a:solidFill>
                <a:latin typeface="Times New Roman" panose="02020603050405020304" pitchFamily="18" charset="0"/>
                <a:cs typeface="Times New Roman" panose="02020603050405020304" pitchFamily="18" charset="0"/>
              </a:rPr>
              <a:t>Al</a:t>
            </a:r>
            <a:r>
              <a:rPr lang="en-US" sz="1800" baseline="-25000" dirty="0">
                <a:solidFill>
                  <a:srgbClr val="FF0000"/>
                </a:solidFill>
                <a:latin typeface="Times New Roman" panose="02020603050405020304" pitchFamily="18" charset="0"/>
                <a:cs typeface="Times New Roman" panose="02020603050405020304" pitchFamily="18" charset="0"/>
              </a:rPr>
              <a:t>2</a:t>
            </a:r>
            <a:r>
              <a:rPr lang="en-US" sz="1800" dirty="0">
                <a:solidFill>
                  <a:srgbClr val="FF0000"/>
                </a:solidFill>
                <a:latin typeface="Times New Roman" panose="02020603050405020304" pitchFamily="18" charset="0"/>
                <a:cs typeface="Times New Roman" panose="02020603050405020304" pitchFamily="18" charset="0"/>
              </a:rPr>
              <a:t>O</a:t>
            </a:r>
            <a:r>
              <a:rPr lang="en-US" sz="1800" baseline="-25000" dirty="0">
                <a:solidFill>
                  <a:srgbClr val="FF0000"/>
                </a:solidFill>
                <a:latin typeface="Times New Roman" panose="02020603050405020304" pitchFamily="18" charset="0"/>
                <a:cs typeface="Times New Roman" panose="02020603050405020304" pitchFamily="18" charset="0"/>
              </a:rPr>
              <a:t>3</a:t>
            </a:r>
          </a:p>
          <a:p>
            <a:endParaRPr lang="en-US" baseline="-25000"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That’s 6 oxygens!</a:t>
            </a:r>
            <a:endParaRPr lang="en-US" dirty="0">
              <a:solidFill>
                <a:srgbClr val="FF0000"/>
              </a:solidFill>
            </a:endParaRPr>
          </a:p>
        </p:txBody>
      </p:sp>
    </p:spTree>
    <p:extLst>
      <p:ext uri="{BB962C8B-B14F-4D97-AF65-F5344CB8AC3E}">
        <p14:creationId xmlns:p14="http://schemas.microsoft.com/office/powerpoint/2010/main" val="358611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4Al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a:t>
            </a:r>
            <a:r>
              <a:rPr lang="en-US" sz="4400" dirty="0">
                <a:solidFill>
                  <a:srgbClr val="7030A0"/>
                </a:solidFill>
                <a:latin typeface="Times New Roman" panose="02020603050405020304" pitchFamily="18" charset="0"/>
                <a:cs typeface="Times New Roman" panose="02020603050405020304" pitchFamily="18" charset="0"/>
              </a:rPr>
              <a:t>3</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2Al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493" y="3733800"/>
            <a:ext cx="8229600" cy="3046988"/>
          </a:xfrm>
          <a:prstGeom prst="rect">
            <a:avLst/>
          </a:prstGeom>
          <a:noFill/>
        </p:spPr>
        <p:txBody>
          <a:bodyPr wrap="square" rtlCol="0">
            <a:spAutoFit/>
          </a:bodyPr>
          <a:lstStyle/>
          <a:p>
            <a:r>
              <a:rPr lang="en-US" sz="3200" dirty="0">
                <a:solidFill>
                  <a:srgbClr val="9900CC"/>
                </a:solidFill>
                <a:latin typeface="Times New Roman" panose="02020603050405020304" pitchFamily="18" charset="0"/>
                <a:cs typeface="Times New Roman" panose="02020603050405020304" pitchFamily="18" charset="0"/>
              </a:rPr>
              <a:t>Put a 3 in front of O</a:t>
            </a:r>
            <a:r>
              <a:rPr lang="en-US" sz="3200" baseline="-25000" dirty="0">
                <a:solidFill>
                  <a:srgbClr val="9900CC"/>
                </a:solidFill>
                <a:latin typeface="Times New Roman" panose="02020603050405020304" pitchFamily="18" charset="0"/>
                <a:cs typeface="Times New Roman" panose="02020603050405020304" pitchFamily="18" charset="0"/>
              </a:rPr>
              <a:t>2</a:t>
            </a:r>
            <a:r>
              <a:rPr lang="en-US" sz="3200" dirty="0">
                <a:solidFill>
                  <a:srgbClr val="9900CC"/>
                </a:solidFill>
                <a:latin typeface="Times New Roman" panose="02020603050405020304" pitchFamily="18" charset="0"/>
                <a:cs typeface="Times New Roman" panose="02020603050405020304" pitchFamily="18" charset="0"/>
              </a:rPr>
              <a:t>, and now it’s balanced.</a:t>
            </a:r>
          </a:p>
          <a:p>
            <a:endParaRPr lang="en-US" sz="3200" dirty="0">
              <a:solidFill>
                <a:srgbClr val="9900CC"/>
              </a:solidFill>
              <a:latin typeface="Times New Roman" panose="02020603050405020304" pitchFamily="18" charset="0"/>
              <a:cs typeface="Times New Roman" panose="02020603050405020304" pitchFamily="18" charset="0"/>
            </a:endParaRPr>
          </a:p>
          <a:p>
            <a:endParaRPr lang="en-US" sz="3200" dirty="0">
              <a:solidFill>
                <a:srgbClr val="9900CC"/>
              </a:solidFill>
              <a:latin typeface="Times New Roman" panose="02020603050405020304" pitchFamily="18" charset="0"/>
              <a:cs typeface="Times New Roman" panose="02020603050405020304" pitchFamily="18" charset="0"/>
            </a:endParaRPr>
          </a:p>
          <a:p>
            <a:r>
              <a:rPr lang="en-US" sz="3200" dirty="0">
                <a:solidFill>
                  <a:srgbClr val="9900CC"/>
                </a:solidFill>
                <a:latin typeface="Times New Roman" panose="02020603050405020304" pitchFamily="18" charset="0"/>
                <a:cs typeface="Times New Roman" panose="02020603050405020304" pitchFamily="18" charset="0"/>
              </a:rPr>
              <a:t>It’s a 4:3:2 ratio, simple whole numbers, just like our friend John Dalton, and your teacher like.  All good.  </a:t>
            </a:r>
          </a:p>
        </p:txBody>
      </p:sp>
      <p:cxnSp>
        <p:nvCxnSpPr>
          <p:cNvPr id="5" name="Straight Arrow Connector 4">
            <a:extLst>
              <a:ext uri="{FF2B5EF4-FFF2-40B4-BE49-F238E27FC236}">
                <a16:creationId xmlns:a16="http://schemas.microsoft.com/office/drawing/2014/main" id="{507834C2-96FB-40AD-8DC0-E2B6A74EA907}"/>
              </a:ext>
            </a:extLst>
          </p:cNvPr>
          <p:cNvCxnSpPr>
            <a:cxnSpLocks/>
          </p:cNvCxnSpPr>
          <p:nvPr/>
        </p:nvCxnSpPr>
        <p:spPr>
          <a:xfrm flipV="1">
            <a:off x="1752600" y="2591663"/>
            <a:ext cx="1447800" cy="1065074"/>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524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4246</Words>
  <Application>Microsoft Office PowerPoint</Application>
  <PresentationFormat>On-screen Show (4:3)</PresentationFormat>
  <Paragraphs>407</Paragraphs>
  <Slides>64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Calibri</vt:lpstr>
      <vt:lpstr>Chiller</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61</cp:revision>
  <dcterms:created xsi:type="dcterms:W3CDTF">2012-11-04T18:37:25Z</dcterms:created>
  <dcterms:modified xsi:type="dcterms:W3CDTF">2020-11-28T22:22:33Z</dcterms:modified>
</cp:coreProperties>
</file>