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2" r:id="rId4"/>
    <p:sldId id="259" r:id="rId5"/>
    <p:sldId id="283" r:id="rId6"/>
    <p:sldId id="260" r:id="rId7"/>
    <p:sldId id="261" r:id="rId8"/>
    <p:sldId id="284" r:id="rId9"/>
    <p:sldId id="277" r:id="rId10"/>
    <p:sldId id="285" r:id="rId11"/>
    <p:sldId id="262" r:id="rId12"/>
    <p:sldId id="278" r:id="rId13"/>
    <p:sldId id="263" r:id="rId14"/>
    <p:sldId id="279" r:id="rId15"/>
    <p:sldId id="264" r:id="rId16"/>
    <p:sldId id="280" r:id="rId17"/>
    <p:sldId id="265" r:id="rId18"/>
    <p:sldId id="269" r:id="rId19"/>
    <p:sldId id="270" r:id="rId20"/>
    <p:sldId id="271" r:id="rId21"/>
    <p:sldId id="272" r:id="rId22"/>
    <p:sldId id="273" r:id="rId23"/>
    <p:sldId id="274" r:id="rId24"/>
    <p:sldId id="281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410CD-CA8E-469A-847E-22C43A7D7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84E679-51D7-4F67-B06B-07AA7FEF6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2EFD7-71AC-4EDA-8DF9-98D89AC0D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D0F25-2CDB-4EA1-B29B-873633A0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C7C2E-594C-4575-B120-87E53E43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4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22982-4FE0-430B-9D64-5A53AF98C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66A21-C0A5-42F1-AD08-270AC2CA0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39151-7DD0-4BC9-BA22-6E40D60D1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38580-2AB2-47C6-BE8A-5BCB009D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45C52-E36F-4499-89AD-C3ABB2DA0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3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09D71-4803-4A32-89C4-12987746E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A3BEA-9517-4795-82F4-2A449CBF7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83DD8-BFDB-41E5-996F-D5FCED66D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2B4B7-4F7D-4D4E-A0A4-33561696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2258-F98E-431F-AC57-184B41B4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3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D838-F989-4015-9924-6403C0C6A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0B0DF-DA4D-4A44-9770-62DA270F6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85391-8F3F-4FE1-90A7-035A2509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9FE65-5EF7-4276-8F3E-219340B42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B7A6E-E815-4E94-AFD9-A8AC8A5C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4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8820-5515-4644-958C-0B04EAB61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D1B4B-9900-4BBF-A8DB-3FEF578E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81650-A711-4432-B913-67F8FDC4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BFD61-CD60-4CB1-AFCE-CF0BEECA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5006D-66F6-4A93-9BCB-AEC9666FA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7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F0E4F-0F59-4810-A888-EE7E1121B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EDB06-3110-499A-A5AA-958ED1B68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4753A-AC50-4CB4-930F-A14D8AA2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D9E62-9198-49AC-B893-EEC93C32D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231D2-9116-46FC-B745-039E9CA7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5CF31-ADFD-4768-BA83-144A996B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6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E917F-96FF-4469-B9A9-C5285D48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C7923-627B-4563-B3FB-2AF41FF4B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A840A-C5D8-4F85-B000-95E8499C0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92DC45-6760-402C-9756-8C32114D9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28FDB3-9675-4194-972E-4F114350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F405BE-80D0-4F00-9C17-B4FCF2FA9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CCF212-06B0-4118-BE47-F5FF01F77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2A2E00-B12F-4265-9F78-2F198C4E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0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0161-6BD2-48DE-BD37-39C82B35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A3CEF-271F-4E57-9D52-ECF68D6D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1B5C5-7EE1-4DEF-BC5F-4BFC4E7E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2A0426-655C-4561-97E8-C82CFD13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4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20010-1965-4B50-8B7C-B3695B04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3CE52D-5DC5-410F-9C37-B7A5A24F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CE3FF-4F42-434B-A9C6-E88E1F1D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4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36DA1-74B6-47B6-BB5C-56AA4904A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02550-F47A-45BB-BAEF-BD5A92250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7B921-85B8-4F6D-949D-D4E60E65D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B1787-489B-4A64-8543-BAB50400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E3708-C555-43EB-AB96-1F3CADDC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EA7F1-C934-4F30-9B4B-C70DC5D4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0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8CC8-700D-40DE-A450-448E11D3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775A1-FD4D-45A1-95CC-A49EC68B1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0EB2F1-E921-4F77-B2AF-491EC1540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F2B75-DCFE-42E9-93D2-A3388645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3AE10-4133-4ADB-A821-C8CFD05D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52EFA-B6C1-4F72-A542-7514CA98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0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DC2437-C552-47CA-A7AB-8E25A5358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C5EA3-DE39-403F-A5CD-1EBFE7BD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D21AE-6F35-4B0D-BB02-85D1EEAC1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8E199-9684-4E48-A80F-1BCB1E51D3DE}" type="datetimeFigureOut">
              <a:rPr lang="en-US" smtClean="0"/>
              <a:t>1/9/2023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74303-9A97-4C4A-9D03-03C66CA4A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55A73-5FD9-4347-8D46-104250ADC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8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30EB4-A271-4EC0-A9F1-B70F63A6EE34}"/>
              </a:ext>
            </a:extLst>
          </p:cNvPr>
          <p:cNvSpPr txBox="1"/>
          <p:nvPr/>
        </p:nvSpPr>
        <p:spPr>
          <a:xfrm>
            <a:off x="0" y="0"/>
            <a:ext cx="121920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/>
              <a:t>THE END of </a:t>
            </a:r>
          </a:p>
          <a:p>
            <a:pPr algn="ctr"/>
            <a:r>
              <a:rPr lang="en-US" sz="9600" b="1" dirty="0"/>
              <a:t>THERMOCHEMISTRY</a:t>
            </a:r>
          </a:p>
        </p:txBody>
      </p:sp>
      <p:pic>
        <p:nvPicPr>
          <p:cNvPr id="1026" name="Picture 2" descr="End Images, Stock Photos &amp; Vectors | Shutterstock">
            <a:extLst>
              <a:ext uri="{FF2B5EF4-FFF2-40B4-BE49-F238E27FC236}">
                <a16:creationId xmlns:a16="http://schemas.microsoft.com/office/drawing/2014/main" id="{93F449B8-F4CE-4AB2-B274-21B64AE040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5"/>
          <a:stretch/>
        </p:blipFill>
        <p:spPr bwMode="auto">
          <a:xfrm>
            <a:off x="3443299" y="3429000"/>
            <a:ext cx="53054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174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AC0C04-F090-4DDC-9636-69B121C4F31B}"/>
              </a:ext>
            </a:extLst>
          </p:cNvPr>
          <p:cNvSpPr txBox="1"/>
          <p:nvPr/>
        </p:nvSpPr>
        <p:spPr>
          <a:xfrm>
            <a:off x="0" y="0"/>
            <a:ext cx="1219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is the reverse of decomposition. 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Synthesis:    </a:t>
            </a:r>
            <a:r>
              <a:rPr lang="pt-BR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 + 3O</a:t>
            </a:r>
            <a:r>
              <a:rPr lang="pt-BR" sz="4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t-BR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2Al</a:t>
            </a:r>
            <a:r>
              <a:rPr lang="pt-BR" sz="4400" i="0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400" i="0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+ </a:t>
            </a:r>
            <a:r>
              <a:rPr lang="en-US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3351 kJ</a:t>
            </a:r>
            <a:br>
              <a:rPr lang="en-US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 </a:t>
            </a:r>
            <a:r>
              <a:rPr lang="en-US" sz="4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4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3351 kJ +</a:t>
            </a:r>
            <a:r>
              <a:rPr lang="en-US" sz="4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4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2Al</a:t>
            </a:r>
            <a:r>
              <a:rPr lang="pt-BR" sz="4400" i="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4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400" i="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pt-BR" sz="44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pt-BR" sz="4400" i="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44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 + 3O</a:t>
            </a:r>
            <a:r>
              <a:rPr lang="pt-BR" sz="4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</a:t>
            </a:r>
            <a:endParaRPr lang="en-US" sz="440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AFAA6F-560F-4309-84E2-BC19C5FE14BD}"/>
              </a:ext>
            </a:extLst>
          </p:cNvPr>
          <p:cNvSpPr txBox="1"/>
          <p:nvPr/>
        </p:nvSpPr>
        <p:spPr>
          <a:xfrm>
            <a:off x="8350786" y="1675110"/>
            <a:ext cx="2677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 is a product… </a:t>
            </a:r>
            <a:r>
              <a:rPr lang="en-US" dirty="0" err="1"/>
              <a:t>exo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9CD994-AA84-481C-B1AB-35AD992AE308}"/>
              </a:ext>
            </a:extLst>
          </p:cNvPr>
          <p:cNvSpPr txBox="1"/>
          <p:nvPr/>
        </p:nvSpPr>
        <p:spPr>
          <a:xfrm>
            <a:off x="3953220" y="4738878"/>
            <a:ext cx="298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Energy is a reactant… endo</a:t>
            </a:r>
          </a:p>
        </p:txBody>
      </p:sp>
    </p:spTree>
    <p:extLst>
      <p:ext uri="{BB962C8B-B14F-4D97-AF65-F5344CB8AC3E}">
        <p14:creationId xmlns:p14="http://schemas.microsoft.com/office/powerpoint/2010/main" val="183735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89BE32-B48C-40E9-B050-8F715C6229C4}"/>
              </a:ext>
            </a:extLst>
          </p:cNvPr>
          <p:cNvSpPr txBox="1"/>
          <p:nvPr/>
        </p:nvSpPr>
        <p:spPr>
          <a:xfrm>
            <a:off x="0" y="0"/>
            <a:ext cx="12192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reactions are the “opposite” of decomposition reactions.  They are the same energetically, but one way is exothermic, the other way is endothermic.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look at these quickly, then 2 problems. 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to this on table I NOW.  </a:t>
            </a:r>
          </a:p>
          <a:p>
            <a:endParaRPr lang="en-US" dirty="0"/>
          </a:p>
          <a:p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→ 2H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pt-BR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∆H = -483.6 kJ</a:t>
            </a:r>
          </a:p>
          <a:p>
            <a:br>
              <a:rPr lang="pt-BR" sz="4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exothermic, so this is also good:</a:t>
            </a:r>
          </a:p>
          <a:p>
            <a:endParaRPr lang="pt-BR" sz="4000" b="1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046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89BE32-B48C-40E9-B050-8F715C6229C4}"/>
              </a:ext>
            </a:extLst>
          </p:cNvPr>
          <p:cNvSpPr txBox="1"/>
          <p:nvPr/>
        </p:nvSpPr>
        <p:spPr>
          <a:xfrm>
            <a:off x="0" y="0"/>
            <a:ext cx="12192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reactions are the “opposite” of decomposition reactions.  They are the same energetically, but one way is exothermic, the other way is endothermic.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look at these quickly, then 2 problems. 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to this on table I NOW.  </a:t>
            </a:r>
          </a:p>
          <a:p>
            <a:endParaRPr lang="en-US" dirty="0"/>
          </a:p>
          <a:p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→ 2H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pt-BR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∆H = -483.6 kJ</a:t>
            </a:r>
          </a:p>
          <a:p>
            <a:br>
              <a:rPr lang="pt-BR" sz="4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exothermic, so this is also good:</a:t>
            </a:r>
          </a:p>
          <a:p>
            <a:endParaRPr lang="pt-BR" sz="4000" b="1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→ 2H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+ 483.6 kJ</a:t>
            </a:r>
          </a:p>
          <a:p>
            <a:endParaRPr lang="en-US" sz="4000" dirty="0"/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reverse, let’s DECOMPOSE water into H</a:t>
            </a:r>
            <a:r>
              <a:rPr lang="en-US" sz="2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2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B412E-1F39-447B-AACE-80D6ADDCEFF2}"/>
              </a:ext>
            </a:extLst>
          </p:cNvPr>
          <p:cNvSpPr txBox="1"/>
          <p:nvPr/>
        </p:nvSpPr>
        <p:spPr>
          <a:xfrm>
            <a:off x="6096000" y="4109837"/>
            <a:ext cx="2677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 is a product… </a:t>
            </a:r>
            <a:r>
              <a:rPr lang="en-US" dirty="0" err="1"/>
              <a:t>exo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84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89BE32-B48C-40E9-B050-8F715C6229C4}"/>
              </a:ext>
            </a:extLst>
          </p:cNvPr>
          <p:cNvSpPr txBox="1"/>
          <p:nvPr/>
        </p:nvSpPr>
        <p:spPr>
          <a:xfrm>
            <a:off x="0" y="0"/>
            <a:ext cx="12192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DECOMPOSE water into H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endParaRPr lang="en-US" dirty="0"/>
          </a:p>
          <a:p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→  2H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pt-BR" sz="40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pt-BR" sz="40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pt-BR" sz="40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pt-BR" sz="40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t-BR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∆H  in the decomp would be = +483.6 kJ</a:t>
            </a:r>
          </a:p>
          <a:p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energy, but in decomp it’s absorbed. 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65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89BE32-B48C-40E9-B050-8F715C6229C4}"/>
              </a:ext>
            </a:extLst>
          </p:cNvPr>
          <p:cNvSpPr txBox="1"/>
          <p:nvPr/>
        </p:nvSpPr>
        <p:spPr>
          <a:xfrm>
            <a:off x="0" y="0"/>
            <a:ext cx="12192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DECOMPOSE water into H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pt-BR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483.6 kJ + 2H</a:t>
            </a:r>
            <a:r>
              <a:rPr lang="pt-BR" sz="4000" b="1" i="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000" b="1" i="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pt-BR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→  2H</a:t>
            </a:r>
            <a:r>
              <a:rPr lang="pt-BR" sz="4000" b="1" i="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pt-BR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pt-BR" sz="4000" b="1" i="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endParaRPr lang="pt-BR" sz="40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pt-B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 and opposite energy from table I. 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38FBF-DBCD-4525-B02E-386E4C240B55}"/>
              </a:ext>
            </a:extLst>
          </p:cNvPr>
          <p:cNvSpPr txBox="1"/>
          <p:nvPr/>
        </p:nvSpPr>
        <p:spPr>
          <a:xfrm>
            <a:off x="892366" y="2082734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Energy is a reactant…  endo</a:t>
            </a:r>
          </a:p>
        </p:txBody>
      </p:sp>
    </p:spTree>
    <p:extLst>
      <p:ext uri="{BB962C8B-B14F-4D97-AF65-F5344CB8AC3E}">
        <p14:creationId xmlns:p14="http://schemas.microsoft.com/office/powerpoint/2010/main" val="4222822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B1BC75-A722-48FD-8A50-7433045AA737}"/>
              </a:ext>
            </a:extLst>
          </p:cNvPr>
          <p:cNvSpPr txBox="1"/>
          <p:nvPr/>
        </p:nvSpPr>
        <p:spPr>
          <a:xfrm>
            <a:off x="0" y="0"/>
            <a:ext cx="12192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and Decomposition are equal and opposite.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quick checks, then 2 problems, then we are done with this….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Touch this synthesis reaction, make sure the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is correct as written. 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</a:t>
            </a:r>
            <a:r>
              <a:rPr lang="en-US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C</a:t>
            </a:r>
            <a:r>
              <a:rPr lang="en-US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6(G)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∆H = - 84.0 kJ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491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B1BC75-A722-48FD-8A50-7433045AA737}"/>
              </a:ext>
            </a:extLst>
          </p:cNvPr>
          <p:cNvSpPr txBox="1"/>
          <p:nvPr/>
        </p:nvSpPr>
        <p:spPr>
          <a:xfrm>
            <a:off x="0" y="0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and Decomposition are equal and opposite. 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quick checks, then 2 problems, then we are done with this….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Touch this synthesis reaction, make sure the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is correct as written. 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</a:t>
            </a:r>
            <a:r>
              <a:rPr lang="en-US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C</a:t>
            </a:r>
            <a:r>
              <a:rPr lang="en-US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6(G)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∆H = - 84.0 kJ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synthesis of ethane gas is exothermic.  2 moles of carbon and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moles of hydrogen form one mole of ethane, and give off 84.0 kJ </a:t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exothermic process. 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the reverse reaction, the decomposition of ethane? 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∆H for decomposition here?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666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B1BC75-A722-48FD-8A50-7433045AA737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2C</a:t>
            </a:r>
            <a:r>
              <a:rPr lang="en-US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 C</a:t>
            </a:r>
            <a:r>
              <a:rPr lang="en-US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6(G)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+ 84.0 kJ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is exothermic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84.0 kJ  + C</a:t>
            </a:r>
            <a:r>
              <a:rPr kumimoji="0" lang="en-US" sz="4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sz="4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6(G)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→  2C</a:t>
            </a:r>
            <a:r>
              <a:rPr kumimoji="0" lang="en-US" sz="4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(S)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+ 3H</a:t>
            </a:r>
            <a:r>
              <a:rPr kumimoji="0" lang="en-US" sz="4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2(G)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</a:t>
            </a:r>
            <a:b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Decomposition is endothermic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SYNTHESIS:  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</a:t>
            </a:r>
            <a:r>
              <a:rPr lang="en-US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C</a:t>
            </a:r>
            <a:r>
              <a:rPr lang="en-US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6(G)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84.0 kJ     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(heat is a product)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DECOMPOSITION: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6(G)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+ 84.0 kJ  →  2C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(S)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+ 3H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2(G)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(heat is a reactant)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74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C7A7B9-B6CF-4161-B983-7A14269364BE}"/>
              </a:ext>
            </a:extLst>
          </p:cNvPr>
          <p:cNvSpPr txBox="1"/>
          <p:nvPr/>
        </p:nvSpPr>
        <p:spPr>
          <a:xfrm>
            <a:off x="0" y="0"/>
            <a:ext cx="1219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1 today….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12.5 moles of ammonia gas 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form from nitrogen and hydrogen gas, how much energy is emitted exothermically?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HINT:  write the balanced equation WITH energy is the proper 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67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C7A7B9-B6CF-4161-B983-7A14269364BE}"/>
              </a:ext>
            </a:extLst>
          </p:cNvPr>
          <p:cNvSpPr txBox="1"/>
          <p:nvPr/>
        </p:nvSpPr>
        <p:spPr>
          <a:xfrm>
            <a:off x="0" y="0"/>
            <a:ext cx="1219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12.5 moles of ammonia gas (NH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form from nitrogen and hydrogen gas, how much energy is emitted exothermically?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3H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2(G)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2NH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3(G)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∆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= -91.8 kJ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Or… 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5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3H</a:t>
            </a:r>
            <a:r>
              <a:rPr lang="en-US" sz="5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2(G) 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2NH</a:t>
            </a:r>
            <a:r>
              <a:rPr lang="en-US" sz="5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3(G)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91.8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kJ</a:t>
            </a: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So… </a:t>
            </a: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 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20D4A5-6DBE-4D43-8699-652BF6E98DFE}"/>
              </a:ext>
            </a:extLst>
          </p:cNvPr>
          <p:cNvSpPr txBox="1"/>
          <p:nvPr/>
        </p:nvSpPr>
        <p:spPr>
          <a:xfrm>
            <a:off x="1139687" y="4655520"/>
            <a:ext cx="2014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Ammonia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AC004C-BF35-4188-A101-51CB0A0B498B}"/>
              </a:ext>
            </a:extLst>
          </p:cNvPr>
          <p:cNvSpPr txBox="1"/>
          <p:nvPr/>
        </p:nvSpPr>
        <p:spPr>
          <a:xfrm>
            <a:off x="3154017" y="4655520"/>
            <a:ext cx="2014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moles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91.8 kJ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00C7D8-55C8-4239-8443-C53D17D9121D}"/>
              </a:ext>
            </a:extLst>
          </p:cNvPr>
          <p:cNvSpPr txBox="1"/>
          <p:nvPr/>
        </p:nvSpPr>
        <p:spPr>
          <a:xfrm>
            <a:off x="5758071" y="4655520"/>
            <a:ext cx="2014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12.5 moles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kJ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161F48-EA71-4F3C-848F-6887051EA89B}"/>
              </a:ext>
            </a:extLst>
          </p:cNvPr>
          <p:cNvSpPr txBox="1"/>
          <p:nvPr/>
        </p:nvSpPr>
        <p:spPr>
          <a:xfrm>
            <a:off x="5049078" y="4670595"/>
            <a:ext cx="689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7460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76433F-506D-43BC-BDD5-EC5E6CB8C2F1}"/>
              </a:ext>
            </a:extLst>
          </p:cNvPr>
          <p:cNvSpPr txBox="1"/>
          <p:nvPr/>
        </p:nvSpPr>
        <p:spPr>
          <a:xfrm>
            <a:off x="0" y="0"/>
            <a:ext cx="12192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amount of energy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emitted (exothermically, -∆H)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96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20D4A5-6DBE-4D43-8699-652BF6E98DFE}"/>
              </a:ext>
            </a:extLst>
          </p:cNvPr>
          <p:cNvSpPr txBox="1"/>
          <p:nvPr/>
        </p:nvSpPr>
        <p:spPr>
          <a:xfrm>
            <a:off x="755374" y="503582"/>
            <a:ext cx="2014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Ammonia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AC004C-BF35-4188-A101-51CB0A0B498B}"/>
              </a:ext>
            </a:extLst>
          </p:cNvPr>
          <p:cNvSpPr txBox="1"/>
          <p:nvPr/>
        </p:nvSpPr>
        <p:spPr>
          <a:xfrm>
            <a:off x="2769704" y="503582"/>
            <a:ext cx="2014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moles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91.8 kJ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00C7D8-55C8-4239-8443-C53D17D9121D}"/>
              </a:ext>
            </a:extLst>
          </p:cNvPr>
          <p:cNvSpPr txBox="1"/>
          <p:nvPr/>
        </p:nvSpPr>
        <p:spPr>
          <a:xfrm>
            <a:off x="5373758" y="503582"/>
            <a:ext cx="2014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12.5 moles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kJ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161F48-EA71-4F3C-848F-6887051EA89B}"/>
              </a:ext>
            </a:extLst>
          </p:cNvPr>
          <p:cNvSpPr txBox="1"/>
          <p:nvPr/>
        </p:nvSpPr>
        <p:spPr>
          <a:xfrm>
            <a:off x="4664765" y="518657"/>
            <a:ext cx="689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FF3E8D-5662-4538-BA57-1524AB0536A1}"/>
              </a:ext>
            </a:extLst>
          </p:cNvPr>
          <p:cNvSpPr txBox="1"/>
          <p:nvPr/>
        </p:nvSpPr>
        <p:spPr>
          <a:xfrm>
            <a:off x="3001618" y="2182505"/>
            <a:ext cx="87729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X = 1147.5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573.75 kJ   =  574 kJ with 3 SF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3132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3B0B1A-CA09-42F3-803D-FCC0CBB3957B}"/>
              </a:ext>
            </a:extLst>
          </p:cNvPr>
          <p:cNvSpPr txBox="1"/>
          <p:nvPr/>
        </p:nvSpPr>
        <p:spPr>
          <a:xfrm>
            <a:off x="0" y="0"/>
            <a:ext cx="1219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2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(I’m making you think here, be careful)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8.35 moles of aluminum oxide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DECOMPOSES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what is the total amount of energy required?  Is this exo or endothermic?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59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3B0B1A-CA09-42F3-803D-FCC0CBB3957B}"/>
              </a:ext>
            </a:extLst>
          </p:cNvPr>
          <p:cNvSpPr txBox="1"/>
          <p:nvPr/>
        </p:nvSpPr>
        <p:spPr>
          <a:xfrm>
            <a:off x="0" y="0"/>
            <a:ext cx="12192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5.35 moles of aluminum oxide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DECOMPOSES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what is the total amount of energy required?  Is this exo or endothermic?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I says this:  </a:t>
            </a:r>
            <a:r>
              <a:rPr lang="pt-BR" sz="3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 + 3O</a:t>
            </a:r>
            <a:r>
              <a:rPr lang="pt-BR" sz="3600" b="1" baseline="-25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2Al</a:t>
            </a:r>
            <a:r>
              <a:rPr lang="pt-BR" sz="36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36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     </a:t>
            </a:r>
            <a:r>
              <a:rPr lang="en-US" sz="360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∆H = -3351 kJ</a:t>
            </a:r>
            <a:b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this question is NOT about that equation, it is this one:</a:t>
            </a:r>
          </a:p>
          <a:p>
            <a:endParaRPr lang="en-US" sz="36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6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pt-BR" sz="54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3351 kJ + 2Al</a:t>
            </a:r>
            <a:r>
              <a:rPr lang="pt-BR" sz="54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54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54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pt-BR" sz="54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pt-BR" sz="5400" b="1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54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54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 + 3O</a:t>
            </a:r>
            <a:r>
              <a:rPr lang="pt-BR" sz="5400" b="1" baseline="-250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</a:t>
            </a:r>
            <a:r>
              <a:rPr lang="en-US" sz="54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(energy is a reactant... endo)</a:t>
            </a:r>
            <a:endParaRPr lang="en-US" sz="1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11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3B0B1A-CA09-42F3-803D-FCC0CBB3957B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So… When 5.35 moles of aluminum oxide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DECOMPOSES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what is the total amount of energy required?  Is this exo or endothermic?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3351 kJ  +  </a:t>
            </a:r>
            <a:r>
              <a:rPr lang="pt-BR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2Al</a:t>
            </a:r>
            <a:r>
              <a:rPr lang="pt-BR" sz="3600" b="1" i="0" baseline="-25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3600" b="1" i="0" baseline="-25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pt-BR" sz="3600" b="1" i="0" baseline="-25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 + 3O</a:t>
            </a:r>
            <a:r>
              <a:rPr lang="pt-BR" sz="36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FDC405-BDFC-42F2-958D-58751CCB208F}"/>
              </a:ext>
            </a:extLst>
          </p:cNvPr>
          <p:cNvSpPr txBox="1"/>
          <p:nvPr/>
        </p:nvSpPr>
        <p:spPr>
          <a:xfrm>
            <a:off x="1577008" y="3429000"/>
            <a:ext cx="2835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Aluminum oxide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178BFD-0760-4E76-8D85-8754279BB9B1}"/>
              </a:ext>
            </a:extLst>
          </p:cNvPr>
          <p:cNvSpPr txBox="1"/>
          <p:nvPr/>
        </p:nvSpPr>
        <p:spPr>
          <a:xfrm>
            <a:off x="4376531" y="3428685"/>
            <a:ext cx="2014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moles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3351 kJ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276364-BDF5-4457-989D-FB5B23E58A62}"/>
              </a:ext>
            </a:extLst>
          </p:cNvPr>
          <p:cNvSpPr txBox="1"/>
          <p:nvPr/>
        </p:nvSpPr>
        <p:spPr>
          <a:xfrm>
            <a:off x="6790504" y="3428685"/>
            <a:ext cx="2014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5.35 moles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kJ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1A6038-15CA-4B98-A8CC-E481B7938008}"/>
              </a:ext>
            </a:extLst>
          </p:cNvPr>
          <p:cNvSpPr txBox="1"/>
          <p:nvPr/>
        </p:nvSpPr>
        <p:spPr>
          <a:xfrm>
            <a:off x="6187603" y="3397908"/>
            <a:ext cx="689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A12BB-EC65-41DC-8320-D1492A078CBD}"/>
              </a:ext>
            </a:extLst>
          </p:cNvPr>
          <p:cNvSpPr txBox="1"/>
          <p:nvPr/>
        </p:nvSpPr>
        <p:spPr>
          <a:xfrm>
            <a:off x="135835" y="3490241"/>
            <a:ext cx="1543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373731-59F7-45A4-B210-91D2B399BD11}"/>
              </a:ext>
            </a:extLst>
          </p:cNvPr>
          <p:cNvSpPr txBox="1"/>
          <p:nvPr/>
        </p:nvSpPr>
        <p:spPr>
          <a:xfrm>
            <a:off x="450574" y="5062330"/>
            <a:ext cx="17095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So…</a:t>
            </a:r>
          </a:p>
        </p:txBody>
      </p:sp>
    </p:spTree>
    <p:extLst>
      <p:ext uri="{BB962C8B-B14F-4D97-AF65-F5344CB8AC3E}">
        <p14:creationId xmlns:p14="http://schemas.microsoft.com/office/powerpoint/2010/main" val="1310863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3B0B1A-CA09-42F3-803D-FCC0CBB3957B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So… When 5.35 moles of aluminum oxide DECOMPOSES, what is the total amount of energy required?  Is this exo or endothermic?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3351 kJ  +  </a:t>
            </a:r>
            <a:r>
              <a:rPr lang="pt-BR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2Al</a:t>
            </a:r>
            <a:r>
              <a:rPr lang="pt-BR" sz="3600" b="1" i="0" baseline="-25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3600" b="1" i="0" baseline="-25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pt-BR" sz="3600" b="1" i="0" baseline="-25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 + 3O</a:t>
            </a:r>
            <a:r>
              <a:rPr lang="pt-BR" sz="36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FDC405-BDFC-42F2-958D-58751CCB208F}"/>
              </a:ext>
            </a:extLst>
          </p:cNvPr>
          <p:cNvSpPr txBox="1"/>
          <p:nvPr/>
        </p:nvSpPr>
        <p:spPr>
          <a:xfrm>
            <a:off x="1577008" y="3429000"/>
            <a:ext cx="2835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Aluminum oxide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178BFD-0760-4E76-8D85-8754279BB9B1}"/>
              </a:ext>
            </a:extLst>
          </p:cNvPr>
          <p:cNvSpPr txBox="1"/>
          <p:nvPr/>
        </p:nvSpPr>
        <p:spPr>
          <a:xfrm>
            <a:off x="4376531" y="3428685"/>
            <a:ext cx="2014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moles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3351 kJ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276364-BDF5-4457-989D-FB5B23E58A62}"/>
              </a:ext>
            </a:extLst>
          </p:cNvPr>
          <p:cNvSpPr txBox="1"/>
          <p:nvPr/>
        </p:nvSpPr>
        <p:spPr>
          <a:xfrm>
            <a:off x="6790504" y="3428685"/>
            <a:ext cx="2014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5.35 moles</a:t>
            </a:r>
            <a:b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kJ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1A6038-15CA-4B98-A8CC-E481B7938008}"/>
              </a:ext>
            </a:extLst>
          </p:cNvPr>
          <p:cNvSpPr txBox="1"/>
          <p:nvPr/>
        </p:nvSpPr>
        <p:spPr>
          <a:xfrm>
            <a:off x="6187603" y="3397908"/>
            <a:ext cx="689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A12BB-EC65-41DC-8320-D1492A078CBD}"/>
              </a:ext>
            </a:extLst>
          </p:cNvPr>
          <p:cNvSpPr txBox="1"/>
          <p:nvPr/>
        </p:nvSpPr>
        <p:spPr>
          <a:xfrm>
            <a:off x="135835" y="3490241"/>
            <a:ext cx="1543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373731-59F7-45A4-B210-91D2B399BD11}"/>
              </a:ext>
            </a:extLst>
          </p:cNvPr>
          <p:cNvSpPr txBox="1"/>
          <p:nvPr/>
        </p:nvSpPr>
        <p:spPr>
          <a:xfrm>
            <a:off x="450574" y="5062330"/>
            <a:ext cx="17095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</a:rPr>
              <a:t>So…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A93EA9-B7AB-49E3-9F1D-998496F054F8}"/>
              </a:ext>
            </a:extLst>
          </p:cNvPr>
          <p:cNvSpPr txBox="1"/>
          <p:nvPr/>
        </p:nvSpPr>
        <p:spPr>
          <a:xfrm>
            <a:off x="2994991" y="4605033"/>
            <a:ext cx="91307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X = 17927.85</a:t>
            </a:r>
          </a:p>
          <a:p>
            <a:b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8963.925  =  8960 kJ with 3 SF  </a:t>
            </a:r>
          </a:p>
        </p:txBody>
      </p:sp>
    </p:spTree>
    <p:extLst>
      <p:ext uri="{BB962C8B-B14F-4D97-AF65-F5344CB8AC3E}">
        <p14:creationId xmlns:p14="http://schemas.microsoft.com/office/powerpoint/2010/main" val="4157086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1C0BED-40AA-4137-991B-425D4D2B89F4}"/>
              </a:ext>
            </a:extLst>
          </p:cNvPr>
          <p:cNvSpPr txBox="1"/>
          <p:nvPr/>
        </p:nvSpPr>
        <p:spPr>
          <a:xfrm>
            <a:off x="0" y="1633492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Thermochem</a:t>
            </a:r>
            <a:r>
              <a:rPr lang="en-US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br>
              <a:rPr lang="en-US" sz="72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Celebration of Knowledge </a:t>
            </a:r>
            <a:br>
              <a:rPr lang="en-US" sz="72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is WEDNESDAY</a:t>
            </a:r>
          </a:p>
        </p:txBody>
      </p:sp>
    </p:spTree>
    <p:extLst>
      <p:ext uri="{BB962C8B-B14F-4D97-AF65-F5344CB8AC3E}">
        <p14:creationId xmlns:p14="http://schemas.microsoft.com/office/powerpoint/2010/main" val="250656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76433F-506D-43BC-BDD5-EC5E6CB8C2F1}"/>
              </a:ext>
            </a:extLst>
          </p:cNvPr>
          <p:cNvSpPr txBox="1"/>
          <p:nvPr/>
        </p:nvSpPr>
        <p:spPr>
          <a:xfrm>
            <a:off x="0" y="0"/>
            <a:ext cx="1219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amount of energy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emitted (exothermically, -∆H)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 (endothermically, +∆H)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25 chemical equations.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set are combustion reactions,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set are synthesis,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then there’s a set of phase changes: solid →  aqueous. </a:t>
            </a:r>
          </a:p>
        </p:txBody>
      </p:sp>
    </p:spTree>
    <p:extLst>
      <p:ext uri="{BB962C8B-B14F-4D97-AF65-F5344CB8AC3E}">
        <p14:creationId xmlns:p14="http://schemas.microsoft.com/office/powerpoint/2010/main" val="236502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AC0C04-F090-4DDC-9636-69B121C4F31B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instance:   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+ 2O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→ CO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       </a:t>
            </a:r>
            <a:r>
              <a:rPr lang="en-US" sz="360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∆H = -890.4 kJ</a:t>
            </a:r>
            <a:b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means that heat energy is a PRODUCT, it’s emitted, not absorbed with the reactants. </a:t>
            </a:r>
          </a:p>
          <a:p>
            <a:endParaRPr lang="en-US" sz="36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9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AC0C04-F090-4DDC-9636-69B121C4F31B}"/>
              </a:ext>
            </a:extLst>
          </p:cNvPr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instance:   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+ 2O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→ CO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       </a:t>
            </a:r>
            <a:r>
              <a:rPr lang="en-US" sz="360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∆H = -890.4 kJ</a:t>
            </a:r>
            <a:b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means that heat energy is a PRODUCT, it’s emitted, not absorbed with the reactants. </a:t>
            </a:r>
          </a:p>
          <a:p>
            <a:endParaRPr lang="en-US" sz="36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rewrite this balanced equation as a balanced thermochemical equation this way:</a:t>
            </a:r>
          </a:p>
          <a:p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+ 2O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→ CO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en-US" sz="3600" i="0" baseline="-25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 + 890.4 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kJ</a:t>
            </a:r>
          </a:p>
          <a:p>
            <a:endParaRPr lang="en-US" sz="36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mole ratio is:  1 : 2 : 1 : 2    </a:t>
            </a:r>
            <a:b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thermochemical mole ratio is:  1 : 2 : 1 : 2 : 890.4kJ</a:t>
            </a:r>
          </a:p>
          <a:p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is in ratio with the moles.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7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AC0C04-F090-4DDC-9636-69B121C4F31B}"/>
              </a:ext>
            </a:extLst>
          </p:cNvPr>
          <p:cNvSpPr txBox="1"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Here:  </a:t>
            </a:r>
            <a:r>
              <a:rPr lang="pt-BR" sz="3600" b="1" dirty="0">
                <a:solidFill>
                  <a:srgbClr val="202124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4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Al + 3O</a:t>
            </a:r>
            <a:r>
              <a:rPr lang="pt-BR" sz="3600" b="1" baseline="-25000" dirty="0">
                <a:solidFill>
                  <a:srgbClr val="202124"/>
                </a:solidFill>
                <a:latin typeface="Roboto" panose="02000000000000000000" pitchFamily="2" charset="0"/>
              </a:rPr>
              <a:t>2 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→ 2Al</a:t>
            </a:r>
            <a:r>
              <a:rPr lang="pt-BR" sz="3600" b="1" i="0" baseline="-2500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</a:t>
            </a:r>
            <a:r>
              <a:rPr lang="pt-BR" sz="3600" b="1" i="0" baseline="-2500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3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      </a:t>
            </a:r>
            <a:r>
              <a:rPr lang="en-US" sz="360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∆H = -3351 kJ</a:t>
            </a:r>
            <a:br>
              <a:rPr lang="en-US" sz="36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energy is a PRODUCT, it’s emitted as a product.</a:t>
            </a:r>
          </a:p>
          <a:p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rewrite this balanced equation as a balanced thermochemical equation this way:</a:t>
            </a:r>
          </a:p>
          <a:p>
            <a:r>
              <a:rPr lang="pt-BR" sz="3600" b="1" dirty="0">
                <a:solidFill>
                  <a:srgbClr val="202124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4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Al + 3O</a:t>
            </a:r>
            <a:r>
              <a:rPr lang="pt-BR" sz="3600" b="1" baseline="-25000" dirty="0">
                <a:solidFill>
                  <a:srgbClr val="202124"/>
                </a:solidFill>
                <a:latin typeface="Roboto" panose="02000000000000000000" pitchFamily="2" charset="0"/>
              </a:rPr>
              <a:t>2 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→ 2Al</a:t>
            </a:r>
            <a:r>
              <a:rPr lang="pt-BR" sz="3600" b="1" i="0" baseline="-2500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</a:t>
            </a:r>
            <a:r>
              <a:rPr lang="pt-BR" sz="3600" b="1" i="0" baseline="-2500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3</a:t>
            </a:r>
            <a:r>
              <a:rPr lang="pt-BR" sz="3600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 +  3351 kJ  </a:t>
            </a:r>
          </a:p>
          <a:p>
            <a:endParaRPr lang="en-US" sz="36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mole ratio is:  4 : 3 : 2    </a:t>
            </a:r>
            <a:b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thermochemical mole ratio is:  4 : 3 : 2 : 3351kJ</a:t>
            </a:r>
          </a:p>
          <a:p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is in ratio with the moles.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0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AC0C04-F090-4DDC-9636-69B121C4F31B}"/>
              </a:ext>
            </a:extLst>
          </p:cNvPr>
          <p:cNvSpPr txBox="1"/>
          <p:nvPr/>
        </p:nvSpPr>
        <p:spPr>
          <a:xfrm>
            <a:off x="0" y="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is the reverse of decomposition. 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is:  </a:t>
            </a:r>
            <a:r>
              <a:rPr lang="pt-BR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4</a:t>
            </a:r>
            <a:r>
              <a:rPr lang="pt-BR" sz="36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Al + 3O</a:t>
            </a:r>
            <a:r>
              <a:rPr lang="pt-BR" sz="36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</a:rPr>
              <a:t>2 </a:t>
            </a:r>
            <a:r>
              <a:rPr lang="pt-BR" sz="36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→ 2Al</a:t>
            </a:r>
            <a:r>
              <a:rPr lang="pt-BR" sz="3600" b="1" i="0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pt-BR" sz="36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O</a:t>
            </a:r>
            <a:r>
              <a:rPr lang="pt-BR" sz="3600" b="1" i="0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3</a:t>
            </a:r>
            <a:r>
              <a:rPr lang="pt-BR" sz="36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       </a:t>
            </a:r>
            <a:r>
              <a:rPr lang="en-US" sz="36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∆H = -3351 kJ</a:t>
            </a:r>
            <a:br>
              <a:rPr lang="en-US" sz="36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decomposition?</a:t>
            </a:r>
            <a:b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944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AC0C04-F090-4DDC-9636-69B121C4F31B}"/>
              </a:ext>
            </a:extLst>
          </p:cNvPr>
          <p:cNvSpPr txBox="1"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is the reverse of decomposition. 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is:  </a:t>
            </a:r>
            <a:r>
              <a:rPr lang="pt-BR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4</a:t>
            </a:r>
            <a:r>
              <a:rPr lang="pt-BR" sz="36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Al + 3O</a:t>
            </a:r>
            <a:r>
              <a:rPr lang="pt-BR" sz="36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 panose="02000000000000000000" pitchFamily="2" charset="0"/>
              </a:rPr>
              <a:t>2 </a:t>
            </a:r>
            <a:r>
              <a:rPr lang="pt-BR" sz="36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→ 2Al</a:t>
            </a:r>
            <a:r>
              <a:rPr lang="pt-BR" sz="3600" b="1" i="0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pt-BR" sz="36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O</a:t>
            </a:r>
            <a:r>
              <a:rPr lang="pt-BR" sz="3600" b="1" i="0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3</a:t>
            </a:r>
            <a:r>
              <a:rPr lang="pt-BR" sz="36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 panose="02000000000000000000" pitchFamily="2" charset="0"/>
              </a:rPr>
              <a:t>       </a:t>
            </a:r>
            <a:r>
              <a:rPr lang="en-US" sz="36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∆H = -3351 kJ</a:t>
            </a:r>
            <a:br>
              <a:rPr lang="en-US" sz="36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decomposition?</a:t>
            </a:r>
            <a:b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2Al</a:t>
            </a:r>
            <a:r>
              <a:rPr lang="pt-BR" sz="3600" b="1" i="0" baseline="-2500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pt-BR" sz="3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O</a:t>
            </a:r>
            <a:r>
              <a:rPr lang="pt-BR" sz="3600" b="1" i="0" baseline="-2500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3 </a:t>
            </a:r>
            <a:r>
              <a:rPr lang="pt-BR" sz="3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→</a:t>
            </a:r>
            <a:r>
              <a:rPr lang="pt-BR" sz="3600" b="1" i="0" baseline="-2500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  </a:t>
            </a:r>
            <a:r>
              <a:rPr lang="pt-BR" sz="3600" b="1" dirty="0">
                <a:solidFill>
                  <a:srgbClr val="FF000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4</a:t>
            </a:r>
            <a:r>
              <a:rPr lang="pt-BR" sz="3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Al + 3O</a:t>
            </a:r>
            <a:r>
              <a:rPr lang="pt-BR" sz="3600" b="1" baseline="-25000" dirty="0">
                <a:solidFill>
                  <a:srgbClr val="FF0000"/>
                </a:solidFill>
                <a:latin typeface="Roboto" panose="02000000000000000000" pitchFamily="2" charset="0"/>
              </a:rPr>
              <a:t>2             </a:t>
            </a:r>
            <a:r>
              <a:rPr lang="en-US" sz="36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∆H = ????</a:t>
            </a:r>
          </a:p>
          <a:p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Since these are reverse reactions, the synthesis is exothermic, the </a:t>
            </a:r>
            <a:r>
              <a:rPr lang="en-US" sz="36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synthesis reaction is the “same” but endothermic. </a:t>
            </a:r>
          </a:p>
          <a:p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2Al</a:t>
            </a:r>
            <a:r>
              <a:rPr lang="pt-BR" sz="3600" b="1" i="0" baseline="-2500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pt-BR" sz="3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O</a:t>
            </a:r>
            <a:r>
              <a:rPr lang="pt-BR" sz="3600" b="1" i="0" baseline="-2500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3 </a:t>
            </a:r>
            <a:r>
              <a:rPr lang="pt-BR" sz="3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→</a:t>
            </a:r>
            <a:r>
              <a:rPr lang="pt-BR" sz="3600" b="1" i="0" baseline="-2500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  </a:t>
            </a:r>
            <a:r>
              <a:rPr lang="pt-BR" sz="3600" b="1" dirty="0">
                <a:solidFill>
                  <a:srgbClr val="FF0000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4</a:t>
            </a:r>
            <a:r>
              <a:rPr lang="pt-BR" sz="3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Al + 3O</a:t>
            </a:r>
            <a:r>
              <a:rPr lang="pt-BR" sz="3600" b="1" baseline="-25000" dirty="0">
                <a:solidFill>
                  <a:srgbClr val="FF0000"/>
                </a:solidFill>
                <a:latin typeface="Roboto" panose="02000000000000000000" pitchFamily="2" charset="0"/>
              </a:rPr>
              <a:t>2             </a:t>
            </a:r>
            <a:r>
              <a:rPr lang="en-US" sz="36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∆H = +3351 kJ</a:t>
            </a:r>
          </a:p>
        </p:txBody>
      </p:sp>
    </p:spTree>
    <p:extLst>
      <p:ext uri="{BB962C8B-B14F-4D97-AF65-F5344CB8AC3E}">
        <p14:creationId xmlns:p14="http://schemas.microsoft.com/office/powerpoint/2010/main" val="269758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AC0C04-F090-4DDC-9636-69B121C4F31B}"/>
              </a:ext>
            </a:extLst>
          </p:cNvPr>
          <p:cNvSpPr txBox="1"/>
          <p:nvPr/>
        </p:nvSpPr>
        <p:spPr>
          <a:xfrm>
            <a:off x="0" y="0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is the reverse of decomposition. 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Synthesis:    </a:t>
            </a:r>
            <a:r>
              <a:rPr lang="pt-BR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 + 3O</a:t>
            </a:r>
            <a:r>
              <a:rPr lang="pt-BR" sz="44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t-BR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 2Al</a:t>
            </a:r>
            <a:r>
              <a:rPr lang="pt-BR" sz="4400" i="0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4400" i="0" baseline="-25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+ </a:t>
            </a:r>
            <a:r>
              <a:rPr lang="en-US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3351 kJ</a:t>
            </a:r>
            <a:br>
              <a:rPr lang="en-US" sz="44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AFAA6F-560F-4309-84E2-BC19C5FE14BD}"/>
              </a:ext>
            </a:extLst>
          </p:cNvPr>
          <p:cNvSpPr txBox="1"/>
          <p:nvPr/>
        </p:nvSpPr>
        <p:spPr>
          <a:xfrm>
            <a:off x="8350786" y="1675110"/>
            <a:ext cx="2677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 is a product… </a:t>
            </a:r>
            <a:r>
              <a:rPr lang="en-US" dirty="0" err="1"/>
              <a:t>exo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2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1384</Words>
  <Application>Microsoft Office PowerPoint</Application>
  <PresentationFormat>Widescreen</PresentationFormat>
  <Paragraphs>158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</dc:creator>
  <cp:lastModifiedBy>ARBUISO, CHARLES B</cp:lastModifiedBy>
  <cp:revision>41</cp:revision>
  <dcterms:created xsi:type="dcterms:W3CDTF">2017-11-01T02:00:04Z</dcterms:created>
  <dcterms:modified xsi:type="dcterms:W3CDTF">2023-01-10T00:44:23Z</dcterms:modified>
</cp:coreProperties>
</file>