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C9"/>
    <a:srgbClr val="0000FF"/>
    <a:srgbClr val="66FFFF"/>
    <a:srgbClr val="CCFFFF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BD46-FAD8-FD7E-F51A-75C5B8360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3ECF6-D2DC-D38F-C9D5-CAA72C68D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D9898-6DBC-1F8F-373E-0A999240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2011F-A59F-905B-E008-CC19AE7F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E387-4165-0CFC-1016-A5826BD9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3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D5EF-7EB8-D2C7-3825-992C4F3C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51614-0F82-459D-031F-BF36A00BF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C6C40-DE21-1AFC-F33F-E3DA5F47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7E25F-B5E9-74E0-DF33-2C55B17F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0835C-BDA9-BC4C-024A-CE008403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7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D97E2-BC00-EB11-F99A-ACEC8FA54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065AD-8FC3-71C6-199D-D448CA288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34B26-F082-FFE2-9B13-07189E4E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C41B8-ABE0-28E1-CB40-E7A6D3E0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0F4DA-9230-B3E9-873F-F1B24472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1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7147-FB8E-FC5D-54FB-7C5E6D24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A081-0FD2-22AC-E567-0B5AF42D8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CA2C-B5AA-15D1-3160-D016EBFC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4BE9C-A42C-055B-F914-9B9A579F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FE1A7-B311-F449-77CD-6F593610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0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1A26B-F020-BC89-77B3-5B2B27453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4E796-7659-1A63-4FCE-C9C9EBA05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80A06-DA25-99E1-74FC-C8EA8E85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B1EB7-0E45-9D65-9D40-9F240F9F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A1DDE-5BCF-879A-50F4-CE5D7147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3419-AC83-7E7F-202F-08814836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77CF9-F524-54C8-D20B-92D716EEF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BDC8E-AB82-FC6B-3D2B-F6ED8F208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CEA42-688B-CC3F-6F75-2FF30F71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828E1-F083-0657-B1E9-CC566023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777C4-CDBC-9913-13A2-41C5FA0A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458C-165A-915B-7A1D-024CB67C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3413F-3288-E9C9-9D67-B6CB2D2D0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0AF3D-7DC6-3EAE-B496-BA3DC18AF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3ECEA-DC1E-B93F-C45D-C18EB1DCF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88AE06-10B0-8583-1AF9-EB2308230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53EADA-7CA3-4C89-FAB1-DB540496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00030-8868-8268-3AF5-ACA433DD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85CA-B438-4F6E-BE9B-B9B7353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7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C68D-5ADD-74C8-A9C4-83E4DCF1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AA7AB-C89A-B927-03EC-C3A24F37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1724CF-DF2C-7C55-1236-311089A6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3EA4D-1177-512D-574A-605582F5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968ED-DBE4-FC51-0D59-FB1E71CD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D5FDC-306B-4C00-FFCB-BE2C45F2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73959-9F75-9C82-BCEC-071704C1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E746-BA8C-D915-F272-DE030F0F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2DAD-57F1-ABAD-9082-C72A9C019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7C4AB-7AE8-63C5-BCAB-4C0730D1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34A25-9AE2-CCC1-DD83-4A22981C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21034-B545-9077-92FB-AC2BFC929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210E3-DC90-D905-F533-C54D4254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2BE7-CDC4-6D7F-D15E-76A4ED5B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EB023-480B-4C64-26F5-D0E1BFFE2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7B230-F2A1-216E-EC29-ECDF9D6B2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1D0B4-A992-40D0-8BA3-CAF3B56B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AAFE0-1B02-1B7A-093E-C36F20124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BB4E3-4AAD-02ED-D9E3-E17AD3C9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2146A-A4DA-0C87-1474-7C41E4409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A0BB9-7383-C3DD-516E-A052FFD9D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EBA2F-6E40-31AD-1797-DC2ED240D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6063-4CCE-4D3F-A073-9E148CE5D8A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1E653-ECE3-A969-6966-B891282BD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A59BD-0CDD-C7F6-10C3-DA9B98387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963A-E55A-4193-863F-DA69E8D58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524517-5B39-F7A2-E929-8EDDE44DD5F8}"/>
              </a:ext>
            </a:extLst>
          </p:cNvPr>
          <p:cNvSpPr txBox="1"/>
          <p:nvPr/>
        </p:nvSpPr>
        <p:spPr>
          <a:xfrm>
            <a:off x="0" y="0"/>
            <a:ext cx="12192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Review for Moles Celebration</a:t>
            </a:r>
          </a:p>
          <a:p>
            <a:endParaRPr lang="en-US" dirty="0"/>
          </a:p>
          <a:p>
            <a:r>
              <a:rPr lang="en-US" sz="3200" dirty="0"/>
              <a:t>3 two-step mole math problems</a:t>
            </a:r>
          </a:p>
          <a:p>
            <a:endParaRPr lang="en-US" sz="3200" dirty="0"/>
          </a:p>
          <a:p>
            <a:r>
              <a:rPr lang="en-US" sz="2800" dirty="0"/>
              <a:t>2 molar mass/percent comp by mass/proportion of the given mass problems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6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9C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EAE475-9685-F75A-0FD2-7954874FD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776503-E591-038B-182E-955682466D26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5. How many grams of boron are in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209 grams of </a:t>
            </a:r>
            <a:r>
              <a:rPr lang="en-US" sz="4800">
                <a:latin typeface="Congenial SemiBold" panose="02000503040000020004" pitchFamily="2" charset="0"/>
              </a:rPr>
              <a:t>boron trichloride</a:t>
            </a:r>
            <a:r>
              <a:rPr lang="en-US" sz="4800" dirty="0">
                <a:latin typeface="Congenial SemiBold" panose="02000503040000020004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674317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9C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EAE475-9685-F75A-0FD2-7954874FD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776503-E591-038B-182E-955682466D26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5. How many grams of boron are in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209 grams of </a:t>
            </a:r>
            <a:r>
              <a:rPr lang="en-US" sz="4800">
                <a:latin typeface="Congenial SemiBold" panose="02000503040000020004" pitchFamily="2" charset="0"/>
              </a:rPr>
              <a:t>boron trichloride</a:t>
            </a:r>
            <a:r>
              <a:rPr lang="en-US" sz="4800" dirty="0">
                <a:latin typeface="Congenial SemiBold" panose="02000503040000020004" pitchFamily="2" charset="0"/>
              </a:rPr>
              <a:t>?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4414B2-D662-2003-7FC6-FA301643E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64921"/>
              </p:ext>
            </p:extLst>
          </p:nvPr>
        </p:nvGraphicFramePr>
        <p:xfrm>
          <a:off x="0" y="1569659"/>
          <a:ext cx="12192000" cy="436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79325369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96826882"/>
                    </a:ext>
                  </a:extLst>
                </a:gridCol>
              </a:tblGrid>
              <a:tr h="4365011">
                <a:tc>
                  <a:txBody>
                    <a:bodyPr/>
                    <a:lstStyle/>
                    <a:p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BCl</a:t>
                      </a:r>
                      <a:r>
                        <a:rPr lang="en-US" sz="4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4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B  1 x 11 =  11 g</a:t>
                      </a:r>
                    </a:p>
                    <a:p>
                      <a:endParaRPr lang="en-US" sz="4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Cl  3 x 35 =  105 g 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en-US" sz="4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g/mole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% Comp by Mass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7476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C885BC-F988-75DE-76D2-5935E054D20A}"/>
              </a:ext>
            </a:extLst>
          </p:cNvPr>
          <p:cNvCxnSpPr/>
          <p:nvPr/>
        </p:nvCxnSpPr>
        <p:spPr>
          <a:xfrm>
            <a:off x="0" y="2423711"/>
            <a:ext cx="2247441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FF6792-87BA-4F94-B8A9-8F31F3AF3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24614"/>
              </p:ext>
            </p:extLst>
          </p:nvPr>
        </p:nvGraphicFramePr>
        <p:xfrm>
          <a:off x="6114368" y="2503953"/>
          <a:ext cx="6077632" cy="301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562">
                  <a:extLst>
                    <a:ext uri="{9D8B030D-6E8A-4147-A177-3AD203B41FA5}">
                      <a16:colId xmlns:a16="http://schemas.microsoft.com/office/drawing/2014/main" val="1908245253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1490107486"/>
                    </a:ext>
                  </a:extLst>
                </a:gridCol>
                <a:gridCol w="2104222">
                  <a:extLst>
                    <a:ext uri="{9D8B030D-6E8A-4147-A177-3AD203B41FA5}">
                      <a16:colId xmlns:a16="http://schemas.microsoft.com/office/drawing/2014/main" val="3863392596"/>
                    </a:ext>
                  </a:extLst>
                </a:gridCol>
                <a:gridCol w="1692925">
                  <a:extLst>
                    <a:ext uri="{9D8B030D-6E8A-4147-A177-3AD203B41FA5}">
                      <a16:colId xmlns:a16="http://schemas.microsoft.com/office/drawing/2014/main" val="2981607336"/>
                    </a:ext>
                  </a:extLst>
                </a:gridCol>
              </a:tblGrid>
              <a:tr h="98052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br>
                        <a:rPr lang="en-US" sz="28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100%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99299"/>
                  </a:ext>
                </a:extLst>
              </a:tr>
              <a:tr h="237223">
                <a:tc gridSpan="4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11570"/>
                  </a:ext>
                </a:extLst>
              </a:tr>
              <a:tr h="98052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b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100%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14825"/>
                  </a:ext>
                </a:extLst>
              </a:tr>
              <a:tr h="81723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Check 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7856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A94545-91C9-7EA3-D232-F59D0BC9613A}"/>
              </a:ext>
            </a:extLst>
          </p:cNvPr>
          <p:cNvSpPr txBox="1"/>
          <p:nvPr/>
        </p:nvSpPr>
        <p:spPr>
          <a:xfrm>
            <a:off x="0" y="5912636"/>
            <a:ext cx="12192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209 g X 0.095 = 19.9 g boron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(rhymes with)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ACF9E2-C474-FBB8-8FA0-486E61499C0E}"/>
              </a:ext>
            </a:extLst>
          </p:cNvPr>
          <p:cNvCxnSpPr>
            <a:cxnSpLocks/>
          </p:cNvCxnSpPr>
          <p:nvPr/>
        </p:nvCxnSpPr>
        <p:spPr>
          <a:xfrm>
            <a:off x="6191486" y="2421875"/>
            <a:ext cx="4516916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9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14F24D-4438-BD23-A92A-526591151F6E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1.  How many molecules are in 375 liters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of methane gas at STP?</a:t>
            </a:r>
          </a:p>
        </p:txBody>
      </p:sp>
    </p:spTree>
    <p:extLst>
      <p:ext uri="{BB962C8B-B14F-4D97-AF65-F5344CB8AC3E}">
        <p14:creationId xmlns:p14="http://schemas.microsoft.com/office/powerpoint/2010/main" val="175868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14F24D-4438-BD23-A92A-526591151F6E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1.  How many molecules are in 375 liters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of methane gas at STP?</a:t>
            </a: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2FFE5FEC-A740-1E1B-84D6-F69AAF33D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4181"/>
            <a:ext cx="23719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375 L CH</a:t>
            </a:r>
            <a:r>
              <a:rPr kumimoji="0" lang="en-US" altLang="en-US" sz="3600" b="0" i="0" u="sng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10FFD57F-6B94-3CF4-A2EC-C98E7D7FD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841" y="2098113"/>
            <a:ext cx="53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5F8BD9D-C204-E1E1-8E15-FB31192A2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7680" y="1833129"/>
            <a:ext cx="3178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mole CH</a:t>
            </a:r>
            <a:r>
              <a:rPr kumimoji="0" lang="en-US" altLang="en-US" sz="3600" b="0" i="0" u="sng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22.4 L </a:t>
            </a:r>
            <a:r>
              <a:rPr kumimoji="0" lang="en-US" altLang="en-US" sz="3600" b="0" i="0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</a:t>
            </a:r>
            <a:r>
              <a:rPr kumimoji="0" lang="en-US" altLang="en-US" sz="3600" b="0" i="0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US" altLang="en-US" sz="3600" b="0" i="0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6E4A5B3-3A13-360C-8A41-5146C72E0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7" y="2066581"/>
            <a:ext cx="25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1AD24510-F697-8784-75D0-3E41155BE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143" y="2036523"/>
            <a:ext cx="5017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16.7 </a:t>
            </a:r>
            <a:r>
              <a:rPr kumimoji="0" lang="en-US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anose="030F0702030302020204" pitchFamily="66" charset="0"/>
              </a:rPr>
              <a:t>moles CH</a:t>
            </a:r>
            <a:r>
              <a:rPr kumimoji="0" lang="en-US" altLang="en-US" sz="3600" b="1" i="0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anose="030F0702030302020204" pitchFamily="66" charset="0"/>
              </a:rPr>
              <a:t>4</a:t>
            </a:r>
            <a:endParaRPr kumimoji="0" lang="en-US" altLang="en-US" sz="3600" b="1" i="0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7B9387-08FD-DB6E-B15F-653F54A9F555}"/>
              </a:ext>
            </a:extLst>
          </p:cNvPr>
          <p:cNvCxnSpPr>
            <a:cxnSpLocks/>
          </p:cNvCxnSpPr>
          <p:nvPr/>
        </p:nvCxnSpPr>
        <p:spPr>
          <a:xfrm flipV="1">
            <a:off x="1136419" y="2176694"/>
            <a:ext cx="1081624" cy="15261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6FC540-6540-DA13-BCBB-13A1219E4006}"/>
              </a:ext>
            </a:extLst>
          </p:cNvPr>
          <p:cNvCxnSpPr>
            <a:cxnSpLocks/>
          </p:cNvCxnSpPr>
          <p:nvPr/>
        </p:nvCxnSpPr>
        <p:spPr>
          <a:xfrm flipV="1">
            <a:off x="4466769" y="2611427"/>
            <a:ext cx="1081624" cy="15261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 Box 10">
            <a:extLst>
              <a:ext uri="{FF2B5EF4-FFF2-40B4-BE49-F238E27FC236}">
                <a16:creationId xmlns:a16="http://schemas.microsoft.com/office/drawing/2014/main" id="{D1BE2813-1C6B-902E-80CA-1B13E8654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708181"/>
            <a:ext cx="26770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16.7 mole CH</a:t>
            </a:r>
            <a:r>
              <a:rPr kumimoji="0" lang="en-US" altLang="en-US" sz="2800" b="0" i="0" u="sng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b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B7B50F49-B585-B60D-EB43-19527471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354" y="4862068"/>
            <a:ext cx="53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2A39C0-08F5-B8C9-AEB1-E4B347E78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369" y="4711979"/>
            <a:ext cx="464167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6.02 x 10</a:t>
            </a:r>
            <a:r>
              <a:rPr kumimoji="0" lang="en-US" altLang="en-US" sz="2800" b="0" i="0" u="sng" strike="noStrike" kern="1200" cap="none" spc="0" normalizeH="0" baseline="30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23 </a:t>
            </a:r>
            <a:r>
              <a:rPr kumimoji="0" lang="en-US" altLang="en-US" sz="2800" b="0" i="0" u="sng" strike="noStrike" kern="1200" cap="none" spc="0" normalizeH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molecules C</a:t>
            </a: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</a:t>
            </a:r>
            <a:r>
              <a:rPr kumimoji="0" lang="en-US" altLang="en-US" sz="2800" b="0" i="0" u="sng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b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mole </a:t>
            </a:r>
            <a:r>
              <a:rPr kumimoji="0" lang="en-US" altLang="en-US" sz="2800" b="0" i="0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</a:t>
            </a:r>
            <a:r>
              <a:rPr kumimoji="0" lang="en-US" altLang="en-US" sz="2800" b="0" i="0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US" altLang="en-US" sz="2800" b="0" i="0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52C5507C-0CF8-6AD9-4C22-C4330B73E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094" y="4923623"/>
            <a:ext cx="4556905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101 x 10</a:t>
            </a:r>
            <a:r>
              <a:rPr kumimoji="0" lang="en-US" altLang="en-US" sz="2800" i="0" u="none" strike="noStrike" kern="1200" cap="none" spc="0" normalizeH="0" baseline="30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23</a:t>
            </a:r>
            <a:r>
              <a:rPr kumimoji="0" lang="en-US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molecules </a:t>
            </a:r>
            <a:r>
              <a:rPr kumimoji="0" lang="en-US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</a:t>
            </a:r>
            <a:r>
              <a:rPr kumimoji="0" lang="en-US" alt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800" baseline="-25000" dirty="0">
              <a:solidFill>
                <a:srgbClr val="1F497D"/>
              </a:solidFill>
              <a:latin typeface="Comic Sans MS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1.01 x 10</a:t>
            </a:r>
            <a:r>
              <a:rPr kumimoji="0" lang="en-US" alt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25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molecules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</a:t>
            </a:r>
            <a:r>
              <a:rPr kumimoji="0" lang="en-US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endParaRPr kumimoji="0" lang="en-US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5ED963-BD92-6B0E-2E75-A5F48ABFD6D4}"/>
              </a:ext>
            </a:extLst>
          </p:cNvPr>
          <p:cNvCxnSpPr>
            <a:cxnSpLocks/>
          </p:cNvCxnSpPr>
          <p:nvPr/>
        </p:nvCxnSpPr>
        <p:spPr>
          <a:xfrm flipV="1">
            <a:off x="1030168" y="4923623"/>
            <a:ext cx="1530673" cy="1546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7C27DBC-AB8A-020B-72EC-24B603AE342D}"/>
              </a:ext>
            </a:extLst>
          </p:cNvPr>
          <p:cNvCxnSpPr>
            <a:cxnSpLocks/>
          </p:cNvCxnSpPr>
          <p:nvPr/>
        </p:nvCxnSpPr>
        <p:spPr>
          <a:xfrm flipV="1">
            <a:off x="4881755" y="5277080"/>
            <a:ext cx="1452944" cy="23131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50C12AA-E0FA-037A-72DE-78EF7AA2173D}"/>
              </a:ext>
            </a:extLst>
          </p:cNvPr>
          <p:cNvCxnSpPr>
            <a:cxnSpLocks/>
          </p:cNvCxnSpPr>
          <p:nvPr/>
        </p:nvCxnSpPr>
        <p:spPr>
          <a:xfrm flipH="1">
            <a:off x="8148058" y="5420299"/>
            <a:ext cx="224761" cy="8152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17FC7C6-A4BD-E516-313E-50FC1E6B52CA}"/>
              </a:ext>
            </a:extLst>
          </p:cNvPr>
          <p:cNvCxnSpPr>
            <a:cxnSpLocks/>
          </p:cNvCxnSpPr>
          <p:nvPr/>
        </p:nvCxnSpPr>
        <p:spPr>
          <a:xfrm flipH="1">
            <a:off x="9673214" y="5277080"/>
            <a:ext cx="5856" cy="9584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07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C16F5C-EACA-AA35-E6CC-676893867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B1B1EF-FB81-9731-E10B-3D89C84AB812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2. How many grams are in 125 Liters of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fluorine gas gas at STP?</a:t>
            </a:r>
          </a:p>
        </p:txBody>
      </p:sp>
    </p:spTree>
    <p:extLst>
      <p:ext uri="{BB962C8B-B14F-4D97-AF65-F5344CB8AC3E}">
        <p14:creationId xmlns:p14="http://schemas.microsoft.com/office/powerpoint/2010/main" val="112369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C16F5C-EACA-AA35-E6CC-676893867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B1B1EF-FB81-9731-E10B-3D89C84AB812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2. How many grams are in 125 Liters of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fluorine gas gas at STP?</a:t>
            </a: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F6EC8C3E-CACE-CEFF-558D-A5B29CA62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4181"/>
            <a:ext cx="23719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125 L F</a:t>
            </a:r>
            <a:r>
              <a:rPr lang="en-US" altLang="en-US" sz="36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BBFAF9A9-015A-43A4-9560-E3950AF2E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142" y="2108939"/>
            <a:ext cx="53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BD844CA-E2C9-4F84-5772-66C449A90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7" y="2066581"/>
            <a:ext cx="25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id="{B1BA148A-E747-F695-6884-84B7FF686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466" y="2110128"/>
            <a:ext cx="5017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5.58 </a:t>
            </a:r>
            <a:r>
              <a:rPr kumimoji="0" lang="en-US" altLang="en-US" sz="3600" b="1" i="0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moles F</a:t>
            </a:r>
            <a:r>
              <a:rPr kumimoji="0" lang="en-US" altLang="en-US" sz="3600" b="1" i="0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endParaRPr kumimoji="0" lang="en-US" altLang="en-US" sz="3600" b="1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92C5575-17CB-D36A-D3A0-DE98C9D09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948" y="1840714"/>
            <a:ext cx="3178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mole F</a:t>
            </a:r>
            <a:r>
              <a:rPr lang="en-US" altLang="en-US" sz="36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22.4 L </a:t>
            </a:r>
            <a:r>
              <a:rPr kumimoji="0" lang="en-US" altLang="en-US" sz="3600" b="0" i="0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</a:t>
            </a:r>
            <a:r>
              <a:rPr lang="en-US" altLang="en-US" sz="36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</a:t>
            </a:r>
            <a:endParaRPr kumimoji="0" lang="en-US" altLang="en-US" sz="3600" b="0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31C0AF4-977D-27E7-F392-711984C08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4623"/>
            <a:ext cx="28887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5.58</a:t>
            </a: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mole F</a:t>
            </a:r>
            <a:r>
              <a:rPr lang="en-US" altLang="en-US" sz="36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</a:t>
            </a:r>
            <a:endParaRPr kumimoji="0" lang="en-US" altLang="en-US" sz="3600" b="0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51F92E5-F2D7-5D8E-464E-922C9E0C5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268" y="4561621"/>
            <a:ext cx="53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1D5718A8-B94D-28C9-92CB-9298D5675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968" y="4301915"/>
            <a:ext cx="3178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38 grams F</a:t>
            </a:r>
            <a:r>
              <a:rPr lang="en-US" altLang="en-US" sz="3600" u="sng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mole </a:t>
            </a:r>
            <a:r>
              <a:rPr kumimoji="0" lang="en-US" altLang="en-US" sz="3600" b="0" i="0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</a:t>
            </a:r>
            <a:r>
              <a:rPr lang="en-US" altLang="en-US" sz="36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</a:t>
            </a:r>
            <a:endParaRPr kumimoji="0" lang="en-US" altLang="en-US" sz="3600" b="0" i="0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08394112-D589-1021-0892-18258A7D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147" y="4561620"/>
            <a:ext cx="5017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212 grams F</a:t>
            </a:r>
            <a:r>
              <a:rPr kumimoji="0" lang="en-US" altLang="en-US" sz="3600" b="1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endParaRPr kumimoji="0" lang="en-US" altLang="en-US" sz="3600" b="1" i="0" strike="noStrike" kern="1200" cap="none" spc="0" normalizeH="0" baseline="-250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9F124D0-DC80-6E13-EEF4-162475A65B45}"/>
              </a:ext>
            </a:extLst>
          </p:cNvPr>
          <p:cNvCxnSpPr>
            <a:cxnSpLocks/>
          </p:cNvCxnSpPr>
          <p:nvPr/>
        </p:nvCxnSpPr>
        <p:spPr>
          <a:xfrm flipV="1">
            <a:off x="1136419" y="2066581"/>
            <a:ext cx="945769" cy="26273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2E7F09-342C-EFD4-1280-1F6AF57DBC3E}"/>
              </a:ext>
            </a:extLst>
          </p:cNvPr>
          <p:cNvCxnSpPr>
            <a:cxnSpLocks/>
          </p:cNvCxnSpPr>
          <p:nvPr/>
        </p:nvCxnSpPr>
        <p:spPr>
          <a:xfrm flipV="1">
            <a:off x="4292427" y="2592882"/>
            <a:ext cx="945769" cy="26273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6DD7801-F509-4052-8920-D0674393731A}"/>
              </a:ext>
            </a:extLst>
          </p:cNvPr>
          <p:cNvCxnSpPr>
            <a:cxnSpLocks/>
          </p:cNvCxnSpPr>
          <p:nvPr/>
        </p:nvCxnSpPr>
        <p:spPr>
          <a:xfrm flipV="1">
            <a:off x="1182907" y="4483865"/>
            <a:ext cx="1705863" cy="29136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A93794-2AF0-BE42-3280-6A074394FFEA}"/>
              </a:ext>
            </a:extLst>
          </p:cNvPr>
          <p:cNvCxnSpPr>
            <a:cxnSpLocks/>
          </p:cNvCxnSpPr>
          <p:nvPr/>
        </p:nvCxnSpPr>
        <p:spPr>
          <a:xfrm flipV="1">
            <a:off x="4292427" y="5062269"/>
            <a:ext cx="1705863" cy="29136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70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819E59-2940-3503-587F-AB9681ED3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E5F06C-50AD-FDD4-9FAC-8FFB77CDD11D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3. How many molecules of carbon dioxide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are in 625 grams of CO</a:t>
            </a:r>
            <a:r>
              <a:rPr lang="en-US" sz="4800" baseline="-25000" dirty="0">
                <a:latin typeface="Congenial SemiBold" panose="02000503040000020004" pitchFamily="2" charset="0"/>
              </a:rPr>
              <a:t>2</a:t>
            </a:r>
            <a:r>
              <a:rPr lang="en-US" sz="4800" dirty="0">
                <a:latin typeface="Congenial SemiBold" panose="02000503040000020004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0704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819E59-2940-3503-587F-AB9681ED3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E5F06C-50AD-FDD4-9FAC-8FFB77CDD11D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3. How many molecules of carbon dioxide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are in 625 grams of CO</a:t>
            </a:r>
            <a:r>
              <a:rPr lang="en-US" sz="4800" baseline="-25000" dirty="0">
                <a:latin typeface="Congenial SemiBold" panose="02000503040000020004" pitchFamily="2" charset="0"/>
              </a:rPr>
              <a:t>2</a:t>
            </a:r>
            <a:r>
              <a:rPr lang="en-US" sz="4800" dirty="0">
                <a:latin typeface="Congenial SemiBold" panose="02000503040000020004" pitchFamily="2" charset="0"/>
              </a:rPr>
              <a:t>? </a:t>
            </a: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D0D7F18B-8A14-4356-E989-085672D57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14181"/>
            <a:ext cx="23719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625 g CO</a:t>
            </a:r>
            <a:r>
              <a:rPr lang="en-US" altLang="en-US" sz="3600" u="sng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9938CEF2-8EEC-6DFA-8982-45A57FE69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520" y="2108939"/>
            <a:ext cx="53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4BFFFED-E40D-833E-0C16-B09CB9A2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591" y="1914181"/>
            <a:ext cx="31781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44 moles CO</a:t>
            </a:r>
            <a:r>
              <a:rPr lang="en-US" altLang="en-US" sz="3600" u="sng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br>
              <a:rPr kumimoji="0" lang="en-US" alt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g </a:t>
            </a:r>
            <a:r>
              <a:rPr kumimoji="0" lang="en-US" altLang="en-US" sz="36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</a:t>
            </a:r>
            <a:r>
              <a:rPr lang="en-US" altLang="en-US" sz="3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kumimoji="0" lang="en-US" altLang="en-US" sz="36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id="{920BAFCE-D60D-03C8-5493-B40EC8DEA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819" y="2108938"/>
            <a:ext cx="5017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14.2 </a:t>
            </a:r>
            <a:r>
              <a:rPr kumimoji="0" lang="en-US" altLang="en-US" sz="36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moles CO</a:t>
            </a:r>
            <a:r>
              <a:rPr lang="en-US" altLang="en-US" sz="3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kumimoji="0" lang="en-US" altLang="en-US" sz="36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47A5DDD-CD7A-2CCA-D40A-8453346B7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400181"/>
            <a:ext cx="2235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u="sng" dirty="0">
                <a:solidFill>
                  <a:srgbClr val="FF0000"/>
                </a:solidFill>
                <a:latin typeface="Comic Sans MS" pitchFamily="66" charset="0"/>
              </a:rPr>
              <a:t>14.2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moles CO</a:t>
            </a:r>
            <a:r>
              <a:rPr lang="en-US" altLang="en-US" sz="2000" u="sng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</a:t>
            </a:r>
            <a:endParaRPr kumimoji="0" lang="en-US" altLang="en-US" sz="20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092F20B0-9E44-8F73-769F-CF7CEC82A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725" y="4369402"/>
            <a:ext cx="53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6142F5-AC2C-09EE-7A5A-ACA62027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125" y="4400181"/>
            <a:ext cx="32992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6.02 x 10</a:t>
            </a:r>
            <a:r>
              <a:rPr kumimoji="0" lang="en-US" altLang="en-US" sz="2000" b="0" i="0" u="sng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23 </a:t>
            </a:r>
            <a:r>
              <a:rPr kumimoji="0" lang="en-US" altLang="en-US" sz="2000" b="0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molecules C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  <a:r>
              <a:rPr lang="en-US" altLang="en-US" sz="2000" u="sng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b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</a:b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mole </a:t>
            </a:r>
            <a:r>
              <a:rPr kumimoji="0" lang="en-US" altLang="en-US" sz="2000" b="0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</a:t>
            </a:r>
            <a:r>
              <a:rPr lang="en-US" altLang="en-US" sz="20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kumimoji="0" lang="en-US" altLang="en-US" sz="20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C2B8E471-593B-ECEA-0F74-07B30216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460" y="4430958"/>
            <a:ext cx="587953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85.5 x 10</a:t>
            </a:r>
            <a:r>
              <a:rPr kumimoji="0" lang="en-US" altLang="en-US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23</a:t>
            </a: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molecules CO</a:t>
            </a:r>
            <a:r>
              <a:rPr kumimoji="0" lang="en-US" altLang="en-US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aseline="-250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kumimoji="0" lang="en-US" altLang="en-US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8.55 </a:t>
            </a: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x 10</a:t>
            </a:r>
            <a:r>
              <a:rPr kumimoji="0" lang="en-US" altLang="en-US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24</a:t>
            </a:r>
            <a:r>
              <a:rPr kumimoji="0" lang="en-US" altLang="en-US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molecules CO</a:t>
            </a:r>
            <a:r>
              <a:rPr kumimoji="0" lang="en-US" altLang="en-US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1A2968C-D1CA-AF26-9621-B3C53B9A7050}"/>
              </a:ext>
            </a:extLst>
          </p:cNvPr>
          <p:cNvCxnSpPr>
            <a:cxnSpLocks/>
          </p:cNvCxnSpPr>
          <p:nvPr/>
        </p:nvCxnSpPr>
        <p:spPr>
          <a:xfrm flipH="1">
            <a:off x="7013320" y="4891489"/>
            <a:ext cx="224761" cy="815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3047F0-A874-89EA-E77C-10BB99BEBBF5}"/>
              </a:ext>
            </a:extLst>
          </p:cNvPr>
          <p:cNvCxnSpPr>
            <a:cxnSpLocks/>
          </p:cNvCxnSpPr>
          <p:nvPr/>
        </p:nvCxnSpPr>
        <p:spPr>
          <a:xfrm flipV="1">
            <a:off x="4109292" y="2755269"/>
            <a:ext cx="1484951" cy="1862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B2CF9C-B006-2734-0A83-3EDEAA54F7E3}"/>
              </a:ext>
            </a:extLst>
          </p:cNvPr>
          <p:cNvCxnSpPr>
            <a:cxnSpLocks/>
          </p:cNvCxnSpPr>
          <p:nvPr/>
        </p:nvCxnSpPr>
        <p:spPr>
          <a:xfrm flipV="1">
            <a:off x="1045438" y="2108938"/>
            <a:ext cx="1189763" cy="216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E55C40-9EF8-DCF6-224C-9B1801F38649}"/>
              </a:ext>
            </a:extLst>
          </p:cNvPr>
          <p:cNvCxnSpPr>
            <a:cxnSpLocks/>
          </p:cNvCxnSpPr>
          <p:nvPr/>
        </p:nvCxnSpPr>
        <p:spPr>
          <a:xfrm flipV="1">
            <a:off x="984962" y="4538949"/>
            <a:ext cx="1108243" cy="15413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4957604-2982-91B1-0BB2-4C623F78DB58}"/>
              </a:ext>
            </a:extLst>
          </p:cNvPr>
          <p:cNvCxnSpPr>
            <a:cxnSpLocks/>
          </p:cNvCxnSpPr>
          <p:nvPr/>
        </p:nvCxnSpPr>
        <p:spPr>
          <a:xfrm flipV="1">
            <a:off x="3903848" y="4831242"/>
            <a:ext cx="1108243" cy="15413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8C22F5F-E041-BA21-C93D-62334537CE66}"/>
              </a:ext>
            </a:extLst>
          </p:cNvPr>
          <p:cNvCxnSpPr>
            <a:cxnSpLocks/>
          </p:cNvCxnSpPr>
          <p:nvPr/>
        </p:nvCxnSpPr>
        <p:spPr>
          <a:xfrm>
            <a:off x="8778606" y="4801319"/>
            <a:ext cx="0" cy="815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06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6424E-424C-2BA4-8548-A84EBD72D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8B7408-F14F-ECCE-AF2F-9D43A81976D8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4. How many grams of iron are in 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256 grams of rust (Fe</a:t>
            </a:r>
            <a:r>
              <a:rPr lang="en-US" sz="4800" baseline="-25000" dirty="0">
                <a:latin typeface="Congenial SemiBold" panose="02000503040000020004" pitchFamily="2" charset="0"/>
              </a:rPr>
              <a:t>2</a:t>
            </a:r>
            <a:r>
              <a:rPr lang="en-US" sz="4800" dirty="0">
                <a:latin typeface="Congenial SemiBold" panose="02000503040000020004" pitchFamily="2" charset="0"/>
              </a:rPr>
              <a:t>O</a:t>
            </a:r>
            <a:r>
              <a:rPr lang="en-US" sz="4800" baseline="-25000" dirty="0">
                <a:latin typeface="Congenial SemiBold" panose="02000503040000020004" pitchFamily="2" charset="0"/>
              </a:rPr>
              <a:t>3</a:t>
            </a:r>
            <a:r>
              <a:rPr lang="en-US" sz="4800" dirty="0">
                <a:latin typeface="Congenial SemiBold" panose="02000503040000020004" pitchFamily="2" charset="0"/>
              </a:rPr>
              <a:t>)? </a:t>
            </a:r>
          </a:p>
        </p:txBody>
      </p:sp>
    </p:spTree>
    <p:extLst>
      <p:ext uri="{BB962C8B-B14F-4D97-AF65-F5344CB8AC3E}">
        <p14:creationId xmlns:p14="http://schemas.microsoft.com/office/powerpoint/2010/main" val="368300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6424E-424C-2BA4-8548-A84EBD72D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8B7408-F14F-ECCE-AF2F-9D43A81976D8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ngenial SemiBold" panose="02000503040000020004" pitchFamily="2" charset="0"/>
              </a:rPr>
              <a:t>4. How many grams of iron are in </a:t>
            </a:r>
            <a:br>
              <a:rPr lang="en-US" sz="4800" dirty="0">
                <a:latin typeface="Congenial SemiBold" panose="02000503040000020004" pitchFamily="2" charset="0"/>
              </a:rPr>
            </a:br>
            <a:r>
              <a:rPr lang="en-US" sz="4800" dirty="0">
                <a:latin typeface="Congenial SemiBold" panose="02000503040000020004" pitchFamily="2" charset="0"/>
              </a:rPr>
              <a:t>     256 grams of rust (Fe</a:t>
            </a:r>
            <a:r>
              <a:rPr lang="en-US" sz="4800" baseline="-25000" dirty="0">
                <a:latin typeface="Congenial SemiBold" panose="02000503040000020004" pitchFamily="2" charset="0"/>
              </a:rPr>
              <a:t>2</a:t>
            </a:r>
            <a:r>
              <a:rPr lang="en-US" sz="4800" dirty="0">
                <a:latin typeface="Congenial SemiBold" panose="02000503040000020004" pitchFamily="2" charset="0"/>
              </a:rPr>
              <a:t>O</a:t>
            </a:r>
            <a:r>
              <a:rPr lang="en-US" sz="4800" baseline="-25000" dirty="0">
                <a:latin typeface="Congenial SemiBold" panose="02000503040000020004" pitchFamily="2" charset="0"/>
              </a:rPr>
              <a:t>3</a:t>
            </a:r>
            <a:r>
              <a:rPr lang="en-US" sz="4800" dirty="0">
                <a:latin typeface="Congenial SemiBold" panose="02000503040000020004" pitchFamily="2" charset="0"/>
              </a:rPr>
              <a:t>)?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160494D-A12B-82F4-1461-123E6FAE1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805"/>
              </p:ext>
            </p:extLst>
          </p:nvPr>
        </p:nvGraphicFramePr>
        <p:xfrm>
          <a:off x="0" y="1569659"/>
          <a:ext cx="12192000" cy="436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79325369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96826882"/>
                    </a:ext>
                  </a:extLst>
                </a:gridCol>
              </a:tblGrid>
              <a:tr h="4365011">
                <a:tc>
                  <a:txBody>
                    <a:bodyPr/>
                    <a:lstStyle/>
                    <a:p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en-US" sz="4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4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44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Fe  2 x 56 = 112 g</a:t>
                      </a:r>
                    </a:p>
                    <a:p>
                      <a:endParaRPr lang="en-US" sz="4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4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O   3 x 16 =  48 g 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en-US" sz="4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g/mole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% Comp by Mass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7476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18907E-3CA2-F12B-3380-EB060F9CD536}"/>
              </a:ext>
            </a:extLst>
          </p:cNvPr>
          <p:cNvCxnSpPr/>
          <p:nvPr/>
        </p:nvCxnSpPr>
        <p:spPr>
          <a:xfrm>
            <a:off x="0" y="2423711"/>
            <a:ext cx="2247441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8C4339-B96A-C653-1A73-EA879CC316A8}"/>
              </a:ext>
            </a:extLst>
          </p:cNvPr>
          <p:cNvCxnSpPr/>
          <p:nvPr/>
        </p:nvCxnSpPr>
        <p:spPr>
          <a:xfrm>
            <a:off x="2565094" y="4702367"/>
            <a:ext cx="2247441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F7A65A8-E858-1838-E2EA-5F71918F1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157337"/>
              </p:ext>
            </p:extLst>
          </p:nvPr>
        </p:nvGraphicFramePr>
        <p:xfrm>
          <a:off x="6114368" y="2514970"/>
          <a:ext cx="6077632" cy="301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562">
                  <a:extLst>
                    <a:ext uri="{9D8B030D-6E8A-4147-A177-3AD203B41FA5}">
                      <a16:colId xmlns:a16="http://schemas.microsoft.com/office/drawing/2014/main" val="1908245253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1490107486"/>
                    </a:ext>
                  </a:extLst>
                </a:gridCol>
                <a:gridCol w="2104222">
                  <a:extLst>
                    <a:ext uri="{9D8B030D-6E8A-4147-A177-3AD203B41FA5}">
                      <a16:colId xmlns:a16="http://schemas.microsoft.com/office/drawing/2014/main" val="3863392596"/>
                    </a:ext>
                  </a:extLst>
                </a:gridCol>
                <a:gridCol w="1692925">
                  <a:extLst>
                    <a:ext uri="{9D8B030D-6E8A-4147-A177-3AD203B41FA5}">
                      <a16:colId xmlns:a16="http://schemas.microsoft.com/office/drawing/2014/main" val="2981607336"/>
                    </a:ext>
                  </a:extLst>
                </a:gridCol>
              </a:tblGrid>
              <a:tr h="98052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br>
                        <a:rPr lang="en-US" sz="28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100%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99299"/>
                  </a:ext>
                </a:extLst>
              </a:tr>
              <a:tr h="237223">
                <a:tc gridSpan="4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11570"/>
                  </a:ext>
                </a:extLst>
              </a:tr>
              <a:tr h="98052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b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100%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14825"/>
                  </a:ext>
                </a:extLst>
              </a:tr>
              <a:tr h="81723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Check 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785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8D2C0B3-7E5D-75F5-7110-8DCB0139B804}"/>
              </a:ext>
            </a:extLst>
          </p:cNvPr>
          <p:cNvSpPr txBox="1"/>
          <p:nvPr/>
        </p:nvSpPr>
        <p:spPr>
          <a:xfrm>
            <a:off x="0" y="5912636"/>
            <a:ext cx="121920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 g X 0.70 = 179 g iron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7CE529-9B8D-94D2-966F-EB918FF14672}"/>
              </a:ext>
            </a:extLst>
          </p:cNvPr>
          <p:cNvCxnSpPr>
            <a:cxnSpLocks/>
          </p:cNvCxnSpPr>
          <p:nvPr/>
        </p:nvCxnSpPr>
        <p:spPr>
          <a:xfrm>
            <a:off x="6191486" y="2421875"/>
            <a:ext cx="4516916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0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446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Congenial SemiBold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ARBUISO, CHARLES B</dc:creator>
  <cp:lastModifiedBy>ARBUISO, CHARLES B</cp:lastModifiedBy>
  <cp:revision>11</cp:revision>
  <dcterms:created xsi:type="dcterms:W3CDTF">2023-06-17T14:19:17Z</dcterms:created>
  <dcterms:modified xsi:type="dcterms:W3CDTF">2024-11-06T22:32:16Z</dcterms:modified>
</cp:coreProperties>
</file>