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9" r:id="rId2"/>
    <p:sldId id="410" r:id="rId3"/>
    <p:sldId id="411" r:id="rId4"/>
    <p:sldId id="309" r:id="rId5"/>
    <p:sldId id="314" r:id="rId6"/>
    <p:sldId id="315" r:id="rId7"/>
    <p:sldId id="305" r:id="rId8"/>
    <p:sldId id="310" r:id="rId9"/>
    <p:sldId id="306" r:id="rId10"/>
    <p:sldId id="311" r:id="rId11"/>
    <p:sldId id="412" r:id="rId12"/>
    <p:sldId id="413" r:id="rId13"/>
    <p:sldId id="316" r:id="rId14"/>
    <p:sldId id="317" r:id="rId15"/>
    <p:sldId id="415" r:id="rId16"/>
    <p:sldId id="414" r:id="rId17"/>
    <p:sldId id="320" r:id="rId18"/>
    <p:sldId id="321" r:id="rId19"/>
    <p:sldId id="318" r:id="rId20"/>
    <p:sldId id="319" r:id="rId21"/>
    <p:sldId id="307" r:id="rId22"/>
    <p:sldId id="312" r:id="rId23"/>
    <p:sldId id="308" r:id="rId24"/>
    <p:sldId id="313" r:id="rId25"/>
    <p:sldId id="322" r:id="rId26"/>
    <p:sldId id="323" r:id="rId27"/>
    <p:sldId id="326" r:id="rId28"/>
    <p:sldId id="327" r:id="rId29"/>
    <p:sldId id="328" r:id="rId30"/>
    <p:sldId id="329" r:id="rId31"/>
    <p:sldId id="332" r:id="rId32"/>
    <p:sldId id="333"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8" r:id="rId54"/>
    <p:sldId id="367" r:id="rId55"/>
    <p:sldId id="360" r:id="rId56"/>
    <p:sldId id="363" r:id="rId57"/>
    <p:sldId id="364" r:id="rId58"/>
    <p:sldId id="365" r:id="rId59"/>
    <p:sldId id="416" r:id="rId60"/>
    <p:sldId id="417" r:id="rId61"/>
    <p:sldId id="368" r:id="rId62"/>
    <p:sldId id="369" r:id="rId63"/>
    <p:sldId id="370" r:id="rId64"/>
    <p:sldId id="371" r:id="rId65"/>
    <p:sldId id="418" r:id="rId66"/>
    <p:sldId id="419" r:id="rId67"/>
    <p:sldId id="372" r:id="rId68"/>
    <p:sldId id="373" r:id="rId69"/>
    <p:sldId id="374" r:id="rId70"/>
    <p:sldId id="375" r:id="rId71"/>
    <p:sldId id="376" r:id="rId72"/>
    <p:sldId id="377" r:id="rId73"/>
    <p:sldId id="378" r:id="rId74"/>
    <p:sldId id="379" r:id="rId75"/>
    <p:sldId id="380" r:id="rId76"/>
    <p:sldId id="381" r:id="rId77"/>
    <p:sldId id="382" r:id="rId78"/>
    <p:sldId id="383" r:id="rId79"/>
    <p:sldId id="384" r:id="rId80"/>
    <p:sldId id="385" r:id="rId81"/>
    <p:sldId id="386" r:id="rId82"/>
    <p:sldId id="387" r:id="rId83"/>
    <p:sldId id="388" r:id="rId84"/>
    <p:sldId id="389" r:id="rId85"/>
    <p:sldId id="390" r:id="rId86"/>
    <p:sldId id="391" r:id="rId87"/>
    <p:sldId id="392" r:id="rId88"/>
    <p:sldId id="393" r:id="rId89"/>
    <p:sldId id="394" r:id="rId90"/>
    <p:sldId id="395" r:id="rId91"/>
    <p:sldId id="397" r:id="rId92"/>
    <p:sldId id="398" r:id="rId93"/>
    <p:sldId id="399" r:id="rId94"/>
    <p:sldId id="400" r:id="rId95"/>
    <p:sldId id="401" r:id="rId96"/>
    <p:sldId id="402" r:id="rId97"/>
    <p:sldId id="403" r:id="rId98"/>
    <p:sldId id="404" r:id="rId99"/>
    <p:sldId id="405" r:id="rId100"/>
    <p:sldId id="406" r:id="rId101"/>
    <p:sldId id="407" r:id="rId102"/>
    <p:sldId id="408" r:id="rId10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showGuides="1">
      <p:cViewPr varScale="1">
        <p:scale>
          <a:sx n="72" d="100"/>
          <a:sy n="72" d="100"/>
        </p:scale>
        <p:origin x="49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7D05FD-51DB-4A6E-B8FE-411C17A810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193355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252593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96030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305297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D05FD-51DB-4A6E-B8FE-411C17A8100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285644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7D05FD-51DB-4A6E-B8FE-411C17A810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147129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D05FD-51DB-4A6E-B8FE-411C17A8100B}"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316613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7D05FD-51DB-4A6E-B8FE-411C17A8100B}"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13804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D05FD-51DB-4A6E-B8FE-411C17A8100B}"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390829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D05FD-51DB-4A6E-B8FE-411C17A810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412042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D05FD-51DB-4A6E-B8FE-411C17A8100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a:p>
        </p:txBody>
      </p:sp>
    </p:spTree>
    <p:extLst>
      <p:ext uri="{BB962C8B-B14F-4D97-AF65-F5344CB8AC3E}">
        <p14:creationId xmlns:p14="http://schemas.microsoft.com/office/powerpoint/2010/main" val="425083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D05FD-51DB-4A6E-B8FE-411C17A8100B}"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D1782-1A90-4C6D-8B08-89C94AD5FF8A}" type="slidenum">
              <a:rPr lang="en-US" smtClean="0"/>
              <a:t>‹#›</a:t>
            </a:fld>
            <a:endParaRPr lang="en-US"/>
          </a:p>
        </p:txBody>
      </p:sp>
    </p:spTree>
    <p:extLst>
      <p:ext uri="{BB962C8B-B14F-4D97-AF65-F5344CB8AC3E}">
        <p14:creationId xmlns:p14="http://schemas.microsoft.com/office/powerpoint/2010/main" val="114384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212" y="197708"/>
            <a:ext cx="12080788" cy="6124754"/>
          </a:xfrm>
          <a:prstGeom prst="rect">
            <a:avLst/>
          </a:prstGeom>
          <a:noFill/>
        </p:spPr>
        <p:txBody>
          <a:bodyPr wrap="square" rtlCol="0">
            <a:spAutoFit/>
          </a:bodyPr>
          <a:lstStyle/>
          <a:p>
            <a:pPr algn="ctr"/>
            <a:r>
              <a:rPr lang="en-US" sz="2800" dirty="0">
                <a:solidFill>
                  <a:srgbClr val="FF0000"/>
                </a:solidFill>
                <a:latin typeface="Comic Sans MS" panose="030F0702030302020204" pitchFamily="66" charset="0"/>
              </a:rPr>
              <a:t>FORMULAS to NAMES  IONIC and MOLECULAR</a:t>
            </a:r>
          </a:p>
          <a:p>
            <a:endParaRPr lang="en-US" sz="2800" dirty="0">
              <a:latin typeface="Comic Sans MS" panose="030F0702030302020204" pitchFamily="66" charset="0"/>
            </a:endParaRPr>
          </a:p>
          <a:p>
            <a:r>
              <a:rPr lang="en-US" sz="2800" dirty="0">
                <a:latin typeface="Comic Sans MS" panose="030F0702030302020204" pitchFamily="66" charset="0"/>
              </a:rPr>
              <a:t>Inside there are 50 chances for you to look at a formula and determine the proper or stock name of the compound.</a:t>
            </a:r>
          </a:p>
          <a:p>
            <a:endParaRPr lang="en-US" sz="2800" dirty="0">
              <a:latin typeface="Comic Sans MS" panose="030F0702030302020204" pitchFamily="66" charset="0"/>
            </a:endParaRPr>
          </a:p>
          <a:p>
            <a:r>
              <a:rPr lang="en-US" sz="2800" dirty="0">
                <a:solidFill>
                  <a:srgbClr val="FF0000"/>
                </a:solidFill>
                <a:latin typeface="Comic Sans MS" panose="030F0702030302020204" pitchFamily="66" charset="0"/>
              </a:rPr>
              <a:t>You are asked each time to first decide if it’s IONIC or MOLECULAR.  </a:t>
            </a:r>
          </a:p>
          <a:p>
            <a:endParaRPr lang="en-US" sz="2800" dirty="0">
              <a:latin typeface="Comic Sans MS" panose="030F0702030302020204" pitchFamily="66" charset="0"/>
            </a:endParaRPr>
          </a:p>
          <a:p>
            <a:r>
              <a:rPr lang="en-US" sz="2800" dirty="0">
                <a:latin typeface="Comic Sans MS" panose="030F0702030302020204" pitchFamily="66" charset="0"/>
              </a:rPr>
              <a:t>You can tell if the 1st atom or part is a METAL, that’s ionic.</a:t>
            </a:r>
          </a:p>
          <a:p>
            <a:endParaRPr lang="en-US" sz="2800" dirty="0">
              <a:latin typeface="Comic Sans MS" panose="030F0702030302020204" pitchFamily="66" charset="0"/>
            </a:endParaRPr>
          </a:p>
          <a:p>
            <a:r>
              <a:rPr lang="en-US" sz="2800" dirty="0">
                <a:latin typeface="Comic Sans MS" panose="030F0702030302020204" pitchFamily="66" charset="0"/>
              </a:rPr>
              <a:t>If the 1st atom or part is a NONMETAL, then that’s is molecular.</a:t>
            </a:r>
          </a:p>
          <a:p>
            <a:endParaRPr lang="en-US" sz="2800" dirty="0">
              <a:latin typeface="Comic Sans MS" panose="030F0702030302020204" pitchFamily="66" charset="0"/>
            </a:endParaRPr>
          </a:p>
          <a:p>
            <a:r>
              <a:rPr lang="en-US" sz="2800" dirty="0">
                <a:latin typeface="Comic Sans MS" panose="030F0702030302020204" pitchFamily="66" charset="0"/>
              </a:rPr>
              <a:t>The only exception is when you see AMMONIUM, which starts </a:t>
            </a:r>
            <a:br>
              <a:rPr lang="en-US" sz="2800" dirty="0">
                <a:latin typeface="Comic Sans MS" panose="030F0702030302020204" pitchFamily="66" charset="0"/>
              </a:rPr>
            </a:br>
            <a:r>
              <a:rPr lang="en-US" sz="2800" dirty="0">
                <a:latin typeface="Comic Sans MS" panose="030F0702030302020204" pitchFamily="66" charset="0"/>
              </a:rPr>
              <a:t>with an N for nitrogen, but NH</a:t>
            </a:r>
            <a:r>
              <a:rPr lang="en-US" sz="2800" baseline="-25000" dirty="0">
                <a:latin typeface="Comic Sans MS" panose="030F0702030302020204" pitchFamily="66" charset="0"/>
              </a:rPr>
              <a:t>4</a:t>
            </a:r>
            <a:r>
              <a:rPr lang="en-US" sz="2800" baseline="30000" dirty="0">
                <a:latin typeface="Comic Sans MS" panose="030F0702030302020204" pitchFamily="66" charset="0"/>
              </a:rPr>
              <a:t>+1</a:t>
            </a:r>
            <a:r>
              <a:rPr lang="en-US" sz="2800" dirty="0">
                <a:latin typeface="Comic Sans MS" panose="030F0702030302020204" pitchFamily="66" charset="0"/>
              </a:rPr>
              <a:t> is a polyatomic cation, </a:t>
            </a:r>
            <a:br>
              <a:rPr lang="en-US" sz="2800" dirty="0">
                <a:latin typeface="Comic Sans MS" panose="030F0702030302020204" pitchFamily="66" charset="0"/>
              </a:rPr>
            </a:br>
            <a:r>
              <a:rPr lang="en-US" sz="2800" dirty="0">
                <a:latin typeface="Comic Sans MS" panose="030F0702030302020204" pitchFamily="66" charset="0"/>
              </a:rPr>
              <a:t>so those are ionic after all.  </a:t>
            </a:r>
          </a:p>
        </p:txBody>
      </p:sp>
    </p:spTree>
    <p:extLst>
      <p:ext uri="{BB962C8B-B14F-4D97-AF65-F5344CB8AC3E}">
        <p14:creationId xmlns:p14="http://schemas.microsoft.com/office/powerpoint/2010/main" val="4053902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NiBr</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Ni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Ni makes a +3 cation here  Ni</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Br makes a -1 anion  Br</a:t>
            </a:r>
            <a:r>
              <a:rPr lang="en-US" sz="3600" baseline="30000" dirty="0">
                <a:solidFill>
                  <a:srgbClr val="66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Ni</a:t>
            </a:r>
            <a:r>
              <a:rPr lang="en-US" sz="3600" baseline="30000" dirty="0">
                <a:solidFill>
                  <a:srgbClr val="6600FF"/>
                </a:solidFill>
                <a:latin typeface="Times New Roman" panose="02020603050405020304" pitchFamily="18" charset="0"/>
                <a:cs typeface="Times New Roman" panose="02020603050405020304" pitchFamily="18" charset="0"/>
              </a:rPr>
              <a:t>+3   </a:t>
            </a:r>
            <a:r>
              <a:rPr lang="en-US" sz="3600" dirty="0">
                <a:solidFill>
                  <a:srgbClr val="6600FF"/>
                </a:solidFill>
                <a:latin typeface="Times New Roman" panose="02020603050405020304" pitchFamily="18" charset="0"/>
                <a:cs typeface="Times New Roman" panose="02020603050405020304" pitchFamily="18" charset="0"/>
              </a:rPr>
              <a:t>Cl</a:t>
            </a:r>
            <a:r>
              <a:rPr lang="en-US" sz="3600" baseline="30000" dirty="0">
                <a:solidFill>
                  <a:srgbClr val="66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1:3 ratio</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Nickel III Bromide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5087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Bi(NO</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Bi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Bi makes a +5 cation here  Bi</a:t>
            </a:r>
            <a:r>
              <a:rPr lang="en-US" sz="3600" baseline="30000" dirty="0">
                <a:solidFill>
                  <a:srgbClr val="6600FF"/>
                </a:solidFill>
                <a:latin typeface="Times New Roman" panose="02020603050405020304" pitchFamily="18" charset="0"/>
                <a:cs typeface="Times New Roman" panose="02020603050405020304" pitchFamily="18" charset="0"/>
              </a:rPr>
              <a:t>+5</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2</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NO</a:t>
            </a:r>
            <a:r>
              <a:rPr lang="en-US" sz="3600" baseline="-25000" dirty="0">
                <a:solidFill>
                  <a:srgbClr val="6600FF"/>
                </a:solidFill>
                <a:latin typeface="Times New Roman" panose="02020603050405020304" pitchFamily="18" charset="0"/>
                <a:cs typeface="Times New Roman" panose="02020603050405020304" pitchFamily="18" charset="0"/>
              </a:rPr>
              <a:t>2</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Bi</a:t>
            </a:r>
            <a:r>
              <a:rPr lang="en-US" sz="3600" baseline="30000" dirty="0">
                <a:solidFill>
                  <a:srgbClr val="6600FF"/>
                </a:solidFill>
                <a:latin typeface="Times New Roman" panose="02020603050405020304" pitchFamily="18" charset="0"/>
                <a:cs typeface="Times New Roman" panose="02020603050405020304" pitchFamily="18" charset="0"/>
              </a:rPr>
              <a:t>+5      </a:t>
            </a: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2</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1:5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Bismuth (V</a:t>
            </a:r>
            <a:r>
              <a:rPr lang="en-US" sz="5400">
                <a:solidFill>
                  <a:prstClr val="black">
                    <a:lumMod val="95000"/>
                    <a:lumOff val="5000"/>
                  </a:prstClr>
                </a:solidFill>
                <a:latin typeface="Times New Roman" panose="02020603050405020304" pitchFamily="18" charset="0"/>
                <a:cs typeface="Times New Roman" panose="02020603050405020304" pitchFamily="18" charset="0"/>
              </a:rPr>
              <a:t>) nitrite</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50454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Bi(NO</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2773483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Bi(NO</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Bi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Bi makes a +5 cation here  Bi</a:t>
            </a:r>
            <a:r>
              <a:rPr lang="en-US" sz="3600" baseline="30000" dirty="0">
                <a:solidFill>
                  <a:srgbClr val="6600FF"/>
                </a:solidFill>
                <a:latin typeface="Times New Roman" panose="02020603050405020304" pitchFamily="18" charset="0"/>
                <a:cs typeface="Times New Roman" panose="02020603050405020304" pitchFamily="18" charset="0"/>
              </a:rPr>
              <a:t>+5</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3</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NO</a:t>
            </a:r>
            <a:r>
              <a:rPr lang="en-US" sz="3600" baseline="-25000" dirty="0">
                <a:solidFill>
                  <a:srgbClr val="6600FF"/>
                </a:solidFill>
                <a:latin typeface="Times New Roman" panose="02020603050405020304" pitchFamily="18" charset="0"/>
                <a:cs typeface="Times New Roman" panose="02020603050405020304" pitchFamily="18" charset="0"/>
              </a:rPr>
              <a:t>3</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Bi</a:t>
            </a:r>
            <a:r>
              <a:rPr lang="en-US" sz="3600" baseline="30000" dirty="0">
                <a:solidFill>
                  <a:srgbClr val="6600FF"/>
                </a:solidFill>
                <a:latin typeface="Times New Roman" panose="02020603050405020304" pitchFamily="18" charset="0"/>
                <a:cs typeface="Times New Roman" panose="02020603050405020304" pitchFamily="18" charset="0"/>
              </a:rPr>
              <a:t>+5      </a:t>
            </a: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3</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1:5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Bismuth (V</a:t>
            </a:r>
            <a:r>
              <a:rPr lang="en-US" sz="5400">
                <a:solidFill>
                  <a:prstClr val="black">
                    <a:lumMod val="95000"/>
                    <a:lumOff val="5000"/>
                  </a:prstClr>
                </a:solidFill>
                <a:latin typeface="Times New Roman" panose="02020603050405020304" pitchFamily="18" charset="0"/>
                <a:cs typeface="Times New Roman" panose="02020603050405020304" pitchFamily="18" charset="0"/>
              </a:rPr>
              <a:t>) nitrate</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00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1723549"/>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CH</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prstClr val="black">
                    <a:lumMod val="95000"/>
                    <a:lumOff val="5000"/>
                  </a:prstClr>
                </a:solidFill>
              </a:rPr>
              <a:t>What is the name of this compound?</a:t>
            </a:r>
          </a:p>
          <a:p>
            <a:pPr algn="ctr"/>
            <a:endParaRPr lang="en-US" sz="2800" dirty="0">
              <a:solidFill>
                <a:prstClr val="black">
                  <a:lumMod val="95000"/>
                  <a:lumOff val="5000"/>
                </a:prstClr>
              </a:solidFill>
            </a:endParaRPr>
          </a:p>
          <a:p>
            <a:pPr algn="ctr"/>
            <a:r>
              <a:rPr lang="en-US" sz="2800" dirty="0">
                <a:solidFill>
                  <a:prstClr val="black">
                    <a:lumMod val="95000"/>
                    <a:lumOff val="5000"/>
                  </a:prstClr>
                </a:solidFill>
              </a:rPr>
              <a:t>Is it ionic or molecular?</a:t>
            </a: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108798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570756"/>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CH</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C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1:4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Carbon </a:t>
            </a:r>
            <a:r>
              <a:rPr lang="en-US" sz="5400" dirty="0" err="1">
                <a:solidFill>
                  <a:prstClr val="black">
                    <a:lumMod val="95000"/>
                    <a:lumOff val="5000"/>
                  </a:prstClr>
                </a:solidFill>
                <a:latin typeface="Times New Roman" panose="02020603050405020304" pitchFamily="18" charset="0"/>
                <a:cs typeface="Times New Roman" panose="02020603050405020304" pitchFamily="18" charset="0"/>
              </a:rPr>
              <a:t>tetrahydride</a:t>
            </a:r>
            <a:endParaRPr lang="en-US" sz="5400" dirty="0">
              <a:solidFill>
                <a:prstClr val="black">
                  <a:lumMod val="95000"/>
                  <a:lumOff val="5000"/>
                </a:prstClr>
              </a:solidFill>
              <a:latin typeface="Times New Roman" panose="02020603050405020304" pitchFamily="18" charset="0"/>
              <a:cs typeface="Times New Roman" panose="02020603050405020304" pitchFamily="18" charset="0"/>
            </a:endParaRPr>
          </a:p>
          <a:p>
            <a:pPr algn="ctr"/>
            <a:r>
              <a:rPr lang="en-US" sz="4000" dirty="0">
                <a:solidFill>
                  <a:srgbClr val="0000FF"/>
                </a:solidFill>
                <a:latin typeface="Times New Roman" panose="02020603050405020304" pitchFamily="18" charset="0"/>
                <a:cs typeface="Times New Roman" panose="02020603050405020304" pitchFamily="18" charset="0"/>
              </a:rPr>
              <a:t>(AKA methane)</a:t>
            </a:r>
            <a:endParaRPr lang="en-US" sz="20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18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172354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TiO</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770270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TiO</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makes a +4 cation here  Ti</a:t>
            </a:r>
            <a:r>
              <a:rPr lang="en-US" sz="3600" baseline="30000" dirty="0">
                <a:solidFill>
                  <a:srgbClr val="6600FF"/>
                </a:solidFill>
                <a:latin typeface="Times New Roman" panose="02020603050405020304" pitchFamily="18" charset="0"/>
                <a:cs typeface="Times New Roman" panose="02020603050405020304" pitchFamily="18" charset="0"/>
              </a:rPr>
              <a:t>+4</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Ti</a:t>
            </a:r>
            <a:r>
              <a:rPr lang="en-US" sz="3600" baseline="30000" dirty="0">
                <a:solidFill>
                  <a:srgbClr val="6600FF"/>
                </a:solidFill>
                <a:latin typeface="Times New Roman" panose="02020603050405020304" pitchFamily="18" charset="0"/>
                <a:cs typeface="Times New Roman" panose="02020603050405020304" pitchFamily="18" charset="0"/>
              </a:rPr>
              <a:t>+4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The 2:4 ratio becomes 1:2</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Titanium IV oxide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581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NO</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prstClr val="black">
                    <a:lumMod val="95000"/>
                    <a:lumOff val="5000"/>
                  </a:prstClr>
                </a:solidFill>
              </a:rPr>
              <a:t>What is the name of this compound?</a:t>
            </a:r>
          </a:p>
          <a:p>
            <a:pPr algn="ctr"/>
            <a:endParaRPr lang="en-US" sz="2800" dirty="0">
              <a:solidFill>
                <a:prstClr val="black">
                  <a:lumMod val="95000"/>
                  <a:lumOff val="5000"/>
                </a:prstClr>
              </a:solidFill>
            </a:endParaRPr>
          </a:p>
          <a:p>
            <a:pPr algn="ctr"/>
            <a:r>
              <a:rPr lang="en-US" sz="2800" dirty="0">
                <a:solidFill>
                  <a:prstClr val="black">
                    <a:lumMod val="95000"/>
                    <a:lumOff val="5000"/>
                  </a:prstClr>
                </a:solidFill>
              </a:rPr>
              <a:t>Is it ionic or molecular?</a:t>
            </a: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147389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NO</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N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1:2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Nitrogen dioxide</a:t>
            </a: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48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172354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Ti</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246396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Ti</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makes a +3 cation here  Ti</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Ti</a:t>
            </a:r>
            <a:r>
              <a:rPr lang="en-US" sz="3600" baseline="30000" dirty="0">
                <a:solidFill>
                  <a:srgbClr val="6600FF"/>
                </a:solidFill>
                <a:latin typeface="Times New Roman" panose="02020603050405020304" pitchFamily="18" charset="0"/>
                <a:cs typeface="Times New Roman" panose="02020603050405020304" pitchFamily="18" charset="0"/>
              </a:rPr>
              <a:t>+3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2:3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a:solidFill>
                  <a:schemeClr val="tx1">
                    <a:lumMod val="95000"/>
                    <a:lumOff val="5000"/>
                  </a:schemeClr>
                </a:solidFill>
                <a:latin typeface="Times New Roman" panose="02020603050405020304" pitchFamily="18" charset="0"/>
                <a:cs typeface="Times New Roman" panose="02020603050405020304" pitchFamily="18" charset="0"/>
              </a:rPr>
              <a:t>Titanium III </a:t>
            </a: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oxide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3401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TiO</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61001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98" y="111210"/>
            <a:ext cx="11751275" cy="6555641"/>
          </a:xfrm>
          <a:prstGeom prst="rect">
            <a:avLst/>
          </a:prstGeom>
          <a:noFill/>
        </p:spPr>
        <p:txBody>
          <a:bodyPr wrap="square" rtlCol="0">
            <a:spAutoFit/>
          </a:bodyPr>
          <a:lstStyle/>
          <a:p>
            <a:r>
              <a:rPr lang="en-US" sz="2800" dirty="0">
                <a:latin typeface="Comic Sans MS" panose="030F0702030302020204" pitchFamily="66" charset="0"/>
              </a:rPr>
              <a:t>I suggest getting a piece of paper, and numbering 1-50 and doing them all.  You might need to do some now, some later, and some again.  </a:t>
            </a:r>
          </a:p>
          <a:p>
            <a:br>
              <a:rPr lang="en-US" sz="2800" dirty="0">
                <a:latin typeface="Comic Sans MS" panose="030F0702030302020204" pitchFamily="66" charset="0"/>
              </a:rPr>
            </a:br>
            <a:r>
              <a:rPr lang="en-US" sz="2800" dirty="0">
                <a:latin typeface="Comic Sans MS" panose="030F0702030302020204" pitchFamily="66" charset="0"/>
              </a:rPr>
              <a:t>Once you grade them, CORRECT YOURSELF in RED, that makes you really feel the sting of booboos.  All mistakes, however small should be redone.  </a:t>
            </a:r>
          </a:p>
          <a:p>
            <a:br>
              <a:rPr lang="en-US" sz="2800" dirty="0">
                <a:latin typeface="Comic Sans MS" panose="030F0702030302020204" pitchFamily="66" charset="0"/>
              </a:rPr>
            </a:br>
            <a:r>
              <a:rPr lang="en-US" sz="2800" dirty="0">
                <a:latin typeface="Comic Sans MS" panose="030F0702030302020204" pitchFamily="66" charset="0"/>
              </a:rPr>
              <a:t>If you can’t get through them all error free, study more.  Ask your teacher what’s up with things, learn the rules for naming.  </a:t>
            </a:r>
          </a:p>
          <a:p>
            <a:endParaRPr lang="en-US" sz="2800" dirty="0">
              <a:latin typeface="Comic Sans MS" panose="030F0702030302020204" pitchFamily="66" charset="0"/>
            </a:endParaRPr>
          </a:p>
          <a:p>
            <a:r>
              <a:rPr lang="en-US" sz="2800" dirty="0">
                <a:latin typeface="Comic Sans MS" panose="030F0702030302020204" pitchFamily="66" charset="0"/>
              </a:rPr>
              <a:t>You can do this without paper, but when you do it in your head, you are going to be too nice to yourself.  You should be able to write it exactly correct, not “almost right but I won’t forget it next time so I will take a point now anyway” correct.  Exactly correct is the standard.</a:t>
            </a:r>
          </a:p>
        </p:txBody>
      </p:sp>
    </p:spTree>
    <p:extLst>
      <p:ext uri="{BB962C8B-B14F-4D97-AF65-F5344CB8AC3E}">
        <p14:creationId xmlns:p14="http://schemas.microsoft.com/office/powerpoint/2010/main" val="3875270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432530"/>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TiO</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Ti</a:t>
            </a:r>
            <a:r>
              <a:rPr lang="en-US" sz="3600" dirty="0">
                <a:solidFill>
                  <a:srgbClr val="6600FF"/>
                </a:solidFill>
                <a:latin typeface="Times New Roman" panose="02020603050405020304" pitchFamily="18" charset="0"/>
                <a:cs typeface="Times New Roman" panose="02020603050405020304" pitchFamily="18" charset="0"/>
              </a:rPr>
              <a:t> makes a +2 cation here  Ti</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Ti</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a:t>
            </a:r>
            <a:br>
              <a:rPr lang="en-US" sz="36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Titanium II oxide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159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AlN</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58769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AlN</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THINK:  Al is a metal, this is an ionic compound</a:t>
            </a:r>
          </a:p>
          <a:p>
            <a:pPr algn="ctr"/>
            <a:r>
              <a:rPr lang="en-US" sz="3600" dirty="0">
                <a:solidFill>
                  <a:srgbClr val="0000FF"/>
                </a:solidFill>
                <a:latin typeface="Times New Roman" panose="02020603050405020304" pitchFamily="18" charset="0"/>
                <a:cs typeface="Times New Roman" panose="02020603050405020304" pitchFamily="18" charset="0"/>
              </a:rPr>
              <a:t>Al makes a +3 cation here  Al</a:t>
            </a:r>
            <a:r>
              <a:rPr lang="en-US" sz="3600" baseline="30000" dirty="0">
                <a:solidFill>
                  <a:srgbClr val="0000FF"/>
                </a:solidFill>
                <a:latin typeface="Times New Roman" panose="02020603050405020304" pitchFamily="18" charset="0"/>
                <a:cs typeface="Times New Roman" panose="02020603050405020304" pitchFamily="18" charset="0"/>
              </a:rPr>
              <a:t>+3</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N makes a -3 anion  N</a:t>
            </a:r>
            <a:r>
              <a:rPr lang="en-US" sz="3600" baseline="30000" dirty="0">
                <a:solidFill>
                  <a:srgbClr val="0000FF"/>
                </a:solidFill>
                <a:latin typeface="Times New Roman" panose="02020603050405020304" pitchFamily="18" charset="0"/>
                <a:cs typeface="Times New Roman" panose="02020603050405020304" pitchFamily="18" charset="0"/>
              </a:rPr>
              <a:t>-3</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Al</a:t>
            </a:r>
            <a:r>
              <a:rPr lang="en-US" sz="3600" baseline="30000" dirty="0">
                <a:solidFill>
                  <a:srgbClr val="0000FF"/>
                </a:solidFill>
                <a:latin typeface="Times New Roman" panose="02020603050405020304" pitchFamily="18" charset="0"/>
                <a:cs typeface="Times New Roman" panose="02020603050405020304" pitchFamily="18" charset="0"/>
              </a:rPr>
              <a:t>+3   </a:t>
            </a:r>
            <a:r>
              <a:rPr lang="en-US" sz="3600" dirty="0">
                <a:solidFill>
                  <a:srgbClr val="0000FF"/>
                </a:solidFill>
                <a:latin typeface="Times New Roman" panose="02020603050405020304" pitchFamily="18" charset="0"/>
                <a:cs typeface="Times New Roman" panose="02020603050405020304" pitchFamily="18" charset="0"/>
              </a:rPr>
              <a:t>N</a:t>
            </a:r>
            <a:r>
              <a:rPr lang="en-US" sz="3600" baseline="30000" dirty="0">
                <a:solidFill>
                  <a:srgbClr val="0000FF"/>
                </a:solidFill>
                <a:latin typeface="Times New Roman" panose="02020603050405020304" pitchFamily="18" charset="0"/>
                <a:cs typeface="Times New Roman" panose="02020603050405020304" pitchFamily="18" charset="0"/>
              </a:rPr>
              <a:t>-3</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The 3:3 ratio becomes a 1:1 ratio</a:t>
            </a: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Aluminum nitride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841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PCl</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122181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585871"/>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PCl</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P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Phosphorous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trichloride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822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BF</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428662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632311"/>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BF</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B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Boron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trifluoride</a:t>
            </a:r>
            <a:endParaRPr lang="en-US" sz="5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4400" dirty="0">
                <a:solidFill>
                  <a:srgbClr val="0000FF"/>
                </a:solidFill>
                <a:latin typeface="Times New Roman" panose="02020603050405020304" pitchFamily="18" charset="0"/>
                <a:cs typeface="Times New Roman" panose="02020603050405020304" pitchFamily="18" charset="0"/>
              </a:rPr>
              <a:t>(rhymes with…)</a:t>
            </a:r>
            <a:endParaRPr lang="en-US" sz="24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3350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310854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CF</a:t>
            </a:r>
            <a:r>
              <a:rPr lang="en-US" sz="8800" baseline="-25000" dirty="0">
                <a:latin typeface="Times New Roman" panose="02020603050405020304" pitchFamily="18" charset="0"/>
                <a:cs typeface="Times New Roman" panose="02020603050405020304" pitchFamily="18" charset="0"/>
              </a:rPr>
              <a:t>4</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5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49785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CF</a:t>
            </a:r>
            <a:r>
              <a:rPr lang="en-US" sz="8800" baseline="-25000" dirty="0">
                <a:latin typeface="Times New Roman" panose="02020603050405020304" pitchFamily="18" charset="0"/>
                <a:cs typeface="Times New Roman" panose="02020603050405020304" pitchFamily="18" charset="0"/>
              </a:rPr>
              <a:t>4</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C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1:4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Carbon tetrafluoride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896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N</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48168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1446550"/>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MgO</a:t>
            </a:r>
            <a:endParaRPr lang="en-US" sz="8800" dirty="0">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prstClr val="black">
                    <a:lumMod val="95000"/>
                    <a:lumOff val="5000"/>
                  </a:prstClr>
                </a:solidFill>
              </a:rPr>
              <a:t>What is the name of this compound?</a:t>
            </a:r>
          </a:p>
          <a:p>
            <a:pPr algn="ctr"/>
            <a:endParaRPr lang="en-US" sz="2800" dirty="0">
              <a:solidFill>
                <a:prstClr val="black">
                  <a:lumMod val="95000"/>
                  <a:lumOff val="5000"/>
                </a:prstClr>
              </a:solidFill>
            </a:endParaRPr>
          </a:p>
          <a:p>
            <a:pPr algn="ctr"/>
            <a:r>
              <a:rPr lang="en-US" sz="2800" dirty="0">
                <a:solidFill>
                  <a:prstClr val="black">
                    <a:lumMod val="95000"/>
                    <a:lumOff val="5000"/>
                  </a:prstClr>
                </a:solidFill>
              </a:rPr>
              <a:t>Is it ionic or molecular?</a:t>
            </a: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109167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N</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N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2:3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Dinitrogen trioxide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782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OF</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73614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OF</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O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1:2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Oxygen difluoride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561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310854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5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4181184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S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Sulfur trioxide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980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SiO</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125704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SiO</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Si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1:2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Silicon dioxide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527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310854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SiF</a:t>
            </a:r>
            <a:r>
              <a:rPr lang="en-US" sz="8800" baseline="-25000" dirty="0">
                <a:latin typeface="Times New Roman" panose="02020603050405020304" pitchFamily="18" charset="0"/>
                <a:cs typeface="Times New Roman" panose="02020603050405020304" pitchFamily="18" charset="0"/>
              </a:rPr>
              <a:t>4</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5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365787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SiF</a:t>
            </a:r>
            <a:r>
              <a:rPr lang="en-US" sz="8800" baseline="-25000" dirty="0">
                <a:latin typeface="Times New Roman" panose="02020603050405020304" pitchFamily="18" charset="0"/>
                <a:cs typeface="Times New Roman" panose="02020603050405020304" pitchFamily="18" charset="0"/>
              </a:rPr>
              <a:t>4</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Si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1:4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Silicon tetrafluoride</a:t>
            </a: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159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H</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S</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50318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432530"/>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MgO</a:t>
            </a:r>
            <a:endParaRPr lang="en-US" sz="88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THINK:  Mg is a metal, this is an ionic compound</a:t>
            </a:r>
          </a:p>
          <a:p>
            <a:pPr algn="ctr"/>
            <a:r>
              <a:rPr lang="en-US" sz="3600" dirty="0">
                <a:solidFill>
                  <a:srgbClr val="0000FF"/>
                </a:solidFill>
                <a:latin typeface="Times New Roman" panose="02020603050405020304" pitchFamily="18" charset="0"/>
                <a:cs typeface="Times New Roman" panose="02020603050405020304" pitchFamily="18" charset="0"/>
              </a:rPr>
              <a:t>Mg makes a +2 cation  Mg</a:t>
            </a:r>
            <a:r>
              <a:rPr lang="en-US" sz="3600" baseline="30000" dirty="0">
                <a:solidFill>
                  <a:srgbClr val="0000FF"/>
                </a:solidFill>
                <a:latin typeface="Times New Roman" panose="02020603050405020304" pitchFamily="18" charset="0"/>
                <a:cs typeface="Times New Roman" panose="02020603050405020304" pitchFamily="18" charset="0"/>
              </a:rPr>
              <a:t>+2</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O makes a -2 anion  O</a:t>
            </a:r>
            <a:r>
              <a:rPr lang="en-US" sz="3600" baseline="30000" dirty="0">
                <a:solidFill>
                  <a:srgbClr val="00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Mg</a:t>
            </a:r>
            <a:r>
              <a:rPr lang="en-US" sz="3600" baseline="30000" dirty="0">
                <a:solidFill>
                  <a:srgbClr val="0000FF"/>
                </a:solidFill>
                <a:latin typeface="Times New Roman" panose="02020603050405020304" pitchFamily="18" charset="0"/>
                <a:cs typeface="Times New Roman" panose="02020603050405020304" pitchFamily="18" charset="0"/>
              </a:rPr>
              <a:t>+2     </a:t>
            </a:r>
            <a:r>
              <a:rPr lang="en-US" sz="3600" dirty="0">
                <a:solidFill>
                  <a:srgbClr val="0000FF"/>
                </a:solidFill>
                <a:latin typeface="Times New Roman" panose="02020603050405020304" pitchFamily="18" charset="0"/>
                <a:cs typeface="Times New Roman" panose="02020603050405020304" pitchFamily="18" charset="0"/>
              </a:rPr>
              <a:t>O</a:t>
            </a:r>
            <a:r>
              <a:rPr lang="en-US" sz="3600" baseline="30000" dirty="0">
                <a:solidFill>
                  <a:srgbClr val="00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2:2 ratio becomes 1:1</a:t>
            </a: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baseline="30000" dirty="0">
                <a:solidFill>
                  <a:schemeClr val="tx1">
                    <a:lumMod val="95000"/>
                    <a:lumOff val="5000"/>
                  </a:schemeClr>
                </a:solidFill>
                <a:latin typeface="Times New Roman" panose="02020603050405020304" pitchFamily="18" charset="0"/>
                <a:cs typeface="Times New Roman" panose="02020603050405020304" pitchFamily="18" charset="0"/>
              </a:rPr>
              <a:t>Magnesium Oxide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072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H</a:t>
            </a:r>
            <a:r>
              <a:rPr lang="en-US" sz="8800" baseline="-25000" dirty="0">
                <a:latin typeface="Times New Roman" panose="02020603050405020304" pitchFamily="18" charset="0"/>
                <a:cs typeface="Times New Roman" panose="02020603050405020304" pitchFamily="18" charset="0"/>
              </a:rPr>
              <a:t>2</a:t>
            </a:r>
            <a:r>
              <a:rPr lang="en-US" sz="8800" dirty="0">
                <a:latin typeface="Times New Roman" panose="02020603050405020304" pitchFamily="18" charset="0"/>
                <a:cs typeface="Times New Roman" panose="02020603050405020304" pitchFamily="18" charset="0"/>
              </a:rPr>
              <a:t>S</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H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2:1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Dihydrogen monosulfide</a:t>
            </a:r>
            <a:br>
              <a:rPr lang="en-US" sz="5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(this is stink gas!) </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9065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AsBr</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512082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AsBr</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As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1:5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Arsenic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pentabromide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9362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SeO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9526704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SeO</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Se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Selenium trioxide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8470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PI</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796261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PI</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P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Phosphorous triiodide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837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FCl</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443009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FCl</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F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1:1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Fluorine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monochloride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6855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HBr</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47041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1723549"/>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TaF</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246471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err="1">
                <a:latin typeface="Times New Roman" panose="02020603050405020304" pitchFamily="18" charset="0"/>
                <a:cs typeface="Times New Roman" panose="02020603050405020304" pitchFamily="18" charset="0"/>
              </a:rPr>
              <a:t>HBr</a:t>
            </a:r>
            <a:endParaRPr lang="en-US" sz="8800" baseline="-250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H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1:1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Hydrogen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monobromide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088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SBr</a:t>
            </a:r>
            <a:r>
              <a:rPr lang="en-US" sz="8800" baseline="-25000" dirty="0">
                <a:latin typeface="Times New Roman" panose="02020603050405020304" pitchFamily="18" charset="0"/>
                <a:cs typeface="Times New Roman" panose="02020603050405020304" pitchFamily="18" charset="0"/>
              </a:rPr>
              <a:t>6</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222854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SBr</a:t>
            </a:r>
            <a:r>
              <a:rPr lang="en-US" sz="8800" baseline="-25000" dirty="0">
                <a:latin typeface="Times New Roman" panose="02020603050405020304" pitchFamily="18" charset="0"/>
                <a:cs typeface="Times New Roman" panose="02020603050405020304" pitchFamily="18" charset="0"/>
              </a:rPr>
              <a:t>6</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S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1:6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Sulfur </a:t>
            </a:r>
            <a:r>
              <a:rPr lang="en-US" sz="5400" dirty="0" err="1">
                <a:solidFill>
                  <a:schemeClr val="tx1">
                    <a:lumMod val="95000"/>
                    <a:lumOff val="5000"/>
                  </a:schemeClr>
                </a:solidFill>
                <a:latin typeface="Times New Roman" panose="02020603050405020304" pitchFamily="18" charset="0"/>
                <a:cs typeface="Times New Roman" panose="02020603050405020304" pitchFamily="18" charset="0"/>
              </a:rPr>
              <a:t>hexabromide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242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PCl</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560642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PCl</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3877985"/>
          </a:xfrm>
          <a:prstGeom prst="rect">
            <a:avLst/>
          </a:prstGeom>
          <a:noFill/>
        </p:spPr>
        <p:txBody>
          <a:bodyPr wrap="square" rtlCol="0">
            <a:spAutoFit/>
          </a:bodyPr>
          <a:lstStyle/>
          <a:p>
            <a:pPr lvl="0" algn="ctr"/>
            <a:r>
              <a:rPr lang="en-US" sz="3600" dirty="0">
                <a:solidFill>
                  <a:srgbClr val="FF0000"/>
                </a:solidFill>
                <a:latin typeface="Times New Roman" panose="02020603050405020304" pitchFamily="18" charset="0"/>
                <a:cs typeface="Times New Roman" panose="02020603050405020304" pitchFamily="18" charset="0"/>
              </a:rPr>
              <a:t>THINK:  P is a nonmetal, this is an molecular compound</a:t>
            </a:r>
          </a:p>
          <a:p>
            <a:pPr lvl="0"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lvl="0"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lvl="0" algn="ctr"/>
            <a:r>
              <a:rPr lang="en-US" sz="3600" dirty="0">
                <a:solidFill>
                  <a:srgbClr val="FF0000"/>
                </a:solidFill>
                <a:latin typeface="Times New Roman" panose="02020603050405020304" pitchFamily="18" charset="0"/>
                <a:cs typeface="Times New Roman" panose="02020603050405020304" pitchFamily="18" charset="0"/>
              </a:rPr>
              <a:t>1:5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lvl="0"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Phosphorous pentachloride</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321691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V</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O</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652668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432530"/>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V</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O</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V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V makes a +3 cation here  V</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V</a:t>
            </a:r>
            <a:r>
              <a:rPr lang="en-US" sz="3600" baseline="30000" dirty="0">
                <a:solidFill>
                  <a:srgbClr val="6600FF"/>
                </a:solidFill>
                <a:latin typeface="Times New Roman" panose="02020603050405020304" pitchFamily="18" charset="0"/>
                <a:cs typeface="Times New Roman" panose="02020603050405020304" pitchFamily="18" charset="0"/>
              </a:rPr>
              <a:t>+3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p>
          <a:p>
            <a:pPr algn="ct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2:3 ratio  </a:t>
            </a:r>
            <a:br>
              <a:rPr lang="en-US" sz="36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Vanadium III oxide</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92042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Cr</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(SO</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053023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Cr</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(SO</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Cr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Cr makes a +3 cation here  Cr</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SO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-2</a:t>
            </a:r>
            <a:r>
              <a:rPr lang="en-US" sz="3600" dirty="0">
                <a:solidFill>
                  <a:srgbClr val="6600FF"/>
                </a:solidFill>
                <a:latin typeface="Times New Roman" panose="02020603050405020304" pitchFamily="18" charset="0"/>
                <a:cs typeface="Times New Roman" panose="02020603050405020304" pitchFamily="18" charset="0"/>
              </a:rPr>
              <a:t> makes </a:t>
            </a:r>
            <a:r>
              <a:rPr lang="en-US" sz="3600">
                <a:solidFill>
                  <a:srgbClr val="6600FF"/>
                </a:solidFill>
                <a:latin typeface="Times New Roman" panose="02020603050405020304" pitchFamily="18" charset="0"/>
                <a:cs typeface="Times New Roman" panose="02020603050405020304" pitchFamily="18" charset="0"/>
              </a:rPr>
              <a:t>a -2 </a:t>
            </a:r>
            <a:r>
              <a:rPr lang="en-US" sz="3600" dirty="0">
                <a:solidFill>
                  <a:srgbClr val="6600FF"/>
                </a:solidFill>
                <a:latin typeface="Times New Roman" panose="02020603050405020304" pitchFamily="18" charset="0"/>
                <a:cs typeface="Times New Roman" panose="02020603050405020304" pitchFamily="18" charset="0"/>
              </a:rPr>
              <a:t>anion SO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Cr</a:t>
            </a:r>
            <a:r>
              <a:rPr lang="en-US" sz="3600" baseline="30000" dirty="0">
                <a:solidFill>
                  <a:srgbClr val="6600FF"/>
                </a:solidFill>
                <a:latin typeface="Times New Roman" panose="02020603050405020304" pitchFamily="18" charset="0"/>
                <a:cs typeface="Times New Roman" panose="02020603050405020304" pitchFamily="18" charset="0"/>
              </a:rPr>
              <a:t>+3 </a:t>
            </a:r>
            <a:r>
              <a:rPr lang="en-US" sz="3600" dirty="0">
                <a:solidFill>
                  <a:srgbClr val="6600FF"/>
                </a:solidFill>
                <a:latin typeface="Times New Roman" panose="02020603050405020304" pitchFamily="18" charset="0"/>
                <a:cs typeface="Times New Roman" panose="02020603050405020304" pitchFamily="18" charset="0"/>
              </a:rPr>
              <a:t>SO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2:3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Chromium III sulfate</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8042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AsI</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prstClr val="black">
                    <a:lumMod val="95000"/>
                    <a:lumOff val="5000"/>
                  </a:prstClr>
                </a:solidFill>
              </a:rPr>
              <a:t>What is the name of this compound?</a:t>
            </a:r>
          </a:p>
          <a:p>
            <a:pPr algn="ctr"/>
            <a:endParaRPr lang="en-US" sz="2800" dirty="0">
              <a:solidFill>
                <a:prstClr val="black">
                  <a:lumMod val="95000"/>
                  <a:lumOff val="5000"/>
                </a:prstClr>
              </a:solidFill>
            </a:endParaRPr>
          </a:p>
          <a:p>
            <a:pPr algn="ctr"/>
            <a:r>
              <a:rPr lang="en-US" sz="2800" dirty="0">
                <a:solidFill>
                  <a:prstClr val="black">
                    <a:lumMod val="95000"/>
                    <a:lumOff val="5000"/>
                  </a:prstClr>
                </a:solidFill>
              </a:rPr>
              <a:t>Is it ionic or molecular?</a:t>
            </a: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2150956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432530"/>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TaF</a:t>
            </a:r>
            <a:r>
              <a:rPr lang="en-US" sz="8800" baseline="-25000" dirty="0">
                <a:latin typeface="Times New Roman" panose="02020603050405020304" pitchFamily="18" charset="0"/>
                <a:cs typeface="Times New Roman" panose="02020603050405020304" pitchFamily="18" charset="0"/>
              </a:rPr>
              <a:t>5</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THINK:  Ta is a metal, this is an ionic compound</a:t>
            </a:r>
          </a:p>
          <a:p>
            <a:pPr algn="ctr"/>
            <a:r>
              <a:rPr lang="en-US" sz="3600" dirty="0">
                <a:solidFill>
                  <a:srgbClr val="0000FF"/>
                </a:solidFill>
                <a:latin typeface="Times New Roman" panose="02020603050405020304" pitchFamily="18" charset="0"/>
                <a:cs typeface="Times New Roman" panose="02020603050405020304" pitchFamily="18" charset="0"/>
              </a:rPr>
              <a:t>Ta makes a +5 cation  Ta</a:t>
            </a:r>
            <a:r>
              <a:rPr lang="en-US" sz="3600" baseline="30000" dirty="0">
                <a:solidFill>
                  <a:srgbClr val="0000FF"/>
                </a:solidFill>
                <a:latin typeface="Times New Roman" panose="02020603050405020304" pitchFamily="18" charset="0"/>
                <a:cs typeface="Times New Roman" panose="02020603050405020304" pitchFamily="18" charset="0"/>
              </a:rPr>
              <a:t>+5</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F makes a -1 anion  F</a:t>
            </a:r>
            <a:r>
              <a:rPr lang="en-US" sz="3600" baseline="30000" dirty="0">
                <a:solidFill>
                  <a:srgbClr val="00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Ta</a:t>
            </a:r>
            <a:r>
              <a:rPr lang="en-US" sz="3600" baseline="30000" dirty="0">
                <a:solidFill>
                  <a:srgbClr val="0000FF"/>
                </a:solidFill>
                <a:latin typeface="Times New Roman" panose="02020603050405020304" pitchFamily="18" charset="0"/>
                <a:cs typeface="Times New Roman" panose="02020603050405020304" pitchFamily="18" charset="0"/>
              </a:rPr>
              <a:t>+5   </a:t>
            </a:r>
            <a:r>
              <a:rPr lang="en-US" sz="3600" dirty="0">
                <a:solidFill>
                  <a:srgbClr val="0000FF"/>
                </a:solidFill>
                <a:latin typeface="Times New Roman" panose="02020603050405020304" pitchFamily="18" charset="0"/>
                <a:cs typeface="Times New Roman" panose="02020603050405020304" pitchFamily="18" charset="0"/>
              </a:rPr>
              <a:t>F</a:t>
            </a:r>
            <a:r>
              <a:rPr lang="en-US" sz="3600" baseline="30000" dirty="0">
                <a:solidFill>
                  <a:srgbClr val="00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1:5 ratio </a:t>
            </a: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Tantalum fluoride  </a:t>
            </a:r>
            <a:r>
              <a:rPr lang="en-US" sz="3200" dirty="0">
                <a:solidFill>
                  <a:srgbClr val="FF0000"/>
                </a:solidFill>
                <a:latin typeface="Times New Roman" panose="02020603050405020304" pitchFamily="18" charset="0"/>
                <a:cs typeface="Times New Roman" panose="02020603050405020304" pitchFamily="18" charset="0"/>
              </a:rPr>
              <a:t>(no RN, only 1 kind of cation)</a:t>
            </a:r>
            <a:endParaRPr lang="en-US"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9136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5786199"/>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AsI</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As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1:3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Arsenic triiodide</a:t>
            </a: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3690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Ta(OH)</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6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397056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Ta(OH)</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Ta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Ta makes a +5 cation here  Ta</a:t>
            </a:r>
            <a:r>
              <a:rPr lang="en-US" sz="3600" baseline="30000" dirty="0">
                <a:solidFill>
                  <a:srgbClr val="6600FF"/>
                </a:solidFill>
                <a:latin typeface="Times New Roman" panose="02020603050405020304" pitchFamily="18" charset="0"/>
                <a:cs typeface="Times New Roman" panose="02020603050405020304" pitchFamily="18" charset="0"/>
              </a:rPr>
              <a:t>+5</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OH</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OH</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Ta</a:t>
            </a:r>
            <a:r>
              <a:rPr lang="en-US" sz="3600" baseline="30000" dirty="0">
                <a:solidFill>
                  <a:srgbClr val="6600FF"/>
                </a:solidFill>
                <a:latin typeface="Times New Roman" panose="02020603050405020304" pitchFamily="18" charset="0"/>
                <a:cs typeface="Times New Roman" panose="02020603050405020304" pitchFamily="18" charset="0"/>
              </a:rPr>
              <a:t>+5   </a:t>
            </a:r>
            <a:r>
              <a:rPr lang="en-US" sz="3600" dirty="0">
                <a:solidFill>
                  <a:srgbClr val="6600FF"/>
                </a:solidFill>
                <a:latin typeface="Times New Roman" panose="02020603050405020304" pitchFamily="18" charset="0"/>
                <a:cs typeface="Times New Roman" panose="02020603050405020304" pitchFamily="18" charset="0"/>
              </a:rPr>
              <a:t>OH</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1:5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Tantalum hydroxide  </a:t>
            </a:r>
            <a:r>
              <a:rPr lang="en-US" sz="3200" dirty="0">
                <a:solidFill>
                  <a:srgbClr val="FF0000"/>
                </a:solidFill>
                <a:latin typeface="Times New Roman" panose="02020603050405020304" pitchFamily="18" charset="0"/>
                <a:cs typeface="Times New Roman" panose="02020603050405020304" pitchFamily="18" charset="0"/>
              </a:rPr>
              <a:t>(no RN needed)</a:t>
            </a:r>
            <a:endParaRPr lang="en-US"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5554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IrCl</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6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1731345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IrCl</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Ir</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Ir</a:t>
            </a:r>
            <a:r>
              <a:rPr lang="en-US" sz="3600" dirty="0">
                <a:solidFill>
                  <a:srgbClr val="6600FF"/>
                </a:solidFill>
                <a:latin typeface="Times New Roman" panose="02020603050405020304" pitchFamily="18" charset="0"/>
                <a:cs typeface="Times New Roman" panose="02020603050405020304" pitchFamily="18" charset="0"/>
              </a:rPr>
              <a:t> makes a +3 cation here  Ir</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Cl</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Cl</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Ir</a:t>
            </a:r>
            <a:r>
              <a:rPr lang="en-US" sz="3600" baseline="30000" dirty="0">
                <a:solidFill>
                  <a:srgbClr val="6600FF"/>
                </a:solidFill>
                <a:latin typeface="Times New Roman" panose="02020603050405020304" pitchFamily="18" charset="0"/>
                <a:cs typeface="Times New Roman" panose="02020603050405020304" pitchFamily="18" charset="0"/>
              </a:rPr>
              <a:t>+3   </a:t>
            </a:r>
            <a:r>
              <a:rPr lang="en-US" sz="3600" dirty="0">
                <a:solidFill>
                  <a:srgbClr val="6600FF"/>
                </a:solidFill>
                <a:latin typeface="Times New Roman" panose="02020603050405020304" pitchFamily="18" charset="0"/>
                <a:cs typeface="Times New Roman" panose="02020603050405020304" pitchFamily="18" charset="0"/>
              </a:rPr>
              <a:t>  Cl</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1:3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Iridium (III) chloride</a:t>
            </a:r>
            <a:endParaRPr lang="en-US"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2555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CSe</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 </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prstClr val="black">
                    <a:lumMod val="95000"/>
                    <a:lumOff val="5000"/>
                  </a:prstClr>
                </a:solidFill>
              </a:rPr>
              <a:t>What is the name of this compound?</a:t>
            </a:r>
          </a:p>
          <a:p>
            <a:pPr algn="ctr"/>
            <a:endParaRPr lang="en-US" sz="2800" dirty="0">
              <a:solidFill>
                <a:prstClr val="black">
                  <a:lumMod val="95000"/>
                  <a:lumOff val="5000"/>
                </a:prstClr>
              </a:solidFill>
            </a:endParaRPr>
          </a:p>
          <a:p>
            <a:pPr algn="ctr"/>
            <a:r>
              <a:rPr lang="en-US" sz="2800" dirty="0">
                <a:solidFill>
                  <a:prstClr val="black">
                    <a:lumMod val="95000"/>
                    <a:lumOff val="5000"/>
                  </a:prstClr>
                </a:solidFill>
              </a:rPr>
              <a:t>Is it ionic or molecular?</a:t>
            </a: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4108316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4955203"/>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CSe</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THINK:  C is a nonmetal, this is an molecular compound</a:t>
            </a:r>
          </a:p>
          <a:p>
            <a:pPr algn="ctr"/>
            <a:r>
              <a:rPr lang="en-US" sz="3600" dirty="0">
                <a:solidFill>
                  <a:srgbClr val="FF0000"/>
                </a:solidFill>
                <a:latin typeface="Times New Roman" panose="02020603050405020304" pitchFamily="18" charset="0"/>
                <a:cs typeface="Times New Roman" panose="02020603050405020304" pitchFamily="18" charset="0"/>
              </a:rPr>
              <a:t>Use the prefix naming system</a:t>
            </a: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1:2 ratio</a:t>
            </a:r>
            <a:br>
              <a:rPr lang="en-US" sz="3600" dirty="0">
                <a:solidFill>
                  <a:srgbClr val="FF0000"/>
                </a:solidFill>
                <a:latin typeface="Times New Roman" panose="02020603050405020304" pitchFamily="18" charset="0"/>
                <a:cs typeface="Times New Roman" panose="02020603050405020304" pitchFamily="18" charset="0"/>
              </a:rPr>
            </a:br>
            <a:endParaRPr lang="en-US" sz="3600" baseline="30000" dirty="0">
              <a:solidFill>
                <a:srgbClr val="FF0000"/>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Carbon </a:t>
            </a:r>
            <a:r>
              <a:rPr lang="en-US" sz="5400" dirty="0" err="1">
                <a:solidFill>
                  <a:prstClr val="black">
                    <a:lumMod val="95000"/>
                    <a:lumOff val="5000"/>
                  </a:prstClr>
                </a:solidFill>
                <a:latin typeface="Times New Roman" panose="02020603050405020304" pitchFamily="18" charset="0"/>
                <a:cs typeface="Times New Roman" panose="02020603050405020304" pitchFamily="18" charset="0"/>
              </a:rPr>
              <a:t>diselenide</a:t>
            </a:r>
            <a:endParaRPr lang="en-US" sz="32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6793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Ir</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6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5479827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Ir</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Ir</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Ir</a:t>
            </a:r>
            <a:r>
              <a:rPr lang="en-US" sz="3600" dirty="0">
                <a:solidFill>
                  <a:srgbClr val="6600FF"/>
                </a:solidFill>
                <a:latin typeface="Times New Roman" panose="02020603050405020304" pitchFamily="18" charset="0"/>
                <a:cs typeface="Times New Roman" panose="02020603050405020304" pitchFamily="18" charset="0"/>
              </a:rPr>
              <a:t> makes a +4 cation here  Ir</a:t>
            </a:r>
            <a:r>
              <a:rPr lang="en-US" sz="3600" baseline="30000" dirty="0">
                <a:solidFill>
                  <a:srgbClr val="6600FF"/>
                </a:solidFill>
                <a:latin typeface="Times New Roman" panose="02020603050405020304" pitchFamily="18" charset="0"/>
                <a:cs typeface="Times New Roman" panose="02020603050405020304" pitchFamily="18" charset="0"/>
              </a:rPr>
              <a:t>+4</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r>
              <a:rPr lang="en-US" sz="3600" dirty="0">
                <a:solidFill>
                  <a:srgbClr val="6600FF"/>
                </a:solidFill>
                <a:latin typeface="Times New Roman" panose="02020603050405020304" pitchFamily="18" charset="0"/>
                <a:cs typeface="Times New Roman" panose="02020603050405020304" pitchFamily="18" charset="0"/>
              </a:rPr>
              <a:t> makes a -3 anion 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Ir</a:t>
            </a:r>
            <a:r>
              <a:rPr lang="en-US" sz="3600" baseline="30000" dirty="0">
                <a:solidFill>
                  <a:srgbClr val="6600FF"/>
                </a:solidFill>
                <a:latin typeface="Times New Roman" panose="02020603050405020304" pitchFamily="18" charset="0"/>
                <a:cs typeface="Times New Roman" panose="02020603050405020304" pitchFamily="18" charset="0"/>
              </a:rPr>
              <a:t>+4       </a:t>
            </a: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3:4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Iridium (IV</a:t>
            </a:r>
            <a:r>
              <a:rPr lang="en-US" sz="5400">
                <a:solidFill>
                  <a:prstClr val="black">
                    <a:lumMod val="95000"/>
                    <a:lumOff val="5000"/>
                  </a:prstClr>
                </a:solidFill>
                <a:latin typeface="Times New Roman" panose="02020603050405020304" pitchFamily="18" charset="0"/>
                <a:cs typeface="Times New Roman" panose="02020603050405020304" pitchFamily="18" charset="0"/>
              </a:rPr>
              <a:t>) phosphate</a:t>
            </a:r>
            <a:endParaRPr lang="en-US" sz="1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405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ZnO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22952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SrCl</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8095598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ZnO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Zn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Zn makes a +2 cation here  Zn</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Zn</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Zinc oxide  </a:t>
            </a:r>
            <a:r>
              <a:rPr lang="en-US" sz="3600" dirty="0">
                <a:solidFill>
                  <a:srgbClr val="FF0000"/>
                </a:solidFill>
                <a:latin typeface="Times New Roman" panose="02020603050405020304" pitchFamily="18" charset="0"/>
                <a:cs typeface="Times New Roman" panose="02020603050405020304" pitchFamily="18" charset="0"/>
              </a:rPr>
              <a:t>(no RN needed)</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1515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CuO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0558521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CuO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Cu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Cu makes a +2 cation here  Cu</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Cu</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Copper </a:t>
            </a:r>
            <a:r>
              <a:rPr lang="en-US" sz="5400">
                <a:solidFill>
                  <a:prstClr val="black">
                    <a:lumMod val="95000"/>
                    <a:lumOff val="5000"/>
                  </a:prstClr>
                </a:solidFill>
                <a:latin typeface="Times New Roman" panose="02020603050405020304" pitchFamily="18" charset="0"/>
                <a:cs typeface="Times New Roman" panose="02020603050405020304" pitchFamily="18" charset="0"/>
              </a:rPr>
              <a:t>II oxide</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923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Cu</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2081160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Cu</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O</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Cu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Cu makes a +1 cation here  Cu</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O makes a -2 anion 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Cu</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O</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2:1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a:solidFill>
                  <a:prstClr val="black">
                    <a:lumMod val="95000"/>
                    <a:lumOff val="5000"/>
                  </a:prstClr>
                </a:solidFill>
                <a:latin typeface="Times New Roman" panose="02020603050405020304" pitchFamily="18" charset="0"/>
                <a:cs typeface="Times New Roman" panose="02020603050405020304" pitchFamily="18" charset="0"/>
              </a:rPr>
              <a:t>Copper I </a:t>
            </a: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oxide</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3379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CuS</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250373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CuS</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Cu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Cu makes a +2 cation here  Cu</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S makes a -2 anion 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Cu</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The 2:2 ratio becomes a 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Copper II sulfide</a:t>
            </a:r>
            <a:endParaRPr lang="en-US" sz="105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4724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ZrS</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6325984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ZrS</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Zr</a:t>
            </a:r>
            <a:r>
              <a:rPr lang="en-US" sz="3600" dirty="0">
                <a:solidFill>
                  <a:srgbClr val="6600FF"/>
                </a:solidFill>
                <a:latin typeface="Times New Roman" panose="02020603050405020304" pitchFamily="18" charset="0"/>
                <a:cs typeface="Times New Roman" panose="02020603050405020304" pitchFamily="18" charset="0"/>
              </a:rPr>
              <a:t> is a transitional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Zr</a:t>
            </a:r>
            <a:r>
              <a:rPr lang="en-US" sz="3600" dirty="0">
                <a:solidFill>
                  <a:srgbClr val="6600FF"/>
                </a:solidFill>
                <a:latin typeface="Times New Roman" panose="02020603050405020304" pitchFamily="18" charset="0"/>
                <a:cs typeface="Times New Roman" panose="02020603050405020304" pitchFamily="18" charset="0"/>
              </a:rPr>
              <a:t> makes a +4 cation here  Zr</a:t>
            </a:r>
            <a:r>
              <a:rPr lang="en-US" sz="3600" baseline="30000" dirty="0">
                <a:solidFill>
                  <a:srgbClr val="6600FF"/>
                </a:solidFill>
                <a:latin typeface="Times New Roman" panose="02020603050405020304" pitchFamily="18" charset="0"/>
                <a:cs typeface="Times New Roman" panose="02020603050405020304" pitchFamily="18" charset="0"/>
              </a:rPr>
              <a:t>+4</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S makes a -2 anion 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Zr</a:t>
            </a:r>
            <a:r>
              <a:rPr lang="en-US" sz="3600" baseline="30000" dirty="0">
                <a:solidFill>
                  <a:srgbClr val="6600FF"/>
                </a:solidFill>
                <a:latin typeface="Times New Roman" panose="02020603050405020304" pitchFamily="18" charset="0"/>
                <a:cs typeface="Times New Roman" panose="02020603050405020304" pitchFamily="18" charset="0"/>
              </a:rPr>
              <a:t>+4       </a:t>
            </a:r>
            <a:r>
              <a:rPr lang="en-US" sz="3600" dirty="0">
                <a:solidFill>
                  <a:srgbClr val="6600FF"/>
                </a:solidFill>
                <a:latin typeface="Times New Roman" panose="02020603050405020304" pitchFamily="18" charset="0"/>
                <a:cs typeface="Times New Roman" panose="02020603050405020304" pitchFamily="18" charset="0"/>
              </a:rPr>
              <a:t>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The 2:4 ratio becomes a 1:2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Zirconium sulfide  </a:t>
            </a:r>
            <a:r>
              <a:rPr lang="en-US" sz="3600" dirty="0">
                <a:solidFill>
                  <a:srgbClr val="FF0000"/>
                </a:solidFill>
                <a:latin typeface="Times New Roman" panose="02020603050405020304" pitchFamily="18" charset="0"/>
                <a:cs typeface="Times New Roman" panose="02020603050405020304" pitchFamily="18" charset="0"/>
              </a:rPr>
              <a:t>(no RN needed)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7271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ZnS</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42484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SrCl</a:t>
            </a:r>
            <a:r>
              <a:rPr lang="en-US" sz="8800" baseline="-25000" dirty="0">
                <a:latin typeface="Times New Roman" panose="02020603050405020304" pitchFamily="18" charset="0"/>
                <a:cs typeface="Times New Roman" panose="02020603050405020304" pitchFamily="18" charset="0"/>
              </a:rPr>
              <a:t>2</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THINK:  </a:t>
            </a:r>
            <a:r>
              <a:rPr lang="en-US" sz="3600" dirty="0" err="1">
                <a:solidFill>
                  <a:srgbClr val="0000FF"/>
                </a:solidFill>
                <a:latin typeface="Times New Roman" panose="02020603050405020304" pitchFamily="18" charset="0"/>
                <a:cs typeface="Times New Roman" panose="02020603050405020304" pitchFamily="18" charset="0"/>
              </a:rPr>
              <a:t>Sr</a:t>
            </a:r>
            <a:r>
              <a:rPr lang="en-US" sz="3600" dirty="0">
                <a:solidFill>
                  <a:srgbClr val="0000FF"/>
                </a:solidFill>
                <a:latin typeface="Times New Roman" panose="02020603050405020304" pitchFamily="18" charset="0"/>
                <a:cs typeface="Times New Roman" panose="02020603050405020304" pitchFamily="18" charset="0"/>
              </a:rPr>
              <a:t> is a metal, this is an ionic compound</a:t>
            </a:r>
          </a:p>
          <a:p>
            <a:pPr algn="ctr"/>
            <a:r>
              <a:rPr lang="en-US" sz="3600" dirty="0" err="1">
                <a:solidFill>
                  <a:srgbClr val="0000FF"/>
                </a:solidFill>
                <a:latin typeface="Times New Roman" panose="02020603050405020304" pitchFamily="18" charset="0"/>
                <a:cs typeface="Times New Roman" panose="02020603050405020304" pitchFamily="18" charset="0"/>
              </a:rPr>
              <a:t>Sr</a:t>
            </a:r>
            <a:r>
              <a:rPr lang="en-US" sz="3600" dirty="0">
                <a:solidFill>
                  <a:srgbClr val="0000FF"/>
                </a:solidFill>
                <a:latin typeface="Times New Roman" panose="02020603050405020304" pitchFamily="18" charset="0"/>
                <a:cs typeface="Times New Roman" panose="02020603050405020304" pitchFamily="18" charset="0"/>
              </a:rPr>
              <a:t> makes a +2 cation  Sr</a:t>
            </a:r>
            <a:r>
              <a:rPr lang="en-US" sz="3600" baseline="30000" dirty="0">
                <a:solidFill>
                  <a:srgbClr val="0000FF"/>
                </a:solidFill>
                <a:latin typeface="Times New Roman" panose="02020603050405020304" pitchFamily="18" charset="0"/>
                <a:cs typeface="Times New Roman" panose="02020603050405020304" pitchFamily="18" charset="0"/>
              </a:rPr>
              <a:t>+2</a:t>
            </a:r>
            <a:br>
              <a:rPr lang="en-US" sz="3600" dirty="0">
                <a:solidFill>
                  <a:srgbClr val="0000FF"/>
                </a:solidFill>
                <a:latin typeface="Times New Roman" panose="02020603050405020304" pitchFamily="18" charset="0"/>
                <a:cs typeface="Times New Roman" panose="02020603050405020304" pitchFamily="18" charset="0"/>
              </a:rPr>
            </a:br>
            <a:r>
              <a:rPr lang="en-US" sz="3600" dirty="0">
                <a:solidFill>
                  <a:srgbClr val="0000FF"/>
                </a:solidFill>
                <a:latin typeface="Times New Roman" panose="02020603050405020304" pitchFamily="18" charset="0"/>
                <a:cs typeface="Times New Roman" panose="02020603050405020304" pitchFamily="18" charset="0"/>
              </a:rPr>
              <a:t>Cl makes a -1 anion  Cl</a:t>
            </a:r>
            <a:r>
              <a:rPr lang="en-US" sz="3600" baseline="30000" dirty="0">
                <a:solidFill>
                  <a:srgbClr val="00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Sr</a:t>
            </a:r>
            <a:r>
              <a:rPr lang="en-US" sz="3600" baseline="30000" dirty="0">
                <a:solidFill>
                  <a:srgbClr val="0000FF"/>
                </a:solidFill>
                <a:latin typeface="Times New Roman" panose="02020603050405020304" pitchFamily="18" charset="0"/>
                <a:cs typeface="Times New Roman" panose="02020603050405020304" pitchFamily="18" charset="0"/>
              </a:rPr>
              <a:t>+2   </a:t>
            </a:r>
            <a:r>
              <a:rPr lang="en-US" sz="3600" dirty="0">
                <a:solidFill>
                  <a:srgbClr val="0000FF"/>
                </a:solidFill>
                <a:latin typeface="Times New Roman" panose="02020603050405020304" pitchFamily="18" charset="0"/>
                <a:cs typeface="Times New Roman" panose="02020603050405020304" pitchFamily="18" charset="0"/>
              </a:rPr>
              <a:t>Cl</a:t>
            </a:r>
            <a:r>
              <a:rPr lang="en-US" sz="3600" baseline="30000" dirty="0">
                <a:solidFill>
                  <a:srgbClr val="0000FF"/>
                </a:solidFill>
                <a:latin typeface="Times New Roman" panose="02020603050405020304" pitchFamily="18" charset="0"/>
                <a:cs typeface="Times New Roman" panose="02020603050405020304" pitchFamily="18" charset="0"/>
              </a:rPr>
              <a:t>-1</a:t>
            </a:r>
          </a:p>
          <a:p>
            <a:pPr algn="ct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1:2 ratio</a:t>
            </a:r>
            <a:endParaRPr lang="en-US" sz="3600" baseline="30000" dirty="0">
              <a:solidFill>
                <a:srgbClr val="0000FF"/>
              </a:solidFill>
              <a:latin typeface="Times New Roman" panose="02020603050405020304" pitchFamily="18" charset="0"/>
              <a:cs typeface="Times New Roman" panose="02020603050405020304" pitchFamily="18" charset="0"/>
            </a:endParaRPr>
          </a:p>
          <a:p>
            <a:pPr algn="ctr"/>
            <a:r>
              <a:rPr lang="en-US" sz="5400" dirty="0">
                <a:solidFill>
                  <a:schemeClr val="tx1">
                    <a:lumMod val="95000"/>
                    <a:lumOff val="5000"/>
                  </a:schemeClr>
                </a:solidFill>
                <a:latin typeface="Times New Roman" panose="02020603050405020304" pitchFamily="18" charset="0"/>
                <a:cs typeface="Times New Roman" panose="02020603050405020304" pitchFamily="18" charset="0"/>
              </a:rPr>
              <a:t>Strontium chloride</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2457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err="1">
                <a:solidFill>
                  <a:prstClr val="black"/>
                </a:solidFill>
                <a:latin typeface="Times New Roman" panose="02020603050405020304" pitchFamily="18" charset="0"/>
                <a:cs typeface="Times New Roman" panose="02020603050405020304" pitchFamily="18" charset="0"/>
              </a:rPr>
              <a:t>ZnS</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Zn is a transitional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Zn makes a +2 cation here  Zn</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S makes a -2 anion 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Zn</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S</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a:solidFill>
                  <a:prstClr val="black">
                    <a:lumMod val="95000"/>
                    <a:lumOff val="5000"/>
                  </a:prstClr>
                </a:solidFill>
                <a:latin typeface="Times New Roman" panose="02020603050405020304" pitchFamily="18" charset="0"/>
                <a:cs typeface="Times New Roman" panose="02020603050405020304" pitchFamily="18" charset="0"/>
              </a:rPr>
              <a:t>Zinc </a:t>
            </a: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sulfide  </a:t>
            </a:r>
            <a:r>
              <a:rPr lang="en-US" sz="3600" dirty="0">
                <a:solidFill>
                  <a:srgbClr val="FF0000"/>
                </a:solidFill>
                <a:latin typeface="Times New Roman" panose="02020603050405020304" pitchFamily="18" charset="0"/>
                <a:cs typeface="Times New Roman" panose="02020603050405020304" pitchFamily="18" charset="0"/>
              </a:rPr>
              <a:t>(no RN needed)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4239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Ca(OH)</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8229874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Ca(OH)</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Ca is a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Ca makes a +2 cation here  Ca</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hydroxide makes a -1 anion OH</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Ca</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OH</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1:2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Calcium hydroxide</a:t>
            </a:r>
            <a:r>
              <a:rPr lang="en-US" sz="3600" dirty="0">
                <a:solidFill>
                  <a:srgbClr val="FF0000"/>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85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Mg</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N</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8947316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Mg</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N</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Mg is a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Mg makes a +2 cation here  Mg</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N makes a -3 anion N</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Mg</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N</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3:2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Magnesium nitride</a:t>
            </a:r>
            <a:r>
              <a:rPr lang="en-US" sz="3600" dirty="0">
                <a:solidFill>
                  <a:srgbClr val="FF0000"/>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354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SrF</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9437768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SrF</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Sr</a:t>
            </a:r>
            <a:r>
              <a:rPr lang="en-US" sz="3600" dirty="0">
                <a:solidFill>
                  <a:srgbClr val="6600FF"/>
                </a:solidFill>
                <a:latin typeface="Times New Roman" panose="02020603050405020304" pitchFamily="18" charset="0"/>
                <a:cs typeface="Times New Roman" panose="02020603050405020304" pitchFamily="18" charset="0"/>
              </a:rPr>
              <a:t> is a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Sr</a:t>
            </a:r>
            <a:r>
              <a:rPr lang="en-US" sz="3600" dirty="0">
                <a:solidFill>
                  <a:srgbClr val="6600FF"/>
                </a:solidFill>
                <a:latin typeface="Times New Roman" panose="02020603050405020304" pitchFamily="18" charset="0"/>
                <a:cs typeface="Times New Roman" panose="02020603050405020304" pitchFamily="18" charset="0"/>
              </a:rPr>
              <a:t> makes a +2 cation here  Sr</a:t>
            </a:r>
            <a:r>
              <a:rPr lang="en-US" sz="3600" baseline="30000" dirty="0">
                <a:solidFill>
                  <a:srgbClr val="6600FF"/>
                </a:solidFill>
                <a:latin typeface="Times New Roman" panose="02020603050405020304" pitchFamily="18" charset="0"/>
                <a:cs typeface="Times New Roman" panose="02020603050405020304" pitchFamily="18" charset="0"/>
              </a:rPr>
              <a:t>+2</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F makes a -1 anion F</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Sr</a:t>
            </a:r>
            <a:r>
              <a:rPr lang="en-US" sz="3600" baseline="30000" dirty="0">
                <a:solidFill>
                  <a:srgbClr val="6600FF"/>
                </a:solidFill>
                <a:latin typeface="Times New Roman" panose="02020603050405020304" pitchFamily="18" charset="0"/>
                <a:cs typeface="Times New Roman" panose="02020603050405020304" pitchFamily="18" charset="0"/>
              </a:rPr>
              <a:t>+2       </a:t>
            </a:r>
            <a:r>
              <a:rPr lang="en-US" sz="3600" dirty="0">
                <a:solidFill>
                  <a:srgbClr val="6600FF"/>
                </a:solidFill>
                <a:latin typeface="Times New Roman" panose="02020603050405020304" pitchFamily="18" charset="0"/>
                <a:cs typeface="Times New Roman" panose="02020603050405020304" pitchFamily="18" charset="0"/>
              </a:rPr>
              <a:t>F</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1:2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Strontium fluoride</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925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Rb</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7894342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Rb</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Rb</a:t>
            </a:r>
            <a:r>
              <a:rPr lang="en-US" sz="3600" dirty="0">
                <a:solidFill>
                  <a:srgbClr val="6600FF"/>
                </a:solidFill>
                <a:latin typeface="Times New Roman" panose="02020603050405020304" pitchFamily="18" charset="0"/>
                <a:cs typeface="Times New Roman" panose="02020603050405020304" pitchFamily="18" charset="0"/>
              </a:rPr>
              <a:t> is a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Rb</a:t>
            </a:r>
            <a:r>
              <a:rPr lang="en-US" sz="3600" dirty="0">
                <a:solidFill>
                  <a:srgbClr val="6600FF"/>
                </a:solidFill>
                <a:latin typeface="Times New Roman" panose="02020603050405020304" pitchFamily="18" charset="0"/>
                <a:cs typeface="Times New Roman" panose="02020603050405020304" pitchFamily="18" charset="0"/>
              </a:rPr>
              <a:t> makes a +1 cation here  Rb</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P makes a -3 anion P</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Rb</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P</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3:1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Rubidium phosphide</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911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Rb</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49841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latin typeface="Times New Roman" panose="02020603050405020304" pitchFamily="18" charset="0"/>
                <a:cs typeface="Times New Roman" panose="02020603050405020304" pitchFamily="18" charset="0"/>
              </a:rPr>
              <a:t>NiBr</a:t>
            </a:r>
            <a:r>
              <a:rPr lang="en-US" sz="8800" baseline="-25000" dirty="0">
                <a:latin typeface="Times New Roman" panose="02020603050405020304" pitchFamily="18" charset="0"/>
                <a:cs typeface="Times New Roman" panose="02020603050405020304" pitchFamily="18" charset="0"/>
              </a:rPr>
              <a:t>3</a:t>
            </a:r>
          </a:p>
          <a:p>
            <a:pPr algn="ctr"/>
            <a:endParaRPr lang="en-US" dirty="0">
              <a:latin typeface="Times New Roman" panose="02020603050405020304" pitchFamily="18" charset="0"/>
              <a:cs typeface="Times New Roman" panose="02020603050405020304" pitchFamily="18" charset="0"/>
            </a:endParaRPr>
          </a:p>
          <a:p>
            <a:pPr algn="ctr"/>
            <a:r>
              <a:rPr lang="en-US" sz="3600" dirty="0">
                <a:solidFill>
                  <a:srgbClr val="0000FF"/>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644361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Rb</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t>
            </a:r>
            <a:r>
              <a:rPr lang="en-US" sz="3600" dirty="0" err="1">
                <a:solidFill>
                  <a:srgbClr val="6600FF"/>
                </a:solidFill>
                <a:latin typeface="Times New Roman" panose="02020603050405020304" pitchFamily="18" charset="0"/>
                <a:cs typeface="Times New Roman" panose="02020603050405020304" pitchFamily="18" charset="0"/>
              </a:rPr>
              <a:t>Rb</a:t>
            </a:r>
            <a:r>
              <a:rPr lang="en-US" sz="3600" dirty="0">
                <a:solidFill>
                  <a:srgbClr val="6600FF"/>
                </a:solidFill>
                <a:latin typeface="Times New Roman" panose="02020603050405020304" pitchFamily="18" charset="0"/>
                <a:cs typeface="Times New Roman" panose="02020603050405020304" pitchFamily="18" charset="0"/>
              </a:rPr>
              <a:t> is a metal, this is an ionic compound</a:t>
            </a:r>
          </a:p>
          <a:p>
            <a:pPr algn="ctr"/>
            <a:r>
              <a:rPr lang="en-US" sz="3600" dirty="0" err="1">
                <a:solidFill>
                  <a:srgbClr val="6600FF"/>
                </a:solidFill>
                <a:latin typeface="Times New Roman" panose="02020603050405020304" pitchFamily="18" charset="0"/>
                <a:cs typeface="Times New Roman" panose="02020603050405020304" pitchFamily="18" charset="0"/>
              </a:rPr>
              <a:t>Rb</a:t>
            </a:r>
            <a:r>
              <a:rPr lang="en-US" sz="3600" dirty="0">
                <a:solidFill>
                  <a:srgbClr val="6600FF"/>
                </a:solidFill>
                <a:latin typeface="Times New Roman" panose="02020603050405020304" pitchFamily="18" charset="0"/>
                <a:cs typeface="Times New Roman" panose="02020603050405020304" pitchFamily="18" charset="0"/>
              </a:rPr>
              <a:t> makes a +1 cation here  Rb</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r>
              <a:rPr lang="en-US" sz="3600" dirty="0">
                <a:solidFill>
                  <a:srgbClr val="6600FF"/>
                </a:solidFill>
                <a:latin typeface="Times New Roman" panose="02020603050405020304" pitchFamily="18" charset="0"/>
                <a:cs typeface="Times New Roman" panose="02020603050405020304" pitchFamily="18" charset="0"/>
              </a:rPr>
              <a:t> makes a -3 anion 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Rb</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3:1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Rubidium phosphate</a:t>
            </a:r>
            <a:r>
              <a:rPr lang="en-US" sz="3600" dirty="0">
                <a:solidFill>
                  <a:srgbClr val="FF0000"/>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5278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(NH</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6391520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(NH</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3</a:t>
            </a:r>
            <a:r>
              <a:rPr lang="en-US" sz="8800" dirty="0">
                <a:solidFill>
                  <a:prstClr val="black"/>
                </a:solidFill>
                <a:latin typeface="Times New Roman" panose="02020603050405020304" pitchFamily="18" charset="0"/>
                <a:cs typeface="Times New Roman" panose="02020603050405020304" pitchFamily="18" charset="0"/>
              </a:rPr>
              <a:t>PO</a:t>
            </a:r>
            <a:r>
              <a:rPr lang="en-US" sz="8800" baseline="-25000" dirty="0">
                <a:solidFill>
                  <a:prstClr val="black"/>
                </a:solidFill>
                <a:latin typeface="Times New Roman" panose="02020603050405020304" pitchFamily="18" charset="0"/>
                <a:cs typeface="Times New Roman" panose="02020603050405020304" pitchFamily="18" charset="0"/>
              </a:rPr>
              <a:t>4</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cation,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cation here 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r>
              <a:rPr lang="en-US" sz="3600" dirty="0">
                <a:solidFill>
                  <a:srgbClr val="6600FF"/>
                </a:solidFill>
                <a:latin typeface="Times New Roman" panose="02020603050405020304" pitchFamily="18" charset="0"/>
                <a:cs typeface="Times New Roman" panose="02020603050405020304" pitchFamily="18" charset="0"/>
              </a:rPr>
              <a:t> makes a -3 anion 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PO</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-3</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3:1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Ammonium phosphate</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0649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NH</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I</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0963928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NH</a:t>
            </a:r>
            <a:r>
              <a:rPr lang="en-US" sz="8800" baseline="-25000" dirty="0">
                <a:solidFill>
                  <a:prstClr val="black"/>
                </a:solidFill>
                <a:latin typeface="Times New Roman" panose="02020603050405020304" pitchFamily="18" charset="0"/>
                <a:cs typeface="Times New Roman" panose="02020603050405020304" pitchFamily="18" charset="0"/>
              </a:rPr>
              <a:t>4</a:t>
            </a:r>
            <a:r>
              <a:rPr lang="en-US" sz="8800" dirty="0">
                <a:solidFill>
                  <a:prstClr val="black"/>
                </a:solidFill>
                <a:latin typeface="Times New Roman" panose="02020603050405020304" pitchFamily="18" charset="0"/>
                <a:cs typeface="Times New Roman" panose="02020603050405020304" pitchFamily="18" charset="0"/>
              </a:rPr>
              <a:t>I</a:t>
            </a:r>
            <a:endParaRPr lang="en-US" sz="8800" baseline="-25000" dirty="0">
              <a:solidFill>
                <a:prstClr val="black"/>
              </a:solidFill>
              <a:latin typeface="Times New Roman" panose="02020603050405020304" pitchFamily="18" charset="0"/>
              <a:cs typeface="Times New Roman" panose="02020603050405020304" pitchFamily="18" charset="0"/>
            </a:endParaRP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cation,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cation here 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I</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I</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NH</a:t>
            </a:r>
            <a:r>
              <a:rPr lang="en-US" sz="3600" baseline="-25000" dirty="0">
                <a:solidFill>
                  <a:srgbClr val="6600FF"/>
                </a:solidFill>
                <a:latin typeface="Times New Roman" panose="02020603050405020304" pitchFamily="18" charset="0"/>
                <a:cs typeface="Times New Roman" panose="02020603050405020304" pitchFamily="18" charset="0"/>
              </a:rPr>
              <a:t>4</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I</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Ammonium iodide</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172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AgNO</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362458653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AgNO</a:t>
            </a:r>
            <a:r>
              <a:rPr lang="en-US" sz="8800" baseline="-25000" dirty="0">
                <a:solidFill>
                  <a:prstClr val="black"/>
                </a:solidFill>
                <a:latin typeface="Times New Roman" panose="02020603050405020304" pitchFamily="18" charset="0"/>
                <a:cs typeface="Times New Roman" panose="02020603050405020304" pitchFamily="18" charset="0"/>
              </a:rPr>
              <a:t>3</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Ag</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is a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Ag</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cation here Ag</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3</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NO</a:t>
            </a:r>
            <a:r>
              <a:rPr lang="en-US" sz="3600" baseline="-25000" dirty="0">
                <a:solidFill>
                  <a:srgbClr val="6600FF"/>
                </a:solidFill>
                <a:latin typeface="Times New Roman" panose="02020603050405020304" pitchFamily="18" charset="0"/>
                <a:cs typeface="Times New Roman" panose="02020603050405020304" pitchFamily="18" charset="0"/>
              </a:rPr>
              <a:t>3</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Ag</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I</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Silver nitrate  </a:t>
            </a:r>
            <a:r>
              <a:rPr lang="en-US" sz="3600" dirty="0">
                <a:solidFill>
                  <a:srgbClr val="FF0000"/>
                </a:solidFill>
                <a:latin typeface="Times New Roman" panose="02020603050405020304" pitchFamily="18" charset="0"/>
                <a:cs typeface="Times New Roman" panose="02020603050405020304" pitchFamily="18" charset="0"/>
              </a:rPr>
              <a:t>(no RN needed)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5261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AgNO</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7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24404383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6063198"/>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AgNO</a:t>
            </a:r>
            <a:r>
              <a:rPr lang="en-US" sz="8800" baseline="-25000" dirty="0">
                <a:solidFill>
                  <a:prstClr val="black"/>
                </a:solidFill>
                <a:latin typeface="Times New Roman" panose="02020603050405020304" pitchFamily="18" charset="0"/>
                <a:cs typeface="Times New Roman" panose="02020603050405020304" pitchFamily="18" charset="0"/>
              </a:rPr>
              <a:t>2</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THINK:  Ag</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is a metal, this is an ionic compound</a:t>
            </a:r>
          </a:p>
          <a:p>
            <a:pPr algn="ctr"/>
            <a:r>
              <a:rPr lang="en-US" sz="3600" dirty="0">
                <a:solidFill>
                  <a:srgbClr val="6600FF"/>
                </a:solidFill>
                <a:latin typeface="Times New Roman" panose="02020603050405020304" pitchFamily="18" charset="0"/>
                <a:cs typeface="Times New Roman" panose="02020603050405020304" pitchFamily="18" charset="0"/>
              </a:rPr>
              <a:t>Ag</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cation here Ag</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dirty="0">
                <a:solidFill>
                  <a:srgbClr val="6600FF"/>
                </a:solidFill>
                <a:latin typeface="Times New Roman" panose="02020603050405020304" pitchFamily="18" charset="0"/>
                <a:cs typeface="Times New Roman" panose="02020603050405020304" pitchFamily="18" charset="0"/>
              </a:rPr>
            </a:br>
            <a:r>
              <a:rPr lang="en-US" sz="3600" dirty="0">
                <a:solidFill>
                  <a:srgbClr val="6600FF"/>
                </a:solidFill>
                <a:latin typeface="Times New Roman" panose="02020603050405020304" pitchFamily="18" charset="0"/>
                <a:cs typeface="Times New Roman" panose="02020603050405020304" pitchFamily="18" charset="0"/>
              </a:rPr>
              <a:t>NO</a:t>
            </a:r>
            <a:r>
              <a:rPr lang="en-US" sz="3600" baseline="-25000" dirty="0">
                <a:solidFill>
                  <a:srgbClr val="6600FF"/>
                </a:solidFill>
                <a:latin typeface="Times New Roman" panose="02020603050405020304" pitchFamily="18" charset="0"/>
                <a:cs typeface="Times New Roman" panose="02020603050405020304" pitchFamily="18" charset="0"/>
              </a:rPr>
              <a:t>2</a:t>
            </a:r>
            <a:r>
              <a:rPr lang="en-US" sz="3600" baseline="30000" dirty="0">
                <a:solidFill>
                  <a:srgbClr val="6600FF"/>
                </a:solidFill>
                <a:latin typeface="Times New Roman" panose="02020603050405020304" pitchFamily="18" charset="0"/>
                <a:cs typeface="Times New Roman" panose="02020603050405020304" pitchFamily="18" charset="0"/>
              </a:rPr>
              <a:t>-1</a:t>
            </a:r>
            <a:r>
              <a:rPr lang="en-US" sz="3600" dirty="0">
                <a:solidFill>
                  <a:srgbClr val="6600FF"/>
                </a:solidFill>
                <a:latin typeface="Times New Roman" panose="02020603050405020304" pitchFamily="18" charset="0"/>
                <a:cs typeface="Times New Roman" panose="02020603050405020304" pitchFamily="18" charset="0"/>
              </a:rPr>
              <a:t> makes a -1 anion NO</a:t>
            </a:r>
            <a:r>
              <a:rPr lang="en-US" sz="3600" baseline="-25000" dirty="0">
                <a:solidFill>
                  <a:srgbClr val="6600FF"/>
                </a:solidFill>
                <a:latin typeface="Times New Roman" panose="02020603050405020304" pitchFamily="18" charset="0"/>
                <a:cs typeface="Times New Roman" panose="02020603050405020304" pitchFamily="18" charset="0"/>
              </a:rPr>
              <a:t>2</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Ag</a:t>
            </a:r>
            <a:r>
              <a:rPr lang="en-US" sz="3600" baseline="30000" dirty="0">
                <a:solidFill>
                  <a:srgbClr val="6600FF"/>
                </a:solidFill>
                <a:latin typeface="Times New Roman" panose="02020603050405020304" pitchFamily="18" charset="0"/>
                <a:cs typeface="Times New Roman" panose="02020603050405020304" pitchFamily="18" charset="0"/>
              </a:rPr>
              <a:t>+1        </a:t>
            </a:r>
            <a:r>
              <a:rPr lang="en-US" sz="3600" dirty="0">
                <a:solidFill>
                  <a:srgbClr val="6600FF"/>
                </a:solidFill>
                <a:latin typeface="Times New Roman" panose="02020603050405020304" pitchFamily="18" charset="0"/>
                <a:cs typeface="Times New Roman" panose="02020603050405020304" pitchFamily="18" charset="0"/>
              </a:rPr>
              <a:t>I</a:t>
            </a:r>
            <a:r>
              <a:rPr lang="en-US" sz="3600" baseline="30000" dirty="0">
                <a:solidFill>
                  <a:srgbClr val="6600FF"/>
                </a:solidFill>
                <a:latin typeface="Times New Roman" panose="02020603050405020304" pitchFamily="18" charset="0"/>
                <a:cs typeface="Times New Roman" panose="02020603050405020304" pitchFamily="18" charset="0"/>
              </a:rPr>
              <a:t>-1</a:t>
            </a:r>
            <a:br>
              <a:rPr lang="en-US" sz="3600" baseline="30000" dirty="0">
                <a:solidFill>
                  <a:srgbClr val="6600FF"/>
                </a:solidFill>
                <a:latin typeface="Times New Roman" panose="02020603050405020304" pitchFamily="18" charset="0"/>
                <a:cs typeface="Times New Roman" panose="02020603050405020304" pitchFamily="18" charset="0"/>
              </a:rPr>
            </a:b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1:1 ratio  </a:t>
            </a:r>
            <a:endParaRPr lang="en-US" sz="3600" baseline="30000" dirty="0">
              <a:solidFill>
                <a:srgbClr val="6600FF"/>
              </a:solidFill>
              <a:latin typeface="Times New Roman" panose="02020603050405020304" pitchFamily="18" charset="0"/>
              <a:cs typeface="Times New Roman" panose="02020603050405020304" pitchFamily="18" charset="0"/>
            </a:endParaRPr>
          </a:p>
          <a:p>
            <a:pPr algn="ctr"/>
            <a:r>
              <a:rPr lang="en-US" sz="5400" dirty="0">
                <a:solidFill>
                  <a:prstClr val="black">
                    <a:lumMod val="95000"/>
                    <a:lumOff val="5000"/>
                  </a:prstClr>
                </a:solidFill>
                <a:latin typeface="Times New Roman" panose="02020603050405020304" pitchFamily="18" charset="0"/>
                <a:cs typeface="Times New Roman" panose="02020603050405020304" pitchFamily="18" charset="0"/>
              </a:rPr>
              <a:t>Silver nitrite  </a:t>
            </a:r>
            <a:r>
              <a:rPr lang="en-US" sz="3600" dirty="0">
                <a:solidFill>
                  <a:srgbClr val="FF0000"/>
                </a:solidFill>
                <a:latin typeface="Times New Roman" panose="02020603050405020304" pitchFamily="18" charset="0"/>
                <a:cs typeface="Times New Roman" panose="02020603050405020304" pitchFamily="18" charset="0"/>
              </a:rPr>
              <a:t>(no RN needed) </a:t>
            </a:r>
            <a:endParaRPr lang="en-US" sz="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8406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718"/>
            <a:ext cx="12192000" cy="2277547"/>
          </a:xfrm>
          <a:prstGeom prst="rect">
            <a:avLst/>
          </a:prstGeom>
          <a:noFill/>
        </p:spPr>
        <p:txBody>
          <a:bodyPr wrap="square" rtlCol="0">
            <a:spAutoFit/>
          </a:bodyPr>
          <a:lstStyle/>
          <a:p>
            <a:pPr algn="ctr"/>
            <a:r>
              <a:rPr lang="en-US" sz="8800" dirty="0">
                <a:solidFill>
                  <a:prstClr val="black"/>
                </a:solidFill>
                <a:latin typeface="Times New Roman" panose="02020603050405020304" pitchFamily="18" charset="0"/>
                <a:cs typeface="Times New Roman" panose="02020603050405020304" pitchFamily="18" charset="0"/>
              </a:rPr>
              <a:t>Bi(NO</a:t>
            </a:r>
            <a:r>
              <a:rPr lang="en-US" sz="8800" baseline="-25000" dirty="0">
                <a:solidFill>
                  <a:prstClr val="black"/>
                </a:solidFill>
                <a:latin typeface="Times New Roman" panose="02020603050405020304" pitchFamily="18" charset="0"/>
                <a:cs typeface="Times New Roman" panose="02020603050405020304" pitchFamily="18" charset="0"/>
              </a:rPr>
              <a:t>2</a:t>
            </a:r>
            <a:r>
              <a:rPr lang="en-US" sz="8800" dirty="0">
                <a:solidFill>
                  <a:prstClr val="black"/>
                </a:solidFill>
                <a:latin typeface="Times New Roman" panose="02020603050405020304" pitchFamily="18" charset="0"/>
                <a:cs typeface="Times New Roman" panose="02020603050405020304" pitchFamily="18" charset="0"/>
              </a:rPr>
              <a:t>)</a:t>
            </a:r>
            <a:r>
              <a:rPr lang="en-US" sz="8800" baseline="-25000" dirty="0">
                <a:solidFill>
                  <a:prstClr val="black"/>
                </a:solidFill>
                <a:latin typeface="Times New Roman" panose="02020603050405020304" pitchFamily="18" charset="0"/>
                <a:cs typeface="Times New Roman" panose="02020603050405020304" pitchFamily="18" charset="0"/>
              </a:rPr>
              <a:t>5</a:t>
            </a:r>
          </a:p>
          <a:p>
            <a:pPr algn="ctr"/>
            <a:endParaRPr lang="en-US" dirty="0">
              <a:solidFill>
                <a:prstClr val="black"/>
              </a:solidFill>
              <a:latin typeface="Times New Roman" panose="02020603050405020304" pitchFamily="18" charset="0"/>
              <a:cs typeface="Times New Roman" panose="02020603050405020304" pitchFamily="18" charset="0"/>
            </a:endParaRPr>
          </a:p>
          <a:p>
            <a:pPr algn="ctr"/>
            <a:r>
              <a:rPr lang="en-US" sz="3600" dirty="0">
                <a:solidFill>
                  <a:srgbClr val="6600FF"/>
                </a:solidFill>
                <a:latin typeface="Times New Roman" panose="02020603050405020304" pitchFamily="18" charset="0"/>
                <a:cs typeface="Times New Roman" panose="02020603050405020304" pitchFamily="18" charset="0"/>
              </a:rPr>
              <a:t> </a:t>
            </a:r>
            <a:endParaRPr lang="en-US" sz="105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0" y="2049517"/>
            <a:ext cx="12192000" cy="1938992"/>
          </a:xfrm>
          <a:prstGeom prst="rect">
            <a:avLst/>
          </a:prstGeom>
          <a:noFill/>
        </p:spPr>
        <p:txBody>
          <a:bodyPr wrap="square" rtlCol="0">
            <a:spAutoFit/>
          </a:bodyPr>
          <a:lstStyle/>
          <a:p>
            <a:pPr algn="ctr"/>
            <a:r>
              <a:rPr lang="en-US" sz="2800" dirty="0">
                <a:solidFill>
                  <a:schemeClr val="tx1">
                    <a:lumMod val="95000"/>
                    <a:lumOff val="5000"/>
                  </a:schemeClr>
                </a:solidFill>
              </a:rPr>
              <a:t>What is the name of this compound?</a:t>
            </a:r>
          </a:p>
          <a:p>
            <a:pPr algn="ctr"/>
            <a:endParaRPr lang="en-US" sz="2800" dirty="0">
              <a:solidFill>
                <a:schemeClr val="tx1">
                  <a:lumMod val="95000"/>
                  <a:lumOff val="5000"/>
                </a:schemeClr>
              </a:solidFill>
            </a:endParaRPr>
          </a:p>
          <a:p>
            <a:pPr algn="ctr"/>
            <a:r>
              <a:rPr lang="en-US" sz="2800" dirty="0">
                <a:solidFill>
                  <a:schemeClr val="tx1">
                    <a:lumMod val="95000"/>
                    <a:lumOff val="5000"/>
                  </a:schemeClr>
                </a:solidFill>
              </a:rPr>
              <a:t>Is it ionic or molecular?</a:t>
            </a:r>
          </a:p>
          <a:p>
            <a:endParaRPr lang="en-US" dirty="0"/>
          </a:p>
          <a:p>
            <a:endParaRPr lang="en-US" dirty="0"/>
          </a:p>
        </p:txBody>
      </p:sp>
    </p:spTree>
    <p:extLst>
      <p:ext uri="{BB962C8B-B14F-4D97-AF65-F5344CB8AC3E}">
        <p14:creationId xmlns:p14="http://schemas.microsoft.com/office/powerpoint/2010/main" val="1627806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2884</Words>
  <Application>Microsoft Office PowerPoint</Application>
  <PresentationFormat>Widescreen</PresentationFormat>
  <Paragraphs>690</Paragraphs>
  <Slides>102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102</vt:i4>
      </vt:variant>
    </vt:vector>
  </HeadingPairs>
  <TitlesOfParts>
    <vt:vector size="108" baseType="lpstr">
      <vt:lpstr>Arial</vt:lpstr>
      <vt:lpstr>Calibri</vt:lpstr>
      <vt:lpstr>Calibri Light</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127</cp:revision>
  <dcterms:created xsi:type="dcterms:W3CDTF">2015-09-21T12:45:47Z</dcterms:created>
  <dcterms:modified xsi:type="dcterms:W3CDTF">2020-10-28T20:20:43Z</dcterms:modified>
</cp:coreProperties>
</file>