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90" r:id="rId17"/>
    <p:sldId id="284" r:id="rId18"/>
    <p:sldId id="286" r:id="rId19"/>
    <p:sldId id="287" r:id="rId20"/>
    <p:sldId id="288" r:id="rId21"/>
    <p:sldId id="289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06" r:id="rId38"/>
    <p:sldId id="307" r:id="rId39"/>
    <p:sldId id="308" r:id="rId40"/>
    <p:sldId id="309" r:id="rId41"/>
    <p:sldId id="310" r:id="rId42"/>
    <p:sldId id="311" r:id="rId43"/>
    <p:sldId id="312" r:id="rId44"/>
    <p:sldId id="313" r:id="rId45"/>
    <p:sldId id="314" r:id="rId46"/>
    <p:sldId id="315" r:id="rId47"/>
    <p:sldId id="316" r:id="rId48"/>
    <p:sldId id="317" r:id="rId49"/>
    <p:sldId id="318" r:id="rId50"/>
    <p:sldId id="319" r:id="rId51"/>
    <p:sldId id="320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615" autoAdjust="0"/>
    <p:restoredTop sz="86356" autoAdjust="0"/>
  </p:normalViewPr>
  <p:slideViewPr>
    <p:cSldViewPr>
      <p:cViewPr varScale="1">
        <p:scale>
          <a:sx n="79" d="100"/>
          <a:sy n="79" d="100"/>
        </p:scale>
        <p:origin x="-6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806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9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50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55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923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882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11/21/2016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84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11/21/2016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55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11/21/2016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677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85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3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596D3-B091-44C6-A152-9503B8691B01}" type="datetimeFigureOut">
              <a:rPr lang="en-US" smtClean="0"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E503-8A2F-4673-8AC6-A9342E5224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78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381000"/>
            <a:ext cx="8915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Getting to Know and Love the </a:t>
            </a:r>
            <a:br>
              <a:rPr lang="en-US" sz="4800" b="1" dirty="0" smtClean="0">
                <a:solidFill>
                  <a:srgbClr val="FF0000"/>
                </a:solidFill>
              </a:rPr>
            </a:br>
            <a:r>
              <a:rPr lang="en-US" sz="4800" b="1" dirty="0" smtClean="0">
                <a:solidFill>
                  <a:srgbClr val="FF0000"/>
                </a:solidFill>
              </a:rPr>
              <a:t>Poly Atomic Ions </a:t>
            </a:r>
            <a:br>
              <a:rPr lang="en-US" sz="4800" b="1" dirty="0" smtClean="0">
                <a:solidFill>
                  <a:srgbClr val="FF0000"/>
                </a:solidFill>
              </a:rPr>
            </a:br>
            <a:r>
              <a:rPr lang="en-US" sz="4800" b="1" dirty="0" smtClean="0">
                <a:solidFill>
                  <a:srgbClr val="FF0000"/>
                </a:solidFill>
              </a:rPr>
              <a:t>of Table E</a:t>
            </a:r>
          </a:p>
          <a:p>
            <a:endParaRPr lang="en-US" dirty="0"/>
          </a:p>
          <a:p>
            <a:r>
              <a:rPr lang="en-US" sz="2400" b="1" dirty="0" smtClean="0"/>
              <a:t>  When you know them all, you will be happy.</a:t>
            </a:r>
          </a:p>
          <a:p>
            <a:endParaRPr lang="en-US" sz="2400" b="1" dirty="0"/>
          </a:p>
          <a:p>
            <a:r>
              <a:rPr lang="en-US" sz="2400" b="1" dirty="0" smtClean="0"/>
              <a:t>  You already are smart enough to memorize them even if you </a:t>
            </a:r>
            <a:br>
              <a:rPr lang="en-US" sz="2400" b="1" dirty="0" smtClean="0"/>
            </a:br>
            <a:r>
              <a:rPr lang="en-US" sz="2400" b="1" dirty="0" smtClean="0"/>
              <a:t>  don’t have to.</a:t>
            </a:r>
          </a:p>
          <a:p>
            <a:endParaRPr lang="en-US" sz="2400" b="1" dirty="0"/>
          </a:p>
          <a:p>
            <a:r>
              <a:rPr lang="en-US" sz="2400" b="1" dirty="0" smtClean="0"/>
              <a:t>  Familiarize yourself with each one.   (they’re random) 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2558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</a:p>
          <a:p>
            <a:endParaRPr lang="en-US" sz="8000" dirty="0"/>
          </a:p>
          <a:p>
            <a:pPr algn="ctr"/>
            <a:r>
              <a:rPr lang="en-US" sz="8000" dirty="0" smtClean="0"/>
              <a:t>PO</a:t>
            </a:r>
            <a:r>
              <a:rPr lang="en-US" sz="8000" baseline="-25000" dirty="0" smtClean="0"/>
              <a:t>4</a:t>
            </a:r>
            <a:r>
              <a:rPr lang="en-US" sz="8000" baseline="30000" dirty="0" smtClean="0"/>
              <a:t>-3</a:t>
            </a:r>
          </a:p>
          <a:p>
            <a:pPr algn="ctr"/>
            <a:endParaRPr lang="en-US" sz="8000" baseline="30000" dirty="0"/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 </a:t>
            </a:r>
            <a:endParaRPr lang="en-US" sz="8000" baseline="30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443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</a:p>
          <a:p>
            <a:endParaRPr lang="en-US" sz="8000" dirty="0"/>
          </a:p>
          <a:p>
            <a:pPr algn="ctr"/>
            <a:r>
              <a:rPr lang="en-US" sz="8000" dirty="0" smtClean="0"/>
              <a:t>PO</a:t>
            </a:r>
            <a:r>
              <a:rPr lang="en-US" sz="8000" baseline="-25000" dirty="0" smtClean="0"/>
              <a:t>4</a:t>
            </a:r>
            <a:r>
              <a:rPr lang="en-US" sz="8000" baseline="30000" dirty="0" smtClean="0"/>
              <a:t>-3</a:t>
            </a:r>
          </a:p>
          <a:p>
            <a:pPr algn="ctr"/>
            <a:endParaRPr lang="en-US" sz="8000" baseline="30000" dirty="0"/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Phosphate</a:t>
            </a:r>
            <a:endParaRPr lang="en-US" sz="8000" baseline="30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193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</a:p>
          <a:p>
            <a:endParaRPr lang="en-US" sz="8000" dirty="0"/>
          </a:p>
          <a:p>
            <a:pPr algn="ctr"/>
            <a:r>
              <a:rPr lang="en-US" sz="8000" dirty="0" smtClean="0"/>
              <a:t>HCO</a:t>
            </a:r>
            <a:r>
              <a:rPr lang="en-US" sz="8000" baseline="-25000" dirty="0" smtClean="0"/>
              <a:t>3</a:t>
            </a:r>
            <a:r>
              <a:rPr lang="en-US" sz="8000" baseline="30000" dirty="0" smtClean="0"/>
              <a:t>-1</a:t>
            </a:r>
          </a:p>
          <a:p>
            <a:pPr algn="ctr"/>
            <a:endParaRPr lang="en-US" sz="8000" baseline="30000" dirty="0"/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 </a:t>
            </a:r>
            <a:endParaRPr lang="en-US" sz="8000" baseline="30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654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3652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</a:p>
          <a:p>
            <a:endParaRPr lang="en-US" sz="8000" dirty="0"/>
          </a:p>
          <a:p>
            <a:pPr algn="ctr"/>
            <a:r>
              <a:rPr lang="en-US" sz="8000" dirty="0" smtClean="0"/>
              <a:t>HCO</a:t>
            </a:r>
            <a:r>
              <a:rPr lang="en-US" sz="8000" baseline="-25000" dirty="0" smtClean="0"/>
              <a:t>3</a:t>
            </a:r>
            <a:r>
              <a:rPr lang="en-US" sz="8000" baseline="30000" dirty="0" smtClean="0"/>
              <a:t>-1</a:t>
            </a:r>
          </a:p>
          <a:p>
            <a:pPr algn="ctr"/>
            <a:endParaRPr lang="en-US" sz="8000" baseline="30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4267200"/>
            <a:ext cx="914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000" dirty="0">
                <a:solidFill>
                  <a:srgbClr val="0000FF"/>
                </a:solidFill>
              </a:rPr>
              <a:t>Hydrogen Carbonate</a:t>
            </a:r>
            <a:endParaRPr lang="en-US" sz="8000" baseline="30000" dirty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552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7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NO</a:t>
            </a:r>
            <a:r>
              <a:rPr lang="en-US" sz="8000" baseline="-25000" dirty="0" smtClean="0">
                <a:solidFill>
                  <a:prstClr val="black"/>
                </a:solidFill>
              </a:rPr>
              <a:t>3</a:t>
            </a:r>
            <a:r>
              <a:rPr lang="en-US" sz="8000" baseline="30000" dirty="0" smtClean="0">
                <a:solidFill>
                  <a:prstClr val="black"/>
                </a:solidFill>
              </a:rPr>
              <a:t>-1</a:t>
            </a:r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endParaRPr lang="en-US" sz="8000" baseline="30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 </a:t>
            </a:r>
            <a:endParaRPr lang="en-US" sz="8000" baseline="30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527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7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NO</a:t>
            </a:r>
            <a:r>
              <a:rPr lang="en-US" sz="8000" baseline="-25000" dirty="0" smtClean="0">
                <a:solidFill>
                  <a:prstClr val="black"/>
                </a:solidFill>
              </a:rPr>
              <a:t>3</a:t>
            </a:r>
            <a:r>
              <a:rPr lang="en-US" sz="8000" baseline="30000" dirty="0" smtClean="0">
                <a:solidFill>
                  <a:prstClr val="black"/>
                </a:solidFill>
              </a:rPr>
              <a:t>-1</a:t>
            </a:r>
          </a:p>
          <a:p>
            <a:pPr algn="ctr"/>
            <a:endParaRPr lang="en-US" sz="8000" baseline="30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Nitrate </a:t>
            </a:r>
            <a:endParaRPr lang="en-US" sz="8000" baseline="30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159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3652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8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OH</a:t>
            </a:r>
            <a:r>
              <a:rPr lang="en-US" sz="8000" baseline="30000" dirty="0" smtClean="0">
                <a:solidFill>
                  <a:prstClr val="black"/>
                </a:solidFill>
              </a:rPr>
              <a:t>-1</a:t>
            </a:r>
          </a:p>
          <a:p>
            <a:pPr algn="ctr"/>
            <a:endParaRPr lang="en-US" sz="8000" baseline="30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537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8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OH</a:t>
            </a:r>
            <a:r>
              <a:rPr lang="en-US" sz="8000" baseline="30000" dirty="0" smtClean="0">
                <a:solidFill>
                  <a:prstClr val="black"/>
                </a:solidFill>
              </a:rPr>
              <a:t>-1</a:t>
            </a:r>
          </a:p>
          <a:p>
            <a:pPr algn="ctr"/>
            <a:endParaRPr lang="en-US" sz="8000" baseline="30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Hydroxide </a:t>
            </a:r>
            <a:endParaRPr lang="en-US" sz="8000" baseline="30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555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9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C</a:t>
            </a:r>
            <a:r>
              <a:rPr lang="en-US" sz="8000" baseline="-25000" dirty="0" smtClean="0">
                <a:solidFill>
                  <a:prstClr val="black"/>
                </a:solidFill>
              </a:rPr>
              <a:t>2</a:t>
            </a:r>
            <a:r>
              <a:rPr lang="en-US" sz="8000" dirty="0" smtClean="0">
                <a:solidFill>
                  <a:prstClr val="black"/>
                </a:solidFill>
              </a:rPr>
              <a:t>O</a:t>
            </a:r>
            <a:r>
              <a:rPr lang="en-US" sz="8000" baseline="-25000" dirty="0" smtClean="0">
                <a:solidFill>
                  <a:prstClr val="black"/>
                </a:solidFill>
              </a:rPr>
              <a:t>4</a:t>
            </a:r>
            <a:r>
              <a:rPr lang="en-US" sz="8000" baseline="30000" dirty="0" smtClean="0">
                <a:solidFill>
                  <a:prstClr val="black"/>
                </a:solidFill>
              </a:rPr>
              <a:t>-2</a:t>
            </a:r>
          </a:p>
          <a:p>
            <a:pPr algn="ctr"/>
            <a:endParaRPr lang="en-US" sz="8000" baseline="30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 </a:t>
            </a:r>
            <a:endParaRPr lang="en-US" sz="8000" baseline="30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77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9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C</a:t>
            </a:r>
            <a:r>
              <a:rPr lang="en-US" sz="8000" baseline="-25000" dirty="0" smtClean="0">
                <a:solidFill>
                  <a:prstClr val="black"/>
                </a:solidFill>
              </a:rPr>
              <a:t>2</a:t>
            </a:r>
            <a:r>
              <a:rPr lang="en-US" sz="8000" dirty="0" smtClean="0">
                <a:solidFill>
                  <a:prstClr val="black"/>
                </a:solidFill>
              </a:rPr>
              <a:t>O</a:t>
            </a:r>
            <a:r>
              <a:rPr lang="en-US" sz="8000" baseline="-25000" dirty="0" smtClean="0">
                <a:solidFill>
                  <a:prstClr val="black"/>
                </a:solidFill>
              </a:rPr>
              <a:t>4</a:t>
            </a:r>
            <a:r>
              <a:rPr lang="en-US" sz="8000" baseline="30000" dirty="0" smtClean="0">
                <a:solidFill>
                  <a:prstClr val="black"/>
                </a:solidFill>
              </a:rPr>
              <a:t>-2</a:t>
            </a:r>
          </a:p>
          <a:p>
            <a:pPr algn="ctr"/>
            <a:endParaRPr lang="en-US" sz="8000" baseline="30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Oxalate  </a:t>
            </a:r>
            <a:endParaRPr lang="en-US" sz="8000" baseline="30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644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</a:p>
          <a:p>
            <a:endParaRPr lang="en-US" sz="8000" dirty="0"/>
          </a:p>
          <a:p>
            <a:pPr algn="ctr"/>
            <a:r>
              <a:rPr lang="en-US" sz="8000" dirty="0" smtClean="0"/>
              <a:t>MnO</a:t>
            </a:r>
            <a:r>
              <a:rPr lang="en-US" sz="8000" baseline="-25000" dirty="0" smtClean="0"/>
              <a:t>4</a:t>
            </a:r>
            <a:r>
              <a:rPr lang="en-US" sz="8000" baseline="30000" dirty="0"/>
              <a:t>-</a:t>
            </a:r>
            <a:r>
              <a:rPr lang="en-US" sz="8000" baseline="30000" dirty="0" smtClean="0"/>
              <a:t>1</a:t>
            </a:r>
            <a:endParaRPr lang="en-US" sz="8000" baseline="30000" dirty="0"/>
          </a:p>
        </p:txBody>
      </p:sp>
    </p:spTree>
    <p:extLst>
      <p:ext uri="{BB962C8B-B14F-4D97-AF65-F5344CB8AC3E}">
        <p14:creationId xmlns:p14="http://schemas.microsoft.com/office/powerpoint/2010/main" val="24990686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10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SO</a:t>
            </a:r>
            <a:r>
              <a:rPr lang="en-US" sz="8000" baseline="-25000" dirty="0" smtClean="0">
                <a:solidFill>
                  <a:prstClr val="black"/>
                </a:solidFill>
              </a:rPr>
              <a:t>4</a:t>
            </a:r>
            <a:r>
              <a:rPr lang="en-US" sz="8000" baseline="30000" dirty="0" smtClean="0">
                <a:solidFill>
                  <a:prstClr val="black"/>
                </a:solidFill>
              </a:rPr>
              <a:t>-2</a:t>
            </a:r>
          </a:p>
          <a:p>
            <a:pPr algn="ctr"/>
            <a:endParaRPr lang="en-US" sz="8000" baseline="30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 </a:t>
            </a:r>
            <a:endParaRPr lang="en-US" sz="8000" baseline="30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5406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10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SO</a:t>
            </a:r>
            <a:r>
              <a:rPr lang="en-US" sz="8000" baseline="-25000" dirty="0" smtClean="0">
                <a:solidFill>
                  <a:prstClr val="black"/>
                </a:solidFill>
              </a:rPr>
              <a:t>4</a:t>
            </a:r>
            <a:r>
              <a:rPr lang="en-US" sz="8000" baseline="30000" dirty="0" smtClean="0">
                <a:solidFill>
                  <a:prstClr val="black"/>
                </a:solidFill>
              </a:rPr>
              <a:t>-2</a:t>
            </a:r>
          </a:p>
          <a:p>
            <a:pPr algn="ctr"/>
            <a:endParaRPr lang="en-US" sz="8000" baseline="30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Sulfate  </a:t>
            </a:r>
            <a:endParaRPr lang="en-US" sz="8000" baseline="30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8209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11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NH</a:t>
            </a:r>
            <a:r>
              <a:rPr lang="en-US" sz="8000" baseline="-25000" dirty="0" smtClean="0">
                <a:solidFill>
                  <a:prstClr val="black"/>
                </a:solidFill>
              </a:rPr>
              <a:t>4</a:t>
            </a:r>
            <a:r>
              <a:rPr lang="en-US" sz="8000" baseline="30000" dirty="0" smtClean="0">
                <a:solidFill>
                  <a:prstClr val="black"/>
                </a:solidFill>
              </a:rPr>
              <a:t>+1</a:t>
            </a:r>
          </a:p>
          <a:p>
            <a:pPr algn="ctr"/>
            <a:endParaRPr lang="en-US" sz="8000" baseline="30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  </a:t>
            </a:r>
            <a:endParaRPr lang="en-US" sz="8000" baseline="30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877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11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NH</a:t>
            </a:r>
            <a:r>
              <a:rPr lang="en-US" sz="8000" baseline="-25000" dirty="0" smtClean="0">
                <a:solidFill>
                  <a:prstClr val="black"/>
                </a:solidFill>
              </a:rPr>
              <a:t>4</a:t>
            </a:r>
            <a:r>
              <a:rPr lang="en-US" sz="8000" baseline="30000" dirty="0" smtClean="0">
                <a:solidFill>
                  <a:prstClr val="black"/>
                </a:solidFill>
              </a:rPr>
              <a:t>+1</a:t>
            </a:r>
          </a:p>
          <a:p>
            <a:pPr algn="ctr"/>
            <a:endParaRPr lang="en-US" sz="8000" baseline="30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Ammonium  </a:t>
            </a:r>
            <a:endParaRPr lang="en-US" sz="8000" baseline="30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9349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12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NO</a:t>
            </a:r>
            <a:r>
              <a:rPr lang="en-US" sz="8000" baseline="-25000" dirty="0" smtClean="0">
                <a:solidFill>
                  <a:prstClr val="black"/>
                </a:solidFill>
              </a:rPr>
              <a:t>2</a:t>
            </a:r>
            <a:r>
              <a:rPr lang="en-US" sz="8000" baseline="30000" dirty="0">
                <a:solidFill>
                  <a:prstClr val="black"/>
                </a:solidFill>
              </a:rPr>
              <a:t>-</a:t>
            </a:r>
            <a:r>
              <a:rPr lang="en-US" sz="8000" baseline="30000" dirty="0" smtClean="0">
                <a:solidFill>
                  <a:prstClr val="black"/>
                </a:solidFill>
              </a:rPr>
              <a:t>1</a:t>
            </a:r>
          </a:p>
          <a:p>
            <a:pPr algn="ctr"/>
            <a:endParaRPr lang="en-US" sz="8000" baseline="30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 </a:t>
            </a:r>
            <a:endParaRPr lang="en-US" sz="8000" baseline="30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4524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12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NO</a:t>
            </a:r>
            <a:r>
              <a:rPr lang="en-US" sz="8000" baseline="-25000" dirty="0" smtClean="0">
                <a:solidFill>
                  <a:prstClr val="black"/>
                </a:solidFill>
              </a:rPr>
              <a:t>2</a:t>
            </a:r>
            <a:r>
              <a:rPr lang="en-US" sz="8000" baseline="30000" dirty="0">
                <a:solidFill>
                  <a:prstClr val="black"/>
                </a:solidFill>
              </a:rPr>
              <a:t>-</a:t>
            </a:r>
            <a:r>
              <a:rPr lang="en-US" sz="8000" baseline="30000" dirty="0" smtClean="0">
                <a:solidFill>
                  <a:prstClr val="black"/>
                </a:solidFill>
              </a:rPr>
              <a:t>1</a:t>
            </a:r>
          </a:p>
          <a:p>
            <a:pPr algn="ctr"/>
            <a:endParaRPr lang="en-US" sz="8000" baseline="30000" dirty="0" smtClean="0">
              <a:solidFill>
                <a:srgbClr val="0000FF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Nitrite</a:t>
            </a:r>
            <a:endParaRPr lang="en-US" sz="8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5323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14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ClO</a:t>
            </a:r>
            <a:r>
              <a:rPr lang="en-US" sz="8000" baseline="-25000" dirty="0" smtClean="0">
                <a:solidFill>
                  <a:prstClr val="black"/>
                </a:solidFill>
              </a:rPr>
              <a:t>4</a:t>
            </a:r>
            <a:r>
              <a:rPr lang="en-US" sz="8000" baseline="30000" dirty="0" smtClean="0">
                <a:solidFill>
                  <a:prstClr val="black"/>
                </a:solidFill>
              </a:rPr>
              <a:t>-1</a:t>
            </a:r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endParaRPr lang="en-US" sz="8000" baseline="30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 </a:t>
            </a:r>
            <a:endParaRPr lang="en-US" sz="8000" baseline="30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5163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14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ClO</a:t>
            </a:r>
            <a:r>
              <a:rPr lang="en-US" sz="8000" baseline="-25000" dirty="0" smtClean="0">
                <a:solidFill>
                  <a:prstClr val="black"/>
                </a:solidFill>
              </a:rPr>
              <a:t>4</a:t>
            </a:r>
            <a:r>
              <a:rPr lang="en-US" sz="8000" baseline="30000" dirty="0" smtClean="0">
                <a:solidFill>
                  <a:prstClr val="black"/>
                </a:solidFill>
              </a:rPr>
              <a:t>-1</a:t>
            </a:r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endParaRPr lang="en-US" sz="8000" baseline="30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Perchlorate </a:t>
            </a:r>
            <a:endParaRPr lang="en-US" sz="8000" baseline="30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5928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15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HSO</a:t>
            </a:r>
            <a:r>
              <a:rPr lang="en-US" sz="8000" baseline="-25000" dirty="0" smtClean="0">
                <a:solidFill>
                  <a:prstClr val="black"/>
                </a:solidFill>
              </a:rPr>
              <a:t>4</a:t>
            </a:r>
            <a:r>
              <a:rPr lang="en-US" sz="8000" baseline="30000" dirty="0" smtClean="0">
                <a:solidFill>
                  <a:prstClr val="black"/>
                </a:solidFill>
              </a:rPr>
              <a:t>-1</a:t>
            </a:r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endParaRPr lang="en-US" sz="8000" baseline="30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  </a:t>
            </a:r>
            <a:endParaRPr lang="en-US" sz="8000" baseline="30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0449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15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HSO</a:t>
            </a:r>
            <a:r>
              <a:rPr lang="en-US" sz="8000" baseline="-25000" dirty="0" smtClean="0">
                <a:solidFill>
                  <a:prstClr val="black"/>
                </a:solidFill>
              </a:rPr>
              <a:t>4</a:t>
            </a:r>
            <a:r>
              <a:rPr lang="en-US" sz="8000" baseline="30000" dirty="0" smtClean="0">
                <a:solidFill>
                  <a:prstClr val="black"/>
                </a:solidFill>
              </a:rPr>
              <a:t>-1</a:t>
            </a:r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endParaRPr lang="en-US" sz="8000" baseline="30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Hydrogen Sulfate  </a:t>
            </a:r>
            <a:endParaRPr lang="en-US" sz="8000" baseline="30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31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</a:p>
          <a:p>
            <a:endParaRPr lang="en-US" sz="8000" dirty="0"/>
          </a:p>
          <a:p>
            <a:pPr algn="ctr"/>
            <a:r>
              <a:rPr lang="en-US" sz="8000" dirty="0" smtClean="0"/>
              <a:t>MnO</a:t>
            </a:r>
            <a:r>
              <a:rPr lang="en-US" sz="8000" baseline="-25000" dirty="0" smtClean="0"/>
              <a:t>4</a:t>
            </a:r>
            <a:r>
              <a:rPr lang="en-US" sz="8000" baseline="30000" dirty="0" smtClean="0"/>
              <a:t>-1</a:t>
            </a:r>
          </a:p>
          <a:p>
            <a:pPr algn="ctr"/>
            <a:endParaRPr lang="en-US" sz="8000" baseline="30000" dirty="0" smtClean="0"/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Permanganate</a:t>
            </a:r>
            <a:endParaRPr lang="en-US" sz="8000" baseline="30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9446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16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CN</a:t>
            </a:r>
            <a:r>
              <a:rPr lang="en-US" sz="8000" baseline="30000" dirty="0" smtClean="0">
                <a:solidFill>
                  <a:prstClr val="black"/>
                </a:solidFill>
              </a:rPr>
              <a:t>-1</a:t>
            </a:r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endParaRPr lang="en-US" sz="8000" baseline="30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 </a:t>
            </a:r>
            <a:endParaRPr lang="en-US" sz="8000" baseline="30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5963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16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CN</a:t>
            </a:r>
            <a:r>
              <a:rPr lang="en-US" sz="8000" baseline="30000" dirty="0" smtClean="0">
                <a:solidFill>
                  <a:prstClr val="black"/>
                </a:solidFill>
              </a:rPr>
              <a:t>-1</a:t>
            </a:r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Cyanide </a:t>
            </a:r>
            <a:endParaRPr lang="en-US" sz="8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5773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17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Cr</a:t>
            </a:r>
            <a:r>
              <a:rPr lang="en-US" sz="8000" baseline="-25000" dirty="0" smtClean="0">
                <a:solidFill>
                  <a:prstClr val="black"/>
                </a:solidFill>
              </a:rPr>
              <a:t>2</a:t>
            </a:r>
            <a:r>
              <a:rPr lang="en-US" sz="8000" dirty="0" smtClean="0">
                <a:solidFill>
                  <a:prstClr val="black"/>
                </a:solidFill>
              </a:rPr>
              <a:t>O</a:t>
            </a:r>
            <a:r>
              <a:rPr lang="en-US" sz="8000" baseline="-25000" dirty="0" smtClean="0">
                <a:solidFill>
                  <a:prstClr val="black"/>
                </a:solidFill>
              </a:rPr>
              <a:t>7</a:t>
            </a:r>
            <a:r>
              <a:rPr lang="en-US" sz="8000" baseline="30000" dirty="0" smtClean="0">
                <a:solidFill>
                  <a:prstClr val="black"/>
                </a:solidFill>
              </a:rPr>
              <a:t>-2</a:t>
            </a:r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 </a:t>
            </a:r>
            <a:endParaRPr lang="en-US" sz="8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2937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17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Cr</a:t>
            </a:r>
            <a:r>
              <a:rPr lang="en-US" sz="8000" baseline="-25000" dirty="0" smtClean="0">
                <a:solidFill>
                  <a:prstClr val="black"/>
                </a:solidFill>
              </a:rPr>
              <a:t>2</a:t>
            </a:r>
            <a:r>
              <a:rPr lang="en-US" sz="8000" dirty="0" smtClean="0">
                <a:solidFill>
                  <a:prstClr val="black"/>
                </a:solidFill>
              </a:rPr>
              <a:t>O</a:t>
            </a:r>
            <a:r>
              <a:rPr lang="en-US" sz="8000" baseline="-25000" dirty="0" smtClean="0">
                <a:solidFill>
                  <a:prstClr val="black"/>
                </a:solidFill>
              </a:rPr>
              <a:t>7</a:t>
            </a:r>
            <a:r>
              <a:rPr lang="en-US" sz="8000" baseline="30000" dirty="0" smtClean="0">
                <a:solidFill>
                  <a:prstClr val="black"/>
                </a:solidFill>
              </a:rPr>
              <a:t>-2</a:t>
            </a:r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Dichromate </a:t>
            </a:r>
            <a:endParaRPr lang="en-US" sz="8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8914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18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C</a:t>
            </a:r>
            <a:r>
              <a:rPr lang="en-US" sz="8000" baseline="-25000" dirty="0" smtClean="0">
                <a:solidFill>
                  <a:prstClr val="black"/>
                </a:solidFill>
              </a:rPr>
              <a:t>2</a:t>
            </a:r>
            <a:r>
              <a:rPr lang="en-US" sz="8000" dirty="0" smtClean="0">
                <a:solidFill>
                  <a:prstClr val="black"/>
                </a:solidFill>
              </a:rPr>
              <a:t>H</a:t>
            </a:r>
            <a:r>
              <a:rPr lang="en-US" sz="8000" baseline="-25000" dirty="0" smtClean="0">
                <a:solidFill>
                  <a:prstClr val="black"/>
                </a:solidFill>
              </a:rPr>
              <a:t>3</a:t>
            </a:r>
            <a:r>
              <a:rPr lang="en-US" sz="8000" dirty="0" smtClean="0">
                <a:solidFill>
                  <a:prstClr val="black"/>
                </a:solidFill>
              </a:rPr>
              <a:t>O</a:t>
            </a:r>
            <a:r>
              <a:rPr lang="en-US" sz="8000" baseline="-25000" dirty="0" smtClean="0">
                <a:solidFill>
                  <a:prstClr val="black"/>
                </a:solidFill>
              </a:rPr>
              <a:t>2</a:t>
            </a:r>
            <a:r>
              <a:rPr lang="en-US" sz="8000" baseline="30000" dirty="0" smtClean="0">
                <a:solidFill>
                  <a:prstClr val="black"/>
                </a:solidFill>
              </a:rPr>
              <a:t>-1</a:t>
            </a:r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 </a:t>
            </a:r>
            <a:endParaRPr lang="en-US" sz="8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8507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18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C</a:t>
            </a:r>
            <a:r>
              <a:rPr lang="en-US" sz="8000" baseline="-25000" dirty="0" smtClean="0">
                <a:solidFill>
                  <a:prstClr val="black"/>
                </a:solidFill>
              </a:rPr>
              <a:t>2</a:t>
            </a:r>
            <a:r>
              <a:rPr lang="en-US" sz="8000" dirty="0" smtClean="0">
                <a:solidFill>
                  <a:prstClr val="black"/>
                </a:solidFill>
              </a:rPr>
              <a:t>H</a:t>
            </a:r>
            <a:r>
              <a:rPr lang="en-US" sz="8000" baseline="-25000" dirty="0" smtClean="0">
                <a:solidFill>
                  <a:prstClr val="black"/>
                </a:solidFill>
              </a:rPr>
              <a:t>3</a:t>
            </a:r>
            <a:r>
              <a:rPr lang="en-US" sz="8000" dirty="0" smtClean="0">
                <a:solidFill>
                  <a:prstClr val="black"/>
                </a:solidFill>
              </a:rPr>
              <a:t>O</a:t>
            </a:r>
            <a:r>
              <a:rPr lang="en-US" sz="8000" baseline="-25000" dirty="0" smtClean="0">
                <a:solidFill>
                  <a:prstClr val="black"/>
                </a:solidFill>
              </a:rPr>
              <a:t>2</a:t>
            </a:r>
            <a:r>
              <a:rPr lang="en-US" sz="8000" baseline="30000" dirty="0" smtClean="0">
                <a:solidFill>
                  <a:prstClr val="black"/>
                </a:solidFill>
              </a:rPr>
              <a:t>-1</a:t>
            </a:r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 Acetate</a:t>
            </a:r>
            <a:endParaRPr lang="en-US" sz="8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2033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19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S</a:t>
            </a:r>
            <a:r>
              <a:rPr lang="en-US" sz="8000" baseline="-25000" dirty="0" smtClean="0">
                <a:solidFill>
                  <a:prstClr val="black"/>
                </a:solidFill>
              </a:rPr>
              <a:t>2</a:t>
            </a:r>
            <a:r>
              <a:rPr lang="en-US" sz="8000" dirty="0" smtClean="0">
                <a:solidFill>
                  <a:prstClr val="black"/>
                </a:solidFill>
              </a:rPr>
              <a:t>O</a:t>
            </a:r>
            <a:r>
              <a:rPr lang="en-US" sz="8000" baseline="-25000" dirty="0" smtClean="0">
                <a:solidFill>
                  <a:prstClr val="black"/>
                </a:solidFill>
              </a:rPr>
              <a:t>3</a:t>
            </a:r>
            <a:r>
              <a:rPr lang="en-US" sz="8000" baseline="30000" dirty="0" smtClean="0">
                <a:solidFill>
                  <a:prstClr val="black"/>
                </a:solidFill>
              </a:rPr>
              <a:t>-2</a:t>
            </a:r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  </a:t>
            </a:r>
            <a:endParaRPr lang="en-US" sz="8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6611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19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S</a:t>
            </a:r>
            <a:r>
              <a:rPr lang="en-US" sz="8000" baseline="-25000" dirty="0" smtClean="0">
                <a:solidFill>
                  <a:prstClr val="black"/>
                </a:solidFill>
              </a:rPr>
              <a:t>2</a:t>
            </a:r>
            <a:r>
              <a:rPr lang="en-US" sz="8000" dirty="0" smtClean="0">
                <a:solidFill>
                  <a:prstClr val="black"/>
                </a:solidFill>
              </a:rPr>
              <a:t>O</a:t>
            </a:r>
            <a:r>
              <a:rPr lang="en-US" sz="8000" baseline="-25000" dirty="0" smtClean="0">
                <a:solidFill>
                  <a:prstClr val="black"/>
                </a:solidFill>
              </a:rPr>
              <a:t>3</a:t>
            </a:r>
            <a:r>
              <a:rPr lang="en-US" sz="8000" baseline="30000" dirty="0" smtClean="0">
                <a:solidFill>
                  <a:prstClr val="black"/>
                </a:solidFill>
              </a:rPr>
              <a:t>-2</a:t>
            </a:r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Thiosulfate  </a:t>
            </a:r>
            <a:endParaRPr lang="en-US" sz="8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1425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20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ClO</a:t>
            </a:r>
            <a:r>
              <a:rPr lang="en-US" sz="8000" baseline="-25000" dirty="0" smtClean="0">
                <a:solidFill>
                  <a:prstClr val="black"/>
                </a:solidFill>
              </a:rPr>
              <a:t>2</a:t>
            </a:r>
            <a:r>
              <a:rPr lang="en-US" sz="8000" baseline="30000" dirty="0" smtClean="0">
                <a:solidFill>
                  <a:prstClr val="black"/>
                </a:solidFill>
              </a:rPr>
              <a:t>-1</a:t>
            </a:r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   </a:t>
            </a:r>
            <a:endParaRPr lang="en-US" sz="8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2599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20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ClO</a:t>
            </a:r>
            <a:r>
              <a:rPr lang="en-US" sz="8000" baseline="-25000" dirty="0" smtClean="0">
                <a:solidFill>
                  <a:prstClr val="black"/>
                </a:solidFill>
              </a:rPr>
              <a:t>2</a:t>
            </a:r>
            <a:r>
              <a:rPr lang="en-US" sz="8000" baseline="30000" dirty="0" smtClean="0">
                <a:solidFill>
                  <a:prstClr val="black"/>
                </a:solidFill>
              </a:rPr>
              <a:t>-1</a:t>
            </a:r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Chlorite   </a:t>
            </a:r>
            <a:endParaRPr lang="en-US" sz="8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4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3652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</a:p>
          <a:p>
            <a:endParaRPr lang="en-US" sz="8000" dirty="0"/>
          </a:p>
          <a:p>
            <a:pPr algn="ctr"/>
            <a:r>
              <a:rPr lang="en-US" sz="8000" dirty="0" smtClean="0"/>
              <a:t>CO</a:t>
            </a:r>
            <a:r>
              <a:rPr lang="en-US" sz="8000" baseline="-25000" dirty="0" smtClean="0"/>
              <a:t>3</a:t>
            </a:r>
            <a:r>
              <a:rPr lang="en-US" sz="8000" baseline="30000" dirty="0" smtClean="0"/>
              <a:t>-2</a:t>
            </a:r>
          </a:p>
          <a:p>
            <a:pPr algn="ctr"/>
            <a:endParaRPr lang="en-US" sz="80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9455585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21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O</a:t>
            </a:r>
            <a:r>
              <a:rPr lang="en-US" sz="8000" baseline="-25000" dirty="0" smtClean="0">
                <a:solidFill>
                  <a:prstClr val="black"/>
                </a:solidFill>
              </a:rPr>
              <a:t>2</a:t>
            </a:r>
            <a:r>
              <a:rPr lang="en-US" sz="8000" baseline="30000" dirty="0" smtClean="0">
                <a:solidFill>
                  <a:prstClr val="black"/>
                </a:solidFill>
              </a:rPr>
              <a:t>-2</a:t>
            </a:r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   </a:t>
            </a:r>
            <a:endParaRPr lang="en-US" sz="8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4500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21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O</a:t>
            </a:r>
            <a:r>
              <a:rPr lang="en-US" sz="8000" baseline="-25000" dirty="0" smtClean="0">
                <a:solidFill>
                  <a:prstClr val="black"/>
                </a:solidFill>
              </a:rPr>
              <a:t>2</a:t>
            </a:r>
            <a:r>
              <a:rPr lang="en-US" sz="8000" baseline="30000" dirty="0" smtClean="0">
                <a:solidFill>
                  <a:prstClr val="black"/>
                </a:solidFill>
              </a:rPr>
              <a:t>-2</a:t>
            </a:r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Peroxide   </a:t>
            </a:r>
            <a:endParaRPr lang="en-US" sz="8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5085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22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ClO</a:t>
            </a:r>
            <a:r>
              <a:rPr lang="en-US" sz="8000" baseline="30000" dirty="0" smtClean="0">
                <a:solidFill>
                  <a:prstClr val="black"/>
                </a:solidFill>
              </a:rPr>
              <a:t>-1</a:t>
            </a:r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    </a:t>
            </a:r>
            <a:endParaRPr lang="en-US" sz="8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1265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22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ClO</a:t>
            </a:r>
            <a:r>
              <a:rPr lang="en-US" sz="8000" baseline="30000" dirty="0" smtClean="0">
                <a:solidFill>
                  <a:prstClr val="black"/>
                </a:solidFill>
              </a:rPr>
              <a:t>-1</a:t>
            </a:r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Hypochlorite    </a:t>
            </a:r>
            <a:endParaRPr lang="en-US" sz="8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1018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23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SCN</a:t>
            </a:r>
            <a:r>
              <a:rPr lang="en-US" sz="8000" baseline="30000" dirty="0" smtClean="0">
                <a:solidFill>
                  <a:prstClr val="black"/>
                </a:solidFill>
              </a:rPr>
              <a:t>-1</a:t>
            </a:r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     </a:t>
            </a:r>
            <a:endParaRPr lang="en-US" sz="8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8751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23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SCN</a:t>
            </a:r>
            <a:r>
              <a:rPr lang="en-US" sz="8000" baseline="30000" dirty="0" smtClean="0">
                <a:solidFill>
                  <a:prstClr val="black"/>
                </a:solidFill>
              </a:rPr>
              <a:t>-1</a:t>
            </a:r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Thiocyanate     </a:t>
            </a:r>
            <a:endParaRPr lang="en-US" sz="8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7983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24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Hg</a:t>
            </a:r>
            <a:r>
              <a:rPr lang="en-US" sz="8000" baseline="-25000" dirty="0" smtClean="0">
                <a:solidFill>
                  <a:prstClr val="black"/>
                </a:solidFill>
              </a:rPr>
              <a:t>2</a:t>
            </a:r>
            <a:r>
              <a:rPr lang="en-US" sz="8000" baseline="30000" dirty="0" smtClean="0">
                <a:solidFill>
                  <a:prstClr val="black"/>
                </a:solidFill>
              </a:rPr>
              <a:t>+2</a:t>
            </a:r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     </a:t>
            </a:r>
            <a:endParaRPr lang="en-US" sz="8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2623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24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Hg</a:t>
            </a:r>
            <a:r>
              <a:rPr lang="en-US" sz="8000" baseline="-25000" dirty="0" smtClean="0">
                <a:solidFill>
                  <a:prstClr val="black"/>
                </a:solidFill>
              </a:rPr>
              <a:t>2</a:t>
            </a:r>
            <a:r>
              <a:rPr lang="en-US" sz="8000" baseline="30000" dirty="0" smtClean="0">
                <a:solidFill>
                  <a:prstClr val="black"/>
                </a:solidFill>
              </a:rPr>
              <a:t>+2</a:t>
            </a:r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  Mercury (</a:t>
            </a:r>
            <a:r>
              <a:rPr lang="en-US" sz="8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8000" dirty="0" smtClean="0">
                <a:solidFill>
                  <a:srgbClr val="0000FF"/>
                </a:solidFill>
              </a:rPr>
              <a:t>)   </a:t>
            </a:r>
            <a:endParaRPr lang="en-US" sz="8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5455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25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CrO</a:t>
            </a:r>
            <a:r>
              <a:rPr lang="en-US" sz="8000" baseline="-25000" dirty="0" smtClean="0">
                <a:solidFill>
                  <a:prstClr val="black"/>
                </a:solidFill>
              </a:rPr>
              <a:t>4</a:t>
            </a:r>
            <a:r>
              <a:rPr lang="en-US" sz="8000" baseline="30000" dirty="0">
                <a:solidFill>
                  <a:prstClr val="black"/>
                </a:solidFill>
              </a:rPr>
              <a:t>-</a:t>
            </a:r>
            <a:r>
              <a:rPr lang="en-US" sz="8000" baseline="30000" dirty="0" smtClean="0">
                <a:solidFill>
                  <a:prstClr val="black"/>
                </a:solidFill>
              </a:rPr>
              <a:t>2</a:t>
            </a:r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      </a:t>
            </a:r>
            <a:endParaRPr lang="en-US" sz="8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6001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25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CrO</a:t>
            </a:r>
            <a:r>
              <a:rPr lang="en-US" sz="8000" baseline="-25000" dirty="0" smtClean="0">
                <a:solidFill>
                  <a:prstClr val="black"/>
                </a:solidFill>
              </a:rPr>
              <a:t>4</a:t>
            </a:r>
            <a:r>
              <a:rPr lang="en-US" sz="8000" baseline="30000" dirty="0">
                <a:solidFill>
                  <a:prstClr val="black"/>
                </a:solidFill>
              </a:rPr>
              <a:t>-</a:t>
            </a:r>
            <a:r>
              <a:rPr lang="en-US" sz="8000" baseline="30000" dirty="0" smtClean="0">
                <a:solidFill>
                  <a:prstClr val="black"/>
                </a:solidFill>
              </a:rPr>
              <a:t>2</a:t>
            </a:r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Chromate      </a:t>
            </a:r>
            <a:endParaRPr lang="en-US" sz="8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04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</a:p>
          <a:p>
            <a:endParaRPr lang="en-US" sz="8000" dirty="0"/>
          </a:p>
          <a:p>
            <a:pPr algn="ctr"/>
            <a:r>
              <a:rPr lang="en-US" sz="8000" dirty="0" smtClean="0"/>
              <a:t>CO</a:t>
            </a:r>
            <a:r>
              <a:rPr lang="en-US" sz="8000" baseline="-25000" dirty="0" smtClean="0"/>
              <a:t>3</a:t>
            </a:r>
            <a:r>
              <a:rPr lang="en-US" sz="8000" baseline="30000" dirty="0" smtClean="0"/>
              <a:t>-2</a:t>
            </a:r>
          </a:p>
          <a:p>
            <a:pPr algn="ctr"/>
            <a:endParaRPr lang="en-US" sz="8000" baseline="30000" dirty="0" smtClean="0"/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Carbonate</a:t>
            </a:r>
            <a:endParaRPr lang="en-US" sz="80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415778240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0"/>
            <a:ext cx="91440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     26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H</a:t>
            </a:r>
            <a:r>
              <a:rPr lang="en-US" sz="8000" baseline="-25000" dirty="0" smtClean="0">
                <a:solidFill>
                  <a:prstClr val="black"/>
                </a:solidFill>
              </a:rPr>
              <a:t>3</a:t>
            </a:r>
            <a:r>
              <a:rPr lang="en-US" sz="8000" dirty="0" smtClean="0">
                <a:solidFill>
                  <a:prstClr val="black"/>
                </a:solidFill>
              </a:rPr>
              <a:t>O</a:t>
            </a:r>
            <a:r>
              <a:rPr lang="en-US" sz="8000" baseline="30000" dirty="0" smtClean="0">
                <a:solidFill>
                  <a:prstClr val="black"/>
                </a:solidFill>
              </a:rPr>
              <a:t>+1</a:t>
            </a:r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       </a:t>
            </a:r>
            <a:endParaRPr lang="en-US" sz="8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28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57147"/>
            <a:ext cx="9144000" cy="5622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     26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8000" dirty="0">
              <a:solidFill>
                <a:prstClr val="black"/>
              </a:solidFill>
            </a:endParaRPr>
          </a:p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H</a:t>
            </a:r>
            <a:r>
              <a:rPr lang="en-US" sz="8000" baseline="-25000" dirty="0" smtClean="0">
                <a:solidFill>
                  <a:prstClr val="black"/>
                </a:solidFill>
              </a:rPr>
              <a:t>3</a:t>
            </a:r>
            <a:r>
              <a:rPr lang="en-US" sz="8000" dirty="0" smtClean="0">
                <a:solidFill>
                  <a:prstClr val="black"/>
                </a:solidFill>
              </a:rPr>
              <a:t>O</a:t>
            </a:r>
            <a:r>
              <a:rPr lang="en-US" sz="8000" baseline="30000" dirty="0" smtClean="0">
                <a:solidFill>
                  <a:prstClr val="black"/>
                </a:solidFill>
              </a:rPr>
              <a:t>+1</a:t>
            </a:r>
            <a:endParaRPr lang="en-US" sz="8000" baseline="30000" dirty="0" smtClean="0">
              <a:solidFill>
                <a:prstClr val="black"/>
              </a:solidFill>
            </a:endParaRPr>
          </a:p>
          <a:p>
            <a:pPr algn="ctr"/>
            <a:endParaRPr lang="en-US" sz="3200" baseline="30000" dirty="0" smtClean="0">
              <a:solidFill>
                <a:prstClr val="black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This stuff is called the Hydronium Ion.  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We will learn about it with Acid-Base Chemistry.  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It’s (in my opinion) the STUPIDEST thing I have 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to teach you about.  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It’s always on the Regents, but not for Table E.         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44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473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endParaRPr lang="en-US" dirty="0" smtClean="0"/>
          </a:p>
          <a:p>
            <a:endParaRPr lang="en-US" sz="8000" dirty="0"/>
          </a:p>
          <a:p>
            <a:pPr algn="ctr"/>
            <a:r>
              <a:rPr lang="en-US" sz="8000" dirty="0" smtClean="0"/>
              <a:t>SO</a:t>
            </a:r>
            <a:r>
              <a:rPr lang="en-US" sz="8000" baseline="-25000" dirty="0" smtClean="0"/>
              <a:t>3</a:t>
            </a:r>
            <a:r>
              <a:rPr lang="en-US" sz="8000" baseline="30000" dirty="0" smtClean="0"/>
              <a:t>-2</a:t>
            </a:r>
          </a:p>
          <a:p>
            <a:pPr algn="ctr"/>
            <a:endParaRPr lang="en-US" sz="8000" baseline="30000" dirty="0" smtClean="0"/>
          </a:p>
          <a:p>
            <a:pPr algn="ctr"/>
            <a:endParaRPr lang="en-US" sz="80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3807176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endParaRPr lang="en-US" dirty="0" smtClean="0"/>
          </a:p>
          <a:p>
            <a:endParaRPr lang="en-US" sz="8000" dirty="0"/>
          </a:p>
          <a:p>
            <a:pPr algn="ctr"/>
            <a:r>
              <a:rPr lang="en-US" sz="8000" dirty="0" smtClean="0"/>
              <a:t>SO</a:t>
            </a:r>
            <a:r>
              <a:rPr lang="en-US" sz="8000" baseline="-25000" dirty="0" smtClean="0"/>
              <a:t>3</a:t>
            </a:r>
            <a:r>
              <a:rPr lang="en-US" sz="8000" baseline="30000" dirty="0" smtClean="0"/>
              <a:t>-2</a:t>
            </a:r>
          </a:p>
          <a:p>
            <a:pPr algn="ctr"/>
            <a:endParaRPr lang="en-US" sz="8000" baseline="30000" dirty="0"/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Sulfite</a:t>
            </a:r>
            <a:endParaRPr lang="en-US" sz="8000" baseline="30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539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</a:p>
          <a:p>
            <a:endParaRPr lang="en-US" sz="8000" dirty="0"/>
          </a:p>
          <a:p>
            <a:pPr algn="ctr"/>
            <a:r>
              <a:rPr lang="en-US" sz="8000" dirty="0" smtClean="0"/>
              <a:t>ClO</a:t>
            </a:r>
            <a:r>
              <a:rPr lang="en-US" sz="8000" baseline="-25000" dirty="0" smtClean="0"/>
              <a:t>3</a:t>
            </a:r>
            <a:r>
              <a:rPr lang="en-US" sz="8000" baseline="30000" dirty="0" smtClean="0"/>
              <a:t>-1</a:t>
            </a:r>
          </a:p>
          <a:p>
            <a:pPr algn="ctr"/>
            <a:endParaRPr lang="en-US" sz="8000" baseline="30000" dirty="0"/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 </a:t>
            </a:r>
            <a:endParaRPr lang="en-US" sz="8000" baseline="30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276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</a:p>
          <a:p>
            <a:endParaRPr lang="en-US" sz="8000" dirty="0"/>
          </a:p>
          <a:p>
            <a:pPr algn="ctr"/>
            <a:r>
              <a:rPr lang="en-US" sz="8000" dirty="0" smtClean="0"/>
              <a:t>ClO</a:t>
            </a:r>
            <a:r>
              <a:rPr lang="en-US" sz="8000" baseline="-25000" dirty="0" smtClean="0"/>
              <a:t>3</a:t>
            </a:r>
            <a:r>
              <a:rPr lang="en-US" sz="8000" baseline="30000" dirty="0" smtClean="0"/>
              <a:t>-1</a:t>
            </a:r>
          </a:p>
          <a:p>
            <a:pPr algn="ctr"/>
            <a:endParaRPr lang="en-US" sz="8000" baseline="30000" dirty="0"/>
          </a:p>
          <a:p>
            <a:pPr algn="ctr"/>
            <a:r>
              <a:rPr lang="en-US" sz="8000" dirty="0" smtClean="0">
                <a:solidFill>
                  <a:srgbClr val="0000FF"/>
                </a:solidFill>
              </a:rPr>
              <a:t>Chlorate</a:t>
            </a:r>
            <a:endParaRPr lang="en-US" sz="8000" baseline="30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175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168</Words>
  <Application>Microsoft Office PowerPoint</Application>
  <PresentationFormat>On-screen Show (4:3)</PresentationFormat>
  <Paragraphs>248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46</cp:revision>
  <cp:lastPrinted>2015-06-05T23:17:47Z</cp:lastPrinted>
  <dcterms:created xsi:type="dcterms:W3CDTF">2012-11-04T18:37:25Z</dcterms:created>
  <dcterms:modified xsi:type="dcterms:W3CDTF">2016-11-21T15:46:04Z</dcterms:modified>
</cp:coreProperties>
</file>