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289" r:id="rId3"/>
    <p:sldId id="339" r:id="rId4"/>
    <p:sldId id="305" r:id="rId5"/>
    <p:sldId id="306" r:id="rId6"/>
    <p:sldId id="307" r:id="rId7"/>
    <p:sldId id="340" r:id="rId8"/>
    <p:sldId id="335" r:id="rId9"/>
    <p:sldId id="310" r:id="rId10"/>
    <p:sldId id="336" r:id="rId11"/>
    <p:sldId id="342" r:id="rId12"/>
    <p:sldId id="337" r:id="rId13"/>
    <p:sldId id="343" r:id="rId14"/>
    <p:sldId id="311" r:id="rId15"/>
    <p:sldId id="344" r:id="rId16"/>
    <p:sldId id="314" r:id="rId17"/>
    <p:sldId id="315" r:id="rId18"/>
    <p:sldId id="291" r:id="rId19"/>
    <p:sldId id="345" r:id="rId20"/>
    <p:sldId id="319" r:id="rId21"/>
    <p:sldId id="346" r:id="rId22"/>
    <p:sldId id="321" r:id="rId23"/>
    <p:sldId id="322" r:id="rId24"/>
    <p:sldId id="323" r:id="rId25"/>
    <p:sldId id="347" r:id="rId26"/>
    <p:sldId id="324" r:id="rId27"/>
    <p:sldId id="348" r:id="rId28"/>
    <p:sldId id="292" r:id="rId29"/>
    <p:sldId id="349" r:id="rId30"/>
    <p:sldId id="327" r:id="rId31"/>
    <p:sldId id="293" r:id="rId32"/>
    <p:sldId id="350" r:id="rId33"/>
    <p:sldId id="329" r:id="rId34"/>
    <p:sldId id="351" r:id="rId35"/>
    <p:sldId id="294" r:id="rId36"/>
    <p:sldId id="352" r:id="rId37"/>
    <p:sldId id="331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 showGuides="1">
      <p:cViewPr>
        <p:scale>
          <a:sx n="77" d="100"/>
          <a:sy n="77" d="100"/>
        </p:scale>
        <p:origin x="-90" y="-90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5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3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0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7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4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9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9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2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3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05FD-51DB-4A6E-B8FE-411C17A8100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4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656" y="204951"/>
            <a:ext cx="1141423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Sit where I have assigned you.  </a:t>
            </a:r>
          </a:p>
          <a:p>
            <a:endParaRPr lang="en-US" sz="4800" dirty="0"/>
          </a:p>
          <a:p>
            <a:r>
              <a:rPr lang="en-US" sz="4800" dirty="0" smtClean="0"/>
              <a:t>You need paper, pen and a reference table, otherwise clear off the desks.</a:t>
            </a:r>
          </a:p>
          <a:p>
            <a:endParaRPr lang="en-US" sz="4800" dirty="0"/>
          </a:p>
          <a:p>
            <a:r>
              <a:rPr lang="en-US" sz="4800" dirty="0" smtClean="0"/>
              <a:t>You can talk, you should talk, and this is NOT graded.  Do as many as you can, as fast as you can.  </a:t>
            </a:r>
            <a:r>
              <a:rPr lang="en-US" sz="4800" b="1" dirty="0" smtClean="0">
                <a:solidFill>
                  <a:srgbClr val="FF0000"/>
                </a:solidFill>
                <a:latin typeface="Broadway" panose="04040905080B02020502" pitchFamily="82" charset="0"/>
              </a:rPr>
              <a:t>Celebration Thursday</a:t>
            </a:r>
            <a:endParaRPr lang="en-US" sz="4800" b="1" dirty="0">
              <a:solidFill>
                <a:srgbClr val="FF0000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154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903" y="504497"/>
            <a:ext cx="115718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5. What kind of chemical reaction is this?</a:t>
            </a:r>
          </a:p>
          <a:p>
            <a:endParaRPr lang="en-US" sz="4400" dirty="0">
              <a:solidFill>
                <a:prstClr val="black"/>
              </a:solidFill>
            </a:endParaRPr>
          </a:p>
          <a:p>
            <a:endParaRPr lang="en-US" sz="4400" dirty="0" smtClean="0">
              <a:solidFill>
                <a:prstClr val="black"/>
              </a:solidFill>
            </a:endParaRPr>
          </a:p>
          <a:p>
            <a:r>
              <a:rPr lang="en-US" sz="4400" dirty="0" smtClean="0">
                <a:solidFill>
                  <a:prstClr val="black"/>
                </a:solidFill>
              </a:rPr>
              <a:t>Sodium </a:t>
            </a:r>
            <a:r>
              <a:rPr lang="en-US" sz="4400" dirty="0">
                <a:solidFill>
                  <a:prstClr val="black"/>
                </a:solidFill>
              </a:rPr>
              <a:t>hydrogen carbonate forms into sodium oxide, carbon dioxide, and water</a:t>
            </a:r>
          </a:p>
          <a:p>
            <a:r>
              <a:rPr lang="en-US" dirty="0">
                <a:solidFill>
                  <a:prstClr val="black"/>
                </a:solidFill>
              </a:rPr>
              <a:t> </a:t>
            </a:r>
          </a:p>
          <a:p>
            <a:pPr marL="342900" indent="-342900">
              <a:buFontTx/>
              <a:buAutoNum type="arabicPeriod" startAt="7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266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903" y="504497"/>
            <a:ext cx="115718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5. </a:t>
            </a:r>
            <a:r>
              <a:rPr lang="en-US" sz="4400" smtClean="0">
                <a:solidFill>
                  <a:srgbClr val="FF0000"/>
                </a:solidFill>
              </a:rPr>
              <a:t>DECOMPOSITION</a:t>
            </a:r>
            <a:endParaRPr lang="en-US" sz="4400" dirty="0" smtClean="0">
              <a:solidFill>
                <a:srgbClr val="FF0000"/>
              </a:solidFill>
            </a:endParaRPr>
          </a:p>
          <a:p>
            <a:endParaRPr lang="en-US" sz="4400" dirty="0">
              <a:solidFill>
                <a:prstClr val="black"/>
              </a:solidFill>
            </a:endParaRPr>
          </a:p>
          <a:p>
            <a:endParaRPr lang="en-US" sz="4400" dirty="0" smtClean="0">
              <a:solidFill>
                <a:prstClr val="black"/>
              </a:solidFill>
            </a:endParaRPr>
          </a:p>
          <a:p>
            <a:r>
              <a:rPr lang="en-US" sz="4400" dirty="0" smtClean="0">
                <a:solidFill>
                  <a:prstClr val="black"/>
                </a:solidFill>
              </a:rPr>
              <a:t>Sodium </a:t>
            </a:r>
            <a:r>
              <a:rPr lang="en-US" sz="4400" dirty="0">
                <a:solidFill>
                  <a:prstClr val="black"/>
                </a:solidFill>
              </a:rPr>
              <a:t>hydrogen carbonate forms into sodium oxide, carbon dioxide, and water</a:t>
            </a:r>
          </a:p>
          <a:p>
            <a:r>
              <a:rPr lang="en-US" dirty="0">
                <a:solidFill>
                  <a:prstClr val="black"/>
                </a:solidFill>
              </a:rPr>
              <a:t> </a:t>
            </a:r>
          </a:p>
          <a:p>
            <a:pPr marL="342900" indent="-342900">
              <a:buFontTx/>
              <a:buAutoNum type="arabicPeriod" startAt="7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543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655" y="504497"/>
            <a:ext cx="1182413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6.  Write out the symbols and balance this reaction</a:t>
            </a:r>
          </a:p>
          <a:p>
            <a:pPr marL="342900" indent="-342900">
              <a:buFontTx/>
              <a:buAutoNum type="arabicPeriod" startAt="7"/>
            </a:pPr>
            <a:endParaRPr lang="en-US" sz="4400" dirty="0">
              <a:solidFill>
                <a:prstClr val="black"/>
              </a:solidFill>
            </a:endParaRPr>
          </a:p>
          <a:p>
            <a:r>
              <a:rPr lang="en-US" sz="4400" dirty="0">
                <a:solidFill>
                  <a:prstClr val="black"/>
                </a:solidFill>
              </a:rPr>
              <a:t>Sodium hydrogen carbonate forms into sodium oxide, carbon dioxide, and water</a:t>
            </a:r>
          </a:p>
          <a:p>
            <a:r>
              <a:rPr lang="en-US" dirty="0">
                <a:solidFill>
                  <a:prstClr val="black"/>
                </a:solidFill>
              </a:rPr>
              <a:t> </a:t>
            </a:r>
          </a:p>
          <a:p>
            <a:pPr marL="342900" indent="-342900">
              <a:buFontTx/>
              <a:buAutoNum type="arabicPeriod" startAt="7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93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655" y="504497"/>
            <a:ext cx="1182413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6.  Write out the symbols and balance this reaction</a:t>
            </a:r>
          </a:p>
          <a:p>
            <a:pPr marL="342900" indent="-342900">
              <a:buFontTx/>
              <a:buAutoNum type="arabicPeriod" startAt="7"/>
            </a:pPr>
            <a:endParaRPr lang="en-US" sz="4400" dirty="0">
              <a:solidFill>
                <a:prstClr val="black"/>
              </a:solidFill>
            </a:endParaRPr>
          </a:p>
          <a:p>
            <a:r>
              <a:rPr lang="en-US" sz="4400" dirty="0">
                <a:solidFill>
                  <a:prstClr val="black"/>
                </a:solidFill>
              </a:rPr>
              <a:t>Sodium hydrogen carbonate forms into sodium oxide, carbon dioxide, and </a:t>
            </a:r>
            <a:r>
              <a:rPr lang="en-US" sz="4400" dirty="0" smtClean="0">
                <a:solidFill>
                  <a:prstClr val="black"/>
                </a:solidFill>
              </a:rPr>
              <a:t>water</a:t>
            </a:r>
          </a:p>
          <a:p>
            <a:endParaRPr lang="en-US" sz="4400" dirty="0">
              <a:solidFill>
                <a:prstClr val="black"/>
              </a:solidFill>
            </a:endParaRPr>
          </a:p>
          <a:p>
            <a:r>
              <a:rPr lang="en-US" sz="4400" dirty="0">
                <a:solidFill>
                  <a:srgbClr val="FF0000"/>
                </a:solidFill>
              </a:rPr>
              <a:t>2NaHCO</a:t>
            </a:r>
            <a:r>
              <a:rPr lang="en-US" sz="4400" baseline="-25000" dirty="0">
                <a:solidFill>
                  <a:srgbClr val="FF0000"/>
                </a:solidFill>
              </a:rPr>
              <a:t>3(S) </a:t>
            </a:r>
            <a:r>
              <a:rPr lang="en-US" sz="4400" dirty="0">
                <a:solidFill>
                  <a:srgbClr val="FF0000"/>
                </a:solidFill>
              </a:rPr>
              <a:t>            Na</a:t>
            </a:r>
            <a:r>
              <a:rPr lang="en-US" sz="4400" baseline="-25000" dirty="0">
                <a:solidFill>
                  <a:srgbClr val="FF0000"/>
                </a:solidFill>
              </a:rPr>
              <a:t>2</a:t>
            </a:r>
            <a:r>
              <a:rPr lang="en-US" sz="4400" dirty="0">
                <a:solidFill>
                  <a:srgbClr val="FF0000"/>
                </a:solidFill>
              </a:rPr>
              <a:t>O</a:t>
            </a:r>
            <a:r>
              <a:rPr lang="en-US" sz="4400" baseline="-25000" dirty="0">
                <a:solidFill>
                  <a:srgbClr val="FF0000"/>
                </a:solidFill>
              </a:rPr>
              <a:t>(S)</a:t>
            </a:r>
            <a:r>
              <a:rPr lang="en-US" sz="4400" dirty="0">
                <a:solidFill>
                  <a:srgbClr val="FF0000"/>
                </a:solidFill>
              </a:rPr>
              <a:t>  + 2CO</a:t>
            </a:r>
            <a:r>
              <a:rPr lang="en-US" sz="4400" baseline="-25000" dirty="0">
                <a:solidFill>
                  <a:srgbClr val="FF0000"/>
                </a:solidFill>
              </a:rPr>
              <a:t>2(G) </a:t>
            </a:r>
            <a:r>
              <a:rPr lang="en-US" sz="4400" dirty="0">
                <a:solidFill>
                  <a:srgbClr val="FF0000"/>
                </a:solidFill>
              </a:rPr>
              <a:t> + H</a:t>
            </a:r>
            <a:r>
              <a:rPr lang="en-US" sz="4400" baseline="-25000" dirty="0">
                <a:solidFill>
                  <a:srgbClr val="FF0000"/>
                </a:solidFill>
              </a:rPr>
              <a:t>2</a:t>
            </a:r>
            <a:r>
              <a:rPr lang="en-US" sz="4400" dirty="0">
                <a:solidFill>
                  <a:srgbClr val="FF0000"/>
                </a:solidFill>
              </a:rPr>
              <a:t>O</a:t>
            </a:r>
            <a:r>
              <a:rPr lang="en-US" sz="4400" baseline="-25000" dirty="0">
                <a:solidFill>
                  <a:srgbClr val="FF0000"/>
                </a:solidFill>
              </a:rPr>
              <a:t>(L)</a:t>
            </a:r>
            <a:endParaRPr lang="en-US" sz="4400" dirty="0">
              <a:solidFill>
                <a:srgbClr val="FF0000"/>
              </a:solidFill>
            </a:endParaRPr>
          </a:p>
          <a:p>
            <a:endParaRPr lang="en-US" sz="4400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 </a:t>
            </a:r>
          </a:p>
          <a:p>
            <a:pPr marL="342900" indent="-342900">
              <a:buFontTx/>
              <a:buAutoNum type="arabicPeriod" startAt="7"/>
            </a:pP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105807" y="4240923"/>
            <a:ext cx="86710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185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83324"/>
            <a:ext cx="12191999" cy="3913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7.  What kind of chemical reaction is this?</a:t>
            </a:r>
          </a:p>
          <a:p>
            <a:endParaRPr lang="en-US" sz="4800" dirty="0">
              <a:solidFill>
                <a:prstClr val="black"/>
              </a:solidFill>
            </a:endParaRPr>
          </a:p>
          <a:p>
            <a:r>
              <a:rPr lang="en-US" sz="4800" dirty="0" smtClean="0"/>
              <a:t> Al</a:t>
            </a:r>
            <a:r>
              <a:rPr lang="en-US" sz="4800" baseline="-25000" dirty="0" smtClean="0"/>
              <a:t>(S</a:t>
            </a:r>
            <a:r>
              <a:rPr lang="en-US" sz="4800" baseline="-25000" dirty="0"/>
              <a:t>) </a:t>
            </a:r>
            <a:r>
              <a:rPr lang="en-US" sz="4800" dirty="0"/>
              <a:t> +  </a:t>
            </a:r>
            <a:r>
              <a:rPr lang="en-US" sz="4800" dirty="0" smtClean="0"/>
              <a:t>Co(NO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)</a:t>
            </a:r>
            <a:r>
              <a:rPr lang="en-US" sz="4800" baseline="-25000" dirty="0" smtClean="0"/>
              <a:t>2(AQ</a:t>
            </a:r>
            <a:r>
              <a:rPr lang="en-US" sz="4800" baseline="-25000" dirty="0"/>
              <a:t>)</a:t>
            </a:r>
            <a:r>
              <a:rPr lang="en-US" sz="4800" dirty="0"/>
              <a:t>          </a:t>
            </a:r>
            <a:r>
              <a:rPr lang="en-US" sz="4800" dirty="0" smtClean="0"/>
              <a:t>    </a:t>
            </a:r>
            <a:endParaRPr lang="en-US" sz="4800" dirty="0"/>
          </a:p>
          <a:p>
            <a:r>
              <a:rPr lang="en-US" sz="4800" dirty="0"/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65678" y="2475186"/>
            <a:ext cx="1016876" cy="131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009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83324"/>
            <a:ext cx="12191999" cy="3913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7.  What kind of chemical reaction is this?</a:t>
            </a:r>
          </a:p>
          <a:p>
            <a:endParaRPr lang="en-US" sz="4800" dirty="0">
              <a:solidFill>
                <a:prstClr val="black"/>
              </a:solidFill>
            </a:endParaRPr>
          </a:p>
          <a:p>
            <a:r>
              <a:rPr lang="en-US" sz="4800" dirty="0" smtClean="0"/>
              <a:t> Al</a:t>
            </a:r>
            <a:r>
              <a:rPr lang="en-US" sz="4800" baseline="-25000" dirty="0" smtClean="0"/>
              <a:t>(S</a:t>
            </a:r>
            <a:r>
              <a:rPr lang="en-US" sz="4800" baseline="-25000" dirty="0"/>
              <a:t>) </a:t>
            </a:r>
            <a:r>
              <a:rPr lang="en-US" sz="4800" dirty="0"/>
              <a:t> +  </a:t>
            </a:r>
            <a:r>
              <a:rPr lang="en-US" sz="4800" dirty="0" smtClean="0"/>
              <a:t>Co(NO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)</a:t>
            </a:r>
            <a:r>
              <a:rPr lang="en-US" sz="4800" baseline="-25000" dirty="0" smtClean="0"/>
              <a:t>2(AQ</a:t>
            </a:r>
            <a:r>
              <a:rPr lang="en-US" sz="4800" baseline="-25000" dirty="0"/>
              <a:t>)</a:t>
            </a:r>
            <a:r>
              <a:rPr lang="en-US" sz="4800" dirty="0"/>
              <a:t>          </a:t>
            </a:r>
            <a:r>
              <a:rPr lang="en-US" sz="4800" dirty="0" smtClean="0"/>
              <a:t>    </a:t>
            </a:r>
            <a:r>
              <a:rPr lang="en-US" sz="4800" dirty="0" smtClean="0">
                <a:solidFill>
                  <a:srgbClr val="FF0000"/>
                </a:solidFill>
              </a:rPr>
              <a:t>single replacement</a:t>
            </a:r>
            <a:endParaRPr lang="en-US" sz="4800" dirty="0">
              <a:solidFill>
                <a:srgbClr val="FF0000"/>
              </a:solidFill>
            </a:endParaRPr>
          </a:p>
          <a:p>
            <a:r>
              <a:rPr lang="en-US" sz="4800" dirty="0"/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65678" y="2475186"/>
            <a:ext cx="1016876" cy="131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67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83324"/>
            <a:ext cx="12191999" cy="3913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8.  Balanced this reaction</a:t>
            </a:r>
          </a:p>
          <a:p>
            <a:endParaRPr lang="en-US" sz="4800" dirty="0">
              <a:solidFill>
                <a:prstClr val="black"/>
              </a:solidFill>
            </a:endParaRPr>
          </a:p>
          <a:p>
            <a:r>
              <a:rPr lang="en-US" sz="4800" dirty="0" smtClean="0"/>
              <a:t> Al</a:t>
            </a:r>
            <a:r>
              <a:rPr lang="en-US" sz="4800" baseline="-25000" dirty="0" smtClean="0"/>
              <a:t>(S</a:t>
            </a:r>
            <a:r>
              <a:rPr lang="en-US" sz="4800" baseline="-25000" dirty="0"/>
              <a:t>) </a:t>
            </a:r>
            <a:r>
              <a:rPr lang="en-US" sz="4800" dirty="0"/>
              <a:t> +  </a:t>
            </a:r>
            <a:r>
              <a:rPr lang="en-US" sz="4800" dirty="0" smtClean="0"/>
              <a:t>Co(NO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)</a:t>
            </a:r>
            <a:r>
              <a:rPr lang="en-US" sz="4800" baseline="-25000" dirty="0" smtClean="0"/>
              <a:t>2(AQ</a:t>
            </a:r>
            <a:r>
              <a:rPr lang="en-US" sz="4800" baseline="-25000" dirty="0"/>
              <a:t>)</a:t>
            </a:r>
            <a:r>
              <a:rPr lang="en-US" sz="4800" dirty="0"/>
              <a:t>          </a:t>
            </a:r>
            <a:r>
              <a:rPr lang="en-US" sz="4800" dirty="0" smtClean="0"/>
              <a:t>    </a:t>
            </a:r>
            <a:endParaRPr lang="en-US" sz="4800" dirty="0"/>
          </a:p>
          <a:p>
            <a:r>
              <a:rPr lang="en-US" sz="4800" dirty="0"/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65678" y="2475186"/>
            <a:ext cx="1016876" cy="131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790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83324"/>
            <a:ext cx="12191999" cy="3913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8.  Balance this reaction</a:t>
            </a:r>
          </a:p>
          <a:p>
            <a:endParaRPr lang="en-US" sz="4800" dirty="0">
              <a:solidFill>
                <a:prstClr val="black"/>
              </a:solidFill>
            </a:endParaRPr>
          </a:p>
          <a:p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2</a:t>
            </a:r>
            <a:r>
              <a:rPr lang="en-US" sz="4800" dirty="0" smtClean="0"/>
              <a:t>Al</a:t>
            </a:r>
            <a:r>
              <a:rPr lang="en-US" sz="4800" baseline="-25000" dirty="0" smtClean="0"/>
              <a:t>(S</a:t>
            </a:r>
            <a:r>
              <a:rPr lang="en-US" sz="4800" baseline="-25000" dirty="0"/>
              <a:t>) </a:t>
            </a:r>
            <a:r>
              <a:rPr lang="en-US" sz="4800" dirty="0"/>
              <a:t> + </a:t>
            </a:r>
            <a:r>
              <a:rPr lang="en-US" sz="4800" dirty="0" smtClean="0">
                <a:solidFill>
                  <a:srgbClr val="FF0000"/>
                </a:solidFill>
              </a:rPr>
              <a:t>3</a:t>
            </a:r>
            <a:r>
              <a:rPr lang="en-US" sz="4800" dirty="0" smtClean="0"/>
              <a:t>Co(NO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)</a:t>
            </a:r>
            <a:r>
              <a:rPr lang="en-US" sz="4800" baseline="-25000" dirty="0" smtClean="0"/>
              <a:t>2(AQ</a:t>
            </a:r>
            <a:r>
              <a:rPr lang="en-US" sz="4800" baseline="-25000" dirty="0"/>
              <a:t>)</a:t>
            </a:r>
            <a:r>
              <a:rPr lang="en-US" sz="4800" dirty="0"/>
              <a:t>         </a:t>
            </a:r>
            <a:r>
              <a:rPr lang="en-US" sz="4800" dirty="0" smtClean="0">
                <a:solidFill>
                  <a:srgbClr val="FF0000"/>
                </a:solidFill>
              </a:rPr>
              <a:t>2</a:t>
            </a:r>
            <a:r>
              <a:rPr lang="en-US" sz="4800" dirty="0" smtClean="0"/>
              <a:t>Al(NO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)</a:t>
            </a:r>
            <a:r>
              <a:rPr lang="en-US" sz="4800" baseline="-25000" dirty="0" smtClean="0"/>
              <a:t>3(AQ</a:t>
            </a:r>
            <a:r>
              <a:rPr lang="en-US" sz="4800" baseline="-25000" dirty="0"/>
              <a:t>)</a:t>
            </a:r>
            <a:r>
              <a:rPr lang="en-US" sz="4800" dirty="0"/>
              <a:t>  +  </a:t>
            </a:r>
            <a:r>
              <a:rPr lang="en-US" sz="4800" dirty="0" smtClean="0">
                <a:solidFill>
                  <a:srgbClr val="FF0000"/>
                </a:solidFill>
              </a:rPr>
              <a:t>3</a:t>
            </a:r>
            <a:r>
              <a:rPr lang="en-US" sz="4800" dirty="0" smtClean="0"/>
              <a:t>Co</a:t>
            </a:r>
            <a:r>
              <a:rPr lang="en-US" sz="4800" baseline="-25000" dirty="0" smtClean="0"/>
              <a:t>(S</a:t>
            </a:r>
            <a:r>
              <a:rPr lang="en-US" sz="4800" baseline="-25000" dirty="0"/>
              <a:t>) </a:t>
            </a:r>
            <a:endParaRPr lang="en-US" sz="4800" dirty="0"/>
          </a:p>
          <a:p>
            <a:r>
              <a:rPr lang="en-US" sz="4800" dirty="0"/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612524" y="2475186"/>
            <a:ext cx="8671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831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903" y="504497"/>
            <a:ext cx="1157189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9.  What kind of chemical reaction is this?</a:t>
            </a:r>
          </a:p>
          <a:p>
            <a:pPr marL="342900" indent="-342900">
              <a:buAutoNum type="arabicPeriod" startAt="7"/>
            </a:pPr>
            <a:endParaRPr lang="en-US" sz="4800" dirty="0"/>
          </a:p>
          <a:p>
            <a:r>
              <a:rPr lang="en-US" sz="4800" dirty="0" smtClean="0"/>
              <a:t>  </a:t>
            </a:r>
            <a:endParaRPr lang="en-US" sz="4800" dirty="0"/>
          </a:p>
          <a:p>
            <a:r>
              <a:rPr lang="en-US" sz="4800" dirty="0" smtClean="0"/>
              <a:t>              AB </a:t>
            </a:r>
            <a:r>
              <a:rPr lang="en-US" sz="4800" dirty="0"/>
              <a:t>+ C  </a:t>
            </a:r>
            <a:r>
              <a:rPr lang="en-US" sz="4800" dirty="0" smtClean="0"/>
              <a:t>         ABC</a:t>
            </a:r>
            <a:endParaRPr lang="en-US" sz="4800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303985" y="3058509"/>
            <a:ext cx="8671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803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903" y="504497"/>
            <a:ext cx="115718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9.  What kind of chemical reaction is this?</a:t>
            </a:r>
          </a:p>
          <a:p>
            <a:pPr marL="342900" indent="-342900">
              <a:buAutoNum type="arabicPeriod" startAt="7"/>
            </a:pPr>
            <a:endParaRPr lang="en-US" sz="4800" dirty="0"/>
          </a:p>
          <a:p>
            <a:r>
              <a:rPr lang="en-US" sz="4800" dirty="0" smtClean="0"/>
              <a:t>  </a:t>
            </a:r>
            <a:endParaRPr lang="en-US" sz="4800" dirty="0"/>
          </a:p>
          <a:p>
            <a:r>
              <a:rPr lang="en-US" sz="4800" dirty="0" smtClean="0"/>
              <a:t>              AB </a:t>
            </a:r>
            <a:r>
              <a:rPr lang="en-US" sz="4800" dirty="0"/>
              <a:t>+ C  </a:t>
            </a:r>
            <a:r>
              <a:rPr lang="en-US" sz="4800" dirty="0" smtClean="0"/>
              <a:t>         ABC</a:t>
            </a:r>
          </a:p>
          <a:p>
            <a:endParaRPr lang="en-US" sz="4800" dirty="0"/>
          </a:p>
          <a:p>
            <a:r>
              <a:rPr lang="en-US" sz="4800" dirty="0" smtClean="0"/>
              <a:t>                  </a:t>
            </a:r>
            <a:r>
              <a:rPr lang="en-US" sz="4800" dirty="0" smtClean="0">
                <a:solidFill>
                  <a:srgbClr val="FF0000"/>
                </a:solidFill>
              </a:rPr>
              <a:t>synthesis</a:t>
            </a:r>
            <a:endParaRPr lang="en-US" sz="4800" dirty="0">
              <a:solidFill>
                <a:srgbClr val="FF0000"/>
              </a:solidFill>
            </a:endParaRP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303985" y="3058509"/>
            <a:ext cx="8671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7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669" y="583324"/>
            <a:ext cx="11272345" cy="3392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1.  What kind of chemical reaction is this?</a:t>
            </a:r>
          </a:p>
          <a:p>
            <a:endParaRPr lang="en-US" sz="4800" dirty="0"/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4800" kern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Mn</a:t>
            </a:r>
            <a:r>
              <a:rPr lang="en-US" sz="3600" kern="1400" baseline="-25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(S</a:t>
            </a:r>
            <a:r>
              <a:rPr lang="en-US" sz="3600" kern="1400" baseline="-25000" dirty="0">
                <a:solidFill>
                  <a:srgbClr val="000000"/>
                </a:solidFill>
                <a:latin typeface="Verdana" panose="020B0604030504040204" pitchFamily="34" charset="0"/>
              </a:rPr>
              <a:t>) </a:t>
            </a:r>
            <a:r>
              <a:rPr lang="en-US" sz="4800" kern="1400" dirty="0">
                <a:solidFill>
                  <a:srgbClr val="000000"/>
                </a:solidFill>
                <a:latin typeface="Verdana" panose="020B0604030504040204" pitchFamily="34" charset="0"/>
              </a:rPr>
              <a:t>+  </a:t>
            </a:r>
            <a:r>
              <a:rPr lang="en-US" sz="4800" kern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Cl</a:t>
            </a:r>
            <a:r>
              <a:rPr lang="en-US" sz="3600" kern="1400" baseline="-25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2(G</a:t>
            </a:r>
            <a:r>
              <a:rPr lang="en-US" sz="3600" kern="1400" baseline="-25000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US" sz="4800" kern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4800" kern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            </a:t>
            </a:r>
            <a:r>
              <a:rPr lang="en-US" sz="4800" dirty="0" smtClean="0"/>
              <a:t>MnCl</a:t>
            </a:r>
            <a:r>
              <a:rPr lang="en-US" sz="4800" baseline="-25000" dirty="0" smtClean="0"/>
              <a:t>7(S</a:t>
            </a:r>
            <a:r>
              <a:rPr lang="en-US" sz="4800" baseline="-25000" dirty="0"/>
              <a:t>) </a:t>
            </a:r>
            <a:endParaRPr lang="en-US" sz="4800" dirty="0"/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18386" y="2475187"/>
            <a:ext cx="1411014" cy="13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561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903" y="504497"/>
            <a:ext cx="1157189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10.  What kind of chemical reaction is this?</a:t>
            </a:r>
          </a:p>
          <a:p>
            <a:pPr marL="342900" indent="-342900">
              <a:buAutoNum type="arabicPeriod" startAt="7"/>
            </a:pPr>
            <a:endParaRPr lang="en-US" dirty="0"/>
          </a:p>
          <a:p>
            <a:r>
              <a:rPr lang="en-US" sz="4800" dirty="0" smtClean="0"/>
              <a:t> 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              </a:t>
            </a:r>
            <a:r>
              <a:rPr lang="en-US" sz="6000" dirty="0" smtClean="0"/>
              <a:t>CH</a:t>
            </a:r>
            <a:r>
              <a:rPr lang="en-US" sz="6000" baseline="-25000" dirty="0" smtClean="0"/>
              <a:t>4</a:t>
            </a:r>
            <a:r>
              <a:rPr lang="en-US" sz="6000" dirty="0" smtClean="0"/>
              <a:t> </a:t>
            </a:r>
            <a:r>
              <a:rPr lang="en-US" sz="6000" dirty="0"/>
              <a:t>+ </a:t>
            </a:r>
            <a:r>
              <a:rPr lang="en-US" sz="6000" dirty="0" smtClean="0"/>
              <a:t> O</a:t>
            </a:r>
            <a:r>
              <a:rPr lang="en-US" sz="6000" baseline="-25000" dirty="0" smtClean="0"/>
              <a:t>2     </a:t>
            </a:r>
            <a:r>
              <a:rPr lang="en-US" sz="6000" dirty="0" smtClean="0"/>
              <a:t>   </a:t>
            </a:r>
            <a:r>
              <a:rPr lang="en-US" sz="6000" baseline="-25000" dirty="0" smtClean="0"/>
              <a:t>     </a:t>
            </a:r>
            <a:r>
              <a:rPr lang="en-US" sz="6000" dirty="0" smtClean="0"/>
              <a:t>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O +  </a:t>
            </a:r>
            <a:r>
              <a:rPr lang="en-US" sz="6000" dirty="0"/>
              <a:t>CO</a:t>
            </a:r>
            <a:r>
              <a:rPr lang="en-US" sz="6000" baseline="-25000" dirty="0"/>
              <a:t>2</a:t>
            </a:r>
            <a:endParaRPr lang="en-US" sz="6000" dirty="0"/>
          </a:p>
          <a:p>
            <a:r>
              <a:rPr lang="en-US" sz="6000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266996" y="3216164"/>
            <a:ext cx="8671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743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903" y="504497"/>
            <a:ext cx="1157189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10.  </a:t>
            </a:r>
            <a:r>
              <a:rPr lang="en-US" sz="3600" dirty="0" smtClean="0">
                <a:solidFill>
                  <a:srgbClr val="FF0000"/>
                </a:solidFill>
              </a:rPr>
              <a:t>COMBUSTION</a:t>
            </a:r>
          </a:p>
          <a:p>
            <a:pPr marL="342900" indent="-342900">
              <a:buAutoNum type="arabicPeriod" startAt="7"/>
            </a:pPr>
            <a:endParaRPr lang="en-US" dirty="0"/>
          </a:p>
          <a:p>
            <a:r>
              <a:rPr lang="en-US" sz="4800" dirty="0" smtClean="0"/>
              <a:t> 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              </a:t>
            </a:r>
            <a:r>
              <a:rPr lang="en-US" sz="6000" dirty="0" smtClean="0"/>
              <a:t>CH</a:t>
            </a:r>
            <a:r>
              <a:rPr lang="en-US" sz="6000" baseline="-25000" dirty="0" smtClean="0"/>
              <a:t>4</a:t>
            </a:r>
            <a:r>
              <a:rPr lang="en-US" sz="6000" dirty="0" smtClean="0"/>
              <a:t> </a:t>
            </a:r>
            <a:r>
              <a:rPr lang="en-US" sz="6000" dirty="0"/>
              <a:t>+ </a:t>
            </a:r>
            <a:r>
              <a:rPr lang="en-US" sz="6000" dirty="0" smtClean="0"/>
              <a:t> O</a:t>
            </a:r>
            <a:r>
              <a:rPr lang="en-US" sz="6000" baseline="-25000" dirty="0" smtClean="0"/>
              <a:t>2     </a:t>
            </a:r>
            <a:r>
              <a:rPr lang="en-US" sz="6000" dirty="0" smtClean="0"/>
              <a:t>   </a:t>
            </a:r>
            <a:r>
              <a:rPr lang="en-US" sz="6000" baseline="-25000" dirty="0" smtClean="0"/>
              <a:t>     </a:t>
            </a:r>
            <a:r>
              <a:rPr lang="en-US" sz="6000" dirty="0" smtClean="0"/>
              <a:t>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O +  </a:t>
            </a:r>
            <a:r>
              <a:rPr lang="en-US" sz="6000" dirty="0"/>
              <a:t>CO</a:t>
            </a:r>
            <a:r>
              <a:rPr lang="en-US" sz="6000" baseline="-25000" dirty="0"/>
              <a:t>2</a:t>
            </a:r>
            <a:endParaRPr lang="en-US" sz="6000" dirty="0"/>
          </a:p>
          <a:p>
            <a:r>
              <a:rPr lang="en-US" sz="6000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266996" y="3216164"/>
            <a:ext cx="8671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648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903" y="504497"/>
            <a:ext cx="115718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11.  What kind of chemical reaction is this?</a:t>
            </a:r>
          </a:p>
          <a:p>
            <a:pPr marL="342900" indent="-342900">
              <a:buAutoNum type="arabicPeriod" startAt="7"/>
            </a:pPr>
            <a:endParaRPr lang="en-US" dirty="0"/>
          </a:p>
          <a:p>
            <a:r>
              <a:rPr lang="en-US" sz="4800" dirty="0" smtClean="0"/>
              <a:t> </a:t>
            </a:r>
            <a:r>
              <a:rPr lang="en-US" sz="4000" dirty="0" smtClean="0"/>
              <a:t> </a:t>
            </a:r>
          </a:p>
          <a:p>
            <a:endParaRPr lang="en-US" sz="4000" dirty="0"/>
          </a:p>
          <a:p>
            <a:r>
              <a:rPr lang="en-US" sz="6000" dirty="0" smtClean="0"/>
              <a:t>AB</a:t>
            </a:r>
            <a:r>
              <a:rPr lang="en-US" sz="6000" baseline="-25000" dirty="0" smtClean="0"/>
              <a:t>(AQ</a:t>
            </a:r>
            <a:r>
              <a:rPr lang="en-US" sz="6000" baseline="-25000" dirty="0"/>
              <a:t>)</a:t>
            </a:r>
            <a:r>
              <a:rPr lang="en-US" sz="6000" dirty="0"/>
              <a:t> + MN</a:t>
            </a:r>
            <a:r>
              <a:rPr lang="en-US" sz="6000" baseline="-25000" dirty="0"/>
              <a:t>(AQ</a:t>
            </a:r>
            <a:r>
              <a:rPr lang="en-US" sz="6000" baseline="-25000" dirty="0" smtClean="0"/>
              <a:t>)   </a:t>
            </a:r>
            <a:r>
              <a:rPr lang="en-US" sz="6000" dirty="0" smtClean="0"/>
              <a:t>      </a:t>
            </a:r>
            <a:r>
              <a:rPr lang="en-US" sz="6000" dirty="0"/>
              <a:t>AN</a:t>
            </a:r>
            <a:r>
              <a:rPr lang="en-US" sz="6000" baseline="-25000" dirty="0"/>
              <a:t>(AQ)</a:t>
            </a:r>
            <a:r>
              <a:rPr lang="en-US" sz="6000" dirty="0"/>
              <a:t> + MB</a:t>
            </a:r>
            <a:r>
              <a:rPr lang="en-US" sz="6000" baseline="-25000" dirty="0"/>
              <a:t>(S)</a:t>
            </a:r>
            <a:endParaRPr lang="en-US" sz="6000" dirty="0"/>
          </a:p>
          <a:p>
            <a:r>
              <a:rPr lang="en-US" sz="6000" dirty="0"/>
              <a:t> </a:t>
            </a:r>
          </a:p>
          <a:p>
            <a:r>
              <a:rPr lang="en-US" dirty="0"/>
              <a:t> </a:t>
            </a:r>
          </a:p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244662" y="3168867"/>
            <a:ext cx="8671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681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903" y="504497"/>
            <a:ext cx="1157189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11.  What kind of chemical reaction is this?</a:t>
            </a:r>
          </a:p>
          <a:p>
            <a:pPr marL="342900" indent="-342900">
              <a:buAutoNum type="arabicPeriod" startAt="7"/>
            </a:pPr>
            <a:endParaRPr lang="en-US" dirty="0"/>
          </a:p>
          <a:p>
            <a:r>
              <a:rPr lang="en-US" sz="4800" dirty="0" smtClean="0"/>
              <a:t> </a:t>
            </a:r>
            <a:r>
              <a:rPr lang="en-US" sz="4000" dirty="0" smtClean="0"/>
              <a:t> </a:t>
            </a:r>
          </a:p>
          <a:p>
            <a:endParaRPr lang="en-US" sz="4000" dirty="0"/>
          </a:p>
          <a:p>
            <a:r>
              <a:rPr lang="en-US" sz="6000" dirty="0" smtClean="0"/>
              <a:t>AB</a:t>
            </a:r>
            <a:r>
              <a:rPr lang="en-US" sz="6000" baseline="-25000" dirty="0" smtClean="0"/>
              <a:t>(AQ</a:t>
            </a:r>
            <a:r>
              <a:rPr lang="en-US" sz="6000" baseline="-25000" dirty="0"/>
              <a:t>)</a:t>
            </a:r>
            <a:r>
              <a:rPr lang="en-US" sz="6000" dirty="0"/>
              <a:t> + MN</a:t>
            </a:r>
            <a:r>
              <a:rPr lang="en-US" sz="6000" baseline="-25000" dirty="0"/>
              <a:t>(AQ</a:t>
            </a:r>
            <a:r>
              <a:rPr lang="en-US" sz="6000" baseline="-25000" dirty="0" smtClean="0"/>
              <a:t>)   </a:t>
            </a:r>
            <a:r>
              <a:rPr lang="en-US" sz="6000" dirty="0" smtClean="0"/>
              <a:t>     </a:t>
            </a:r>
            <a:r>
              <a:rPr lang="en-US" sz="6000" dirty="0"/>
              <a:t>AN</a:t>
            </a:r>
            <a:r>
              <a:rPr lang="en-US" sz="6000" baseline="-25000" dirty="0"/>
              <a:t>(AQ)</a:t>
            </a:r>
            <a:r>
              <a:rPr lang="en-US" sz="6000" dirty="0"/>
              <a:t> + MB</a:t>
            </a:r>
            <a:r>
              <a:rPr lang="en-US" sz="6000" baseline="-25000" dirty="0"/>
              <a:t>(S)</a:t>
            </a:r>
            <a:endParaRPr lang="en-US" sz="6000" dirty="0"/>
          </a:p>
          <a:p>
            <a:r>
              <a:rPr lang="en-US" sz="6000" dirty="0"/>
              <a:t> </a:t>
            </a:r>
          </a:p>
          <a:p>
            <a:r>
              <a:rPr lang="en-US" dirty="0"/>
              <a:t> 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Double replacement </a:t>
            </a:r>
            <a:endParaRPr lang="en-US" sz="6600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228896" y="3168867"/>
            <a:ext cx="8671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240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4497"/>
            <a:ext cx="1198179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12.  What kind of chemical reaction is this?</a:t>
            </a:r>
          </a:p>
          <a:p>
            <a:pPr marL="342900" indent="-342900">
              <a:buAutoNum type="arabicPeriod" startAt="7"/>
            </a:pPr>
            <a:endParaRPr lang="en-US" dirty="0"/>
          </a:p>
          <a:p>
            <a:r>
              <a:rPr lang="en-US" sz="4800" dirty="0" smtClean="0"/>
              <a:t> </a:t>
            </a:r>
            <a:r>
              <a:rPr lang="en-US" sz="4000" dirty="0" smtClean="0"/>
              <a:t> </a:t>
            </a:r>
          </a:p>
          <a:p>
            <a:endParaRPr lang="en-US" sz="4000" dirty="0"/>
          </a:p>
          <a:p>
            <a:r>
              <a:rPr lang="en-US" sz="4800" dirty="0" smtClean="0"/>
              <a:t>  NH</a:t>
            </a:r>
            <a:r>
              <a:rPr lang="en-US" sz="4800" baseline="-25000" dirty="0" smtClean="0"/>
              <a:t>4</a:t>
            </a:r>
            <a:r>
              <a:rPr lang="en-US" sz="4800" dirty="0" smtClean="0"/>
              <a:t>OH</a:t>
            </a:r>
            <a:r>
              <a:rPr lang="en-US" sz="4800" baseline="-25000" dirty="0" smtClean="0"/>
              <a:t>(AQ</a:t>
            </a:r>
            <a:r>
              <a:rPr lang="en-US" sz="4800" baseline="-25000" dirty="0"/>
              <a:t>)</a:t>
            </a:r>
            <a:r>
              <a:rPr lang="en-US" sz="4800" dirty="0"/>
              <a:t> </a:t>
            </a:r>
            <a:r>
              <a:rPr lang="en-US" sz="4800" baseline="-25000" dirty="0"/>
              <a:t> </a:t>
            </a:r>
            <a:r>
              <a:rPr lang="en-US" sz="4800" dirty="0"/>
              <a:t>+  Al(NO</a:t>
            </a:r>
            <a:r>
              <a:rPr lang="en-US" sz="4800" baseline="-25000" dirty="0"/>
              <a:t>3</a:t>
            </a:r>
            <a:r>
              <a:rPr lang="en-US" sz="4800" dirty="0"/>
              <a:t>)</a:t>
            </a:r>
            <a:r>
              <a:rPr lang="en-US" sz="4800" baseline="-25000" dirty="0"/>
              <a:t>3(AQ)</a:t>
            </a:r>
            <a:r>
              <a:rPr lang="en-US" sz="4800" dirty="0"/>
              <a:t> </a:t>
            </a:r>
            <a:r>
              <a:rPr lang="en-US" sz="4800" baseline="-25000" dirty="0"/>
              <a:t> </a:t>
            </a:r>
            <a:r>
              <a:rPr lang="en-US" sz="4800" dirty="0" smtClean="0"/>
              <a:t>       </a:t>
            </a:r>
            <a:endParaRPr lang="en-US" sz="4800" dirty="0"/>
          </a:p>
          <a:p>
            <a:r>
              <a:rPr lang="en-US" dirty="0"/>
              <a:t> 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 </a:t>
            </a:r>
            <a:endParaRPr lang="en-US" sz="6600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679323" y="3137336"/>
            <a:ext cx="8671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468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4497"/>
            <a:ext cx="1198179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12.  </a:t>
            </a:r>
            <a:r>
              <a:rPr lang="en-US" sz="3600" dirty="0" smtClean="0">
                <a:solidFill>
                  <a:srgbClr val="FF0000"/>
                </a:solidFill>
              </a:rPr>
              <a:t>Double replacement (maybe!)</a:t>
            </a:r>
          </a:p>
          <a:p>
            <a:pPr marL="342900" indent="-342900">
              <a:buAutoNum type="arabicPeriod" startAt="7"/>
            </a:pPr>
            <a:endParaRPr lang="en-US" dirty="0"/>
          </a:p>
          <a:p>
            <a:r>
              <a:rPr lang="en-US" sz="4800" dirty="0" smtClean="0"/>
              <a:t> </a:t>
            </a:r>
            <a:r>
              <a:rPr lang="en-US" sz="4000" dirty="0" smtClean="0"/>
              <a:t> </a:t>
            </a:r>
          </a:p>
          <a:p>
            <a:endParaRPr lang="en-US" sz="4000" dirty="0"/>
          </a:p>
          <a:p>
            <a:r>
              <a:rPr lang="en-US" sz="4800" dirty="0" smtClean="0"/>
              <a:t>  NH</a:t>
            </a:r>
            <a:r>
              <a:rPr lang="en-US" sz="4800" baseline="-25000" dirty="0" smtClean="0"/>
              <a:t>4</a:t>
            </a:r>
            <a:r>
              <a:rPr lang="en-US" sz="4800" dirty="0" smtClean="0"/>
              <a:t>OH</a:t>
            </a:r>
            <a:r>
              <a:rPr lang="en-US" sz="4800" baseline="-25000" dirty="0" smtClean="0"/>
              <a:t>(AQ</a:t>
            </a:r>
            <a:r>
              <a:rPr lang="en-US" sz="4800" baseline="-25000" dirty="0"/>
              <a:t>)</a:t>
            </a:r>
            <a:r>
              <a:rPr lang="en-US" sz="4800" dirty="0"/>
              <a:t> </a:t>
            </a:r>
            <a:r>
              <a:rPr lang="en-US" sz="4800" baseline="-25000" dirty="0"/>
              <a:t> </a:t>
            </a:r>
            <a:r>
              <a:rPr lang="en-US" sz="4800" dirty="0"/>
              <a:t>+  Al(NO</a:t>
            </a:r>
            <a:r>
              <a:rPr lang="en-US" sz="4800" baseline="-25000" dirty="0"/>
              <a:t>3</a:t>
            </a:r>
            <a:r>
              <a:rPr lang="en-US" sz="4800" dirty="0"/>
              <a:t>)</a:t>
            </a:r>
            <a:r>
              <a:rPr lang="en-US" sz="4800" baseline="-25000" dirty="0"/>
              <a:t>3(AQ)</a:t>
            </a:r>
            <a:r>
              <a:rPr lang="en-US" sz="4800" dirty="0"/>
              <a:t> </a:t>
            </a:r>
            <a:r>
              <a:rPr lang="en-US" sz="4800" baseline="-25000" dirty="0"/>
              <a:t> </a:t>
            </a:r>
            <a:r>
              <a:rPr lang="en-US" sz="4800" dirty="0" smtClean="0"/>
              <a:t>       </a:t>
            </a:r>
            <a:endParaRPr lang="en-US" sz="4800" dirty="0"/>
          </a:p>
          <a:p>
            <a:r>
              <a:rPr lang="en-US" dirty="0"/>
              <a:t> 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 </a:t>
            </a:r>
            <a:endParaRPr lang="en-US" sz="6600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679323" y="3137336"/>
            <a:ext cx="8671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38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4497"/>
            <a:ext cx="1198179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14.  Balance this reaction now</a:t>
            </a:r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4800" dirty="0" smtClean="0"/>
              <a:t>  </a:t>
            </a:r>
            <a:r>
              <a:rPr lang="en-US" sz="4000" dirty="0" smtClean="0"/>
              <a:t>NH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OH</a:t>
            </a:r>
            <a:r>
              <a:rPr lang="en-US" sz="4000" baseline="-25000" dirty="0" smtClean="0"/>
              <a:t>(AQ</a:t>
            </a:r>
            <a:r>
              <a:rPr lang="en-US" sz="4000" baseline="-25000" dirty="0"/>
              <a:t>)</a:t>
            </a:r>
            <a:r>
              <a:rPr lang="en-US" sz="4000" dirty="0"/>
              <a:t> </a:t>
            </a:r>
            <a:r>
              <a:rPr lang="en-US" sz="4000" baseline="-25000" dirty="0"/>
              <a:t> </a:t>
            </a:r>
            <a:r>
              <a:rPr lang="en-US" sz="4000" dirty="0"/>
              <a:t>+  </a:t>
            </a:r>
            <a:r>
              <a:rPr lang="en-US" sz="4000" dirty="0" smtClean="0"/>
              <a:t> Al(NO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)</a:t>
            </a:r>
            <a:r>
              <a:rPr lang="en-US" sz="4000" baseline="-25000" dirty="0" smtClean="0"/>
              <a:t>3(AQ</a:t>
            </a:r>
            <a:r>
              <a:rPr lang="en-US" sz="4000" baseline="-25000" dirty="0"/>
              <a:t>)</a:t>
            </a:r>
            <a:r>
              <a:rPr lang="en-US" sz="4000" dirty="0"/>
              <a:t> </a:t>
            </a:r>
            <a:r>
              <a:rPr lang="en-US" sz="4000" baseline="-25000" dirty="0"/>
              <a:t> </a:t>
            </a:r>
            <a:r>
              <a:rPr lang="en-US" sz="4000" dirty="0" smtClean="0"/>
              <a:t>       </a:t>
            </a:r>
            <a:endParaRPr lang="en-US" sz="4800" dirty="0"/>
          </a:p>
          <a:p>
            <a:r>
              <a:rPr lang="en-US" dirty="0"/>
              <a:t> 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 </a:t>
            </a:r>
            <a:endParaRPr lang="en-US" sz="6600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700548" y="2711667"/>
            <a:ext cx="8671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107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4497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14.  Balance this reaction now</a:t>
            </a:r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3</a:t>
            </a:r>
            <a:r>
              <a:rPr lang="en-US" sz="4000" dirty="0" smtClean="0"/>
              <a:t>NH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OH</a:t>
            </a:r>
            <a:r>
              <a:rPr lang="en-US" sz="4000" baseline="-25000" dirty="0" smtClean="0"/>
              <a:t>(AQ</a:t>
            </a:r>
            <a:r>
              <a:rPr lang="en-US" sz="4000" baseline="-25000" dirty="0"/>
              <a:t>)</a:t>
            </a:r>
            <a:r>
              <a:rPr lang="en-US" sz="4000" dirty="0"/>
              <a:t> </a:t>
            </a:r>
            <a:r>
              <a:rPr lang="en-US" sz="4000" baseline="-25000" dirty="0"/>
              <a:t> </a:t>
            </a:r>
            <a:r>
              <a:rPr lang="en-US" sz="4000" dirty="0"/>
              <a:t>+  </a:t>
            </a:r>
            <a:r>
              <a:rPr lang="en-US" sz="4000" dirty="0" smtClean="0"/>
              <a:t> Al(NO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)</a:t>
            </a:r>
            <a:r>
              <a:rPr lang="en-US" sz="4000" baseline="-25000" dirty="0" smtClean="0"/>
              <a:t>3(AQ)                </a:t>
            </a:r>
            <a:r>
              <a:rPr lang="en-US" sz="4000" dirty="0" smtClean="0">
                <a:solidFill>
                  <a:srgbClr val="FF0000"/>
                </a:solidFill>
              </a:rPr>
              <a:t>3</a:t>
            </a:r>
            <a:r>
              <a:rPr lang="en-US" sz="4000" dirty="0" smtClean="0"/>
              <a:t>NH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NO</a:t>
            </a:r>
            <a:r>
              <a:rPr lang="en-US" sz="4000" baseline="-25000" dirty="0" smtClean="0"/>
              <a:t>3(AQ</a:t>
            </a:r>
            <a:r>
              <a:rPr lang="en-US" sz="4000" baseline="-25000" dirty="0"/>
              <a:t>)</a:t>
            </a:r>
            <a:r>
              <a:rPr lang="en-US" sz="4000" dirty="0"/>
              <a:t>+  Al(OH)</a:t>
            </a:r>
            <a:r>
              <a:rPr lang="en-US" sz="4000" baseline="-25000" dirty="0"/>
              <a:t>3(S)</a:t>
            </a:r>
            <a:r>
              <a:rPr lang="en-US" sz="4000" dirty="0"/>
              <a:t> </a:t>
            </a:r>
          </a:p>
          <a:p>
            <a:r>
              <a:rPr lang="en-US" sz="4000" dirty="0"/>
              <a:t> </a:t>
            </a:r>
          </a:p>
          <a:p>
            <a:r>
              <a:rPr lang="en-US" sz="4000" dirty="0" smtClean="0"/>
              <a:t> 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       </a:t>
            </a:r>
            <a:endParaRPr lang="en-US" sz="4800" dirty="0"/>
          </a:p>
          <a:p>
            <a:r>
              <a:rPr lang="en-US" dirty="0"/>
              <a:t> 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 </a:t>
            </a:r>
            <a:endParaRPr lang="en-US" sz="6600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700548" y="2711667"/>
            <a:ext cx="8671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6072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890" y="299546"/>
            <a:ext cx="120501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15.  </a:t>
            </a:r>
            <a:r>
              <a:rPr lang="en-US" sz="4800" dirty="0"/>
              <a:t>What kind of chemical reaction is this?</a:t>
            </a:r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   C</a:t>
            </a:r>
            <a:r>
              <a:rPr lang="en-US" sz="5400" baseline="-25000" dirty="0" smtClean="0"/>
              <a:t>6</a:t>
            </a:r>
            <a:r>
              <a:rPr lang="en-US" sz="5400" dirty="0" smtClean="0"/>
              <a:t>H</a:t>
            </a:r>
            <a:r>
              <a:rPr lang="en-US" sz="5400" baseline="-25000" dirty="0" smtClean="0"/>
              <a:t>10 </a:t>
            </a:r>
            <a:r>
              <a:rPr lang="en-US" sz="5400" dirty="0"/>
              <a:t>+  O</a:t>
            </a:r>
            <a:r>
              <a:rPr lang="en-US" sz="5400" baseline="-25000" dirty="0"/>
              <a:t>2   </a:t>
            </a:r>
            <a:endParaRPr lang="en-US" sz="5400" dirty="0"/>
          </a:p>
          <a:p>
            <a:r>
              <a:rPr lang="en-US" sz="5400" dirty="0"/>
              <a:t> </a:t>
            </a:r>
          </a:p>
          <a:p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062247" y="2443652"/>
            <a:ext cx="8671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8844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890" y="299546"/>
            <a:ext cx="120501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15.  </a:t>
            </a:r>
            <a:r>
              <a:rPr lang="en-US" sz="4800" dirty="0" smtClean="0">
                <a:solidFill>
                  <a:srgbClr val="FF0000"/>
                </a:solidFill>
              </a:rPr>
              <a:t>Combustion</a:t>
            </a:r>
            <a:r>
              <a:rPr lang="en-US" sz="4800" dirty="0" smtClean="0"/>
              <a:t>, now balance this</a:t>
            </a:r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   C</a:t>
            </a:r>
            <a:r>
              <a:rPr lang="en-US" sz="5400" baseline="-25000" dirty="0" smtClean="0"/>
              <a:t>6</a:t>
            </a:r>
            <a:r>
              <a:rPr lang="en-US" sz="5400" dirty="0" smtClean="0"/>
              <a:t>H</a:t>
            </a:r>
            <a:r>
              <a:rPr lang="en-US" sz="5400" baseline="-25000" dirty="0" smtClean="0"/>
              <a:t>10 </a:t>
            </a:r>
            <a:r>
              <a:rPr lang="en-US" sz="5400" dirty="0"/>
              <a:t>+  O</a:t>
            </a:r>
            <a:r>
              <a:rPr lang="en-US" sz="5400" baseline="-25000" dirty="0"/>
              <a:t>2   </a:t>
            </a:r>
            <a:endParaRPr lang="en-US" sz="5400" dirty="0"/>
          </a:p>
          <a:p>
            <a:r>
              <a:rPr lang="en-US" sz="5400" dirty="0"/>
              <a:t> </a:t>
            </a:r>
          </a:p>
          <a:p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062247" y="2443652"/>
            <a:ext cx="8671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61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669" y="583324"/>
            <a:ext cx="11272345" cy="3392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1.  </a:t>
            </a:r>
            <a:r>
              <a:rPr lang="en-US" sz="4800" dirty="0" smtClean="0">
                <a:solidFill>
                  <a:srgbClr val="FF0000"/>
                </a:solidFill>
              </a:rPr>
              <a:t>SYNTHESIS</a:t>
            </a:r>
          </a:p>
          <a:p>
            <a:endParaRPr lang="en-US" sz="4800" dirty="0"/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4800" kern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Mn</a:t>
            </a:r>
            <a:r>
              <a:rPr lang="en-US" sz="3600" kern="1400" baseline="-25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(S</a:t>
            </a:r>
            <a:r>
              <a:rPr lang="en-US" sz="3600" kern="1400" baseline="-25000" dirty="0">
                <a:solidFill>
                  <a:srgbClr val="000000"/>
                </a:solidFill>
                <a:latin typeface="Verdana" panose="020B0604030504040204" pitchFamily="34" charset="0"/>
              </a:rPr>
              <a:t>) </a:t>
            </a:r>
            <a:r>
              <a:rPr lang="en-US" sz="4800" kern="1400" dirty="0">
                <a:solidFill>
                  <a:srgbClr val="000000"/>
                </a:solidFill>
                <a:latin typeface="Verdana" panose="020B0604030504040204" pitchFamily="34" charset="0"/>
              </a:rPr>
              <a:t>+  </a:t>
            </a:r>
            <a:r>
              <a:rPr lang="en-US" sz="4800" kern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Cl</a:t>
            </a:r>
            <a:r>
              <a:rPr lang="en-US" sz="3600" kern="1400" baseline="-25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2(G</a:t>
            </a:r>
            <a:r>
              <a:rPr lang="en-US" sz="3600" kern="1400" baseline="-25000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US" sz="4800" kern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4800" kern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            </a:t>
            </a:r>
            <a:r>
              <a:rPr lang="en-US" sz="4800" dirty="0" smtClean="0"/>
              <a:t>MnCl</a:t>
            </a:r>
            <a:r>
              <a:rPr lang="en-US" sz="4800" baseline="-25000" dirty="0" smtClean="0"/>
              <a:t>7(S</a:t>
            </a:r>
            <a:r>
              <a:rPr lang="en-US" sz="4800" baseline="-25000" dirty="0"/>
              <a:t>) </a:t>
            </a:r>
            <a:endParaRPr lang="en-US" sz="4800" dirty="0"/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18386" y="2475187"/>
            <a:ext cx="1411014" cy="13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2684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890" y="299546"/>
            <a:ext cx="120501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16.  </a:t>
            </a:r>
            <a:r>
              <a:rPr lang="en-US" sz="4800" dirty="0" smtClean="0">
                <a:solidFill>
                  <a:srgbClr val="FF0000"/>
                </a:solidFill>
              </a:rPr>
              <a:t>Combustion</a:t>
            </a:r>
            <a:r>
              <a:rPr lang="en-US" sz="4800" dirty="0" smtClean="0"/>
              <a:t> </a:t>
            </a:r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   </a:t>
            </a:r>
            <a:r>
              <a:rPr lang="en-US" sz="5400" dirty="0" smtClean="0">
                <a:solidFill>
                  <a:srgbClr val="FF0000"/>
                </a:solidFill>
              </a:rPr>
              <a:t>2</a:t>
            </a:r>
            <a:r>
              <a:rPr lang="en-US" sz="5400" dirty="0" smtClean="0"/>
              <a:t>C</a:t>
            </a:r>
            <a:r>
              <a:rPr lang="en-US" sz="5400" baseline="-25000" dirty="0" smtClean="0"/>
              <a:t>6</a:t>
            </a:r>
            <a:r>
              <a:rPr lang="en-US" sz="5400" dirty="0" smtClean="0"/>
              <a:t>H</a:t>
            </a:r>
            <a:r>
              <a:rPr lang="en-US" sz="5400" baseline="-25000" dirty="0" smtClean="0"/>
              <a:t>10 </a:t>
            </a:r>
            <a:r>
              <a:rPr lang="en-US" sz="5400" dirty="0"/>
              <a:t>+  </a:t>
            </a:r>
            <a:r>
              <a:rPr lang="en-US" sz="5400" dirty="0" smtClean="0">
                <a:solidFill>
                  <a:srgbClr val="FF0000"/>
                </a:solidFill>
              </a:rPr>
              <a:t>17</a:t>
            </a:r>
            <a:r>
              <a:rPr lang="en-US" sz="5400" dirty="0" smtClean="0"/>
              <a:t>O</a:t>
            </a:r>
            <a:r>
              <a:rPr lang="en-US" sz="5400" baseline="-25000" dirty="0" smtClean="0"/>
              <a:t>2                 </a:t>
            </a:r>
            <a:r>
              <a:rPr lang="en-US" sz="5400" dirty="0" smtClean="0">
                <a:solidFill>
                  <a:srgbClr val="FF0000"/>
                </a:solidFill>
              </a:rPr>
              <a:t>12</a:t>
            </a:r>
            <a:r>
              <a:rPr lang="en-US" sz="5400" dirty="0" smtClean="0"/>
              <a:t>CO</a:t>
            </a:r>
            <a:r>
              <a:rPr lang="en-US" sz="5400" baseline="-25000" dirty="0" smtClean="0"/>
              <a:t>2   </a:t>
            </a:r>
            <a:r>
              <a:rPr lang="en-US" sz="5400" dirty="0" smtClean="0"/>
              <a:t>+  </a:t>
            </a:r>
            <a:r>
              <a:rPr lang="en-US" sz="5400" baseline="-25000" dirty="0" smtClean="0"/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10</a:t>
            </a:r>
            <a:r>
              <a:rPr lang="en-US" sz="5400" dirty="0" smtClean="0"/>
              <a:t>H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O </a:t>
            </a:r>
            <a:r>
              <a:rPr lang="en-US" sz="5400" dirty="0"/>
              <a:t> </a:t>
            </a:r>
          </a:p>
          <a:p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929350" y="2396356"/>
            <a:ext cx="8671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604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51" y="268014"/>
            <a:ext cx="116980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17. </a:t>
            </a:r>
            <a:r>
              <a:rPr lang="en-US" sz="4000" dirty="0"/>
              <a:t>What kind of chemical reaction is this?</a:t>
            </a:r>
          </a:p>
          <a:p>
            <a:endParaRPr lang="en-US" sz="4000" dirty="0" smtClean="0"/>
          </a:p>
          <a:p>
            <a:r>
              <a:rPr lang="en-US" sz="4000" dirty="0" smtClean="0"/>
              <a:t>Lithium </a:t>
            </a:r>
            <a:r>
              <a:rPr lang="en-US" sz="4000" dirty="0"/>
              <a:t>metal is put into calcium chromate solution…</a:t>
            </a:r>
          </a:p>
          <a:p>
            <a:r>
              <a:rPr lang="en-US" sz="4000" dirty="0"/>
              <a:t> 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747651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51" y="268014"/>
            <a:ext cx="116980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17. This is </a:t>
            </a:r>
            <a:r>
              <a:rPr lang="en-US" sz="4000" dirty="0" smtClean="0">
                <a:solidFill>
                  <a:srgbClr val="FF0000"/>
                </a:solidFill>
              </a:rPr>
              <a:t>single replacement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sz="4000" dirty="0" smtClean="0"/>
          </a:p>
          <a:p>
            <a:r>
              <a:rPr lang="en-US" sz="4000" dirty="0" smtClean="0"/>
              <a:t>Lithium </a:t>
            </a:r>
            <a:r>
              <a:rPr lang="en-US" sz="4000" dirty="0"/>
              <a:t>metal is put into calcium chromate solution…</a:t>
            </a:r>
          </a:p>
          <a:p>
            <a:r>
              <a:rPr lang="en-US" sz="4000" dirty="0"/>
              <a:t> 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64979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51" y="268014"/>
            <a:ext cx="1169801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18.  Write out the symbols, balance this reaction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 </a:t>
            </a:r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Lithium </a:t>
            </a:r>
            <a:r>
              <a:rPr lang="en-US" sz="4000" dirty="0"/>
              <a:t>metal is put into calcium chromate solution…</a:t>
            </a:r>
          </a:p>
          <a:p>
            <a:r>
              <a:rPr lang="en-US" sz="4000" dirty="0"/>
              <a:t> </a:t>
            </a:r>
            <a:endParaRPr lang="en-US" sz="4000" dirty="0" smtClean="0"/>
          </a:p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Li</a:t>
            </a:r>
            <a:r>
              <a:rPr lang="en-US" sz="4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(S)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CaCrO</a:t>
            </a:r>
            <a:r>
              <a:rPr lang="en-US" sz="4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4(AQ)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  <a:p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913584" y="3105804"/>
            <a:ext cx="8671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6211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51" y="268014"/>
            <a:ext cx="1169801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18.  Write out the symbols, balance this reaction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 </a:t>
            </a:r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Lithium </a:t>
            </a:r>
            <a:r>
              <a:rPr lang="en-US" sz="4000" dirty="0"/>
              <a:t>metal is put into calcium chromate solution…</a:t>
            </a:r>
          </a:p>
          <a:p>
            <a:r>
              <a:rPr lang="en-US" sz="4000" dirty="0"/>
              <a:t> </a:t>
            </a:r>
            <a:endParaRPr lang="en-US" sz="4000" dirty="0" smtClean="0"/>
          </a:p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Li</a:t>
            </a:r>
            <a:r>
              <a:rPr lang="en-US" sz="4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(S)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CaCrO</a:t>
            </a:r>
            <a:r>
              <a:rPr lang="en-US" sz="4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4(AQ)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</a:t>
            </a:r>
            <a:r>
              <a:rPr lang="en-US" sz="4800" dirty="0" smtClean="0">
                <a:solidFill>
                  <a:srgbClr val="FF0000"/>
                </a:solidFill>
              </a:rPr>
              <a:t>Li</a:t>
            </a:r>
            <a:r>
              <a:rPr lang="en-US" sz="4800" baseline="-25000" dirty="0" smtClean="0">
                <a:solidFill>
                  <a:srgbClr val="FF0000"/>
                </a:solidFill>
              </a:rPr>
              <a:t>2</a:t>
            </a:r>
            <a:r>
              <a:rPr lang="en-US" sz="4800" dirty="0" smtClean="0">
                <a:solidFill>
                  <a:srgbClr val="FF0000"/>
                </a:solidFill>
              </a:rPr>
              <a:t>CrO</a:t>
            </a:r>
            <a:r>
              <a:rPr lang="en-US" sz="4800" baseline="-25000" dirty="0" smtClean="0">
                <a:solidFill>
                  <a:srgbClr val="FF0000"/>
                </a:solidFill>
              </a:rPr>
              <a:t>4(AQ)</a:t>
            </a:r>
            <a:r>
              <a:rPr lang="en-US" sz="4800" dirty="0" smtClean="0">
                <a:solidFill>
                  <a:srgbClr val="FF0000"/>
                </a:solidFill>
              </a:rPr>
              <a:t>  + Ca</a:t>
            </a:r>
            <a:r>
              <a:rPr lang="en-US" sz="4800" baseline="-25000" dirty="0" smtClean="0">
                <a:solidFill>
                  <a:srgbClr val="FF0000"/>
                </a:solidFill>
              </a:rPr>
              <a:t>(S)</a:t>
            </a:r>
            <a:endParaRPr lang="en-US" sz="4800" dirty="0">
              <a:solidFill>
                <a:srgbClr val="FF0000"/>
              </a:solidFill>
            </a:endParaRPr>
          </a:p>
          <a:p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913584" y="3105804"/>
            <a:ext cx="8671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2540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52" y="709448"/>
            <a:ext cx="1177684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19.  What kind of reaction is this?</a:t>
            </a:r>
          </a:p>
          <a:p>
            <a:endParaRPr lang="en-US" sz="4000" dirty="0"/>
          </a:p>
          <a:p>
            <a:r>
              <a:rPr lang="en-US" sz="4000" dirty="0" smtClean="0"/>
              <a:t>Platinum </a:t>
            </a:r>
            <a:r>
              <a:rPr lang="en-US" sz="4000" dirty="0"/>
              <a:t>and bromine form platinum (IV) bromide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4907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52" y="709448"/>
            <a:ext cx="1177684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19.  it’s </a:t>
            </a:r>
            <a:r>
              <a:rPr lang="en-US" sz="4000" dirty="0" smtClean="0">
                <a:solidFill>
                  <a:srgbClr val="FF0000"/>
                </a:solidFill>
              </a:rPr>
              <a:t>synthesis</a:t>
            </a:r>
            <a:r>
              <a:rPr lang="en-US" sz="4000" dirty="0" smtClean="0"/>
              <a:t>, now balance it</a:t>
            </a:r>
          </a:p>
          <a:p>
            <a:endParaRPr lang="en-US" sz="4000" dirty="0"/>
          </a:p>
          <a:p>
            <a:r>
              <a:rPr lang="en-US" sz="4000" dirty="0" smtClean="0"/>
              <a:t>Platinum </a:t>
            </a:r>
            <a:r>
              <a:rPr lang="en-US" sz="4000" dirty="0"/>
              <a:t>and bromine form platinum (IV) bromide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913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52" y="709448"/>
            <a:ext cx="1177684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 startAt="19"/>
            </a:pPr>
            <a:r>
              <a:rPr lang="en-US" sz="4000" dirty="0" smtClean="0">
                <a:solidFill>
                  <a:srgbClr val="FF0000"/>
                </a:solidFill>
              </a:rPr>
              <a:t>Synthesis</a:t>
            </a:r>
            <a:endParaRPr lang="en-US" sz="4000" dirty="0" smtClean="0"/>
          </a:p>
          <a:p>
            <a:pPr marL="742950" indent="-742950">
              <a:buAutoNum type="arabicPeriod" startAt="19"/>
            </a:pPr>
            <a:endParaRPr lang="en-US" sz="4000" dirty="0"/>
          </a:p>
          <a:p>
            <a:r>
              <a:rPr lang="en-US" sz="4000" dirty="0" smtClean="0"/>
              <a:t>Platinum </a:t>
            </a:r>
            <a:r>
              <a:rPr lang="en-US" sz="4000" dirty="0"/>
              <a:t>and bromine form platinum (IV) </a:t>
            </a:r>
            <a:r>
              <a:rPr lang="en-US" sz="4000" dirty="0" smtClean="0"/>
              <a:t>bromide</a:t>
            </a:r>
          </a:p>
          <a:p>
            <a:endParaRPr lang="en-US" sz="4000" dirty="0"/>
          </a:p>
          <a:p>
            <a:r>
              <a:rPr lang="en-US" sz="6600" dirty="0" smtClean="0">
                <a:solidFill>
                  <a:srgbClr val="FF0000"/>
                </a:solidFill>
              </a:rPr>
              <a:t>Pt</a:t>
            </a:r>
            <a:r>
              <a:rPr lang="en-US" sz="6600" baseline="-25000" dirty="0" smtClean="0">
                <a:solidFill>
                  <a:srgbClr val="FF0000"/>
                </a:solidFill>
              </a:rPr>
              <a:t>(S)</a:t>
            </a:r>
            <a:r>
              <a:rPr lang="en-US" sz="6600" dirty="0" smtClean="0">
                <a:solidFill>
                  <a:srgbClr val="FF0000"/>
                </a:solidFill>
              </a:rPr>
              <a:t>  +  2Br</a:t>
            </a:r>
            <a:r>
              <a:rPr lang="en-US" sz="6600" baseline="-25000" dirty="0" smtClean="0">
                <a:solidFill>
                  <a:srgbClr val="FF0000"/>
                </a:solidFill>
              </a:rPr>
              <a:t>2(L)  </a:t>
            </a:r>
            <a:r>
              <a:rPr lang="en-US" sz="6600" dirty="0" smtClean="0">
                <a:solidFill>
                  <a:srgbClr val="FF0000"/>
                </a:solidFill>
              </a:rPr>
              <a:t>       PtBr</a:t>
            </a:r>
            <a:r>
              <a:rPr lang="en-US" sz="6600" baseline="-25000" dirty="0" smtClean="0">
                <a:solidFill>
                  <a:srgbClr val="FF0000"/>
                </a:solidFill>
              </a:rPr>
              <a:t>4(S</a:t>
            </a:r>
            <a:r>
              <a:rPr lang="en-US" sz="6600" baseline="-25000" dirty="0">
                <a:solidFill>
                  <a:srgbClr val="FF0000"/>
                </a:solidFill>
              </a:rPr>
              <a:t>)</a:t>
            </a:r>
            <a:endParaRPr lang="en-US" sz="66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102770" y="3783722"/>
            <a:ext cx="86710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66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669" y="583324"/>
            <a:ext cx="11272345" cy="3392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2.  Balance this reaction</a:t>
            </a:r>
          </a:p>
          <a:p>
            <a:endParaRPr lang="en-US" sz="4800" dirty="0"/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4800" kern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Mn</a:t>
            </a:r>
            <a:r>
              <a:rPr lang="en-US" sz="3600" kern="1400" baseline="-25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(S</a:t>
            </a:r>
            <a:r>
              <a:rPr lang="en-US" sz="3600" kern="1400" baseline="-25000" dirty="0">
                <a:solidFill>
                  <a:srgbClr val="000000"/>
                </a:solidFill>
                <a:latin typeface="Verdana" panose="020B0604030504040204" pitchFamily="34" charset="0"/>
              </a:rPr>
              <a:t>) </a:t>
            </a:r>
            <a:r>
              <a:rPr lang="en-US" sz="4800" kern="1400" dirty="0">
                <a:solidFill>
                  <a:srgbClr val="000000"/>
                </a:solidFill>
                <a:latin typeface="Verdana" panose="020B0604030504040204" pitchFamily="34" charset="0"/>
              </a:rPr>
              <a:t>+  </a:t>
            </a:r>
            <a:r>
              <a:rPr lang="en-US" sz="4800" kern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Cl</a:t>
            </a:r>
            <a:r>
              <a:rPr lang="en-US" sz="3600" kern="1400" baseline="-25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2(G</a:t>
            </a:r>
            <a:r>
              <a:rPr lang="en-US" sz="3600" kern="1400" baseline="-25000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US" sz="4800" kern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4800" kern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            </a:t>
            </a:r>
            <a:r>
              <a:rPr lang="en-US" sz="4800" dirty="0" smtClean="0"/>
              <a:t>MnCl</a:t>
            </a:r>
            <a:r>
              <a:rPr lang="en-US" sz="4800" baseline="-25000" dirty="0" smtClean="0"/>
              <a:t>7(S</a:t>
            </a:r>
            <a:r>
              <a:rPr lang="en-US" sz="4800" baseline="-25000" dirty="0"/>
              <a:t>) </a:t>
            </a:r>
            <a:endParaRPr lang="en-US" sz="4800" dirty="0"/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18386" y="2475187"/>
            <a:ext cx="1411014" cy="13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457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669" y="583324"/>
            <a:ext cx="11272345" cy="3392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2.  Balance this reaction</a:t>
            </a:r>
          </a:p>
          <a:p>
            <a:endParaRPr lang="en-US" sz="4800" dirty="0"/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4800" kern="1400" dirty="0" smtClean="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n-US" sz="4800" kern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Mn</a:t>
            </a:r>
            <a:r>
              <a:rPr lang="en-US" sz="3600" kern="1400" baseline="-25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(S</a:t>
            </a:r>
            <a:r>
              <a:rPr lang="en-US" sz="3600" kern="1400" baseline="-25000" dirty="0">
                <a:solidFill>
                  <a:srgbClr val="000000"/>
                </a:solidFill>
                <a:latin typeface="Verdana" panose="020B0604030504040204" pitchFamily="34" charset="0"/>
              </a:rPr>
              <a:t>) </a:t>
            </a:r>
            <a:r>
              <a:rPr lang="en-US" sz="4800" kern="1400" dirty="0">
                <a:solidFill>
                  <a:srgbClr val="000000"/>
                </a:solidFill>
                <a:latin typeface="Verdana" panose="020B0604030504040204" pitchFamily="34" charset="0"/>
              </a:rPr>
              <a:t>+  </a:t>
            </a:r>
            <a:r>
              <a:rPr lang="en-US" sz="4800" kern="1400" dirty="0" smtClean="0">
                <a:solidFill>
                  <a:srgbClr val="FF0000"/>
                </a:solidFill>
                <a:latin typeface="Verdana" panose="020B0604030504040204" pitchFamily="34" charset="0"/>
              </a:rPr>
              <a:t>7</a:t>
            </a:r>
            <a:r>
              <a:rPr lang="en-US" sz="4800" kern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Cl</a:t>
            </a:r>
            <a:r>
              <a:rPr lang="en-US" sz="3600" kern="1400" baseline="-25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2(G</a:t>
            </a:r>
            <a:r>
              <a:rPr lang="en-US" sz="3600" kern="1400" baseline="-25000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US" sz="4800" kern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4800" kern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        </a:t>
            </a:r>
            <a:r>
              <a:rPr lang="en-US" sz="4800" kern="1400" dirty="0" smtClean="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n-US" sz="4800" dirty="0" smtClean="0"/>
              <a:t>MnCl</a:t>
            </a:r>
            <a:r>
              <a:rPr lang="en-US" sz="4800" baseline="-25000" dirty="0" smtClean="0"/>
              <a:t>7(S</a:t>
            </a:r>
            <a:r>
              <a:rPr lang="en-US" sz="4800" baseline="-25000" dirty="0"/>
              <a:t>) </a:t>
            </a:r>
            <a:endParaRPr lang="en-US" sz="4800" dirty="0"/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18386" y="2475187"/>
            <a:ext cx="1411014" cy="13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28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83324"/>
            <a:ext cx="12191999" cy="3913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3.  What kind of chemical reaction is this?</a:t>
            </a:r>
          </a:p>
          <a:p>
            <a:endParaRPr lang="en-US" sz="4800" dirty="0">
              <a:solidFill>
                <a:prstClr val="black"/>
              </a:solidFill>
            </a:endParaRPr>
          </a:p>
          <a:p>
            <a:r>
              <a:rPr lang="en-US" sz="4800" dirty="0" smtClean="0"/>
              <a:t>  Al</a:t>
            </a:r>
            <a:r>
              <a:rPr lang="en-US" sz="4800" baseline="-25000" dirty="0" smtClean="0"/>
              <a:t>(S</a:t>
            </a:r>
            <a:r>
              <a:rPr lang="en-US" sz="4800" baseline="-25000" dirty="0"/>
              <a:t>) </a:t>
            </a:r>
            <a:r>
              <a:rPr lang="en-US" sz="4800" dirty="0"/>
              <a:t>  +  </a:t>
            </a:r>
            <a:r>
              <a:rPr lang="en-US" sz="4800" dirty="0" smtClean="0"/>
              <a:t>Cu(NO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)</a:t>
            </a:r>
            <a:r>
              <a:rPr lang="en-US" sz="4800" baseline="-25000" dirty="0" smtClean="0"/>
              <a:t>3(AQ</a:t>
            </a:r>
            <a:r>
              <a:rPr lang="en-US" sz="4800" baseline="-25000" dirty="0"/>
              <a:t>)                     </a:t>
            </a:r>
            <a:r>
              <a:rPr lang="en-US" sz="4800" dirty="0" smtClean="0"/>
              <a:t>Al(NO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)</a:t>
            </a:r>
            <a:r>
              <a:rPr lang="en-US" sz="4800" baseline="-25000" dirty="0" smtClean="0"/>
              <a:t>3(AQ</a:t>
            </a:r>
            <a:r>
              <a:rPr lang="en-US" sz="4800" baseline="-25000" dirty="0"/>
              <a:t>)  </a:t>
            </a:r>
            <a:r>
              <a:rPr lang="en-US" sz="4800" dirty="0"/>
              <a:t> +  </a:t>
            </a:r>
            <a:r>
              <a:rPr lang="en-US" sz="4800" dirty="0" smtClean="0"/>
              <a:t>Cu</a:t>
            </a:r>
            <a:r>
              <a:rPr lang="en-US" sz="4800" baseline="-25000" dirty="0" smtClean="0"/>
              <a:t>(S</a:t>
            </a:r>
            <a:r>
              <a:rPr lang="en-US" sz="4800" baseline="-25000" dirty="0"/>
              <a:t>) </a:t>
            </a:r>
            <a:endParaRPr lang="en-US" sz="4800" dirty="0"/>
          </a:p>
          <a:p>
            <a:r>
              <a:rPr lang="en-US" sz="4800" dirty="0"/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691352" y="2475186"/>
            <a:ext cx="938048" cy="131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968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83324"/>
            <a:ext cx="12191999" cy="3913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3.  </a:t>
            </a:r>
            <a:r>
              <a:rPr lang="en-US" sz="4800" dirty="0" smtClean="0">
                <a:solidFill>
                  <a:srgbClr val="FF0000"/>
                </a:solidFill>
              </a:rPr>
              <a:t>Single </a:t>
            </a:r>
            <a:r>
              <a:rPr lang="en-US" sz="4800" dirty="0" err="1" smtClean="0">
                <a:solidFill>
                  <a:srgbClr val="FF0000"/>
                </a:solidFill>
              </a:rPr>
              <a:t>replacment</a:t>
            </a:r>
            <a:endParaRPr lang="en-US" sz="4800" dirty="0" smtClean="0">
              <a:solidFill>
                <a:srgbClr val="FF0000"/>
              </a:solidFill>
            </a:endParaRPr>
          </a:p>
          <a:p>
            <a:endParaRPr lang="en-US" sz="4800" dirty="0">
              <a:solidFill>
                <a:prstClr val="black"/>
              </a:solidFill>
            </a:endParaRPr>
          </a:p>
          <a:p>
            <a:r>
              <a:rPr lang="en-US" sz="4800" dirty="0" smtClean="0"/>
              <a:t>  Al</a:t>
            </a:r>
            <a:r>
              <a:rPr lang="en-US" sz="4800" baseline="-25000" dirty="0" smtClean="0"/>
              <a:t>(S</a:t>
            </a:r>
            <a:r>
              <a:rPr lang="en-US" sz="4800" baseline="-25000" dirty="0"/>
              <a:t>) </a:t>
            </a:r>
            <a:r>
              <a:rPr lang="en-US" sz="4800" dirty="0"/>
              <a:t>  +  </a:t>
            </a:r>
            <a:r>
              <a:rPr lang="en-US" sz="4800" dirty="0" smtClean="0"/>
              <a:t>Cu(NO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)</a:t>
            </a:r>
            <a:r>
              <a:rPr lang="en-US" sz="4800" baseline="-25000" dirty="0" smtClean="0"/>
              <a:t>2(AQ</a:t>
            </a:r>
            <a:r>
              <a:rPr lang="en-US" sz="4800" baseline="-25000" dirty="0"/>
              <a:t>)                     </a:t>
            </a:r>
            <a:r>
              <a:rPr lang="en-US" sz="4800" dirty="0" smtClean="0"/>
              <a:t>Al(NO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)</a:t>
            </a:r>
            <a:r>
              <a:rPr lang="en-US" sz="4800" baseline="-25000" dirty="0" smtClean="0"/>
              <a:t>3(AQ</a:t>
            </a:r>
            <a:r>
              <a:rPr lang="en-US" sz="4800" baseline="-25000" dirty="0"/>
              <a:t>)  </a:t>
            </a:r>
            <a:r>
              <a:rPr lang="en-US" sz="4800" dirty="0"/>
              <a:t> +  </a:t>
            </a:r>
            <a:r>
              <a:rPr lang="en-US" sz="4800" dirty="0" smtClean="0"/>
              <a:t>Cu</a:t>
            </a:r>
            <a:r>
              <a:rPr lang="en-US" sz="4800" baseline="-25000" dirty="0" smtClean="0"/>
              <a:t>(S</a:t>
            </a:r>
            <a:r>
              <a:rPr lang="en-US" sz="4800" baseline="-25000" dirty="0"/>
              <a:t>) </a:t>
            </a:r>
            <a:endParaRPr lang="en-US" sz="4800" dirty="0"/>
          </a:p>
          <a:p>
            <a:r>
              <a:rPr lang="en-US" sz="4800" dirty="0"/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691352" y="2475186"/>
            <a:ext cx="938048" cy="131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914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83324"/>
            <a:ext cx="12191999" cy="3913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4. </a:t>
            </a:r>
            <a:r>
              <a:rPr lang="en-US" sz="4800" dirty="0">
                <a:solidFill>
                  <a:prstClr val="black"/>
                </a:solidFill>
              </a:rPr>
              <a:t>Balance this reaction</a:t>
            </a:r>
          </a:p>
          <a:p>
            <a:endParaRPr lang="en-US" sz="4800" dirty="0">
              <a:solidFill>
                <a:prstClr val="black"/>
              </a:solidFill>
            </a:endParaRPr>
          </a:p>
          <a:p>
            <a:r>
              <a:rPr lang="en-US" sz="4800" dirty="0" smtClean="0"/>
              <a:t>  Al</a:t>
            </a:r>
            <a:r>
              <a:rPr lang="en-US" sz="4800" baseline="-25000" dirty="0" smtClean="0"/>
              <a:t>(S</a:t>
            </a:r>
            <a:r>
              <a:rPr lang="en-US" sz="4800" baseline="-25000" dirty="0"/>
              <a:t>) </a:t>
            </a:r>
            <a:r>
              <a:rPr lang="en-US" sz="4800" dirty="0"/>
              <a:t>  +  </a:t>
            </a:r>
            <a:r>
              <a:rPr lang="en-US" sz="4800" dirty="0" smtClean="0"/>
              <a:t>Cu(NO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)</a:t>
            </a:r>
            <a:r>
              <a:rPr lang="en-US" sz="4800" baseline="-25000" dirty="0" smtClean="0"/>
              <a:t>2(AQ</a:t>
            </a:r>
            <a:r>
              <a:rPr lang="en-US" sz="4800" baseline="-25000" dirty="0"/>
              <a:t>)                     </a:t>
            </a:r>
            <a:r>
              <a:rPr lang="en-US" sz="4800" dirty="0" smtClean="0"/>
              <a:t>Al(NO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)</a:t>
            </a:r>
            <a:r>
              <a:rPr lang="en-US" sz="4800" baseline="-25000" dirty="0" smtClean="0"/>
              <a:t>3(AQ</a:t>
            </a:r>
            <a:r>
              <a:rPr lang="en-US" sz="4800" baseline="-25000" dirty="0"/>
              <a:t>)  </a:t>
            </a:r>
            <a:r>
              <a:rPr lang="en-US" sz="4800" dirty="0"/>
              <a:t> +  </a:t>
            </a:r>
            <a:r>
              <a:rPr lang="en-US" sz="4800" dirty="0" smtClean="0"/>
              <a:t>Cu</a:t>
            </a:r>
            <a:r>
              <a:rPr lang="en-US" sz="4800" baseline="-25000" dirty="0" smtClean="0"/>
              <a:t>(S</a:t>
            </a:r>
            <a:r>
              <a:rPr lang="en-US" sz="4800" baseline="-25000" dirty="0"/>
              <a:t>) </a:t>
            </a:r>
            <a:endParaRPr lang="en-US" sz="4800" dirty="0"/>
          </a:p>
          <a:p>
            <a:r>
              <a:rPr lang="en-US" sz="4800" dirty="0"/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691352" y="2475186"/>
            <a:ext cx="938048" cy="131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76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583324"/>
            <a:ext cx="12192000" cy="3913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4.  Balance </a:t>
            </a:r>
            <a:r>
              <a:rPr lang="en-US" sz="4800" dirty="0">
                <a:solidFill>
                  <a:prstClr val="black"/>
                </a:solidFill>
              </a:rPr>
              <a:t>this reaction</a:t>
            </a:r>
          </a:p>
          <a:p>
            <a:endParaRPr lang="en-US" sz="4800" dirty="0">
              <a:solidFill>
                <a:prstClr val="black"/>
              </a:solidFill>
            </a:endParaRPr>
          </a:p>
          <a:p>
            <a:r>
              <a:rPr lang="en-US" sz="4800" dirty="0" smtClean="0">
                <a:solidFill>
                  <a:srgbClr val="FF0000"/>
                </a:solidFill>
              </a:rPr>
              <a:t>2</a:t>
            </a:r>
            <a:r>
              <a:rPr lang="en-US" sz="4800" dirty="0" smtClean="0"/>
              <a:t>Al</a:t>
            </a:r>
            <a:r>
              <a:rPr lang="en-US" sz="4800" baseline="-25000" dirty="0" smtClean="0"/>
              <a:t>(S</a:t>
            </a:r>
            <a:r>
              <a:rPr lang="en-US" sz="4800" baseline="-25000" dirty="0"/>
              <a:t>) </a:t>
            </a:r>
            <a:r>
              <a:rPr lang="en-US" sz="4800" dirty="0"/>
              <a:t>  +  </a:t>
            </a:r>
            <a:r>
              <a:rPr lang="en-US" sz="4800" dirty="0" smtClean="0">
                <a:solidFill>
                  <a:srgbClr val="FF0000"/>
                </a:solidFill>
              </a:rPr>
              <a:t>3</a:t>
            </a:r>
            <a:r>
              <a:rPr lang="en-US" sz="4800" dirty="0" smtClean="0"/>
              <a:t>Cu(NO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)</a:t>
            </a:r>
            <a:r>
              <a:rPr lang="en-US" sz="4800" baseline="-25000" dirty="0" smtClean="0"/>
              <a:t>2(AQ</a:t>
            </a:r>
            <a:r>
              <a:rPr lang="en-US" sz="4800" baseline="-25000" dirty="0"/>
              <a:t>)             </a:t>
            </a:r>
            <a:r>
              <a:rPr lang="en-US" sz="4800" baseline="-25000" dirty="0" smtClean="0"/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2</a:t>
            </a:r>
            <a:r>
              <a:rPr lang="en-US" sz="4800" dirty="0" smtClean="0"/>
              <a:t>Al(NO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)</a:t>
            </a:r>
            <a:r>
              <a:rPr lang="en-US" sz="4800" baseline="-25000" dirty="0" smtClean="0"/>
              <a:t>3(AQ</a:t>
            </a:r>
            <a:r>
              <a:rPr lang="en-US" sz="4800" baseline="-25000" dirty="0"/>
              <a:t>) </a:t>
            </a:r>
            <a:r>
              <a:rPr lang="en-US" sz="4800" baseline="-25000" dirty="0" smtClean="0"/>
              <a:t> </a:t>
            </a:r>
            <a:r>
              <a:rPr lang="en-US" sz="4800" dirty="0" smtClean="0"/>
              <a:t>+ </a:t>
            </a:r>
            <a:r>
              <a:rPr lang="en-US" sz="4800" dirty="0" smtClean="0">
                <a:solidFill>
                  <a:srgbClr val="FF0000"/>
                </a:solidFill>
              </a:rPr>
              <a:t>3</a:t>
            </a:r>
            <a:r>
              <a:rPr lang="en-US" sz="4800" dirty="0" smtClean="0"/>
              <a:t>Cu</a:t>
            </a:r>
            <a:r>
              <a:rPr lang="en-US" sz="4800" baseline="-25000" dirty="0" smtClean="0"/>
              <a:t>(S</a:t>
            </a:r>
            <a:r>
              <a:rPr lang="en-US" sz="4800" baseline="-25000" dirty="0"/>
              <a:t>) </a:t>
            </a:r>
            <a:endParaRPr lang="en-US" sz="4800" dirty="0"/>
          </a:p>
          <a:p>
            <a:r>
              <a:rPr lang="en-US" sz="4800" dirty="0"/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801710" y="2475186"/>
            <a:ext cx="827690" cy="131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346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649</Words>
  <Application>Microsoft Office PowerPoint</Application>
  <PresentationFormat>Custom</PresentationFormat>
  <Paragraphs>183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ARBUISO, CHARLES B</dc:creator>
  <cp:lastModifiedBy> </cp:lastModifiedBy>
  <cp:revision>69</cp:revision>
  <dcterms:created xsi:type="dcterms:W3CDTF">2015-09-21T12:45:47Z</dcterms:created>
  <dcterms:modified xsi:type="dcterms:W3CDTF">2016-11-29T21:20:02Z</dcterms:modified>
</cp:coreProperties>
</file>