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FF"/>
    <a:srgbClr val="CCFFFF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6BD46-FAD8-FD7E-F51A-75C5B8360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3ECF6-D2DC-D38F-C9D5-CAA72C68D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D9898-6DBC-1F8F-373E-0A999240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2011F-A59F-905B-E008-CC19AE7FE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AE387-4165-0CFC-1016-A5826BD9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3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6D5EF-7EB8-D2C7-3825-992C4F3C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51614-0F82-459D-031F-BF36A00BF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C6C40-DE21-1AFC-F33F-E3DA5F47B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7E25F-B5E9-74E0-DF33-2C55B17F8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0835C-BDA9-BC4C-024A-CE008403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7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D97E2-BC00-EB11-F99A-ACEC8FA54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1065AD-8FC3-71C6-199D-D448CA288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4B26-F082-FFE2-9B13-07189E4E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C41B8-ABE0-28E1-CB40-E7A6D3E0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0F4DA-9230-B3E9-873F-F1B24472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1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7147-FB8E-FC5D-54FB-7C5E6D24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A081-0FD2-22AC-E567-0B5AF42D8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7CA2C-B5AA-15D1-3160-D016EBFC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4BE9C-A42C-055B-F914-9B9A579F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FE1A7-B311-F449-77CD-6F593610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0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1A26B-F020-BC89-77B3-5B2B27453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4E796-7659-1A63-4FCE-C9C9EBA05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80A06-DA25-99E1-74FC-C8EA8E85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B1EB7-0E45-9D65-9D40-9F240F9F2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A1DDE-5BCF-879A-50F4-CE5D7147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4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3419-AC83-7E7F-202F-08814836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77CF9-F524-54C8-D20B-92D716EEF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BDC8E-AB82-FC6B-3D2B-F6ED8F208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CEA42-688B-CC3F-6F75-2FF30F717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828E1-F083-0657-B1E9-CC566023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777C4-CDBC-9913-13A2-41C5FA0A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4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458C-165A-915B-7A1D-024CB67C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3413F-3288-E9C9-9D67-B6CB2D2D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0AF3D-7DC6-3EAE-B496-BA3DC18AF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3ECEA-DC1E-B93F-C45D-C18EB1DCF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88AE06-10B0-8583-1AF9-EB2308230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53EADA-7CA3-4C89-FAB1-DB540496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600030-8868-8268-3AF5-ACA433DD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185CA-B438-4F6E-BE9B-B9B73530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7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C68D-5ADD-74C8-A9C4-83E4DCF1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4AA7AB-C89A-B927-03EC-C3A24F37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1724CF-DF2C-7C55-1236-311089A6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3EA4D-1177-512D-574A-605582F5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4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968ED-DBE4-FC51-0D59-FB1E71CD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D5FDC-306B-4C00-FFCB-BE2C45F2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73959-9F75-9C82-BCEC-071704C1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2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0E746-BA8C-D915-F272-DE030F0F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2DAD-57F1-ABAD-9082-C72A9C019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7C4AB-7AE8-63C5-BCAB-4C0730D1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34A25-9AE2-CCC1-DD83-4A22981CB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21034-B545-9077-92FB-AC2BFC92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210E3-DC90-D905-F533-C54D42549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1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2BE7-CDC4-6D7F-D15E-76A4ED5B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EB023-480B-4C64-26F5-D0E1BFFE2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D7B230-F2A1-216E-EC29-ECDF9D6B2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1D0B4-A992-40D0-8BA3-CAF3B56B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AAFE0-1B02-1B7A-093E-C36F20124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BB4E3-4AAD-02ED-D9E3-E17AD3C9F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1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2146A-A4DA-0C87-1474-7C41E4409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A0BB9-7383-C3DD-516E-A052FFD9D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EBA2F-6E40-31AD-1797-DC2ED240D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6063-4CCE-4D3F-A073-9E148CE5D8A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1E653-ECE3-A969-6966-B891282BD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59BD-0CDD-C7F6-10C3-DA9B98387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7963A-E55A-4193-863F-DA69E8D5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0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5F9CDF-8C05-8C17-817A-ACFF4CD60E7A}"/>
              </a:ext>
            </a:extLst>
          </p:cNvPr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The Serif Hand Extrablack" panose="03070B02030502020204" pitchFamily="66" charset="0"/>
              </a:rPr>
              <a:t>1.  Name ALL the bonds in each of these substances</a:t>
            </a:r>
            <a:endParaRPr lang="en-US" sz="3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BF8B29-2BC9-71C8-8DE3-099B487F1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344805"/>
              </p:ext>
            </p:extLst>
          </p:nvPr>
        </p:nvGraphicFramePr>
        <p:xfrm>
          <a:off x="0" y="1015663"/>
          <a:ext cx="12192000" cy="5842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921168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921168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06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8174BF-7B32-68DA-C1FE-25E816476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10D5FC-F6C4-062E-AB28-E82D31028B14}"/>
              </a:ext>
            </a:extLst>
          </p:cNvPr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200" dirty="0">
                <a:latin typeface="The Serif Hand Extrablack" panose="03070B02030502020204" pitchFamily="66" charset="0"/>
              </a:rPr>
              <a:t>10.  Name all the bonds in these compound or substances.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A10872-F032-E5C1-FFF7-22AD64EF8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92064"/>
              </p:ext>
            </p:extLst>
          </p:nvPr>
        </p:nvGraphicFramePr>
        <p:xfrm>
          <a:off x="0" y="923330"/>
          <a:ext cx="12192000" cy="593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8800" b="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39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39D33-DAF8-6839-EEAB-B63BD2D66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52F52B-0AE8-6641-AF6C-7E8B3378F652}"/>
              </a:ext>
            </a:extLst>
          </p:cNvPr>
          <p:cNvSpPr txBox="1"/>
          <p:nvPr/>
        </p:nvSpPr>
        <p:spPr>
          <a:xfrm>
            <a:off x="0" y="0"/>
            <a:ext cx="12192000" cy="16927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200" dirty="0">
                <a:latin typeface="The Serif Hand Extrablack" panose="03070B02030502020204" pitchFamily="66" charset="0"/>
              </a:rPr>
              <a:t>11.  Something special about the bonding happens in each </a:t>
            </a:r>
            <a:br>
              <a:rPr lang="en-US" sz="5200" dirty="0">
                <a:latin typeface="The Serif Hand Extrablack" panose="03070B02030502020204" pitchFamily="66" charset="0"/>
              </a:rPr>
            </a:br>
            <a:r>
              <a:rPr lang="en-US" sz="5200" dirty="0">
                <a:latin typeface="The Serif Hand Extrablack" panose="03070B02030502020204" pitchFamily="66" charset="0"/>
              </a:rPr>
              <a:t>     of these boxes, what might that be?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989049-3FB0-3D56-3BDD-05184C800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68334"/>
              </p:ext>
            </p:extLst>
          </p:nvPr>
        </p:nvGraphicFramePr>
        <p:xfrm>
          <a:off x="0" y="1692770"/>
          <a:ext cx="12192000" cy="5165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410098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en-US" sz="8800" b="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755132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Diamond</a:t>
                      </a:r>
                      <a:b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Graphite</a:t>
                      </a:r>
                      <a:b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Bucky balls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71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F7B60-EBFA-FC52-FFB1-5F7BE81C0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B4F227-06E5-9E62-1D98-973F91ED0AAE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12.  Name all the bonds found in these substances.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9A14B2-B13A-0AC2-08FA-E2B44C7B3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268924"/>
              </p:ext>
            </p:extLst>
          </p:nvPr>
        </p:nvGraphicFramePr>
        <p:xfrm>
          <a:off x="0" y="892552"/>
          <a:ext cx="12192000" cy="596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982724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KBr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NBr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982724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72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122A6-4BE1-E80D-67F5-9E513F550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213940-49FC-496F-CFA4-BF2789E69C09}"/>
              </a:ext>
            </a:extLst>
          </p:cNvPr>
          <p:cNvSpPr txBox="1"/>
          <p:nvPr/>
        </p:nvSpPr>
        <p:spPr>
          <a:xfrm>
            <a:off x="0" y="0"/>
            <a:ext cx="12192000" cy="15081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143000" indent="-1143000">
              <a:buAutoNum type="arabicPeriod" startAt="2"/>
            </a:pPr>
            <a:r>
              <a:rPr lang="en-US" sz="6000" dirty="0">
                <a:latin typeface="The Serif Hand Extrablack" panose="03070B02030502020204" pitchFamily="66" charset="0"/>
              </a:rPr>
              <a:t>Name ALL the bonds in each of these compounds</a:t>
            </a:r>
          </a:p>
          <a:p>
            <a:pPr algn="ctr"/>
            <a:r>
              <a:rPr lang="en-US" sz="3200" dirty="0">
                <a:latin typeface="The Serif Hand Extrablack" panose="03070B02030502020204" pitchFamily="66" charset="0"/>
              </a:rPr>
              <a:t>Include HOW many of each - example:  3 single polar covalent and 1 double nonpolar covalent</a:t>
            </a:r>
            <a:endParaRPr lang="en-US" sz="6000" dirty="0">
              <a:latin typeface="The Serif Hand Extrablack" panose="03070B02030502020204" pitchFamily="66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D9E8EFF-FFDA-1F23-25D3-BDC3C4A04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70876"/>
              </p:ext>
            </p:extLst>
          </p:nvPr>
        </p:nvGraphicFramePr>
        <p:xfrm>
          <a:off x="0" y="1508105"/>
          <a:ext cx="12192000" cy="534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5349895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1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3A4A6-E574-EC7E-2EBE-531A41A92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FED038-719B-ECF6-4797-5A126DD76493}"/>
              </a:ext>
            </a:extLst>
          </p:cNvPr>
          <p:cNvSpPr txBox="1"/>
          <p:nvPr/>
        </p:nvSpPr>
        <p:spPr>
          <a:xfrm>
            <a:off x="0" y="0"/>
            <a:ext cx="12192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The Serif Hand Extrablack" panose="03070B02030502020204" pitchFamily="66" charset="0"/>
              </a:rPr>
              <a:t>3.  An alloy is when two or more metals, or </a:t>
            </a:r>
            <a:br>
              <a:rPr lang="en-US" sz="6000" dirty="0">
                <a:latin typeface="The Serif Hand Extrablack" panose="03070B02030502020204" pitchFamily="66" charset="0"/>
              </a:rPr>
            </a:br>
            <a:r>
              <a:rPr lang="en-US" sz="6000" dirty="0">
                <a:latin typeface="The Serif Hand Extrablack" panose="03070B02030502020204" pitchFamily="66" charset="0"/>
              </a:rPr>
              <a:t>    a metal and nonmetal are melted together, then</a:t>
            </a:r>
            <a:br>
              <a:rPr lang="en-US" sz="6000" dirty="0">
                <a:latin typeface="The Serif Hand Extrablack" panose="03070B02030502020204" pitchFamily="66" charset="0"/>
              </a:rPr>
            </a:br>
            <a:r>
              <a:rPr lang="en-US" sz="6000" dirty="0">
                <a:latin typeface="The Serif Hand Extrablack" panose="03070B02030502020204" pitchFamily="66" charset="0"/>
              </a:rPr>
              <a:t>    cooled.  What mixtures match to these alloys?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8FDCE7-0627-EDDF-DFE0-89C716018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769602"/>
              </p:ext>
            </p:extLst>
          </p:nvPr>
        </p:nvGraphicFramePr>
        <p:xfrm>
          <a:off x="-2" y="2862322"/>
          <a:ext cx="12192002" cy="3995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0366">
                  <a:extLst>
                    <a:ext uri="{9D8B030D-6E8A-4147-A177-3AD203B41FA5}">
                      <a16:colId xmlns:a16="http://schemas.microsoft.com/office/drawing/2014/main" val="2670903427"/>
                    </a:ext>
                  </a:extLst>
                </a:gridCol>
                <a:gridCol w="6511636">
                  <a:extLst>
                    <a:ext uri="{9D8B030D-6E8A-4147-A177-3AD203B41FA5}">
                      <a16:colId xmlns:a16="http://schemas.microsoft.com/office/drawing/2014/main" val="3957567504"/>
                    </a:ext>
                  </a:extLst>
                </a:gridCol>
              </a:tblGrid>
              <a:tr h="3995677">
                <a:tc>
                  <a:txBody>
                    <a:bodyPr/>
                    <a:lstStyle/>
                    <a:p>
                      <a:pPr marL="742950" indent="-742950" algn="l">
                        <a:buAutoNum type="arabi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Sterling silver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Brass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Cast iron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Stainless steel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742950" algn="l">
                        <a:buAutoNum type="alphaU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Zinc + Copper</a:t>
                      </a:r>
                    </a:p>
                    <a:p>
                      <a:pPr marL="742950" indent="-742950" algn="l">
                        <a:buAutoNum type="alphaU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Carbon + Iron</a:t>
                      </a:r>
                    </a:p>
                    <a:p>
                      <a:pPr marL="742950" indent="-742950" algn="l">
                        <a:buAutoNum type="alphaU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Chromium + Iron</a:t>
                      </a:r>
                    </a:p>
                    <a:p>
                      <a:pPr marL="742950" indent="-742950" algn="l">
                        <a:buAutoNum type="alphaUcPeriod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Copper + Silver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4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48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739AB-9CFE-E913-7CA9-401D42DEE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6CAB3E-3980-F494-5497-3382DEAA4E08}"/>
              </a:ext>
            </a:extLst>
          </p:cNvPr>
          <p:cNvSpPr txBox="1"/>
          <p:nvPr/>
        </p:nvSpPr>
        <p:spPr>
          <a:xfrm>
            <a:off x="0" y="0"/>
            <a:ext cx="1219200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4.  Intermolecular bonding is not inside of compounds, </a:t>
            </a:r>
            <a:br>
              <a:rPr lang="en-US" sz="5400" dirty="0">
                <a:latin typeface="The Serif Hand Extrablack" panose="03070B02030502020204" pitchFamily="66" charset="0"/>
              </a:rPr>
            </a:br>
            <a:r>
              <a:rPr lang="en-US" sz="5400" dirty="0">
                <a:latin typeface="The Serif Hand Extrablack" panose="03070B02030502020204" pitchFamily="66" charset="0"/>
              </a:rPr>
              <a:t>    it’s between particles (either atoms or molecules).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9DDBED-5539-10A4-62A7-FC5E83754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982464"/>
              </p:ext>
            </p:extLst>
          </p:nvPr>
        </p:nvGraphicFramePr>
        <p:xfrm>
          <a:off x="0" y="1754326"/>
          <a:ext cx="12191999" cy="5103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3964">
                  <a:extLst>
                    <a:ext uri="{9D8B030D-6E8A-4147-A177-3AD203B41FA5}">
                      <a16:colId xmlns:a16="http://schemas.microsoft.com/office/drawing/2014/main" val="2670903427"/>
                    </a:ext>
                  </a:extLst>
                </a:gridCol>
                <a:gridCol w="6918035">
                  <a:extLst>
                    <a:ext uri="{9D8B030D-6E8A-4147-A177-3AD203B41FA5}">
                      <a16:colId xmlns:a16="http://schemas.microsoft.com/office/drawing/2014/main" val="3957567504"/>
                    </a:ext>
                  </a:extLst>
                </a:gridCol>
              </a:tblGrid>
              <a:tr h="5103674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 these IMF in </a:t>
                      </a:r>
                      <a:b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 of weakest to strongest… </a:t>
                      </a: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Dipole attraction</a:t>
                      </a:r>
                      <a:b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Hydrogen bonding</a:t>
                      </a:r>
                      <a:b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 dispersion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4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substances to the IMF they exhibit </a:t>
                      </a: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54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</a:t>
                      </a:r>
                      <a:r>
                        <a:rPr lang="en-US" sz="5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dipole attraction </a:t>
                      </a:r>
                      <a:br>
                        <a:rPr lang="en-US" sz="9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54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      </a:t>
                      </a:r>
                      <a:r>
                        <a:rPr lang="en-US" sz="4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 dispersion </a:t>
                      </a: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PCl</a:t>
                      </a:r>
                      <a:r>
                        <a:rPr lang="en-US" sz="54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         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hydrogen bonding</a:t>
                      </a:r>
                      <a:endParaRPr lang="en-US" sz="5400" b="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4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6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EBCEDF-8561-BDC4-27BD-867E261D0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478F35-210D-ABB8-27D9-C35B7635F6C0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5.  How does metallic bonding explain metallic properties?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E9A24D-591B-63B5-B7EC-F49989E6E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80435"/>
              </p:ext>
            </p:extLst>
          </p:nvPr>
        </p:nvGraphicFramePr>
        <p:xfrm>
          <a:off x="-1" y="923330"/>
          <a:ext cx="12191999" cy="593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2670903427"/>
                    </a:ext>
                  </a:extLst>
                </a:gridCol>
              </a:tblGrid>
              <a:tr h="593467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7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Metals…  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7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 are Malleable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7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are Ductile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7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can Conduct Electricity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64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87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85266-6C5E-A77A-58B7-E704DBFF5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E2BEC1-79A0-EF18-938D-4051A6C072C2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6.  Name all bonds present in these substances.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FD32B5-1337-07D4-945C-3CA9FFB41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751249"/>
              </p:ext>
            </p:extLst>
          </p:nvPr>
        </p:nvGraphicFramePr>
        <p:xfrm>
          <a:off x="0" y="923330"/>
          <a:ext cx="12192000" cy="593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NBr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8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96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361AC-27E8-118F-11CB-0443F5997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85BA6D-B9FC-42DD-7F50-7FC10CEF3D82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7.  Rank these bonds from most polar to least polar.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D252CC-97ED-EAA0-6AE1-52F2A7D02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066611"/>
              </p:ext>
            </p:extLst>
          </p:nvPr>
        </p:nvGraphicFramePr>
        <p:xfrm>
          <a:off x="0" y="923330"/>
          <a:ext cx="12192000" cy="593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H–I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H–Cl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H–O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967335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O–F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I–I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C=O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66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CE519-C51D-5341-CA1D-461171846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282DA-6132-4F73-525D-24D8D5144C6C}"/>
              </a:ext>
            </a:extLst>
          </p:cNvPr>
          <p:cNvSpPr txBox="1"/>
          <p:nvPr/>
        </p:nvSpPr>
        <p:spPr>
          <a:xfrm>
            <a:off x="0" y="0"/>
            <a:ext cx="1219200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The Serif Hand Extrablack" panose="03070B02030502020204" pitchFamily="66" charset="0"/>
              </a:rPr>
              <a:t>8.  Molecular polarity is determined by molecular shapes.</a:t>
            </a:r>
            <a:br>
              <a:rPr lang="en-US" sz="5400" dirty="0">
                <a:latin typeface="The Serif Hand Extrablack" panose="03070B02030502020204" pitchFamily="66" charset="0"/>
              </a:rPr>
            </a:br>
            <a:r>
              <a:rPr lang="en-US" sz="5400" dirty="0">
                <a:latin typeface="The Serif Hand Extrablack" panose="03070B02030502020204" pitchFamily="66" charset="0"/>
              </a:rPr>
              <a:t>    If a compound has radial symmetry, it’s nonpolar.  </a:t>
            </a:r>
            <a:br>
              <a:rPr lang="en-US" sz="5400" dirty="0">
                <a:latin typeface="The Serif Hand Extrablack" panose="03070B02030502020204" pitchFamily="66" charset="0"/>
              </a:rPr>
            </a:br>
            <a:r>
              <a:rPr lang="en-US" sz="5400" dirty="0">
                <a:latin typeface="The Serif Hand Extrablack" panose="03070B02030502020204" pitchFamily="66" charset="0"/>
              </a:rPr>
              <a:t>    Are these molecules polar or nonpolar?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BB8C02-8F3A-1671-21E6-C858D5799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783387"/>
              </p:ext>
            </p:extLst>
          </p:nvPr>
        </p:nvGraphicFramePr>
        <p:xfrm>
          <a:off x="0" y="2585322"/>
          <a:ext cx="12192000" cy="4272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3992377"/>
                    </a:ext>
                  </a:extLst>
                </a:gridCol>
              </a:tblGrid>
              <a:tr h="2136339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136339"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BF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1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BAEAA-FD4A-4E4F-639B-FB334DD1BE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96C037-B82F-03AB-C9E6-269FB8185A6D}"/>
              </a:ext>
            </a:extLst>
          </p:cNvPr>
          <p:cNvSpPr txBox="1"/>
          <p:nvPr/>
        </p:nvSpPr>
        <p:spPr>
          <a:xfrm>
            <a:off x="0" y="0"/>
            <a:ext cx="12192000" cy="22159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600" dirty="0">
                <a:latin typeface="The Serif Hand Extrablack" panose="03070B02030502020204" pitchFamily="66" charset="0"/>
              </a:rPr>
              <a:t>9.  Substances with stronger intermolecular attraction have higher</a:t>
            </a:r>
            <a:br>
              <a:rPr lang="en-US" sz="4600" dirty="0">
                <a:latin typeface="The Serif Hand Extrablack" panose="03070B02030502020204" pitchFamily="66" charset="0"/>
              </a:rPr>
            </a:br>
            <a:r>
              <a:rPr lang="en-US" sz="4600" dirty="0">
                <a:latin typeface="The Serif Hand Extrablack" panose="03070B02030502020204" pitchFamily="66" charset="0"/>
              </a:rPr>
              <a:t>    boiling points because they are more attracted together, it takes</a:t>
            </a:r>
            <a:br>
              <a:rPr lang="en-US" sz="4600" dirty="0">
                <a:latin typeface="The Serif Hand Extrablack" panose="03070B02030502020204" pitchFamily="66" charset="0"/>
              </a:rPr>
            </a:br>
            <a:r>
              <a:rPr lang="en-US" sz="4600" dirty="0">
                <a:latin typeface="The Serif Hand Extrablack" panose="03070B02030502020204" pitchFamily="66" charset="0"/>
              </a:rPr>
              <a:t>    more energy to boil the apart.  Which has the higher boiling point?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DFADE0-E168-88B8-AF3E-88B36CD30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80006"/>
              </p:ext>
            </p:extLst>
          </p:nvPr>
        </p:nvGraphicFramePr>
        <p:xfrm>
          <a:off x="0" y="2215991"/>
          <a:ext cx="12192000" cy="4642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3564">
                  <a:extLst>
                    <a:ext uri="{9D8B030D-6E8A-4147-A177-3AD203B41FA5}">
                      <a16:colId xmlns:a16="http://schemas.microsoft.com/office/drawing/2014/main" val="2068262421"/>
                    </a:ext>
                  </a:extLst>
                </a:gridCol>
                <a:gridCol w="6308436">
                  <a:extLst>
                    <a:ext uri="{9D8B030D-6E8A-4147-A177-3AD203B41FA5}">
                      <a16:colId xmlns:a16="http://schemas.microsoft.com/office/drawing/2014/main" val="3812201001"/>
                    </a:ext>
                  </a:extLst>
                </a:gridCol>
              </a:tblGrid>
              <a:tr h="2321005">
                <a:tc>
                  <a:txBody>
                    <a:bodyPr/>
                    <a:lstStyle/>
                    <a:p>
                      <a:pPr algn="l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Br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 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0858"/>
                  </a:ext>
                </a:extLst>
              </a:tr>
              <a:tr h="2321005">
                <a:tc>
                  <a:txBody>
                    <a:bodyPr/>
                    <a:lstStyle/>
                    <a:p>
                      <a:pPr algn="l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</a:t>
                      </a:r>
                      <a:r>
                        <a:rPr lang="en-US" sz="4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8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SiCl</a:t>
                      </a:r>
                      <a:r>
                        <a:rPr lang="en-US" sz="88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39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405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The Serif Hand Extrablack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ARBUISO, CHARLES B</dc:creator>
  <cp:lastModifiedBy>ARBUISO, CHARLES B</cp:lastModifiedBy>
  <cp:revision>6</cp:revision>
  <dcterms:created xsi:type="dcterms:W3CDTF">2023-06-17T14:19:17Z</dcterms:created>
  <dcterms:modified xsi:type="dcterms:W3CDTF">2025-02-08T19:17:20Z</dcterms:modified>
</cp:coreProperties>
</file>