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FF"/>
    <a:srgbClr val="CCFFFF"/>
    <a:srgbClr val="CCE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6BD46-FAD8-FD7E-F51A-75C5B83604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33ECF6-D2DC-D38F-C9D5-CAA72C68DD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AD9898-6DBC-1F8F-373E-0A999240E02E}"/>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5" name="Footer Placeholder 4">
            <a:extLst>
              <a:ext uri="{FF2B5EF4-FFF2-40B4-BE49-F238E27FC236}">
                <a16:creationId xmlns:a16="http://schemas.microsoft.com/office/drawing/2014/main" id="{B0B2011F-A59F-905B-E008-CC19AE7FE6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2AE387-4165-0CFC-1016-A5826BD94E55}"/>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3725335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6D5EF-7EB8-D2C7-3825-992C4F3CEE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651614-0F82-459D-031F-BF36A00BFA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EC6C40-DE21-1AFC-F33F-E3DA5F47B8DA}"/>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5" name="Footer Placeholder 4">
            <a:extLst>
              <a:ext uri="{FF2B5EF4-FFF2-40B4-BE49-F238E27FC236}">
                <a16:creationId xmlns:a16="http://schemas.microsoft.com/office/drawing/2014/main" id="{7987E25F-B5E9-74E0-DF33-2C55B17F88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40835C-BDA9-BC4C-024A-CE008403D0AF}"/>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45097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4D97E2-BC00-EB11-F99A-ACEC8FA544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1065AD-8FC3-71C6-199D-D448CA288A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634B26-F082-FFE2-9B13-07189E4EC45E}"/>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5" name="Footer Placeholder 4">
            <a:extLst>
              <a:ext uri="{FF2B5EF4-FFF2-40B4-BE49-F238E27FC236}">
                <a16:creationId xmlns:a16="http://schemas.microsoft.com/office/drawing/2014/main" id="{615C41B8-ABE0-28E1-CB40-E7A6D3E019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D0F4DA-9230-B3E9-873F-F1B24472F428}"/>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1752312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17147-FB8E-FC5D-54FB-7C5E6D2412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A5A081-0FD2-22AC-E567-0B5AF42D83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77CA2C-B5AA-15D1-3160-D016EBFC08CD}"/>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5" name="Footer Placeholder 4">
            <a:extLst>
              <a:ext uri="{FF2B5EF4-FFF2-40B4-BE49-F238E27FC236}">
                <a16:creationId xmlns:a16="http://schemas.microsoft.com/office/drawing/2014/main" id="{6AF4BE9C-A42C-055B-F914-9B9A579FCD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CFE1A7-B311-F449-77CD-6F5936103C70}"/>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291500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1A26B-F020-BC89-77B3-5B2B274534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14E796-7659-1A63-4FCE-C9C9EBA052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480A06-DA25-99E1-74FC-C8EA8E85FEE3}"/>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5" name="Footer Placeholder 4">
            <a:extLst>
              <a:ext uri="{FF2B5EF4-FFF2-40B4-BE49-F238E27FC236}">
                <a16:creationId xmlns:a16="http://schemas.microsoft.com/office/drawing/2014/main" id="{AF1B1EB7-0E45-9D65-9D40-9F240F9F2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A1DDE-5BCF-879A-50F4-CE5D7147519C}"/>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720949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F3419-AC83-7E7F-202F-0881483669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277CF9-F524-54C8-D20B-92D716EEF8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8BDC8E-AB82-FC6B-3D2B-F6ED8F208A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7CEA42-688B-CC3F-6F75-2FF30F7177D0}"/>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6" name="Footer Placeholder 5">
            <a:extLst>
              <a:ext uri="{FF2B5EF4-FFF2-40B4-BE49-F238E27FC236}">
                <a16:creationId xmlns:a16="http://schemas.microsoft.com/office/drawing/2014/main" id="{4B8828E1-F083-0657-B1E9-CC5660235B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777C4-CDBC-9913-13A2-41C5FA0A045E}"/>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3638447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6458C-165A-915B-7A1D-024CB67CC3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53413F-3288-E9C9-9D67-B6CB2D2D06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10AF3D-7DC6-3EAE-B496-BA3DC18AF2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53ECEA-DC1E-B93F-C45D-C18EB1DCFC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88AE06-10B0-8583-1AF9-EB23082308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53EADA-7CA3-4C89-FAB1-DB540496F46D}"/>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8" name="Footer Placeholder 7">
            <a:extLst>
              <a:ext uri="{FF2B5EF4-FFF2-40B4-BE49-F238E27FC236}">
                <a16:creationId xmlns:a16="http://schemas.microsoft.com/office/drawing/2014/main" id="{B3600030-8868-8268-3AF5-ACA433DD7D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2185CA-B438-4F6E-BE9B-B9B735308C10}"/>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380827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BC68D-5ADD-74C8-A9C4-83E4DCF128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4AA7AB-C89A-B927-03EC-C3A24F37A033}"/>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4" name="Footer Placeholder 3">
            <a:extLst>
              <a:ext uri="{FF2B5EF4-FFF2-40B4-BE49-F238E27FC236}">
                <a16:creationId xmlns:a16="http://schemas.microsoft.com/office/drawing/2014/main" id="{291724CF-DF2C-7C55-1236-311089A6D6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893EA4D-1177-512D-574A-605582F57718}"/>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215574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A968ED-DBE4-FC51-0D59-FB1E71CDA381}"/>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3" name="Footer Placeholder 2">
            <a:extLst>
              <a:ext uri="{FF2B5EF4-FFF2-40B4-BE49-F238E27FC236}">
                <a16:creationId xmlns:a16="http://schemas.microsoft.com/office/drawing/2014/main" id="{7EED5FDC-306B-4C00-FFCB-BE2C45F2D4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F473959-9F75-9C82-BCEC-071704C15690}"/>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845125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E746-BA8C-D915-F272-DE030F0FFB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692DAD-57F1-ABAD-9082-C72A9C0197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D7C4AB-7AE8-63C5-BCAB-4C0730D1E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F34A25-9AE2-CCC1-DD83-4A22981CB103}"/>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6" name="Footer Placeholder 5">
            <a:extLst>
              <a:ext uri="{FF2B5EF4-FFF2-40B4-BE49-F238E27FC236}">
                <a16:creationId xmlns:a16="http://schemas.microsoft.com/office/drawing/2014/main" id="{17021034-B545-9077-92FB-AC2BFC929C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7210E3-DC90-D905-F533-C54D4254995B}"/>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993717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72BE7-CDC4-6D7F-D15E-76A4ED5BE8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CEB023-480B-4C64-26F5-D0E1BFFE25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4D7B230-F2A1-216E-EC29-ECDF9D6B26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51D0B4-A992-40D0-8BA3-CAF3B56B316B}"/>
              </a:ext>
            </a:extLst>
          </p:cNvPr>
          <p:cNvSpPr>
            <a:spLocks noGrp="1"/>
          </p:cNvSpPr>
          <p:nvPr>
            <p:ph type="dt" sz="half" idx="10"/>
          </p:nvPr>
        </p:nvSpPr>
        <p:spPr/>
        <p:txBody>
          <a:bodyPr/>
          <a:lstStyle/>
          <a:p>
            <a:fld id="{A61F6063-4CCE-4D3F-A073-9E148CE5D8A9}" type="datetimeFigureOut">
              <a:rPr lang="en-US" smtClean="0"/>
              <a:t>2/21/2025</a:t>
            </a:fld>
            <a:endParaRPr lang="en-US"/>
          </a:p>
        </p:txBody>
      </p:sp>
      <p:sp>
        <p:nvSpPr>
          <p:cNvPr id="6" name="Footer Placeholder 5">
            <a:extLst>
              <a:ext uri="{FF2B5EF4-FFF2-40B4-BE49-F238E27FC236}">
                <a16:creationId xmlns:a16="http://schemas.microsoft.com/office/drawing/2014/main" id="{3B9AAFE0-1B02-1B7A-093E-C36F201246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BB4E3-4AAD-02ED-D9E3-E17AD3C9F7B3}"/>
              </a:ext>
            </a:extLst>
          </p:cNvPr>
          <p:cNvSpPr>
            <a:spLocks noGrp="1"/>
          </p:cNvSpPr>
          <p:nvPr>
            <p:ph type="sldNum" sz="quarter" idx="12"/>
          </p:nvPr>
        </p:nvSpPr>
        <p:spPr/>
        <p:txBody>
          <a:bodyPr/>
          <a:lstStyle/>
          <a:p>
            <a:fld id="{FF67963A-E55A-4193-863F-DA69E8D58D6D}" type="slidenum">
              <a:rPr lang="en-US" smtClean="0"/>
              <a:t>‹#›</a:t>
            </a:fld>
            <a:endParaRPr lang="en-US"/>
          </a:p>
        </p:txBody>
      </p:sp>
    </p:spTree>
    <p:extLst>
      <p:ext uri="{BB962C8B-B14F-4D97-AF65-F5344CB8AC3E}">
        <p14:creationId xmlns:p14="http://schemas.microsoft.com/office/powerpoint/2010/main" val="2836015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12146A-A4DA-0C87-1474-7C41E44092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6A0BB9-7383-C3DD-516E-A052FFD9D2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FEBA2F-6E40-31AD-1797-DC2ED240D0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F6063-4CCE-4D3F-A073-9E148CE5D8A9}" type="datetimeFigureOut">
              <a:rPr lang="en-US" smtClean="0"/>
              <a:t>2/21/2025</a:t>
            </a:fld>
            <a:endParaRPr lang="en-US"/>
          </a:p>
        </p:txBody>
      </p:sp>
      <p:sp>
        <p:nvSpPr>
          <p:cNvPr id="5" name="Footer Placeholder 4">
            <a:extLst>
              <a:ext uri="{FF2B5EF4-FFF2-40B4-BE49-F238E27FC236}">
                <a16:creationId xmlns:a16="http://schemas.microsoft.com/office/drawing/2014/main" id="{C4B1E653-ECE3-A969-6966-B891282BD9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0A59BD-0CDD-C7F6-10C3-DA9B983877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7963A-E55A-4193-863F-DA69E8D58D6D}" type="slidenum">
              <a:rPr lang="en-US" smtClean="0"/>
              <a:t>‹#›</a:t>
            </a:fld>
            <a:endParaRPr lang="en-US"/>
          </a:p>
        </p:txBody>
      </p:sp>
    </p:spTree>
    <p:extLst>
      <p:ext uri="{BB962C8B-B14F-4D97-AF65-F5344CB8AC3E}">
        <p14:creationId xmlns:p14="http://schemas.microsoft.com/office/powerpoint/2010/main" val="948003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5F9CDF-8C05-8C17-817A-ACFF4CD60E7A}"/>
              </a:ext>
            </a:extLst>
          </p:cNvPr>
          <p:cNvSpPr txBox="1"/>
          <p:nvPr/>
        </p:nvSpPr>
        <p:spPr>
          <a:xfrm>
            <a:off x="0" y="0"/>
            <a:ext cx="12192000" cy="1015663"/>
          </a:xfrm>
          <a:prstGeom prst="rect">
            <a:avLst/>
          </a:prstGeom>
          <a:solidFill>
            <a:schemeClr val="bg1">
              <a:lumMod val="95000"/>
            </a:schemeClr>
          </a:solidFill>
        </p:spPr>
        <p:txBody>
          <a:bodyPr wrap="square" rtlCol="0">
            <a:spAutoFit/>
          </a:bodyPr>
          <a:lstStyle/>
          <a:p>
            <a:r>
              <a:rPr lang="en-US" sz="6000" dirty="0">
                <a:latin typeface="The Serif Hand Extrablack" panose="03070B02030502020204" pitchFamily="66" charset="0"/>
              </a:rPr>
              <a:t>1.  Name ALL the bonds in each of these substances</a:t>
            </a:r>
            <a:endParaRPr lang="en-US" sz="3200" dirty="0"/>
          </a:p>
        </p:txBody>
      </p:sp>
      <p:graphicFrame>
        <p:nvGraphicFramePr>
          <p:cNvPr id="3" name="Table 2">
            <a:extLst>
              <a:ext uri="{FF2B5EF4-FFF2-40B4-BE49-F238E27FC236}">
                <a16:creationId xmlns:a16="http://schemas.microsoft.com/office/drawing/2014/main" id="{F8BF8B29-2BC9-71C8-8DE3-099B487F13B5}"/>
              </a:ext>
            </a:extLst>
          </p:cNvPr>
          <p:cNvGraphicFramePr>
            <a:graphicFrameLocks noGrp="1"/>
          </p:cNvGraphicFramePr>
          <p:nvPr>
            <p:extLst>
              <p:ext uri="{D42A27DB-BD31-4B8C-83A1-F6EECF244321}">
                <p14:modId xmlns:p14="http://schemas.microsoft.com/office/powerpoint/2010/main" val="2116344805"/>
              </p:ext>
            </p:extLst>
          </p:nvPr>
        </p:nvGraphicFramePr>
        <p:xfrm>
          <a:off x="0" y="1015663"/>
          <a:ext cx="12192000" cy="5842336"/>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8262421"/>
                    </a:ext>
                  </a:extLst>
                </a:gridCol>
                <a:gridCol w="4064000">
                  <a:extLst>
                    <a:ext uri="{9D8B030D-6E8A-4147-A177-3AD203B41FA5}">
                      <a16:colId xmlns:a16="http://schemas.microsoft.com/office/drawing/2014/main" val="3812201001"/>
                    </a:ext>
                  </a:extLst>
                </a:gridCol>
                <a:gridCol w="4064000">
                  <a:extLst>
                    <a:ext uri="{9D8B030D-6E8A-4147-A177-3AD203B41FA5}">
                      <a16:colId xmlns:a16="http://schemas.microsoft.com/office/drawing/2014/main" val="1013992377"/>
                    </a:ext>
                  </a:extLst>
                </a:gridCol>
              </a:tblGrid>
              <a:tr h="2921168">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HBr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800" b="0" dirty="0">
                          <a:solidFill>
                            <a:schemeClr val="tx1"/>
                          </a:solidFill>
                          <a:latin typeface="Times New Roman" panose="02020603050405020304" pitchFamily="18" charset="0"/>
                          <a:cs typeface="Times New Roman" panose="02020603050405020304" pitchFamily="18" charset="0"/>
                        </a:rPr>
                        <a:t>AlCl</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CO</a:t>
                      </a:r>
                      <a:r>
                        <a:rPr lang="en-US" sz="8800" b="0" baseline="-25000" dirty="0">
                          <a:solidFill>
                            <a:schemeClr val="tx1"/>
                          </a:solidFill>
                          <a:latin typeface="Times New Roman" panose="02020603050405020304" pitchFamily="18" charset="0"/>
                          <a:cs typeface="Times New Roman" panose="02020603050405020304" pitchFamily="18" charset="0"/>
                        </a:rPr>
                        <a:t>2</a:t>
                      </a:r>
                      <a:endParaRPr lang="en-US" sz="88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070858"/>
                  </a:ext>
                </a:extLst>
              </a:tr>
              <a:tr h="2921168">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F</a:t>
                      </a:r>
                      <a:r>
                        <a:rPr lang="en-US" sz="8800" b="0" baseline="-250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O</a:t>
                      </a:r>
                      <a:r>
                        <a:rPr lang="en-US" sz="8800" b="0" baseline="-25000" dirty="0">
                          <a:solidFill>
                            <a:schemeClr val="tx1"/>
                          </a:solidFill>
                          <a:latin typeface="Times New Roman" panose="02020603050405020304" pitchFamily="18" charset="0"/>
                          <a:cs typeface="Times New Roman" panose="02020603050405020304" pitchFamily="18" charset="0"/>
                        </a:rPr>
                        <a:t>2</a:t>
                      </a:r>
                      <a:endParaRPr lang="en-US" sz="88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Fe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237075"/>
                  </a:ext>
                </a:extLst>
              </a:tr>
            </a:tbl>
          </a:graphicData>
        </a:graphic>
      </p:graphicFrame>
      <p:graphicFrame>
        <p:nvGraphicFramePr>
          <p:cNvPr id="4" name="Table 3">
            <a:extLst>
              <a:ext uri="{FF2B5EF4-FFF2-40B4-BE49-F238E27FC236}">
                <a16:creationId xmlns:a16="http://schemas.microsoft.com/office/drawing/2014/main" id="{9A9FF7F8-B884-66EB-7438-43C72F1D412B}"/>
              </a:ext>
            </a:extLst>
          </p:cNvPr>
          <p:cNvGraphicFramePr>
            <a:graphicFrameLocks noGrp="1"/>
          </p:cNvGraphicFramePr>
          <p:nvPr>
            <p:extLst>
              <p:ext uri="{D42A27DB-BD31-4B8C-83A1-F6EECF244321}">
                <p14:modId xmlns:p14="http://schemas.microsoft.com/office/powerpoint/2010/main" val="3394454659"/>
              </p:ext>
            </p:extLst>
          </p:nvPr>
        </p:nvGraphicFramePr>
        <p:xfrm>
          <a:off x="0" y="1015662"/>
          <a:ext cx="12192000" cy="584233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680574121"/>
                    </a:ext>
                  </a:extLst>
                </a:gridCol>
                <a:gridCol w="4064000">
                  <a:extLst>
                    <a:ext uri="{9D8B030D-6E8A-4147-A177-3AD203B41FA5}">
                      <a16:colId xmlns:a16="http://schemas.microsoft.com/office/drawing/2014/main" val="1932701864"/>
                    </a:ext>
                  </a:extLst>
                </a:gridCol>
                <a:gridCol w="4064000">
                  <a:extLst>
                    <a:ext uri="{9D8B030D-6E8A-4147-A177-3AD203B41FA5}">
                      <a16:colId xmlns:a16="http://schemas.microsoft.com/office/drawing/2014/main" val="3768406508"/>
                    </a:ext>
                  </a:extLst>
                </a:gridCol>
              </a:tblGrid>
              <a:tr h="2921169">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1 Single nonpolar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Ionic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2 double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9484872"/>
                  </a:ext>
                </a:extLst>
              </a:tr>
              <a:tr h="2921169">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1 single nonpolar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1 double nonpolar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b="0" dirty="0">
                          <a:solidFill>
                            <a:srgbClr val="FF0000"/>
                          </a:solidFill>
                          <a:latin typeface="Times New Roman" panose="02020603050405020304" pitchFamily="18" charset="0"/>
                          <a:cs typeface="Times New Roman" panose="02020603050405020304" pitchFamily="18" charset="0"/>
                        </a:rPr>
                        <a:t>Metallic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536658"/>
                  </a:ext>
                </a:extLst>
              </a:tr>
            </a:tbl>
          </a:graphicData>
        </a:graphic>
      </p:graphicFrame>
    </p:spTree>
    <p:extLst>
      <p:ext uri="{BB962C8B-B14F-4D97-AF65-F5344CB8AC3E}">
        <p14:creationId xmlns:p14="http://schemas.microsoft.com/office/powerpoint/2010/main" val="3006063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8174BF-7B32-68DA-C1FE-25E8164762A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410D5FC-F6C4-062E-AB28-E82D31028B14}"/>
              </a:ext>
            </a:extLst>
          </p:cNvPr>
          <p:cNvSpPr txBox="1"/>
          <p:nvPr/>
        </p:nvSpPr>
        <p:spPr>
          <a:xfrm>
            <a:off x="0" y="0"/>
            <a:ext cx="12192000" cy="892552"/>
          </a:xfrm>
          <a:prstGeom prst="rect">
            <a:avLst/>
          </a:prstGeom>
          <a:solidFill>
            <a:schemeClr val="bg1">
              <a:lumMod val="95000"/>
            </a:schemeClr>
          </a:solidFill>
        </p:spPr>
        <p:txBody>
          <a:bodyPr wrap="square" rtlCol="0">
            <a:spAutoFit/>
          </a:bodyPr>
          <a:lstStyle/>
          <a:p>
            <a:r>
              <a:rPr lang="en-US" sz="5200" dirty="0">
                <a:latin typeface="The Serif Hand Extrablack" panose="03070B02030502020204" pitchFamily="66" charset="0"/>
              </a:rPr>
              <a:t>10.  Name all the bonds in these compound or substances.</a:t>
            </a:r>
          </a:p>
        </p:txBody>
      </p:sp>
      <p:graphicFrame>
        <p:nvGraphicFramePr>
          <p:cNvPr id="4" name="Table 3">
            <a:extLst>
              <a:ext uri="{FF2B5EF4-FFF2-40B4-BE49-F238E27FC236}">
                <a16:creationId xmlns:a16="http://schemas.microsoft.com/office/drawing/2014/main" id="{B3A10872-F032-E5C1-FFF7-22AD64EF8114}"/>
              </a:ext>
            </a:extLst>
          </p:cNvPr>
          <p:cNvGraphicFramePr>
            <a:graphicFrameLocks noGrp="1"/>
          </p:cNvGraphicFramePr>
          <p:nvPr>
            <p:extLst>
              <p:ext uri="{D42A27DB-BD31-4B8C-83A1-F6EECF244321}">
                <p14:modId xmlns:p14="http://schemas.microsoft.com/office/powerpoint/2010/main" val="874092064"/>
              </p:ext>
            </p:extLst>
          </p:nvPr>
        </p:nvGraphicFramePr>
        <p:xfrm>
          <a:off x="0" y="923330"/>
          <a:ext cx="12192000" cy="593467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8262421"/>
                    </a:ext>
                  </a:extLst>
                </a:gridCol>
                <a:gridCol w="4064000">
                  <a:extLst>
                    <a:ext uri="{9D8B030D-6E8A-4147-A177-3AD203B41FA5}">
                      <a16:colId xmlns:a16="http://schemas.microsoft.com/office/drawing/2014/main" val="3812201001"/>
                    </a:ext>
                  </a:extLst>
                </a:gridCol>
                <a:gridCol w="4064000">
                  <a:extLst>
                    <a:ext uri="{9D8B030D-6E8A-4147-A177-3AD203B41FA5}">
                      <a16:colId xmlns:a16="http://schemas.microsoft.com/office/drawing/2014/main" val="1013992377"/>
                    </a:ext>
                  </a:extLst>
                </a:gridCol>
              </a:tblGrid>
              <a:tr h="2967335">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N</a:t>
                      </a:r>
                      <a:r>
                        <a:rPr lang="en-US" sz="8800" b="0" baseline="-250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800" b="0" dirty="0">
                          <a:solidFill>
                            <a:schemeClr val="tx1"/>
                          </a:solidFill>
                          <a:latin typeface="Times New Roman" panose="02020603050405020304" pitchFamily="18" charset="0"/>
                          <a:cs typeface="Times New Roman" panose="02020603050405020304" pitchFamily="18" charset="0"/>
                        </a:rPr>
                        <a:t>O</a:t>
                      </a:r>
                      <a:r>
                        <a:rPr lang="en-US" sz="8800" b="0" baseline="-250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Br</a:t>
                      </a:r>
                      <a:r>
                        <a:rPr lang="en-US" sz="8800" b="0" baseline="-250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070858"/>
                  </a:ext>
                </a:extLst>
              </a:tr>
              <a:tr h="2967335">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HCN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CuSO</a:t>
                      </a:r>
                      <a:r>
                        <a:rPr lang="en-US" sz="8800" b="0" baseline="-25000" dirty="0">
                          <a:solidFill>
                            <a:schemeClr val="tx1"/>
                          </a:solidFill>
                          <a:latin typeface="Times New Roman" panose="02020603050405020304" pitchFamily="18" charset="0"/>
                          <a:cs typeface="Times New Roman" panose="020206030504050203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H</a:t>
                      </a:r>
                      <a:r>
                        <a:rPr lang="en-US" sz="8800" b="0" baseline="-25000" dirty="0">
                          <a:solidFill>
                            <a:schemeClr val="tx1"/>
                          </a:solidFill>
                          <a:latin typeface="Times New Roman" panose="02020603050405020304" pitchFamily="18" charset="0"/>
                          <a:cs typeface="Times New Roman" panose="02020603050405020304" pitchFamily="18" charset="0"/>
                        </a:rPr>
                        <a:t>2</a:t>
                      </a:r>
                      <a:r>
                        <a:rPr lang="en-US" sz="8800" b="0" dirty="0">
                          <a:solidFill>
                            <a:schemeClr val="tx1"/>
                          </a:solidFill>
                          <a:latin typeface="Times New Roman" panose="02020603050405020304" pitchFamily="18" charset="0"/>
                          <a:cs typeface="Times New Roman" panose="02020603050405020304" pitchFamily="18" charset="0"/>
                        </a:rPr>
                        <a:t>O</a:t>
                      </a:r>
                      <a:endParaRPr lang="en-US" sz="8800" b="0" baseline="-250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237075"/>
                  </a:ext>
                </a:extLst>
              </a:tr>
            </a:tbl>
          </a:graphicData>
        </a:graphic>
      </p:graphicFrame>
      <p:graphicFrame>
        <p:nvGraphicFramePr>
          <p:cNvPr id="3" name="Table 2">
            <a:extLst>
              <a:ext uri="{FF2B5EF4-FFF2-40B4-BE49-F238E27FC236}">
                <a16:creationId xmlns:a16="http://schemas.microsoft.com/office/drawing/2014/main" id="{88603156-9093-09E5-A887-8DE40607791D}"/>
              </a:ext>
            </a:extLst>
          </p:cNvPr>
          <p:cNvGraphicFramePr>
            <a:graphicFrameLocks noGrp="1"/>
          </p:cNvGraphicFramePr>
          <p:nvPr>
            <p:extLst>
              <p:ext uri="{D42A27DB-BD31-4B8C-83A1-F6EECF244321}">
                <p14:modId xmlns:p14="http://schemas.microsoft.com/office/powerpoint/2010/main" val="930944002"/>
              </p:ext>
            </p:extLst>
          </p:nvPr>
        </p:nvGraphicFramePr>
        <p:xfrm>
          <a:off x="0" y="923330"/>
          <a:ext cx="12192000" cy="593467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359072182"/>
                    </a:ext>
                  </a:extLst>
                </a:gridCol>
                <a:gridCol w="4064000">
                  <a:extLst>
                    <a:ext uri="{9D8B030D-6E8A-4147-A177-3AD203B41FA5}">
                      <a16:colId xmlns:a16="http://schemas.microsoft.com/office/drawing/2014/main" val="2345743666"/>
                    </a:ext>
                  </a:extLst>
                </a:gridCol>
                <a:gridCol w="4064000">
                  <a:extLst>
                    <a:ext uri="{9D8B030D-6E8A-4147-A177-3AD203B41FA5}">
                      <a16:colId xmlns:a16="http://schemas.microsoft.com/office/drawing/2014/main" val="233439395"/>
                    </a:ext>
                  </a:extLst>
                </a:gridCol>
              </a:tblGrid>
              <a:tr h="2967335">
                <a:tc>
                  <a:txBody>
                    <a:bodyPr/>
                    <a:lstStyle/>
                    <a:p>
                      <a:pPr algn="ctr"/>
                      <a:r>
                        <a:rPr lang="en-US" sz="2000" b="0" dirty="0">
                          <a:solidFill>
                            <a:srgbClr val="FF0000"/>
                          </a:solidFill>
                          <a:latin typeface="Times New Roman" panose="02020603050405020304" pitchFamily="18" charset="0"/>
                          <a:cs typeface="Times New Roman" panose="02020603050405020304" pitchFamily="18" charset="0"/>
                        </a:rPr>
                        <a:t>1 triple nonpolar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a:solidFill>
                            <a:srgbClr val="FF0000"/>
                          </a:solidFill>
                          <a:latin typeface="Times New Roman" panose="02020603050405020304" pitchFamily="18" charset="0"/>
                          <a:cs typeface="Times New Roman" panose="02020603050405020304" pitchFamily="18" charset="0"/>
                        </a:rPr>
                        <a:t>1 double nonpolar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a:solidFill>
                            <a:srgbClr val="FF0000"/>
                          </a:solidFill>
                          <a:latin typeface="Times New Roman" panose="02020603050405020304" pitchFamily="18" charset="0"/>
                          <a:cs typeface="Times New Roman" panose="02020603050405020304" pitchFamily="18" charset="0"/>
                        </a:rPr>
                        <a:t>1 single nonpolar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1268690"/>
                  </a:ext>
                </a:extLst>
              </a:tr>
              <a:tr h="2967335">
                <a:tc>
                  <a:txBody>
                    <a:bodyPr/>
                    <a:lstStyle/>
                    <a:p>
                      <a:pPr algn="ctr"/>
                      <a:r>
                        <a:rPr lang="en-US" sz="2000" b="0" dirty="0">
                          <a:solidFill>
                            <a:srgbClr val="FF0000"/>
                          </a:solidFill>
                          <a:latin typeface="Times New Roman" panose="02020603050405020304" pitchFamily="18" charset="0"/>
                          <a:cs typeface="Times New Roman" panose="02020603050405020304" pitchFamily="18" charset="0"/>
                        </a:rPr>
                        <a:t>1 Single nonpolar covalent (H-C)</a:t>
                      </a:r>
                      <a:br>
                        <a:rPr lang="en-US" sz="2000" b="0" dirty="0">
                          <a:solidFill>
                            <a:srgbClr val="FF0000"/>
                          </a:solidFill>
                          <a:latin typeface="Times New Roman" panose="02020603050405020304" pitchFamily="18" charset="0"/>
                          <a:cs typeface="Times New Roman" panose="02020603050405020304" pitchFamily="18" charset="0"/>
                        </a:rPr>
                      </a:br>
                      <a:r>
                        <a:rPr lang="en-US" sz="2000" b="0" dirty="0">
                          <a:solidFill>
                            <a:srgbClr val="FF0000"/>
                          </a:solidFill>
                          <a:latin typeface="Times New Roman" panose="02020603050405020304" pitchFamily="18" charset="0"/>
                          <a:cs typeface="Times New Roman" panose="02020603050405020304" pitchFamily="18" charset="0"/>
                        </a:rPr>
                        <a:t>and 1 Triple polar covalent (C≡N)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a:solidFill>
                            <a:srgbClr val="FF0000"/>
                          </a:solidFill>
                          <a:latin typeface="Times New Roman" panose="02020603050405020304" pitchFamily="18" charset="0"/>
                          <a:cs typeface="Times New Roman" panose="02020603050405020304" pitchFamily="18" charset="0"/>
                        </a:rPr>
                        <a:t>Ionic and polar covalent in sulfate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0" dirty="0">
                          <a:solidFill>
                            <a:srgbClr val="FF0000"/>
                          </a:solidFill>
                          <a:latin typeface="Times New Roman" panose="02020603050405020304" pitchFamily="18" charset="0"/>
                          <a:cs typeface="Times New Roman" panose="02020603050405020304" pitchFamily="18" charset="0"/>
                        </a:rPr>
                        <a:t>2 single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9419771"/>
                  </a:ext>
                </a:extLst>
              </a:tr>
            </a:tbl>
          </a:graphicData>
        </a:graphic>
      </p:graphicFrame>
    </p:spTree>
    <p:extLst>
      <p:ext uri="{BB962C8B-B14F-4D97-AF65-F5344CB8AC3E}">
        <p14:creationId xmlns:p14="http://schemas.microsoft.com/office/powerpoint/2010/main" val="2741390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839D33-DAF8-6839-EEAB-B63BD2D660C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D52F52B-0AE8-6641-AF6C-7E8B3378F652}"/>
              </a:ext>
            </a:extLst>
          </p:cNvPr>
          <p:cNvSpPr txBox="1"/>
          <p:nvPr/>
        </p:nvSpPr>
        <p:spPr>
          <a:xfrm>
            <a:off x="0" y="0"/>
            <a:ext cx="12192000" cy="1692771"/>
          </a:xfrm>
          <a:prstGeom prst="rect">
            <a:avLst/>
          </a:prstGeom>
          <a:solidFill>
            <a:schemeClr val="bg1">
              <a:lumMod val="95000"/>
            </a:schemeClr>
          </a:solidFill>
        </p:spPr>
        <p:txBody>
          <a:bodyPr wrap="square" rtlCol="0">
            <a:spAutoFit/>
          </a:bodyPr>
          <a:lstStyle/>
          <a:p>
            <a:r>
              <a:rPr lang="en-US" sz="5200" dirty="0">
                <a:latin typeface="The Serif Hand Extrablack" panose="03070B02030502020204" pitchFamily="66" charset="0"/>
              </a:rPr>
              <a:t>11.  Something special about the bonding happens in each </a:t>
            </a:r>
            <a:br>
              <a:rPr lang="en-US" sz="5200" dirty="0">
                <a:latin typeface="The Serif Hand Extrablack" panose="03070B02030502020204" pitchFamily="66" charset="0"/>
              </a:rPr>
            </a:br>
            <a:r>
              <a:rPr lang="en-US" sz="5200" dirty="0">
                <a:latin typeface="The Serif Hand Extrablack" panose="03070B02030502020204" pitchFamily="66" charset="0"/>
              </a:rPr>
              <a:t>     of these boxes, what might that be?</a:t>
            </a:r>
          </a:p>
        </p:txBody>
      </p:sp>
      <p:graphicFrame>
        <p:nvGraphicFramePr>
          <p:cNvPr id="4" name="Table 3">
            <a:extLst>
              <a:ext uri="{FF2B5EF4-FFF2-40B4-BE49-F238E27FC236}">
                <a16:creationId xmlns:a16="http://schemas.microsoft.com/office/drawing/2014/main" id="{2A989049-3FB0-3D56-3BDD-05184C800AAC}"/>
              </a:ext>
            </a:extLst>
          </p:cNvPr>
          <p:cNvGraphicFramePr>
            <a:graphicFrameLocks noGrp="1"/>
          </p:cNvGraphicFramePr>
          <p:nvPr>
            <p:extLst>
              <p:ext uri="{D42A27DB-BD31-4B8C-83A1-F6EECF244321}">
                <p14:modId xmlns:p14="http://schemas.microsoft.com/office/powerpoint/2010/main" val="3806411296"/>
              </p:ext>
            </p:extLst>
          </p:nvPr>
        </p:nvGraphicFramePr>
        <p:xfrm>
          <a:off x="0" y="1692770"/>
          <a:ext cx="12192000" cy="516523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8262421"/>
                    </a:ext>
                  </a:extLst>
                </a:gridCol>
                <a:gridCol w="4064000">
                  <a:extLst>
                    <a:ext uri="{9D8B030D-6E8A-4147-A177-3AD203B41FA5}">
                      <a16:colId xmlns:a16="http://schemas.microsoft.com/office/drawing/2014/main" val="3812201001"/>
                    </a:ext>
                  </a:extLst>
                </a:gridCol>
                <a:gridCol w="4064000">
                  <a:extLst>
                    <a:ext uri="{9D8B030D-6E8A-4147-A177-3AD203B41FA5}">
                      <a16:colId xmlns:a16="http://schemas.microsoft.com/office/drawing/2014/main" val="1013992377"/>
                    </a:ext>
                  </a:extLst>
                </a:gridCol>
              </a:tblGrid>
              <a:tr h="2410098">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CO</a:t>
                      </a:r>
                      <a:endParaRPr lang="en-US" sz="8800" b="0" baseline="-25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800" b="0" dirty="0">
                          <a:solidFill>
                            <a:schemeClr val="tx1"/>
                          </a:solidFill>
                          <a:latin typeface="Times New Roman" panose="02020603050405020304" pitchFamily="18" charset="0"/>
                          <a:cs typeface="Times New Roman" panose="02020603050405020304" pitchFamily="18" charset="0"/>
                        </a:rPr>
                        <a:t>O</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PCl</a:t>
                      </a:r>
                      <a:r>
                        <a:rPr lang="en-US" sz="8800" b="0" baseline="-25000" dirty="0">
                          <a:solidFill>
                            <a:schemeClr val="tx1"/>
                          </a:solidFill>
                          <a:latin typeface="Times New Roman" panose="02020603050405020304" pitchFamily="18" charset="0"/>
                          <a:cs typeface="Times New Roman" panose="02020603050405020304" pitchFamily="18"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070858"/>
                  </a:ext>
                </a:extLst>
              </a:tr>
              <a:tr h="2755132">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Pb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BCl</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4400" b="0" baseline="0" dirty="0">
                          <a:solidFill>
                            <a:schemeClr val="tx1"/>
                          </a:solidFill>
                          <a:latin typeface="Times New Roman" panose="02020603050405020304" pitchFamily="18" charset="0"/>
                          <a:cs typeface="Times New Roman" panose="02020603050405020304" pitchFamily="18" charset="0"/>
                        </a:rPr>
                        <a:t>Diamond</a:t>
                      </a:r>
                      <a:br>
                        <a:rPr lang="en-US" sz="4400" b="0" baseline="0" dirty="0">
                          <a:solidFill>
                            <a:schemeClr val="tx1"/>
                          </a:solidFill>
                          <a:latin typeface="Times New Roman" panose="02020603050405020304" pitchFamily="18" charset="0"/>
                          <a:cs typeface="Times New Roman" panose="02020603050405020304" pitchFamily="18" charset="0"/>
                        </a:rPr>
                      </a:br>
                      <a:r>
                        <a:rPr lang="en-US" sz="4400" b="0" baseline="0" dirty="0">
                          <a:solidFill>
                            <a:schemeClr val="tx1"/>
                          </a:solidFill>
                          <a:latin typeface="Times New Roman" panose="02020603050405020304" pitchFamily="18" charset="0"/>
                          <a:cs typeface="Times New Roman" panose="02020603050405020304" pitchFamily="18" charset="0"/>
                        </a:rPr>
                        <a:t>Graphite</a:t>
                      </a:r>
                      <a:br>
                        <a:rPr lang="en-US" sz="4400" b="0" baseline="0" dirty="0">
                          <a:solidFill>
                            <a:schemeClr val="tx1"/>
                          </a:solidFill>
                          <a:latin typeface="Times New Roman" panose="02020603050405020304" pitchFamily="18" charset="0"/>
                          <a:cs typeface="Times New Roman" panose="02020603050405020304" pitchFamily="18" charset="0"/>
                        </a:rPr>
                      </a:br>
                      <a:r>
                        <a:rPr lang="en-US" sz="4400" b="0" baseline="0" dirty="0">
                          <a:solidFill>
                            <a:schemeClr val="tx1"/>
                          </a:solidFill>
                          <a:latin typeface="Times New Roman" panose="02020603050405020304" pitchFamily="18" charset="0"/>
                          <a:cs typeface="Times New Roman" panose="02020603050405020304" pitchFamily="18" charset="0"/>
                        </a:rPr>
                        <a:t>Bucky balls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237075"/>
                  </a:ext>
                </a:extLst>
              </a:tr>
            </a:tbl>
          </a:graphicData>
        </a:graphic>
      </p:graphicFrame>
      <p:graphicFrame>
        <p:nvGraphicFramePr>
          <p:cNvPr id="3" name="Table 2">
            <a:extLst>
              <a:ext uri="{FF2B5EF4-FFF2-40B4-BE49-F238E27FC236}">
                <a16:creationId xmlns:a16="http://schemas.microsoft.com/office/drawing/2014/main" id="{E9FF93EE-1587-A706-8054-12E72ED95E4B}"/>
              </a:ext>
            </a:extLst>
          </p:cNvPr>
          <p:cNvGraphicFramePr>
            <a:graphicFrameLocks noGrp="1"/>
          </p:cNvGraphicFramePr>
          <p:nvPr>
            <p:extLst>
              <p:ext uri="{D42A27DB-BD31-4B8C-83A1-F6EECF244321}">
                <p14:modId xmlns:p14="http://schemas.microsoft.com/office/powerpoint/2010/main" val="2186636749"/>
              </p:ext>
            </p:extLst>
          </p:nvPr>
        </p:nvGraphicFramePr>
        <p:xfrm>
          <a:off x="-2" y="1692769"/>
          <a:ext cx="12192000" cy="516523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906125431"/>
                    </a:ext>
                  </a:extLst>
                </a:gridCol>
                <a:gridCol w="4064000">
                  <a:extLst>
                    <a:ext uri="{9D8B030D-6E8A-4147-A177-3AD203B41FA5}">
                      <a16:colId xmlns:a16="http://schemas.microsoft.com/office/drawing/2014/main" val="38391064"/>
                    </a:ext>
                  </a:extLst>
                </a:gridCol>
                <a:gridCol w="4064000">
                  <a:extLst>
                    <a:ext uri="{9D8B030D-6E8A-4147-A177-3AD203B41FA5}">
                      <a16:colId xmlns:a16="http://schemas.microsoft.com/office/drawing/2014/main" val="2007091249"/>
                    </a:ext>
                  </a:extLst>
                </a:gridCol>
              </a:tblGrid>
              <a:tr h="2414792">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1 double polar covalent bond PLUS</a:t>
                      </a:r>
                      <a:br>
                        <a:rPr lang="en-US" b="0" dirty="0">
                          <a:solidFill>
                            <a:srgbClr val="FF0000"/>
                          </a:solidFill>
                          <a:latin typeface="Times New Roman" panose="02020603050405020304" pitchFamily="18" charset="0"/>
                          <a:cs typeface="Times New Roman" panose="02020603050405020304" pitchFamily="18" charset="0"/>
                        </a:rPr>
                      </a:br>
                      <a:r>
                        <a:rPr lang="en-US" b="0" dirty="0">
                          <a:solidFill>
                            <a:srgbClr val="FF0000"/>
                          </a:solidFill>
                          <a:latin typeface="Times New Roman" panose="02020603050405020304" pitchFamily="18" charset="0"/>
                          <a:cs typeface="Times New Roman" panose="02020603050405020304" pitchFamily="18" charset="0"/>
                        </a:rPr>
                        <a:t>1 coordinate covalent bond</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Resonating bonds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Breaks octet rule with P getting 10 valence electrons!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7412876"/>
                  </a:ext>
                </a:extLst>
              </a:tr>
              <a:tr h="2750438">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Metallic bonding (not too funky really)</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Breaks the octet rule with B getting just six valence electrons!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Allotropes, all pure carbon, all bonded differently.  Different properties too.  </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4882695"/>
                  </a:ext>
                </a:extLst>
              </a:tr>
            </a:tbl>
          </a:graphicData>
        </a:graphic>
      </p:graphicFrame>
    </p:spTree>
    <p:extLst>
      <p:ext uri="{BB962C8B-B14F-4D97-AF65-F5344CB8AC3E}">
        <p14:creationId xmlns:p14="http://schemas.microsoft.com/office/powerpoint/2010/main" val="1218717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F7B60-EBFA-FC52-FFB1-5F7BE81C0C7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8B4F227-06E5-9E62-1D98-973F91ED0AAE}"/>
              </a:ext>
            </a:extLst>
          </p:cNvPr>
          <p:cNvSpPr txBox="1"/>
          <p:nvPr/>
        </p:nvSpPr>
        <p:spPr>
          <a:xfrm>
            <a:off x="0" y="0"/>
            <a:ext cx="12192000" cy="923330"/>
          </a:xfrm>
          <a:prstGeom prst="rect">
            <a:avLst/>
          </a:prstGeom>
          <a:solidFill>
            <a:schemeClr val="bg1">
              <a:lumMod val="95000"/>
            </a:schemeClr>
          </a:solidFill>
        </p:spPr>
        <p:txBody>
          <a:bodyPr wrap="square" rtlCol="0">
            <a:spAutoFit/>
          </a:bodyPr>
          <a:lstStyle/>
          <a:p>
            <a:r>
              <a:rPr lang="en-US" sz="5400" dirty="0">
                <a:latin typeface="The Serif Hand Extrablack" panose="03070B02030502020204" pitchFamily="66" charset="0"/>
              </a:rPr>
              <a:t>12.  Name all the bonds found in these substances.</a:t>
            </a:r>
          </a:p>
        </p:txBody>
      </p:sp>
      <p:graphicFrame>
        <p:nvGraphicFramePr>
          <p:cNvPr id="4" name="Table 3">
            <a:extLst>
              <a:ext uri="{FF2B5EF4-FFF2-40B4-BE49-F238E27FC236}">
                <a16:creationId xmlns:a16="http://schemas.microsoft.com/office/drawing/2014/main" id="{C89A14B2-B13A-0AC2-08FA-E2B44C7B39B4}"/>
              </a:ext>
            </a:extLst>
          </p:cNvPr>
          <p:cNvGraphicFramePr>
            <a:graphicFrameLocks noGrp="1"/>
          </p:cNvGraphicFramePr>
          <p:nvPr>
            <p:extLst>
              <p:ext uri="{D42A27DB-BD31-4B8C-83A1-F6EECF244321}">
                <p14:modId xmlns:p14="http://schemas.microsoft.com/office/powerpoint/2010/main" val="1972268924"/>
              </p:ext>
            </p:extLst>
          </p:nvPr>
        </p:nvGraphicFramePr>
        <p:xfrm>
          <a:off x="0" y="892552"/>
          <a:ext cx="12192000" cy="596544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8262421"/>
                    </a:ext>
                  </a:extLst>
                </a:gridCol>
                <a:gridCol w="4064000">
                  <a:extLst>
                    <a:ext uri="{9D8B030D-6E8A-4147-A177-3AD203B41FA5}">
                      <a16:colId xmlns:a16="http://schemas.microsoft.com/office/drawing/2014/main" val="3812201001"/>
                    </a:ext>
                  </a:extLst>
                </a:gridCol>
                <a:gridCol w="4064000">
                  <a:extLst>
                    <a:ext uri="{9D8B030D-6E8A-4147-A177-3AD203B41FA5}">
                      <a16:colId xmlns:a16="http://schemas.microsoft.com/office/drawing/2014/main" val="1013992377"/>
                    </a:ext>
                  </a:extLst>
                </a:gridCol>
              </a:tblGrid>
              <a:tr h="2982724">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KBr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800" b="0" baseline="0" dirty="0">
                          <a:solidFill>
                            <a:schemeClr val="tx1"/>
                          </a:solidFill>
                          <a:latin typeface="Times New Roman" panose="02020603050405020304" pitchFamily="18" charset="0"/>
                          <a:cs typeface="Times New Roman" panose="02020603050405020304" pitchFamily="18" charset="0"/>
                        </a:rPr>
                        <a:t>NaNO</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NBr</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070858"/>
                  </a:ext>
                </a:extLst>
              </a:tr>
              <a:tr h="2982724">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C</a:t>
                      </a:r>
                      <a:r>
                        <a:rPr lang="en-US" sz="8800" b="0" baseline="-25000" dirty="0">
                          <a:solidFill>
                            <a:schemeClr val="tx1"/>
                          </a:solidFill>
                          <a:latin typeface="Times New Roman" panose="02020603050405020304" pitchFamily="18" charset="0"/>
                          <a:cs typeface="Times New Roman" panose="02020603050405020304" pitchFamily="18" charset="0"/>
                        </a:rPr>
                        <a:t>2</a:t>
                      </a:r>
                      <a:r>
                        <a:rPr lang="en-US" sz="8800" b="0" baseline="0" dirty="0">
                          <a:solidFill>
                            <a:schemeClr val="tx1"/>
                          </a:solidFill>
                          <a:latin typeface="Times New Roman" panose="02020603050405020304" pitchFamily="18" charset="0"/>
                          <a:cs typeface="Times New Roman" panose="02020603050405020304" pitchFamily="18" charset="0"/>
                        </a:rPr>
                        <a:t>F</a:t>
                      </a:r>
                      <a:r>
                        <a:rPr lang="en-US" sz="8800" b="0" baseline="-25000" dirty="0">
                          <a:solidFill>
                            <a:schemeClr val="tx1"/>
                          </a:solidFill>
                          <a:latin typeface="Times New Roman" panose="02020603050405020304" pitchFamily="18" charset="0"/>
                          <a:cs typeface="Times New Roman" panose="020206030504050203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AsH</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NaOH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237075"/>
                  </a:ext>
                </a:extLst>
              </a:tr>
            </a:tbl>
          </a:graphicData>
        </a:graphic>
      </p:graphicFrame>
      <p:graphicFrame>
        <p:nvGraphicFramePr>
          <p:cNvPr id="3" name="Table 2">
            <a:extLst>
              <a:ext uri="{FF2B5EF4-FFF2-40B4-BE49-F238E27FC236}">
                <a16:creationId xmlns:a16="http://schemas.microsoft.com/office/drawing/2014/main" id="{87733980-8C61-5CEA-DBDF-66D274BEC290}"/>
              </a:ext>
            </a:extLst>
          </p:cNvPr>
          <p:cNvGraphicFramePr>
            <a:graphicFrameLocks noGrp="1"/>
          </p:cNvGraphicFramePr>
          <p:nvPr>
            <p:extLst>
              <p:ext uri="{D42A27DB-BD31-4B8C-83A1-F6EECF244321}">
                <p14:modId xmlns:p14="http://schemas.microsoft.com/office/powerpoint/2010/main" val="2388169616"/>
              </p:ext>
            </p:extLst>
          </p:nvPr>
        </p:nvGraphicFramePr>
        <p:xfrm>
          <a:off x="0" y="892552"/>
          <a:ext cx="12192000" cy="596544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780124100"/>
                    </a:ext>
                  </a:extLst>
                </a:gridCol>
                <a:gridCol w="4064000">
                  <a:extLst>
                    <a:ext uri="{9D8B030D-6E8A-4147-A177-3AD203B41FA5}">
                      <a16:colId xmlns:a16="http://schemas.microsoft.com/office/drawing/2014/main" val="698008700"/>
                    </a:ext>
                  </a:extLst>
                </a:gridCol>
                <a:gridCol w="4064000">
                  <a:extLst>
                    <a:ext uri="{9D8B030D-6E8A-4147-A177-3AD203B41FA5}">
                      <a16:colId xmlns:a16="http://schemas.microsoft.com/office/drawing/2014/main" val="1748169817"/>
                    </a:ext>
                  </a:extLst>
                </a:gridCol>
              </a:tblGrid>
              <a:tr h="2982724">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Ionic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Ionic and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3 single nonpolar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2116196"/>
                  </a:ext>
                </a:extLst>
              </a:tr>
              <a:tr h="2982724">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1 double nonpolar covalent (C=C)</a:t>
                      </a:r>
                      <a:br>
                        <a:rPr lang="en-US" b="0" dirty="0">
                          <a:solidFill>
                            <a:srgbClr val="FF0000"/>
                          </a:solidFill>
                          <a:latin typeface="Times New Roman" panose="02020603050405020304" pitchFamily="18" charset="0"/>
                          <a:cs typeface="Times New Roman" panose="02020603050405020304" pitchFamily="18" charset="0"/>
                        </a:rPr>
                      </a:br>
                      <a:r>
                        <a:rPr lang="en-US" b="0" dirty="0">
                          <a:solidFill>
                            <a:srgbClr val="FF0000"/>
                          </a:solidFill>
                          <a:latin typeface="Times New Roman" panose="02020603050405020304" pitchFamily="18" charset="0"/>
                          <a:cs typeface="Times New Roman" panose="02020603050405020304" pitchFamily="18" charset="0"/>
                        </a:rPr>
                        <a:t>and 4 single polar covalent (C-F)</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3 single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Ionic and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4147085"/>
                  </a:ext>
                </a:extLst>
              </a:tr>
            </a:tbl>
          </a:graphicData>
        </a:graphic>
      </p:graphicFrame>
    </p:spTree>
    <p:extLst>
      <p:ext uri="{BB962C8B-B14F-4D97-AF65-F5344CB8AC3E}">
        <p14:creationId xmlns:p14="http://schemas.microsoft.com/office/powerpoint/2010/main" val="3791725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122A6-4BE1-E80D-67F5-9E513F5507A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3213940-49FC-496F-CFA4-BF2789E69C09}"/>
              </a:ext>
            </a:extLst>
          </p:cNvPr>
          <p:cNvSpPr txBox="1"/>
          <p:nvPr/>
        </p:nvSpPr>
        <p:spPr>
          <a:xfrm>
            <a:off x="0" y="0"/>
            <a:ext cx="12192000" cy="1508105"/>
          </a:xfrm>
          <a:prstGeom prst="rect">
            <a:avLst/>
          </a:prstGeom>
          <a:solidFill>
            <a:schemeClr val="bg1">
              <a:lumMod val="95000"/>
            </a:schemeClr>
          </a:solidFill>
        </p:spPr>
        <p:txBody>
          <a:bodyPr wrap="square" rtlCol="0">
            <a:spAutoFit/>
          </a:bodyPr>
          <a:lstStyle/>
          <a:p>
            <a:pPr marL="1143000" indent="-1143000">
              <a:buAutoNum type="arabicPeriod" startAt="2"/>
            </a:pPr>
            <a:r>
              <a:rPr lang="en-US" sz="6000" dirty="0">
                <a:latin typeface="The Serif Hand Extrablack" panose="03070B02030502020204" pitchFamily="66" charset="0"/>
              </a:rPr>
              <a:t>Name ALL the bonds in each of these compounds</a:t>
            </a:r>
          </a:p>
          <a:p>
            <a:pPr algn="ctr"/>
            <a:r>
              <a:rPr lang="en-US" sz="3200" dirty="0">
                <a:latin typeface="The Serif Hand Extrablack" panose="03070B02030502020204" pitchFamily="66" charset="0"/>
              </a:rPr>
              <a:t>Include HOW many of each - example:  3 single polar covalent and 1 double nonpolar covalent</a:t>
            </a:r>
            <a:endParaRPr lang="en-US" sz="6000" dirty="0">
              <a:latin typeface="The Serif Hand Extrablack" panose="03070B02030502020204" pitchFamily="66" charset="0"/>
            </a:endParaRPr>
          </a:p>
        </p:txBody>
      </p:sp>
      <p:graphicFrame>
        <p:nvGraphicFramePr>
          <p:cNvPr id="3" name="Table 2">
            <a:extLst>
              <a:ext uri="{FF2B5EF4-FFF2-40B4-BE49-F238E27FC236}">
                <a16:creationId xmlns:a16="http://schemas.microsoft.com/office/drawing/2014/main" id="{3D9E8EFF-FFDA-1F23-25D3-BDC3C4A04D90}"/>
              </a:ext>
            </a:extLst>
          </p:cNvPr>
          <p:cNvGraphicFramePr>
            <a:graphicFrameLocks noGrp="1"/>
          </p:cNvGraphicFramePr>
          <p:nvPr>
            <p:extLst>
              <p:ext uri="{D42A27DB-BD31-4B8C-83A1-F6EECF244321}">
                <p14:modId xmlns:p14="http://schemas.microsoft.com/office/powerpoint/2010/main" val="3730670876"/>
              </p:ext>
            </p:extLst>
          </p:nvPr>
        </p:nvGraphicFramePr>
        <p:xfrm>
          <a:off x="0" y="1508105"/>
          <a:ext cx="12192000" cy="5349895"/>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8262421"/>
                    </a:ext>
                  </a:extLst>
                </a:gridCol>
                <a:gridCol w="4064000">
                  <a:extLst>
                    <a:ext uri="{9D8B030D-6E8A-4147-A177-3AD203B41FA5}">
                      <a16:colId xmlns:a16="http://schemas.microsoft.com/office/drawing/2014/main" val="3812201001"/>
                    </a:ext>
                  </a:extLst>
                </a:gridCol>
                <a:gridCol w="4064000">
                  <a:extLst>
                    <a:ext uri="{9D8B030D-6E8A-4147-A177-3AD203B41FA5}">
                      <a16:colId xmlns:a16="http://schemas.microsoft.com/office/drawing/2014/main" val="1013992377"/>
                    </a:ext>
                  </a:extLst>
                </a:gridCol>
              </a:tblGrid>
              <a:tr h="5349895">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C</a:t>
                      </a:r>
                      <a:r>
                        <a:rPr lang="en-US" sz="8800" b="0" baseline="-25000" dirty="0">
                          <a:solidFill>
                            <a:schemeClr val="tx1"/>
                          </a:solidFill>
                          <a:latin typeface="Times New Roman" panose="02020603050405020304" pitchFamily="18" charset="0"/>
                          <a:cs typeface="Times New Roman" panose="02020603050405020304" pitchFamily="18" charset="0"/>
                        </a:rPr>
                        <a:t>2</a:t>
                      </a:r>
                      <a:r>
                        <a:rPr lang="en-US" sz="8800" b="0" dirty="0">
                          <a:solidFill>
                            <a:schemeClr val="tx1"/>
                          </a:solidFill>
                          <a:latin typeface="Times New Roman" panose="02020603050405020304" pitchFamily="18" charset="0"/>
                          <a:cs typeface="Times New Roman" panose="02020603050405020304" pitchFamily="18" charset="0"/>
                        </a:rPr>
                        <a:t>H</a:t>
                      </a:r>
                      <a:r>
                        <a:rPr lang="en-US" sz="8800" b="0" baseline="-25000" dirty="0">
                          <a:solidFill>
                            <a:schemeClr val="tx1"/>
                          </a:solidFill>
                          <a:latin typeface="Times New Roman" panose="02020603050405020304" pitchFamily="18" charset="0"/>
                          <a:cs typeface="Times New Roman" panose="02020603050405020304" pitchFamily="18"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C</a:t>
                      </a:r>
                      <a:r>
                        <a:rPr lang="en-US" sz="8800" b="0" baseline="-25000" dirty="0">
                          <a:solidFill>
                            <a:schemeClr val="tx1"/>
                          </a:solidFill>
                          <a:latin typeface="Times New Roman" panose="02020603050405020304" pitchFamily="18" charset="0"/>
                          <a:cs typeface="Times New Roman" panose="02020603050405020304" pitchFamily="18" charset="0"/>
                        </a:rPr>
                        <a:t>2</a:t>
                      </a:r>
                      <a:r>
                        <a:rPr lang="en-US" sz="8800" b="0" dirty="0">
                          <a:solidFill>
                            <a:schemeClr val="tx1"/>
                          </a:solidFill>
                          <a:latin typeface="Times New Roman" panose="02020603050405020304" pitchFamily="18" charset="0"/>
                          <a:cs typeface="Times New Roman" panose="02020603050405020304" pitchFamily="18" charset="0"/>
                        </a:rPr>
                        <a:t>H</a:t>
                      </a:r>
                      <a:r>
                        <a:rPr lang="en-US" sz="8800" b="0" baseline="-25000" dirty="0">
                          <a:solidFill>
                            <a:schemeClr val="tx1"/>
                          </a:solidFill>
                          <a:latin typeface="Times New Roman" panose="02020603050405020304" pitchFamily="18" charset="0"/>
                          <a:cs typeface="Times New Roman" panose="020206030504050203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C</a:t>
                      </a:r>
                      <a:r>
                        <a:rPr lang="en-US" sz="8800" b="0" baseline="-25000" dirty="0">
                          <a:solidFill>
                            <a:schemeClr val="tx1"/>
                          </a:solidFill>
                          <a:latin typeface="Times New Roman" panose="02020603050405020304" pitchFamily="18" charset="0"/>
                          <a:cs typeface="Times New Roman" panose="02020603050405020304" pitchFamily="18" charset="0"/>
                        </a:rPr>
                        <a:t>2</a:t>
                      </a:r>
                      <a:r>
                        <a:rPr lang="en-US" sz="8800" b="0" dirty="0">
                          <a:solidFill>
                            <a:schemeClr val="tx1"/>
                          </a:solidFill>
                          <a:latin typeface="Times New Roman" panose="02020603050405020304" pitchFamily="18" charset="0"/>
                          <a:cs typeface="Times New Roman" panose="02020603050405020304" pitchFamily="18" charset="0"/>
                        </a:rPr>
                        <a:t>H</a:t>
                      </a:r>
                      <a:r>
                        <a:rPr lang="en-US" sz="8800" b="0" baseline="-25000" dirty="0">
                          <a:solidFill>
                            <a:schemeClr val="tx1"/>
                          </a:solidFill>
                          <a:latin typeface="Times New Roman" panose="02020603050405020304" pitchFamily="18" charset="0"/>
                          <a:cs typeface="Times New Roman" panose="02020603050405020304" pitchFamily="18" charset="0"/>
                        </a:rPr>
                        <a:t>2</a:t>
                      </a:r>
                      <a:endParaRPr lang="en-US" sz="88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070858"/>
                  </a:ext>
                </a:extLst>
              </a:tr>
            </a:tbl>
          </a:graphicData>
        </a:graphic>
      </p:graphicFrame>
      <p:graphicFrame>
        <p:nvGraphicFramePr>
          <p:cNvPr id="4" name="Table 3">
            <a:extLst>
              <a:ext uri="{FF2B5EF4-FFF2-40B4-BE49-F238E27FC236}">
                <a16:creationId xmlns:a16="http://schemas.microsoft.com/office/drawing/2014/main" id="{0E47C863-44F9-0984-EF98-DCA645A3EED6}"/>
              </a:ext>
            </a:extLst>
          </p:cNvPr>
          <p:cNvGraphicFramePr>
            <a:graphicFrameLocks noGrp="1"/>
          </p:cNvGraphicFramePr>
          <p:nvPr>
            <p:extLst>
              <p:ext uri="{D42A27DB-BD31-4B8C-83A1-F6EECF244321}">
                <p14:modId xmlns:p14="http://schemas.microsoft.com/office/powerpoint/2010/main" val="63385036"/>
              </p:ext>
            </p:extLst>
          </p:nvPr>
        </p:nvGraphicFramePr>
        <p:xfrm>
          <a:off x="0" y="1508104"/>
          <a:ext cx="12192000" cy="5349895"/>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210132738"/>
                    </a:ext>
                  </a:extLst>
                </a:gridCol>
                <a:gridCol w="4064000">
                  <a:extLst>
                    <a:ext uri="{9D8B030D-6E8A-4147-A177-3AD203B41FA5}">
                      <a16:colId xmlns:a16="http://schemas.microsoft.com/office/drawing/2014/main" val="2025408034"/>
                    </a:ext>
                  </a:extLst>
                </a:gridCol>
                <a:gridCol w="4064000">
                  <a:extLst>
                    <a:ext uri="{9D8B030D-6E8A-4147-A177-3AD203B41FA5}">
                      <a16:colId xmlns:a16="http://schemas.microsoft.com/office/drawing/2014/main" val="3653095327"/>
                    </a:ext>
                  </a:extLst>
                </a:gridCol>
              </a:tblGrid>
              <a:tr h="5349895">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1 single nonpolar covalent</a:t>
                      </a:r>
                      <a:br>
                        <a:rPr lang="en-US" sz="2400" b="0" dirty="0">
                          <a:solidFill>
                            <a:srgbClr val="FF0000"/>
                          </a:solidFill>
                          <a:latin typeface="Times New Roman" panose="02020603050405020304" pitchFamily="18" charset="0"/>
                          <a:cs typeface="Times New Roman" panose="02020603050405020304" pitchFamily="18" charset="0"/>
                        </a:rPr>
                      </a:br>
                      <a:r>
                        <a:rPr lang="en-US" sz="2400" b="0" dirty="0">
                          <a:solidFill>
                            <a:srgbClr val="FF0000"/>
                          </a:solidFill>
                          <a:latin typeface="Times New Roman" panose="02020603050405020304" pitchFamily="18" charset="0"/>
                          <a:cs typeface="Times New Roman" panose="02020603050405020304" pitchFamily="18" charset="0"/>
                        </a:rPr>
                        <a:t>and 6 single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1 double nonpolar covalent</a:t>
                      </a:r>
                      <a:br>
                        <a:rPr lang="en-US" sz="2400" b="0" dirty="0">
                          <a:solidFill>
                            <a:srgbClr val="FF0000"/>
                          </a:solidFill>
                          <a:latin typeface="Times New Roman" panose="02020603050405020304" pitchFamily="18" charset="0"/>
                          <a:cs typeface="Times New Roman" panose="02020603050405020304" pitchFamily="18" charset="0"/>
                        </a:rPr>
                      </a:br>
                      <a:r>
                        <a:rPr lang="en-US" sz="2400" b="0" dirty="0">
                          <a:solidFill>
                            <a:srgbClr val="FF0000"/>
                          </a:solidFill>
                          <a:latin typeface="Times New Roman" panose="02020603050405020304" pitchFamily="18" charset="0"/>
                          <a:cs typeface="Times New Roman" panose="02020603050405020304" pitchFamily="18" charset="0"/>
                        </a:rPr>
                        <a:t>and 4 single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1 triple nonpolar covalent</a:t>
                      </a:r>
                      <a:br>
                        <a:rPr lang="en-US" sz="2400" b="0" dirty="0">
                          <a:solidFill>
                            <a:srgbClr val="FF0000"/>
                          </a:solidFill>
                          <a:latin typeface="Times New Roman" panose="02020603050405020304" pitchFamily="18" charset="0"/>
                          <a:cs typeface="Times New Roman" panose="02020603050405020304" pitchFamily="18" charset="0"/>
                        </a:rPr>
                      </a:br>
                      <a:r>
                        <a:rPr lang="en-US" sz="2400" b="0" dirty="0">
                          <a:solidFill>
                            <a:srgbClr val="FF0000"/>
                          </a:solidFill>
                          <a:latin typeface="Times New Roman" panose="02020603050405020304" pitchFamily="18" charset="0"/>
                          <a:cs typeface="Times New Roman" panose="02020603050405020304" pitchFamily="18" charset="0"/>
                        </a:rPr>
                        <a:t>and 2 single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057995"/>
                  </a:ext>
                </a:extLst>
              </a:tr>
            </a:tbl>
          </a:graphicData>
        </a:graphic>
      </p:graphicFrame>
    </p:spTree>
    <p:extLst>
      <p:ext uri="{BB962C8B-B14F-4D97-AF65-F5344CB8AC3E}">
        <p14:creationId xmlns:p14="http://schemas.microsoft.com/office/powerpoint/2010/main" val="3686142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3A4A6-E574-EC7E-2EBE-531A41A922F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4FED038-719B-ECF6-4797-5A126DD76493}"/>
              </a:ext>
            </a:extLst>
          </p:cNvPr>
          <p:cNvSpPr txBox="1"/>
          <p:nvPr/>
        </p:nvSpPr>
        <p:spPr>
          <a:xfrm>
            <a:off x="0" y="0"/>
            <a:ext cx="12192000" cy="2862322"/>
          </a:xfrm>
          <a:prstGeom prst="rect">
            <a:avLst/>
          </a:prstGeom>
          <a:solidFill>
            <a:schemeClr val="bg1">
              <a:lumMod val="95000"/>
            </a:schemeClr>
          </a:solidFill>
        </p:spPr>
        <p:txBody>
          <a:bodyPr wrap="square" rtlCol="0">
            <a:spAutoFit/>
          </a:bodyPr>
          <a:lstStyle/>
          <a:p>
            <a:r>
              <a:rPr lang="en-US" sz="6000" dirty="0">
                <a:latin typeface="The Serif Hand Extrablack" panose="03070B02030502020204" pitchFamily="66" charset="0"/>
              </a:rPr>
              <a:t>3.  An alloy is when two or more metals, or </a:t>
            </a:r>
            <a:br>
              <a:rPr lang="en-US" sz="6000" dirty="0">
                <a:latin typeface="The Serif Hand Extrablack" panose="03070B02030502020204" pitchFamily="66" charset="0"/>
              </a:rPr>
            </a:br>
            <a:r>
              <a:rPr lang="en-US" sz="6000" dirty="0">
                <a:latin typeface="The Serif Hand Extrablack" panose="03070B02030502020204" pitchFamily="66" charset="0"/>
              </a:rPr>
              <a:t>    a metal and nonmetal are melted together, then</a:t>
            </a:r>
            <a:br>
              <a:rPr lang="en-US" sz="6000" dirty="0">
                <a:latin typeface="The Serif Hand Extrablack" panose="03070B02030502020204" pitchFamily="66" charset="0"/>
              </a:rPr>
            </a:br>
            <a:r>
              <a:rPr lang="en-US" sz="6000" dirty="0">
                <a:latin typeface="The Serif Hand Extrablack" panose="03070B02030502020204" pitchFamily="66" charset="0"/>
              </a:rPr>
              <a:t>    cooled.  What mixtures match to these alloys?</a:t>
            </a:r>
          </a:p>
        </p:txBody>
      </p:sp>
      <p:graphicFrame>
        <p:nvGraphicFramePr>
          <p:cNvPr id="4" name="Table 3">
            <a:extLst>
              <a:ext uri="{FF2B5EF4-FFF2-40B4-BE49-F238E27FC236}">
                <a16:creationId xmlns:a16="http://schemas.microsoft.com/office/drawing/2014/main" id="{BB8FDCE7-0627-EDDF-DFE0-89C716018E85}"/>
              </a:ext>
            </a:extLst>
          </p:cNvPr>
          <p:cNvGraphicFramePr>
            <a:graphicFrameLocks noGrp="1"/>
          </p:cNvGraphicFramePr>
          <p:nvPr>
            <p:extLst>
              <p:ext uri="{D42A27DB-BD31-4B8C-83A1-F6EECF244321}">
                <p14:modId xmlns:p14="http://schemas.microsoft.com/office/powerpoint/2010/main" val="509769602"/>
              </p:ext>
            </p:extLst>
          </p:nvPr>
        </p:nvGraphicFramePr>
        <p:xfrm>
          <a:off x="-2" y="2862322"/>
          <a:ext cx="12192002" cy="3995677"/>
        </p:xfrm>
        <a:graphic>
          <a:graphicData uri="http://schemas.openxmlformats.org/drawingml/2006/table">
            <a:tbl>
              <a:tblPr firstRow="1" bandRow="1">
                <a:tableStyleId>{5C22544A-7EE6-4342-B048-85BDC9FD1C3A}</a:tableStyleId>
              </a:tblPr>
              <a:tblGrid>
                <a:gridCol w="5680366">
                  <a:extLst>
                    <a:ext uri="{9D8B030D-6E8A-4147-A177-3AD203B41FA5}">
                      <a16:colId xmlns:a16="http://schemas.microsoft.com/office/drawing/2014/main" val="2670903427"/>
                    </a:ext>
                  </a:extLst>
                </a:gridCol>
                <a:gridCol w="6511636">
                  <a:extLst>
                    <a:ext uri="{9D8B030D-6E8A-4147-A177-3AD203B41FA5}">
                      <a16:colId xmlns:a16="http://schemas.microsoft.com/office/drawing/2014/main" val="3957567504"/>
                    </a:ext>
                  </a:extLst>
                </a:gridCol>
              </a:tblGrid>
              <a:tr h="3995677">
                <a:tc>
                  <a:txBody>
                    <a:bodyPr/>
                    <a:lstStyle/>
                    <a:p>
                      <a:pPr marL="742950" indent="-742950" algn="l">
                        <a:buAutoNum type="arabicPeriod"/>
                      </a:pPr>
                      <a:r>
                        <a:rPr lang="en-US" sz="5400" b="0" dirty="0">
                          <a:solidFill>
                            <a:schemeClr val="tx1"/>
                          </a:solidFill>
                          <a:latin typeface="Times New Roman" panose="02020603050405020304" pitchFamily="18" charset="0"/>
                          <a:cs typeface="Times New Roman" panose="02020603050405020304" pitchFamily="18" charset="0"/>
                        </a:rPr>
                        <a:t>Sterling silver</a:t>
                      </a:r>
                    </a:p>
                    <a:p>
                      <a:pPr marL="742950" indent="-742950" algn="l">
                        <a:buAutoNum type="arabicPeriod"/>
                      </a:pPr>
                      <a:r>
                        <a:rPr lang="en-US" sz="5400" b="0" dirty="0">
                          <a:solidFill>
                            <a:schemeClr val="tx1"/>
                          </a:solidFill>
                          <a:latin typeface="Times New Roman" panose="02020603050405020304" pitchFamily="18" charset="0"/>
                          <a:cs typeface="Times New Roman" panose="02020603050405020304" pitchFamily="18" charset="0"/>
                        </a:rPr>
                        <a:t>Brass</a:t>
                      </a:r>
                    </a:p>
                    <a:p>
                      <a:pPr marL="742950" indent="-742950" algn="l">
                        <a:buAutoNum type="arabicPeriod"/>
                      </a:pPr>
                      <a:r>
                        <a:rPr lang="en-US" sz="5400" b="0" dirty="0">
                          <a:solidFill>
                            <a:schemeClr val="tx1"/>
                          </a:solidFill>
                          <a:latin typeface="Times New Roman" panose="02020603050405020304" pitchFamily="18" charset="0"/>
                          <a:cs typeface="Times New Roman" panose="02020603050405020304" pitchFamily="18" charset="0"/>
                        </a:rPr>
                        <a:t>Cast iron</a:t>
                      </a:r>
                    </a:p>
                    <a:p>
                      <a:pPr marL="742950" indent="-742950" algn="l">
                        <a:buAutoNum type="arabicPeriod"/>
                      </a:pPr>
                      <a:r>
                        <a:rPr lang="en-US" sz="5400" b="0" dirty="0">
                          <a:solidFill>
                            <a:schemeClr val="tx1"/>
                          </a:solidFill>
                          <a:latin typeface="Times New Roman" panose="02020603050405020304" pitchFamily="18" charset="0"/>
                          <a:cs typeface="Times New Roman" panose="02020603050405020304" pitchFamily="18" charset="0"/>
                        </a:rPr>
                        <a:t>Stainless steel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42950" indent="-742950" algn="l">
                        <a:buAutoNum type="alphaUcPeriod"/>
                      </a:pPr>
                      <a:r>
                        <a:rPr lang="en-US" sz="5400" b="0" dirty="0">
                          <a:solidFill>
                            <a:schemeClr val="tx1"/>
                          </a:solidFill>
                          <a:latin typeface="Times New Roman" panose="02020603050405020304" pitchFamily="18" charset="0"/>
                          <a:cs typeface="Times New Roman" panose="02020603050405020304" pitchFamily="18" charset="0"/>
                        </a:rPr>
                        <a:t> Zinc + Copper</a:t>
                      </a:r>
                    </a:p>
                    <a:p>
                      <a:pPr marL="742950" indent="-742950" algn="l">
                        <a:buAutoNum type="alphaUcPeriod"/>
                      </a:pPr>
                      <a:r>
                        <a:rPr lang="en-US" sz="5400" b="0" dirty="0">
                          <a:solidFill>
                            <a:schemeClr val="tx1"/>
                          </a:solidFill>
                          <a:latin typeface="Times New Roman" panose="02020603050405020304" pitchFamily="18" charset="0"/>
                          <a:cs typeface="Times New Roman" panose="02020603050405020304" pitchFamily="18" charset="0"/>
                        </a:rPr>
                        <a:t> Carbon + Iron</a:t>
                      </a:r>
                    </a:p>
                    <a:p>
                      <a:pPr marL="742950" indent="-742950" algn="l">
                        <a:buAutoNum type="alphaUcPeriod"/>
                      </a:pPr>
                      <a:r>
                        <a:rPr lang="en-US" sz="5400" b="0" dirty="0">
                          <a:solidFill>
                            <a:schemeClr val="tx1"/>
                          </a:solidFill>
                          <a:latin typeface="Times New Roman" panose="02020603050405020304" pitchFamily="18" charset="0"/>
                          <a:cs typeface="Times New Roman" panose="02020603050405020304" pitchFamily="18" charset="0"/>
                        </a:rPr>
                        <a:t> Chromium + Iron</a:t>
                      </a:r>
                    </a:p>
                    <a:p>
                      <a:pPr marL="742950" indent="-742950" algn="l">
                        <a:buAutoNum type="alphaUcPeriod"/>
                      </a:pPr>
                      <a:r>
                        <a:rPr lang="en-US" sz="5400" b="0" dirty="0">
                          <a:solidFill>
                            <a:schemeClr val="tx1"/>
                          </a:solidFill>
                          <a:latin typeface="Times New Roman" panose="02020603050405020304" pitchFamily="18" charset="0"/>
                          <a:cs typeface="Times New Roman" panose="02020603050405020304" pitchFamily="18" charset="0"/>
                        </a:rPr>
                        <a:t> Copper + Silver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6648784"/>
                  </a:ext>
                </a:extLst>
              </a:tr>
            </a:tbl>
          </a:graphicData>
        </a:graphic>
      </p:graphicFrame>
      <p:cxnSp>
        <p:nvCxnSpPr>
          <p:cNvPr id="5" name="Straight Connector 4">
            <a:extLst>
              <a:ext uri="{FF2B5EF4-FFF2-40B4-BE49-F238E27FC236}">
                <a16:creationId xmlns:a16="http://schemas.microsoft.com/office/drawing/2014/main" id="{8580CAD4-BD69-1812-64C4-65D099938D77}"/>
              </a:ext>
            </a:extLst>
          </p:cNvPr>
          <p:cNvCxnSpPr/>
          <p:nvPr/>
        </p:nvCxnSpPr>
        <p:spPr>
          <a:xfrm>
            <a:off x="4671152" y="3668617"/>
            <a:ext cx="1134737" cy="241269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F872660-284A-D60D-5D60-CAE3DBE40733}"/>
              </a:ext>
            </a:extLst>
          </p:cNvPr>
          <p:cNvCxnSpPr>
            <a:cxnSpLocks/>
          </p:cNvCxnSpPr>
          <p:nvPr/>
        </p:nvCxnSpPr>
        <p:spPr>
          <a:xfrm flipV="1">
            <a:off x="2399842" y="3653813"/>
            <a:ext cx="3406047" cy="86448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389A2F6-ED5A-29F6-8534-FB799CEFF4A7}"/>
              </a:ext>
            </a:extLst>
          </p:cNvPr>
          <p:cNvCxnSpPr>
            <a:cxnSpLocks/>
          </p:cNvCxnSpPr>
          <p:nvPr/>
        </p:nvCxnSpPr>
        <p:spPr>
          <a:xfrm flipV="1">
            <a:off x="3345457" y="4518297"/>
            <a:ext cx="2460432" cy="8792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7503BDA-9F71-830F-956F-A9347BDE3875}"/>
              </a:ext>
            </a:extLst>
          </p:cNvPr>
          <p:cNvCxnSpPr>
            <a:cxnSpLocks/>
          </p:cNvCxnSpPr>
          <p:nvPr/>
        </p:nvCxnSpPr>
        <p:spPr>
          <a:xfrm flipV="1">
            <a:off x="4683089" y="5307206"/>
            <a:ext cx="1321104" cy="86448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0482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739AB-9CFE-E913-7CA9-401D42DEEB3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F6CAB3E-3980-F494-5497-3382DEAA4E08}"/>
              </a:ext>
            </a:extLst>
          </p:cNvPr>
          <p:cNvSpPr txBox="1"/>
          <p:nvPr/>
        </p:nvSpPr>
        <p:spPr>
          <a:xfrm>
            <a:off x="0" y="0"/>
            <a:ext cx="12192000" cy="1754326"/>
          </a:xfrm>
          <a:prstGeom prst="rect">
            <a:avLst/>
          </a:prstGeom>
          <a:solidFill>
            <a:schemeClr val="bg1">
              <a:lumMod val="95000"/>
            </a:schemeClr>
          </a:solidFill>
        </p:spPr>
        <p:txBody>
          <a:bodyPr wrap="square" rtlCol="0">
            <a:spAutoFit/>
          </a:bodyPr>
          <a:lstStyle/>
          <a:p>
            <a:r>
              <a:rPr lang="en-US" sz="5400" dirty="0">
                <a:latin typeface="The Serif Hand Extrablack" panose="03070B02030502020204" pitchFamily="66" charset="0"/>
              </a:rPr>
              <a:t>4.  Intermolecular bonding is not inside of compounds, </a:t>
            </a:r>
            <a:br>
              <a:rPr lang="en-US" sz="5400" dirty="0">
                <a:latin typeface="The Serif Hand Extrablack" panose="03070B02030502020204" pitchFamily="66" charset="0"/>
              </a:rPr>
            </a:br>
            <a:r>
              <a:rPr lang="en-US" sz="5400" dirty="0">
                <a:latin typeface="The Serif Hand Extrablack" panose="03070B02030502020204" pitchFamily="66" charset="0"/>
              </a:rPr>
              <a:t>    it’s between particles (either atoms or molecules).</a:t>
            </a:r>
          </a:p>
        </p:txBody>
      </p:sp>
      <p:graphicFrame>
        <p:nvGraphicFramePr>
          <p:cNvPr id="4" name="Table 3">
            <a:extLst>
              <a:ext uri="{FF2B5EF4-FFF2-40B4-BE49-F238E27FC236}">
                <a16:creationId xmlns:a16="http://schemas.microsoft.com/office/drawing/2014/main" id="{009DDBED-5539-10A4-62A7-FC5E83754652}"/>
              </a:ext>
            </a:extLst>
          </p:cNvPr>
          <p:cNvGraphicFramePr>
            <a:graphicFrameLocks noGrp="1"/>
          </p:cNvGraphicFramePr>
          <p:nvPr>
            <p:extLst>
              <p:ext uri="{D42A27DB-BD31-4B8C-83A1-F6EECF244321}">
                <p14:modId xmlns:p14="http://schemas.microsoft.com/office/powerpoint/2010/main" val="1305327880"/>
              </p:ext>
            </p:extLst>
          </p:nvPr>
        </p:nvGraphicFramePr>
        <p:xfrm>
          <a:off x="0" y="1754326"/>
          <a:ext cx="12191999" cy="5103674"/>
        </p:xfrm>
        <a:graphic>
          <a:graphicData uri="http://schemas.openxmlformats.org/drawingml/2006/table">
            <a:tbl>
              <a:tblPr firstRow="1" bandRow="1">
                <a:tableStyleId>{5C22544A-7EE6-4342-B048-85BDC9FD1C3A}</a:tableStyleId>
              </a:tblPr>
              <a:tblGrid>
                <a:gridCol w="5273964">
                  <a:extLst>
                    <a:ext uri="{9D8B030D-6E8A-4147-A177-3AD203B41FA5}">
                      <a16:colId xmlns:a16="http://schemas.microsoft.com/office/drawing/2014/main" val="2670903427"/>
                    </a:ext>
                  </a:extLst>
                </a:gridCol>
                <a:gridCol w="6918035">
                  <a:extLst>
                    <a:ext uri="{9D8B030D-6E8A-4147-A177-3AD203B41FA5}">
                      <a16:colId xmlns:a16="http://schemas.microsoft.com/office/drawing/2014/main" val="3957567504"/>
                    </a:ext>
                  </a:extLst>
                </a:gridCol>
              </a:tblGrid>
              <a:tr h="5103674">
                <a:tc>
                  <a:txBody>
                    <a:bodyPr/>
                    <a:lstStyle/>
                    <a:p>
                      <a:pPr marL="0" indent="0" algn="l">
                        <a:buNone/>
                      </a:pPr>
                      <a:r>
                        <a:rPr lang="en-US" sz="4800" b="0" dirty="0">
                          <a:solidFill>
                            <a:srgbClr val="FF0000"/>
                          </a:solidFill>
                          <a:latin typeface="Times New Roman" panose="02020603050405020304" pitchFamily="18" charset="0"/>
                          <a:cs typeface="Times New Roman" panose="02020603050405020304" pitchFamily="18" charset="0"/>
                        </a:rPr>
                        <a:t>weakest to strongest… </a:t>
                      </a:r>
                      <a:br>
                        <a:rPr lang="en-US" sz="900" b="0" dirty="0">
                          <a:solidFill>
                            <a:schemeClr val="tx1"/>
                          </a:solidFill>
                          <a:latin typeface="Times New Roman" panose="02020603050405020304" pitchFamily="18" charset="0"/>
                          <a:cs typeface="Times New Roman" panose="02020603050405020304" pitchFamily="18" charset="0"/>
                        </a:rPr>
                      </a:br>
                      <a:br>
                        <a:rPr lang="en-US" sz="900" b="0" dirty="0">
                          <a:solidFill>
                            <a:schemeClr val="tx1"/>
                          </a:solidFill>
                          <a:latin typeface="Times New Roman" panose="02020603050405020304" pitchFamily="18" charset="0"/>
                          <a:cs typeface="Times New Roman" panose="02020603050405020304" pitchFamily="18" charset="0"/>
                        </a:rPr>
                      </a:br>
                      <a:br>
                        <a:rPr lang="en-US" sz="900" b="0" dirty="0">
                          <a:solidFill>
                            <a:schemeClr val="tx1"/>
                          </a:solidFill>
                          <a:latin typeface="Times New Roman" panose="02020603050405020304" pitchFamily="18" charset="0"/>
                          <a:cs typeface="Times New Roman" panose="02020603050405020304" pitchFamily="18" charset="0"/>
                        </a:rPr>
                      </a:br>
                      <a:br>
                        <a:rPr lang="en-US" sz="900" b="0" dirty="0">
                          <a:solidFill>
                            <a:schemeClr val="tx1"/>
                          </a:solidFill>
                          <a:latin typeface="Times New Roman" panose="02020603050405020304" pitchFamily="18" charset="0"/>
                          <a:cs typeface="Times New Roman" panose="02020603050405020304" pitchFamily="18" charset="0"/>
                        </a:rPr>
                      </a:br>
                      <a:r>
                        <a:rPr lang="en-US" sz="4800" b="0" dirty="0">
                          <a:solidFill>
                            <a:srgbClr val="FF0000"/>
                          </a:solidFill>
                          <a:latin typeface="Times New Roman" panose="02020603050405020304" pitchFamily="18" charset="0"/>
                          <a:cs typeface="Times New Roman" panose="02020603050405020304" pitchFamily="18" charset="0"/>
                        </a:rPr>
                        <a:t>Electron dispersion</a:t>
                      </a:r>
                      <a:br>
                        <a:rPr lang="en-US" sz="4800" b="0" dirty="0">
                          <a:solidFill>
                            <a:srgbClr val="FF0000"/>
                          </a:solidFill>
                          <a:latin typeface="Times New Roman" panose="02020603050405020304" pitchFamily="18" charset="0"/>
                          <a:cs typeface="Times New Roman" panose="02020603050405020304" pitchFamily="18" charset="0"/>
                        </a:rPr>
                      </a:br>
                      <a:r>
                        <a:rPr lang="en-US" sz="4800" b="0" dirty="0">
                          <a:solidFill>
                            <a:srgbClr val="FF0000"/>
                          </a:solidFill>
                          <a:latin typeface="Times New Roman" panose="02020603050405020304" pitchFamily="18" charset="0"/>
                          <a:cs typeface="Times New Roman" panose="02020603050405020304" pitchFamily="18" charset="0"/>
                        </a:rPr>
                        <a:t>Dipole attraction</a:t>
                      </a:r>
                      <a:br>
                        <a:rPr lang="en-US" sz="4800" b="0" dirty="0">
                          <a:solidFill>
                            <a:srgbClr val="FF0000"/>
                          </a:solidFill>
                          <a:latin typeface="Times New Roman" panose="02020603050405020304" pitchFamily="18" charset="0"/>
                          <a:cs typeface="Times New Roman" panose="02020603050405020304" pitchFamily="18" charset="0"/>
                        </a:rPr>
                      </a:br>
                      <a:r>
                        <a:rPr lang="en-US" sz="4800" b="0" dirty="0">
                          <a:solidFill>
                            <a:srgbClr val="FF0000"/>
                          </a:solidFill>
                          <a:latin typeface="Times New Roman" panose="02020603050405020304" pitchFamily="18" charset="0"/>
                          <a:cs typeface="Times New Roman" panose="02020603050405020304" pitchFamily="18" charset="0"/>
                        </a:rPr>
                        <a:t>Hydrogen bonding</a:t>
                      </a:r>
                      <a:br>
                        <a:rPr lang="en-US" sz="4800" b="0" dirty="0">
                          <a:solidFill>
                            <a:srgbClr val="FF0000"/>
                          </a:solidFill>
                          <a:latin typeface="Times New Roman" panose="02020603050405020304" pitchFamily="18" charset="0"/>
                          <a:cs typeface="Times New Roman" panose="02020603050405020304" pitchFamily="18" charset="0"/>
                        </a:rPr>
                      </a:br>
                      <a:endParaRPr lang="en-US" sz="4800" b="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None/>
                      </a:pPr>
                      <a:r>
                        <a:rPr lang="en-US" sz="4800" b="0" dirty="0">
                          <a:solidFill>
                            <a:schemeClr val="tx1"/>
                          </a:solidFill>
                          <a:latin typeface="Times New Roman" panose="02020603050405020304" pitchFamily="18" charset="0"/>
                          <a:cs typeface="Times New Roman" panose="02020603050405020304" pitchFamily="18" charset="0"/>
                        </a:rPr>
                        <a:t>Match substances to the IMF they exhibit </a:t>
                      </a:r>
                      <a:br>
                        <a:rPr lang="en-US" sz="900" b="0" dirty="0">
                          <a:solidFill>
                            <a:schemeClr val="tx1"/>
                          </a:solidFill>
                          <a:latin typeface="Times New Roman" panose="02020603050405020304" pitchFamily="18" charset="0"/>
                          <a:cs typeface="Times New Roman" panose="02020603050405020304" pitchFamily="18" charset="0"/>
                        </a:rPr>
                      </a:br>
                      <a:br>
                        <a:rPr lang="en-US" sz="900" b="0" dirty="0">
                          <a:solidFill>
                            <a:schemeClr val="tx1"/>
                          </a:solidFill>
                          <a:latin typeface="Times New Roman" panose="02020603050405020304" pitchFamily="18" charset="0"/>
                          <a:cs typeface="Times New Roman" panose="02020603050405020304" pitchFamily="18" charset="0"/>
                        </a:rPr>
                      </a:br>
                      <a:br>
                        <a:rPr lang="en-US" sz="900" b="0" dirty="0">
                          <a:solidFill>
                            <a:schemeClr val="tx1"/>
                          </a:solidFill>
                          <a:latin typeface="Times New Roman" panose="02020603050405020304" pitchFamily="18" charset="0"/>
                          <a:cs typeface="Times New Roman" panose="02020603050405020304" pitchFamily="18" charset="0"/>
                        </a:rPr>
                      </a:br>
                      <a:r>
                        <a:rPr lang="en-US" sz="5400" b="0" dirty="0">
                          <a:solidFill>
                            <a:schemeClr val="tx1"/>
                          </a:solidFill>
                          <a:latin typeface="Times New Roman" panose="02020603050405020304" pitchFamily="18" charset="0"/>
                          <a:cs typeface="Times New Roman" panose="02020603050405020304" pitchFamily="18" charset="0"/>
                        </a:rPr>
                        <a:t>F</a:t>
                      </a:r>
                      <a:r>
                        <a:rPr lang="en-US" sz="5400" b="0" baseline="-25000" dirty="0">
                          <a:solidFill>
                            <a:schemeClr val="tx1"/>
                          </a:solidFill>
                          <a:latin typeface="Times New Roman" panose="02020603050405020304" pitchFamily="18" charset="0"/>
                          <a:cs typeface="Times New Roman" panose="02020603050405020304" pitchFamily="18" charset="0"/>
                        </a:rPr>
                        <a:t>2  </a:t>
                      </a:r>
                      <a:r>
                        <a:rPr lang="en-US" sz="5400" b="0" baseline="0" dirty="0">
                          <a:solidFill>
                            <a:schemeClr val="tx1"/>
                          </a:solidFill>
                          <a:latin typeface="Times New Roman" panose="02020603050405020304" pitchFamily="18" charset="0"/>
                          <a:cs typeface="Times New Roman" panose="02020603050405020304" pitchFamily="18" charset="0"/>
                        </a:rPr>
                        <a:t>          </a:t>
                      </a:r>
                      <a:r>
                        <a:rPr lang="en-US" sz="4400" b="0" baseline="0" dirty="0">
                          <a:solidFill>
                            <a:schemeClr val="tx1"/>
                          </a:solidFill>
                          <a:latin typeface="Times New Roman" panose="02020603050405020304" pitchFamily="18" charset="0"/>
                          <a:cs typeface="Times New Roman" panose="02020603050405020304" pitchFamily="18" charset="0"/>
                        </a:rPr>
                        <a:t>dipole attraction </a:t>
                      </a:r>
                      <a:br>
                        <a:rPr lang="en-US" sz="900" b="0" baseline="0" dirty="0">
                          <a:solidFill>
                            <a:schemeClr val="tx1"/>
                          </a:solidFill>
                          <a:latin typeface="Times New Roman" panose="02020603050405020304" pitchFamily="18" charset="0"/>
                          <a:cs typeface="Times New Roman" panose="02020603050405020304" pitchFamily="18" charset="0"/>
                        </a:rPr>
                      </a:br>
                      <a:br>
                        <a:rPr lang="en-US" sz="900" b="0" baseline="0" dirty="0">
                          <a:solidFill>
                            <a:schemeClr val="tx1"/>
                          </a:solidFill>
                          <a:latin typeface="Times New Roman" panose="02020603050405020304" pitchFamily="18" charset="0"/>
                          <a:cs typeface="Times New Roman" panose="02020603050405020304" pitchFamily="18" charset="0"/>
                        </a:rPr>
                      </a:br>
                      <a:br>
                        <a:rPr lang="en-US" sz="900" b="0" baseline="0" dirty="0">
                          <a:solidFill>
                            <a:schemeClr val="tx1"/>
                          </a:solidFill>
                          <a:latin typeface="Times New Roman" panose="02020603050405020304" pitchFamily="18" charset="0"/>
                          <a:cs typeface="Times New Roman" panose="02020603050405020304" pitchFamily="18" charset="0"/>
                        </a:rPr>
                      </a:br>
                      <a:r>
                        <a:rPr lang="en-US" sz="5400" b="0" dirty="0">
                          <a:solidFill>
                            <a:schemeClr val="tx1"/>
                          </a:solidFill>
                          <a:latin typeface="Times New Roman" panose="02020603050405020304" pitchFamily="18" charset="0"/>
                          <a:cs typeface="Times New Roman" panose="02020603050405020304" pitchFamily="18" charset="0"/>
                        </a:rPr>
                        <a:t>H</a:t>
                      </a:r>
                      <a:r>
                        <a:rPr lang="en-US" sz="5400" b="0" baseline="-25000" dirty="0">
                          <a:solidFill>
                            <a:schemeClr val="tx1"/>
                          </a:solidFill>
                          <a:latin typeface="Times New Roman" panose="02020603050405020304" pitchFamily="18" charset="0"/>
                          <a:cs typeface="Times New Roman" panose="02020603050405020304" pitchFamily="18" charset="0"/>
                        </a:rPr>
                        <a:t>2</a:t>
                      </a:r>
                      <a:r>
                        <a:rPr lang="en-US" sz="5400" b="0" dirty="0">
                          <a:solidFill>
                            <a:schemeClr val="tx1"/>
                          </a:solidFill>
                          <a:latin typeface="Times New Roman" panose="02020603050405020304" pitchFamily="18" charset="0"/>
                          <a:cs typeface="Times New Roman" panose="02020603050405020304" pitchFamily="18" charset="0"/>
                        </a:rPr>
                        <a:t>O       </a:t>
                      </a:r>
                      <a:r>
                        <a:rPr lang="en-US" sz="4400" b="0" dirty="0">
                          <a:solidFill>
                            <a:schemeClr val="tx1"/>
                          </a:solidFill>
                          <a:latin typeface="Times New Roman" panose="02020603050405020304" pitchFamily="18" charset="0"/>
                          <a:cs typeface="Times New Roman" panose="02020603050405020304" pitchFamily="18" charset="0"/>
                        </a:rPr>
                        <a:t>electron dispersion </a:t>
                      </a:r>
                      <a:br>
                        <a:rPr lang="en-US" sz="900" b="0" dirty="0">
                          <a:solidFill>
                            <a:schemeClr val="tx1"/>
                          </a:solidFill>
                          <a:latin typeface="Times New Roman" panose="02020603050405020304" pitchFamily="18" charset="0"/>
                          <a:cs typeface="Times New Roman" panose="02020603050405020304" pitchFamily="18" charset="0"/>
                        </a:rPr>
                      </a:br>
                      <a:br>
                        <a:rPr lang="en-US" sz="900" b="0" dirty="0">
                          <a:solidFill>
                            <a:schemeClr val="tx1"/>
                          </a:solidFill>
                          <a:latin typeface="Times New Roman" panose="02020603050405020304" pitchFamily="18" charset="0"/>
                          <a:cs typeface="Times New Roman" panose="02020603050405020304" pitchFamily="18" charset="0"/>
                        </a:rPr>
                      </a:br>
                      <a:br>
                        <a:rPr lang="en-US" sz="900" b="0" dirty="0">
                          <a:solidFill>
                            <a:schemeClr val="tx1"/>
                          </a:solidFill>
                          <a:latin typeface="Times New Roman" panose="02020603050405020304" pitchFamily="18" charset="0"/>
                          <a:cs typeface="Times New Roman" panose="02020603050405020304" pitchFamily="18" charset="0"/>
                        </a:rPr>
                      </a:br>
                      <a:r>
                        <a:rPr lang="en-US" sz="5400" b="0" dirty="0">
                          <a:solidFill>
                            <a:schemeClr val="tx1"/>
                          </a:solidFill>
                          <a:latin typeface="Times New Roman" panose="02020603050405020304" pitchFamily="18" charset="0"/>
                          <a:cs typeface="Times New Roman" panose="02020603050405020304" pitchFamily="18" charset="0"/>
                        </a:rPr>
                        <a:t>PCl</a:t>
                      </a:r>
                      <a:r>
                        <a:rPr lang="en-US" sz="5400" b="0" baseline="-25000" dirty="0">
                          <a:solidFill>
                            <a:schemeClr val="tx1"/>
                          </a:solidFill>
                          <a:latin typeface="Times New Roman" panose="02020603050405020304" pitchFamily="18" charset="0"/>
                          <a:cs typeface="Times New Roman" panose="02020603050405020304" pitchFamily="18" charset="0"/>
                        </a:rPr>
                        <a:t>3           </a:t>
                      </a:r>
                      <a:r>
                        <a:rPr lang="en-US" sz="4400" b="0" baseline="0" dirty="0">
                          <a:solidFill>
                            <a:schemeClr val="tx1"/>
                          </a:solidFill>
                          <a:latin typeface="Times New Roman" panose="02020603050405020304" pitchFamily="18" charset="0"/>
                          <a:cs typeface="Times New Roman" panose="02020603050405020304" pitchFamily="18" charset="0"/>
                        </a:rPr>
                        <a:t>hydrogen bonding</a:t>
                      </a:r>
                      <a:endParaRPr lang="en-US" sz="5400" b="0" baseline="-25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6648784"/>
                  </a:ext>
                </a:extLst>
              </a:tr>
            </a:tbl>
          </a:graphicData>
        </a:graphic>
      </p:graphicFrame>
      <p:cxnSp>
        <p:nvCxnSpPr>
          <p:cNvPr id="3" name="Straight Connector 2">
            <a:extLst>
              <a:ext uri="{FF2B5EF4-FFF2-40B4-BE49-F238E27FC236}">
                <a16:creationId xmlns:a16="http://schemas.microsoft.com/office/drawing/2014/main" id="{98F7775E-AC60-3EAD-E7A7-A4D27C1D11BA}"/>
              </a:ext>
            </a:extLst>
          </p:cNvPr>
          <p:cNvCxnSpPr>
            <a:cxnSpLocks/>
          </p:cNvCxnSpPr>
          <p:nvPr/>
        </p:nvCxnSpPr>
        <p:spPr>
          <a:xfrm>
            <a:off x="5991341" y="3940894"/>
            <a:ext cx="1709449" cy="112686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038786E-6E10-E26A-7FBB-84440655A0C5}"/>
              </a:ext>
            </a:extLst>
          </p:cNvPr>
          <p:cNvCxnSpPr>
            <a:cxnSpLocks/>
          </p:cNvCxnSpPr>
          <p:nvPr/>
        </p:nvCxnSpPr>
        <p:spPr>
          <a:xfrm>
            <a:off x="6562382" y="5067759"/>
            <a:ext cx="1270611" cy="120083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246D011-A8F2-F15A-F34A-971EE549CC1E}"/>
              </a:ext>
            </a:extLst>
          </p:cNvPr>
          <p:cNvCxnSpPr>
            <a:cxnSpLocks/>
          </p:cNvCxnSpPr>
          <p:nvPr/>
        </p:nvCxnSpPr>
        <p:spPr>
          <a:xfrm flipV="1">
            <a:off x="6455884" y="4017094"/>
            <a:ext cx="1377109" cy="217753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3967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BCEDF-8561-BDC4-27BD-867E261D0E1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9478F35-210D-ABB8-27D9-C35B7635F6C0}"/>
              </a:ext>
            </a:extLst>
          </p:cNvPr>
          <p:cNvSpPr txBox="1"/>
          <p:nvPr/>
        </p:nvSpPr>
        <p:spPr>
          <a:xfrm>
            <a:off x="0" y="0"/>
            <a:ext cx="12192000" cy="923330"/>
          </a:xfrm>
          <a:prstGeom prst="rect">
            <a:avLst/>
          </a:prstGeom>
          <a:solidFill>
            <a:schemeClr val="bg1">
              <a:lumMod val="95000"/>
            </a:schemeClr>
          </a:solidFill>
        </p:spPr>
        <p:txBody>
          <a:bodyPr wrap="square" rtlCol="0">
            <a:spAutoFit/>
          </a:bodyPr>
          <a:lstStyle/>
          <a:p>
            <a:r>
              <a:rPr lang="en-US" sz="5400" dirty="0">
                <a:latin typeface="The Serif Hand Extrablack" panose="03070B02030502020204" pitchFamily="66" charset="0"/>
              </a:rPr>
              <a:t>5.  How does metallic bonding explain metallic properties?</a:t>
            </a:r>
          </a:p>
        </p:txBody>
      </p:sp>
      <p:graphicFrame>
        <p:nvGraphicFramePr>
          <p:cNvPr id="4" name="Table 3">
            <a:extLst>
              <a:ext uri="{FF2B5EF4-FFF2-40B4-BE49-F238E27FC236}">
                <a16:creationId xmlns:a16="http://schemas.microsoft.com/office/drawing/2014/main" id="{24E9A24D-591B-63B5-B7EC-F49989E6E5EF}"/>
              </a:ext>
            </a:extLst>
          </p:cNvPr>
          <p:cNvGraphicFramePr>
            <a:graphicFrameLocks noGrp="1"/>
          </p:cNvGraphicFramePr>
          <p:nvPr>
            <p:extLst>
              <p:ext uri="{D42A27DB-BD31-4B8C-83A1-F6EECF244321}">
                <p14:modId xmlns:p14="http://schemas.microsoft.com/office/powerpoint/2010/main" val="2607145226"/>
              </p:ext>
            </p:extLst>
          </p:nvPr>
        </p:nvGraphicFramePr>
        <p:xfrm>
          <a:off x="-1" y="923330"/>
          <a:ext cx="12191999" cy="5934670"/>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2670903427"/>
                    </a:ext>
                  </a:extLst>
                </a:gridCol>
              </a:tblGrid>
              <a:tr h="5934670">
                <a:tc>
                  <a:txBody>
                    <a:bodyPr/>
                    <a:lstStyle/>
                    <a:p>
                      <a:pPr marL="0" indent="0" algn="l">
                        <a:buNone/>
                      </a:pPr>
                      <a:r>
                        <a:rPr lang="en-US" sz="4000" b="0" dirty="0">
                          <a:solidFill>
                            <a:srgbClr val="FF0000"/>
                          </a:solidFill>
                          <a:latin typeface="Times New Roman" panose="02020603050405020304" pitchFamily="18" charset="0"/>
                          <a:cs typeface="Times New Roman" panose="02020603050405020304" pitchFamily="18" charset="0"/>
                        </a:rPr>
                        <a:t>Metals exist as packed cations, awash in a sea of loose valence electrons.  This allows metals to be smashed or pulled, and when the cations get closer, and want to repel, the electrons rush in to keep things neutral.  When electricity flows in on one side, these loose valence electrons start flowing out on the other side.  </a:t>
                      </a:r>
                      <a:br>
                        <a:rPr lang="en-US" sz="800" b="0" dirty="0">
                          <a:solidFill>
                            <a:srgbClr val="FF0000"/>
                          </a:solidFill>
                          <a:latin typeface="Times New Roman" panose="02020603050405020304" pitchFamily="18" charset="0"/>
                          <a:cs typeface="Times New Roman" panose="02020603050405020304" pitchFamily="18" charset="0"/>
                        </a:rPr>
                      </a:br>
                      <a:br>
                        <a:rPr lang="en-US" sz="200" b="0" dirty="0">
                          <a:solidFill>
                            <a:srgbClr val="FF0000"/>
                          </a:solidFill>
                          <a:latin typeface="Times New Roman" panose="02020603050405020304" pitchFamily="18" charset="0"/>
                          <a:cs typeface="Times New Roman" panose="02020603050405020304" pitchFamily="18" charset="0"/>
                        </a:rPr>
                      </a:br>
                      <a:br>
                        <a:rPr lang="en-US" sz="800" b="0" dirty="0">
                          <a:solidFill>
                            <a:schemeClr val="tx1"/>
                          </a:solidFill>
                          <a:latin typeface="Times New Roman" panose="02020603050405020304" pitchFamily="18" charset="0"/>
                          <a:cs typeface="Times New Roman" panose="02020603050405020304" pitchFamily="18" charset="0"/>
                        </a:rPr>
                      </a:br>
                      <a:br>
                        <a:rPr lang="en-US" sz="800" b="0" dirty="0">
                          <a:solidFill>
                            <a:schemeClr val="tx1"/>
                          </a:solidFill>
                          <a:latin typeface="Times New Roman" panose="02020603050405020304" pitchFamily="18" charset="0"/>
                          <a:cs typeface="Times New Roman" panose="02020603050405020304" pitchFamily="18" charset="0"/>
                        </a:rPr>
                      </a:br>
                      <a:r>
                        <a:rPr lang="en-US" sz="4000" b="0" dirty="0">
                          <a:solidFill>
                            <a:schemeClr val="tx1"/>
                          </a:solidFill>
                          <a:latin typeface="Times New Roman" panose="02020603050405020304" pitchFamily="18" charset="0"/>
                          <a:cs typeface="Times New Roman" panose="02020603050405020304" pitchFamily="18" charset="0"/>
                        </a:rPr>
                        <a:t>1.  are Malleable</a:t>
                      </a:r>
                    </a:p>
                    <a:p>
                      <a:pPr marL="0" indent="0" algn="l">
                        <a:buNone/>
                      </a:pPr>
                      <a:r>
                        <a:rPr lang="en-US" sz="4000" b="0" dirty="0">
                          <a:solidFill>
                            <a:schemeClr val="tx1"/>
                          </a:solidFill>
                          <a:latin typeface="Times New Roman" panose="02020603050405020304" pitchFamily="18" charset="0"/>
                          <a:cs typeface="Times New Roman" panose="02020603050405020304" pitchFamily="18" charset="0"/>
                        </a:rPr>
                        <a:t>2.  are Ductile</a:t>
                      </a:r>
                    </a:p>
                    <a:p>
                      <a:pPr marL="0" indent="0" algn="l">
                        <a:buNone/>
                      </a:pPr>
                      <a:r>
                        <a:rPr lang="en-US" sz="4000" b="0" dirty="0">
                          <a:solidFill>
                            <a:schemeClr val="tx1"/>
                          </a:solidFill>
                          <a:latin typeface="Times New Roman" panose="02020603050405020304" pitchFamily="18" charset="0"/>
                          <a:cs typeface="Times New Roman" panose="02020603050405020304" pitchFamily="18" charset="0"/>
                        </a:rPr>
                        <a:t>3.  can Conduct Electricity</a:t>
                      </a:r>
                      <a:endParaRPr lang="en-US" sz="3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6648784"/>
                  </a:ext>
                </a:extLst>
              </a:tr>
            </a:tbl>
          </a:graphicData>
        </a:graphic>
      </p:graphicFrame>
    </p:spTree>
    <p:extLst>
      <p:ext uri="{BB962C8B-B14F-4D97-AF65-F5344CB8AC3E}">
        <p14:creationId xmlns:p14="http://schemas.microsoft.com/office/powerpoint/2010/main" val="1131870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85266-6C5E-A77A-58B7-E704DBFF5DB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BE2BEC1-79A0-EF18-938D-4051A6C072C2}"/>
              </a:ext>
            </a:extLst>
          </p:cNvPr>
          <p:cNvSpPr txBox="1"/>
          <p:nvPr/>
        </p:nvSpPr>
        <p:spPr>
          <a:xfrm>
            <a:off x="0" y="0"/>
            <a:ext cx="12192000" cy="923330"/>
          </a:xfrm>
          <a:prstGeom prst="rect">
            <a:avLst/>
          </a:prstGeom>
          <a:solidFill>
            <a:schemeClr val="bg1">
              <a:lumMod val="95000"/>
            </a:schemeClr>
          </a:solidFill>
        </p:spPr>
        <p:txBody>
          <a:bodyPr wrap="square" rtlCol="0">
            <a:spAutoFit/>
          </a:bodyPr>
          <a:lstStyle/>
          <a:p>
            <a:r>
              <a:rPr lang="en-US" sz="5400" dirty="0">
                <a:latin typeface="The Serif Hand Extrablack" panose="03070B02030502020204" pitchFamily="66" charset="0"/>
              </a:rPr>
              <a:t>6.  Name all bonds present in these substances.</a:t>
            </a:r>
          </a:p>
        </p:txBody>
      </p:sp>
      <p:graphicFrame>
        <p:nvGraphicFramePr>
          <p:cNvPr id="3" name="Table 2">
            <a:extLst>
              <a:ext uri="{FF2B5EF4-FFF2-40B4-BE49-F238E27FC236}">
                <a16:creationId xmlns:a16="http://schemas.microsoft.com/office/drawing/2014/main" id="{2AFD32B5-1337-07D4-945C-3CA9FFB4143C}"/>
              </a:ext>
            </a:extLst>
          </p:cNvPr>
          <p:cNvGraphicFramePr>
            <a:graphicFrameLocks noGrp="1"/>
          </p:cNvGraphicFramePr>
          <p:nvPr>
            <p:extLst>
              <p:ext uri="{D42A27DB-BD31-4B8C-83A1-F6EECF244321}">
                <p14:modId xmlns:p14="http://schemas.microsoft.com/office/powerpoint/2010/main" val="2729751249"/>
              </p:ext>
            </p:extLst>
          </p:nvPr>
        </p:nvGraphicFramePr>
        <p:xfrm>
          <a:off x="0" y="923330"/>
          <a:ext cx="12192000" cy="593467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8262421"/>
                    </a:ext>
                  </a:extLst>
                </a:gridCol>
                <a:gridCol w="4064000">
                  <a:extLst>
                    <a:ext uri="{9D8B030D-6E8A-4147-A177-3AD203B41FA5}">
                      <a16:colId xmlns:a16="http://schemas.microsoft.com/office/drawing/2014/main" val="3812201001"/>
                    </a:ext>
                  </a:extLst>
                </a:gridCol>
                <a:gridCol w="4064000">
                  <a:extLst>
                    <a:ext uri="{9D8B030D-6E8A-4147-A177-3AD203B41FA5}">
                      <a16:colId xmlns:a16="http://schemas.microsoft.com/office/drawing/2014/main" val="1013992377"/>
                    </a:ext>
                  </a:extLst>
                </a:gridCol>
              </a:tblGrid>
              <a:tr h="2967335">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CH</a:t>
                      </a:r>
                      <a:r>
                        <a:rPr lang="en-US" sz="8800" b="0" baseline="-25000" dirty="0">
                          <a:solidFill>
                            <a:schemeClr val="tx1"/>
                          </a:solidFill>
                          <a:latin typeface="Times New Roman" panose="02020603050405020304" pitchFamily="18" charset="0"/>
                          <a:cs typeface="Times New Roman" panose="020206030504050203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800" b="0" dirty="0">
                          <a:solidFill>
                            <a:schemeClr val="tx1"/>
                          </a:solidFill>
                          <a:latin typeface="Times New Roman" panose="02020603050405020304" pitchFamily="18" charset="0"/>
                          <a:cs typeface="Times New Roman" panose="02020603050405020304" pitchFamily="18" charset="0"/>
                        </a:rPr>
                        <a:t>AlCl</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NH</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070858"/>
                  </a:ext>
                </a:extLst>
              </a:tr>
              <a:tr h="2967335">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NBr</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O</a:t>
                      </a:r>
                      <a:r>
                        <a:rPr lang="en-US" sz="8800" b="0" baseline="-25000" dirty="0">
                          <a:solidFill>
                            <a:schemeClr val="tx1"/>
                          </a:solidFill>
                          <a:latin typeface="Times New Roman" panose="02020603050405020304" pitchFamily="18" charset="0"/>
                          <a:cs typeface="Times New Roman" panose="02020603050405020304" pitchFamily="18" charset="0"/>
                        </a:rPr>
                        <a:t>3</a:t>
                      </a:r>
                      <a:endParaRPr lang="en-US" sz="880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dirty="0">
                          <a:solidFill>
                            <a:schemeClr val="tx1"/>
                          </a:solidFill>
                          <a:latin typeface="Times New Roman" panose="02020603050405020304" pitchFamily="18" charset="0"/>
                          <a:cs typeface="Times New Roman" panose="02020603050405020304" pitchFamily="18" charset="0"/>
                        </a:rPr>
                        <a:t>MgO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237075"/>
                  </a:ext>
                </a:extLst>
              </a:tr>
            </a:tbl>
          </a:graphicData>
        </a:graphic>
      </p:graphicFrame>
      <p:graphicFrame>
        <p:nvGraphicFramePr>
          <p:cNvPr id="4" name="Table 3">
            <a:extLst>
              <a:ext uri="{FF2B5EF4-FFF2-40B4-BE49-F238E27FC236}">
                <a16:creationId xmlns:a16="http://schemas.microsoft.com/office/drawing/2014/main" id="{B8AD1011-7300-C1F9-D851-71BC2BAAF79D}"/>
              </a:ext>
            </a:extLst>
          </p:cNvPr>
          <p:cNvGraphicFramePr>
            <a:graphicFrameLocks noGrp="1"/>
          </p:cNvGraphicFramePr>
          <p:nvPr>
            <p:extLst>
              <p:ext uri="{D42A27DB-BD31-4B8C-83A1-F6EECF244321}">
                <p14:modId xmlns:p14="http://schemas.microsoft.com/office/powerpoint/2010/main" val="1699983066"/>
              </p:ext>
            </p:extLst>
          </p:nvPr>
        </p:nvGraphicFramePr>
        <p:xfrm>
          <a:off x="0" y="923329"/>
          <a:ext cx="12192000" cy="593467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906306793"/>
                    </a:ext>
                  </a:extLst>
                </a:gridCol>
                <a:gridCol w="4064000">
                  <a:extLst>
                    <a:ext uri="{9D8B030D-6E8A-4147-A177-3AD203B41FA5}">
                      <a16:colId xmlns:a16="http://schemas.microsoft.com/office/drawing/2014/main" val="1104502898"/>
                    </a:ext>
                  </a:extLst>
                </a:gridCol>
                <a:gridCol w="4064000">
                  <a:extLst>
                    <a:ext uri="{9D8B030D-6E8A-4147-A177-3AD203B41FA5}">
                      <a16:colId xmlns:a16="http://schemas.microsoft.com/office/drawing/2014/main" val="773422249"/>
                    </a:ext>
                  </a:extLst>
                </a:gridCol>
              </a:tblGrid>
              <a:tr h="2967335">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4 single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Ionic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3 single 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3319086"/>
                  </a:ext>
                </a:extLst>
              </a:tr>
              <a:tr h="2967335">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3 single nonpolar covalent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Resonating bonds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a:solidFill>
                            <a:srgbClr val="FF0000"/>
                          </a:solidFill>
                          <a:latin typeface="Times New Roman" panose="02020603050405020304" pitchFamily="18" charset="0"/>
                          <a:cs typeface="Times New Roman" panose="02020603050405020304" pitchFamily="18" charset="0"/>
                        </a:rPr>
                        <a:t>Ionic</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3873267"/>
                  </a:ext>
                </a:extLst>
              </a:tr>
            </a:tbl>
          </a:graphicData>
        </a:graphic>
      </p:graphicFrame>
    </p:spTree>
    <p:extLst>
      <p:ext uri="{BB962C8B-B14F-4D97-AF65-F5344CB8AC3E}">
        <p14:creationId xmlns:p14="http://schemas.microsoft.com/office/powerpoint/2010/main" val="4280960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361AC-27E8-118F-11CB-0443F5997C8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E85BA6D-B9FC-42DD-7F50-7FC10CEF3D82}"/>
              </a:ext>
            </a:extLst>
          </p:cNvPr>
          <p:cNvSpPr txBox="1"/>
          <p:nvPr/>
        </p:nvSpPr>
        <p:spPr>
          <a:xfrm>
            <a:off x="0" y="0"/>
            <a:ext cx="12192000" cy="923330"/>
          </a:xfrm>
          <a:prstGeom prst="rect">
            <a:avLst/>
          </a:prstGeom>
          <a:solidFill>
            <a:schemeClr val="bg1">
              <a:lumMod val="95000"/>
            </a:schemeClr>
          </a:solidFill>
        </p:spPr>
        <p:txBody>
          <a:bodyPr wrap="square" rtlCol="0">
            <a:spAutoFit/>
          </a:bodyPr>
          <a:lstStyle/>
          <a:p>
            <a:r>
              <a:rPr lang="en-US" sz="5400" dirty="0">
                <a:latin typeface="The Serif Hand Extrablack" panose="03070B02030502020204" pitchFamily="66" charset="0"/>
              </a:rPr>
              <a:t>7.  Rank these bonds from most polar to least polar.</a:t>
            </a:r>
          </a:p>
        </p:txBody>
      </p:sp>
      <p:graphicFrame>
        <p:nvGraphicFramePr>
          <p:cNvPr id="3" name="Table 2">
            <a:extLst>
              <a:ext uri="{FF2B5EF4-FFF2-40B4-BE49-F238E27FC236}">
                <a16:creationId xmlns:a16="http://schemas.microsoft.com/office/drawing/2014/main" id="{72D252CC-97ED-EAA0-6AE1-52F2A7D02168}"/>
              </a:ext>
            </a:extLst>
          </p:cNvPr>
          <p:cNvGraphicFramePr>
            <a:graphicFrameLocks noGrp="1"/>
          </p:cNvGraphicFramePr>
          <p:nvPr>
            <p:extLst>
              <p:ext uri="{D42A27DB-BD31-4B8C-83A1-F6EECF244321}">
                <p14:modId xmlns:p14="http://schemas.microsoft.com/office/powerpoint/2010/main" val="1458066611"/>
              </p:ext>
            </p:extLst>
          </p:nvPr>
        </p:nvGraphicFramePr>
        <p:xfrm>
          <a:off x="0" y="923330"/>
          <a:ext cx="12192000" cy="593467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8262421"/>
                    </a:ext>
                  </a:extLst>
                </a:gridCol>
                <a:gridCol w="4064000">
                  <a:extLst>
                    <a:ext uri="{9D8B030D-6E8A-4147-A177-3AD203B41FA5}">
                      <a16:colId xmlns:a16="http://schemas.microsoft.com/office/drawing/2014/main" val="3812201001"/>
                    </a:ext>
                  </a:extLst>
                </a:gridCol>
                <a:gridCol w="4064000">
                  <a:extLst>
                    <a:ext uri="{9D8B030D-6E8A-4147-A177-3AD203B41FA5}">
                      <a16:colId xmlns:a16="http://schemas.microsoft.com/office/drawing/2014/main" val="1013992377"/>
                    </a:ext>
                  </a:extLst>
                </a:gridCol>
              </a:tblGrid>
              <a:tr h="2967335">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800" b="0" baseline="0" dirty="0">
                          <a:solidFill>
                            <a:schemeClr val="tx1"/>
                          </a:solidFill>
                          <a:latin typeface="Times New Roman" panose="02020603050405020304" pitchFamily="18" charset="0"/>
                          <a:cs typeface="Times New Roman" panose="02020603050405020304" pitchFamily="18" charset="0"/>
                        </a:rPr>
                        <a:t>H–Cl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070858"/>
                  </a:ext>
                </a:extLst>
              </a:tr>
              <a:tr h="2967335">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O–F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I–I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C=O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237075"/>
                  </a:ext>
                </a:extLst>
              </a:tr>
            </a:tbl>
          </a:graphicData>
        </a:graphic>
      </p:graphicFrame>
      <p:graphicFrame>
        <p:nvGraphicFramePr>
          <p:cNvPr id="5" name="Table 4">
            <a:extLst>
              <a:ext uri="{FF2B5EF4-FFF2-40B4-BE49-F238E27FC236}">
                <a16:creationId xmlns:a16="http://schemas.microsoft.com/office/drawing/2014/main" id="{44510DBC-7CC6-044A-4EAE-D0B458388E52}"/>
              </a:ext>
            </a:extLst>
          </p:cNvPr>
          <p:cNvGraphicFramePr>
            <a:graphicFrameLocks noGrp="1"/>
          </p:cNvGraphicFramePr>
          <p:nvPr>
            <p:extLst>
              <p:ext uri="{D42A27DB-BD31-4B8C-83A1-F6EECF244321}">
                <p14:modId xmlns:p14="http://schemas.microsoft.com/office/powerpoint/2010/main" val="3419855400"/>
              </p:ext>
            </p:extLst>
          </p:nvPr>
        </p:nvGraphicFramePr>
        <p:xfrm>
          <a:off x="0" y="923329"/>
          <a:ext cx="12192000" cy="593467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730905801"/>
                    </a:ext>
                  </a:extLst>
                </a:gridCol>
                <a:gridCol w="4064000">
                  <a:extLst>
                    <a:ext uri="{9D8B030D-6E8A-4147-A177-3AD203B41FA5}">
                      <a16:colId xmlns:a16="http://schemas.microsoft.com/office/drawing/2014/main" val="3365872231"/>
                    </a:ext>
                  </a:extLst>
                </a:gridCol>
                <a:gridCol w="4064000">
                  <a:extLst>
                    <a:ext uri="{9D8B030D-6E8A-4147-A177-3AD203B41FA5}">
                      <a16:colId xmlns:a16="http://schemas.microsoft.com/office/drawing/2014/main" val="365475311"/>
                    </a:ext>
                  </a:extLst>
                </a:gridCol>
              </a:tblGrid>
              <a:tr h="2967335">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2.2 – 2.7 = 0.5 diff</a:t>
                      </a:r>
                      <a:br>
                        <a:rPr lang="en-US" b="0" dirty="0">
                          <a:solidFill>
                            <a:srgbClr val="FF0000"/>
                          </a:solidFill>
                          <a:latin typeface="Times New Roman" panose="02020603050405020304" pitchFamily="18" charset="0"/>
                          <a:cs typeface="Times New Roman" panose="02020603050405020304" pitchFamily="18" charset="0"/>
                        </a:rPr>
                      </a:br>
                      <a:r>
                        <a:rPr lang="en-US" b="0" dirty="0">
                          <a:solidFill>
                            <a:srgbClr val="FF0000"/>
                          </a:solidFill>
                          <a:latin typeface="Times New Roman" panose="02020603050405020304" pitchFamily="18" charset="0"/>
                          <a:cs typeface="Times New Roman" panose="02020603050405020304" pitchFamily="18" charset="0"/>
                        </a:rPr>
                        <a:t>5</a:t>
                      </a:r>
                      <a:r>
                        <a:rPr lang="en-US" b="0" baseline="30000" dirty="0">
                          <a:solidFill>
                            <a:srgbClr val="FF0000"/>
                          </a:solidFill>
                          <a:latin typeface="Times New Roman" panose="02020603050405020304" pitchFamily="18" charset="0"/>
                          <a:cs typeface="Times New Roman" panose="02020603050405020304" pitchFamily="18" charset="0"/>
                        </a:rPr>
                        <a:t>th</a:t>
                      </a:r>
                      <a:r>
                        <a:rPr lang="en-US" b="0" dirty="0">
                          <a:solidFill>
                            <a:srgbClr val="FF0000"/>
                          </a:solidFill>
                          <a:latin typeface="Times New Roman" panose="02020603050405020304" pitchFamily="18" charset="0"/>
                          <a:cs typeface="Times New Roman" panose="02020603050405020304" pitchFamily="18" charset="0"/>
                        </a:rPr>
                        <a:t> most polar</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2.2 – 3.2 = 1.0 diff</a:t>
                      </a:r>
                      <a:br>
                        <a:rPr lang="en-US" b="0" dirty="0">
                          <a:solidFill>
                            <a:srgbClr val="FF0000"/>
                          </a:solidFill>
                          <a:latin typeface="Times New Roman" panose="02020603050405020304" pitchFamily="18" charset="0"/>
                          <a:cs typeface="Times New Roman" panose="02020603050405020304" pitchFamily="18" charset="0"/>
                        </a:rPr>
                      </a:br>
                      <a:r>
                        <a:rPr lang="en-US" b="0" dirty="0">
                          <a:solidFill>
                            <a:srgbClr val="FF0000"/>
                          </a:solidFill>
                          <a:latin typeface="Times New Roman" panose="02020603050405020304" pitchFamily="18" charset="0"/>
                          <a:cs typeface="Times New Roman" panose="02020603050405020304" pitchFamily="18" charset="0"/>
                        </a:rPr>
                        <a:t>2</a:t>
                      </a:r>
                      <a:r>
                        <a:rPr lang="en-US" b="0" baseline="30000" dirty="0">
                          <a:solidFill>
                            <a:srgbClr val="FF0000"/>
                          </a:solidFill>
                          <a:latin typeface="Times New Roman" panose="02020603050405020304" pitchFamily="18" charset="0"/>
                          <a:cs typeface="Times New Roman" panose="02020603050405020304" pitchFamily="18" charset="0"/>
                        </a:rPr>
                        <a:t>nd</a:t>
                      </a:r>
                      <a:r>
                        <a:rPr lang="en-US" b="0" dirty="0">
                          <a:solidFill>
                            <a:srgbClr val="FF0000"/>
                          </a:solidFill>
                          <a:latin typeface="Times New Roman" panose="02020603050405020304" pitchFamily="18" charset="0"/>
                          <a:cs typeface="Times New Roman" panose="02020603050405020304" pitchFamily="18" charset="0"/>
                        </a:rPr>
                        <a:t> most polar</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2.2 – 3.4 = 1.4 diff</a:t>
                      </a:r>
                      <a:br>
                        <a:rPr lang="en-US" b="0" dirty="0">
                          <a:solidFill>
                            <a:srgbClr val="FF0000"/>
                          </a:solidFill>
                          <a:latin typeface="Times New Roman" panose="02020603050405020304" pitchFamily="18" charset="0"/>
                          <a:cs typeface="Times New Roman" panose="02020603050405020304" pitchFamily="18" charset="0"/>
                        </a:rPr>
                      </a:br>
                      <a:r>
                        <a:rPr lang="en-US" b="0" dirty="0">
                          <a:solidFill>
                            <a:srgbClr val="FF0000"/>
                          </a:solidFill>
                          <a:latin typeface="Times New Roman" panose="02020603050405020304" pitchFamily="18" charset="0"/>
                          <a:cs typeface="Times New Roman" panose="02020603050405020304" pitchFamily="18" charset="0"/>
                        </a:rPr>
                        <a:t>MOST POLAR</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6002732"/>
                  </a:ext>
                </a:extLst>
              </a:tr>
              <a:tr h="2967335">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3.4 – 4.0 = 0.6 diff</a:t>
                      </a:r>
                      <a:br>
                        <a:rPr lang="en-US" b="0" dirty="0">
                          <a:solidFill>
                            <a:srgbClr val="FF0000"/>
                          </a:solidFill>
                          <a:latin typeface="Times New Roman" panose="02020603050405020304" pitchFamily="18" charset="0"/>
                          <a:cs typeface="Times New Roman" panose="02020603050405020304" pitchFamily="18" charset="0"/>
                        </a:rPr>
                      </a:br>
                      <a:r>
                        <a:rPr lang="en-US" b="0" dirty="0">
                          <a:solidFill>
                            <a:srgbClr val="FF0000"/>
                          </a:solidFill>
                          <a:latin typeface="Times New Roman" panose="02020603050405020304" pitchFamily="18" charset="0"/>
                          <a:cs typeface="Times New Roman" panose="02020603050405020304" pitchFamily="18" charset="0"/>
                        </a:rPr>
                        <a:t>4</a:t>
                      </a:r>
                      <a:r>
                        <a:rPr lang="en-US" b="0" baseline="30000" dirty="0">
                          <a:solidFill>
                            <a:srgbClr val="FF0000"/>
                          </a:solidFill>
                          <a:latin typeface="Times New Roman" panose="02020603050405020304" pitchFamily="18" charset="0"/>
                          <a:cs typeface="Times New Roman" panose="02020603050405020304" pitchFamily="18" charset="0"/>
                        </a:rPr>
                        <a:t>th</a:t>
                      </a:r>
                      <a:r>
                        <a:rPr lang="en-US" b="0" dirty="0">
                          <a:solidFill>
                            <a:srgbClr val="FF0000"/>
                          </a:solidFill>
                          <a:latin typeface="Times New Roman" panose="02020603050405020304" pitchFamily="18" charset="0"/>
                          <a:cs typeface="Times New Roman" panose="02020603050405020304" pitchFamily="18" charset="0"/>
                        </a:rPr>
                        <a:t> most polar</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2.7 – 2.7 = zero diff</a:t>
                      </a:r>
                      <a:br>
                        <a:rPr lang="en-US" b="0" dirty="0">
                          <a:solidFill>
                            <a:srgbClr val="FF0000"/>
                          </a:solidFill>
                          <a:latin typeface="Times New Roman" panose="02020603050405020304" pitchFamily="18" charset="0"/>
                          <a:cs typeface="Times New Roman" panose="02020603050405020304" pitchFamily="18" charset="0"/>
                        </a:rPr>
                      </a:br>
                      <a:r>
                        <a:rPr lang="en-US" b="0" dirty="0">
                          <a:solidFill>
                            <a:srgbClr val="FF0000"/>
                          </a:solidFill>
                          <a:latin typeface="Times New Roman" panose="02020603050405020304" pitchFamily="18" charset="0"/>
                          <a:cs typeface="Times New Roman" panose="02020603050405020304" pitchFamily="18" charset="0"/>
                        </a:rPr>
                        <a:t>LEAST POLAR</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2.6 – 3.4 = 0.8 diff</a:t>
                      </a:r>
                      <a:br>
                        <a:rPr lang="en-US" b="0" dirty="0">
                          <a:solidFill>
                            <a:srgbClr val="FF0000"/>
                          </a:solidFill>
                          <a:latin typeface="Times New Roman" panose="02020603050405020304" pitchFamily="18" charset="0"/>
                          <a:cs typeface="Times New Roman" panose="02020603050405020304" pitchFamily="18" charset="0"/>
                        </a:rPr>
                      </a:br>
                      <a:r>
                        <a:rPr lang="en-US" b="0" dirty="0">
                          <a:solidFill>
                            <a:srgbClr val="FF0000"/>
                          </a:solidFill>
                          <a:latin typeface="Times New Roman" panose="02020603050405020304" pitchFamily="18" charset="0"/>
                          <a:cs typeface="Times New Roman" panose="02020603050405020304" pitchFamily="18" charset="0"/>
                        </a:rPr>
                        <a:t>3</a:t>
                      </a:r>
                      <a:r>
                        <a:rPr lang="en-US" b="0" baseline="30000" dirty="0">
                          <a:solidFill>
                            <a:srgbClr val="FF0000"/>
                          </a:solidFill>
                          <a:latin typeface="Times New Roman" panose="02020603050405020304" pitchFamily="18" charset="0"/>
                          <a:cs typeface="Times New Roman" panose="02020603050405020304" pitchFamily="18" charset="0"/>
                        </a:rPr>
                        <a:t>rd</a:t>
                      </a:r>
                      <a:r>
                        <a:rPr lang="en-US" b="0" dirty="0">
                          <a:solidFill>
                            <a:srgbClr val="FF0000"/>
                          </a:solidFill>
                          <a:latin typeface="Times New Roman" panose="02020603050405020304" pitchFamily="18" charset="0"/>
                          <a:cs typeface="Times New Roman" panose="02020603050405020304" pitchFamily="18" charset="0"/>
                        </a:rPr>
                        <a:t> most polar</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0273605"/>
                  </a:ext>
                </a:extLst>
              </a:tr>
            </a:tbl>
          </a:graphicData>
        </a:graphic>
      </p:graphicFrame>
    </p:spTree>
    <p:extLst>
      <p:ext uri="{BB962C8B-B14F-4D97-AF65-F5344CB8AC3E}">
        <p14:creationId xmlns:p14="http://schemas.microsoft.com/office/powerpoint/2010/main" val="1936663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DCE519-C51D-5341-CA1D-461171846FF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3B282DA-6132-4F73-525D-24D8D5144C6C}"/>
              </a:ext>
            </a:extLst>
          </p:cNvPr>
          <p:cNvSpPr txBox="1"/>
          <p:nvPr/>
        </p:nvSpPr>
        <p:spPr>
          <a:xfrm>
            <a:off x="0" y="0"/>
            <a:ext cx="12192000" cy="2585323"/>
          </a:xfrm>
          <a:prstGeom prst="rect">
            <a:avLst/>
          </a:prstGeom>
          <a:solidFill>
            <a:schemeClr val="bg1">
              <a:lumMod val="95000"/>
            </a:schemeClr>
          </a:solidFill>
        </p:spPr>
        <p:txBody>
          <a:bodyPr wrap="square" rtlCol="0">
            <a:spAutoFit/>
          </a:bodyPr>
          <a:lstStyle/>
          <a:p>
            <a:r>
              <a:rPr lang="en-US" sz="5400" dirty="0">
                <a:latin typeface="The Serif Hand Extrablack" panose="03070B02030502020204" pitchFamily="66" charset="0"/>
              </a:rPr>
              <a:t>8.  Molecular polarity is determined by molecular shapes.</a:t>
            </a:r>
            <a:br>
              <a:rPr lang="en-US" sz="5400" dirty="0">
                <a:latin typeface="The Serif Hand Extrablack" panose="03070B02030502020204" pitchFamily="66" charset="0"/>
              </a:rPr>
            </a:br>
            <a:r>
              <a:rPr lang="en-US" sz="5400" dirty="0">
                <a:latin typeface="The Serif Hand Extrablack" panose="03070B02030502020204" pitchFamily="66" charset="0"/>
              </a:rPr>
              <a:t>    If a compound has radial symmetry, it’s nonpolar.  </a:t>
            </a:r>
            <a:br>
              <a:rPr lang="en-US" sz="5400" dirty="0">
                <a:latin typeface="The Serif Hand Extrablack" panose="03070B02030502020204" pitchFamily="66" charset="0"/>
              </a:rPr>
            </a:br>
            <a:r>
              <a:rPr lang="en-US" sz="5400" dirty="0">
                <a:latin typeface="The Serif Hand Extrablack" panose="03070B02030502020204" pitchFamily="66" charset="0"/>
              </a:rPr>
              <a:t>    Are these molecules polar or nonpolar?</a:t>
            </a:r>
          </a:p>
        </p:txBody>
      </p:sp>
      <p:graphicFrame>
        <p:nvGraphicFramePr>
          <p:cNvPr id="3" name="Table 2">
            <a:extLst>
              <a:ext uri="{FF2B5EF4-FFF2-40B4-BE49-F238E27FC236}">
                <a16:creationId xmlns:a16="http://schemas.microsoft.com/office/drawing/2014/main" id="{A7BB8C02-8F3A-1671-21E6-C858D5799702}"/>
              </a:ext>
            </a:extLst>
          </p:cNvPr>
          <p:cNvGraphicFramePr>
            <a:graphicFrameLocks noGrp="1"/>
          </p:cNvGraphicFramePr>
          <p:nvPr>
            <p:extLst>
              <p:ext uri="{D42A27DB-BD31-4B8C-83A1-F6EECF244321}">
                <p14:modId xmlns:p14="http://schemas.microsoft.com/office/powerpoint/2010/main" val="2324783387"/>
              </p:ext>
            </p:extLst>
          </p:nvPr>
        </p:nvGraphicFramePr>
        <p:xfrm>
          <a:off x="0" y="2585322"/>
          <a:ext cx="12192000" cy="427267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8262421"/>
                    </a:ext>
                  </a:extLst>
                </a:gridCol>
                <a:gridCol w="4064000">
                  <a:extLst>
                    <a:ext uri="{9D8B030D-6E8A-4147-A177-3AD203B41FA5}">
                      <a16:colId xmlns:a16="http://schemas.microsoft.com/office/drawing/2014/main" val="3812201001"/>
                    </a:ext>
                  </a:extLst>
                </a:gridCol>
                <a:gridCol w="4064000">
                  <a:extLst>
                    <a:ext uri="{9D8B030D-6E8A-4147-A177-3AD203B41FA5}">
                      <a16:colId xmlns:a16="http://schemas.microsoft.com/office/drawing/2014/main" val="1013992377"/>
                    </a:ext>
                  </a:extLst>
                </a:gridCol>
              </a:tblGrid>
              <a:tr h="2136339">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CO</a:t>
                      </a:r>
                      <a:r>
                        <a:rPr lang="en-US" sz="8800" b="0" baseline="-25000" dirty="0">
                          <a:solidFill>
                            <a:schemeClr val="tx1"/>
                          </a:solidFill>
                          <a:latin typeface="Times New Roman" panose="02020603050405020304" pitchFamily="18" charset="0"/>
                          <a:cs typeface="Times New Roman" panose="02020603050405020304"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800" b="0" baseline="0" dirty="0">
                          <a:solidFill>
                            <a:schemeClr val="tx1"/>
                          </a:solidFill>
                          <a:latin typeface="Times New Roman" panose="02020603050405020304" pitchFamily="18" charset="0"/>
                          <a:cs typeface="Times New Roman" panose="02020603050405020304" pitchFamily="18" charset="0"/>
                        </a:rPr>
                        <a:t>CH</a:t>
                      </a:r>
                      <a:r>
                        <a:rPr lang="en-US" sz="8800" b="0" baseline="-25000" dirty="0">
                          <a:solidFill>
                            <a:schemeClr val="tx1"/>
                          </a:solidFill>
                          <a:latin typeface="Times New Roman" panose="02020603050405020304" pitchFamily="18" charset="0"/>
                          <a:cs typeface="Times New Roman" panose="02020603050405020304"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HCl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070858"/>
                  </a:ext>
                </a:extLst>
              </a:tr>
              <a:tr h="2136339">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H</a:t>
                      </a:r>
                      <a:r>
                        <a:rPr lang="en-US" sz="8800" b="0" baseline="-25000" dirty="0">
                          <a:solidFill>
                            <a:schemeClr val="tx1"/>
                          </a:solidFill>
                          <a:latin typeface="Times New Roman" panose="02020603050405020304" pitchFamily="18" charset="0"/>
                          <a:cs typeface="Times New Roman" panose="02020603050405020304" pitchFamily="18" charset="0"/>
                        </a:rPr>
                        <a:t>2</a:t>
                      </a:r>
                      <a:r>
                        <a:rPr lang="en-US" sz="8800" b="0" baseline="0" dirty="0">
                          <a:solidFill>
                            <a:schemeClr val="tx1"/>
                          </a:solidFill>
                          <a:latin typeface="Times New Roman" panose="02020603050405020304" pitchFamily="18" charset="0"/>
                          <a:cs typeface="Times New Roman" panose="02020603050405020304" pitchFamily="18" charset="0"/>
                        </a:rPr>
                        <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C</a:t>
                      </a:r>
                      <a:r>
                        <a:rPr lang="en-US" sz="8800" b="0" baseline="-25000" dirty="0">
                          <a:solidFill>
                            <a:schemeClr val="tx1"/>
                          </a:solidFill>
                          <a:latin typeface="Times New Roman" panose="02020603050405020304" pitchFamily="18" charset="0"/>
                          <a:cs typeface="Times New Roman" panose="02020603050405020304" pitchFamily="18" charset="0"/>
                        </a:rPr>
                        <a:t>2</a:t>
                      </a:r>
                      <a:r>
                        <a:rPr lang="en-US" sz="8800" b="0" baseline="0" dirty="0">
                          <a:solidFill>
                            <a:schemeClr val="tx1"/>
                          </a:solidFill>
                          <a:latin typeface="Times New Roman" panose="02020603050405020304" pitchFamily="18" charset="0"/>
                          <a:cs typeface="Times New Roman" panose="02020603050405020304" pitchFamily="18" charset="0"/>
                        </a:rPr>
                        <a:t>H</a:t>
                      </a:r>
                      <a:r>
                        <a:rPr lang="en-US" sz="8800" b="0" baseline="-25000" dirty="0">
                          <a:solidFill>
                            <a:schemeClr val="tx1"/>
                          </a:solidFill>
                          <a:latin typeface="Times New Roman" panose="02020603050405020304" pitchFamily="18" charset="0"/>
                          <a:cs typeface="Times New Roman" panose="02020603050405020304" pitchFamily="18"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800" b="0" baseline="0" dirty="0">
                          <a:solidFill>
                            <a:schemeClr val="tx1"/>
                          </a:solidFill>
                          <a:latin typeface="Times New Roman" panose="02020603050405020304" pitchFamily="18" charset="0"/>
                          <a:cs typeface="Times New Roman" panose="02020603050405020304" pitchFamily="18" charset="0"/>
                        </a:rPr>
                        <a:t>BF</a:t>
                      </a:r>
                      <a:r>
                        <a:rPr lang="en-US" sz="8800" b="0" baseline="-25000" dirty="0">
                          <a:solidFill>
                            <a:schemeClr val="tx1"/>
                          </a:solidFill>
                          <a:latin typeface="Times New Roman" panose="02020603050405020304" pitchFamily="18" charset="0"/>
                          <a:cs typeface="Times New Roman" panose="02020603050405020304"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237075"/>
                  </a:ext>
                </a:extLst>
              </a:tr>
            </a:tbl>
          </a:graphicData>
        </a:graphic>
      </p:graphicFrame>
      <p:graphicFrame>
        <p:nvGraphicFramePr>
          <p:cNvPr id="4" name="Table 3">
            <a:extLst>
              <a:ext uri="{FF2B5EF4-FFF2-40B4-BE49-F238E27FC236}">
                <a16:creationId xmlns:a16="http://schemas.microsoft.com/office/drawing/2014/main" id="{2576C825-CDE7-69AC-4B44-F396EAA41A81}"/>
              </a:ext>
            </a:extLst>
          </p:cNvPr>
          <p:cNvGraphicFramePr>
            <a:graphicFrameLocks noGrp="1"/>
          </p:cNvGraphicFramePr>
          <p:nvPr>
            <p:extLst>
              <p:ext uri="{D42A27DB-BD31-4B8C-83A1-F6EECF244321}">
                <p14:modId xmlns:p14="http://schemas.microsoft.com/office/powerpoint/2010/main" val="492161733"/>
              </p:ext>
            </p:extLst>
          </p:nvPr>
        </p:nvGraphicFramePr>
        <p:xfrm>
          <a:off x="0" y="2585321"/>
          <a:ext cx="12192000" cy="427267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448961639"/>
                    </a:ext>
                  </a:extLst>
                </a:gridCol>
                <a:gridCol w="4064000">
                  <a:extLst>
                    <a:ext uri="{9D8B030D-6E8A-4147-A177-3AD203B41FA5}">
                      <a16:colId xmlns:a16="http://schemas.microsoft.com/office/drawing/2014/main" val="2726784933"/>
                    </a:ext>
                  </a:extLst>
                </a:gridCol>
                <a:gridCol w="4064000">
                  <a:extLst>
                    <a:ext uri="{9D8B030D-6E8A-4147-A177-3AD203B41FA5}">
                      <a16:colId xmlns:a16="http://schemas.microsoft.com/office/drawing/2014/main" val="911496554"/>
                    </a:ext>
                  </a:extLst>
                </a:gridCol>
              </a:tblGrid>
              <a:tr h="2136339">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Radial symmetry = nonpolar molecule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FF0000"/>
                          </a:solidFill>
                          <a:latin typeface="Times New Roman" panose="02020603050405020304" pitchFamily="18" charset="0"/>
                          <a:cs typeface="Times New Roman" panose="02020603050405020304" pitchFamily="18" charset="0"/>
                        </a:rPr>
                        <a:t>Radial symmetry = nonpolar molecule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No radial </a:t>
                      </a:r>
                      <a:r>
                        <a:rPr lang="en-US" b="0" dirty="0" err="1">
                          <a:solidFill>
                            <a:srgbClr val="FF0000"/>
                          </a:solidFill>
                          <a:latin typeface="Times New Roman" panose="02020603050405020304" pitchFamily="18" charset="0"/>
                          <a:cs typeface="Times New Roman" panose="02020603050405020304" pitchFamily="18" charset="0"/>
                        </a:rPr>
                        <a:t>sym</a:t>
                      </a:r>
                      <a:r>
                        <a:rPr lang="en-US" b="0" dirty="0">
                          <a:solidFill>
                            <a:srgbClr val="FF0000"/>
                          </a:solidFill>
                          <a:latin typeface="Times New Roman" panose="02020603050405020304" pitchFamily="18" charset="0"/>
                          <a:cs typeface="Times New Roman" panose="02020603050405020304" pitchFamily="18" charset="0"/>
                        </a:rPr>
                        <a:t> = POLAR MOLECULE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8580191"/>
                  </a:ext>
                </a:extLst>
              </a:tr>
              <a:tr h="2136339">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No radial </a:t>
                      </a:r>
                      <a:r>
                        <a:rPr lang="en-US" b="0" dirty="0" err="1">
                          <a:solidFill>
                            <a:srgbClr val="FF0000"/>
                          </a:solidFill>
                          <a:latin typeface="Times New Roman" panose="02020603050405020304" pitchFamily="18" charset="0"/>
                          <a:cs typeface="Times New Roman" panose="02020603050405020304" pitchFamily="18" charset="0"/>
                        </a:rPr>
                        <a:t>sym</a:t>
                      </a:r>
                      <a:r>
                        <a:rPr lang="en-US" b="0" dirty="0">
                          <a:solidFill>
                            <a:srgbClr val="FF0000"/>
                          </a:solidFill>
                          <a:latin typeface="Times New Roman" panose="02020603050405020304" pitchFamily="18" charset="0"/>
                          <a:cs typeface="Times New Roman" panose="02020603050405020304" pitchFamily="18" charset="0"/>
                        </a:rPr>
                        <a:t> = POLAR MOLECULE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FF0000"/>
                          </a:solidFill>
                          <a:latin typeface="Times New Roman" panose="02020603050405020304" pitchFamily="18" charset="0"/>
                          <a:cs typeface="Times New Roman" panose="02020603050405020304" pitchFamily="18" charset="0"/>
                        </a:rPr>
                        <a:t>Radial symmetry = nonpolar molecule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rgbClr val="FF0000"/>
                          </a:solidFill>
                          <a:latin typeface="Times New Roman" panose="02020603050405020304" pitchFamily="18" charset="0"/>
                          <a:cs typeface="Times New Roman" panose="02020603050405020304" pitchFamily="18" charset="0"/>
                        </a:rPr>
                        <a:t>No radial </a:t>
                      </a:r>
                      <a:r>
                        <a:rPr lang="en-US" b="0" dirty="0" err="1">
                          <a:solidFill>
                            <a:srgbClr val="FF0000"/>
                          </a:solidFill>
                          <a:latin typeface="Times New Roman" panose="02020603050405020304" pitchFamily="18" charset="0"/>
                          <a:cs typeface="Times New Roman" panose="02020603050405020304" pitchFamily="18" charset="0"/>
                        </a:rPr>
                        <a:t>sym</a:t>
                      </a:r>
                      <a:r>
                        <a:rPr lang="en-US" b="0" dirty="0">
                          <a:solidFill>
                            <a:srgbClr val="FF0000"/>
                          </a:solidFill>
                          <a:latin typeface="Times New Roman" panose="02020603050405020304" pitchFamily="18" charset="0"/>
                          <a:cs typeface="Times New Roman" panose="02020603050405020304" pitchFamily="18" charset="0"/>
                        </a:rPr>
                        <a:t> = POLAR MOLECULE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0727988"/>
                  </a:ext>
                </a:extLst>
              </a:tr>
            </a:tbl>
          </a:graphicData>
        </a:graphic>
      </p:graphicFrame>
    </p:spTree>
    <p:extLst>
      <p:ext uri="{BB962C8B-B14F-4D97-AF65-F5344CB8AC3E}">
        <p14:creationId xmlns:p14="http://schemas.microsoft.com/office/powerpoint/2010/main" val="1086616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BAEAA-FD4A-4E4F-639B-FB334DD1BE6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D96C037-B82F-03AB-C9E6-269FB8185A6D}"/>
              </a:ext>
            </a:extLst>
          </p:cNvPr>
          <p:cNvSpPr txBox="1"/>
          <p:nvPr/>
        </p:nvSpPr>
        <p:spPr>
          <a:xfrm>
            <a:off x="0" y="0"/>
            <a:ext cx="12192000" cy="2215991"/>
          </a:xfrm>
          <a:prstGeom prst="rect">
            <a:avLst/>
          </a:prstGeom>
          <a:solidFill>
            <a:schemeClr val="bg1">
              <a:lumMod val="95000"/>
            </a:schemeClr>
          </a:solidFill>
        </p:spPr>
        <p:txBody>
          <a:bodyPr wrap="square" rtlCol="0">
            <a:spAutoFit/>
          </a:bodyPr>
          <a:lstStyle/>
          <a:p>
            <a:r>
              <a:rPr lang="en-US" sz="4600" dirty="0">
                <a:latin typeface="The Serif Hand Extrablack" panose="03070B02030502020204" pitchFamily="66" charset="0"/>
              </a:rPr>
              <a:t>9.  Substances with stronger intermolecular attraction have higher</a:t>
            </a:r>
            <a:br>
              <a:rPr lang="en-US" sz="4600" dirty="0">
                <a:latin typeface="The Serif Hand Extrablack" panose="03070B02030502020204" pitchFamily="66" charset="0"/>
              </a:rPr>
            </a:br>
            <a:r>
              <a:rPr lang="en-US" sz="4600" dirty="0">
                <a:latin typeface="The Serif Hand Extrablack" panose="03070B02030502020204" pitchFamily="66" charset="0"/>
              </a:rPr>
              <a:t>    boiling points because they are more attracted together, it takes</a:t>
            </a:r>
            <a:br>
              <a:rPr lang="en-US" sz="4600" dirty="0">
                <a:latin typeface="The Serif Hand Extrablack" panose="03070B02030502020204" pitchFamily="66" charset="0"/>
              </a:rPr>
            </a:br>
            <a:r>
              <a:rPr lang="en-US" sz="4600" dirty="0">
                <a:latin typeface="The Serif Hand Extrablack" panose="03070B02030502020204" pitchFamily="66" charset="0"/>
              </a:rPr>
              <a:t>    more energy to boil the apart.  Which has the higher boiling point?</a:t>
            </a:r>
          </a:p>
        </p:txBody>
      </p:sp>
      <p:graphicFrame>
        <p:nvGraphicFramePr>
          <p:cNvPr id="3" name="Table 2">
            <a:extLst>
              <a:ext uri="{FF2B5EF4-FFF2-40B4-BE49-F238E27FC236}">
                <a16:creationId xmlns:a16="http://schemas.microsoft.com/office/drawing/2014/main" id="{6ADFADE0-E168-88B8-AF3E-88B36CD30EC5}"/>
              </a:ext>
            </a:extLst>
          </p:cNvPr>
          <p:cNvGraphicFramePr>
            <a:graphicFrameLocks noGrp="1"/>
          </p:cNvGraphicFramePr>
          <p:nvPr>
            <p:extLst>
              <p:ext uri="{D42A27DB-BD31-4B8C-83A1-F6EECF244321}">
                <p14:modId xmlns:p14="http://schemas.microsoft.com/office/powerpoint/2010/main" val="2309731845"/>
              </p:ext>
            </p:extLst>
          </p:nvPr>
        </p:nvGraphicFramePr>
        <p:xfrm>
          <a:off x="0" y="2215991"/>
          <a:ext cx="12192000" cy="4642010"/>
        </p:xfrm>
        <a:graphic>
          <a:graphicData uri="http://schemas.openxmlformats.org/drawingml/2006/table">
            <a:tbl>
              <a:tblPr firstRow="1" bandRow="1">
                <a:tableStyleId>{5C22544A-7EE6-4342-B048-85BDC9FD1C3A}</a:tableStyleId>
              </a:tblPr>
              <a:tblGrid>
                <a:gridCol w="5883564">
                  <a:extLst>
                    <a:ext uri="{9D8B030D-6E8A-4147-A177-3AD203B41FA5}">
                      <a16:colId xmlns:a16="http://schemas.microsoft.com/office/drawing/2014/main" val="2068262421"/>
                    </a:ext>
                  </a:extLst>
                </a:gridCol>
                <a:gridCol w="6308436">
                  <a:extLst>
                    <a:ext uri="{9D8B030D-6E8A-4147-A177-3AD203B41FA5}">
                      <a16:colId xmlns:a16="http://schemas.microsoft.com/office/drawing/2014/main" val="3812201001"/>
                    </a:ext>
                  </a:extLst>
                </a:gridCol>
              </a:tblGrid>
              <a:tr h="2321005">
                <a:tc>
                  <a:txBody>
                    <a:bodyPr/>
                    <a:lstStyle/>
                    <a:p>
                      <a:pPr algn="l"/>
                      <a:r>
                        <a:rPr lang="en-US" sz="8800" b="0" baseline="0" dirty="0">
                          <a:solidFill>
                            <a:schemeClr val="tx1"/>
                          </a:solidFill>
                          <a:latin typeface="Times New Roman" panose="02020603050405020304" pitchFamily="18" charset="0"/>
                          <a:cs typeface="Times New Roman" panose="02020603050405020304" pitchFamily="18" charset="0"/>
                        </a:rPr>
                        <a:t>  I</a:t>
                      </a:r>
                      <a:r>
                        <a:rPr lang="en-US" sz="8800" b="0" baseline="-25000" dirty="0">
                          <a:solidFill>
                            <a:schemeClr val="tx1"/>
                          </a:solidFill>
                          <a:latin typeface="Times New Roman" panose="02020603050405020304" pitchFamily="18" charset="0"/>
                          <a:cs typeface="Times New Roman" panose="02020603050405020304" pitchFamily="18" charset="0"/>
                        </a:rPr>
                        <a:t>2</a:t>
                      </a:r>
                      <a:r>
                        <a:rPr lang="en-US" sz="8800" b="0" baseline="0" dirty="0">
                          <a:solidFill>
                            <a:schemeClr val="tx1"/>
                          </a:solidFill>
                          <a:latin typeface="Times New Roman" panose="02020603050405020304" pitchFamily="18" charset="0"/>
                          <a:cs typeface="Times New Roman" panose="02020603050405020304" pitchFamily="18" charset="0"/>
                        </a:rPr>
                        <a:t> </a:t>
                      </a:r>
                      <a:r>
                        <a:rPr lang="en-US" sz="4400" b="0" baseline="0" dirty="0">
                          <a:solidFill>
                            <a:schemeClr val="tx1"/>
                          </a:solidFill>
                          <a:latin typeface="Times New Roman" panose="02020603050405020304" pitchFamily="18" charset="0"/>
                          <a:cs typeface="Times New Roman" panose="02020603050405020304" pitchFamily="18" charset="0"/>
                        </a:rPr>
                        <a:t>or</a:t>
                      </a:r>
                      <a:r>
                        <a:rPr lang="en-US" sz="8800" b="0" baseline="0" dirty="0">
                          <a:solidFill>
                            <a:schemeClr val="tx1"/>
                          </a:solidFill>
                          <a:latin typeface="Times New Roman" panose="02020603050405020304" pitchFamily="18" charset="0"/>
                          <a:cs typeface="Times New Roman" panose="02020603050405020304" pitchFamily="18" charset="0"/>
                        </a:rPr>
                        <a:t> Br</a:t>
                      </a:r>
                      <a:r>
                        <a:rPr lang="en-US" sz="8800" b="0" baseline="-25000" dirty="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800" b="0" baseline="0" dirty="0">
                          <a:solidFill>
                            <a:schemeClr val="tx1"/>
                          </a:solidFill>
                          <a:latin typeface="Times New Roman" panose="02020603050405020304" pitchFamily="18" charset="0"/>
                          <a:cs typeface="Times New Roman" panose="02020603050405020304" pitchFamily="18" charset="0"/>
                        </a:rPr>
                        <a:t> NH</a:t>
                      </a:r>
                      <a:r>
                        <a:rPr lang="en-US" sz="8800" b="0" baseline="-25000" dirty="0">
                          <a:solidFill>
                            <a:schemeClr val="tx1"/>
                          </a:solidFill>
                          <a:latin typeface="Times New Roman" panose="02020603050405020304" pitchFamily="18" charset="0"/>
                          <a:cs typeface="Times New Roman" panose="02020603050405020304" pitchFamily="18" charset="0"/>
                        </a:rPr>
                        <a:t>3  </a:t>
                      </a:r>
                      <a:r>
                        <a:rPr lang="en-US" sz="4400" b="0" baseline="0" dirty="0">
                          <a:solidFill>
                            <a:schemeClr val="tx1"/>
                          </a:solidFill>
                          <a:latin typeface="Times New Roman" panose="02020603050405020304" pitchFamily="18" charset="0"/>
                          <a:cs typeface="Times New Roman" panose="02020603050405020304" pitchFamily="18" charset="0"/>
                        </a:rPr>
                        <a:t>or  </a:t>
                      </a:r>
                      <a:r>
                        <a:rPr lang="en-US" sz="8800" b="0" baseline="0" dirty="0">
                          <a:solidFill>
                            <a:schemeClr val="tx1"/>
                          </a:solidFill>
                          <a:latin typeface="Times New Roman" panose="02020603050405020304" pitchFamily="18" charset="0"/>
                          <a:cs typeface="Times New Roman" panose="02020603050405020304" pitchFamily="18" charset="0"/>
                        </a:rPr>
                        <a:t>CCl</a:t>
                      </a:r>
                      <a:r>
                        <a:rPr lang="en-US" sz="8800" b="0" baseline="-25000" dirty="0">
                          <a:solidFill>
                            <a:schemeClr val="tx1"/>
                          </a:solidFill>
                          <a:latin typeface="Times New Roman" panose="02020603050405020304" pitchFamily="18" charset="0"/>
                          <a:cs typeface="Times New Roman" panose="02020603050405020304" pitchFamily="18"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070858"/>
                  </a:ext>
                </a:extLst>
              </a:tr>
              <a:tr h="2321005">
                <a:tc>
                  <a:txBody>
                    <a:bodyPr/>
                    <a:lstStyle/>
                    <a:p>
                      <a:pPr algn="l"/>
                      <a:r>
                        <a:rPr lang="en-US" sz="8800" b="0" baseline="0" dirty="0">
                          <a:solidFill>
                            <a:schemeClr val="tx1"/>
                          </a:solidFill>
                          <a:latin typeface="Times New Roman" panose="02020603050405020304" pitchFamily="18" charset="0"/>
                          <a:cs typeface="Times New Roman" panose="02020603050405020304" pitchFamily="18" charset="0"/>
                        </a:rPr>
                        <a:t> H</a:t>
                      </a:r>
                      <a:r>
                        <a:rPr lang="en-US" sz="8800" b="0" baseline="-25000" dirty="0">
                          <a:solidFill>
                            <a:schemeClr val="tx1"/>
                          </a:solidFill>
                          <a:latin typeface="Times New Roman" panose="02020603050405020304" pitchFamily="18" charset="0"/>
                          <a:cs typeface="Times New Roman" panose="02020603050405020304" pitchFamily="18" charset="0"/>
                        </a:rPr>
                        <a:t>2</a:t>
                      </a:r>
                      <a:r>
                        <a:rPr lang="en-US" sz="8800" b="0" baseline="0" dirty="0">
                          <a:solidFill>
                            <a:schemeClr val="tx1"/>
                          </a:solidFill>
                          <a:latin typeface="Times New Roman" panose="02020603050405020304" pitchFamily="18" charset="0"/>
                          <a:cs typeface="Times New Roman" panose="02020603050405020304" pitchFamily="18" charset="0"/>
                        </a:rPr>
                        <a:t>O </a:t>
                      </a:r>
                      <a:r>
                        <a:rPr lang="en-US" sz="4400" b="0" baseline="0" dirty="0">
                          <a:solidFill>
                            <a:schemeClr val="tx1"/>
                          </a:solidFill>
                          <a:latin typeface="Times New Roman" panose="02020603050405020304" pitchFamily="18" charset="0"/>
                          <a:cs typeface="Times New Roman" panose="02020603050405020304" pitchFamily="18" charset="0"/>
                        </a:rPr>
                        <a:t>or</a:t>
                      </a:r>
                      <a:r>
                        <a:rPr lang="en-US" sz="8800" b="0" baseline="0" dirty="0">
                          <a:solidFill>
                            <a:schemeClr val="tx1"/>
                          </a:solidFill>
                          <a:latin typeface="Times New Roman" panose="02020603050405020304" pitchFamily="18" charset="0"/>
                          <a:cs typeface="Times New Roman" panose="02020603050405020304" pitchFamily="18" charset="0"/>
                        </a:rPr>
                        <a:t> OF</a:t>
                      </a:r>
                      <a:r>
                        <a:rPr lang="en-US" sz="8800" b="0" baseline="-25000" dirty="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8800" b="0" baseline="0" dirty="0">
                          <a:solidFill>
                            <a:schemeClr val="tx1"/>
                          </a:solidFill>
                          <a:latin typeface="Times New Roman" panose="02020603050405020304" pitchFamily="18" charset="0"/>
                          <a:cs typeface="Times New Roman" panose="02020603050405020304" pitchFamily="18" charset="0"/>
                        </a:rPr>
                        <a:t> SCl</a:t>
                      </a:r>
                      <a:r>
                        <a:rPr lang="en-US" sz="8800" b="0" baseline="-25000" dirty="0">
                          <a:solidFill>
                            <a:schemeClr val="tx1"/>
                          </a:solidFill>
                          <a:latin typeface="Times New Roman" panose="02020603050405020304" pitchFamily="18" charset="0"/>
                          <a:cs typeface="Times New Roman" panose="02020603050405020304" pitchFamily="18" charset="0"/>
                        </a:rPr>
                        <a:t>2  </a:t>
                      </a:r>
                      <a:r>
                        <a:rPr lang="en-US" sz="4400" b="0" baseline="0" dirty="0">
                          <a:solidFill>
                            <a:schemeClr val="tx1"/>
                          </a:solidFill>
                          <a:latin typeface="Times New Roman" panose="02020603050405020304" pitchFamily="18" charset="0"/>
                          <a:cs typeface="Times New Roman" panose="02020603050405020304" pitchFamily="18" charset="0"/>
                        </a:rPr>
                        <a:t>or</a:t>
                      </a:r>
                      <a:r>
                        <a:rPr lang="en-US" sz="8800" b="0" baseline="-25000" dirty="0">
                          <a:solidFill>
                            <a:schemeClr val="tx1"/>
                          </a:solidFill>
                          <a:latin typeface="Times New Roman" panose="02020603050405020304" pitchFamily="18" charset="0"/>
                          <a:cs typeface="Times New Roman" panose="02020603050405020304" pitchFamily="18" charset="0"/>
                        </a:rPr>
                        <a:t>  </a:t>
                      </a:r>
                      <a:r>
                        <a:rPr lang="en-US" sz="8800" b="0" baseline="0" dirty="0">
                          <a:solidFill>
                            <a:schemeClr val="tx1"/>
                          </a:solidFill>
                          <a:latin typeface="Times New Roman" panose="02020603050405020304" pitchFamily="18" charset="0"/>
                          <a:cs typeface="Times New Roman" panose="02020603050405020304" pitchFamily="18" charset="0"/>
                        </a:rPr>
                        <a:t>SiCl</a:t>
                      </a:r>
                      <a:r>
                        <a:rPr lang="en-US" sz="8800" b="0" baseline="-25000" dirty="0">
                          <a:solidFill>
                            <a:schemeClr val="tx1"/>
                          </a:solidFill>
                          <a:latin typeface="Times New Roman" panose="02020603050405020304" pitchFamily="18" charset="0"/>
                          <a:cs typeface="Times New Roman" panose="02020603050405020304" pitchFamily="18"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7237075"/>
                  </a:ext>
                </a:extLst>
              </a:tr>
            </a:tbl>
          </a:graphicData>
        </a:graphic>
      </p:graphicFrame>
      <p:graphicFrame>
        <p:nvGraphicFramePr>
          <p:cNvPr id="4" name="Table 3">
            <a:extLst>
              <a:ext uri="{FF2B5EF4-FFF2-40B4-BE49-F238E27FC236}">
                <a16:creationId xmlns:a16="http://schemas.microsoft.com/office/drawing/2014/main" id="{83D760AF-E771-C858-D5C4-42BA9679A3C8}"/>
              </a:ext>
            </a:extLst>
          </p:cNvPr>
          <p:cNvGraphicFramePr>
            <a:graphicFrameLocks noGrp="1"/>
          </p:cNvGraphicFramePr>
          <p:nvPr>
            <p:extLst>
              <p:ext uri="{D42A27DB-BD31-4B8C-83A1-F6EECF244321}">
                <p14:modId xmlns:p14="http://schemas.microsoft.com/office/powerpoint/2010/main" val="2843326222"/>
              </p:ext>
            </p:extLst>
          </p:nvPr>
        </p:nvGraphicFramePr>
        <p:xfrm>
          <a:off x="0" y="2215990"/>
          <a:ext cx="12191998" cy="4642010"/>
        </p:xfrm>
        <a:graphic>
          <a:graphicData uri="http://schemas.openxmlformats.org/drawingml/2006/table">
            <a:tbl>
              <a:tblPr firstRow="1" bandRow="1">
                <a:tableStyleId>{5C22544A-7EE6-4342-B048-85BDC9FD1C3A}</a:tableStyleId>
              </a:tblPr>
              <a:tblGrid>
                <a:gridCol w="5871991">
                  <a:extLst>
                    <a:ext uri="{9D8B030D-6E8A-4147-A177-3AD203B41FA5}">
                      <a16:colId xmlns:a16="http://schemas.microsoft.com/office/drawing/2014/main" val="3288129467"/>
                    </a:ext>
                  </a:extLst>
                </a:gridCol>
                <a:gridCol w="6320007">
                  <a:extLst>
                    <a:ext uri="{9D8B030D-6E8A-4147-A177-3AD203B41FA5}">
                      <a16:colId xmlns:a16="http://schemas.microsoft.com/office/drawing/2014/main" val="2092204840"/>
                    </a:ext>
                  </a:extLst>
                </a:gridCol>
              </a:tblGrid>
              <a:tr h="2321005">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I</a:t>
                      </a:r>
                      <a:r>
                        <a:rPr lang="en-US" b="0" baseline="-25000" dirty="0">
                          <a:solidFill>
                            <a:srgbClr val="FF0000"/>
                          </a:solidFill>
                          <a:latin typeface="Times New Roman" panose="02020603050405020304" pitchFamily="18" charset="0"/>
                          <a:cs typeface="Times New Roman" panose="02020603050405020304" pitchFamily="18" charset="0"/>
                        </a:rPr>
                        <a:t>2</a:t>
                      </a:r>
                      <a:r>
                        <a:rPr lang="en-US" b="0" dirty="0">
                          <a:solidFill>
                            <a:srgbClr val="FF0000"/>
                          </a:solidFill>
                          <a:latin typeface="Times New Roman" panose="02020603050405020304" pitchFamily="18" charset="0"/>
                          <a:cs typeface="Times New Roman" panose="02020603050405020304" pitchFamily="18" charset="0"/>
                        </a:rPr>
                        <a:t> higher BP, stronger electron dispersion attractions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NH</a:t>
                      </a:r>
                      <a:r>
                        <a:rPr lang="en-US" b="0" baseline="-25000" dirty="0">
                          <a:solidFill>
                            <a:srgbClr val="FF0000"/>
                          </a:solidFill>
                          <a:latin typeface="Times New Roman" panose="02020603050405020304" pitchFamily="18" charset="0"/>
                          <a:cs typeface="Times New Roman" panose="02020603050405020304" pitchFamily="18" charset="0"/>
                        </a:rPr>
                        <a:t>3</a:t>
                      </a:r>
                      <a:r>
                        <a:rPr lang="en-US" b="0" dirty="0">
                          <a:solidFill>
                            <a:srgbClr val="FF0000"/>
                          </a:solidFill>
                          <a:latin typeface="Times New Roman" panose="02020603050405020304" pitchFamily="18" charset="0"/>
                          <a:cs typeface="Times New Roman" panose="02020603050405020304" pitchFamily="18" charset="0"/>
                        </a:rPr>
                        <a:t> higher BP, hydrogen bonding.  CCl</a:t>
                      </a:r>
                      <a:r>
                        <a:rPr lang="en-US" b="0" baseline="-25000" dirty="0">
                          <a:solidFill>
                            <a:srgbClr val="FF0000"/>
                          </a:solidFill>
                          <a:latin typeface="Times New Roman" panose="02020603050405020304" pitchFamily="18" charset="0"/>
                          <a:cs typeface="Times New Roman" panose="02020603050405020304" pitchFamily="18" charset="0"/>
                        </a:rPr>
                        <a:t>4</a:t>
                      </a:r>
                      <a:r>
                        <a:rPr lang="en-US" b="0" dirty="0">
                          <a:solidFill>
                            <a:srgbClr val="FF0000"/>
                          </a:solidFill>
                          <a:latin typeface="Times New Roman" panose="02020603050405020304" pitchFamily="18" charset="0"/>
                          <a:cs typeface="Times New Roman" panose="02020603050405020304" pitchFamily="18" charset="0"/>
                        </a:rPr>
                        <a:t> only electron dispersion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6770129"/>
                  </a:ext>
                </a:extLst>
              </a:tr>
              <a:tr h="2321005">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Water higher BP, hydrogen bonding.  OF</a:t>
                      </a:r>
                      <a:r>
                        <a:rPr lang="en-US" b="0" baseline="-25000" dirty="0">
                          <a:solidFill>
                            <a:srgbClr val="FF0000"/>
                          </a:solidFill>
                          <a:latin typeface="Times New Roman" panose="02020603050405020304" pitchFamily="18" charset="0"/>
                          <a:cs typeface="Times New Roman" panose="02020603050405020304" pitchFamily="18" charset="0"/>
                        </a:rPr>
                        <a:t>2</a:t>
                      </a:r>
                      <a:r>
                        <a:rPr lang="en-US" b="0" dirty="0">
                          <a:solidFill>
                            <a:srgbClr val="FF0000"/>
                          </a:solidFill>
                          <a:latin typeface="Times New Roman" panose="02020603050405020304" pitchFamily="18" charset="0"/>
                          <a:cs typeface="Times New Roman" panose="02020603050405020304" pitchFamily="18" charset="0"/>
                        </a:rPr>
                        <a:t> dipole only.</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FF0000"/>
                          </a:solidFill>
                          <a:latin typeface="Times New Roman" panose="02020603050405020304" pitchFamily="18" charset="0"/>
                          <a:cs typeface="Times New Roman" panose="02020603050405020304" pitchFamily="18" charset="0"/>
                        </a:rPr>
                        <a:t>Both have dipole, but SiCl</a:t>
                      </a:r>
                      <a:r>
                        <a:rPr lang="en-US" b="0" baseline="-25000" dirty="0">
                          <a:solidFill>
                            <a:srgbClr val="FF0000"/>
                          </a:solidFill>
                          <a:latin typeface="Times New Roman" panose="02020603050405020304" pitchFamily="18" charset="0"/>
                          <a:cs typeface="Times New Roman" panose="02020603050405020304" pitchFamily="18" charset="0"/>
                        </a:rPr>
                        <a:t>2</a:t>
                      </a:r>
                      <a:r>
                        <a:rPr lang="en-US" b="0" dirty="0">
                          <a:solidFill>
                            <a:srgbClr val="FF0000"/>
                          </a:solidFill>
                          <a:latin typeface="Times New Roman" panose="02020603050405020304" pitchFamily="18" charset="0"/>
                          <a:cs typeface="Times New Roman" panose="02020603050405020304" pitchFamily="18" charset="0"/>
                        </a:rPr>
                        <a:t> has greater electronegativity diff,</a:t>
                      </a:r>
                      <a:br>
                        <a:rPr lang="en-US" b="0" dirty="0">
                          <a:solidFill>
                            <a:srgbClr val="FF0000"/>
                          </a:solidFill>
                          <a:latin typeface="Times New Roman" panose="02020603050405020304" pitchFamily="18" charset="0"/>
                          <a:cs typeface="Times New Roman" panose="02020603050405020304" pitchFamily="18" charset="0"/>
                        </a:rPr>
                      </a:br>
                      <a:r>
                        <a:rPr lang="en-US" b="0" dirty="0">
                          <a:solidFill>
                            <a:srgbClr val="FF0000"/>
                          </a:solidFill>
                          <a:latin typeface="Times New Roman" panose="02020603050405020304" pitchFamily="18" charset="0"/>
                          <a:cs typeface="Times New Roman" panose="02020603050405020304" pitchFamily="18" charset="0"/>
                        </a:rPr>
                        <a:t>stronger dipole = higher BP</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3850936"/>
                  </a:ext>
                </a:extLst>
              </a:tr>
            </a:tbl>
          </a:graphicData>
        </a:graphic>
      </p:graphicFrame>
    </p:spTree>
    <p:extLst>
      <p:ext uri="{BB962C8B-B14F-4D97-AF65-F5344CB8AC3E}">
        <p14:creationId xmlns:p14="http://schemas.microsoft.com/office/powerpoint/2010/main" val="1710398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796</Words>
  <Application>Microsoft Office PowerPoint</Application>
  <PresentationFormat>Widescreen</PresentationFormat>
  <Paragraphs>124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The Serif Hand Extrablack</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ARBUISO, CHARLES B</dc:creator>
  <cp:lastModifiedBy>ARBUISO, CHARLES B</cp:lastModifiedBy>
  <cp:revision>8</cp:revision>
  <dcterms:created xsi:type="dcterms:W3CDTF">2023-06-17T14:19:17Z</dcterms:created>
  <dcterms:modified xsi:type="dcterms:W3CDTF">2025-02-21T22:23:07Z</dcterms:modified>
</cp:coreProperties>
</file>