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9" r:id="rId2"/>
    <p:sldId id="411" r:id="rId3"/>
    <p:sldId id="420" r:id="rId4"/>
    <p:sldId id="314" r:id="rId5"/>
    <p:sldId id="421" r:id="rId6"/>
    <p:sldId id="305" r:id="rId7"/>
    <p:sldId id="422" r:id="rId8"/>
    <p:sldId id="306" r:id="rId9"/>
    <p:sldId id="423" r:id="rId10"/>
    <p:sldId id="412" r:id="rId11"/>
    <p:sldId id="424" r:id="rId12"/>
    <p:sldId id="316" r:id="rId13"/>
    <p:sldId id="425" r:id="rId14"/>
    <p:sldId id="415" r:id="rId15"/>
    <p:sldId id="426" r:id="rId16"/>
    <p:sldId id="320" r:id="rId17"/>
    <p:sldId id="427" r:id="rId18"/>
    <p:sldId id="318" r:id="rId19"/>
    <p:sldId id="428" r:id="rId20"/>
    <p:sldId id="307" r:id="rId21"/>
    <p:sldId id="429" r:id="rId22"/>
    <p:sldId id="308" r:id="rId23"/>
    <p:sldId id="430" r:id="rId24"/>
    <p:sldId id="322" r:id="rId25"/>
    <p:sldId id="431" r:id="rId26"/>
    <p:sldId id="326" r:id="rId27"/>
    <p:sldId id="433" r:id="rId28"/>
    <p:sldId id="328" r:id="rId29"/>
    <p:sldId id="434" r:id="rId30"/>
    <p:sldId id="332" r:id="rId31"/>
    <p:sldId id="435" r:id="rId32"/>
    <p:sldId id="336" r:id="rId33"/>
    <p:sldId id="436" r:id="rId34"/>
    <p:sldId id="338" r:id="rId35"/>
    <p:sldId id="437" r:id="rId36"/>
    <p:sldId id="340" r:id="rId37"/>
    <p:sldId id="438" r:id="rId38"/>
    <p:sldId id="342" r:id="rId39"/>
    <p:sldId id="439" r:id="rId40"/>
    <p:sldId id="344" r:id="rId41"/>
    <p:sldId id="440" r:id="rId42"/>
    <p:sldId id="346" r:id="rId43"/>
    <p:sldId id="441" r:id="rId44"/>
    <p:sldId id="348" r:id="rId45"/>
    <p:sldId id="442" r:id="rId46"/>
    <p:sldId id="350" r:id="rId47"/>
    <p:sldId id="443" r:id="rId48"/>
    <p:sldId id="352" r:id="rId49"/>
    <p:sldId id="444" r:id="rId50"/>
    <p:sldId id="354" r:id="rId51"/>
    <p:sldId id="445" r:id="rId52"/>
    <p:sldId id="358" r:id="rId53"/>
    <p:sldId id="446" r:id="rId54"/>
    <p:sldId id="360" r:id="rId55"/>
    <p:sldId id="447" r:id="rId56"/>
    <p:sldId id="364" r:id="rId57"/>
    <p:sldId id="451" r:id="rId58"/>
    <p:sldId id="416" r:id="rId59"/>
    <p:sldId id="452" r:id="rId60"/>
    <p:sldId id="368" r:id="rId61"/>
    <p:sldId id="453" r:id="rId62"/>
    <p:sldId id="370" r:id="rId63"/>
    <p:sldId id="454" r:id="rId64"/>
    <p:sldId id="418" r:id="rId65"/>
    <p:sldId id="455" r:id="rId66"/>
    <p:sldId id="372" r:id="rId67"/>
    <p:sldId id="456" r:id="rId68"/>
    <p:sldId id="374" r:id="rId69"/>
    <p:sldId id="457" r:id="rId70"/>
    <p:sldId id="376" r:id="rId71"/>
    <p:sldId id="458" r:id="rId72"/>
    <p:sldId id="378" r:id="rId73"/>
    <p:sldId id="459" r:id="rId74"/>
    <p:sldId id="380" r:id="rId75"/>
    <p:sldId id="460" r:id="rId76"/>
    <p:sldId id="382" r:id="rId77"/>
    <p:sldId id="461" r:id="rId78"/>
    <p:sldId id="384" r:id="rId79"/>
    <p:sldId id="462" r:id="rId80"/>
    <p:sldId id="386" r:id="rId81"/>
    <p:sldId id="463" r:id="rId82"/>
    <p:sldId id="388" r:id="rId83"/>
    <p:sldId id="464" r:id="rId84"/>
    <p:sldId id="390" r:id="rId85"/>
    <p:sldId id="465" r:id="rId86"/>
    <p:sldId id="392" r:id="rId87"/>
    <p:sldId id="466" r:id="rId88"/>
    <p:sldId id="394" r:id="rId89"/>
    <p:sldId id="467" r:id="rId90"/>
    <p:sldId id="397" r:id="rId91"/>
    <p:sldId id="468" r:id="rId92"/>
    <p:sldId id="399" r:id="rId93"/>
    <p:sldId id="469" r:id="rId94"/>
    <p:sldId id="401" r:id="rId95"/>
    <p:sldId id="470" r:id="rId96"/>
    <p:sldId id="403" r:id="rId97"/>
    <p:sldId id="471" r:id="rId98"/>
    <p:sldId id="405" r:id="rId99"/>
    <p:sldId id="472" r:id="rId100"/>
    <p:sldId id="407" r:id="rId101"/>
    <p:sldId id="473" r:id="rId10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 showGuides="1">
      <p:cViewPr>
        <p:scale>
          <a:sx n="77" d="100"/>
          <a:sy n="77" d="100"/>
        </p:scale>
        <p:origin x="730" y="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5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3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7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4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9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9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2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3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05FD-51DB-4A6E-B8FE-411C17A8100B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4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212" y="197708"/>
            <a:ext cx="120807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NAMES to FORMULAS IONIC and MOLECULAR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Inside there are 50 chances for you to look at a formula and determine the proper or stock name of the compound.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You are asked each time to first decide if it’s IONIC or MOLECULAR.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You can tell if the 1st atom or part is a METAL, that’s ionic.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If the 1st atom or part is a NONMETAL, then that’s is molecular.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The only exception is when you see AMMONIUM, which starts </a:t>
            </a:r>
            <a:b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with an N for nitrogen, but NH</a:t>
            </a:r>
            <a:r>
              <a:rPr lang="en-US" sz="28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r>
              <a:rPr lang="en-US" sz="2800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+1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 is a polyatomic cation, </a:t>
            </a:r>
            <a:b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so those are ionic after all.  </a:t>
            </a:r>
          </a:p>
        </p:txBody>
      </p:sp>
    </p:spTree>
    <p:extLst>
      <p:ext uri="{BB962C8B-B14F-4D97-AF65-F5344CB8AC3E}">
        <p14:creationId xmlns:p14="http://schemas.microsoft.com/office/powerpoint/2010/main" val="4053902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disulfide</a:t>
            </a: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8948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Bismuth (V) nitrate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34835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Bismuth (V) nitrate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Bi(NO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Bi is a metal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899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sulfide</a:t>
            </a: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carbon is a nonmetal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49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Cobalt III oxide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70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Cobalt III oxide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Co is a metal</a:t>
            </a:r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Co</a:t>
            </a: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ion, because it balances the charge of the</a:t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O</a:t>
            </a: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anions in a 2:3 ratio.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198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Nitrogen monoxide</a:t>
            </a: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98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Nitrogen monoxide</a:t>
            </a: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en-US" sz="8800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N is a nonmetal</a:t>
            </a:r>
          </a:p>
        </p:txBody>
      </p:sp>
    </p:spTree>
    <p:extLst>
      <p:ext uri="{BB962C8B-B14F-4D97-AF65-F5344CB8AC3E}">
        <p14:creationId xmlns:p14="http://schemas.microsoft.com/office/powerpoint/2010/main" val="1854810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Titanium III oxide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9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Titanium III oxide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49517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0" algn="ctr"/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metal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Titanium (III) cation =   </a:t>
            </a:r>
            <a:r>
              <a:rPr lang="en-US" sz="4800" spc="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4800" spc="3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   </a:t>
            </a:r>
            <a:r>
              <a:rPr lang="en-US" sz="4800" spc="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800" spc="3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3884238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Titanium II oxide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012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Titanium II oxide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TiO</a:t>
            </a:r>
            <a:endParaRPr lang="en-US" sz="8800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metal</a:t>
            </a:r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Titanium (II) cation is </a:t>
            </a:r>
            <a:r>
              <a:rPr lang="en-US" sz="4800" spc="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4800" spc="3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    </a:t>
            </a:r>
            <a:r>
              <a:rPr lang="en-US" sz="4800" spc="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800" spc="3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1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Magnesium oxide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67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Gallium phosphide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9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Gallium phosphide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</a:t>
            </a:r>
            <a:endParaRPr lang="en-US" sz="8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Ga is a metal</a:t>
            </a:r>
          </a:p>
        </p:txBody>
      </p:sp>
    </p:spTree>
    <p:extLst>
      <p:ext uri="{BB962C8B-B14F-4D97-AF65-F5344CB8AC3E}">
        <p14:creationId xmlns:p14="http://schemas.microsoft.com/office/powerpoint/2010/main" val="1767418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Phosphorous tribromide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181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Phosphorous tribromide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PBr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P is a nonmetal</a:t>
            </a:r>
          </a:p>
        </p:txBody>
      </p:sp>
    </p:spTree>
    <p:extLst>
      <p:ext uri="{BB962C8B-B14F-4D97-AF65-F5344CB8AC3E}">
        <p14:creationId xmlns:p14="http://schemas.microsoft.com/office/powerpoint/2010/main" val="91883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dioxide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62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dioxide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C is a nonmetal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59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Carbon tetrafluoride</a:t>
            </a:r>
            <a:endParaRPr lang="en-US" sz="88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5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Carbon tetrafluoride</a:t>
            </a:r>
            <a:endParaRPr lang="en-US" sz="88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C is a nonmetal </a:t>
            </a:r>
          </a:p>
        </p:txBody>
      </p:sp>
    </p:spTree>
    <p:extLst>
      <p:ext uri="{BB962C8B-B14F-4D97-AF65-F5344CB8AC3E}">
        <p14:creationId xmlns:p14="http://schemas.microsoft.com/office/powerpoint/2010/main" val="2680328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Dinitrogen trioxide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83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Dinitrogen trioxide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N is a nonmetal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6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Magnesium oxide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MgO</a:t>
            </a:r>
            <a:endParaRPr lang="en-US" sz="8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Mg is a metal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001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Sulfur difluoride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4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Sulfur difluoride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SF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S is a nonmetal</a:t>
            </a:r>
          </a:p>
          <a:p>
            <a:endParaRPr lang="en-US" sz="4800" dirty="0">
              <a:solidFill>
                <a:prstClr val="black"/>
              </a:solidFill>
            </a:endParaRPr>
          </a:p>
          <a:p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84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Selenium trioxide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840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Selenium trioxide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Se is a nonmetal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4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Silicon disulfide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049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Silicon disulfide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Si is a nonmetal</a:t>
            </a:r>
          </a:p>
        </p:txBody>
      </p:sp>
    </p:spTree>
    <p:extLst>
      <p:ext uri="{BB962C8B-B14F-4D97-AF65-F5344CB8AC3E}">
        <p14:creationId xmlns:p14="http://schemas.microsoft.com/office/powerpoint/2010/main" val="3106070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Silicon tetrachloride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870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Silicon tetrachloride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SiCl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Si is a nonmetal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171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Dihydrogen monosulfide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808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Dihydrogen monosulfide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H is a nonmetal</a:t>
            </a:r>
          </a:p>
        </p:txBody>
      </p:sp>
    </p:spTree>
    <p:extLst>
      <p:ext uri="{BB962C8B-B14F-4D97-AF65-F5344CB8AC3E}">
        <p14:creationId xmlns:p14="http://schemas.microsoft.com/office/powerpoint/2010/main" val="243436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Silver fluoride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71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Arsenic pentafluoride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082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Arsenic pentafluoride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AsF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As is a nonmetal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340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Selenium trioxide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704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Selenium trioxide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Se is a nonmetal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743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Phosphorous tribromide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615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Phosphorous tribromide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PBr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P is a nonmetal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951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Difluorine</a:t>
            </a:r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monoxide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0098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Difluorine</a:t>
            </a:r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monoxide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F is a nonmetal</a:t>
            </a:r>
          </a:p>
          <a:p>
            <a:endParaRPr lang="en-US" sz="4800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258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 </a:t>
            </a:r>
            <a:r>
              <a:rPr lang="en-US" sz="8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monobromide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144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 </a:t>
            </a:r>
            <a:r>
              <a:rPr lang="en-US" sz="8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monobromide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HBr</a:t>
            </a:r>
            <a:endParaRPr lang="en-US" sz="8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H is a nonmetal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Tantalum fluoride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AgF</a:t>
            </a:r>
            <a:endParaRPr lang="en-US" sz="8800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Ag is a metal</a:t>
            </a:r>
          </a:p>
          <a:p>
            <a:pPr algn="ctr"/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3540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Sulfur hexachloride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546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Sulfur hexachloride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49517"/>
            <a:ext cx="1219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SCl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S is a nonmetal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00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72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Phosphorous pentachloride</a:t>
            </a:r>
            <a:endParaRPr lang="en-US" sz="44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424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72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Phosphorous pentachloride</a:t>
            </a:r>
            <a:endParaRPr lang="en-US" sz="44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PCl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P is a nonmetal</a:t>
            </a:r>
          </a:p>
          <a:p>
            <a:endParaRPr lang="en-US" sz="4800" dirty="0">
              <a:solidFill>
                <a:srgbClr val="0000FF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8127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Vanadium IV oxide</a:t>
            </a:r>
            <a:endParaRPr lang="en-US" sz="54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688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Vanadium IV oxide</a:t>
            </a:r>
            <a:endParaRPr lang="en-US" sz="54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 algn="ctr"/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V is a metal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Vanadium (IV) =   V</a:t>
            </a:r>
            <a:r>
              <a:rPr lang="en-US" sz="4800" spc="3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   </a:t>
            </a:r>
            <a:r>
              <a:rPr lang="en-US" sz="4800" spc="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800" spc="3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2832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Chromium VI sulfate</a:t>
            </a:r>
            <a:endParaRPr lang="en-US" sz="54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239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Chromium VI sulfate</a:t>
            </a:r>
            <a:endParaRPr lang="en-US" sz="54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Cr(SO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Cr is a metal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Chromate (VI) = </a:t>
            </a:r>
            <a:r>
              <a:rPr lang="en-US" sz="4800" spc="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4800" spc="3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sulfate = SO</a:t>
            </a:r>
            <a:r>
              <a:rPr lang="en-US" sz="4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anion</a:t>
            </a:r>
          </a:p>
        </p:txBody>
      </p:sp>
    </p:spTree>
    <p:extLst>
      <p:ext uri="{BB962C8B-B14F-4D97-AF65-F5344CB8AC3E}">
        <p14:creationId xmlns:p14="http://schemas.microsoft.com/office/powerpoint/2010/main" val="184622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Arsenic trichloride</a:t>
            </a: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568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Arsenic trichloride</a:t>
            </a: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AsCl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As is a nonmetal</a:t>
            </a:r>
          </a:p>
          <a:p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0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Barium chloride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598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Cadmium hydroxide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566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Cadmium hydroxide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Cd(OH)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Cd is a metal</a:t>
            </a:r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it’s transitional, it makes ONLY</a:t>
            </a:r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Cd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cation,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RN needed</a:t>
            </a:r>
          </a:p>
        </p:txBody>
      </p:sp>
    </p:spTree>
    <p:extLst>
      <p:ext uri="{BB962C8B-B14F-4D97-AF65-F5344CB8AC3E}">
        <p14:creationId xmlns:p14="http://schemas.microsoft.com/office/powerpoint/2010/main" val="6888445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Iridium (IV) chloride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345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Iridium (IV) chloride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IrCl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metal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Iridium (IV) =  </a:t>
            </a:r>
            <a:r>
              <a:rPr lang="en-US" sz="4800" spc="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4800" spc="3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    </a:t>
            </a:r>
            <a:r>
              <a:rPr lang="en-US" sz="4800" spc="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800" spc="3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850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</a:t>
            </a:r>
            <a:r>
              <a:rPr lang="en-US" sz="8800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diselenide</a:t>
            </a:r>
            <a:endParaRPr lang="en-US" sz="54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8316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</a:t>
            </a:r>
            <a:r>
              <a:rPr lang="en-US" sz="8800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diselenide</a:t>
            </a:r>
            <a:endParaRPr lang="en-US" sz="54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CSe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molecular, C is a non metal</a:t>
            </a:r>
          </a:p>
        </p:txBody>
      </p:sp>
    </p:spTree>
    <p:extLst>
      <p:ext uri="{BB962C8B-B14F-4D97-AF65-F5344CB8AC3E}">
        <p14:creationId xmlns:p14="http://schemas.microsoft.com/office/powerpoint/2010/main" val="26569642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Platinum (IV) phosphate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9827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Platinum (IV) phosphate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Pt is a metal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Platinum (IV) =  </a:t>
            </a:r>
            <a:r>
              <a:rPr lang="en-US" sz="4800" spc="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4800" spc="3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phosphate =  PO</a:t>
            </a:r>
            <a:r>
              <a:rPr lang="en-US" sz="4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492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Lanthanum oxide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222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Lanthanum oxide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49517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La is a metal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it’s transitional, it makes ONLY </a:t>
            </a:r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cation,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RN needed.</a:t>
            </a:r>
          </a:p>
        </p:txBody>
      </p:sp>
    </p:spTree>
    <p:extLst>
      <p:ext uri="{BB962C8B-B14F-4D97-AF65-F5344CB8AC3E}">
        <p14:creationId xmlns:p14="http://schemas.microsoft.com/office/powerpoint/2010/main" val="294743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Barium chloride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BaCl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Ba is a metal</a:t>
            </a:r>
          </a:p>
        </p:txBody>
      </p:sp>
    </p:spTree>
    <p:extLst>
      <p:ext uri="{BB962C8B-B14F-4D97-AF65-F5344CB8AC3E}">
        <p14:creationId xmlns:p14="http://schemas.microsoft.com/office/powerpoint/2010/main" val="153025710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II oxide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85210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II oxide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49517"/>
            <a:ext cx="1219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endParaRPr lang="en-US" sz="8800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Cu is a metal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(II) =  Cu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O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11975909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I oxide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160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I oxide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8800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Cu is a metal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it’s Cu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O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endParaRPr 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993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II sulfide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73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II sulfide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endParaRPr lang="en-US" sz="8800" baseline="-25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Cu is a metal</a:t>
            </a:r>
          </a:p>
          <a:p>
            <a:pPr algn="ctr"/>
            <a:b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it’s Cu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6225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Hafnium sulfide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984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Hafnium sulfide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HfS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Hf is a metal</a:t>
            </a:r>
          </a:p>
          <a:p>
            <a:pPr algn="ctr"/>
            <a:r>
              <a:rPr lang="en-US" sz="48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Hf</a:t>
            </a:r>
            <a:r>
              <a:rPr lang="en-US" sz="4800" b="1" spc="3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 </a:t>
            </a:r>
            <a:r>
              <a:rPr lang="en-US" sz="48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4800" b="1" spc="3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48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48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Hf only makes the +4 cation,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RN needed 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897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Zinc sulfide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014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Zinc sulfide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ZnS</a:t>
            </a:r>
            <a:endParaRPr lang="en-US" dirty="0">
              <a:solidFill>
                <a:srgbClr val="0000FF"/>
              </a:solidFill>
            </a:endParaRP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Zn is a metal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b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 is the only cation zinc makes,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RN needed </a:t>
            </a:r>
          </a:p>
        </p:txBody>
      </p:sp>
    </p:spTree>
    <p:extLst>
      <p:ext uri="{BB962C8B-B14F-4D97-AF65-F5344CB8AC3E}">
        <p14:creationId xmlns:p14="http://schemas.microsoft.com/office/powerpoint/2010/main" val="1118329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Niobium III Bromide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614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Calcium hydroxide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740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Calcium hydroxide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Ca is a metal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OH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hydroxides are needed, </a:t>
            </a:r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are the parentheses</a:t>
            </a:r>
          </a:p>
        </p:txBody>
      </p:sp>
    </p:spTree>
    <p:extLst>
      <p:ext uri="{BB962C8B-B14F-4D97-AF65-F5344CB8AC3E}">
        <p14:creationId xmlns:p14="http://schemas.microsoft.com/office/powerpoint/2010/main" val="198533143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Magnesium nitride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3164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Magnesium nitride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Mg is a metal</a:t>
            </a:r>
          </a:p>
        </p:txBody>
      </p:sp>
    </p:spTree>
    <p:extLst>
      <p:ext uri="{BB962C8B-B14F-4D97-AF65-F5344CB8AC3E}">
        <p14:creationId xmlns:p14="http://schemas.microsoft.com/office/powerpoint/2010/main" val="305496102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Strontium fluoride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7683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Strontium fluoride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SrF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metal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7536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Rubidium phosphide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3424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Rubidium phosphide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metal</a:t>
            </a:r>
          </a:p>
          <a:p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0259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Rubidium phosphate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1014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Rubidium phosphate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metal</a:t>
            </a:r>
          </a:p>
          <a:p>
            <a:pPr lvl="0" algn="ctr"/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cation with the PO</a:t>
            </a:r>
            <a:r>
              <a:rPr lang="en-US" sz="4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anion</a:t>
            </a:r>
          </a:p>
        </p:txBody>
      </p:sp>
    </p:spTree>
    <p:extLst>
      <p:ext uri="{BB962C8B-B14F-4D97-AF65-F5344CB8AC3E}">
        <p14:creationId xmlns:p14="http://schemas.microsoft.com/office/powerpoint/2010/main" val="1488762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Niobium III Bromide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NbBr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Nb is a metal</a:t>
            </a:r>
          </a:p>
          <a:p>
            <a:pPr algn="ctr"/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spc="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en-US" sz="4800" spc="3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4800" spc="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Br</a:t>
            </a:r>
            <a:r>
              <a:rPr lang="en-US" sz="4800" spc="3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8327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Ammonium phosphate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5209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Ammonium phosphate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NH</a:t>
            </a:r>
            <a:r>
              <a:rPr lang="en-US" sz="4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cation, an exception!</a:t>
            </a:r>
          </a:p>
          <a:p>
            <a:pPr algn="ctr"/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4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4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4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  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ammoniums needed here</a:t>
            </a:r>
            <a:endParaRPr lang="en-US" sz="48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9130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Ammonium iodide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9288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Ammonium iodide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dirty="0">
              <a:solidFill>
                <a:srgbClr val="0000FF"/>
              </a:solidFill>
            </a:endParaRP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NH</a:t>
            </a:r>
            <a:r>
              <a:rPr lang="en-US" sz="4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cation, an exception!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9159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Silver nitrate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8653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Silver nitrate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Ag is a metal</a:t>
            </a:r>
          </a:p>
          <a:p>
            <a:pPr lvl="0"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only cation this</a:t>
            </a:r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transitional metal makes,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RN needed 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0983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Silver nitrite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383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Silver nitrite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Ag is a metal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only cation this</a:t>
            </a:r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transitional metal makes,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RN needed </a:t>
            </a:r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3870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Bismuth (V) nitrite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What is the formula of this compound?</a:t>
            </a:r>
          </a:p>
          <a:p>
            <a:pPr algn="ctr"/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Is it ionic or molecular?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0602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Bismuth (V) nitrite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49517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Bi(NO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/>
            <a:b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ionic, Bi is a metal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NO</a:t>
            </a:r>
            <a:r>
              <a:rPr lang="en-US" sz="48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 </a:t>
            </a:r>
            <a:br>
              <a:rPr 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nitrites needed here</a:t>
            </a:r>
            <a:endParaRPr lang="en-US" sz="4800" baseline="30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97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1781</Words>
  <Application>Microsoft Office PowerPoint</Application>
  <PresentationFormat>Widescreen</PresentationFormat>
  <Paragraphs>554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ARBUISO, CHARLES B</dc:creator>
  <cp:lastModifiedBy>ARBUISO, CHARLES B</cp:lastModifiedBy>
  <cp:revision>161</cp:revision>
  <dcterms:created xsi:type="dcterms:W3CDTF">2015-09-21T12:45:47Z</dcterms:created>
  <dcterms:modified xsi:type="dcterms:W3CDTF">2022-04-23T02:15:20Z</dcterms:modified>
</cp:coreProperties>
</file>