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348" r:id="rId4"/>
    <p:sldId id="351" r:id="rId5"/>
    <p:sldId id="410" r:id="rId6"/>
    <p:sldId id="411" r:id="rId7"/>
    <p:sldId id="412" r:id="rId8"/>
    <p:sldId id="259" r:id="rId9"/>
    <p:sldId id="413" r:id="rId10"/>
    <p:sldId id="353" r:id="rId11"/>
    <p:sldId id="261" r:id="rId12"/>
    <p:sldId id="262" r:id="rId13"/>
    <p:sldId id="414" r:id="rId14"/>
    <p:sldId id="275" r:id="rId15"/>
    <p:sldId id="354" r:id="rId16"/>
    <p:sldId id="415" r:id="rId17"/>
    <p:sldId id="416" r:id="rId18"/>
    <p:sldId id="270" r:id="rId19"/>
    <p:sldId id="357" r:id="rId20"/>
    <p:sldId id="417" r:id="rId21"/>
    <p:sldId id="418" r:id="rId22"/>
    <p:sldId id="420" r:id="rId23"/>
    <p:sldId id="419" r:id="rId24"/>
    <p:sldId id="421" r:id="rId25"/>
    <p:sldId id="264" r:id="rId26"/>
    <p:sldId id="422" r:id="rId27"/>
    <p:sldId id="266" r:id="rId28"/>
    <p:sldId id="383" r:id="rId29"/>
    <p:sldId id="362" r:id="rId30"/>
    <p:sldId id="423" r:id="rId31"/>
    <p:sldId id="424" r:id="rId32"/>
    <p:sldId id="425" r:id="rId33"/>
    <p:sldId id="426" r:id="rId34"/>
    <p:sldId id="427" r:id="rId35"/>
    <p:sldId id="428" r:id="rId36"/>
    <p:sldId id="398" r:id="rId37"/>
    <p:sldId id="302" r:id="rId38"/>
    <p:sldId id="429" r:id="rId39"/>
    <p:sldId id="430" r:id="rId40"/>
    <p:sldId id="431" r:id="rId41"/>
    <p:sldId id="432" r:id="rId42"/>
    <p:sldId id="277" r:id="rId43"/>
    <p:sldId id="278" r:id="rId44"/>
    <p:sldId id="303" r:id="rId45"/>
    <p:sldId id="280" r:id="rId46"/>
    <p:sldId id="386" r:id="rId47"/>
    <p:sldId id="281" r:id="rId48"/>
    <p:sldId id="304" r:id="rId49"/>
    <p:sldId id="282" r:id="rId50"/>
    <p:sldId id="283" r:id="rId51"/>
    <p:sldId id="284" r:id="rId52"/>
    <p:sldId id="389" r:id="rId53"/>
    <p:sldId id="285" r:id="rId54"/>
    <p:sldId id="286" r:id="rId55"/>
    <p:sldId id="388" r:id="rId56"/>
    <p:sldId id="451" r:id="rId57"/>
    <p:sldId id="434" r:id="rId58"/>
    <p:sldId id="390" r:id="rId59"/>
    <p:sldId id="435" r:id="rId60"/>
    <p:sldId id="436" r:id="rId61"/>
    <p:sldId id="287" r:id="rId62"/>
    <p:sldId id="437" r:id="rId63"/>
    <p:sldId id="288" r:id="rId64"/>
    <p:sldId id="306" r:id="rId65"/>
    <p:sldId id="307" r:id="rId66"/>
    <p:sldId id="364" r:id="rId67"/>
    <p:sldId id="366" r:id="rId68"/>
    <p:sldId id="365" r:id="rId69"/>
    <p:sldId id="368" r:id="rId70"/>
    <p:sldId id="392" r:id="rId71"/>
    <p:sldId id="442" r:id="rId72"/>
    <p:sldId id="369" r:id="rId73"/>
    <p:sldId id="291" r:id="rId74"/>
    <p:sldId id="292" r:id="rId75"/>
    <p:sldId id="370" r:id="rId76"/>
    <p:sldId id="321" r:id="rId77"/>
    <p:sldId id="443" r:id="rId78"/>
    <p:sldId id="372" r:id="rId79"/>
    <p:sldId id="444" r:id="rId80"/>
    <p:sldId id="322" r:id="rId81"/>
    <p:sldId id="445" r:id="rId82"/>
    <p:sldId id="446" r:id="rId83"/>
    <p:sldId id="447" r:id="rId84"/>
    <p:sldId id="373" r:id="rId85"/>
    <p:sldId id="294" r:id="rId86"/>
    <p:sldId id="440" r:id="rId87"/>
    <p:sldId id="325" r:id="rId88"/>
    <p:sldId id="296" r:id="rId89"/>
    <p:sldId id="327" r:id="rId90"/>
    <p:sldId id="298" r:id="rId91"/>
    <p:sldId id="448" r:id="rId92"/>
    <p:sldId id="409" r:id="rId93"/>
    <p:sldId id="329" r:id="rId94"/>
    <p:sldId id="332" r:id="rId95"/>
    <p:sldId id="331" r:id="rId96"/>
    <p:sldId id="378" r:id="rId97"/>
    <p:sldId id="334" r:id="rId98"/>
    <p:sldId id="336" r:id="rId99"/>
    <p:sldId id="338" r:id="rId100"/>
    <p:sldId id="379" r:id="rId101"/>
    <p:sldId id="340" r:id="rId102"/>
    <p:sldId id="341" r:id="rId103"/>
    <p:sldId id="344" r:id="rId104"/>
    <p:sldId id="345" r:id="rId105"/>
    <p:sldId id="350" r:id="rId106"/>
    <p:sldId id="380" r:id="rId107"/>
    <p:sldId id="347" r:id="rId108"/>
    <p:sldId id="381" r:id="rId109"/>
    <p:sldId id="449" r:id="rId110"/>
    <p:sldId id="450" r:id="rId1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00"/>
    <a:srgbClr val="FFCCFF"/>
    <a:srgbClr val="EAEAEA"/>
    <a:srgbClr val="FFFFCC"/>
    <a:srgbClr val="CCFFFF"/>
    <a:srgbClr val="0000FF"/>
    <a:srgbClr val="3333CC"/>
    <a:srgbClr val="C5FFE2"/>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24" autoAdjust="0"/>
    <p:restoredTop sz="94280" autoAdjust="0"/>
  </p:normalViewPr>
  <p:slideViewPr>
    <p:cSldViewPr>
      <p:cViewPr varScale="1">
        <p:scale>
          <a:sx n="86" d="100"/>
          <a:sy n="86" d="100"/>
        </p:scale>
        <p:origin x="1210"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viewProps" Target="viewProp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97A2DE-903D-4A0B-B75D-65311C2A1239}"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6272C-EFA0-448E-9E5E-B123DE787F10}" type="slidenum">
              <a:rPr lang="en-US" smtClean="0"/>
              <a:t>‹#›</a:t>
            </a:fld>
            <a:endParaRPr lang="en-US"/>
          </a:p>
        </p:txBody>
      </p:sp>
    </p:spTree>
    <p:extLst>
      <p:ext uri="{BB962C8B-B14F-4D97-AF65-F5344CB8AC3E}">
        <p14:creationId xmlns:p14="http://schemas.microsoft.com/office/powerpoint/2010/main" val="2024187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97A2DE-903D-4A0B-B75D-65311C2A1239}"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6272C-EFA0-448E-9E5E-B123DE787F10}" type="slidenum">
              <a:rPr lang="en-US" smtClean="0"/>
              <a:t>‹#›</a:t>
            </a:fld>
            <a:endParaRPr lang="en-US"/>
          </a:p>
        </p:txBody>
      </p:sp>
    </p:spTree>
    <p:extLst>
      <p:ext uri="{BB962C8B-B14F-4D97-AF65-F5344CB8AC3E}">
        <p14:creationId xmlns:p14="http://schemas.microsoft.com/office/powerpoint/2010/main" val="1266912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97A2DE-903D-4A0B-B75D-65311C2A1239}"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6272C-EFA0-448E-9E5E-B123DE787F10}" type="slidenum">
              <a:rPr lang="en-US" smtClean="0"/>
              <a:t>‹#›</a:t>
            </a:fld>
            <a:endParaRPr lang="en-US"/>
          </a:p>
        </p:txBody>
      </p:sp>
    </p:spTree>
    <p:extLst>
      <p:ext uri="{BB962C8B-B14F-4D97-AF65-F5344CB8AC3E}">
        <p14:creationId xmlns:p14="http://schemas.microsoft.com/office/powerpoint/2010/main" val="1058740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97A2DE-903D-4A0B-B75D-65311C2A1239}"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B6272C-EFA0-448E-9E5E-B123DE787F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831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97A2DE-903D-4A0B-B75D-65311C2A1239}"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B6272C-EFA0-448E-9E5E-B123DE787F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454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97A2DE-903D-4A0B-B75D-65311C2A1239}"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B6272C-EFA0-448E-9E5E-B123DE787F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0208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97A2DE-903D-4A0B-B75D-65311C2A1239}"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B6272C-EFA0-448E-9E5E-B123DE787F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261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97A2DE-903D-4A0B-B75D-65311C2A1239}" type="datetimeFigureOut">
              <a:rPr lang="en-US" smtClean="0">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BB6272C-EFA0-448E-9E5E-B123DE787F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704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97A2DE-903D-4A0B-B75D-65311C2A1239}" type="datetimeFigureOut">
              <a:rPr lang="en-US" smtClean="0">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BB6272C-EFA0-448E-9E5E-B123DE787F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956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97A2DE-903D-4A0B-B75D-65311C2A1239}" type="datetimeFigureOut">
              <a:rPr lang="en-US" smtClean="0">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BB6272C-EFA0-448E-9E5E-B123DE787F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416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97A2DE-903D-4A0B-B75D-65311C2A1239}"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B6272C-EFA0-448E-9E5E-B123DE787F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27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97A2DE-903D-4A0B-B75D-65311C2A1239}"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6272C-EFA0-448E-9E5E-B123DE787F10}" type="slidenum">
              <a:rPr lang="en-US" smtClean="0"/>
              <a:t>‹#›</a:t>
            </a:fld>
            <a:endParaRPr lang="en-US"/>
          </a:p>
        </p:txBody>
      </p:sp>
    </p:spTree>
    <p:extLst>
      <p:ext uri="{BB962C8B-B14F-4D97-AF65-F5344CB8AC3E}">
        <p14:creationId xmlns:p14="http://schemas.microsoft.com/office/powerpoint/2010/main" val="2827648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97A2DE-903D-4A0B-B75D-65311C2A1239}"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B6272C-EFA0-448E-9E5E-B123DE787F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7168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97A2DE-903D-4A0B-B75D-65311C2A1239}"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B6272C-EFA0-448E-9E5E-B123DE787F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2408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97A2DE-903D-4A0B-B75D-65311C2A1239}"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B6272C-EFA0-448E-9E5E-B123DE787F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344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EB5D6C-02D1-4583-BAA6-041686A8A5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59898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016A3A-C0A5-4745-8C98-EFC11CA463C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19558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012F1-83F6-462B-A961-B4D81E43831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16271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1A4A0C-7EBD-4CE4-BBD1-95B481B9233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123825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BF8E2C6-0A36-47F7-9112-C757AAA47CD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78138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32F86C-40C5-44AA-9035-A6C8EDAD233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19618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4DBB104-5DDC-4577-8ED7-12A4BBB302F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30783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97A2DE-903D-4A0B-B75D-65311C2A1239}"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6272C-EFA0-448E-9E5E-B123DE787F10}" type="slidenum">
              <a:rPr lang="en-US" smtClean="0"/>
              <a:t>‹#›</a:t>
            </a:fld>
            <a:endParaRPr lang="en-US"/>
          </a:p>
        </p:txBody>
      </p:sp>
    </p:spTree>
    <p:extLst>
      <p:ext uri="{BB962C8B-B14F-4D97-AF65-F5344CB8AC3E}">
        <p14:creationId xmlns:p14="http://schemas.microsoft.com/office/powerpoint/2010/main" val="1807611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7E4FC7-A6E3-46E6-A681-F782356236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5944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9D4063-02A3-4CA0-B16B-C8DAEBE39D0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212033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A1D04-39DA-4BE4-A2F7-0A129ACA82D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97977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9E059A-4CBE-4F26-8F22-B888060F564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07545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97A2DE-903D-4A0B-B75D-65311C2A1239}" type="datetimeFigureOut">
              <a:rPr lang="en-US" smtClean="0"/>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6272C-EFA0-448E-9E5E-B123DE787F10}" type="slidenum">
              <a:rPr lang="en-US" smtClean="0"/>
              <a:t>‹#›</a:t>
            </a:fld>
            <a:endParaRPr lang="en-US"/>
          </a:p>
        </p:txBody>
      </p:sp>
    </p:spTree>
    <p:extLst>
      <p:ext uri="{BB962C8B-B14F-4D97-AF65-F5344CB8AC3E}">
        <p14:creationId xmlns:p14="http://schemas.microsoft.com/office/powerpoint/2010/main" val="3972993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97A2DE-903D-4A0B-B75D-65311C2A1239}" type="datetimeFigureOut">
              <a:rPr lang="en-US" smtClean="0"/>
              <a:t>10/8/2023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B6272C-EFA0-448E-9E5E-B123DE787F10}" type="slidenum">
              <a:rPr lang="en-US" smtClean="0"/>
              <a:t>‹#›</a:t>
            </a:fld>
            <a:endParaRPr lang="en-US"/>
          </a:p>
        </p:txBody>
      </p:sp>
    </p:spTree>
    <p:extLst>
      <p:ext uri="{BB962C8B-B14F-4D97-AF65-F5344CB8AC3E}">
        <p14:creationId xmlns:p14="http://schemas.microsoft.com/office/powerpoint/2010/main" val="3230346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97A2DE-903D-4A0B-B75D-65311C2A1239}" type="datetimeFigureOut">
              <a:rPr lang="en-US" smtClean="0"/>
              <a:t>10/8/2023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B6272C-EFA0-448E-9E5E-B123DE787F10}" type="slidenum">
              <a:rPr lang="en-US" smtClean="0"/>
              <a:t>‹#›</a:t>
            </a:fld>
            <a:endParaRPr lang="en-US"/>
          </a:p>
        </p:txBody>
      </p:sp>
    </p:spTree>
    <p:extLst>
      <p:ext uri="{BB962C8B-B14F-4D97-AF65-F5344CB8AC3E}">
        <p14:creationId xmlns:p14="http://schemas.microsoft.com/office/powerpoint/2010/main" val="3789019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97A2DE-903D-4A0B-B75D-65311C2A1239}" type="datetimeFigureOut">
              <a:rPr lang="en-US" smtClean="0"/>
              <a:t>10/8/2023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B6272C-EFA0-448E-9E5E-B123DE787F10}" type="slidenum">
              <a:rPr lang="en-US" smtClean="0"/>
              <a:t>‹#›</a:t>
            </a:fld>
            <a:endParaRPr lang="en-US"/>
          </a:p>
        </p:txBody>
      </p:sp>
    </p:spTree>
    <p:extLst>
      <p:ext uri="{BB962C8B-B14F-4D97-AF65-F5344CB8AC3E}">
        <p14:creationId xmlns:p14="http://schemas.microsoft.com/office/powerpoint/2010/main" val="382828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97A2DE-903D-4A0B-B75D-65311C2A1239}" type="datetimeFigureOut">
              <a:rPr lang="en-US" smtClean="0"/>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6272C-EFA0-448E-9E5E-B123DE787F10}" type="slidenum">
              <a:rPr lang="en-US" smtClean="0"/>
              <a:t>‹#›</a:t>
            </a:fld>
            <a:endParaRPr lang="en-US"/>
          </a:p>
        </p:txBody>
      </p:sp>
    </p:spTree>
    <p:extLst>
      <p:ext uri="{BB962C8B-B14F-4D97-AF65-F5344CB8AC3E}">
        <p14:creationId xmlns:p14="http://schemas.microsoft.com/office/powerpoint/2010/main" val="532155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97A2DE-903D-4A0B-B75D-65311C2A1239}" type="datetimeFigureOut">
              <a:rPr lang="en-US" smtClean="0"/>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6272C-EFA0-448E-9E5E-B123DE787F10}" type="slidenum">
              <a:rPr lang="en-US" smtClean="0"/>
              <a:t>‹#›</a:t>
            </a:fld>
            <a:endParaRPr lang="en-US"/>
          </a:p>
        </p:txBody>
      </p:sp>
    </p:spTree>
    <p:extLst>
      <p:ext uri="{BB962C8B-B14F-4D97-AF65-F5344CB8AC3E}">
        <p14:creationId xmlns:p14="http://schemas.microsoft.com/office/powerpoint/2010/main" val="821499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97A2DE-903D-4A0B-B75D-65311C2A1239}" type="datetimeFigureOut">
              <a:rPr lang="en-US" smtClean="0"/>
              <a:t>10/8/2023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6272C-EFA0-448E-9E5E-B123DE787F10}" type="slidenum">
              <a:rPr lang="en-US" smtClean="0"/>
              <a:t>‹#›</a:t>
            </a:fld>
            <a:endParaRPr lang="en-US"/>
          </a:p>
        </p:txBody>
      </p:sp>
    </p:spTree>
    <p:extLst>
      <p:ext uri="{BB962C8B-B14F-4D97-AF65-F5344CB8AC3E}">
        <p14:creationId xmlns:p14="http://schemas.microsoft.com/office/powerpoint/2010/main" val="1134164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97A2DE-903D-4A0B-B75D-65311C2A1239}"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6272C-EFA0-448E-9E5E-B123DE787F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760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FB1E121F-370E-43A4-A44B-626F29A5AB29}"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11772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29.xml"/></Relationships>
</file>

<file path=ppt/slides/_rels/slide10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448B5-9A43-4288-A37F-ADBCCDAB8CB2}"/>
              </a:ext>
            </a:extLst>
          </p:cNvPr>
          <p:cNvSpPr txBox="1">
            <a:spLocks/>
          </p:cNvSpPr>
          <p:nvPr/>
        </p:nvSpPr>
        <p:spPr>
          <a:xfrm>
            <a:off x="0" y="0"/>
            <a:ext cx="9144000" cy="6858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Atomic Theory Class #1</a:t>
            </a:r>
          </a:p>
          <a:p>
            <a:endParaRPr lang="en-US" dirty="0"/>
          </a:p>
          <a:p>
            <a:pPr marL="0" indent="0" algn="l">
              <a:buNone/>
            </a:pPr>
            <a:r>
              <a:rPr lang="en-US" sz="5400" dirty="0">
                <a:solidFill>
                  <a:srgbClr val="3333CC"/>
                </a:solidFill>
                <a:latin typeface="Times New Roman" panose="02020603050405020304" pitchFamily="18" charset="0"/>
                <a:cs typeface="Times New Roman" panose="02020603050405020304" pitchFamily="18" charset="0"/>
              </a:rPr>
              <a:t>OBJECTIVE:  Examining the basic structure of the ATOM, and to learn what the numbers on the Periodic table show us.</a:t>
            </a:r>
          </a:p>
          <a:p>
            <a:endParaRPr lang="en-US" dirty="0"/>
          </a:p>
        </p:txBody>
      </p:sp>
      <p:sp>
        <p:nvSpPr>
          <p:cNvPr id="3" name="Subtitle 2">
            <a:extLst>
              <a:ext uri="{FF2B5EF4-FFF2-40B4-BE49-F238E27FC236}">
                <a16:creationId xmlns:a16="http://schemas.microsoft.com/office/drawing/2014/main" id="{9C76AA5A-9398-4E1D-B811-B33409017687}"/>
              </a:ext>
            </a:extLst>
          </p:cNvPr>
          <p:cNvSpPr txBox="1">
            <a:spLocks/>
          </p:cNvSpPr>
          <p:nvPr/>
        </p:nvSpPr>
        <p:spPr>
          <a:xfrm>
            <a:off x="0" y="1676400"/>
            <a:ext cx="9144000" cy="4572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4000" dirty="0">
              <a:solidFill>
                <a:srgbClr val="3333CC"/>
              </a:solidFill>
              <a:latin typeface="Consolas" pitchFamily="49" charset="0"/>
              <a:cs typeface="Consolas" pitchFamily="49" charset="0"/>
            </a:endParaRPr>
          </a:p>
        </p:txBody>
      </p:sp>
    </p:spTree>
    <p:extLst>
      <p:ext uri="{BB962C8B-B14F-4D97-AF65-F5344CB8AC3E}">
        <p14:creationId xmlns:p14="http://schemas.microsoft.com/office/powerpoint/2010/main" val="3004656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495"/>
            <a:ext cx="9144000" cy="4893647"/>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9.</a:t>
            </a:r>
            <a:r>
              <a:rPr lang="en-US" sz="2800" dirty="0">
                <a:latin typeface="Times New Roman" panose="02020603050405020304" pitchFamily="18" charset="0"/>
                <a:cs typeface="Times New Roman" panose="02020603050405020304" pitchFamily="18" charset="0"/>
              </a:rPr>
              <a:t>  Atomic Mass Numbers will be rounded to the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u="sng" dirty="0">
                <a:solidFill>
                  <a:srgbClr val="FF0000"/>
                </a:solidFill>
                <a:latin typeface="Times New Roman" panose="02020603050405020304" pitchFamily="18" charset="0"/>
                <a:cs typeface="Times New Roman" panose="02020603050405020304" pitchFamily="18" charset="0"/>
              </a:rPr>
              <a:t>nearest whole number</a:t>
            </a:r>
            <a:r>
              <a:rPr lang="en-US" sz="28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(they’re not whole numbers, patience) </a:t>
            </a:r>
            <a:endParaRPr lang="en-US" sz="2800" dirty="0">
              <a:latin typeface="Times New Roman" panose="02020603050405020304" pitchFamily="18" charset="0"/>
              <a:cs typeface="Times New Roman" panose="02020603050405020304" pitchFamily="18" charset="0"/>
            </a:endParaRPr>
          </a:p>
          <a:p>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solidFill>
                  <a:srgbClr val="FF0000"/>
                </a:solidFill>
                <a:latin typeface="Times New Roman" panose="02020603050405020304" pitchFamily="18" charset="0"/>
                <a:cs typeface="Times New Roman" panose="02020603050405020304" pitchFamily="18" charset="0"/>
              </a:rPr>
              <a:t>10.</a:t>
            </a:r>
            <a:r>
              <a:rPr lang="en-US" sz="3200" dirty="0">
                <a:latin typeface="Times New Roman" panose="02020603050405020304" pitchFamily="18" charset="0"/>
                <a:cs typeface="Times New Roman" panose="02020603050405020304" pitchFamily="18" charset="0"/>
              </a:rPr>
              <a:t>  Mass Number = mass of </a:t>
            </a:r>
            <a:r>
              <a:rPr lang="en-US" sz="3200" u="sng" dirty="0">
                <a:solidFill>
                  <a:srgbClr val="FF0000"/>
                </a:solidFill>
                <a:latin typeface="Times New Roman" panose="02020603050405020304" pitchFamily="18" charset="0"/>
                <a:cs typeface="Times New Roman" panose="02020603050405020304" pitchFamily="18" charset="0"/>
              </a:rPr>
              <a:t>protons + neutrons</a:t>
            </a:r>
          </a:p>
          <a:p>
            <a:endParaRPr lang="en-US" sz="2000" u="sng" dirty="0">
              <a:latin typeface="Times New Roman" panose="02020603050405020304" pitchFamily="18" charset="0"/>
              <a:cs typeface="Times New Roman" panose="02020603050405020304" pitchFamily="18" charset="0"/>
            </a:endParaRPr>
          </a:p>
          <a:p>
            <a:r>
              <a:rPr lang="en-US" sz="3200" dirty="0">
                <a:solidFill>
                  <a:srgbClr val="FF0000"/>
                </a:solidFill>
                <a:latin typeface="Times New Roman" panose="02020603050405020304" pitchFamily="18" charset="0"/>
                <a:cs typeface="Times New Roman" panose="02020603050405020304" pitchFamily="18" charset="0"/>
              </a:rPr>
              <a:t>     </a:t>
            </a:r>
            <a:r>
              <a:rPr lang="en-US" sz="6000" dirty="0">
                <a:solidFill>
                  <a:srgbClr val="3333CC"/>
                </a:solidFill>
                <a:latin typeface="Times New Roman" panose="02020603050405020304" pitchFamily="18" charset="0"/>
                <a:cs typeface="Times New Roman" panose="02020603050405020304" pitchFamily="18" charset="0"/>
              </a:rPr>
              <a:t>Atomic Mass = p</a:t>
            </a:r>
            <a:r>
              <a:rPr lang="en-US" sz="6000" baseline="30000" dirty="0">
                <a:solidFill>
                  <a:srgbClr val="3333CC"/>
                </a:solidFill>
                <a:latin typeface="Times New Roman" panose="02020603050405020304" pitchFamily="18" charset="0"/>
                <a:cs typeface="Times New Roman" panose="02020603050405020304" pitchFamily="18" charset="0"/>
              </a:rPr>
              <a:t>+</a:t>
            </a:r>
            <a:r>
              <a:rPr lang="en-US" sz="6000" dirty="0">
                <a:solidFill>
                  <a:srgbClr val="3333CC"/>
                </a:solidFill>
                <a:latin typeface="Times New Roman" panose="02020603050405020304" pitchFamily="18" charset="0"/>
                <a:cs typeface="Times New Roman" panose="02020603050405020304" pitchFamily="18" charset="0"/>
              </a:rPr>
              <a:t> plus n°</a:t>
            </a:r>
            <a:endParaRPr lang="en-US" sz="3200" dirty="0">
              <a:solidFill>
                <a:srgbClr val="FF0000"/>
              </a:solidFill>
              <a:latin typeface="Times New Roman" panose="02020603050405020304" pitchFamily="18" charset="0"/>
              <a:cs typeface="Times New Roman" panose="02020603050405020304" pitchFamily="18" charset="0"/>
            </a:endParaRPr>
          </a:p>
          <a:p>
            <a:br>
              <a:rPr lang="en-US" sz="800" dirty="0">
                <a:solidFill>
                  <a:srgbClr val="FF0000"/>
                </a:solidFill>
                <a:latin typeface="Times New Roman" panose="02020603050405020304" pitchFamily="18" charset="0"/>
                <a:cs typeface="Times New Roman" panose="02020603050405020304" pitchFamily="18" charset="0"/>
              </a:rPr>
            </a:br>
            <a:br>
              <a:rPr lang="en-US" sz="800" dirty="0">
                <a:solidFill>
                  <a:srgbClr val="FF0000"/>
                </a:solidFill>
                <a:latin typeface="Times New Roman" panose="02020603050405020304" pitchFamily="18" charset="0"/>
                <a:cs typeface="Times New Roman" panose="02020603050405020304" pitchFamily="18" charset="0"/>
              </a:rPr>
            </a:br>
            <a:endParaRPr lang="en-US" sz="3200" i="1" dirty="0">
              <a:solidFill>
                <a:srgbClr val="33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72734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50920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101.  Bohr further stated that the electrons flew in SHELLS or ORBITS, and that each electron orbit was also an energy level.  Electrons in the orbits closer to the nucleus had lower relative energy than electrons in the higher orbits.  </a:t>
            </a:r>
          </a:p>
          <a:p>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102.  He showed that the electrons normally were in</a:t>
            </a: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        the ground state, or lowest energy levels possible.  </a:t>
            </a:r>
          </a:p>
          <a:p>
            <a:endParaRPr lang="en-US" sz="3200" dirty="0">
              <a:solidFill>
                <a:srgbClr val="000099"/>
              </a:solidFill>
              <a:latin typeface="Times New Roman" panose="02020603050405020304" pitchFamily="18" charset="0"/>
              <a:cs typeface="Times New Roman" panose="02020603050405020304" pitchFamily="18" charset="0"/>
            </a:endParaRPr>
          </a:p>
          <a:p>
            <a:r>
              <a:rPr lang="en-US" sz="3200" dirty="0">
                <a:solidFill>
                  <a:srgbClr val="000099"/>
                </a:solidFill>
                <a:latin typeface="Times New Roman" panose="02020603050405020304" pitchFamily="18" charset="0"/>
                <a:cs typeface="Times New Roman" panose="02020603050405020304" pitchFamily="18" charset="0"/>
              </a:rPr>
              <a:t>103.  Low energy, or ground state was their </a:t>
            </a: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         NORMAL state.  </a:t>
            </a:r>
            <a:r>
              <a:rPr lang="en-US" sz="32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642329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477875"/>
          </a:xfrm>
          <a:prstGeom prst="rect">
            <a:avLst/>
          </a:prstGeom>
          <a:noFill/>
        </p:spPr>
        <p:txBody>
          <a:bodyPr wrap="square" rtlCol="0">
            <a:spAutoFit/>
          </a:bodyPr>
          <a:lstStyle/>
          <a:p>
            <a:r>
              <a:rPr lang="en-US" sz="3200" b="1" dirty="0">
                <a:solidFill>
                  <a:srgbClr val="3333CC"/>
                </a:solidFill>
                <a:latin typeface="Times New Roman" panose="02020603050405020304" pitchFamily="18" charset="0"/>
                <a:cs typeface="Times New Roman" panose="02020603050405020304" pitchFamily="18" charset="0"/>
              </a:rPr>
              <a:t>104.  </a:t>
            </a:r>
            <a:r>
              <a:rPr lang="en-US" sz="3200" dirty="0">
                <a:solidFill>
                  <a:srgbClr val="3333CC"/>
                </a:solidFill>
                <a:latin typeface="Times New Roman" panose="02020603050405020304" pitchFamily="18" charset="0"/>
                <a:cs typeface="Times New Roman" panose="02020603050405020304" pitchFamily="18" charset="0"/>
              </a:rPr>
              <a:t>What’s the difference between orbit &amp; orbital?</a:t>
            </a:r>
            <a:br>
              <a:rPr lang="en-US" sz="3200" b="1" dirty="0">
                <a:solidFill>
                  <a:srgbClr val="3333CC"/>
                </a:solidFill>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Bohr said orbit for energy level.  Now we have electrons in energy levels called ORBITALS or shells.  </a:t>
            </a:r>
            <a:br>
              <a:rPr lang="en-US" sz="36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Orbit implies radius and a “neat” simple spinning around the nucleus.  Orbital means “zone”, which is fuzzier in shape</a:t>
            </a:r>
            <a:r>
              <a:rPr lang="en-US" sz="3200" b="1" dirty="0"/>
              <a:t>.</a:t>
            </a:r>
          </a:p>
        </p:txBody>
      </p:sp>
      <p:pic>
        <p:nvPicPr>
          <p:cNvPr id="13314" name="Picture 2" descr="Image result for bohr model vs. wave mechanic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799604"/>
            <a:ext cx="28575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carbon atom model mode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704353"/>
            <a:ext cx="3429000" cy="25717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6180854"/>
            <a:ext cx="8001000" cy="369332"/>
          </a:xfrm>
          <a:prstGeom prst="rect">
            <a:avLst/>
          </a:prstGeom>
          <a:noFill/>
        </p:spPr>
        <p:txBody>
          <a:bodyPr wrap="square" rtlCol="0">
            <a:spAutoFit/>
          </a:bodyPr>
          <a:lstStyle/>
          <a:p>
            <a:r>
              <a:rPr lang="en-US" dirty="0"/>
              <a:t>       NEAT ORBITS                                                        FUZZY ORBITALS</a:t>
            </a:r>
          </a:p>
        </p:txBody>
      </p:sp>
    </p:spTree>
    <p:extLst>
      <p:ext uri="{BB962C8B-B14F-4D97-AF65-F5344CB8AC3E}">
        <p14:creationId xmlns:p14="http://schemas.microsoft.com/office/powerpoint/2010/main" val="9672783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00" y="-10801"/>
            <a:ext cx="9067800"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105.  </a:t>
            </a:r>
            <a:r>
              <a:rPr lang="en-US" sz="2400" dirty="0">
                <a:solidFill>
                  <a:srgbClr val="FF0000"/>
                </a:solidFill>
                <a:latin typeface="Times New Roman" panose="02020603050405020304" pitchFamily="18" charset="0"/>
                <a:cs typeface="Times New Roman" panose="02020603050405020304" pitchFamily="18" charset="0"/>
              </a:rPr>
              <a:t>What’s the difference between SPECTRA + SPECTROGRAPH?</a:t>
            </a:r>
            <a:endParaRPr lang="en-US" sz="2000" dirty="0">
              <a:solidFill>
                <a:srgbClr val="FF0000"/>
              </a:solidFill>
              <a:latin typeface="Times New Roman" panose="02020603050405020304" pitchFamily="18" charset="0"/>
              <a:cs typeface="Times New Roman" panose="02020603050405020304" pitchFamily="18" charset="0"/>
            </a:endParaRPr>
          </a:p>
        </p:txBody>
      </p:sp>
      <p:pic>
        <p:nvPicPr>
          <p:cNvPr id="14338" name="Picture 2" descr="Image result for neon open sign"/>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0800" y="811696"/>
            <a:ext cx="4704522" cy="21601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80723" y="811696"/>
            <a:ext cx="4363277" cy="1938992"/>
          </a:xfrm>
          <a:prstGeom prst="rect">
            <a:avLst/>
          </a:prstGeom>
          <a:noFill/>
        </p:spPr>
        <p:txBody>
          <a:bodyPr wrap="square" rtlCol="0">
            <a:spAutoFit/>
          </a:bodyPr>
          <a:lstStyle/>
          <a:p>
            <a:r>
              <a:rPr lang="en-US" sz="2000" dirty="0">
                <a:solidFill>
                  <a:schemeClr val="tx1">
                    <a:lumMod val="95000"/>
                    <a:lumOff val="5000"/>
                  </a:schemeClr>
                </a:solidFill>
                <a:latin typeface="Comic Sans MS" panose="030F0702030302020204" pitchFamily="66" charset="0"/>
              </a:rPr>
              <a:t>The word “open” has neon gas that is excited by electricity.  </a:t>
            </a:r>
            <a:br>
              <a:rPr lang="en-US" sz="2000" dirty="0">
                <a:solidFill>
                  <a:schemeClr val="tx1">
                    <a:lumMod val="95000"/>
                    <a:lumOff val="5000"/>
                  </a:schemeClr>
                </a:solidFill>
                <a:latin typeface="Comic Sans MS" panose="030F0702030302020204" pitchFamily="66" charset="0"/>
              </a:rPr>
            </a:br>
            <a:r>
              <a:rPr lang="en-US" sz="2000" dirty="0">
                <a:solidFill>
                  <a:schemeClr val="tx1">
                    <a:lumMod val="95000"/>
                    <a:lumOff val="5000"/>
                  </a:schemeClr>
                </a:solidFill>
                <a:latin typeface="Comic Sans MS" panose="030F0702030302020204" pitchFamily="66" charset="0"/>
              </a:rPr>
              <a:t>The spectra given off we see as ORANGE light with our eyes.  That’s the mixture of color we </a:t>
            </a:r>
            <a:br>
              <a:rPr lang="en-US" sz="2000" dirty="0">
                <a:solidFill>
                  <a:schemeClr val="tx1">
                    <a:lumMod val="95000"/>
                    <a:lumOff val="5000"/>
                  </a:schemeClr>
                </a:solidFill>
                <a:latin typeface="Comic Sans MS" panose="030F0702030302020204" pitchFamily="66" charset="0"/>
              </a:rPr>
            </a:br>
            <a:r>
              <a:rPr lang="en-US" sz="2000" dirty="0">
                <a:solidFill>
                  <a:schemeClr val="tx1">
                    <a:lumMod val="95000"/>
                    <a:lumOff val="5000"/>
                  </a:schemeClr>
                </a:solidFill>
                <a:latin typeface="Comic Sans MS" panose="030F0702030302020204" pitchFamily="66" charset="0"/>
              </a:rPr>
              <a:t>see as orange.</a:t>
            </a:r>
          </a:p>
        </p:txBody>
      </p:sp>
      <p:sp>
        <p:nvSpPr>
          <p:cNvPr id="6" name="TextBox 5"/>
          <p:cNvSpPr txBox="1"/>
          <p:nvPr/>
        </p:nvSpPr>
        <p:spPr>
          <a:xfrm>
            <a:off x="0" y="3292349"/>
            <a:ext cx="9144000" cy="1631216"/>
          </a:xfrm>
          <a:prstGeom prst="rect">
            <a:avLst/>
          </a:prstGeom>
          <a:noFill/>
        </p:spPr>
        <p:txBody>
          <a:bodyPr wrap="square" rtlCol="0">
            <a:spAutoFit/>
          </a:bodyPr>
          <a:lstStyle/>
          <a:p>
            <a:r>
              <a:rPr lang="en-US" sz="2000" b="1" dirty="0">
                <a:solidFill>
                  <a:schemeClr val="tx1">
                    <a:lumMod val="95000"/>
                    <a:lumOff val="5000"/>
                  </a:schemeClr>
                </a:solidFill>
              </a:rPr>
              <a:t>As seen through a refractive lens, we can see the unique colors that are broken apart by the prism of the lens.</a:t>
            </a:r>
            <a:br>
              <a:rPr lang="en-US" sz="2000" b="1" dirty="0">
                <a:solidFill>
                  <a:schemeClr val="tx1">
                    <a:lumMod val="95000"/>
                    <a:lumOff val="5000"/>
                  </a:schemeClr>
                </a:solidFill>
              </a:rPr>
            </a:br>
            <a:endParaRPr lang="en-US" sz="2000" b="1" dirty="0">
              <a:solidFill>
                <a:schemeClr val="tx1">
                  <a:lumMod val="95000"/>
                  <a:lumOff val="5000"/>
                </a:schemeClr>
              </a:solidFill>
            </a:endParaRPr>
          </a:p>
          <a:p>
            <a:r>
              <a:rPr lang="en-US" sz="2000" b="1" dirty="0">
                <a:solidFill>
                  <a:schemeClr val="tx1">
                    <a:lumMod val="95000"/>
                    <a:lumOff val="5000"/>
                  </a:schemeClr>
                </a:solidFill>
              </a:rPr>
              <a:t>For a few dollars more the device used to see this, with numerals to measure the wavelengths in nanometers (quantitative measuring)</a:t>
            </a:r>
          </a:p>
        </p:txBody>
      </p:sp>
      <p:pic>
        <p:nvPicPr>
          <p:cNvPr id="1026" name="Picture 2" descr="Image result for spectral emission lines">
            <a:extLst>
              <a:ext uri="{FF2B5EF4-FFF2-40B4-BE49-F238E27FC236}">
                <a16:creationId xmlns:a16="http://schemas.microsoft.com/office/drawing/2014/main" id="{0007238E-BEEB-4B22-909B-033E978334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00" t="41652" r="6800" b="31714"/>
          <a:stretch/>
        </p:blipFill>
        <p:spPr bwMode="auto">
          <a:xfrm>
            <a:off x="2657921" y="4994026"/>
            <a:ext cx="5508797" cy="18639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2C7E3D7-7B78-4E18-BF03-425A871D4CF8}"/>
              </a:ext>
            </a:extLst>
          </p:cNvPr>
          <p:cNvSpPr txBox="1"/>
          <p:nvPr/>
        </p:nvSpPr>
        <p:spPr>
          <a:xfrm>
            <a:off x="2667860" y="5177135"/>
            <a:ext cx="5029200" cy="461665"/>
          </a:xfrm>
          <a:prstGeom prst="rect">
            <a:avLst/>
          </a:prstGeom>
          <a:solidFill>
            <a:schemeClr val="bg1"/>
          </a:solidFill>
        </p:spPr>
        <p:txBody>
          <a:bodyPr wrap="square" rtlCol="0">
            <a:spAutoFit/>
          </a:bodyPr>
          <a:lstStyle/>
          <a:p>
            <a:r>
              <a:rPr lang="en-US" sz="2400" dirty="0">
                <a:latin typeface="Comic Sans MS" panose="030F0702030302020204" pitchFamily="66" charset="0"/>
              </a:rPr>
              <a:t>Spectrograph for Hydrogen</a:t>
            </a:r>
          </a:p>
        </p:txBody>
      </p:sp>
    </p:spTree>
    <p:extLst>
      <p:ext uri="{BB962C8B-B14F-4D97-AF65-F5344CB8AC3E}">
        <p14:creationId xmlns:p14="http://schemas.microsoft.com/office/powerpoint/2010/main" val="270284938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65329888"/>
              </p:ext>
            </p:extLst>
          </p:nvPr>
        </p:nvGraphicFramePr>
        <p:xfrm>
          <a:off x="1" y="609599"/>
          <a:ext cx="9144000" cy="6248401"/>
        </p:xfrm>
        <a:graphic>
          <a:graphicData uri="http://schemas.openxmlformats.org/drawingml/2006/table">
            <a:tbl>
              <a:tblPr/>
              <a:tblGrid>
                <a:gridCol w="580064">
                  <a:extLst>
                    <a:ext uri="{9D8B030D-6E8A-4147-A177-3AD203B41FA5}">
                      <a16:colId xmlns:a16="http://schemas.microsoft.com/office/drawing/2014/main" val="20000"/>
                    </a:ext>
                  </a:extLst>
                </a:gridCol>
                <a:gridCol w="1848157">
                  <a:extLst>
                    <a:ext uri="{9D8B030D-6E8A-4147-A177-3AD203B41FA5}">
                      <a16:colId xmlns:a16="http://schemas.microsoft.com/office/drawing/2014/main" val="20001"/>
                    </a:ext>
                  </a:extLst>
                </a:gridCol>
                <a:gridCol w="2265161">
                  <a:extLst>
                    <a:ext uri="{9D8B030D-6E8A-4147-A177-3AD203B41FA5}">
                      <a16:colId xmlns:a16="http://schemas.microsoft.com/office/drawing/2014/main" val="20002"/>
                    </a:ext>
                  </a:extLst>
                </a:gridCol>
                <a:gridCol w="2636493">
                  <a:extLst>
                    <a:ext uri="{9D8B030D-6E8A-4147-A177-3AD203B41FA5}">
                      <a16:colId xmlns:a16="http://schemas.microsoft.com/office/drawing/2014/main" val="20003"/>
                    </a:ext>
                  </a:extLst>
                </a:gridCol>
                <a:gridCol w="1814125">
                  <a:extLst>
                    <a:ext uri="{9D8B030D-6E8A-4147-A177-3AD203B41FA5}">
                      <a16:colId xmlns:a16="http://schemas.microsoft.com/office/drawing/2014/main" val="20004"/>
                    </a:ext>
                  </a:extLst>
                </a:gridCol>
              </a:tblGrid>
              <a:tr h="1202411">
                <a:tc>
                  <a:txBody>
                    <a:bodyPr/>
                    <a:lstStyle/>
                    <a:p>
                      <a:pPr marR="0" indent="0" algn="ctr" rtl="0">
                        <a:lnSpc>
                          <a:spcPct val="119000"/>
                        </a:lnSpc>
                        <a:spcBef>
                          <a:spcPts val="0"/>
                        </a:spcBef>
                        <a:spcAft>
                          <a:spcPts val="0"/>
                        </a:spcAft>
                      </a:pPr>
                      <a:r>
                        <a:rPr lang="en-US" sz="1000" kern="1400" dirty="0">
                          <a:solidFill>
                            <a:srgbClr val="000000"/>
                          </a:solidFill>
                          <a:effectLst/>
                          <a:latin typeface="Times New Roman" panose="02020603050405020304" pitchFamily="18" charset="0"/>
                          <a:cs typeface="Times New Roman" panose="02020603050405020304" pitchFamily="18" charset="0"/>
                        </a:rPr>
                        <a:t> </a:t>
                      </a: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000" b="0" kern="1200" dirty="0">
                          <a:solidFill>
                            <a:srgbClr val="000000"/>
                          </a:solidFill>
                          <a:effectLst/>
                          <a:latin typeface="Times New Roman" panose="02020603050405020304" pitchFamily="18" charset="0"/>
                          <a:cs typeface="Times New Roman" panose="02020603050405020304" pitchFamily="18" charset="0"/>
                        </a:rPr>
                        <a:t>Atom</a:t>
                      </a:r>
                      <a:endParaRPr lang="en-US" sz="2000" b="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000" b="0" kern="1200" dirty="0">
                          <a:solidFill>
                            <a:srgbClr val="000000"/>
                          </a:solidFill>
                          <a:effectLst/>
                          <a:latin typeface="Times New Roman" panose="02020603050405020304" pitchFamily="18" charset="0"/>
                          <a:cs typeface="Times New Roman" panose="02020603050405020304" pitchFamily="18" charset="0"/>
                        </a:rPr>
                        <a:t>Ground state</a:t>
                      </a:r>
                      <a:br>
                        <a:rPr lang="en-US" sz="2000" b="0" kern="1200" dirty="0">
                          <a:solidFill>
                            <a:srgbClr val="000000"/>
                          </a:solidFill>
                          <a:effectLst/>
                          <a:latin typeface="Times New Roman" panose="02020603050405020304" pitchFamily="18" charset="0"/>
                          <a:cs typeface="Times New Roman" panose="02020603050405020304" pitchFamily="18" charset="0"/>
                        </a:rPr>
                      </a:br>
                      <a:r>
                        <a:rPr lang="en-US" sz="2000" b="0" kern="1200" dirty="0">
                          <a:solidFill>
                            <a:srgbClr val="000000"/>
                          </a:solidFill>
                          <a:effectLst/>
                          <a:latin typeface="Times New Roman" panose="02020603050405020304" pitchFamily="18" charset="0"/>
                          <a:cs typeface="Times New Roman" panose="02020603050405020304" pitchFamily="18" charset="0"/>
                        </a:rPr>
                        <a:t>electron configuration</a:t>
                      </a:r>
                      <a:endParaRPr lang="en-US" sz="2000" b="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000" b="0" kern="1200" dirty="0">
                          <a:solidFill>
                            <a:srgbClr val="000000"/>
                          </a:solidFill>
                          <a:effectLst/>
                          <a:latin typeface="Times New Roman" panose="02020603050405020304" pitchFamily="18" charset="0"/>
                          <a:cs typeface="Times New Roman" panose="02020603050405020304" pitchFamily="18" charset="0"/>
                        </a:rPr>
                        <a:t>Possible excited state</a:t>
                      </a:r>
                      <a:br>
                        <a:rPr lang="en-US" sz="2000" b="0" kern="1200" dirty="0">
                          <a:solidFill>
                            <a:srgbClr val="000000"/>
                          </a:solidFill>
                          <a:effectLst/>
                          <a:latin typeface="Times New Roman" panose="02020603050405020304" pitchFamily="18" charset="0"/>
                          <a:cs typeface="Times New Roman" panose="02020603050405020304" pitchFamily="18" charset="0"/>
                        </a:rPr>
                      </a:br>
                      <a:r>
                        <a:rPr lang="en-US" sz="2000" b="0" kern="1200" dirty="0">
                          <a:solidFill>
                            <a:srgbClr val="000000"/>
                          </a:solidFill>
                          <a:effectLst/>
                          <a:latin typeface="Times New Roman" panose="02020603050405020304" pitchFamily="18" charset="0"/>
                          <a:cs typeface="Times New Roman" panose="02020603050405020304" pitchFamily="18" charset="0"/>
                        </a:rPr>
                        <a:t>configuration</a:t>
                      </a:r>
                      <a:endParaRPr lang="en-US" sz="2000" b="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000" b="0" kern="1200" dirty="0">
                          <a:solidFill>
                            <a:srgbClr val="000000"/>
                          </a:solidFill>
                          <a:effectLst/>
                          <a:latin typeface="Times New Roman" panose="02020603050405020304" pitchFamily="18" charset="0"/>
                          <a:cs typeface="Times New Roman" panose="02020603050405020304" pitchFamily="18" charset="0"/>
                        </a:rPr>
                        <a:t># of electrons </a:t>
                      </a:r>
                      <a:br>
                        <a:rPr lang="en-US" sz="2000" b="0" kern="1200" dirty="0">
                          <a:solidFill>
                            <a:srgbClr val="000000"/>
                          </a:solidFill>
                          <a:effectLst/>
                          <a:latin typeface="Times New Roman" panose="02020603050405020304" pitchFamily="18" charset="0"/>
                          <a:cs typeface="Times New Roman" panose="02020603050405020304" pitchFamily="18" charset="0"/>
                        </a:rPr>
                      </a:br>
                      <a:r>
                        <a:rPr lang="en-US" sz="2000" b="0" kern="1200" dirty="0">
                          <a:solidFill>
                            <a:srgbClr val="000000"/>
                          </a:solidFill>
                          <a:effectLst/>
                          <a:latin typeface="Times New Roman" panose="02020603050405020304" pitchFamily="18" charset="0"/>
                          <a:cs typeface="Times New Roman" panose="02020603050405020304" pitchFamily="18" charset="0"/>
                        </a:rPr>
                        <a:t>is always</a:t>
                      </a:r>
                      <a:endParaRPr lang="en-US" sz="2000" b="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0"/>
                  </a:ext>
                </a:extLst>
              </a:tr>
              <a:tr h="1009198">
                <a:tc>
                  <a:txBody>
                    <a:bodyPr/>
                    <a:lstStyle/>
                    <a:p>
                      <a:pPr marR="0" indent="0" algn="ctr" rtl="0">
                        <a:lnSpc>
                          <a:spcPct val="119000"/>
                        </a:lnSpc>
                        <a:spcBef>
                          <a:spcPts val="0"/>
                        </a:spcBef>
                        <a:spcAft>
                          <a:spcPts val="0"/>
                        </a:spcAft>
                      </a:pPr>
                      <a:r>
                        <a:rPr lang="en-US" sz="1600" kern="1400" dirty="0">
                          <a:solidFill>
                            <a:srgbClr val="FF0000"/>
                          </a:solidFill>
                          <a:effectLst/>
                          <a:latin typeface="Times New Roman" panose="02020603050405020304" pitchFamily="18" charset="0"/>
                          <a:cs typeface="Times New Roman" panose="02020603050405020304" pitchFamily="18" charset="0"/>
                        </a:rPr>
                        <a:t>106</a:t>
                      </a: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dirty="0">
                          <a:solidFill>
                            <a:srgbClr val="FF0000"/>
                          </a:solidFill>
                          <a:effectLst/>
                          <a:latin typeface="Times New Roman" panose="02020603050405020304" pitchFamily="18" charset="0"/>
                          <a:cs typeface="Times New Roman" panose="02020603050405020304" pitchFamily="18" charset="0"/>
                        </a:rPr>
                        <a:t>Mg #12</a:t>
                      </a:r>
                      <a:endParaRPr lang="en-US" sz="2800" kern="1400" dirty="0">
                        <a:solidFill>
                          <a:srgbClr val="FF0000"/>
                        </a:solidFill>
                        <a:effectLst/>
                        <a:latin typeface="Times New Roman" panose="02020603050405020304" pitchFamily="18" charset="0"/>
                        <a:cs typeface="Times New Roman" panose="02020603050405020304" pitchFamily="18" charset="0"/>
                      </a:endParaRP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b="0" kern="1400" dirty="0">
                          <a:solidFill>
                            <a:srgbClr val="FF0000"/>
                          </a:solidFill>
                          <a:effectLst/>
                          <a:latin typeface="Times New Roman" panose="02020603050405020304" pitchFamily="18" charset="0"/>
                          <a:cs typeface="Times New Roman" panose="02020603050405020304" pitchFamily="18" charset="0"/>
                        </a:rPr>
                        <a:t>2-8-2 </a:t>
                      </a: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b="0" kern="1400" dirty="0">
                          <a:solidFill>
                            <a:srgbClr val="FF0000"/>
                          </a:solidFill>
                          <a:effectLst/>
                          <a:latin typeface="Times New Roman" panose="02020603050405020304" pitchFamily="18" charset="0"/>
                          <a:cs typeface="Times New Roman" panose="02020603050405020304" pitchFamily="18" charset="0"/>
                        </a:rPr>
                        <a:t>2-7-3 </a:t>
                      </a: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b="0" kern="1400" dirty="0">
                          <a:solidFill>
                            <a:srgbClr val="FF0000"/>
                          </a:solidFill>
                          <a:effectLst/>
                          <a:latin typeface="Times New Roman" panose="02020603050405020304" pitchFamily="18" charset="0"/>
                          <a:cs typeface="Times New Roman" panose="02020603050405020304" pitchFamily="18" charset="0"/>
                        </a:rPr>
                        <a:t> 12</a:t>
                      </a: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1"/>
                  </a:ext>
                </a:extLst>
              </a:tr>
              <a:tr h="1009198">
                <a:tc>
                  <a:txBody>
                    <a:bodyPr/>
                    <a:lstStyle/>
                    <a:p>
                      <a:pPr marR="0" indent="0" algn="ctr" rtl="0">
                        <a:lnSpc>
                          <a:spcPct val="119000"/>
                        </a:lnSpc>
                        <a:spcBef>
                          <a:spcPts val="0"/>
                        </a:spcBef>
                        <a:spcAft>
                          <a:spcPts val="0"/>
                        </a:spcAft>
                      </a:pPr>
                      <a:r>
                        <a:rPr lang="en-US" sz="1600" kern="1400" dirty="0">
                          <a:solidFill>
                            <a:srgbClr val="3333CC"/>
                          </a:solidFill>
                          <a:effectLst/>
                          <a:latin typeface="Times New Roman" panose="02020603050405020304" pitchFamily="18" charset="0"/>
                          <a:cs typeface="Times New Roman" panose="02020603050405020304" pitchFamily="18" charset="0"/>
                        </a:rPr>
                        <a:t>107</a:t>
                      </a: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CCFFFF"/>
                    </a:solidFill>
                  </a:tcPr>
                </a:tc>
                <a:tc>
                  <a:txBody>
                    <a:bodyPr/>
                    <a:lstStyle/>
                    <a:p>
                      <a:pPr marR="0" indent="0" algn="ctr" rtl="0">
                        <a:lnSpc>
                          <a:spcPct val="119000"/>
                        </a:lnSpc>
                        <a:spcBef>
                          <a:spcPts val="0"/>
                        </a:spcBef>
                        <a:spcAft>
                          <a:spcPts val="0"/>
                        </a:spcAft>
                      </a:pPr>
                      <a:r>
                        <a:rPr lang="en-US" sz="2800" kern="1200" dirty="0">
                          <a:solidFill>
                            <a:srgbClr val="3333CC"/>
                          </a:solidFill>
                          <a:effectLst/>
                          <a:latin typeface="Times New Roman" panose="02020603050405020304" pitchFamily="18" charset="0"/>
                          <a:cs typeface="Times New Roman" panose="02020603050405020304" pitchFamily="18" charset="0"/>
                        </a:rPr>
                        <a:t>Al #13</a:t>
                      </a:r>
                      <a:endParaRPr lang="en-US" sz="2800" kern="1400" dirty="0">
                        <a:solidFill>
                          <a:srgbClr val="3333CC"/>
                        </a:solidFill>
                        <a:effectLst/>
                        <a:latin typeface="Times New Roman" panose="02020603050405020304" pitchFamily="18" charset="0"/>
                        <a:cs typeface="Times New Roman" panose="02020603050405020304" pitchFamily="18" charset="0"/>
                      </a:endParaRP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CCFFFF"/>
                    </a:solidFill>
                  </a:tcPr>
                </a:tc>
                <a:tc>
                  <a:txBody>
                    <a:bodyPr/>
                    <a:lstStyle/>
                    <a:p>
                      <a:pPr marR="0" indent="0" algn="ctr" rtl="0">
                        <a:lnSpc>
                          <a:spcPct val="119000"/>
                        </a:lnSpc>
                        <a:spcBef>
                          <a:spcPts val="0"/>
                        </a:spcBef>
                        <a:spcAft>
                          <a:spcPts val="0"/>
                        </a:spcAft>
                      </a:pPr>
                      <a:endParaRPr lang="en-US" sz="2800" b="0" kern="1400" dirty="0">
                        <a:solidFill>
                          <a:srgbClr val="3333CC"/>
                        </a:solidFill>
                        <a:effectLst/>
                        <a:latin typeface="Times New Roman" panose="02020603050405020304" pitchFamily="18" charset="0"/>
                        <a:cs typeface="Times New Roman" panose="02020603050405020304" pitchFamily="18" charset="0"/>
                      </a:endParaRP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CCFFFF"/>
                    </a:solidFill>
                  </a:tcPr>
                </a:tc>
                <a:tc>
                  <a:txBody>
                    <a:bodyPr/>
                    <a:lstStyle/>
                    <a:p>
                      <a:pPr marR="0" indent="0" algn="ctr" rtl="0">
                        <a:lnSpc>
                          <a:spcPct val="119000"/>
                        </a:lnSpc>
                        <a:spcBef>
                          <a:spcPts val="0"/>
                        </a:spcBef>
                        <a:spcAft>
                          <a:spcPts val="0"/>
                        </a:spcAft>
                      </a:pPr>
                      <a:endParaRPr lang="en-US" sz="2800" b="0" kern="1400" dirty="0">
                        <a:solidFill>
                          <a:srgbClr val="3333CC"/>
                        </a:solidFill>
                        <a:effectLst/>
                        <a:latin typeface="Times New Roman" panose="02020603050405020304" pitchFamily="18" charset="0"/>
                        <a:cs typeface="Times New Roman" panose="02020603050405020304" pitchFamily="18" charset="0"/>
                      </a:endParaRP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CCFFFF"/>
                    </a:solidFill>
                  </a:tcPr>
                </a:tc>
                <a:tc>
                  <a:txBody>
                    <a:bodyPr/>
                    <a:lstStyle/>
                    <a:p>
                      <a:pPr marR="0" indent="0" algn="ctr" rtl="0">
                        <a:lnSpc>
                          <a:spcPct val="119000"/>
                        </a:lnSpc>
                        <a:spcBef>
                          <a:spcPts val="0"/>
                        </a:spcBef>
                        <a:spcAft>
                          <a:spcPts val="0"/>
                        </a:spcAft>
                      </a:pPr>
                      <a:endParaRPr lang="en-US" sz="2800" b="0" kern="1400" dirty="0">
                        <a:solidFill>
                          <a:srgbClr val="3333CC"/>
                        </a:solidFill>
                        <a:effectLst/>
                        <a:latin typeface="Times New Roman" panose="02020603050405020304" pitchFamily="18" charset="0"/>
                        <a:cs typeface="Times New Roman" panose="02020603050405020304" pitchFamily="18" charset="0"/>
                      </a:endParaRP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CCFFFF"/>
                    </a:solidFill>
                  </a:tcPr>
                </a:tc>
                <a:extLst>
                  <a:ext uri="{0D108BD9-81ED-4DB2-BD59-A6C34878D82A}">
                    <a16:rowId xmlns:a16="http://schemas.microsoft.com/office/drawing/2014/main" val="10002"/>
                  </a:ext>
                </a:extLst>
              </a:tr>
              <a:tr h="1009198">
                <a:tc>
                  <a:txBody>
                    <a:bodyPr/>
                    <a:lstStyle/>
                    <a:p>
                      <a:pPr marR="0" indent="0" algn="ctr" rtl="0">
                        <a:lnSpc>
                          <a:spcPct val="119000"/>
                        </a:lnSpc>
                        <a:spcBef>
                          <a:spcPts val="0"/>
                        </a:spcBef>
                        <a:spcAft>
                          <a:spcPts val="0"/>
                        </a:spcAft>
                      </a:pPr>
                      <a:r>
                        <a:rPr lang="en-US" sz="1600" kern="1400" dirty="0">
                          <a:solidFill>
                            <a:srgbClr val="FF0000"/>
                          </a:solidFill>
                          <a:effectLst/>
                          <a:latin typeface="Times New Roman" panose="02020603050405020304" pitchFamily="18" charset="0"/>
                          <a:cs typeface="Times New Roman" panose="02020603050405020304" pitchFamily="18" charset="0"/>
                        </a:rPr>
                        <a:t>108</a:t>
                      </a: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dirty="0">
                          <a:solidFill>
                            <a:srgbClr val="FF0000"/>
                          </a:solidFill>
                          <a:effectLst/>
                          <a:latin typeface="Times New Roman" panose="02020603050405020304" pitchFamily="18" charset="0"/>
                          <a:cs typeface="Times New Roman" panose="02020603050405020304" pitchFamily="18" charset="0"/>
                        </a:rPr>
                        <a:t>C #6</a:t>
                      </a:r>
                      <a:endParaRPr lang="en-US" sz="2800" kern="1400" dirty="0">
                        <a:solidFill>
                          <a:srgbClr val="FF0000"/>
                        </a:solidFill>
                        <a:effectLst/>
                        <a:latin typeface="Times New Roman" panose="02020603050405020304" pitchFamily="18" charset="0"/>
                        <a:cs typeface="Times New Roman" panose="02020603050405020304" pitchFamily="18" charset="0"/>
                      </a:endParaRP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2800" b="0" kern="1400" dirty="0">
                        <a:solidFill>
                          <a:srgbClr val="FF0000"/>
                        </a:solidFill>
                        <a:effectLst/>
                        <a:latin typeface="Times New Roman" panose="02020603050405020304" pitchFamily="18" charset="0"/>
                        <a:cs typeface="Times New Roman" panose="02020603050405020304" pitchFamily="18" charset="0"/>
                      </a:endParaRP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2800" b="0" kern="1400" dirty="0">
                        <a:solidFill>
                          <a:srgbClr val="FF0000"/>
                        </a:solidFill>
                        <a:effectLst/>
                        <a:latin typeface="Times New Roman" panose="02020603050405020304" pitchFamily="18" charset="0"/>
                        <a:cs typeface="Times New Roman" panose="02020603050405020304" pitchFamily="18" charset="0"/>
                      </a:endParaRP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2800" b="0" kern="1400" dirty="0">
                        <a:solidFill>
                          <a:srgbClr val="FF0000"/>
                        </a:solidFill>
                        <a:effectLst/>
                        <a:latin typeface="Times New Roman" panose="02020603050405020304" pitchFamily="18" charset="0"/>
                        <a:cs typeface="Times New Roman" panose="02020603050405020304" pitchFamily="18" charset="0"/>
                      </a:endParaRP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3"/>
                  </a:ext>
                </a:extLst>
              </a:tr>
              <a:tr h="1009198">
                <a:tc>
                  <a:txBody>
                    <a:bodyPr/>
                    <a:lstStyle/>
                    <a:p>
                      <a:pPr marR="0" indent="0" algn="ctr" rtl="0">
                        <a:lnSpc>
                          <a:spcPct val="119000"/>
                        </a:lnSpc>
                        <a:spcBef>
                          <a:spcPts val="0"/>
                        </a:spcBef>
                        <a:spcAft>
                          <a:spcPts val="0"/>
                        </a:spcAft>
                      </a:pPr>
                      <a:r>
                        <a:rPr lang="en-US" sz="1600" kern="1400" dirty="0">
                          <a:solidFill>
                            <a:srgbClr val="3333CC"/>
                          </a:solidFill>
                          <a:effectLst/>
                          <a:latin typeface="Times New Roman" panose="02020603050405020304" pitchFamily="18" charset="0"/>
                          <a:cs typeface="Times New Roman" panose="02020603050405020304" pitchFamily="18" charset="0"/>
                        </a:rPr>
                        <a:t>109</a:t>
                      </a: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FFFFCC"/>
                    </a:solidFill>
                  </a:tcPr>
                </a:tc>
                <a:tc>
                  <a:txBody>
                    <a:bodyPr/>
                    <a:lstStyle/>
                    <a:p>
                      <a:pPr marR="0" indent="0" algn="ctr" rtl="0">
                        <a:lnSpc>
                          <a:spcPct val="119000"/>
                        </a:lnSpc>
                        <a:spcBef>
                          <a:spcPts val="0"/>
                        </a:spcBef>
                        <a:spcAft>
                          <a:spcPts val="0"/>
                        </a:spcAft>
                      </a:pPr>
                      <a:r>
                        <a:rPr lang="en-US" sz="2800" kern="1200" dirty="0">
                          <a:solidFill>
                            <a:srgbClr val="3333CC"/>
                          </a:solidFill>
                          <a:effectLst/>
                          <a:latin typeface="Times New Roman" panose="02020603050405020304" pitchFamily="18" charset="0"/>
                          <a:cs typeface="Times New Roman" panose="02020603050405020304" pitchFamily="18" charset="0"/>
                        </a:rPr>
                        <a:t>Ca #20</a:t>
                      </a:r>
                      <a:endParaRPr lang="en-US" sz="2800" kern="1400" dirty="0">
                        <a:solidFill>
                          <a:srgbClr val="3333CC"/>
                        </a:solidFill>
                        <a:effectLst/>
                        <a:latin typeface="Times New Roman" panose="02020603050405020304" pitchFamily="18" charset="0"/>
                        <a:cs typeface="Times New Roman" panose="02020603050405020304" pitchFamily="18" charset="0"/>
                      </a:endParaRP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FFFFCC"/>
                    </a:solidFill>
                  </a:tcPr>
                </a:tc>
                <a:tc>
                  <a:txBody>
                    <a:bodyPr/>
                    <a:lstStyle/>
                    <a:p>
                      <a:pPr marR="0" indent="0" algn="ctr" rtl="0">
                        <a:lnSpc>
                          <a:spcPct val="119000"/>
                        </a:lnSpc>
                        <a:spcBef>
                          <a:spcPts val="0"/>
                        </a:spcBef>
                        <a:spcAft>
                          <a:spcPts val="0"/>
                        </a:spcAft>
                      </a:pPr>
                      <a:endParaRPr lang="en-US" sz="2800" b="0" kern="1400" dirty="0">
                        <a:solidFill>
                          <a:srgbClr val="3333CC"/>
                        </a:solidFill>
                        <a:effectLst/>
                        <a:latin typeface="Times New Roman" panose="02020603050405020304" pitchFamily="18" charset="0"/>
                        <a:cs typeface="Times New Roman" panose="02020603050405020304" pitchFamily="18" charset="0"/>
                      </a:endParaRP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FFFFCC"/>
                    </a:solidFill>
                  </a:tcPr>
                </a:tc>
                <a:tc>
                  <a:txBody>
                    <a:bodyPr/>
                    <a:lstStyle/>
                    <a:p>
                      <a:pPr marR="0" indent="0" algn="ctr" rtl="0">
                        <a:lnSpc>
                          <a:spcPct val="119000"/>
                        </a:lnSpc>
                        <a:spcBef>
                          <a:spcPts val="0"/>
                        </a:spcBef>
                        <a:spcAft>
                          <a:spcPts val="0"/>
                        </a:spcAft>
                      </a:pPr>
                      <a:endParaRPr lang="en-US" sz="2800" b="0" kern="1400" dirty="0">
                        <a:solidFill>
                          <a:srgbClr val="3333CC"/>
                        </a:solidFill>
                        <a:effectLst/>
                        <a:latin typeface="Times New Roman" panose="02020603050405020304" pitchFamily="18" charset="0"/>
                        <a:cs typeface="Times New Roman" panose="02020603050405020304" pitchFamily="18" charset="0"/>
                      </a:endParaRP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FFFFCC"/>
                    </a:solidFill>
                  </a:tcPr>
                </a:tc>
                <a:tc>
                  <a:txBody>
                    <a:bodyPr/>
                    <a:lstStyle/>
                    <a:p>
                      <a:pPr marR="0" indent="0" algn="ctr" rtl="0">
                        <a:lnSpc>
                          <a:spcPct val="119000"/>
                        </a:lnSpc>
                        <a:spcBef>
                          <a:spcPts val="0"/>
                        </a:spcBef>
                        <a:spcAft>
                          <a:spcPts val="0"/>
                        </a:spcAft>
                      </a:pPr>
                      <a:endParaRPr lang="en-US" sz="2800" b="0" kern="1400" dirty="0">
                        <a:solidFill>
                          <a:srgbClr val="3333CC"/>
                        </a:solidFill>
                        <a:effectLst/>
                        <a:latin typeface="Times New Roman" panose="02020603050405020304" pitchFamily="18" charset="0"/>
                        <a:cs typeface="Times New Roman" panose="02020603050405020304" pitchFamily="18" charset="0"/>
                      </a:endParaRP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1009198">
                <a:tc>
                  <a:txBody>
                    <a:bodyPr/>
                    <a:lstStyle/>
                    <a:p>
                      <a:pPr marR="0" indent="0" algn="ctr" rtl="0">
                        <a:lnSpc>
                          <a:spcPct val="119000"/>
                        </a:lnSpc>
                        <a:spcBef>
                          <a:spcPts val="0"/>
                        </a:spcBef>
                        <a:spcAft>
                          <a:spcPts val="0"/>
                        </a:spcAft>
                      </a:pPr>
                      <a:r>
                        <a:rPr lang="en-US" sz="1600" kern="1400" dirty="0">
                          <a:solidFill>
                            <a:srgbClr val="FF0000"/>
                          </a:solidFill>
                          <a:effectLst/>
                          <a:latin typeface="Times New Roman" panose="02020603050405020304" pitchFamily="18" charset="0"/>
                          <a:cs typeface="Times New Roman" panose="02020603050405020304" pitchFamily="18" charset="0"/>
                        </a:rPr>
                        <a:t>110</a:t>
                      </a: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400" dirty="0">
                          <a:solidFill>
                            <a:srgbClr val="FF0000"/>
                          </a:solidFill>
                          <a:effectLst/>
                          <a:latin typeface="Times New Roman" panose="02020603050405020304" pitchFamily="18" charset="0"/>
                          <a:cs typeface="Times New Roman" panose="02020603050405020304" pitchFamily="18" charset="0"/>
                        </a:rPr>
                        <a:t>Fe </a:t>
                      </a:r>
                      <a:r>
                        <a:rPr lang="en-US" sz="2800" kern="1200" dirty="0">
                          <a:solidFill>
                            <a:srgbClr val="FF0000"/>
                          </a:solidFill>
                          <a:effectLst/>
                          <a:latin typeface="Times New Roman" panose="02020603050405020304" pitchFamily="18" charset="0"/>
                          <a:cs typeface="Times New Roman" panose="02020603050405020304" pitchFamily="18" charset="0"/>
                        </a:rPr>
                        <a:t>#</a:t>
                      </a:r>
                      <a:r>
                        <a:rPr lang="en-US" sz="2800" kern="1400" dirty="0">
                          <a:solidFill>
                            <a:srgbClr val="FF0000"/>
                          </a:solidFill>
                          <a:effectLst/>
                          <a:latin typeface="Times New Roman" panose="02020603050405020304" pitchFamily="18" charset="0"/>
                          <a:cs typeface="Times New Roman" panose="02020603050405020304" pitchFamily="18" charset="0"/>
                        </a:rPr>
                        <a:t>26</a:t>
                      </a: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2800" b="0" kern="1400" dirty="0">
                        <a:solidFill>
                          <a:srgbClr val="FF0000"/>
                        </a:solidFill>
                        <a:effectLst/>
                        <a:latin typeface="Times New Roman" panose="02020603050405020304" pitchFamily="18" charset="0"/>
                        <a:cs typeface="Times New Roman" panose="02020603050405020304" pitchFamily="18" charset="0"/>
                      </a:endParaRP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2800" b="0" kern="1400" dirty="0">
                        <a:solidFill>
                          <a:srgbClr val="FF0000"/>
                        </a:solidFill>
                        <a:effectLst/>
                        <a:latin typeface="Times New Roman" panose="02020603050405020304" pitchFamily="18" charset="0"/>
                        <a:cs typeface="Times New Roman" panose="02020603050405020304" pitchFamily="18" charset="0"/>
                      </a:endParaRP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2800" b="0" kern="1400" dirty="0">
                        <a:solidFill>
                          <a:srgbClr val="FF0000"/>
                        </a:solidFill>
                        <a:effectLst/>
                        <a:latin typeface="Times New Roman" panose="02020603050405020304" pitchFamily="18" charset="0"/>
                        <a:cs typeface="Times New Roman" panose="02020603050405020304" pitchFamily="18" charset="0"/>
                      </a:endParaRP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Control 1"/>
          <p:cNvSpPr>
            <a:spLocks noChangeArrowheads="1" noChangeShapeType="1"/>
          </p:cNvSpPr>
          <p:nvPr/>
        </p:nvSpPr>
        <p:spPr bwMode="auto">
          <a:xfrm>
            <a:off x="1154113" y="6775450"/>
            <a:ext cx="7300912" cy="32289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9DF81FA4-EB93-420C-BC36-2D99F2964F6B}"/>
              </a:ext>
            </a:extLst>
          </p:cNvPr>
          <p:cNvSpPr txBox="1"/>
          <p:nvPr/>
        </p:nvSpPr>
        <p:spPr>
          <a:xfrm>
            <a:off x="0" y="37595"/>
            <a:ext cx="9143999" cy="461665"/>
          </a:xfrm>
          <a:prstGeom prst="rect">
            <a:avLst/>
          </a:prstGeom>
          <a:noFill/>
        </p:spPr>
        <p:txBody>
          <a:bodyPr wrap="square" rtlCol="0">
            <a:spAutoFit/>
          </a:bodyPr>
          <a:lstStyle/>
          <a:p>
            <a:pPr algn="ctr"/>
            <a:r>
              <a:rPr lang="en-US" sz="2400" dirty="0">
                <a:solidFill>
                  <a:srgbClr val="3333CC"/>
                </a:solidFill>
                <a:latin typeface="Comic Sans MS" panose="030F0702030302020204" pitchFamily="66" charset="0"/>
              </a:rPr>
              <a:t>Fill in the chart, using magnesium as an example of what to do. </a:t>
            </a:r>
          </a:p>
        </p:txBody>
      </p:sp>
    </p:spTree>
    <p:extLst>
      <p:ext uri="{BB962C8B-B14F-4D97-AF65-F5344CB8AC3E}">
        <p14:creationId xmlns:p14="http://schemas.microsoft.com/office/powerpoint/2010/main" val="1900166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47599405"/>
              </p:ext>
            </p:extLst>
          </p:nvPr>
        </p:nvGraphicFramePr>
        <p:xfrm>
          <a:off x="1" y="609599"/>
          <a:ext cx="9144000" cy="6248401"/>
        </p:xfrm>
        <a:graphic>
          <a:graphicData uri="http://schemas.openxmlformats.org/drawingml/2006/table">
            <a:tbl>
              <a:tblPr/>
              <a:tblGrid>
                <a:gridCol w="580064">
                  <a:extLst>
                    <a:ext uri="{9D8B030D-6E8A-4147-A177-3AD203B41FA5}">
                      <a16:colId xmlns:a16="http://schemas.microsoft.com/office/drawing/2014/main" val="20000"/>
                    </a:ext>
                  </a:extLst>
                </a:gridCol>
                <a:gridCol w="1848157">
                  <a:extLst>
                    <a:ext uri="{9D8B030D-6E8A-4147-A177-3AD203B41FA5}">
                      <a16:colId xmlns:a16="http://schemas.microsoft.com/office/drawing/2014/main" val="20001"/>
                    </a:ext>
                  </a:extLst>
                </a:gridCol>
                <a:gridCol w="2265161">
                  <a:extLst>
                    <a:ext uri="{9D8B030D-6E8A-4147-A177-3AD203B41FA5}">
                      <a16:colId xmlns:a16="http://schemas.microsoft.com/office/drawing/2014/main" val="20002"/>
                    </a:ext>
                  </a:extLst>
                </a:gridCol>
                <a:gridCol w="2636493">
                  <a:extLst>
                    <a:ext uri="{9D8B030D-6E8A-4147-A177-3AD203B41FA5}">
                      <a16:colId xmlns:a16="http://schemas.microsoft.com/office/drawing/2014/main" val="20003"/>
                    </a:ext>
                  </a:extLst>
                </a:gridCol>
                <a:gridCol w="1814125">
                  <a:extLst>
                    <a:ext uri="{9D8B030D-6E8A-4147-A177-3AD203B41FA5}">
                      <a16:colId xmlns:a16="http://schemas.microsoft.com/office/drawing/2014/main" val="20004"/>
                    </a:ext>
                  </a:extLst>
                </a:gridCol>
              </a:tblGrid>
              <a:tr h="1202411">
                <a:tc>
                  <a:txBody>
                    <a:bodyPr/>
                    <a:lstStyle/>
                    <a:p>
                      <a:pPr marR="0" indent="0" algn="ctr" rtl="0">
                        <a:lnSpc>
                          <a:spcPct val="119000"/>
                        </a:lnSpc>
                        <a:spcBef>
                          <a:spcPts val="0"/>
                        </a:spcBef>
                        <a:spcAft>
                          <a:spcPts val="0"/>
                        </a:spcAft>
                      </a:pPr>
                      <a:r>
                        <a:rPr lang="en-US" sz="1000" kern="1400" dirty="0">
                          <a:solidFill>
                            <a:srgbClr val="000000"/>
                          </a:solidFill>
                          <a:effectLst/>
                          <a:latin typeface="Times New Roman" panose="02020603050405020304" pitchFamily="18" charset="0"/>
                          <a:cs typeface="Times New Roman" panose="02020603050405020304" pitchFamily="18" charset="0"/>
                        </a:rPr>
                        <a:t> </a:t>
                      </a: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000" b="0" kern="1200" dirty="0">
                          <a:solidFill>
                            <a:srgbClr val="000000"/>
                          </a:solidFill>
                          <a:effectLst/>
                          <a:latin typeface="Times New Roman" panose="02020603050405020304" pitchFamily="18" charset="0"/>
                          <a:cs typeface="Times New Roman" panose="02020603050405020304" pitchFamily="18" charset="0"/>
                        </a:rPr>
                        <a:t>Atom</a:t>
                      </a:r>
                      <a:endParaRPr lang="en-US" sz="2000" b="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000" b="0" kern="1200" dirty="0">
                          <a:solidFill>
                            <a:srgbClr val="000000"/>
                          </a:solidFill>
                          <a:effectLst/>
                          <a:latin typeface="Times New Roman" panose="02020603050405020304" pitchFamily="18" charset="0"/>
                          <a:cs typeface="Times New Roman" panose="02020603050405020304" pitchFamily="18" charset="0"/>
                        </a:rPr>
                        <a:t>Ground state</a:t>
                      </a:r>
                      <a:br>
                        <a:rPr lang="en-US" sz="2000" b="0" kern="1200" dirty="0">
                          <a:solidFill>
                            <a:srgbClr val="000000"/>
                          </a:solidFill>
                          <a:effectLst/>
                          <a:latin typeface="Times New Roman" panose="02020603050405020304" pitchFamily="18" charset="0"/>
                          <a:cs typeface="Times New Roman" panose="02020603050405020304" pitchFamily="18" charset="0"/>
                        </a:rPr>
                      </a:br>
                      <a:r>
                        <a:rPr lang="en-US" sz="2000" b="0" kern="1200" dirty="0">
                          <a:solidFill>
                            <a:srgbClr val="000000"/>
                          </a:solidFill>
                          <a:effectLst/>
                          <a:latin typeface="Times New Roman" panose="02020603050405020304" pitchFamily="18" charset="0"/>
                          <a:cs typeface="Times New Roman" panose="02020603050405020304" pitchFamily="18" charset="0"/>
                        </a:rPr>
                        <a:t>electron configuration</a:t>
                      </a:r>
                      <a:endParaRPr lang="en-US" sz="2000" b="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000" b="0" kern="1200" dirty="0">
                          <a:solidFill>
                            <a:srgbClr val="000000"/>
                          </a:solidFill>
                          <a:effectLst/>
                          <a:latin typeface="Times New Roman" panose="02020603050405020304" pitchFamily="18" charset="0"/>
                          <a:cs typeface="Times New Roman" panose="02020603050405020304" pitchFamily="18" charset="0"/>
                        </a:rPr>
                        <a:t>Possible excited state</a:t>
                      </a:r>
                      <a:br>
                        <a:rPr lang="en-US" sz="2000" b="0" kern="1200" dirty="0">
                          <a:solidFill>
                            <a:srgbClr val="000000"/>
                          </a:solidFill>
                          <a:effectLst/>
                          <a:latin typeface="Times New Roman" panose="02020603050405020304" pitchFamily="18" charset="0"/>
                          <a:cs typeface="Times New Roman" panose="02020603050405020304" pitchFamily="18" charset="0"/>
                        </a:rPr>
                      </a:br>
                      <a:r>
                        <a:rPr lang="en-US" sz="2000" b="0" kern="1200" dirty="0">
                          <a:solidFill>
                            <a:srgbClr val="000000"/>
                          </a:solidFill>
                          <a:effectLst/>
                          <a:latin typeface="Times New Roman" panose="02020603050405020304" pitchFamily="18" charset="0"/>
                          <a:cs typeface="Times New Roman" panose="02020603050405020304" pitchFamily="18" charset="0"/>
                        </a:rPr>
                        <a:t>configuration</a:t>
                      </a:r>
                      <a:endParaRPr lang="en-US" sz="2000" b="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000" b="0" kern="1200" dirty="0">
                          <a:solidFill>
                            <a:srgbClr val="000000"/>
                          </a:solidFill>
                          <a:effectLst/>
                          <a:latin typeface="Times New Roman" panose="02020603050405020304" pitchFamily="18" charset="0"/>
                          <a:cs typeface="Times New Roman" panose="02020603050405020304" pitchFamily="18" charset="0"/>
                        </a:rPr>
                        <a:t># of electrons </a:t>
                      </a:r>
                      <a:br>
                        <a:rPr lang="en-US" sz="2000" b="0" kern="1200" dirty="0">
                          <a:solidFill>
                            <a:srgbClr val="000000"/>
                          </a:solidFill>
                          <a:effectLst/>
                          <a:latin typeface="Times New Roman" panose="02020603050405020304" pitchFamily="18" charset="0"/>
                          <a:cs typeface="Times New Roman" panose="02020603050405020304" pitchFamily="18" charset="0"/>
                        </a:rPr>
                      </a:br>
                      <a:r>
                        <a:rPr lang="en-US" sz="2000" b="0" kern="1200" dirty="0">
                          <a:solidFill>
                            <a:srgbClr val="000000"/>
                          </a:solidFill>
                          <a:effectLst/>
                          <a:latin typeface="Times New Roman" panose="02020603050405020304" pitchFamily="18" charset="0"/>
                          <a:cs typeface="Times New Roman" panose="02020603050405020304" pitchFamily="18" charset="0"/>
                        </a:rPr>
                        <a:t>is always</a:t>
                      </a:r>
                      <a:endParaRPr lang="en-US" sz="2000" b="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0"/>
                  </a:ext>
                </a:extLst>
              </a:tr>
              <a:tr h="1009198">
                <a:tc>
                  <a:txBody>
                    <a:bodyPr/>
                    <a:lstStyle/>
                    <a:p>
                      <a:pPr marR="0" indent="0" algn="ctr" rtl="0">
                        <a:lnSpc>
                          <a:spcPct val="119000"/>
                        </a:lnSpc>
                        <a:spcBef>
                          <a:spcPts val="0"/>
                        </a:spcBef>
                        <a:spcAft>
                          <a:spcPts val="0"/>
                        </a:spcAft>
                      </a:pPr>
                      <a:r>
                        <a:rPr lang="en-US" sz="1600" kern="1400" dirty="0">
                          <a:solidFill>
                            <a:srgbClr val="FF0000"/>
                          </a:solidFill>
                          <a:effectLst/>
                          <a:latin typeface="Times New Roman" panose="02020603050405020304" pitchFamily="18" charset="0"/>
                          <a:cs typeface="Times New Roman" panose="02020603050405020304" pitchFamily="18" charset="0"/>
                        </a:rPr>
                        <a:t>106</a:t>
                      </a: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dirty="0">
                          <a:solidFill>
                            <a:srgbClr val="FF0000"/>
                          </a:solidFill>
                          <a:effectLst/>
                          <a:latin typeface="Times New Roman" panose="02020603050405020304" pitchFamily="18" charset="0"/>
                          <a:cs typeface="Times New Roman" panose="02020603050405020304" pitchFamily="18" charset="0"/>
                        </a:rPr>
                        <a:t>Mg #12</a:t>
                      </a:r>
                      <a:endParaRPr lang="en-US" sz="2800" kern="1400" dirty="0">
                        <a:solidFill>
                          <a:srgbClr val="FF0000"/>
                        </a:solidFill>
                        <a:effectLst/>
                        <a:latin typeface="Times New Roman" panose="02020603050405020304" pitchFamily="18" charset="0"/>
                        <a:cs typeface="Times New Roman" panose="02020603050405020304" pitchFamily="18" charset="0"/>
                      </a:endParaRP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b="0" kern="1400" dirty="0">
                          <a:solidFill>
                            <a:srgbClr val="FF0000"/>
                          </a:solidFill>
                          <a:effectLst/>
                          <a:latin typeface="Times New Roman" panose="02020603050405020304" pitchFamily="18" charset="0"/>
                          <a:cs typeface="Times New Roman" panose="02020603050405020304" pitchFamily="18" charset="0"/>
                        </a:rPr>
                        <a:t>2-8-2 </a:t>
                      </a: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b="0" kern="1400" dirty="0">
                          <a:solidFill>
                            <a:srgbClr val="FF0000"/>
                          </a:solidFill>
                          <a:effectLst/>
                          <a:latin typeface="Times New Roman" panose="02020603050405020304" pitchFamily="18" charset="0"/>
                          <a:cs typeface="Times New Roman" panose="02020603050405020304" pitchFamily="18" charset="0"/>
                        </a:rPr>
                        <a:t>2-7-3 </a:t>
                      </a: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b="0" kern="1400" dirty="0">
                          <a:solidFill>
                            <a:srgbClr val="FF0000"/>
                          </a:solidFill>
                          <a:effectLst/>
                          <a:latin typeface="Times New Roman" panose="02020603050405020304" pitchFamily="18" charset="0"/>
                          <a:cs typeface="Times New Roman" panose="02020603050405020304" pitchFamily="18" charset="0"/>
                        </a:rPr>
                        <a:t> 12</a:t>
                      </a: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1"/>
                  </a:ext>
                </a:extLst>
              </a:tr>
              <a:tr h="1009198">
                <a:tc>
                  <a:txBody>
                    <a:bodyPr/>
                    <a:lstStyle/>
                    <a:p>
                      <a:pPr marR="0" indent="0" algn="ctr" rtl="0">
                        <a:lnSpc>
                          <a:spcPct val="119000"/>
                        </a:lnSpc>
                        <a:spcBef>
                          <a:spcPts val="0"/>
                        </a:spcBef>
                        <a:spcAft>
                          <a:spcPts val="0"/>
                        </a:spcAft>
                      </a:pPr>
                      <a:r>
                        <a:rPr lang="en-US" sz="1600" kern="1400" dirty="0">
                          <a:solidFill>
                            <a:srgbClr val="3333CC"/>
                          </a:solidFill>
                          <a:effectLst/>
                          <a:latin typeface="Times New Roman" panose="02020603050405020304" pitchFamily="18" charset="0"/>
                          <a:cs typeface="Times New Roman" panose="02020603050405020304" pitchFamily="18" charset="0"/>
                        </a:rPr>
                        <a:t>107</a:t>
                      </a: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CCFFFF"/>
                    </a:solidFill>
                  </a:tcPr>
                </a:tc>
                <a:tc>
                  <a:txBody>
                    <a:bodyPr/>
                    <a:lstStyle/>
                    <a:p>
                      <a:pPr marR="0" indent="0" algn="ctr" rtl="0">
                        <a:lnSpc>
                          <a:spcPct val="119000"/>
                        </a:lnSpc>
                        <a:spcBef>
                          <a:spcPts val="0"/>
                        </a:spcBef>
                        <a:spcAft>
                          <a:spcPts val="0"/>
                        </a:spcAft>
                      </a:pPr>
                      <a:r>
                        <a:rPr lang="en-US" sz="2800" kern="1200" dirty="0">
                          <a:solidFill>
                            <a:srgbClr val="3333CC"/>
                          </a:solidFill>
                          <a:effectLst/>
                          <a:latin typeface="Times New Roman" panose="02020603050405020304" pitchFamily="18" charset="0"/>
                          <a:cs typeface="Times New Roman" panose="02020603050405020304" pitchFamily="18" charset="0"/>
                        </a:rPr>
                        <a:t>Al #13</a:t>
                      </a:r>
                      <a:endParaRPr lang="en-US" sz="2800" kern="1400" dirty="0">
                        <a:solidFill>
                          <a:srgbClr val="3333CC"/>
                        </a:solidFill>
                        <a:effectLst/>
                        <a:latin typeface="Times New Roman" panose="02020603050405020304" pitchFamily="18" charset="0"/>
                        <a:cs typeface="Times New Roman" panose="02020603050405020304" pitchFamily="18" charset="0"/>
                      </a:endParaRP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CCFFFF"/>
                    </a:solidFill>
                  </a:tcPr>
                </a:tc>
                <a:tc>
                  <a:txBody>
                    <a:bodyPr/>
                    <a:lstStyle/>
                    <a:p>
                      <a:pPr marR="0" indent="0" algn="ctr" rtl="0">
                        <a:lnSpc>
                          <a:spcPct val="119000"/>
                        </a:lnSpc>
                        <a:spcBef>
                          <a:spcPts val="0"/>
                        </a:spcBef>
                        <a:spcAft>
                          <a:spcPts val="0"/>
                        </a:spcAft>
                      </a:pPr>
                      <a:r>
                        <a:rPr lang="en-US" sz="2800" b="0" kern="1400" dirty="0">
                          <a:solidFill>
                            <a:srgbClr val="3333CC"/>
                          </a:solidFill>
                          <a:effectLst/>
                          <a:latin typeface="Times New Roman" panose="02020603050405020304" pitchFamily="18" charset="0"/>
                          <a:cs typeface="Times New Roman" panose="02020603050405020304" pitchFamily="18" charset="0"/>
                        </a:rPr>
                        <a:t> 2-8-3</a:t>
                      </a: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CCFFFF"/>
                    </a:solidFill>
                  </a:tcPr>
                </a:tc>
                <a:tc>
                  <a:txBody>
                    <a:bodyPr/>
                    <a:lstStyle/>
                    <a:p>
                      <a:pPr marR="0" indent="0" algn="ctr" rtl="0">
                        <a:lnSpc>
                          <a:spcPct val="119000"/>
                        </a:lnSpc>
                        <a:spcBef>
                          <a:spcPts val="0"/>
                        </a:spcBef>
                        <a:spcAft>
                          <a:spcPts val="0"/>
                        </a:spcAft>
                      </a:pPr>
                      <a:r>
                        <a:rPr lang="en-US" sz="2800" b="0" kern="1400" dirty="0">
                          <a:solidFill>
                            <a:srgbClr val="3333CC"/>
                          </a:solidFill>
                          <a:effectLst/>
                          <a:latin typeface="Times New Roman" panose="02020603050405020304" pitchFamily="18" charset="0"/>
                          <a:cs typeface="Times New Roman" panose="02020603050405020304" pitchFamily="18" charset="0"/>
                        </a:rPr>
                        <a:t> 2-7-4</a:t>
                      </a: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CCFFFF"/>
                    </a:solidFill>
                  </a:tcPr>
                </a:tc>
                <a:tc>
                  <a:txBody>
                    <a:bodyPr/>
                    <a:lstStyle/>
                    <a:p>
                      <a:pPr marR="0" indent="0" algn="ctr" rtl="0">
                        <a:lnSpc>
                          <a:spcPct val="119000"/>
                        </a:lnSpc>
                        <a:spcBef>
                          <a:spcPts val="0"/>
                        </a:spcBef>
                        <a:spcAft>
                          <a:spcPts val="0"/>
                        </a:spcAft>
                      </a:pPr>
                      <a:r>
                        <a:rPr lang="en-US" sz="2800" b="0" kern="1400" dirty="0">
                          <a:solidFill>
                            <a:srgbClr val="3333CC"/>
                          </a:solidFill>
                          <a:effectLst/>
                          <a:latin typeface="Times New Roman" panose="02020603050405020304" pitchFamily="18" charset="0"/>
                          <a:cs typeface="Times New Roman" panose="02020603050405020304" pitchFamily="18" charset="0"/>
                        </a:rPr>
                        <a:t> 13</a:t>
                      </a: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CCFFFF"/>
                    </a:solidFill>
                  </a:tcPr>
                </a:tc>
                <a:extLst>
                  <a:ext uri="{0D108BD9-81ED-4DB2-BD59-A6C34878D82A}">
                    <a16:rowId xmlns:a16="http://schemas.microsoft.com/office/drawing/2014/main" val="10002"/>
                  </a:ext>
                </a:extLst>
              </a:tr>
              <a:tr h="1009198">
                <a:tc>
                  <a:txBody>
                    <a:bodyPr/>
                    <a:lstStyle/>
                    <a:p>
                      <a:pPr marR="0" indent="0" algn="ctr" rtl="0">
                        <a:lnSpc>
                          <a:spcPct val="119000"/>
                        </a:lnSpc>
                        <a:spcBef>
                          <a:spcPts val="0"/>
                        </a:spcBef>
                        <a:spcAft>
                          <a:spcPts val="0"/>
                        </a:spcAft>
                      </a:pPr>
                      <a:r>
                        <a:rPr lang="en-US" sz="1600" kern="1400" dirty="0">
                          <a:solidFill>
                            <a:srgbClr val="FF0000"/>
                          </a:solidFill>
                          <a:effectLst/>
                          <a:latin typeface="Times New Roman" panose="02020603050405020304" pitchFamily="18" charset="0"/>
                          <a:cs typeface="Times New Roman" panose="02020603050405020304" pitchFamily="18" charset="0"/>
                        </a:rPr>
                        <a:t>108</a:t>
                      </a: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200" dirty="0">
                          <a:solidFill>
                            <a:srgbClr val="FF0000"/>
                          </a:solidFill>
                          <a:effectLst/>
                          <a:latin typeface="Times New Roman" panose="02020603050405020304" pitchFamily="18" charset="0"/>
                          <a:cs typeface="Times New Roman" panose="02020603050405020304" pitchFamily="18" charset="0"/>
                        </a:rPr>
                        <a:t>C #6</a:t>
                      </a:r>
                      <a:endParaRPr lang="en-US" sz="2800" kern="1400" dirty="0">
                        <a:solidFill>
                          <a:srgbClr val="FF0000"/>
                        </a:solidFill>
                        <a:effectLst/>
                        <a:latin typeface="Times New Roman" panose="02020603050405020304" pitchFamily="18" charset="0"/>
                        <a:cs typeface="Times New Roman" panose="02020603050405020304" pitchFamily="18" charset="0"/>
                      </a:endParaRP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b="0" kern="1400" dirty="0">
                          <a:solidFill>
                            <a:srgbClr val="FF0000"/>
                          </a:solidFill>
                          <a:effectLst/>
                          <a:latin typeface="Times New Roman" panose="02020603050405020304" pitchFamily="18" charset="0"/>
                          <a:cs typeface="Times New Roman" panose="02020603050405020304" pitchFamily="18" charset="0"/>
                        </a:rPr>
                        <a:t> 2-4</a:t>
                      </a: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b="0" kern="1400" dirty="0">
                          <a:solidFill>
                            <a:srgbClr val="FF0000"/>
                          </a:solidFill>
                          <a:effectLst/>
                          <a:latin typeface="Times New Roman" panose="02020603050405020304" pitchFamily="18" charset="0"/>
                          <a:cs typeface="Times New Roman" panose="02020603050405020304" pitchFamily="18" charset="0"/>
                        </a:rPr>
                        <a:t> 2-3-1</a:t>
                      </a: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b="0" kern="1400" dirty="0">
                          <a:solidFill>
                            <a:srgbClr val="FF0000"/>
                          </a:solidFill>
                          <a:effectLst/>
                          <a:latin typeface="Times New Roman" panose="02020603050405020304" pitchFamily="18" charset="0"/>
                          <a:cs typeface="Times New Roman" panose="02020603050405020304" pitchFamily="18" charset="0"/>
                        </a:rPr>
                        <a:t> 6</a:t>
                      </a: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3"/>
                  </a:ext>
                </a:extLst>
              </a:tr>
              <a:tr h="1009198">
                <a:tc>
                  <a:txBody>
                    <a:bodyPr/>
                    <a:lstStyle/>
                    <a:p>
                      <a:pPr marR="0" indent="0" algn="ctr" rtl="0">
                        <a:lnSpc>
                          <a:spcPct val="119000"/>
                        </a:lnSpc>
                        <a:spcBef>
                          <a:spcPts val="0"/>
                        </a:spcBef>
                        <a:spcAft>
                          <a:spcPts val="0"/>
                        </a:spcAft>
                      </a:pPr>
                      <a:r>
                        <a:rPr lang="en-US" sz="1600" kern="1400" dirty="0">
                          <a:solidFill>
                            <a:srgbClr val="3333CC"/>
                          </a:solidFill>
                          <a:effectLst/>
                          <a:latin typeface="Times New Roman" panose="02020603050405020304" pitchFamily="18" charset="0"/>
                          <a:cs typeface="Times New Roman" panose="02020603050405020304" pitchFamily="18" charset="0"/>
                        </a:rPr>
                        <a:t>109</a:t>
                      </a: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FFFFCC"/>
                    </a:solidFill>
                  </a:tcPr>
                </a:tc>
                <a:tc>
                  <a:txBody>
                    <a:bodyPr/>
                    <a:lstStyle/>
                    <a:p>
                      <a:pPr marR="0" indent="0" algn="ctr" rtl="0">
                        <a:lnSpc>
                          <a:spcPct val="119000"/>
                        </a:lnSpc>
                        <a:spcBef>
                          <a:spcPts val="0"/>
                        </a:spcBef>
                        <a:spcAft>
                          <a:spcPts val="0"/>
                        </a:spcAft>
                      </a:pPr>
                      <a:r>
                        <a:rPr lang="en-US" sz="2800" kern="1200" dirty="0">
                          <a:solidFill>
                            <a:srgbClr val="3333CC"/>
                          </a:solidFill>
                          <a:effectLst/>
                          <a:latin typeface="Times New Roman" panose="02020603050405020304" pitchFamily="18" charset="0"/>
                          <a:cs typeface="Times New Roman" panose="02020603050405020304" pitchFamily="18" charset="0"/>
                        </a:rPr>
                        <a:t>Ca #20</a:t>
                      </a:r>
                      <a:endParaRPr lang="en-US" sz="2800" kern="1400" dirty="0">
                        <a:solidFill>
                          <a:srgbClr val="3333CC"/>
                        </a:solidFill>
                        <a:effectLst/>
                        <a:latin typeface="Times New Roman" panose="02020603050405020304" pitchFamily="18" charset="0"/>
                        <a:cs typeface="Times New Roman" panose="02020603050405020304" pitchFamily="18" charset="0"/>
                      </a:endParaRP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FFFFCC"/>
                    </a:solidFill>
                  </a:tcPr>
                </a:tc>
                <a:tc>
                  <a:txBody>
                    <a:bodyPr/>
                    <a:lstStyle/>
                    <a:p>
                      <a:pPr marR="0" indent="0" algn="ctr" rtl="0">
                        <a:lnSpc>
                          <a:spcPct val="119000"/>
                        </a:lnSpc>
                        <a:spcBef>
                          <a:spcPts val="0"/>
                        </a:spcBef>
                        <a:spcAft>
                          <a:spcPts val="0"/>
                        </a:spcAft>
                      </a:pPr>
                      <a:r>
                        <a:rPr lang="en-US" sz="2800" b="0" kern="1400" dirty="0">
                          <a:solidFill>
                            <a:srgbClr val="3333CC"/>
                          </a:solidFill>
                          <a:effectLst/>
                          <a:latin typeface="Times New Roman" panose="02020603050405020304" pitchFamily="18" charset="0"/>
                          <a:cs typeface="Times New Roman" panose="02020603050405020304" pitchFamily="18" charset="0"/>
                        </a:rPr>
                        <a:t> 2-8-8-2</a:t>
                      </a: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FFFFCC"/>
                    </a:solidFill>
                  </a:tcPr>
                </a:tc>
                <a:tc>
                  <a:txBody>
                    <a:bodyPr/>
                    <a:lstStyle/>
                    <a:p>
                      <a:pPr marR="0" indent="0" algn="ctr" rtl="0">
                        <a:lnSpc>
                          <a:spcPct val="119000"/>
                        </a:lnSpc>
                        <a:spcBef>
                          <a:spcPts val="0"/>
                        </a:spcBef>
                        <a:spcAft>
                          <a:spcPts val="0"/>
                        </a:spcAft>
                      </a:pPr>
                      <a:r>
                        <a:rPr lang="en-US" sz="2800" b="0" kern="1400" dirty="0">
                          <a:solidFill>
                            <a:srgbClr val="3333CC"/>
                          </a:solidFill>
                          <a:effectLst/>
                          <a:latin typeface="Times New Roman" panose="02020603050405020304" pitchFamily="18" charset="0"/>
                          <a:cs typeface="Times New Roman" panose="02020603050405020304" pitchFamily="18" charset="0"/>
                        </a:rPr>
                        <a:t> 2-8-8-1-1</a:t>
                      </a: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FFFFCC"/>
                    </a:solidFill>
                  </a:tcPr>
                </a:tc>
                <a:tc>
                  <a:txBody>
                    <a:bodyPr/>
                    <a:lstStyle/>
                    <a:p>
                      <a:pPr marR="0" indent="0" algn="ctr" rtl="0">
                        <a:lnSpc>
                          <a:spcPct val="119000"/>
                        </a:lnSpc>
                        <a:spcBef>
                          <a:spcPts val="0"/>
                        </a:spcBef>
                        <a:spcAft>
                          <a:spcPts val="0"/>
                        </a:spcAft>
                      </a:pPr>
                      <a:r>
                        <a:rPr lang="en-US" sz="2800" b="0" kern="1400" dirty="0">
                          <a:solidFill>
                            <a:srgbClr val="3333CC"/>
                          </a:solidFill>
                          <a:effectLst/>
                          <a:latin typeface="Times New Roman" panose="02020603050405020304" pitchFamily="18" charset="0"/>
                          <a:cs typeface="Times New Roman" panose="02020603050405020304" pitchFamily="18" charset="0"/>
                        </a:rPr>
                        <a:t> 20</a:t>
                      </a: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1009198">
                <a:tc>
                  <a:txBody>
                    <a:bodyPr/>
                    <a:lstStyle/>
                    <a:p>
                      <a:pPr marR="0" indent="0" algn="ctr" rtl="0">
                        <a:lnSpc>
                          <a:spcPct val="119000"/>
                        </a:lnSpc>
                        <a:spcBef>
                          <a:spcPts val="0"/>
                        </a:spcBef>
                        <a:spcAft>
                          <a:spcPts val="0"/>
                        </a:spcAft>
                      </a:pPr>
                      <a:r>
                        <a:rPr lang="en-US" sz="1600" kern="1400" dirty="0">
                          <a:solidFill>
                            <a:srgbClr val="FF0000"/>
                          </a:solidFill>
                          <a:effectLst/>
                          <a:latin typeface="Times New Roman" panose="02020603050405020304" pitchFamily="18" charset="0"/>
                          <a:cs typeface="Times New Roman" panose="02020603050405020304" pitchFamily="18" charset="0"/>
                        </a:rPr>
                        <a:t>110</a:t>
                      </a: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kern="1400" dirty="0">
                          <a:solidFill>
                            <a:srgbClr val="FF0000"/>
                          </a:solidFill>
                          <a:effectLst/>
                          <a:latin typeface="Times New Roman" panose="02020603050405020304" pitchFamily="18" charset="0"/>
                          <a:cs typeface="Times New Roman" panose="02020603050405020304" pitchFamily="18" charset="0"/>
                        </a:rPr>
                        <a:t>Fe </a:t>
                      </a:r>
                      <a:r>
                        <a:rPr lang="en-US" sz="2800" kern="1200" dirty="0">
                          <a:solidFill>
                            <a:srgbClr val="FF0000"/>
                          </a:solidFill>
                          <a:effectLst/>
                          <a:latin typeface="Times New Roman" panose="02020603050405020304" pitchFamily="18" charset="0"/>
                          <a:cs typeface="Times New Roman" panose="02020603050405020304" pitchFamily="18" charset="0"/>
                        </a:rPr>
                        <a:t>#</a:t>
                      </a:r>
                      <a:r>
                        <a:rPr lang="en-US" sz="2800" kern="1400" dirty="0">
                          <a:solidFill>
                            <a:srgbClr val="FF0000"/>
                          </a:solidFill>
                          <a:effectLst/>
                          <a:latin typeface="Times New Roman" panose="02020603050405020304" pitchFamily="18" charset="0"/>
                          <a:cs typeface="Times New Roman" panose="02020603050405020304" pitchFamily="18" charset="0"/>
                        </a:rPr>
                        <a:t>26</a:t>
                      </a: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b="0" kern="1400" dirty="0">
                          <a:solidFill>
                            <a:srgbClr val="FF0000"/>
                          </a:solidFill>
                          <a:effectLst/>
                          <a:latin typeface="Times New Roman" panose="02020603050405020304" pitchFamily="18" charset="0"/>
                          <a:cs typeface="Times New Roman" panose="02020603050405020304" pitchFamily="18" charset="0"/>
                        </a:rPr>
                        <a:t> 2-8-14-2</a:t>
                      </a: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b="0" kern="1400" dirty="0">
                          <a:solidFill>
                            <a:srgbClr val="FF0000"/>
                          </a:solidFill>
                          <a:effectLst/>
                          <a:latin typeface="Times New Roman" panose="02020603050405020304" pitchFamily="18" charset="0"/>
                          <a:cs typeface="Times New Roman" panose="02020603050405020304" pitchFamily="18" charset="0"/>
                        </a:rPr>
                        <a:t> 2-8-13-3</a:t>
                      </a: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800" b="0" kern="1400" dirty="0">
                          <a:solidFill>
                            <a:srgbClr val="FF0000"/>
                          </a:solidFill>
                          <a:effectLst/>
                          <a:latin typeface="Times New Roman" panose="02020603050405020304" pitchFamily="18" charset="0"/>
                          <a:cs typeface="Times New Roman" panose="02020603050405020304" pitchFamily="18" charset="0"/>
                        </a:rPr>
                        <a:t> 26</a:t>
                      </a:r>
                    </a:p>
                  </a:txBody>
                  <a:tcPr marL="91427" marR="91427" marT="45707" marB="4570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Control 1"/>
          <p:cNvSpPr>
            <a:spLocks noChangeArrowheads="1" noChangeShapeType="1"/>
          </p:cNvSpPr>
          <p:nvPr/>
        </p:nvSpPr>
        <p:spPr bwMode="auto">
          <a:xfrm>
            <a:off x="1154113" y="6775450"/>
            <a:ext cx="7300912" cy="32289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300129E7-50E1-41D3-83EC-BEE32B114047}"/>
              </a:ext>
            </a:extLst>
          </p:cNvPr>
          <p:cNvSpPr txBox="1"/>
          <p:nvPr/>
        </p:nvSpPr>
        <p:spPr>
          <a:xfrm>
            <a:off x="0" y="37595"/>
            <a:ext cx="9143999" cy="461665"/>
          </a:xfrm>
          <a:prstGeom prst="rect">
            <a:avLst/>
          </a:prstGeom>
          <a:noFill/>
        </p:spPr>
        <p:txBody>
          <a:bodyPr wrap="square" rtlCol="0">
            <a:spAutoFit/>
          </a:bodyPr>
          <a:lstStyle/>
          <a:p>
            <a:pPr algn="ctr"/>
            <a:r>
              <a:rPr lang="en-US" sz="2400" dirty="0">
                <a:solidFill>
                  <a:srgbClr val="3333CC"/>
                </a:solidFill>
                <a:latin typeface="Comic Sans MS" panose="030F0702030302020204" pitchFamily="66" charset="0"/>
              </a:rPr>
              <a:t>Fill in the chart, using magnesium as an example of what to do. </a:t>
            </a:r>
          </a:p>
        </p:txBody>
      </p:sp>
    </p:spTree>
    <p:extLst>
      <p:ext uri="{BB962C8B-B14F-4D97-AF65-F5344CB8AC3E}">
        <p14:creationId xmlns:p14="http://schemas.microsoft.com/office/powerpoint/2010/main" val="23606086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586418"/>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Mark the correct electron configurations OK.  </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Fix any that are wrong and state why they are wrong below.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111.  Mg ground 2-8-2  </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112.  F ground 2-7  </a:t>
            </a:r>
            <a:r>
              <a:rPr lang="en-US" sz="3200" dirty="0">
                <a:solidFill>
                  <a:srgbClr val="3333CC"/>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114.  He ground 2   </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115.  Ne ground 2-8-8  </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116.  Mg excited 1-9-2   </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117.  He excited 1-1   </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118.  Ne excited 2-8-7-1   </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119.  F excited 2-8  </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120.  P ground 2-9-4</a:t>
            </a:r>
          </a:p>
        </p:txBody>
      </p:sp>
    </p:spTree>
    <p:extLst>
      <p:ext uri="{BB962C8B-B14F-4D97-AF65-F5344CB8AC3E}">
        <p14:creationId xmlns:p14="http://schemas.microsoft.com/office/powerpoint/2010/main" val="25902720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89419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Mark the correct electron configurations OK.  </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Fix any that are wrong and state why they are wrong below.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111.  Mg ground 2-8-2  </a:t>
            </a:r>
            <a:r>
              <a:rPr lang="en-US" sz="3200" dirty="0">
                <a:solidFill>
                  <a:srgbClr val="3333CC"/>
                </a:solidFill>
                <a:latin typeface="Times New Roman" panose="02020603050405020304" pitchFamily="18" charset="0"/>
                <a:cs typeface="Times New Roman" panose="02020603050405020304" pitchFamily="18" charset="0"/>
              </a:rPr>
              <a:t>OKAY</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112.  F ground 2-7  </a:t>
            </a:r>
            <a:r>
              <a:rPr lang="en-US" sz="3200" dirty="0">
                <a:solidFill>
                  <a:srgbClr val="3333CC"/>
                </a:solidFill>
                <a:latin typeface="Times New Roman" panose="02020603050405020304" pitchFamily="18" charset="0"/>
                <a:cs typeface="Times New Roman" panose="02020603050405020304" pitchFamily="18" charset="0"/>
              </a:rPr>
              <a:t>OKAY</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113.  He ground 2  </a:t>
            </a:r>
            <a:r>
              <a:rPr lang="en-US" sz="3200" dirty="0">
                <a:solidFill>
                  <a:srgbClr val="3333CC"/>
                </a:solidFill>
                <a:latin typeface="Times New Roman" panose="02020603050405020304" pitchFamily="18" charset="0"/>
                <a:cs typeface="Times New Roman" panose="02020603050405020304" pitchFamily="18" charset="0"/>
              </a:rPr>
              <a:t>OKAY</a:t>
            </a:r>
            <a:br>
              <a:rPr lang="en-US" sz="2800" dirty="0">
                <a:solidFill>
                  <a:srgbClr val="3333CC"/>
                </a:solidFill>
                <a:latin typeface="Times New Roman" panose="02020603050405020304" pitchFamily="18" charset="0"/>
                <a:cs typeface="Times New Roman" panose="02020603050405020304" pitchFamily="18" charset="0"/>
              </a:rPr>
            </a:br>
            <a:br>
              <a:rPr lang="en-US" sz="2800" dirty="0">
                <a:solidFill>
                  <a:srgbClr val="FF0000"/>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114.  </a:t>
            </a:r>
            <a:r>
              <a:rPr lang="en-US" sz="3200" dirty="0">
                <a:latin typeface="Times New Roman" panose="02020603050405020304" pitchFamily="18" charset="0"/>
                <a:cs typeface="Times New Roman" panose="02020603050405020304" pitchFamily="18" charset="0"/>
              </a:rPr>
              <a:t>Ne ground 2-8-8 </a:t>
            </a:r>
            <a:r>
              <a:rPr lang="en-US" sz="3200" b="1" dirty="0">
                <a:solidFill>
                  <a:srgbClr val="FF0000"/>
                </a:solidFill>
                <a:latin typeface="Times New Roman" panose="02020603050405020304" pitchFamily="18" charset="0"/>
                <a:cs typeface="Times New Roman" panose="02020603050405020304" pitchFamily="18" charset="0"/>
              </a:rPr>
              <a:t>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115.  </a:t>
            </a:r>
            <a:r>
              <a:rPr lang="en-US" sz="3200" dirty="0">
                <a:latin typeface="Times New Roman" panose="02020603050405020304" pitchFamily="18" charset="0"/>
                <a:cs typeface="Times New Roman" panose="02020603050405020304" pitchFamily="18" charset="0"/>
              </a:rPr>
              <a:t>Mg excited 1-9-2  </a:t>
            </a:r>
            <a:r>
              <a:rPr lang="en-US" sz="3200" b="1" dirty="0">
                <a:solidFill>
                  <a:srgbClr val="FF0000"/>
                </a:solidFill>
                <a:latin typeface="Times New Roman" panose="02020603050405020304" pitchFamily="18" charset="0"/>
                <a:cs typeface="Times New Roman" panose="02020603050405020304" pitchFamily="18" charset="0"/>
              </a:rPr>
              <a:t>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116.</a:t>
            </a:r>
            <a:r>
              <a:rPr lang="en-US" sz="3200" dirty="0">
                <a:latin typeface="Times New Roman" panose="02020603050405020304" pitchFamily="18" charset="0"/>
                <a:cs typeface="Times New Roman" panose="02020603050405020304" pitchFamily="18" charset="0"/>
              </a:rPr>
              <a:t>  He excited 1-1  </a:t>
            </a:r>
            <a:r>
              <a:rPr lang="en-US" sz="3200" dirty="0">
                <a:solidFill>
                  <a:srgbClr val="3333CC"/>
                </a:solidFill>
                <a:latin typeface="Times New Roman" panose="02020603050405020304" pitchFamily="18" charset="0"/>
                <a:cs typeface="Times New Roman" panose="02020603050405020304" pitchFamily="18" charset="0"/>
              </a:rPr>
              <a:t> </a:t>
            </a:r>
            <a:br>
              <a:rPr lang="en-US" sz="3200" dirty="0">
                <a:solidFill>
                  <a:srgbClr val="FF0000"/>
                </a:solidFill>
                <a:latin typeface="Times New Roman" panose="02020603050405020304" pitchFamily="18" charset="0"/>
                <a:cs typeface="Times New Roman" panose="02020603050405020304" pitchFamily="18" charset="0"/>
              </a:rPr>
            </a:br>
            <a:br>
              <a:rPr lang="en-US" sz="2800" dirty="0">
                <a:solidFill>
                  <a:srgbClr val="FF0000"/>
                </a:solidFill>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117.  Ne excited 2-8-7-1  </a:t>
            </a:r>
            <a:r>
              <a:rPr lang="en-US" sz="3200" b="1" dirty="0">
                <a:solidFill>
                  <a:srgbClr val="FF0000"/>
                </a:solidFill>
                <a:latin typeface="Times New Roman" panose="02020603050405020304" pitchFamily="18" charset="0"/>
                <a:cs typeface="Times New Roman" panose="02020603050405020304" pitchFamily="18" charset="0"/>
              </a:rPr>
              <a:t>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118.  F excited 2-8  </a:t>
            </a:r>
            <a:r>
              <a:rPr lang="en-US" sz="3200" b="1" dirty="0">
                <a:solidFill>
                  <a:srgbClr val="FF0000"/>
                </a:solidFill>
                <a:latin typeface="Times New Roman" panose="02020603050405020304" pitchFamily="18" charset="0"/>
                <a:cs typeface="Times New Roman" panose="02020603050405020304" pitchFamily="18" charset="0"/>
              </a:rPr>
              <a:t> </a:t>
            </a:r>
            <a:br>
              <a:rPr lang="en-US" sz="3200" b="1" dirty="0">
                <a:solidFill>
                  <a:srgbClr val="FF0000"/>
                </a:solidFill>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119.  P ground 2-9-4  </a:t>
            </a:r>
            <a:r>
              <a:rPr lang="en-US" sz="3200" b="1" dirty="0">
                <a:solidFill>
                  <a:srgbClr val="FF0000"/>
                </a:solidFill>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65066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89419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Mark the correct electron configurations OK.  </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Fix any that are wrong and state why they are wrong below.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111.  Mg ground 2-8-2  </a:t>
            </a:r>
            <a:r>
              <a:rPr lang="en-US" sz="3200" dirty="0">
                <a:solidFill>
                  <a:srgbClr val="3333CC"/>
                </a:solidFill>
                <a:latin typeface="Times New Roman" panose="02020603050405020304" pitchFamily="18" charset="0"/>
                <a:cs typeface="Times New Roman" panose="02020603050405020304" pitchFamily="18" charset="0"/>
              </a:rPr>
              <a:t>OKAY</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112.  F ground 2-7  </a:t>
            </a:r>
            <a:r>
              <a:rPr lang="en-US" sz="3200" dirty="0">
                <a:solidFill>
                  <a:srgbClr val="3333CC"/>
                </a:solidFill>
                <a:latin typeface="Times New Roman" panose="02020603050405020304" pitchFamily="18" charset="0"/>
                <a:cs typeface="Times New Roman" panose="02020603050405020304" pitchFamily="18" charset="0"/>
              </a:rPr>
              <a:t>OKAY</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113.  He ground 2  </a:t>
            </a:r>
            <a:r>
              <a:rPr lang="en-US" sz="3200" dirty="0">
                <a:solidFill>
                  <a:srgbClr val="3333CC"/>
                </a:solidFill>
                <a:latin typeface="Times New Roman" panose="02020603050405020304" pitchFamily="18" charset="0"/>
                <a:cs typeface="Times New Roman" panose="02020603050405020304" pitchFamily="18" charset="0"/>
              </a:rPr>
              <a:t>OKAY</a:t>
            </a:r>
            <a:br>
              <a:rPr lang="en-US" sz="2800" dirty="0">
                <a:solidFill>
                  <a:srgbClr val="3333CC"/>
                </a:solidFill>
                <a:latin typeface="Times New Roman" panose="02020603050405020304" pitchFamily="18" charset="0"/>
                <a:cs typeface="Times New Roman" panose="02020603050405020304" pitchFamily="18" charset="0"/>
              </a:rPr>
            </a:br>
            <a:br>
              <a:rPr lang="en-US" sz="2800" dirty="0">
                <a:solidFill>
                  <a:srgbClr val="FF0000"/>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114.  </a:t>
            </a:r>
            <a:r>
              <a:rPr lang="en-US" sz="3200" dirty="0">
                <a:latin typeface="Times New Roman" panose="02020603050405020304" pitchFamily="18" charset="0"/>
                <a:cs typeface="Times New Roman" panose="02020603050405020304" pitchFamily="18" charset="0"/>
              </a:rPr>
              <a:t>Ne ground 2-8-8 </a:t>
            </a:r>
            <a:r>
              <a:rPr lang="en-US" sz="3200" b="1" dirty="0">
                <a:solidFill>
                  <a:srgbClr val="FF0000"/>
                </a:solidFill>
                <a:latin typeface="Times New Roman" panose="02020603050405020304" pitchFamily="18" charset="0"/>
                <a:cs typeface="Times New Roman" panose="02020603050405020304" pitchFamily="18" charset="0"/>
              </a:rPr>
              <a:t>X</a:t>
            </a:r>
            <a:r>
              <a:rPr lang="en-US" sz="3200" dirty="0">
                <a:solidFill>
                  <a:srgbClr val="FF0000"/>
                </a:solidFill>
                <a:latin typeface="Times New Roman" panose="02020603050405020304" pitchFamily="18" charset="0"/>
                <a:cs typeface="Times New Roman" panose="02020603050405020304" pitchFamily="18" charset="0"/>
              </a:rPr>
              <a:t> 2-8 only</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115.  </a:t>
            </a:r>
            <a:r>
              <a:rPr lang="en-US" sz="3200" dirty="0">
                <a:latin typeface="Times New Roman" panose="02020603050405020304" pitchFamily="18" charset="0"/>
                <a:cs typeface="Times New Roman" panose="02020603050405020304" pitchFamily="18" charset="0"/>
              </a:rPr>
              <a:t>Mg excited 1-9-2  </a:t>
            </a:r>
            <a:r>
              <a:rPr lang="en-US" sz="3200" b="1" dirty="0">
                <a:solidFill>
                  <a:srgbClr val="FF0000"/>
                </a:solidFill>
                <a:latin typeface="Times New Roman" panose="02020603050405020304" pitchFamily="18" charset="0"/>
                <a:cs typeface="Times New Roman" panose="02020603050405020304" pitchFamily="18" charset="0"/>
              </a:rPr>
              <a:t>X</a:t>
            </a:r>
            <a:r>
              <a:rPr lang="en-US" sz="3200" dirty="0">
                <a:solidFill>
                  <a:srgbClr val="FF0000"/>
                </a:solidFill>
                <a:latin typeface="Times New Roman" panose="02020603050405020304" pitchFamily="18" charset="0"/>
                <a:cs typeface="Times New Roman" panose="02020603050405020304" pitchFamily="18" charset="0"/>
              </a:rPr>
              <a:t> only 8e</a:t>
            </a:r>
            <a:r>
              <a:rPr lang="en-US" sz="3200" baseline="30000" dirty="0">
                <a:solidFill>
                  <a:srgbClr val="FF0000"/>
                </a:solidFill>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 in 2</a:t>
            </a:r>
            <a:r>
              <a:rPr lang="en-US" sz="3200" baseline="30000" dirty="0">
                <a:solidFill>
                  <a:srgbClr val="FF0000"/>
                </a:solidFill>
                <a:latin typeface="Times New Roman" panose="02020603050405020304" pitchFamily="18" charset="0"/>
                <a:cs typeface="Times New Roman" panose="02020603050405020304" pitchFamily="18" charset="0"/>
              </a:rPr>
              <a:t>nd</a:t>
            </a:r>
            <a:r>
              <a:rPr lang="en-US" sz="3200" dirty="0">
                <a:solidFill>
                  <a:srgbClr val="FF0000"/>
                </a:solidFill>
                <a:latin typeface="Times New Roman" panose="02020603050405020304" pitchFamily="18" charset="0"/>
                <a:cs typeface="Times New Roman" panose="02020603050405020304" pitchFamily="18" charset="0"/>
              </a:rPr>
              <a:t> orbital</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116.</a:t>
            </a:r>
            <a:r>
              <a:rPr lang="en-US" sz="3200" dirty="0">
                <a:latin typeface="Times New Roman" panose="02020603050405020304" pitchFamily="18" charset="0"/>
                <a:cs typeface="Times New Roman" panose="02020603050405020304" pitchFamily="18" charset="0"/>
              </a:rPr>
              <a:t>  He excited 1-1  </a:t>
            </a:r>
            <a:r>
              <a:rPr lang="en-US" sz="3200" dirty="0">
                <a:solidFill>
                  <a:srgbClr val="3333CC"/>
                </a:solidFill>
                <a:latin typeface="Times New Roman" panose="02020603050405020304" pitchFamily="18" charset="0"/>
                <a:cs typeface="Times New Roman" panose="02020603050405020304" pitchFamily="18" charset="0"/>
              </a:rPr>
              <a:t>OKAY</a:t>
            </a:r>
            <a:br>
              <a:rPr lang="en-US" sz="3200" dirty="0">
                <a:solidFill>
                  <a:srgbClr val="FF0000"/>
                </a:solidFill>
                <a:latin typeface="Times New Roman" panose="02020603050405020304" pitchFamily="18" charset="0"/>
                <a:cs typeface="Times New Roman" panose="02020603050405020304" pitchFamily="18" charset="0"/>
              </a:rPr>
            </a:br>
            <a:br>
              <a:rPr lang="en-US" sz="2800" dirty="0">
                <a:solidFill>
                  <a:srgbClr val="FF0000"/>
                </a:solidFill>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117.  Ne excited 2-8-7-1  </a:t>
            </a:r>
            <a:r>
              <a:rPr lang="en-US" sz="3200" b="1" dirty="0">
                <a:solidFill>
                  <a:srgbClr val="FF0000"/>
                </a:solidFill>
                <a:latin typeface="Times New Roman" panose="02020603050405020304" pitchFamily="18" charset="0"/>
                <a:cs typeface="Times New Roman" panose="02020603050405020304" pitchFamily="18" charset="0"/>
              </a:rPr>
              <a:t> </a:t>
            </a:r>
            <a:br>
              <a:rPr lang="en-US" sz="3200" b="1" dirty="0">
                <a:solidFill>
                  <a:srgbClr val="FF0000"/>
                </a:solidFill>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118.  F excited 2-8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119.  P ground 2-9-4</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668734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89419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Mark the correct electron configurations OK.  </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Fix any that are wrong and state why they are wrong below.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111.  Mg ground 2-8-2  </a:t>
            </a:r>
            <a:r>
              <a:rPr lang="en-US" sz="3200" dirty="0">
                <a:solidFill>
                  <a:srgbClr val="3333CC"/>
                </a:solidFill>
                <a:latin typeface="Times New Roman" panose="02020603050405020304" pitchFamily="18" charset="0"/>
                <a:cs typeface="Times New Roman" panose="02020603050405020304" pitchFamily="18" charset="0"/>
              </a:rPr>
              <a:t>OKAY</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112.  F ground 2-7  </a:t>
            </a:r>
            <a:r>
              <a:rPr lang="en-US" sz="3200" dirty="0">
                <a:solidFill>
                  <a:srgbClr val="3333CC"/>
                </a:solidFill>
                <a:latin typeface="Times New Roman" panose="02020603050405020304" pitchFamily="18" charset="0"/>
                <a:cs typeface="Times New Roman" panose="02020603050405020304" pitchFamily="18" charset="0"/>
              </a:rPr>
              <a:t>OKAY</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113.  He ground 2  </a:t>
            </a:r>
            <a:r>
              <a:rPr lang="en-US" sz="3200" dirty="0">
                <a:solidFill>
                  <a:srgbClr val="3333CC"/>
                </a:solidFill>
                <a:latin typeface="Times New Roman" panose="02020603050405020304" pitchFamily="18" charset="0"/>
                <a:cs typeface="Times New Roman" panose="02020603050405020304" pitchFamily="18" charset="0"/>
              </a:rPr>
              <a:t>OKAY</a:t>
            </a:r>
            <a:br>
              <a:rPr lang="en-US" sz="2800" dirty="0">
                <a:solidFill>
                  <a:srgbClr val="3333CC"/>
                </a:solidFill>
                <a:latin typeface="Times New Roman" panose="02020603050405020304" pitchFamily="18" charset="0"/>
                <a:cs typeface="Times New Roman" panose="02020603050405020304" pitchFamily="18" charset="0"/>
              </a:rPr>
            </a:br>
            <a:br>
              <a:rPr lang="en-US" sz="2800" dirty="0">
                <a:solidFill>
                  <a:srgbClr val="FF0000"/>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114.  </a:t>
            </a:r>
            <a:r>
              <a:rPr lang="en-US" sz="3200" dirty="0">
                <a:latin typeface="Times New Roman" panose="02020603050405020304" pitchFamily="18" charset="0"/>
                <a:cs typeface="Times New Roman" panose="02020603050405020304" pitchFamily="18" charset="0"/>
              </a:rPr>
              <a:t>Ne ground 2-8-8 </a:t>
            </a:r>
            <a:r>
              <a:rPr lang="en-US" sz="3200" b="1" dirty="0">
                <a:solidFill>
                  <a:srgbClr val="FF0000"/>
                </a:solidFill>
                <a:latin typeface="Times New Roman" panose="02020603050405020304" pitchFamily="18" charset="0"/>
                <a:cs typeface="Times New Roman" panose="02020603050405020304" pitchFamily="18" charset="0"/>
              </a:rPr>
              <a:t>X</a:t>
            </a:r>
            <a:r>
              <a:rPr lang="en-US" sz="3200" dirty="0">
                <a:solidFill>
                  <a:srgbClr val="FF0000"/>
                </a:solidFill>
                <a:latin typeface="Times New Roman" panose="02020603050405020304" pitchFamily="18" charset="0"/>
                <a:cs typeface="Times New Roman" panose="02020603050405020304" pitchFamily="18" charset="0"/>
              </a:rPr>
              <a:t> 2-8 only</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115.  </a:t>
            </a:r>
            <a:r>
              <a:rPr lang="en-US" sz="3200" dirty="0">
                <a:latin typeface="Times New Roman" panose="02020603050405020304" pitchFamily="18" charset="0"/>
                <a:cs typeface="Times New Roman" panose="02020603050405020304" pitchFamily="18" charset="0"/>
              </a:rPr>
              <a:t>Mg excited 1-9-2  </a:t>
            </a:r>
            <a:r>
              <a:rPr lang="en-US" sz="3200" b="1" dirty="0">
                <a:solidFill>
                  <a:srgbClr val="FF0000"/>
                </a:solidFill>
                <a:latin typeface="Times New Roman" panose="02020603050405020304" pitchFamily="18" charset="0"/>
                <a:cs typeface="Times New Roman" panose="02020603050405020304" pitchFamily="18" charset="0"/>
              </a:rPr>
              <a:t>X</a:t>
            </a:r>
            <a:r>
              <a:rPr lang="en-US" sz="3200" dirty="0">
                <a:solidFill>
                  <a:srgbClr val="FF0000"/>
                </a:solidFill>
                <a:latin typeface="Times New Roman" panose="02020603050405020304" pitchFamily="18" charset="0"/>
                <a:cs typeface="Times New Roman" panose="02020603050405020304" pitchFamily="18" charset="0"/>
              </a:rPr>
              <a:t> only 8e</a:t>
            </a:r>
            <a:r>
              <a:rPr lang="en-US" sz="3200" baseline="30000" dirty="0">
                <a:solidFill>
                  <a:srgbClr val="FF0000"/>
                </a:solidFill>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 in 2</a:t>
            </a:r>
            <a:r>
              <a:rPr lang="en-US" sz="3200" baseline="30000" dirty="0">
                <a:solidFill>
                  <a:srgbClr val="FF0000"/>
                </a:solidFill>
                <a:latin typeface="Times New Roman" panose="02020603050405020304" pitchFamily="18" charset="0"/>
                <a:cs typeface="Times New Roman" panose="02020603050405020304" pitchFamily="18" charset="0"/>
              </a:rPr>
              <a:t>nd</a:t>
            </a:r>
            <a:r>
              <a:rPr lang="en-US" sz="3200" dirty="0">
                <a:solidFill>
                  <a:srgbClr val="FF0000"/>
                </a:solidFill>
                <a:latin typeface="Times New Roman" panose="02020603050405020304" pitchFamily="18" charset="0"/>
                <a:cs typeface="Times New Roman" panose="02020603050405020304" pitchFamily="18" charset="0"/>
              </a:rPr>
              <a:t> orbital</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116.</a:t>
            </a:r>
            <a:r>
              <a:rPr lang="en-US" sz="3200" dirty="0">
                <a:latin typeface="Times New Roman" panose="02020603050405020304" pitchFamily="18" charset="0"/>
                <a:cs typeface="Times New Roman" panose="02020603050405020304" pitchFamily="18" charset="0"/>
              </a:rPr>
              <a:t>  He excited 1-1  </a:t>
            </a:r>
            <a:r>
              <a:rPr lang="en-US" sz="3200" dirty="0">
                <a:solidFill>
                  <a:srgbClr val="3333CC"/>
                </a:solidFill>
                <a:latin typeface="Times New Roman" panose="02020603050405020304" pitchFamily="18" charset="0"/>
                <a:cs typeface="Times New Roman" panose="02020603050405020304" pitchFamily="18" charset="0"/>
              </a:rPr>
              <a:t>OKAY</a:t>
            </a:r>
            <a:br>
              <a:rPr lang="en-US" sz="3200" dirty="0">
                <a:solidFill>
                  <a:srgbClr val="FF0000"/>
                </a:solidFill>
                <a:latin typeface="Times New Roman" panose="02020603050405020304" pitchFamily="18" charset="0"/>
                <a:cs typeface="Times New Roman" panose="02020603050405020304" pitchFamily="18" charset="0"/>
              </a:rPr>
            </a:br>
            <a:br>
              <a:rPr lang="en-US" sz="2800" dirty="0">
                <a:solidFill>
                  <a:srgbClr val="FF0000"/>
                </a:solidFill>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117.  Ne excited 2-8-7-1  </a:t>
            </a:r>
            <a:r>
              <a:rPr lang="en-US" sz="3200" b="1" dirty="0">
                <a:solidFill>
                  <a:srgbClr val="FF0000"/>
                </a:solidFill>
                <a:latin typeface="Times New Roman" panose="02020603050405020304" pitchFamily="18" charset="0"/>
                <a:cs typeface="Times New Roman" panose="02020603050405020304" pitchFamily="18" charset="0"/>
              </a:rPr>
              <a:t>X</a:t>
            </a:r>
            <a:r>
              <a:rPr lang="en-US" sz="3200" dirty="0">
                <a:solidFill>
                  <a:srgbClr val="FF0000"/>
                </a:solidFill>
                <a:latin typeface="Times New Roman" panose="02020603050405020304" pitchFamily="18" charset="0"/>
                <a:cs typeface="Times New Roman" panose="02020603050405020304" pitchFamily="18" charset="0"/>
              </a:rPr>
              <a:t> 2-7-1 for neon</a:t>
            </a:r>
            <a:br>
              <a:rPr lang="en-US" sz="3200" dirty="0">
                <a:solidFill>
                  <a:srgbClr val="FF0000"/>
                </a:solidFill>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118.  F excited 2-8  </a:t>
            </a:r>
            <a:r>
              <a:rPr lang="en-US" sz="3200" b="1" dirty="0">
                <a:solidFill>
                  <a:srgbClr val="FF0000"/>
                </a:solidFill>
                <a:latin typeface="Times New Roman" panose="02020603050405020304" pitchFamily="18" charset="0"/>
                <a:cs typeface="Times New Roman" panose="02020603050405020304" pitchFamily="18" charset="0"/>
              </a:rPr>
              <a:t>X</a:t>
            </a:r>
            <a:r>
              <a:rPr lang="en-US" sz="3200" dirty="0">
                <a:solidFill>
                  <a:srgbClr val="FF0000"/>
                </a:solidFill>
                <a:latin typeface="Times New Roman" panose="02020603050405020304" pitchFamily="18" charset="0"/>
                <a:cs typeface="Times New Roman" panose="02020603050405020304" pitchFamily="18" charset="0"/>
              </a:rPr>
              <a:t> only 9 total e</a:t>
            </a:r>
            <a:r>
              <a:rPr lang="en-US" sz="3200" baseline="30000" dirty="0">
                <a:solidFill>
                  <a:srgbClr val="FF0000"/>
                </a:solidFill>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 for F</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119.  P ground 2-9-4  </a:t>
            </a:r>
            <a:r>
              <a:rPr lang="en-US" sz="3200" b="1" dirty="0">
                <a:solidFill>
                  <a:srgbClr val="FF0000"/>
                </a:solidFill>
                <a:latin typeface="Times New Roman" panose="02020603050405020304" pitchFamily="18" charset="0"/>
                <a:cs typeface="Times New Roman" panose="02020603050405020304" pitchFamily="18" charset="0"/>
              </a:rPr>
              <a:t>X</a:t>
            </a:r>
            <a:r>
              <a:rPr lang="en-US" sz="3200" dirty="0">
                <a:solidFill>
                  <a:srgbClr val="FF0000"/>
                </a:solidFill>
                <a:latin typeface="Times New Roman" panose="02020603050405020304" pitchFamily="18" charset="0"/>
                <a:cs typeface="Times New Roman" panose="02020603050405020304" pitchFamily="18" charset="0"/>
              </a:rPr>
              <a:t> only 8e</a:t>
            </a:r>
            <a:r>
              <a:rPr lang="en-US" sz="3200" baseline="30000" dirty="0">
                <a:solidFill>
                  <a:srgbClr val="FF0000"/>
                </a:solidFill>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 in 2</a:t>
            </a:r>
            <a:r>
              <a:rPr lang="en-US" sz="3200" baseline="30000" dirty="0">
                <a:solidFill>
                  <a:srgbClr val="FF0000"/>
                </a:solidFill>
                <a:latin typeface="Times New Roman" panose="02020603050405020304" pitchFamily="18" charset="0"/>
                <a:cs typeface="Times New Roman" panose="02020603050405020304" pitchFamily="18" charset="0"/>
              </a:rPr>
              <a:t>nd</a:t>
            </a:r>
            <a:r>
              <a:rPr lang="en-US" sz="3200" dirty="0">
                <a:solidFill>
                  <a:srgbClr val="FF0000"/>
                </a:solidFill>
                <a:latin typeface="Times New Roman" panose="02020603050405020304" pitchFamily="18" charset="0"/>
                <a:cs typeface="Times New Roman" panose="02020603050405020304" pitchFamily="18" charset="0"/>
              </a:rPr>
              <a:t> orbital</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6475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495"/>
            <a:ext cx="9144000" cy="4462760"/>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11</a:t>
            </a:r>
            <a:r>
              <a:rPr lang="en-US" sz="4400" b="1" dirty="0">
                <a:latin typeface="Times New Roman" panose="02020603050405020304" pitchFamily="18" charset="0"/>
                <a:cs typeface="Times New Roman" panose="02020603050405020304" pitchFamily="18" charset="0"/>
              </a:rPr>
              <a:t>.</a:t>
            </a:r>
            <a:r>
              <a:rPr lang="en-US" sz="4400" dirty="0">
                <a:latin typeface="Times New Roman" panose="02020603050405020304" pitchFamily="18" charset="0"/>
                <a:cs typeface="Times New Roman" panose="02020603050405020304" pitchFamily="18" charset="0"/>
              </a:rPr>
              <a:t>  The mass of sodium is 23 AMU. </a:t>
            </a:r>
            <a:br>
              <a:rPr lang="en-US" sz="4400" dirty="0">
                <a:latin typeface="Times New Roman" panose="02020603050405020304" pitchFamily="18" charset="0"/>
                <a:cs typeface="Times New Roman" panose="02020603050405020304" pitchFamily="18" charset="0"/>
              </a:rPr>
            </a:b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It has a total of </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11 protons   +   ___ neutrons.  </a:t>
            </a:r>
            <a:br>
              <a:rPr lang="en-US" sz="4400" dirty="0">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a:p>
            <a:endParaRPr lang="en-US" sz="3200" dirty="0">
              <a:solidFill>
                <a:srgbClr val="FF0000"/>
              </a:solidFill>
              <a:latin typeface="Times New Roman" panose="02020603050405020304" pitchFamily="18" charset="0"/>
              <a:cs typeface="Times New Roman" panose="02020603050405020304" pitchFamily="18" charset="0"/>
            </a:endParaRPr>
          </a:p>
          <a:p>
            <a:r>
              <a:rPr lang="en-US" sz="3200" i="1" dirty="0">
                <a:solidFill>
                  <a:srgbClr val="3333CC"/>
                </a:solidFill>
                <a:latin typeface="Times New Roman" panose="02020603050405020304" pitchFamily="18" charset="0"/>
                <a:cs typeface="Times New Roman" panose="02020603050405020304" pitchFamily="18" charset="0"/>
              </a:rPr>
              <a:t> </a:t>
            </a:r>
          </a:p>
        </p:txBody>
      </p:sp>
      <p:sp>
        <p:nvSpPr>
          <p:cNvPr id="3" name="TextBox 2"/>
          <p:cNvSpPr txBox="1"/>
          <p:nvPr/>
        </p:nvSpPr>
        <p:spPr>
          <a:xfrm>
            <a:off x="439212" y="4574976"/>
            <a:ext cx="8534400" cy="400110"/>
          </a:xfrm>
          <a:prstGeom prst="rect">
            <a:avLst/>
          </a:prstGeom>
          <a:noFill/>
        </p:spPr>
        <p:txBody>
          <a:bodyPr wrap="square" rtlCol="0">
            <a:spAutoFit/>
          </a:bodyPr>
          <a:lstStyle/>
          <a:p>
            <a:r>
              <a:rPr lang="en-US" sz="2000" b="1" dirty="0"/>
              <a:t> </a:t>
            </a:r>
          </a:p>
        </p:txBody>
      </p:sp>
      <p:pic>
        <p:nvPicPr>
          <p:cNvPr id="1026" name="Picture 2" descr="Image result for right and left hand">
            <a:extLst>
              <a:ext uri="{FF2B5EF4-FFF2-40B4-BE49-F238E27FC236}">
                <a16:creationId xmlns:a16="http://schemas.microsoft.com/office/drawing/2014/main" id="{C758C0D8-C7FB-4861-9357-AA1F7E9EEB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212" y="2929157"/>
            <a:ext cx="5236437" cy="23506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49473DE-60E8-4E32-811D-D931125348FD}"/>
              </a:ext>
            </a:extLst>
          </p:cNvPr>
          <p:cNvSpPr txBox="1"/>
          <p:nvPr/>
        </p:nvSpPr>
        <p:spPr>
          <a:xfrm rot="21273170">
            <a:off x="1267394" y="4292242"/>
            <a:ext cx="1271770" cy="769441"/>
          </a:xfrm>
          <a:prstGeom prst="rect">
            <a:avLst/>
          </a:prstGeom>
          <a:noFill/>
        </p:spPr>
        <p:txBody>
          <a:bodyPr wrap="square" rtlCol="0">
            <a:spAutoFit/>
          </a:bodyPr>
          <a:lstStyle/>
          <a:p>
            <a:pPr algn="ctr"/>
            <a:r>
              <a:rPr lang="en-US" sz="4400" dirty="0">
                <a:solidFill>
                  <a:srgbClr val="FF0000"/>
                </a:solidFill>
                <a:latin typeface="Comic Sans MS" panose="030F0702030302020204" pitchFamily="66" charset="0"/>
              </a:rPr>
              <a:t>11p</a:t>
            </a:r>
            <a:r>
              <a:rPr lang="en-US" sz="6600" baseline="30000" dirty="0">
                <a:solidFill>
                  <a:srgbClr val="FF0000"/>
                </a:solidFill>
                <a:latin typeface="Comic Sans MS" panose="030F0702030302020204" pitchFamily="66" charset="0"/>
              </a:rPr>
              <a:t>+</a:t>
            </a:r>
          </a:p>
        </p:txBody>
      </p:sp>
      <p:sp>
        <p:nvSpPr>
          <p:cNvPr id="7" name="TextBox 6">
            <a:extLst>
              <a:ext uri="{FF2B5EF4-FFF2-40B4-BE49-F238E27FC236}">
                <a16:creationId xmlns:a16="http://schemas.microsoft.com/office/drawing/2014/main" id="{B12EA826-5110-44C7-9E9A-3B31501C3572}"/>
              </a:ext>
            </a:extLst>
          </p:cNvPr>
          <p:cNvSpPr txBox="1"/>
          <p:nvPr/>
        </p:nvSpPr>
        <p:spPr>
          <a:xfrm rot="21209289">
            <a:off x="4364974" y="4321776"/>
            <a:ext cx="1261030" cy="769441"/>
          </a:xfrm>
          <a:prstGeom prst="rect">
            <a:avLst/>
          </a:prstGeom>
          <a:noFill/>
        </p:spPr>
        <p:txBody>
          <a:bodyPr wrap="square" rtlCol="0">
            <a:spAutoFit/>
          </a:bodyPr>
          <a:lstStyle/>
          <a:p>
            <a:pPr algn="ctr"/>
            <a:r>
              <a:rPr lang="en-US" sz="4400" dirty="0">
                <a:solidFill>
                  <a:srgbClr val="FF0000"/>
                </a:solidFill>
                <a:latin typeface="Comic Sans MS" panose="030F0702030302020204" pitchFamily="66" charset="0"/>
              </a:rPr>
              <a:t>?n</a:t>
            </a:r>
            <a:r>
              <a:rPr lang="en-US" sz="6600" baseline="30000" dirty="0">
                <a:solidFill>
                  <a:srgbClr val="FF0000"/>
                </a:solidFill>
                <a:latin typeface="Comic Sans MS" panose="030F0702030302020204" pitchFamily="66" charset="0"/>
                <a:ea typeface="Verdana" panose="020B0604030504040204" pitchFamily="34" charset="0"/>
              </a:rPr>
              <a:t>°</a:t>
            </a:r>
            <a:endParaRPr lang="en-US" sz="6600" baseline="30000" dirty="0">
              <a:solidFill>
                <a:srgbClr val="FF0000"/>
              </a:solidFill>
              <a:latin typeface="Comic Sans MS" panose="030F0702030302020204" pitchFamily="66" charset="0"/>
            </a:endParaRPr>
          </a:p>
        </p:txBody>
      </p:sp>
      <p:sp>
        <p:nvSpPr>
          <p:cNvPr id="5" name="TextBox 4">
            <a:extLst>
              <a:ext uri="{FF2B5EF4-FFF2-40B4-BE49-F238E27FC236}">
                <a16:creationId xmlns:a16="http://schemas.microsoft.com/office/drawing/2014/main" id="{F02F3F12-D606-7698-148A-E96ACC393519}"/>
              </a:ext>
            </a:extLst>
          </p:cNvPr>
          <p:cNvSpPr txBox="1"/>
          <p:nvPr/>
        </p:nvSpPr>
        <p:spPr>
          <a:xfrm>
            <a:off x="6121153" y="4267200"/>
            <a:ext cx="3048000" cy="707886"/>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 23 AMU</a:t>
            </a:r>
          </a:p>
        </p:txBody>
      </p:sp>
    </p:spTree>
    <p:extLst>
      <p:ext uri="{BB962C8B-B14F-4D97-AF65-F5344CB8AC3E}">
        <p14:creationId xmlns:p14="http://schemas.microsoft.com/office/powerpoint/2010/main" val="690529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18BB931-4E9E-4BB2-AB00-A1EC4FCA8A15}"/>
              </a:ext>
            </a:extLst>
          </p:cNvPr>
          <p:cNvSpPr txBox="1"/>
          <p:nvPr/>
        </p:nvSpPr>
        <p:spPr>
          <a:xfrm>
            <a:off x="0" y="44751"/>
            <a:ext cx="2286000" cy="830997"/>
          </a:xfrm>
          <a:prstGeom prst="rect">
            <a:avLst/>
          </a:prstGeom>
          <a:noFill/>
        </p:spPr>
        <p:txBody>
          <a:bodyPr wrap="square" rtlCol="0">
            <a:spAutoFit/>
          </a:bodyPr>
          <a:lstStyle/>
          <a:p>
            <a:r>
              <a:rPr lang="en-US" sz="4800" dirty="0">
                <a:solidFill>
                  <a:srgbClr val="FF0000"/>
                </a:solidFill>
              </a:rPr>
              <a:t>11. </a:t>
            </a:r>
            <a:r>
              <a:rPr lang="en-US" sz="3200" dirty="0">
                <a:solidFill>
                  <a:srgbClr val="FF0000"/>
                </a:solidFill>
              </a:rPr>
              <a:t>copy</a:t>
            </a:r>
            <a:endParaRPr lang="en-US" sz="4800" dirty="0">
              <a:solidFill>
                <a:srgbClr val="FF0000"/>
              </a:solidFill>
            </a:endParaRPr>
          </a:p>
        </p:txBody>
      </p:sp>
      <p:graphicFrame>
        <p:nvGraphicFramePr>
          <p:cNvPr id="13" name="Table 12">
            <a:extLst>
              <a:ext uri="{FF2B5EF4-FFF2-40B4-BE49-F238E27FC236}">
                <a16:creationId xmlns:a16="http://schemas.microsoft.com/office/drawing/2014/main" id="{EFF26DAD-085B-E4B8-571E-891ACE0D53D0}"/>
              </a:ext>
            </a:extLst>
          </p:cNvPr>
          <p:cNvGraphicFramePr>
            <a:graphicFrameLocks noGrp="1"/>
          </p:cNvGraphicFramePr>
          <p:nvPr>
            <p:extLst>
              <p:ext uri="{D42A27DB-BD31-4B8C-83A1-F6EECF244321}">
                <p14:modId xmlns:p14="http://schemas.microsoft.com/office/powerpoint/2010/main" val="2045406602"/>
              </p:ext>
            </p:extLst>
          </p:nvPr>
        </p:nvGraphicFramePr>
        <p:xfrm>
          <a:off x="0" y="1143000"/>
          <a:ext cx="9144000" cy="327660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1682465204"/>
                    </a:ext>
                  </a:extLst>
                </a:gridCol>
                <a:gridCol w="2362200">
                  <a:extLst>
                    <a:ext uri="{9D8B030D-6E8A-4147-A177-3AD203B41FA5}">
                      <a16:colId xmlns:a16="http://schemas.microsoft.com/office/drawing/2014/main" val="2177769883"/>
                    </a:ext>
                  </a:extLst>
                </a:gridCol>
                <a:gridCol w="3962400">
                  <a:extLst>
                    <a:ext uri="{9D8B030D-6E8A-4147-A177-3AD203B41FA5}">
                      <a16:colId xmlns:a16="http://schemas.microsoft.com/office/drawing/2014/main" val="2856531086"/>
                    </a:ext>
                  </a:extLst>
                </a:gridCol>
              </a:tblGrid>
              <a:tr h="1193800">
                <a:tc>
                  <a:txBody>
                    <a:bodyPr/>
                    <a:lstStyle/>
                    <a:p>
                      <a:pPr algn="ctr"/>
                      <a:r>
                        <a:rPr lang="en-US" sz="3200" b="0" dirty="0">
                          <a:solidFill>
                            <a:schemeClr val="tx1"/>
                          </a:solidFill>
                          <a:latin typeface="Times New Roman" panose="02020603050405020304" pitchFamily="18" charset="0"/>
                          <a:cs typeface="Times New Roman" panose="02020603050405020304" pitchFamily="18" charset="0"/>
                        </a:rPr>
                        <a:t>Sodium mass</a:t>
                      </a:r>
                    </a:p>
                  </a:txBody>
                  <a:tcPr anchor="ctr">
                    <a:noFill/>
                  </a:tcPr>
                </a:tc>
                <a:tc>
                  <a:txBody>
                    <a:bodyPr/>
                    <a:lstStyle/>
                    <a:p>
                      <a:pPr algn="r"/>
                      <a:r>
                        <a:rPr lang="en-US" sz="4400" b="0" dirty="0">
                          <a:solidFill>
                            <a:schemeClr val="tx1"/>
                          </a:solidFill>
                          <a:latin typeface="Times New Roman" panose="02020603050405020304" pitchFamily="18" charset="0"/>
                          <a:cs typeface="Times New Roman" panose="02020603050405020304" pitchFamily="18" charset="0"/>
                        </a:rPr>
                        <a:t>23 AMU</a:t>
                      </a:r>
                    </a:p>
                  </a:txBody>
                  <a:tcPr anchor="ctr">
                    <a:noFill/>
                  </a:tcPr>
                </a:tc>
                <a:tc>
                  <a:txBody>
                    <a:bodyPr/>
                    <a:lstStyle/>
                    <a:p>
                      <a:pPr algn="ctr"/>
                      <a:r>
                        <a:rPr lang="en-US" sz="3200" b="0" dirty="0">
                          <a:solidFill>
                            <a:schemeClr val="tx1"/>
                          </a:solidFill>
                          <a:latin typeface="Times New Roman" panose="02020603050405020304" pitchFamily="18" charset="0"/>
                          <a:cs typeface="Times New Roman" panose="02020603050405020304" pitchFamily="18" charset="0"/>
                        </a:rPr>
                        <a:t>protons + neutrons</a:t>
                      </a:r>
                    </a:p>
                  </a:txBody>
                  <a:tcPr anchor="ctr">
                    <a:noFill/>
                  </a:tcPr>
                </a:tc>
                <a:extLst>
                  <a:ext uri="{0D108BD9-81ED-4DB2-BD59-A6C34878D82A}">
                    <a16:rowId xmlns:a16="http://schemas.microsoft.com/office/drawing/2014/main" val="82546760"/>
                  </a:ext>
                </a:extLst>
              </a:tr>
              <a:tr h="1320800">
                <a:tc>
                  <a:txBody>
                    <a:bodyPr/>
                    <a:lstStyle/>
                    <a:p>
                      <a:pPr algn="ctr"/>
                      <a:r>
                        <a:rPr lang="en-US" sz="3200" b="0" dirty="0">
                          <a:solidFill>
                            <a:schemeClr val="tx1"/>
                          </a:solidFill>
                          <a:latin typeface="Times New Roman" panose="02020603050405020304" pitchFamily="18" charset="0"/>
                          <a:cs typeface="Times New Roman" panose="02020603050405020304" pitchFamily="18" charset="0"/>
                        </a:rPr>
                        <a:t>Minus atomic number</a:t>
                      </a:r>
                    </a:p>
                  </a:txBody>
                  <a:tcPr anchor="ctr">
                    <a:noFill/>
                  </a:tcPr>
                </a:tc>
                <a:tc>
                  <a:txBody>
                    <a:bodyPr/>
                    <a:lstStyle/>
                    <a:p>
                      <a:pPr algn="r"/>
                      <a:r>
                        <a:rPr lang="en-US" sz="4400" b="0" dirty="0">
                          <a:solidFill>
                            <a:schemeClr val="tx1"/>
                          </a:solidFill>
                          <a:latin typeface="Times New Roman" panose="02020603050405020304" pitchFamily="18" charset="0"/>
                          <a:cs typeface="Times New Roman" panose="02020603050405020304" pitchFamily="18" charset="0"/>
                        </a:rPr>
                        <a:t>-11</a:t>
                      </a:r>
                    </a:p>
                  </a:txBody>
                  <a:tcPr anchor="ctr">
                    <a:noFill/>
                  </a:tcPr>
                </a:tc>
                <a:tc>
                  <a:txBody>
                    <a:bodyPr/>
                    <a:lstStyle/>
                    <a:p>
                      <a:pPr algn="ctr"/>
                      <a:r>
                        <a:rPr lang="en-US" sz="3200" b="0" dirty="0">
                          <a:solidFill>
                            <a:schemeClr val="tx1"/>
                          </a:solidFill>
                          <a:latin typeface="Times New Roman" panose="02020603050405020304" pitchFamily="18" charset="0"/>
                          <a:cs typeface="Times New Roman" panose="02020603050405020304" pitchFamily="18" charset="0"/>
                        </a:rPr>
                        <a:t>- protons</a:t>
                      </a:r>
                    </a:p>
                  </a:txBody>
                  <a:tcPr anchor="ctr">
                    <a:noFill/>
                  </a:tcPr>
                </a:tc>
                <a:extLst>
                  <a:ext uri="{0D108BD9-81ED-4DB2-BD59-A6C34878D82A}">
                    <a16:rowId xmlns:a16="http://schemas.microsoft.com/office/drawing/2014/main" val="3330726981"/>
                  </a:ext>
                </a:extLst>
              </a:tr>
              <a:tr h="648063">
                <a:tc>
                  <a:txBody>
                    <a:bodyPr/>
                    <a:lstStyle/>
                    <a:p>
                      <a:pPr algn="ctr"/>
                      <a:r>
                        <a:rPr lang="en-US" sz="3200" b="0" dirty="0">
                          <a:solidFill>
                            <a:schemeClr val="tx1"/>
                          </a:solidFill>
                          <a:latin typeface="Times New Roman" panose="02020603050405020304" pitchFamily="18" charset="0"/>
                          <a:cs typeface="Times New Roman" panose="02020603050405020304" pitchFamily="18" charset="0"/>
                        </a:rPr>
                        <a:t>Equal </a:t>
                      </a:r>
                    </a:p>
                  </a:txBody>
                  <a:tcPr anchor="ctr">
                    <a:noFill/>
                  </a:tcPr>
                </a:tc>
                <a:tc>
                  <a:txBody>
                    <a:bodyPr/>
                    <a:lstStyle/>
                    <a:p>
                      <a:pPr algn="r"/>
                      <a:r>
                        <a:rPr lang="en-US" sz="4400" b="0" dirty="0">
                          <a:solidFill>
                            <a:schemeClr val="tx1"/>
                          </a:solidFill>
                          <a:latin typeface="Times New Roman" panose="02020603050405020304" pitchFamily="18" charset="0"/>
                          <a:cs typeface="Times New Roman" panose="02020603050405020304" pitchFamily="18" charset="0"/>
                        </a:rPr>
                        <a:t>12</a:t>
                      </a:r>
                    </a:p>
                  </a:txBody>
                  <a:tcPr anchor="ctr">
                    <a:noFill/>
                  </a:tcPr>
                </a:tc>
                <a:tc>
                  <a:txBody>
                    <a:bodyPr/>
                    <a:lstStyle/>
                    <a:p>
                      <a:pPr algn="ctr"/>
                      <a:r>
                        <a:rPr lang="en-US" sz="3200" b="0" dirty="0">
                          <a:solidFill>
                            <a:schemeClr val="tx1"/>
                          </a:solidFill>
                          <a:latin typeface="Times New Roman" panose="02020603050405020304" pitchFamily="18" charset="0"/>
                          <a:cs typeface="Times New Roman" panose="02020603050405020304" pitchFamily="18" charset="0"/>
                        </a:rPr>
                        <a:t>neutrons</a:t>
                      </a:r>
                    </a:p>
                  </a:txBody>
                  <a:tcPr anchor="ctr">
                    <a:noFill/>
                  </a:tcPr>
                </a:tc>
                <a:extLst>
                  <a:ext uri="{0D108BD9-81ED-4DB2-BD59-A6C34878D82A}">
                    <a16:rowId xmlns:a16="http://schemas.microsoft.com/office/drawing/2014/main" val="1423227245"/>
                  </a:ext>
                </a:extLst>
              </a:tr>
            </a:tbl>
          </a:graphicData>
        </a:graphic>
      </p:graphicFrame>
      <p:cxnSp>
        <p:nvCxnSpPr>
          <p:cNvPr id="16" name="Straight Connector 15">
            <a:extLst>
              <a:ext uri="{FF2B5EF4-FFF2-40B4-BE49-F238E27FC236}">
                <a16:creationId xmlns:a16="http://schemas.microsoft.com/office/drawing/2014/main" id="{5F7C580C-D544-6C64-7BAA-BC4FFAEEE99D}"/>
              </a:ext>
            </a:extLst>
          </p:cNvPr>
          <p:cNvCxnSpPr/>
          <p:nvPr/>
        </p:nvCxnSpPr>
        <p:spPr>
          <a:xfrm>
            <a:off x="3276600" y="3657600"/>
            <a:ext cx="5867400" cy="0"/>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510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436016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12. How many protons, neutrons and electrons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are in TIN (element number 50)?</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Mass of Sn  = 119       =    p</a:t>
            </a:r>
            <a:r>
              <a:rPr lang="en-US" sz="3200" baseline="300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 n°</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 atomic #  </a:t>
            </a:r>
            <a:r>
              <a:rPr lang="en-US" sz="3200" u="sng"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r>
              <a:rPr lang="en-US" sz="3200" u="sng" dirty="0">
                <a:latin typeface="Times New Roman" panose="02020603050405020304" pitchFamily="18" charset="0"/>
                <a:cs typeface="Times New Roman" panose="02020603050405020304" pitchFamily="18" charset="0"/>
              </a:rPr>
              <a:t>–  # p</a:t>
            </a:r>
            <a:r>
              <a:rPr lang="en-US" sz="3200" u="sng" baseline="30000" dirty="0">
                <a:latin typeface="Times New Roman" panose="02020603050405020304" pitchFamily="18" charset="0"/>
                <a:cs typeface="Times New Roman" panose="02020603050405020304" pitchFamily="18" charset="0"/>
              </a:rPr>
              <a:t>+</a:t>
            </a:r>
          </a:p>
          <a:p>
            <a:endParaRPr lang="en-US" sz="3200" u="sng" baseline="300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57736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583749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12. How many protons, neutrons and electrons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are in TIN (element number 50)?</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Mass of Sn  = 119       =    p</a:t>
            </a:r>
            <a:r>
              <a:rPr lang="en-US" sz="3200" baseline="300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 n°</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 atomic #    </a:t>
            </a:r>
            <a:r>
              <a:rPr lang="en-US" sz="3200" u="sng" dirty="0">
                <a:solidFill>
                  <a:srgbClr val="FF0000"/>
                </a:solidFill>
                <a:latin typeface="Times New Roman" panose="02020603050405020304" pitchFamily="18" charset="0"/>
                <a:cs typeface="Times New Roman" panose="02020603050405020304" pitchFamily="18" charset="0"/>
              </a:rPr>
              <a:t>50</a:t>
            </a:r>
            <a:r>
              <a:rPr lang="en-US" sz="3200" dirty="0">
                <a:latin typeface="Times New Roman" panose="02020603050405020304" pitchFamily="18" charset="0"/>
                <a:cs typeface="Times New Roman" panose="02020603050405020304" pitchFamily="18" charset="0"/>
              </a:rPr>
              <a:t>             </a:t>
            </a:r>
            <a:r>
              <a:rPr lang="en-US" sz="3200" u="sng" dirty="0">
                <a:latin typeface="Times New Roman" panose="02020603050405020304" pitchFamily="18" charset="0"/>
                <a:cs typeface="Times New Roman" panose="02020603050405020304" pitchFamily="18" charset="0"/>
              </a:rPr>
              <a:t>–  # p</a:t>
            </a:r>
            <a:r>
              <a:rPr lang="en-US" sz="3200" u="sng" baseline="30000" dirty="0">
                <a:latin typeface="Times New Roman" panose="02020603050405020304" pitchFamily="18" charset="0"/>
                <a:cs typeface="Times New Roman" panose="02020603050405020304" pitchFamily="18" charset="0"/>
              </a:rPr>
              <a:t>+</a:t>
            </a:r>
          </a:p>
          <a:p>
            <a:endParaRPr lang="en-US" sz="3200" u="sng" baseline="300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69     =             # n</a:t>
            </a:r>
            <a:r>
              <a:rPr lang="en-US" sz="3200"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 </a:t>
            </a:r>
            <a:br>
              <a:rPr lang="en-US" sz="3200" dirty="0">
                <a:solidFill>
                  <a:srgbClr val="FF0000"/>
                </a:solidFill>
                <a:latin typeface="Times New Roman" panose="02020603050405020304" pitchFamily="18" charset="0"/>
                <a:cs typeface="Times New Roman" panose="02020603050405020304" pitchFamily="18" charset="0"/>
              </a:rPr>
            </a:br>
            <a:br>
              <a:rPr lang="en-US" sz="3200" dirty="0">
                <a:solidFill>
                  <a:srgbClr val="FF0000"/>
                </a:solidFill>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Tin has 50 protons, 50 electrons, and 69 neutrons.</a:t>
            </a:r>
          </a:p>
          <a:p>
            <a:r>
              <a:rPr lang="en-US" sz="32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51129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1DC9BE-E3D4-C83D-95AD-BFA1C739F726}"/>
              </a:ext>
            </a:extLst>
          </p:cNvPr>
          <p:cNvSpPr txBox="1"/>
          <p:nvPr/>
        </p:nvSpPr>
        <p:spPr>
          <a:xfrm>
            <a:off x="-10357" y="2209800"/>
            <a:ext cx="9144000" cy="1569660"/>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13</a:t>
            </a:r>
          </a:p>
          <a:p>
            <a:pPr algn="ctr"/>
            <a:endParaRPr lang="en-US" sz="3200" dirty="0">
              <a:latin typeface="Times New Roman" panose="02020603050405020304" pitchFamily="18" charset="0"/>
              <a:cs typeface="Times New Roman" panose="02020603050405020304" pitchFamily="18" charset="0"/>
            </a:endParaRPr>
          </a:p>
          <a:p>
            <a:pPr algn="ctr"/>
            <a:r>
              <a:rPr lang="en-US" sz="3200" dirty="0">
                <a:latin typeface="Times New Roman" panose="02020603050405020304" pitchFamily="18" charset="0"/>
                <a:cs typeface="Times New Roman" panose="02020603050405020304" pitchFamily="18" charset="0"/>
              </a:rPr>
              <a:t>This slide left intentionally blank; you know why.</a:t>
            </a:r>
          </a:p>
        </p:txBody>
      </p:sp>
    </p:spTree>
    <p:extLst>
      <p:ext uri="{BB962C8B-B14F-4D97-AF65-F5344CB8AC3E}">
        <p14:creationId xmlns:p14="http://schemas.microsoft.com/office/powerpoint/2010/main" val="2699823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400657"/>
          </a:xfrm>
          <a:prstGeom prst="rect">
            <a:avLst/>
          </a:prstGeom>
          <a:noFill/>
        </p:spPr>
        <p:txBody>
          <a:bodyPr wrap="square" rtlCol="0">
            <a:spAutoFit/>
          </a:bodyPr>
          <a:lstStyle/>
          <a:p>
            <a:r>
              <a:rPr lang="en-US" sz="4400" dirty="0">
                <a:solidFill>
                  <a:srgbClr val="FF0000"/>
                </a:solidFill>
                <a:latin typeface="Times New Roman" panose="02020603050405020304" pitchFamily="18" charset="0"/>
                <a:cs typeface="Times New Roman" panose="02020603050405020304" pitchFamily="18" charset="0"/>
              </a:rPr>
              <a:t>14.  All atoms are electrically neutral,     </a:t>
            </a:r>
            <a:br>
              <a:rPr lang="en-US" sz="4400" dirty="0">
                <a:solidFill>
                  <a:srgbClr val="FF0000"/>
                </a:solidFill>
                <a:latin typeface="Times New Roman" panose="02020603050405020304" pitchFamily="18" charset="0"/>
                <a:cs typeface="Times New Roman" panose="02020603050405020304" pitchFamily="18" charset="0"/>
              </a:rPr>
            </a:br>
            <a:r>
              <a:rPr lang="en-US" sz="4400" dirty="0">
                <a:solidFill>
                  <a:srgbClr val="FF0000"/>
                </a:solidFill>
                <a:latin typeface="Times New Roman" panose="02020603050405020304" pitchFamily="18" charset="0"/>
                <a:cs typeface="Times New Roman" panose="02020603050405020304" pitchFamily="18" charset="0"/>
              </a:rPr>
              <a:t>       </a:t>
            </a:r>
            <a:r>
              <a:rPr lang="en-US" sz="4400" dirty="0">
                <a:solidFill>
                  <a:srgbClr val="7030A0"/>
                </a:solidFill>
                <a:latin typeface="Times New Roman" panose="02020603050405020304" pitchFamily="18" charset="0"/>
                <a:cs typeface="Times New Roman" panose="02020603050405020304" pitchFamily="18" charset="0"/>
              </a:rPr>
              <a:t>the number of p</a:t>
            </a:r>
            <a:r>
              <a:rPr lang="en-US" sz="4400" baseline="30000" dirty="0">
                <a:solidFill>
                  <a:srgbClr val="7030A0"/>
                </a:solidFill>
                <a:latin typeface="Times New Roman" panose="02020603050405020304" pitchFamily="18" charset="0"/>
                <a:cs typeface="Times New Roman" panose="02020603050405020304" pitchFamily="18" charset="0"/>
              </a:rPr>
              <a:t>+</a:t>
            </a:r>
            <a:r>
              <a:rPr lang="en-US" sz="4400" dirty="0">
                <a:solidFill>
                  <a:srgbClr val="7030A0"/>
                </a:solidFill>
                <a:latin typeface="Times New Roman" panose="02020603050405020304" pitchFamily="18" charset="0"/>
                <a:cs typeface="Times New Roman" panose="02020603050405020304" pitchFamily="18" charset="0"/>
              </a:rPr>
              <a:t> = e</a:t>
            </a:r>
            <a:r>
              <a:rPr lang="en-US" sz="4400" baseline="30000" dirty="0">
                <a:solidFill>
                  <a:srgbClr val="7030A0"/>
                </a:solidFill>
                <a:latin typeface="Times New Roman" panose="02020603050405020304" pitchFamily="18" charset="0"/>
                <a:cs typeface="Times New Roman" panose="02020603050405020304" pitchFamily="18" charset="0"/>
              </a:rPr>
              <a:t>-</a:t>
            </a:r>
            <a:endParaRPr lang="en-US" sz="3200" baseline="30000" dirty="0">
              <a:solidFill>
                <a:srgbClr val="7030A0"/>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algn="ctr"/>
            <a:r>
              <a:rPr lang="en-US" sz="4400" dirty="0">
                <a:latin typeface="Times New Roman" panose="02020603050405020304" pitchFamily="18" charset="0"/>
                <a:cs typeface="Times New Roman" panose="02020603050405020304" pitchFamily="18" charset="0"/>
              </a:rPr>
              <a:t>The positives = the negatives.  </a:t>
            </a:r>
            <a:r>
              <a:rPr lang="en-US" sz="4400" i="1" dirty="0">
                <a:solidFill>
                  <a:srgbClr val="9900CC"/>
                </a:solidFill>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p:txBody>
      </p:sp>
      <p:sp>
        <p:nvSpPr>
          <p:cNvPr id="3" name="Isosceles Triangle 2">
            <a:extLst>
              <a:ext uri="{FF2B5EF4-FFF2-40B4-BE49-F238E27FC236}">
                <a16:creationId xmlns:a16="http://schemas.microsoft.com/office/drawing/2014/main" id="{0B76D0C9-6AB3-4D4E-94E4-09EC80A43DBF}"/>
              </a:ext>
            </a:extLst>
          </p:cNvPr>
          <p:cNvSpPr/>
          <p:nvPr/>
        </p:nvSpPr>
        <p:spPr>
          <a:xfrm>
            <a:off x="4076700" y="4419600"/>
            <a:ext cx="914400" cy="1371600"/>
          </a:xfrm>
          <a:prstGeom prst="triangle">
            <a:avLst/>
          </a:prstGeom>
          <a:blipFill>
            <a:blip r:embed="rId2"/>
            <a:tile tx="0" ty="0" sx="100000" sy="100000" flip="none" algn="tl"/>
          </a:blip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409117D-39D3-48BF-964B-77EA2D099240}"/>
              </a:ext>
            </a:extLst>
          </p:cNvPr>
          <p:cNvSpPr/>
          <p:nvPr/>
        </p:nvSpPr>
        <p:spPr>
          <a:xfrm>
            <a:off x="800100" y="4343400"/>
            <a:ext cx="7543800" cy="76200"/>
          </a:xfrm>
          <a:prstGeom prst="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C2D2AE4-2B06-48B6-B284-CCCC8EA7F17A}"/>
              </a:ext>
            </a:extLst>
          </p:cNvPr>
          <p:cNvSpPr/>
          <p:nvPr/>
        </p:nvSpPr>
        <p:spPr>
          <a:xfrm>
            <a:off x="800100" y="3429000"/>
            <a:ext cx="1371600" cy="914400"/>
          </a:xfrm>
          <a:prstGeom prst="ellipse">
            <a:avLst/>
          </a:prstGeom>
          <a:solidFill>
            <a:schemeClr val="bg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547366C-C5A1-42EE-AC1A-ACE542BB1E22}"/>
              </a:ext>
            </a:extLst>
          </p:cNvPr>
          <p:cNvSpPr txBox="1"/>
          <p:nvPr/>
        </p:nvSpPr>
        <p:spPr>
          <a:xfrm>
            <a:off x="952500" y="3581400"/>
            <a:ext cx="1371600" cy="584775"/>
          </a:xfrm>
          <a:prstGeom prst="rect">
            <a:avLst/>
          </a:prstGeom>
          <a:noFill/>
        </p:spPr>
        <p:txBody>
          <a:bodyPr wrap="square" rtlCol="0">
            <a:spAutoFit/>
          </a:bodyPr>
          <a:lstStyle/>
          <a:p>
            <a:r>
              <a:rPr lang="en-US" sz="3200" dirty="0">
                <a:latin typeface="Comic Sans MS" panose="030F0702030302020204" pitchFamily="66" charset="0"/>
              </a:rPr>
              <a:t># p</a:t>
            </a:r>
            <a:r>
              <a:rPr lang="en-US" sz="3200" baseline="30000" dirty="0">
                <a:latin typeface="Comic Sans MS" panose="030F0702030302020204" pitchFamily="66" charset="0"/>
              </a:rPr>
              <a:t>+</a:t>
            </a:r>
          </a:p>
        </p:txBody>
      </p:sp>
      <p:sp>
        <p:nvSpPr>
          <p:cNvPr id="7" name="Oval 6">
            <a:extLst>
              <a:ext uri="{FF2B5EF4-FFF2-40B4-BE49-F238E27FC236}">
                <a16:creationId xmlns:a16="http://schemas.microsoft.com/office/drawing/2014/main" id="{E8529260-32D6-446E-93BB-08E91629482D}"/>
              </a:ext>
            </a:extLst>
          </p:cNvPr>
          <p:cNvSpPr/>
          <p:nvPr/>
        </p:nvSpPr>
        <p:spPr>
          <a:xfrm>
            <a:off x="6972300" y="3429000"/>
            <a:ext cx="1371600" cy="914400"/>
          </a:xfrm>
          <a:prstGeom prst="ellipse">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TextBox 7">
            <a:extLst>
              <a:ext uri="{FF2B5EF4-FFF2-40B4-BE49-F238E27FC236}">
                <a16:creationId xmlns:a16="http://schemas.microsoft.com/office/drawing/2014/main" id="{691627AD-9783-4E3E-BD0E-9F6A5A9F982E}"/>
              </a:ext>
            </a:extLst>
          </p:cNvPr>
          <p:cNvSpPr txBox="1"/>
          <p:nvPr/>
        </p:nvSpPr>
        <p:spPr>
          <a:xfrm>
            <a:off x="7124700" y="3581400"/>
            <a:ext cx="1371600" cy="584775"/>
          </a:xfrm>
          <a:prstGeom prst="rect">
            <a:avLst/>
          </a:prstGeom>
          <a:noFill/>
        </p:spPr>
        <p:txBody>
          <a:bodyPr wrap="square" rtlCol="0">
            <a:spAutoFit/>
          </a:bodyPr>
          <a:lstStyle/>
          <a:p>
            <a:r>
              <a:rPr lang="en-US" sz="3200" dirty="0">
                <a:solidFill>
                  <a:srgbClr val="FF0000"/>
                </a:solidFill>
                <a:latin typeface="Comic Sans MS" panose="030F0702030302020204" pitchFamily="66" charset="0"/>
              </a:rPr>
              <a:t># e</a:t>
            </a:r>
            <a:r>
              <a:rPr lang="en-US" sz="3200" baseline="30000" dirty="0">
                <a:solidFill>
                  <a:srgbClr val="FF0000"/>
                </a:solidFill>
                <a:latin typeface="Comic Sans MS" panose="030F0702030302020204" pitchFamily="66" charset="0"/>
              </a:rPr>
              <a:t>-</a:t>
            </a:r>
          </a:p>
        </p:txBody>
      </p:sp>
    </p:spTree>
    <p:extLst>
      <p:ext uri="{BB962C8B-B14F-4D97-AF65-F5344CB8AC3E}">
        <p14:creationId xmlns:p14="http://schemas.microsoft.com/office/powerpoint/2010/main" val="1222269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43143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15.  How many p</a:t>
            </a:r>
            <a:r>
              <a:rPr lang="en-US" sz="3200" baseline="30000" dirty="0">
                <a:solidFill>
                  <a:srgbClr val="FF0000"/>
                </a:solidFill>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 n° and e</a:t>
            </a:r>
            <a:r>
              <a:rPr lang="en-US" sz="3200" baseline="30000" dirty="0">
                <a:solidFill>
                  <a:srgbClr val="FF0000"/>
                </a:solidFill>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 are in INDIUM?</a:t>
            </a:r>
          </a:p>
          <a:p>
            <a:pPr algn="ctr"/>
            <a:endParaRPr lang="en-US" sz="3200" dirty="0">
              <a:solidFill>
                <a:srgbClr val="FF0000"/>
              </a:solidFill>
              <a:latin typeface="Times New Roman" panose="02020603050405020304" pitchFamily="18" charset="0"/>
              <a:cs typeface="Times New Roman" panose="02020603050405020304" pitchFamily="18" charset="0"/>
            </a:endParaRPr>
          </a:p>
          <a:p>
            <a:r>
              <a:rPr lang="en-US" sz="8800" dirty="0">
                <a:solidFill>
                  <a:srgbClr val="FF0000"/>
                </a:solidFill>
                <a:latin typeface="Tahoma" pitchFamily="34" charset="0"/>
                <a:cs typeface="Tahoma" pitchFamily="34" charset="0"/>
              </a:rPr>
              <a:t>  </a:t>
            </a:r>
            <a:endParaRPr lang="en-US" sz="3200" dirty="0">
              <a:solidFill>
                <a:srgbClr val="FF0000"/>
              </a:solidFill>
              <a:latin typeface="Tahoma" pitchFamily="34" charset="0"/>
              <a:cs typeface="Tahoma" pitchFamily="34" charset="0"/>
            </a:endParaRPr>
          </a:p>
        </p:txBody>
      </p:sp>
      <p:graphicFrame>
        <p:nvGraphicFramePr>
          <p:cNvPr id="3" name="Table 2">
            <a:extLst>
              <a:ext uri="{FF2B5EF4-FFF2-40B4-BE49-F238E27FC236}">
                <a16:creationId xmlns:a16="http://schemas.microsoft.com/office/drawing/2014/main" id="{4E02911F-8F72-EA71-912A-E8FA7FF149C3}"/>
              </a:ext>
            </a:extLst>
          </p:cNvPr>
          <p:cNvGraphicFramePr>
            <a:graphicFrameLocks noGrp="1"/>
          </p:cNvGraphicFramePr>
          <p:nvPr>
            <p:extLst>
              <p:ext uri="{D42A27DB-BD31-4B8C-83A1-F6EECF244321}">
                <p14:modId xmlns:p14="http://schemas.microsoft.com/office/powerpoint/2010/main" val="2301367921"/>
              </p:ext>
            </p:extLst>
          </p:nvPr>
        </p:nvGraphicFramePr>
        <p:xfrm>
          <a:off x="0" y="1219200"/>
          <a:ext cx="9144001" cy="2286001"/>
        </p:xfrm>
        <a:graphic>
          <a:graphicData uri="http://schemas.openxmlformats.org/drawingml/2006/table">
            <a:tbl>
              <a:tblPr firstRow="1" bandRow="1">
                <a:tableStyleId>{5C22544A-7EE6-4342-B048-85BDC9FD1C3A}</a:tableStyleId>
              </a:tblPr>
              <a:tblGrid>
                <a:gridCol w="2228370">
                  <a:extLst>
                    <a:ext uri="{9D8B030D-6E8A-4147-A177-3AD203B41FA5}">
                      <a16:colId xmlns:a16="http://schemas.microsoft.com/office/drawing/2014/main" val="1003386128"/>
                    </a:ext>
                  </a:extLst>
                </a:gridCol>
                <a:gridCol w="4629631">
                  <a:extLst>
                    <a:ext uri="{9D8B030D-6E8A-4147-A177-3AD203B41FA5}">
                      <a16:colId xmlns:a16="http://schemas.microsoft.com/office/drawing/2014/main" val="182204470"/>
                    </a:ext>
                  </a:extLst>
                </a:gridCol>
                <a:gridCol w="2286000">
                  <a:extLst>
                    <a:ext uri="{9D8B030D-6E8A-4147-A177-3AD203B41FA5}">
                      <a16:colId xmlns:a16="http://schemas.microsoft.com/office/drawing/2014/main" val="4194282612"/>
                    </a:ext>
                  </a:extLst>
                </a:gridCol>
              </a:tblGrid>
              <a:tr h="1090247">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Indium mass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 protons PLUS # neutrons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8720276"/>
                  </a:ext>
                </a:extLst>
              </a:tr>
              <a:tr h="597877">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minus protons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800" b="0" dirty="0">
                          <a:solidFill>
                            <a:srgbClr val="FF0000"/>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6234284"/>
                  </a:ext>
                </a:extLst>
              </a:tr>
              <a:tr h="597877">
                <a:tc>
                  <a:txBody>
                    <a:bodyPr/>
                    <a:lstStyle/>
                    <a:p>
                      <a:pPr algn="ctr"/>
                      <a:endParaRPr lang="en-US" sz="2800" b="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 neutrons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143294"/>
                  </a:ext>
                </a:extLst>
              </a:tr>
            </a:tbl>
          </a:graphicData>
        </a:graphic>
      </p:graphicFrame>
    </p:spTree>
    <p:extLst>
      <p:ext uri="{BB962C8B-B14F-4D97-AF65-F5344CB8AC3E}">
        <p14:creationId xmlns:p14="http://schemas.microsoft.com/office/powerpoint/2010/main" val="4054671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43143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15.  How many p</a:t>
            </a:r>
            <a:r>
              <a:rPr lang="en-US" sz="3200" baseline="30000" dirty="0">
                <a:solidFill>
                  <a:srgbClr val="FF0000"/>
                </a:solidFill>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 n° and e</a:t>
            </a:r>
            <a:r>
              <a:rPr lang="en-US" sz="3200" baseline="30000" dirty="0">
                <a:solidFill>
                  <a:srgbClr val="FF0000"/>
                </a:solidFill>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 are in INDIUM?</a:t>
            </a:r>
          </a:p>
          <a:p>
            <a:pPr algn="ctr"/>
            <a:endParaRPr lang="en-US" sz="3200" dirty="0">
              <a:solidFill>
                <a:srgbClr val="FF0000"/>
              </a:solidFill>
              <a:latin typeface="Times New Roman" panose="02020603050405020304" pitchFamily="18" charset="0"/>
              <a:cs typeface="Times New Roman" panose="02020603050405020304" pitchFamily="18" charset="0"/>
            </a:endParaRPr>
          </a:p>
          <a:p>
            <a:r>
              <a:rPr lang="en-US" sz="8800" dirty="0">
                <a:solidFill>
                  <a:srgbClr val="FF0000"/>
                </a:solidFill>
                <a:latin typeface="Tahoma" pitchFamily="34" charset="0"/>
                <a:cs typeface="Tahoma" pitchFamily="34" charset="0"/>
              </a:rPr>
              <a:t>  </a:t>
            </a:r>
            <a:endParaRPr lang="en-US" sz="3200" dirty="0">
              <a:solidFill>
                <a:srgbClr val="FF0000"/>
              </a:solidFill>
              <a:latin typeface="Tahoma" pitchFamily="34" charset="0"/>
              <a:cs typeface="Tahoma" pitchFamily="34" charset="0"/>
            </a:endParaRPr>
          </a:p>
        </p:txBody>
      </p:sp>
      <p:graphicFrame>
        <p:nvGraphicFramePr>
          <p:cNvPr id="3" name="Table 2">
            <a:extLst>
              <a:ext uri="{FF2B5EF4-FFF2-40B4-BE49-F238E27FC236}">
                <a16:creationId xmlns:a16="http://schemas.microsoft.com/office/drawing/2014/main" id="{4E02911F-8F72-EA71-912A-E8FA7FF149C3}"/>
              </a:ext>
            </a:extLst>
          </p:cNvPr>
          <p:cNvGraphicFramePr>
            <a:graphicFrameLocks noGrp="1"/>
          </p:cNvGraphicFramePr>
          <p:nvPr>
            <p:extLst>
              <p:ext uri="{D42A27DB-BD31-4B8C-83A1-F6EECF244321}">
                <p14:modId xmlns:p14="http://schemas.microsoft.com/office/powerpoint/2010/main" val="2019759085"/>
              </p:ext>
            </p:extLst>
          </p:nvPr>
        </p:nvGraphicFramePr>
        <p:xfrm>
          <a:off x="0" y="1219200"/>
          <a:ext cx="9144001" cy="3481755"/>
        </p:xfrm>
        <a:graphic>
          <a:graphicData uri="http://schemas.openxmlformats.org/drawingml/2006/table">
            <a:tbl>
              <a:tblPr firstRow="1" bandRow="1">
                <a:tableStyleId>{5C22544A-7EE6-4342-B048-85BDC9FD1C3A}</a:tableStyleId>
              </a:tblPr>
              <a:tblGrid>
                <a:gridCol w="2228370">
                  <a:extLst>
                    <a:ext uri="{9D8B030D-6E8A-4147-A177-3AD203B41FA5}">
                      <a16:colId xmlns:a16="http://schemas.microsoft.com/office/drawing/2014/main" val="1003386128"/>
                    </a:ext>
                  </a:extLst>
                </a:gridCol>
                <a:gridCol w="4629631">
                  <a:extLst>
                    <a:ext uri="{9D8B030D-6E8A-4147-A177-3AD203B41FA5}">
                      <a16:colId xmlns:a16="http://schemas.microsoft.com/office/drawing/2014/main" val="182204470"/>
                    </a:ext>
                  </a:extLst>
                </a:gridCol>
                <a:gridCol w="2286000">
                  <a:extLst>
                    <a:ext uri="{9D8B030D-6E8A-4147-A177-3AD203B41FA5}">
                      <a16:colId xmlns:a16="http://schemas.microsoft.com/office/drawing/2014/main" val="4194282612"/>
                    </a:ext>
                  </a:extLst>
                </a:gridCol>
              </a:tblGrid>
              <a:tr h="1090247">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Indium mass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 protons PLUS # neutrons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798720276"/>
                  </a:ext>
                </a:extLst>
              </a:tr>
              <a:tr h="597877">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minus protons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800" b="0" dirty="0">
                          <a:solidFill>
                            <a:srgbClr val="FF0000"/>
                          </a:solidFill>
                          <a:latin typeface="Times New Roman" panose="02020603050405020304" pitchFamily="18" charset="0"/>
                          <a:cs typeface="Times New Roman" panose="02020603050405020304" pitchFamily="18" charset="0"/>
                        </a:rPr>
                        <a:t>      –  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456234284"/>
                  </a:ext>
                </a:extLst>
              </a:tr>
              <a:tr h="597877">
                <a:tc>
                  <a:txBody>
                    <a:bodyPr/>
                    <a:lstStyle/>
                    <a:p>
                      <a:pPr algn="ctr"/>
                      <a:endParaRPr lang="en-US" sz="2800" b="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equals neutrons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394143294"/>
                  </a:ext>
                </a:extLst>
              </a:tr>
              <a:tr h="597877">
                <a:tc gridSpan="3">
                  <a:txBody>
                    <a:bodyPr/>
                    <a:lstStyle/>
                    <a:p>
                      <a:pPr algn="ctr"/>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7140989"/>
                  </a:ext>
                </a:extLst>
              </a:tr>
              <a:tr h="597877">
                <a:tc gridSpan="3">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The protons = electrons, so indium has 49 electrons also.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0527530"/>
                  </a:ext>
                </a:extLst>
              </a:tr>
            </a:tbl>
          </a:graphicData>
        </a:graphic>
      </p:graphicFrame>
    </p:spTree>
    <p:extLst>
      <p:ext uri="{BB962C8B-B14F-4D97-AF65-F5344CB8AC3E}">
        <p14:creationId xmlns:p14="http://schemas.microsoft.com/office/powerpoint/2010/main" val="3176707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B1FEB7-FB83-9667-D87A-849955DC3DAE}"/>
              </a:ext>
            </a:extLst>
          </p:cNvPr>
          <p:cNvSpPr txBox="1"/>
          <p:nvPr/>
        </p:nvSpPr>
        <p:spPr>
          <a:xfrm>
            <a:off x="0" y="0"/>
            <a:ext cx="9144000" cy="2431435"/>
          </a:xfrm>
          <a:prstGeom prst="rect">
            <a:avLst/>
          </a:prstGeom>
          <a:noFill/>
        </p:spPr>
        <p:txBody>
          <a:bodyPr wrap="square" rtlCol="0">
            <a:spAutoFit/>
          </a:bodyPr>
          <a:lstStyle/>
          <a:p>
            <a:r>
              <a:rPr lang="en-US" sz="3200" dirty="0">
                <a:solidFill>
                  <a:srgbClr val="3333CC"/>
                </a:solidFill>
                <a:latin typeface="Times New Roman" panose="02020603050405020304" pitchFamily="18" charset="0"/>
                <a:cs typeface="Times New Roman" panose="02020603050405020304" pitchFamily="18" charset="0"/>
              </a:rPr>
              <a:t>16.  How many p</a:t>
            </a:r>
            <a:r>
              <a:rPr lang="en-US" sz="3200" baseline="30000" dirty="0">
                <a:solidFill>
                  <a:srgbClr val="3333CC"/>
                </a:solidFill>
                <a:latin typeface="Times New Roman" panose="02020603050405020304" pitchFamily="18" charset="0"/>
                <a:cs typeface="Times New Roman" panose="02020603050405020304" pitchFamily="18" charset="0"/>
              </a:rPr>
              <a:t>+</a:t>
            </a:r>
            <a:r>
              <a:rPr lang="en-US" sz="3200" dirty="0">
                <a:solidFill>
                  <a:srgbClr val="3333CC"/>
                </a:solidFill>
                <a:latin typeface="Times New Roman" panose="02020603050405020304" pitchFamily="18" charset="0"/>
                <a:cs typeface="Times New Roman" panose="02020603050405020304" pitchFamily="18" charset="0"/>
              </a:rPr>
              <a:t>, n° and e</a:t>
            </a:r>
            <a:r>
              <a:rPr lang="en-US" sz="3200" baseline="30000" dirty="0">
                <a:solidFill>
                  <a:srgbClr val="3333CC"/>
                </a:solidFill>
                <a:latin typeface="Times New Roman" panose="02020603050405020304" pitchFamily="18" charset="0"/>
                <a:cs typeface="Times New Roman" panose="02020603050405020304" pitchFamily="18" charset="0"/>
              </a:rPr>
              <a:t>-</a:t>
            </a:r>
            <a:r>
              <a:rPr lang="en-US" sz="3200" dirty="0">
                <a:solidFill>
                  <a:srgbClr val="3333CC"/>
                </a:solidFill>
                <a:latin typeface="Times New Roman" panose="02020603050405020304" pitchFamily="18" charset="0"/>
                <a:cs typeface="Times New Roman" panose="02020603050405020304" pitchFamily="18" charset="0"/>
              </a:rPr>
              <a:t> are in NIOBIUM (#41)?</a:t>
            </a:r>
          </a:p>
          <a:p>
            <a:pPr algn="ctr"/>
            <a:endParaRPr lang="en-US" sz="3200" dirty="0">
              <a:solidFill>
                <a:srgbClr val="FF0000"/>
              </a:solidFill>
              <a:latin typeface="Times New Roman" panose="02020603050405020304" pitchFamily="18" charset="0"/>
              <a:cs typeface="Times New Roman" panose="02020603050405020304" pitchFamily="18" charset="0"/>
            </a:endParaRPr>
          </a:p>
          <a:p>
            <a:r>
              <a:rPr lang="en-US" sz="8800" dirty="0">
                <a:solidFill>
                  <a:srgbClr val="FF0000"/>
                </a:solidFill>
                <a:latin typeface="Tahoma" pitchFamily="34" charset="0"/>
                <a:cs typeface="Tahoma" pitchFamily="34" charset="0"/>
              </a:rPr>
              <a:t>  </a:t>
            </a:r>
            <a:endParaRPr lang="en-US" sz="3200" dirty="0">
              <a:solidFill>
                <a:srgbClr val="FF0000"/>
              </a:solidFill>
              <a:latin typeface="Tahoma" pitchFamily="34" charset="0"/>
              <a:cs typeface="Tahoma" pitchFamily="34" charset="0"/>
            </a:endParaRPr>
          </a:p>
        </p:txBody>
      </p:sp>
      <p:graphicFrame>
        <p:nvGraphicFramePr>
          <p:cNvPr id="3" name="Table 2">
            <a:extLst>
              <a:ext uri="{FF2B5EF4-FFF2-40B4-BE49-F238E27FC236}">
                <a16:creationId xmlns:a16="http://schemas.microsoft.com/office/drawing/2014/main" id="{A6B4DDF1-361B-175E-EF15-11EFC6D4D9D9}"/>
              </a:ext>
            </a:extLst>
          </p:cNvPr>
          <p:cNvGraphicFramePr>
            <a:graphicFrameLocks noGrp="1"/>
          </p:cNvGraphicFramePr>
          <p:nvPr>
            <p:extLst>
              <p:ext uri="{D42A27DB-BD31-4B8C-83A1-F6EECF244321}">
                <p14:modId xmlns:p14="http://schemas.microsoft.com/office/powerpoint/2010/main" val="530441970"/>
              </p:ext>
            </p:extLst>
          </p:nvPr>
        </p:nvGraphicFramePr>
        <p:xfrm>
          <a:off x="0" y="1219200"/>
          <a:ext cx="9144001" cy="3481755"/>
        </p:xfrm>
        <a:graphic>
          <a:graphicData uri="http://schemas.openxmlformats.org/drawingml/2006/table">
            <a:tbl>
              <a:tblPr firstRow="1" bandRow="1">
                <a:tableStyleId>{5C22544A-7EE6-4342-B048-85BDC9FD1C3A}</a:tableStyleId>
              </a:tblPr>
              <a:tblGrid>
                <a:gridCol w="2228370">
                  <a:extLst>
                    <a:ext uri="{9D8B030D-6E8A-4147-A177-3AD203B41FA5}">
                      <a16:colId xmlns:a16="http://schemas.microsoft.com/office/drawing/2014/main" val="1003386128"/>
                    </a:ext>
                  </a:extLst>
                </a:gridCol>
                <a:gridCol w="4629631">
                  <a:extLst>
                    <a:ext uri="{9D8B030D-6E8A-4147-A177-3AD203B41FA5}">
                      <a16:colId xmlns:a16="http://schemas.microsoft.com/office/drawing/2014/main" val="182204470"/>
                    </a:ext>
                  </a:extLst>
                </a:gridCol>
                <a:gridCol w="2286000">
                  <a:extLst>
                    <a:ext uri="{9D8B030D-6E8A-4147-A177-3AD203B41FA5}">
                      <a16:colId xmlns:a16="http://schemas.microsoft.com/office/drawing/2014/main" val="4194282612"/>
                    </a:ext>
                  </a:extLst>
                </a:gridCol>
              </a:tblGrid>
              <a:tr h="1090247">
                <a:tc>
                  <a:txBody>
                    <a:bodyPr/>
                    <a:lstStyle/>
                    <a:p>
                      <a:pPr algn="ctr"/>
                      <a:r>
                        <a:rPr lang="en-US" sz="2400" b="0" dirty="0">
                          <a:solidFill>
                            <a:srgbClr val="3333CC"/>
                          </a:solidFill>
                          <a:latin typeface="Times New Roman" panose="02020603050405020304" pitchFamily="18" charset="0"/>
                          <a:cs typeface="Times New Roman" panose="02020603050405020304" pitchFamily="18" charset="0"/>
                        </a:rPr>
                        <a:t>Niobium mass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3333CC"/>
                          </a:solidFill>
                          <a:latin typeface="Times New Roman" panose="02020603050405020304" pitchFamily="18" charset="0"/>
                          <a:cs typeface="Times New Roman" panose="02020603050405020304" pitchFamily="18" charset="0"/>
                        </a:rPr>
                        <a:t># protons PLUS # neutrons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0" dirty="0">
                        <a:solidFill>
                          <a:srgbClr val="3333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3798720276"/>
                  </a:ext>
                </a:extLst>
              </a:tr>
              <a:tr h="597877">
                <a:tc>
                  <a:txBody>
                    <a:bodyPr/>
                    <a:lstStyle/>
                    <a:p>
                      <a:pPr algn="ctr"/>
                      <a:endParaRPr lang="en-US" sz="2400" b="0" dirty="0">
                        <a:solidFill>
                          <a:srgbClr val="3333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3333CC"/>
                          </a:solidFill>
                          <a:latin typeface="Times New Roman" panose="02020603050405020304" pitchFamily="18" charset="0"/>
                          <a:cs typeface="Times New Roman" panose="02020603050405020304" pitchFamily="18" charset="0"/>
                        </a:rPr>
                        <a:t>minus protons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800" b="0" dirty="0">
                          <a:solidFill>
                            <a:srgbClr val="3333CC"/>
                          </a:solidFill>
                          <a:latin typeface="Times New Roman" panose="02020603050405020304" pitchFamily="18" charset="0"/>
                          <a:cs typeface="Times New Roman" panose="02020603050405020304" pitchFamily="18" charset="0"/>
                        </a:rPr>
                        <a:t>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456234284"/>
                  </a:ext>
                </a:extLst>
              </a:tr>
              <a:tr h="597877">
                <a:tc>
                  <a:txBody>
                    <a:bodyPr/>
                    <a:lstStyle/>
                    <a:p>
                      <a:pPr algn="ctr"/>
                      <a:endParaRPr lang="en-US" sz="2400" b="0">
                        <a:solidFill>
                          <a:srgbClr val="3333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3333CC"/>
                          </a:solidFill>
                          <a:latin typeface="Times New Roman" panose="02020603050405020304" pitchFamily="18" charset="0"/>
                          <a:cs typeface="Times New Roman" panose="02020603050405020304" pitchFamily="18" charset="0"/>
                        </a:rPr>
                        <a:t>equals neutrons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0" dirty="0">
                        <a:solidFill>
                          <a:srgbClr val="3333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3394143294"/>
                  </a:ext>
                </a:extLst>
              </a:tr>
              <a:tr h="597877">
                <a:tc gridSpan="3">
                  <a:txBody>
                    <a:bodyPr/>
                    <a:lstStyle/>
                    <a:p>
                      <a:pPr algn="ctr"/>
                      <a:endParaRPr lang="en-US" sz="2400" b="0" dirty="0">
                        <a:solidFill>
                          <a:srgbClr val="3333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7140989"/>
                  </a:ext>
                </a:extLst>
              </a:tr>
              <a:tr h="597877">
                <a:tc gridSpan="3">
                  <a:txBody>
                    <a:bodyPr/>
                    <a:lstStyle/>
                    <a:p>
                      <a:pPr algn="ctr"/>
                      <a:r>
                        <a:rPr lang="en-US" sz="2400" b="0" dirty="0">
                          <a:solidFill>
                            <a:srgbClr val="3333CC"/>
                          </a:solidFill>
                          <a:latin typeface="Times New Roman" panose="02020603050405020304" pitchFamily="18" charset="0"/>
                          <a:cs typeface="Times New Roman" panose="02020603050405020304" pitchFamily="18" charset="0"/>
                        </a:rPr>
                        <a:t>The protons = electrons, so niobium has    electrons also.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0527530"/>
                  </a:ext>
                </a:extLst>
              </a:tr>
            </a:tbl>
          </a:graphicData>
        </a:graphic>
      </p:graphicFrame>
    </p:spTree>
    <p:extLst>
      <p:ext uri="{BB962C8B-B14F-4D97-AF65-F5344CB8AC3E}">
        <p14:creationId xmlns:p14="http://schemas.microsoft.com/office/powerpoint/2010/main" val="1447275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1.  All atoms are made up of three sub-atomic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(smaller than atoms) parts.  They are the… </a:t>
            </a:r>
          </a:p>
        </p:txBody>
      </p:sp>
      <p:graphicFrame>
        <p:nvGraphicFramePr>
          <p:cNvPr id="3" name="Table 2"/>
          <p:cNvGraphicFramePr>
            <a:graphicFrameLocks noGrp="1"/>
          </p:cNvGraphicFramePr>
          <p:nvPr>
            <p:extLst>
              <p:ext uri="{D42A27DB-BD31-4B8C-83A1-F6EECF244321}">
                <p14:modId xmlns:p14="http://schemas.microsoft.com/office/powerpoint/2010/main" val="1611712167"/>
              </p:ext>
            </p:extLst>
          </p:nvPr>
        </p:nvGraphicFramePr>
        <p:xfrm>
          <a:off x="0" y="1371600"/>
          <a:ext cx="9144000" cy="54864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1363775">
                <a:tc>
                  <a:txBody>
                    <a:bodyPr/>
                    <a:lstStyle/>
                    <a:p>
                      <a:pPr algn="ctr"/>
                      <a:r>
                        <a:rPr lang="en-US" sz="3200" b="0" dirty="0">
                          <a:solidFill>
                            <a:srgbClr val="9900CC"/>
                          </a:solidFill>
                          <a:latin typeface="Times New Roman" panose="02020603050405020304" pitchFamily="18" charset="0"/>
                          <a:cs typeface="Times New Roman" panose="02020603050405020304" pitchFamily="18" charset="0"/>
                        </a:rPr>
                        <a:t>Parts of</a:t>
                      </a:r>
                      <a:br>
                        <a:rPr lang="en-US" sz="3200" b="0" dirty="0">
                          <a:solidFill>
                            <a:srgbClr val="9900CC"/>
                          </a:solidFill>
                          <a:latin typeface="Times New Roman" panose="02020603050405020304" pitchFamily="18" charset="0"/>
                          <a:cs typeface="Times New Roman" panose="02020603050405020304" pitchFamily="18" charset="0"/>
                        </a:rPr>
                      </a:br>
                      <a:r>
                        <a:rPr lang="en-US" sz="3200" b="0" dirty="0">
                          <a:solidFill>
                            <a:srgbClr val="9900CC"/>
                          </a:solidFill>
                          <a:latin typeface="Times New Roman" panose="02020603050405020304" pitchFamily="18" charset="0"/>
                          <a:cs typeface="Times New Roman" panose="02020603050405020304" pitchFamily="18" charset="0"/>
                        </a:rPr>
                        <a:t>the 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rgbClr val="9900CC"/>
                          </a:solidFill>
                          <a:latin typeface="Times New Roman" panose="02020603050405020304" pitchFamily="18" charset="0"/>
                          <a:cs typeface="Times New Roman" panose="02020603050405020304" pitchFamily="18" charset="0"/>
                        </a:rPr>
                        <a:t>Particle</a:t>
                      </a:r>
                      <a:br>
                        <a:rPr lang="en-US" sz="3200" b="0" dirty="0">
                          <a:solidFill>
                            <a:srgbClr val="9900CC"/>
                          </a:solidFill>
                          <a:latin typeface="Times New Roman" panose="02020603050405020304" pitchFamily="18" charset="0"/>
                          <a:cs typeface="Times New Roman" panose="02020603050405020304" pitchFamily="18" charset="0"/>
                        </a:rPr>
                      </a:br>
                      <a:r>
                        <a:rPr lang="en-US" sz="3200" b="0" dirty="0">
                          <a:solidFill>
                            <a:srgbClr val="9900CC"/>
                          </a:solidFill>
                          <a:latin typeface="Times New Roman" panose="02020603050405020304" pitchFamily="18" charset="0"/>
                          <a:cs typeface="Times New Roman" panose="02020603050405020304" pitchFamily="18" charset="0"/>
                        </a:rPr>
                        <a:t>Charge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rgbClr val="9900CC"/>
                          </a:solidFill>
                          <a:latin typeface="Times New Roman" panose="02020603050405020304" pitchFamily="18" charset="0"/>
                          <a:cs typeface="Times New Roman" panose="02020603050405020304" pitchFamily="18" charset="0"/>
                        </a:rPr>
                        <a:t>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rgbClr val="9900CC"/>
                          </a:solidFill>
                          <a:latin typeface="Times New Roman" panose="02020603050405020304" pitchFamily="18" charset="0"/>
                          <a:cs typeface="Times New Roman" panose="02020603050405020304" pitchFamily="18" charset="0"/>
                        </a:rPr>
                        <a:t>Mass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rgbClr val="9900CC"/>
                          </a:solidFill>
                          <a:latin typeface="Times New Roman" panose="02020603050405020304" pitchFamily="18" charset="0"/>
                          <a:cs typeface="Times New Roman" panose="02020603050405020304" pitchFamily="18" charset="0"/>
                        </a:rPr>
                        <a:t>Location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363775">
                <a:tc>
                  <a:txBody>
                    <a:bodyPr/>
                    <a:lstStyle/>
                    <a:p>
                      <a:pPr algn="ctr"/>
                      <a:r>
                        <a:rPr lang="en-US" sz="3200" b="0" dirty="0">
                          <a:solidFill>
                            <a:srgbClr val="FF0000"/>
                          </a:solidFill>
                          <a:latin typeface="Times New Roman" panose="02020603050405020304" pitchFamily="18" charset="0"/>
                          <a:cs typeface="Times New Roman" panose="02020603050405020304" pitchFamily="18" charset="0"/>
                        </a:rPr>
                        <a:t>proton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2400" b="0" baseline="300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363775">
                <a:tc>
                  <a:txBody>
                    <a:bodyPr/>
                    <a:lstStyle/>
                    <a:p>
                      <a:pPr algn="ctr"/>
                      <a:r>
                        <a:rPr lang="en-US" sz="3200" b="0" dirty="0">
                          <a:solidFill>
                            <a:srgbClr val="FF0000"/>
                          </a:solidFill>
                          <a:latin typeface="Times New Roman" panose="02020603050405020304" pitchFamily="18" charset="0"/>
                          <a:cs typeface="Times New Roman" panose="02020603050405020304" pitchFamily="18" charset="0"/>
                        </a:rPr>
                        <a:t>neutron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extLst>
                  <a:ext uri="{0D108BD9-81ED-4DB2-BD59-A6C34878D82A}">
                    <a16:rowId xmlns:a16="http://schemas.microsoft.com/office/drawing/2014/main" val="10002"/>
                  </a:ext>
                </a:extLst>
              </a:tr>
              <a:tr h="1395075">
                <a:tc>
                  <a:txBody>
                    <a:bodyPr/>
                    <a:lstStyle/>
                    <a:p>
                      <a:pPr algn="ctr"/>
                      <a:r>
                        <a:rPr lang="en-US" sz="3200" b="0" dirty="0">
                          <a:solidFill>
                            <a:srgbClr val="3333CC"/>
                          </a:solidFill>
                          <a:latin typeface="Times New Roman" panose="02020603050405020304" pitchFamily="18" charset="0"/>
                          <a:cs typeface="Times New Roman" panose="02020603050405020304" pitchFamily="18" charset="0"/>
                        </a:rPr>
                        <a:t>electron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2400" b="0" dirty="0">
                        <a:solidFill>
                          <a:srgbClr val="3333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2400" b="0" baseline="30000" dirty="0">
                        <a:solidFill>
                          <a:srgbClr val="3333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2400" b="0" dirty="0">
                        <a:solidFill>
                          <a:srgbClr val="3333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2400" b="0" dirty="0">
                        <a:solidFill>
                          <a:srgbClr val="3333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50173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B1FEB7-FB83-9667-D87A-849955DC3DAE}"/>
              </a:ext>
            </a:extLst>
          </p:cNvPr>
          <p:cNvSpPr txBox="1"/>
          <p:nvPr/>
        </p:nvSpPr>
        <p:spPr>
          <a:xfrm>
            <a:off x="0" y="0"/>
            <a:ext cx="9144000" cy="2431435"/>
          </a:xfrm>
          <a:prstGeom prst="rect">
            <a:avLst/>
          </a:prstGeom>
          <a:noFill/>
        </p:spPr>
        <p:txBody>
          <a:bodyPr wrap="square" rtlCol="0">
            <a:spAutoFit/>
          </a:bodyPr>
          <a:lstStyle/>
          <a:p>
            <a:r>
              <a:rPr lang="en-US" sz="3200" dirty="0">
                <a:solidFill>
                  <a:srgbClr val="3333CC"/>
                </a:solidFill>
                <a:latin typeface="Times New Roman" panose="02020603050405020304" pitchFamily="18" charset="0"/>
                <a:cs typeface="Times New Roman" panose="02020603050405020304" pitchFamily="18" charset="0"/>
              </a:rPr>
              <a:t>16.  How many p</a:t>
            </a:r>
            <a:r>
              <a:rPr lang="en-US" sz="3200" baseline="30000" dirty="0">
                <a:solidFill>
                  <a:srgbClr val="3333CC"/>
                </a:solidFill>
                <a:latin typeface="Times New Roman" panose="02020603050405020304" pitchFamily="18" charset="0"/>
                <a:cs typeface="Times New Roman" panose="02020603050405020304" pitchFamily="18" charset="0"/>
              </a:rPr>
              <a:t>+</a:t>
            </a:r>
            <a:r>
              <a:rPr lang="en-US" sz="3200" dirty="0">
                <a:solidFill>
                  <a:srgbClr val="3333CC"/>
                </a:solidFill>
                <a:latin typeface="Times New Roman" panose="02020603050405020304" pitchFamily="18" charset="0"/>
                <a:cs typeface="Times New Roman" panose="02020603050405020304" pitchFamily="18" charset="0"/>
              </a:rPr>
              <a:t>, n° and e</a:t>
            </a:r>
            <a:r>
              <a:rPr lang="en-US" sz="3200" baseline="30000" dirty="0">
                <a:solidFill>
                  <a:srgbClr val="3333CC"/>
                </a:solidFill>
                <a:latin typeface="Times New Roman" panose="02020603050405020304" pitchFamily="18" charset="0"/>
                <a:cs typeface="Times New Roman" panose="02020603050405020304" pitchFamily="18" charset="0"/>
              </a:rPr>
              <a:t>-</a:t>
            </a:r>
            <a:r>
              <a:rPr lang="en-US" sz="3200" dirty="0">
                <a:solidFill>
                  <a:srgbClr val="3333CC"/>
                </a:solidFill>
                <a:latin typeface="Times New Roman" panose="02020603050405020304" pitchFamily="18" charset="0"/>
                <a:cs typeface="Times New Roman" panose="02020603050405020304" pitchFamily="18" charset="0"/>
              </a:rPr>
              <a:t> are in NIOBIUM (#41)?</a:t>
            </a:r>
          </a:p>
          <a:p>
            <a:pPr algn="ctr"/>
            <a:endParaRPr lang="en-US" sz="3200" dirty="0">
              <a:solidFill>
                <a:srgbClr val="FF0000"/>
              </a:solidFill>
              <a:latin typeface="Times New Roman" panose="02020603050405020304" pitchFamily="18" charset="0"/>
              <a:cs typeface="Times New Roman" panose="02020603050405020304" pitchFamily="18" charset="0"/>
            </a:endParaRPr>
          </a:p>
          <a:p>
            <a:r>
              <a:rPr lang="en-US" sz="8800" dirty="0">
                <a:solidFill>
                  <a:srgbClr val="FF0000"/>
                </a:solidFill>
                <a:latin typeface="Tahoma" pitchFamily="34" charset="0"/>
                <a:cs typeface="Tahoma" pitchFamily="34" charset="0"/>
              </a:rPr>
              <a:t>  </a:t>
            </a:r>
            <a:endParaRPr lang="en-US" sz="3200" dirty="0">
              <a:solidFill>
                <a:srgbClr val="FF0000"/>
              </a:solidFill>
              <a:latin typeface="Tahoma" pitchFamily="34" charset="0"/>
              <a:cs typeface="Tahoma" pitchFamily="34" charset="0"/>
            </a:endParaRPr>
          </a:p>
        </p:txBody>
      </p:sp>
      <p:graphicFrame>
        <p:nvGraphicFramePr>
          <p:cNvPr id="3" name="Table 2">
            <a:extLst>
              <a:ext uri="{FF2B5EF4-FFF2-40B4-BE49-F238E27FC236}">
                <a16:creationId xmlns:a16="http://schemas.microsoft.com/office/drawing/2014/main" id="{A6B4DDF1-361B-175E-EF15-11EFC6D4D9D9}"/>
              </a:ext>
            </a:extLst>
          </p:cNvPr>
          <p:cNvGraphicFramePr>
            <a:graphicFrameLocks noGrp="1"/>
          </p:cNvGraphicFramePr>
          <p:nvPr>
            <p:extLst>
              <p:ext uri="{D42A27DB-BD31-4B8C-83A1-F6EECF244321}">
                <p14:modId xmlns:p14="http://schemas.microsoft.com/office/powerpoint/2010/main" val="3270539702"/>
              </p:ext>
            </p:extLst>
          </p:nvPr>
        </p:nvGraphicFramePr>
        <p:xfrm>
          <a:off x="0" y="1219200"/>
          <a:ext cx="9144001" cy="3481755"/>
        </p:xfrm>
        <a:graphic>
          <a:graphicData uri="http://schemas.openxmlformats.org/drawingml/2006/table">
            <a:tbl>
              <a:tblPr firstRow="1" bandRow="1">
                <a:tableStyleId>{5C22544A-7EE6-4342-B048-85BDC9FD1C3A}</a:tableStyleId>
              </a:tblPr>
              <a:tblGrid>
                <a:gridCol w="2228370">
                  <a:extLst>
                    <a:ext uri="{9D8B030D-6E8A-4147-A177-3AD203B41FA5}">
                      <a16:colId xmlns:a16="http://schemas.microsoft.com/office/drawing/2014/main" val="1003386128"/>
                    </a:ext>
                  </a:extLst>
                </a:gridCol>
                <a:gridCol w="4629631">
                  <a:extLst>
                    <a:ext uri="{9D8B030D-6E8A-4147-A177-3AD203B41FA5}">
                      <a16:colId xmlns:a16="http://schemas.microsoft.com/office/drawing/2014/main" val="182204470"/>
                    </a:ext>
                  </a:extLst>
                </a:gridCol>
                <a:gridCol w="2286000">
                  <a:extLst>
                    <a:ext uri="{9D8B030D-6E8A-4147-A177-3AD203B41FA5}">
                      <a16:colId xmlns:a16="http://schemas.microsoft.com/office/drawing/2014/main" val="4194282612"/>
                    </a:ext>
                  </a:extLst>
                </a:gridCol>
              </a:tblGrid>
              <a:tr h="1090247">
                <a:tc>
                  <a:txBody>
                    <a:bodyPr/>
                    <a:lstStyle/>
                    <a:p>
                      <a:pPr algn="ctr"/>
                      <a:r>
                        <a:rPr lang="en-US" sz="2400" b="0" dirty="0">
                          <a:solidFill>
                            <a:srgbClr val="3333CC"/>
                          </a:solidFill>
                          <a:latin typeface="Times New Roman" panose="02020603050405020304" pitchFamily="18" charset="0"/>
                          <a:cs typeface="Times New Roman" panose="02020603050405020304" pitchFamily="18" charset="0"/>
                        </a:rPr>
                        <a:t>Niobium mass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3333CC"/>
                          </a:solidFill>
                          <a:latin typeface="Times New Roman" panose="02020603050405020304" pitchFamily="18" charset="0"/>
                          <a:cs typeface="Times New Roman" panose="02020603050405020304" pitchFamily="18" charset="0"/>
                        </a:rPr>
                        <a:t># protons PLUS # neutrons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rgbClr val="3333CC"/>
                          </a:solidFill>
                          <a:latin typeface="Times New Roman" panose="02020603050405020304" pitchFamily="18" charset="0"/>
                          <a:cs typeface="Times New Roman" panose="02020603050405020304" pitchFamily="18"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3798720276"/>
                  </a:ext>
                </a:extLst>
              </a:tr>
              <a:tr h="597877">
                <a:tc>
                  <a:txBody>
                    <a:bodyPr/>
                    <a:lstStyle/>
                    <a:p>
                      <a:pPr algn="ctr"/>
                      <a:endParaRPr lang="en-US" sz="2400" b="0" dirty="0">
                        <a:solidFill>
                          <a:srgbClr val="3333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3333CC"/>
                          </a:solidFill>
                          <a:latin typeface="Times New Roman" panose="02020603050405020304" pitchFamily="18" charset="0"/>
                          <a:cs typeface="Times New Roman" panose="02020603050405020304" pitchFamily="18" charset="0"/>
                        </a:rPr>
                        <a:t>minus protons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800" b="0" dirty="0">
                          <a:solidFill>
                            <a:srgbClr val="3333CC"/>
                          </a:solidFill>
                          <a:latin typeface="Times New Roman" panose="02020603050405020304" pitchFamily="18" charset="0"/>
                          <a:cs typeface="Times New Roman" panose="02020603050405020304" pitchFamily="18" charset="0"/>
                        </a:rPr>
                        <a:t>      –  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456234284"/>
                  </a:ext>
                </a:extLst>
              </a:tr>
              <a:tr h="597877">
                <a:tc>
                  <a:txBody>
                    <a:bodyPr/>
                    <a:lstStyle/>
                    <a:p>
                      <a:pPr algn="ctr"/>
                      <a:endParaRPr lang="en-US" sz="2400" b="0">
                        <a:solidFill>
                          <a:srgbClr val="3333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rgbClr val="3333CC"/>
                          </a:solidFill>
                          <a:latin typeface="Times New Roman" panose="02020603050405020304" pitchFamily="18" charset="0"/>
                          <a:cs typeface="Times New Roman" panose="02020603050405020304" pitchFamily="18" charset="0"/>
                        </a:rPr>
                        <a:t>equals neutrons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rgbClr val="3333CC"/>
                          </a:solidFill>
                          <a:latin typeface="Times New Roman" panose="02020603050405020304" pitchFamily="18" charset="0"/>
                          <a:cs typeface="Times New Roman" panose="02020603050405020304" pitchFamily="18"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3394143294"/>
                  </a:ext>
                </a:extLst>
              </a:tr>
              <a:tr h="597877">
                <a:tc gridSpan="3">
                  <a:txBody>
                    <a:bodyPr/>
                    <a:lstStyle/>
                    <a:p>
                      <a:pPr algn="ctr"/>
                      <a:endParaRPr lang="en-US" sz="2400" b="0" dirty="0">
                        <a:solidFill>
                          <a:srgbClr val="3333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7140989"/>
                  </a:ext>
                </a:extLst>
              </a:tr>
              <a:tr h="597877">
                <a:tc gridSpan="3">
                  <a:txBody>
                    <a:bodyPr/>
                    <a:lstStyle/>
                    <a:p>
                      <a:pPr algn="ctr"/>
                      <a:r>
                        <a:rPr lang="en-US" sz="2400" b="0" dirty="0">
                          <a:solidFill>
                            <a:srgbClr val="3333CC"/>
                          </a:solidFill>
                          <a:latin typeface="Times New Roman" panose="02020603050405020304" pitchFamily="18" charset="0"/>
                          <a:cs typeface="Times New Roman" panose="02020603050405020304" pitchFamily="18" charset="0"/>
                        </a:rPr>
                        <a:t>The protons = electrons, so niobium has 41electrons also.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hMerge="1">
                  <a:txBody>
                    <a:bodyPr/>
                    <a:lstStyle/>
                    <a:p>
                      <a:pPr algn="ctr"/>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0527530"/>
                  </a:ext>
                </a:extLst>
              </a:tr>
            </a:tbl>
          </a:graphicData>
        </a:graphic>
      </p:graphicFrame>
    </p:spTree>
    <p:extLst>
      <p:ext uri="{BB962C8B-B14F-4D97-AF65-F5344CB8AC3E}">
        <p14:creationId xmlns:p14="http://schemas.microsoft.com/office/powerpoint/2010/main" val="2836809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B1FEB7-FB83-9667-D87A-849955DC3DAE}"/>
              </a:ext>
            </a:extLst>
          </p:cNvPr>
          <p:cNvSpPr txBox="1"/>
          <p:nvPr/>
        </p:nvSpPr>
        <p:spPr>
          <a:xfrm>
            <a:off x="0" y="0"/>
            <a:ext cx="9144000" cy="2431435"/>
          </a:xfrm>
          <a:prstGeom prst="rect">
            <a:avLst/>
          </a:prstGeom>
          <a:noFill/>
        </p:spPr>
        <p:txBody>
          <a:bodyPr wrap="square" rtlCol="0">
            <a:spAutoFit/>
          </a:bodyPr>
          <a:lstStyle/>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17.  How many p</a:t>
            </a:r>
            <a:r>
              <a:rPr lang="en-US" sz="3200" baseline="300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n° and e</a:t>
            </a:r>
            <a:r>
              <a:rPr lang="en-US" sz="3200" baseline="300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are in IRON (#26)?</a:t>
            </a:r>
          </a:p>
          <a:p>
            <a:pPr algn="ct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88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6B4DDF1-361B-175E-EF15-11EFC6D4D9D9}"/>
              </a:ext>
            </a:extLst>
          </p:cNvPr>
          <p:cNvGraphicFramePr>
            <a:graphicFrameLocks noGrp="1"/>
          </p:cNvGraphicFramePr>
          <p:nvPr>
            <p:extLst>
              <p:ext uri="{D42A27DB-BD31-4B8C-83A1-F6EECF244321}">
                <p14:modId xmlns:p14="http://schemas.microsoft.com/office/powerpoint/2010/main" val="3275844182"/>
              </p:ext>
            </p:extLst>
          </p:nvPr>
        </p:nvGraphicFramePr>
        <p:xfrm>
          <a:off x="0" y="1219200"/>
          <a:ext cx="9144001" cy="3481755"/>
        </p:xfrm>
        <a:graphic>
          <a:graphicData uri="http://schemas.openxmlformats.org/drawingml/2006/table">
            <a:tbl>
              <a:tblPr firstRow="1" bandRow="1">
                <a:tableStyleId>{5C22544A-7EE6-4342-B048-85BDC9FD1C3A}</a:tableStyleId>
              </a:tblPr>
              <a:tblGrid>
                <a:gridCol w="2228370">
                  <a:extLst>
                    <a:ext uri="{9D8B030D-6E8A-4147-A177-3AD203B41FA5}">
                      <a16:colId xmlns:a16="http://schemas.microsoft.com/office/drawing/2014/main" val="1003386128"/>
                    </a:ext>
                  </a:extLst>
                </a:gridCol>
                <a:gridCol w="4629631">
                  <a:extLst>
                    <a:ext uri="{9D8B030D-6E8A-4147-A177-3AD203B41FA5}">
                      <a16:colId xmlns:a16="http://schemas.microsoft.com/office/drawing/2014/main" val="182204470"/>
                    </a:ext>
                  </a:extLst>
                </a:gridCol>
                <a:gridCol w="2286000">
                  <a:extLst>
                    <a:ext uri="{9D8B030D-6E8A-4147-A177-3AD203B41FA5}">
                      <a16:colId xmlns:a16="http://schemas.microsoft.com/office/drawing/2014/main" val="4194282612"/>
                    </a:ext>
                  </a:extLst>
                </a:gridCol>
              </a:tblGrid>
              <a:tr h="1090247">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Iron mass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 protons PLUS # neutrons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8720276"/>
                  </a:ext>
                </a:extLst>
              </a:tr>
              <a:tr h="597877">
                <a:tc>
                  <a:txBody>
                    <a:bodyPr/>
                    <a:lstStyle/>
                    <a:p>
                      <a:pPr algn="ct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minus protons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6234284"/>
                  </a:ext>
                </a:extLst>
              </a:tr>
              <a:tr h="597877">
                <a:tc>
                  <a:txBody>
                    <a:bodyPr/>
                    <a:lstStyle/>
                    <a:p>
                      <a:pPr algn="ctr"/>
                      <a:endParaRPr lang="en-US" sz="2400" b="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equals neutrons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143294"/>
                  </a:ext>
                </a:extLst>
              </a:tr>
              <a:tr h="597877">
                <a:tc gridSpan="3">
                  <a:txBody>
                    <a:bodyPr/>
                    <a:lstStyle/>
                    <a:p>
                      <a:pPr algn="ct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7140989"/>
                  </a:ext>
                </a:extLst>
              </a:tr>
              <a:tr h="597877">
                <a:tc gridSpan="3">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The protons = electrons, so iron has    electrons also.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0527530"/>
                  </a:ext>
                </a:extLst>
              </a:tr>
            </a:tbl>
          </a:graphicData>
        </a:graphic>
      </p:graphicFrame>
    </p:spTree>
    <p:extLst>
      <p:ext uri="{BB962C8B-B14F-4D97-AF65-F5344CB8AC3E}">
        <p14:creationId xmlns:p14="http://schemas.microsoft.com/office/powerpoint/2010/main" val="130381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B1FEB7-FB83-9667-D87A-849955DC3DAE}"/>
              </a:ext>
            </a:extLst>
          </p:cNvPr>
          <p:cNvSpPr txBox="1"/>
          <p:nvPr/>
        </p:nvSpPr>
        <p:spPr>
          <a:xfrm>
            <a:off x="0" y="0"/>
            <a:ext cx="9144000" cy="2431435"/>
          </a:xfrm>
          <a:prstGeom prst="rect">
            <a:avLst/>
          </a:prstGeom>
          <a:noFill/>
        </p:spPr>
        <p:txBody>
          <a:bodyPr wrap="square" rtlCol="0">
            <a:spAutoFit/>
          </a:bodyPr>
          <a:lstStyle/>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17.  How many p</a:t>
            </a:r>
            <a:r>
              <a:rPr lang="en-US" sz="3200" baseline="300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n° and e</a:t>
            </a:r>
            <a:r>
              <a:rPr lang="en-US" sz="3200" baseline="300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are in IRON (#26)?</a:t>
            </a:r>
          </a:p>
          <a:p>
            <a:pPr algn="ct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88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6B4DDF1-361B-175E-EF15-11EFC6D4D9D9}"/>
              </a:ext>
            </a:extLst>
          </p:cNvPr>
          <p:cNvGraphicFramePr>
            <a:graphicFrameLocks noGrp="1"/>
          </p:cNvGraphicFramePr>
          <p:nvPr>
            <p:extLst>
              <p:ext uri="{D42A27DB-BD31-4B8C-83A1-F6EECF244321}">
                <p14:modId xmlns:p14="http://schemas.microsoft.com/office/powerpoint/2010/main" val="809100728"/>
              </p:ext>
            </p:extLst>
          </p:nvPr>
        </p:nvGraphicFramePr>
        <p:xfrm>
          <a:off x="0" y="1219200"/>
          <a:ext cx="9144001" cy="3481755"/>
        </p:xfrm>
        <a:graphic>
          <a:graphicData uri="http://schemas.openxmlformats.org/drawingml/2006/table">
            <a:tbl>
              <a:tblPr firstRow="1" bandRow="1">
                <a:tableStyleId>{5C22544A-7EE6-4342-B048-85BDC9FD1C3A}</a:tableStyleId>
              </a:tblPr>
              <a:tblGrid>
                <a:gridCol w="2228370">
                  <a:extLst>
                    <a:ext uri="{9D8B030D-6E8A-4147-A177-3AD203B41FA5}">
                      <a16:colId xmlns:a16="http://schemas.microsoft.com/office/drawing/2014/main" val="1003386128"/>
                    </a:ext>
                  </a:extLst>
                </a:gridCol>
                <a:gridCol w="4629631">
                  <a:extLst>
                    <a:ext uri="{9D8B030D-6E8A-4147-A177-3AD203B41FA5}">
                      <a16:colId xmlns:a16="http://schemas.microsoft.com/office/drawing/2014/main" val="182204470"/>
                    </a:ext>
                  </a:extLst>
                </a:gridCol>
                <a:gridCol w="2286000">
                  <a:extLst>
                    <a:ext uri="{9D8B030D-6E8A-4147-A177-3AD203B41FA5}">
                      <a16:colId xmlns:a16="http://schemas.microsoft.com/office/drawing/2014/main" val="4194282612"/>
                    </a:ext>
                  </a:extLst>
                </a:gridCol>
              </a:tblGrid>
              <a:tr h="1090247">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Iron mass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 protons PLUS # neutrons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3798720276"/>
                  </a:ext>
                </a:extLst>
              </a:tr>
              <a:tr h="597877">
                <a:tc>
                  <a:txBody>
                    <a:bodyPr/>
                    <a:lstStyle/>
                    <a:p>
                      <a:pPr algn="ct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minus protons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      –  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456234284"/>
                  </a:ext>
                </a:extLst>
              </a:tr>
              <a:tr h="597877">
                <a:tc>
                  <a:txBody>
                    <a:bodyPr/>
                    <a:lstStyle/>
                    <a:p>
                      <a:pPr algn="ctr"/>
                      <a:endParaRPr lang="en-US" sz="2400" b="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equals neutrons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3394143294"/>
                  </a:ext>
                </a:extLst>
              </a:tr>
              <a:tr h="597877">
                <a:tc gridSpan="3">
                  <a:txBody>
                    <a:bodyPr/>
                    <a:lstStyle/>
                    <a:p>
                      <a:pPr algn="ct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7140989"/>
                  </a:ext>
                </a:extLst>
              </a:tr>
              <a:tr h="597877">
                <a:tc gridSpan="3">
                  <a:txBody>
                    <a:bodyPr/>
                    <a:lstStyle/>
                    <a:p>
                      <a:pPr algn="ct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The protons = electrons, so iron has 26 electrons also.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hMerge="1">
                  <a:txBody>
                    <a:bodyPr/>
                    <a:lstStyle/>
                    <a:p>
                      <a:pPr algn="ctr"/>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0527530"/>
                  </a:ext>
                </a:extLst>
              </a:tr>
            </a:tbl>
          </a:graphicData>
        </a:graphic>
      </p:graphicFrame>
    </p:spTree>
    <p:extLst>
      <p:ext uri="{BB962C8B-B14F-4D97-AF65-F5344CB8AC3E}">
        <p14:creationId xmlns:p14="http://schemas.microsoft.com/office/powerpoint/2010/main" val="3887841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63121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 more formal symbol for Calcium can also be written as: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sp>
        <p:nvSpPr>
          <p:cNvPr id="3" name="TextBox 2"/>
          <p:cNvSpPr txBox="1"/>
          <p:nvPr/>
        </p:nvSpPr>
        <p:spPr>
          <a:xfrm>
            <a:off x="5029200" y="616039"/>
            <a:ext cx="1295400" cy="1569660"/>
          </a:xfrm>
          <a:prstGeom prst="rect">
            <a:avLst/>
          </a:prstGeom>
          <a:noFill/>
        </p:spPr>
        <p:txBody>
          <a:bodyPr wrap="square" rtlCol="0">
            <a:spAutoFit/>
          </a:bodyPr>
          <a:lstStyle/>
          <a:p>
            <a:pPr algn="r"/>
            <a:r>
              <a:rPr lang="en-US" sz="4800" dirty="0">
                <a:latin typeface="Times New Roman" panose="02020603050405020304" pitchFamily="18" charset="0"/>
                <a:cs typeface="Times New Roman" panose="02020603050405020304" pitchFamily="18" charset="0"/>
              </a:rPr>
              <a:t>40</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20</a:t>
            </a:r>
          </a:p>
        </p:txBody>
      </p:sp>
      <p:sp>
        <p:nvSpPr>
          <p:cNvPr id="4" name="TextBox 3"/>
          <p:cNvSpPr txBox="1"/>
          <p:nvPr/>
        </p:nvSpPr>
        <p:spPr>
          <a:xfrm>
            <a:off x="6172200" y="609600"/>
            <a:ext cx="1752600" cy="1569660"/>
          </a:xfrm>
          <a:prstGeom prst="rect">
            <a:avLst/>
          </a:prstGeom>
          <a:noFill/>
        </p:spPr>
        <p:txBody>
          <a:bodyPr wrap="square" rtlCol="0">
            <a:spAutoFit/>
          </a:bodyPr>
          <a:lstStyle/>
          <a:p>
            <a:r>
              <a:rPr lang="en-US" sz="9600" dirty="0" err="1">
                <a:latin typeface="Times New Roman" panose="02020603050405020304" pitchFamily="18" charset="0"/>
                <a:cs typeface="Times New Roman" panose="02020603050405020304" pitchFamily="18" charset="0"/>
              </a:rPr>
              <a:t>Ca</a:t>
            </a:r>
            <a:endParaRPr lang="en-US" sz="96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33400" y="1028096"/>
            <a:ext cx="2971800" cy="1200329"/>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Atomic mass</a:t>
            </a:r>
          </a:p>
          <a:p>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3333CC"/>
                </a:solidFill>
                <a:latin typeface="Times New Roman" panose="02020603050405020304" pitchFamily="18" charset="0"/>
                <a:cs typeface="Times New Roman" panose="02020603050405020304" pitchFamily="18" charset="0"/>
              </a:rPr>
              <a:t>Atomic number</a:t>
            </a:r>
          </a:p>
        </p:txBody>
      </p:sp>
      <p:cxnSp>
        <p:nvCxnSpPr>
          <p:cNvPr id="7" name="Straight Arrow Connector 6"/>
          <p:cNvCxnSpPr>
            <a:cxnSpLocks/>
          </p:cNvCxnSpPr>
          <p:nvPr/>
        </p:nvCxnSpPr>
        <p:spPr>
          <a:xfrm flipV="1">
            <a:off x="2286000" y="1043464"/>
            <a:ext cx="3124200" cy="1757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2590800" y="1782128"/>
            <a:ext cx="2819400" cy="254189"/>
          </a:xfrm>
          <a:prstGeom prst="straightConnector1">
            <a:avLst/>
          </a:prstGeom>
          <a:ln>
            <a:solidFill>
              <a:srgbClr val="3333CC"/>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2728534"/>
            <a:ext cx="9144000" cy="1323439"/>
          </a:xfrm>
          <a:prstGeom prst="rect">
            <a:avLst/>
          </a:prstGeom>
          <a:noFill/>
        </p:spPr>
        <p:txBody>
          <a:bodyPr wrap="square" rtlCol="0">
            <a:spAutoFit/>
          </a:bodyPr>
          <a:lstStyle/>
          <a:p>
            <a:r>
              <a:rPr lang="en-US" sz="4000" dirty="0">
                <a:solidFill>
                  <a:srgbClr val="006600"/>
                </a:solidFill>
                <a:latin typeface="Times New Roman" panose="02020603050405020304" pitchFamily="18" charset="0"/>
                <a:cs typeface="Times New Roman" panose="02020603050405020304" pitchFamily="18" charset="0"/>
              </a:rPr>
              <a:t>18.  Write the Formal Symbols for:    </a:t>
            </a:r>
            <a:br>
              <a:rPr lang="en-US" sz="4000" dirty="0">
                <a:solidFill>
                  <a:srgbClr val="006600"/>
                </a:solidFill>
                <a:latin typeface="Times New Roman" panose="02020603050405020304" pitchFamily="18" charset="0"/>
                <a:cs typeface="Times New Roman" panose="02020603050405020304" pitchFamily="18" charset="0"/>
              </a:rPr>
            </a:br>
            <a:r>
              <a:rPr lang="en-US" sz="4000" dirty="0">
                <a:solidFill>
                  <a:srgbClr val="006600"/>
                </a:solidFill>
                <a:latin typeface="Times New Roman" panose="02020603050405020304" pitchFamily="18" charset="0"/>
                <a:cs typeface="Times New Roman" panose="02020603050405020304" pitchFamily="18" charset="0"/>
              </a:rPr>
              <a:t>        </a:t>
            </a:r>
          </a:p>
        </p:txBody>
      </p:sp>
      <p:graphicFrame>
        <p:nvGraphicFramePr>
          <p:cNvPr id="13" name="Table 12">
            <a:extLst>
              <a:ext uri="{FF2B5EF4-FFF2-40B4-BE49-F238E27FC236}">
                <a16:creationId xmlns:a16="http://schemas.microsoft.com/office/drawing/2014/main" id="{D773B6BD-DC86-9156-72D6-87ACED1506F1}"/>
              </a:ext>
            </a:extLst>
          </p:cNvPr>
          <p:cNvGraphicFramePr>
            <a:graphicFrameLocks noGrp="1"/>
          </p:cNvGraphicFramePr>
          <p:nvPr>
            <p:extLst>
              <p:ext uri="{D42A27DB-BD31-4B8C-83A1-F6EECF244321}">
                <p14:modId xmlns:p14="http://schemas.microsoft.com/office/powerpoint/2010/main" val="4263980049"/>
              </p:ext>
            </p:extLst>
          </p:nvPr>
        </p:nvGraphicFramePr>
        <p:xfrm>
          <a:off x="0" y="3550385"/>
          <a:ext cx="9144000" cy="3307615"/>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482581351"/>
                    </a:ext>
                  </a:extLst>
                </a:gridCol>
                <a:gridCol w="3048000">
                  <a:extLst>
                    <a:ext uri="{9D8B030D-6E8A-4147-A177-3AD203B41FA5}">
                      <a16:colId xmlns:a16="http://schemas.microsoft.com/office/drawing/2014/main" val="572890720"/>
                    </a:ext>
                  </a:extLst>
                </a:gridCol>
                <a:gridCol w="3048000">
                  <a:extLst>
                    <a:ext uri="{9D8B030D-6E8A-4147-A177-3AD203B41FA5}">
                      <a16:colId xmlns:a16="http://schemas.microsoft.com/office/drawing/2014/main" val="2968132898"/>
                    </a:ext>
                  </a:extLst>
                </a:gridCol>
              </a:tblGrid>
              <a:tr h="1139517">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Mercury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3333CC"/>
                          </a:solidFill>
                          <a:latin typeface="Times New Roman" panose="02020603050405020304" pitchFamily="18" charset="0"/>
                          <a:cs typeface="Times New Roman" panose="02020603050405020304" pitchFamily="18" charset="0"/>
                        </a:rPr>
                        <a:t>Chlorine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Copper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0794295"/>
                  </a:ext>
                </a:extLst>
              </a:tr>
              <a:tr h="2168098">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7693662"/>
                  </a:ext>
                </a:extLst>
              </a:tr>
            </a:tbl>
          </a:graphicData>
        </a:graphic>
      </p:graphicFrame>
    </p:spTree>
    <p:extLst>
      <p:ext uri="{BB962C8B-B14F-4D97-AF65-F5344CB8AC3E}">
        <p14:creationId xmlns:p14="http://schemas.microsoft.com/office/powerpoint/2010/main" val="1694319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63121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 more formal symbol for Calcium can also be written as: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sp>
        <p:nvSpPr>
          <p:cNvPr id="3" name="TextBox 2"/>
          <p:cNvSpPr txBox="1"/>
          <p:nvPr/>
        </p:nvSpPr>
        <p:spPr>
          <a:xfrm>
            <a:off x="5029200" y="616039"/>
            <a:ext cx="1295400" cy="1569660"/>
          </a:xfrm>
          <a:prstGeom prst="rect">
            <a:avLst/>
          </a:prstGeom>
          <a:noFill/>
        </p:spPr>
        <p:txBody>
          <a:bodyPr wrap="square" rtlCol="0">
            <a:spAutoFit/>
          </a:bodyPr>
          <a:lstStyle/>
          <a:p>
            <a:pPr algn="r"/>
            <a:r>
              <a:rPr lang="en-US" sz="4800" dirty="0">
                <a:latin typeface="Times New Roman" panose="02020603050405020304" pitchFamily="18" charset="0"/>
                <a:cs typeface="Times New Roman" panose="02020603050405020304" pitchFamily="18" charset="0"/>
              </a:rPr>
              <a:t>40</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20</a:t>
            </a:r>
          </a:p>
        </p:txBody>
      </p:sp>
      <p:sp>
        <p:nvSpPr>
          <p:cNvPr id="4" name="TextBox 3"/>
          <p:cNvSpPr txBox="1"/>
          <p:nvPr/>
        </p:nvSpPr>
        <p:spPr>
          <a:xfrm>
            <a:off x="6172200" y="609600"/>
            <a:ext cx="1752600" cy="1569660"/>
          </a:xfrm>
          <a:prstGeom prst="rect">
            <a:avLst/>
          </a:prstGeom>
          <a:noFill/>
        </p:spPr>
        <p:txBody>
          <a:bodyPr wrap="square" rtlCol="0">
            <a:spAutoFit/>
          </a:bodyPr>
          <a:lstStyle/>
          <a:p>
            <a:r>
              <a:rPr lang="en-US" sz="9600" dirty="0" err="1">
                <a:latin typeface="Times New Roman" panose="02020603050405020304" pitchFamily="18" charset="0"/>
                <a:cs typeface="Times New Roman" panose="02020603050405020304" pitchFamily="18" charset="0"/>
              </a:rPr>
              <a:t>Ca</a:t>
            </a:r>
            <a:endParaRPr lang="en-US" sz="96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33400" y="1028096"/>
            <a:ext cx="2971800" cy="1200329"/>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Atomic mass</a:t>
            </a:r>
          </a:p>
          <a:p>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3333CC"/>
                </a:solidFill>
                <a:latin typeface="Times New Roman" panose="02020603050405020304" pitchFamily="18" charset="0"/>
                <a:cs typeface="Times New Roman" panose="02020603050405020304" pitchFamily="18" charset="0"/>
              </a:rPr>
              <a:t>Atomic number</a:t>
            </a:r>
          </a:p>
        </p:txBody>
      </p:sp>
      <p:cxnSp>
        <p:nvCxnSpPr>
          <p:cNvPr id="7" name="Straight Arrow Connector 6"/>
          <p:cNvCxnSpPr>
            <a:cxnSpLocks/>
          </p:cNvCxnSpPr>
          <p:nvPr/>
        </p:nvCxnSpPr>
        <p:spPr>
          <a:xfrm flipV="1">
            <a:off x="2286000" y="1043464"/>
            <a:ext cx="3124200" cy="1757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2590800" y="1782128"/>
            <a:ext cx="2819400" cy="254189"/>
          </a:xfrm>
          <a:prstGeom prst="straightConnector1">
            <a:avLst/>
          </a:prstGeom>
          <a:ln>
            <a:solidFill>
              <a:srgbClr val="3333CC"/>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2728534"/>
            <a:ext cx="9144000" cy="1323439"/>
          </a:xfrm>
          <a:prstGeom prst="rect">
            <a:avLst/>
          </a:prstGeom>
          <a:noFill/>
        </p:spPr>
        <p:txBody>
          <a:bodyPr wrap="square" rtlCol="0">
            <a:spAutoFit/>
          </a:bodyPr>
          <a:lstStyle/>
          <a:p>
            <a:r>
              <a:rPr lang="en-US" sz="4000" dirty="0">
                <a:solidFill>
                  <a:srgbClr val="006600"/>
                </a:solidFill>
                <a:latin typeface="Times New Roman" panose="02020603050405020304" pitchFamily="18" charset="0"/>
                <a:cs typeface="Times New Roman" panose="02020603050405020304" pitchFamily="18" charset="0"/>
              </a:rPr>
              <a:t>18.  Write the Formal Symbols for:    </a:t>
            </a:r>
            <a:br>
              <a:rPr lang="en-US" sz="4000" dirty="0">
                <a:solidFill>
                  <a:srgbClr val="006600"/>
                </a:solidFill>
                <a:latin typeface="Times New Roman" panose="02020603050405020304" pitchFamily="18" charset="0"/>
                <a:cs typeface="Times New Roman" panose="02020603050405020304" pitchFamily="18" charset="0"/>
              </a:rPr>
            </a:br>
            <a:r>
              <a:rPr lang="en-US" sz="4000" dirty="0">
                <a:solidFill>
                  <a:srgbClr val="006600"/>
                </a:solidFill>
                <a:latin typeface="Times New Roman" panose="02020603050405020304" pitchFamily="18" charset="0"/>
                <a:cs typeface="Times New Roman" panose="02020603050405020304" pitchFamily="18" charset="0"/>
              </a:rPr>
              <a:t>        </a:t>
            </a:r>
          </a:p>
        </p:txBody>
      </p:sp>
      <p:graphicFrame>
        <p:nvGraphicFramePr>
          <p:cNvPr id="13" name="Table 12">
            <a:extLst>
              <a:ext uri="{FF2B5EF4-FFF2-40B4-BE49-F238E27FC236}">
                <a16:creationId xmlns:a16="http://schemas.microsoft.com/office/drawing/2014/main" id="{D773B6BD-DC86-9156-72D6-87ACED1506F1}"/>
              </a:ext>
            </a:extLst>
          </p:cNvPr>
          <p:cNvGraphicFramePr>
            <a:graphicFrameLocks noGrp="1"/>
          </p:cNvGraphicFramePr>
          <p:nvPr>
            <p:extLst>
              <p:ext uri="{D42A27DB-BD31-4B8C-83A1-F6EECF244321}">
                <p14:modId xmlns:p14="http://schemas.microsoft.com/office/powerpoint/2010/main" val="1220694602"/>
              </p:ext>
            </p:extLst>
          </p:nvPr>
        </p:nvGraphicFramePr>
        <p:xfrm>
          <a:off x="0" y="3550385"/>
          <a:ext cx="9144000" cy="3307615"/>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482581351"/>
                    </a:ext>
                  </a:extLst>
                </a:gridCol>
                <a:gridCol w="3048000">
                  <a:extLst>
                    <a:ext uri="{9D8B030D-6E8A-4147-A177-3AD203B41FA5}">
                      <a16:colId xmlns:a16="http://schemas.microsoft.com/office/drawing/2014/main" val="572890720"/>
                    </a:ext>
                  </a:extLst>
                </a:gridCol>
                <a:gridCol w="3048000">
                  <a:extLst>
                    <a:ext uri="{9D8B030D-6E8A-4147-A177-3AD203B41FA5}">
                      <a16:colId xmlns:a16="http://schemas.microsoft.com/office/drawing/2014/main" val="2968132898"/>
                    </a:ext>
                  </a:extLst>
                </a:gridCol>
              </a:tblGrid>
              <a:tr h="1139517">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Mercury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rgbClr val="3333CC"/>
                          </a:solidFill>
                          <a:latin typeface="Times New Roman" panose="02020603050405020304" pitchFamily="18" charset="0"/>
                          <a:cs typeface="Times New Roman" panose="02020603050405020304" pitchFamily="18" charset="0"/>
                        </a:rPr>
                        <a:t>Chlorine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Copper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0794295"/>
                  </a:ext>
                </a:extLst>
              </a:tr>
              <a:tr h="2168098">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7693662"/>
                  </a:ext>
                </a:extLst>
              </a:tr>
            </a:tbl>
          </a:graphicData>
        </a:graphic>
      </p:graphicFrame>
      <p:sp>
        <p:nvSpPr>
          <p:cNvPr id="6" name="TextBox 5">
            <a:extLst>
              <a:ext uri="{FF2B5EF4-FFF2-40B4-BE49-F238E27FC236}">
                <a16:creationId xmlns:a16="http://schemas.microsoft.com/office/drawing/2014/main" id="{2CB1A2AA-F7E3-0645-F977-3985058747A5}"/>
              </a:ext>
            </a:extLst>
          </p:cNvPr>
          <p:cNvSpPr txBox="1"/>
          <p:nvPr/>
        </p:nvSpPr>
        <p:spPr>
          <a:xfrm>
            <a:off x="76200" y="4911335"/>
            <a:ext cx="1295400" cy="1569660"/>
          </a:xfrm>
          <a:prstGeom prst="rect">
            <a:avLst/>
          </a:prstGeom>
          <a:noFill/>
        </p:spPr>
        <p:txBody>
          <a:bodyPr wrap="square" rtlCol="0">
            <a:spAutoFit/>
          </a:bodyPr>
          <a:lstStyle/>
          <a:p>
            <a:pPr algn="r"/>
            <a:r>
              <a:rPr lang="en-US" sz="4800" dirty="0">
                <a:solidFill>
                  <a:srgbClr val="FF0000"/>
                </a:solidFill>
                <a:latin typeface="Times New Roman" panose="02020603050405020304" pitchFamily="18" charset="0"/>
                <a:cs typeface="Times New Roman" panose="02020603050405020304" pitchFamily="18" charset="0"/>
              </a:rPr>
              <a:t>201</a:t>
            </a:r>
            <a:br>
              <a:rPr lang="en-US" sz="4800" dirty="0">
                <a:solidFill>
                  <a:srgbClr val="FF0000"/>
                </a:solidFill>
                <a:latin typeface="Times New Roman" panose="02020603050405020304" pitchFamily="18" charset="0"/>
                <a:cs typeface="Times New Roman" panose="02020603050405020304" pitchFamily="18" charset="0"/>
              </a:rPr>
            </a:br>
            <a:r>
              <a:rPr lang="en-US" sz="4800" dirty="0">
                <a:solidFill>
                  <a:srgbClr val="FF0000"/>
                </a:solidFill>
                <a:latin typeface="Times New Roman" panose="02020603050405020304" pitchFamily="18" charset="0"/>
                <a:cs typeface="Times New Roman" panose="02020603050405020304" pitchFamily="18" charset="0"/>
              </a:rPr>
              <a:t>80</a:t>
            </a:r>
          </a:p>
        </p:txBody>
      </p:sp>
      <p:sp>
        <p:nvSpPr>
          <p:cNvPr id="8" name="TextBox 7">
            <a:extLst>
              <a:ext uri="{FF2B5EF4-FFF2-40B4-BE49-F238E27FC236}">
                <a16:creationId xmlns:a16="http://schemas.microsoft.com/office/drawing/2014/main" id="{5AEBFF9A-860A-F972-6D26-F7DDAAF77A61}"/>
              </a:ext>
            </a:extLst>
          </p:cNvPr>
          <p:cNvSpPr txBox="1"/>
          <p:nvPr/>
        </p:nvSpPr>
        <p:spPr>
          <a:xfrm>
            <a:off x="1219200" y="4904896"/>
            <a:ext cx="1752600" cy="1569660"/>
          </a:xfrm>
          <a:prstGeom prst="rect">
            <a:avLst/>
          </a:prstGeom>
          <a:noFill/>
        </p:spPr>
        <p:txBody>
          <a:bodyPr wrap="square" rtlCol="0">
            <a:spAutoFit/>
          </a:bodyPr>
          <a:lstStyle/>
          <a:p>
            <a:r>
              <a:rPr lang="en-US" sz="9600" dirty="0">
                <a:solidFill>
                  <a:srgbClr val="FF0000"/>
                </a:solidFill>
                <a:latin typeface="Times New Roman" panose="02020603050405020304" pitchFamily="18" charset="0"/>
                <a:cs typeface="Times New Roman" panose="02020603050405020304" pitchFamily="18" charset="0"/>
              </a:rPr>
              <a:t>Hg</a:t>
            </a:r>
          </a:p>
        </p:txBody>
      </p:sp>
      <p:sp>
        <p:nvSpPr>
          <p:cNvPr id="10" name="TextBox 9">
            <a:extLst>
              <a:ext uri="{FF2B5EF4-FFF2-40B4-BE49-F238E27FC236}">
                <a16:creationId xmlns:a16="http://schemas.microsoft.com/office/drawing/2014/main" id="{E903A84E-9223-DF40-C7BB-F649D86FE90D}"/>
              </a:ext>
            </a:extLst>
          </p:cNvPr>
          <p:cNvSpPr txBox="1"/>
          <p:nvPr/>
        </p:nvSpPr>
        <p:spPr>
          <a:xfrm>
            <a:off x="3009900" y="4873824"/>
            <a:ext cx="1295400" cy="1569660"/>
          </a:xfrm>
          <a:prstGeom prst="rect">
            <a:avLst/>
          </a:prstGeom>
          <a:noFill/>
        </p:spPr>
        <p:txBody>
          <a:bodyPr wrap="square" rtlCol="0">
            <a:spAutoFit/>
          </a:bodyPr>
          <a:lstStyle/>
          <a:p>
            <a:pPr algn="r"/>
            <a:r>
              <a:rPr lang="en-US" sz="4800" dirty="0">
                <a:solidFill>
                  <a:srgbClr val="3333CC"/>
                </a:solidFill>
                <a:latin typeface="Times New Roman" panose="02020603050405020304" pitchFamily="18" charset="0"/>
                <a:cs typeface="Times New Roman" panose="02020603050405020304" pitchFamily="18" charset="0"/>
              </a:rPr>
              <a:t>35</a:t>
            </a:r>
            <a:br>
              <a:rPr lang="en-US" sz="4800" dirty="0">
                <a:solidFill>
                  <a:srgbClr val="3333CC"/>
                </a:solidFill>
                <a:latin typeface="Times New Roman" panose="02020603050405020304" pitchFamily="18" charset="0"/>
                <a:cs typeface="Times New Roman" panose="02020603050405020304" pitchFamily="18" charset="0"/>
              </a:rPr>
            </a:br>
            <a:r>
              <a:rPr lang="en-US" sz="4800" dirty="0">
                <a:solidFill>
                  <a:srgbClr val="3333CC"/>
                </a:solidFill>
                <a:latin typeface="Times New Roman" panose="02020603050405020304" pitchFamily="18" charset="0"/>
                <a:cs typeface="Times New Roman" panose="02020603050405020304" pitchFamily="18" charset="0"/>
              </a:rPr>
              <a:t>17</a:t>
            </a:r>
          </a:p>
        </p:txBody>
      </p:sp>
      <p:sp>
        <p:nvSpPr>
          <p:cNvPr id="11" name="TextBox 10">
            <a:extLst>
              <a:ext uri="{FF2B5EF4-FFF2-40B4-BE49-F238E27FC236}">
                <a16:creationId xmlns:a16="http://schemas.microsoft.com/office/drawing/2014/main" id="{D476718A-5D1F-BD34-7675-D030CA7C7A41}"/>
              </a:ext>
            </a:extLst>
          </p:cNvPr>
          <p:cNvSpPr txBox="1"/>
          <p:nvPr/>
        </p:nvSpPr>
        <p:spPr>
          <a:xfrm>
            <a:off x="4152900" y="4867385"/>
            <a:ext cx="1752600" cy="1569660"/>
          </a:xfrm>
          <a:prstGeom prst="rect">
            <a:avLst/>
          </a:prstGeom>
          <a:noFill/>
        </p:spPr>
        <p:txBody>
          <a:bodyPr wrap="square" rtlCol="0">
            <a:spAutoFit/>
          </a:bodyPr>
          <a:lstStyle/>
          <a:p>
            <a:r>
              <a:rPr lang="en-US" sz="9600" dirty="0" err="1">
                <a:solidFill>
                  <a:srgbClr val="3333CC"/>
                </a:solidFill>
                <a:latin typeface="Times New Roman" panose="02020603050405020304" pitchFamily="18" charset="0"/>
                <a:cs typeface="Times New Roman" panose="02020603050405020304" pitchFamily="18" charset="0"/>
              </a:rPr>
              <a:t>Cl</a:t>
            </a:r>
            <a:endParaRPr lang="en-US" sz="9600" dirty="0">
              <a:solidFill>
                <a:srgbClr val="3333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3427E16-E6C5-2D7B-4891-6152B0BD3371}"/>
              </a:ext>
            </a:extLst>
          </p:cNvPr>
          <p:cNvSpPr txBox="1"/>
          <p:nvPr/>
        </p:nvSpPr>
        <p:spPr>
          <a:xfrm>
            <a:off x="6079169" y="4779481"/>
            <a:ext cx="1295400" cy="1569660"/>
          </a:xfrm>
          <a:prstGeom prst="rect">
            <a:avLst/>
          </a:prstGeom>
          <a:noFill/>
        </p:spPr>
        <p:txBody>
          <a:bodyPr wrap="square" rtlCol="0">
            <a:spAutoFit/>
          </a:bodyPr>
          <a:lstStyle/>
          <a:p>
            <a:pPr algn="r"/>
            <a:r>
              <a:rPr lang="en-US" sz="4800" dirty="0">
                <a:latin typeface="Times New Roman" panose="02020603050405020304" pitchFamily="18" charset="0"/>
                <a:cs typeface="Times New Roman" panose="02020603050405020304" pitchFamily="18" charset="0"/>
              </a:rPr>
              <a:t>64</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29</a:t>
            </a:r>
          </a:p>
        </p:txBody>
      </p:sp>
      <p:sp>
        <p:nvSpPr>
          <p:cNvPr id="15" name="TextBox 14">
            <a:extLst>
              <a:ext uri="{FF2B5EF4-FFF2-40B4-BE49-F238E27FC236}">
                <a16:creationId xmlns:a16="http://schemas.microsoft.com/office/drawing/2014/main" id="{2C587A4B-C5C7-B5F3-E8BA-1C16803FF63C}"/>
              </a:ext>
            </a:extLst>
          </p:cNvPr>
          <p:cNvSpPr txBox="1"/>
          <p:nvPr/>
        </p:nvSpPr>
        <p:spPr>
          <a:xfrm>
            <a:off x="7222169" y="4773042"/>
            <a:ext cx="1752600" cy="1569660"/>
          </a:xfrm>
          <a:prstGeom prst="rect">
            <a:avLst/>
          </a:prstGeom>
          <a:noFill/>
        </p:spPr>
        <p:txBody>
          <a:bodyPr wrap="square" rtlCol="0">
            <a:spAutoFit/>
          </a:bodyPr>
          <a:lstStyle/>
          <a:p>
            <a:r>
              <a:rPr lang="en-US" sz="9600" dirty="0">
                <a:latin typeface="Times New Roman" panose="02020603050405020304" pitchFamily="18" charset="0"/>
                <a:cs typeface="Times New Roman" panose="02020603050405020304" pitchFamily="18" charset="0"/>
              </a:rPr>
              <a:t>Cu</a:t>
            </a:r>
          </a:p>
        </p:txBody>
      </p:sp>
    </p:spTree>
    <p:extLst>
      <p:ext uri="{BB962C8B-B14F-4D97-AF65-F5344CB8AC3E}">
        <p14:creationId xmlns:p14="http://schemas.microsoft.com/office/powerpoint/2010/main" val="113648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59"/>
            <a:ext cx="9144000" cy="5570756"/>
          </a:xfrm>
          <a:prstGeom prst="rect">
            <a:avLst/>
          </a:prstGeom>
          <a:noFill/>
        </p:spPr>
        <p:txBody>
          <a:bodyPr wrap="square" rtlCol="0">
            <a:spAutoFit/>
          </a:bodyPr>
          <a:lstStyle/>
          <a:p>
            <a:pPr algn="ct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Electrons don’t just fly around randomly</a:t>
            </a:r>
          </a:p>
          <a:p>
            <a:pPr algn="ct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19.  Electrons stay in </a:t>
            </a:r>
            <a:r>
              <a:rPr lang="en-US" sz="3600" u="sng" dirty="0">
                <a:solidFill>
                  <a:srgbClr val="FF0000"/>
                </a:solidFill>
                <a:latin typeface="Times New Roman" panose="02020603050405020304" pitchFamily="18" charset="0"/>
                <a:cs typeface="Times New Roman" panose="02020603050405020304" pitchFamily="18" charset="0"/>
              </a:rPr>
              <a:t>SHELLS or ORBITALS</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which are also </a:t>
            </a:r>
            <a:r>
              <a:rPr lang="en-US" sz="3600" u="sng" dirty="0">
                <a:solidFill>
                  <a:srgbClr val="FF0000"/>
                </a:solidFill>
                <a:latin typeface="Times New Roman" panose="02020603050405020304" pitchFamily="18" charset="0"/>
                <a:cs typeface="Times New Roman" panose="02020603050405020304" pitchFamily="18" charset="0"/>
              </a:rPr>
              <a:t>energy levels</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20. The closer to the nucleus, the </a:t>
            </a:r>
            <a:r>
              <a:rPr lang="en-US" sz="3600" u="sng" dirty="0">
                <a:solidFill>
                  <a:srgbClr val="FF0000"/>
                </a:solidFill>
                <a:latin typeface="Times New Roman" panose="02020603050405020304" pitchFamily="18" charset="0"/>
                <a:cs typeface="Times New Roman" panose="02020603050405020304" pitchFamily="18" charset="0"/>
              </a:rPr>
              <a:t>LOWER</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the</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energy level.  Electrons in shells further</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away from the nucleus, are in </a:t>
            </a:r>
            <a:r>
              <a:rPr lang="en-US" sz="3600" u="sng" dirty="0">
                <a:solidFill>
                  <a:srgbClr val="FF0000"/>
                </a:solidFill>
                <a:latin typeface="Times New Roman" panose="02020603050405020304" pitchFamily="18" charset="0"/>
                <a:cs typeface="Times New Roman" panose="02020603050405020304" pitchFamily="18" charset="0"/>
              </a:rPr>
              <a:t>higher</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energy</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orbitals - or higher energy shells.</a:t>
            </a:r>
          </a:p>
          <a:p>
            <a:pPr algn="ctr"/>
            <a:endParaRPr lang="en-US"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3620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6565"/>
            <a:ext cx="9144000" cy="5447645"/>
          </a:xfrm>
          <a:prstGeom prst="rect">
            <a:avLst/>
          </a:prstGeom>
          <a:noFill/>
        </p:spPr>
        <p:txBody>
          <a:bodyPr wrap="square" rtlCol="0">
            <a:spAutoFit/>
          </a:bodyPr>
          <a:lstStyle/>
          <a:p>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21.  The orbitals are sized to hold a </a:t>
            </a:r>
            <a:r>
              <a:rPr lang="en-US" sz="3600" dirty="0">
                <a:solidFill>
                  <a:srgbClr val="FF0000"/>
                </a:solidFill>
                <a:latin typeface="Times New Roman" panose="02020603050405020304" pitchFamily="18" charset="0"/>
                <a:cs typeface="Times New Roman" panose="02020603050405020304" pitchFamily="18" charset="0"/>
              </a:rPr>
              <a:t>maximum</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number of electrons.</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a:p>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You don’t memorize how many can fit into each orbital, you just look at </a:t>
            </a:r>
            <a:r>
              <a:rPr lang="en-US" sz="4000" u="sng" dirty="0">
                <a:solidFill>
                  <a:srgbClr val="FF0000"/>
                </a:solidFill>
                <a:latin typeface="Times New Roman" panose="02020603050405020304" pitchFamily="18" charset="0"/>
                <a:cs typeface="Times New Roman" panose="02020603050405020304" pitchFamily="18" charset="0"/>
              </a:rPr>
              <a:t>group 18</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on the Periodic Table.  </a:t>
            </a:r>
          </a:p>
          <a:p>
            <a:endParaRPr 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These are the NOBLE GASES.  </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They have only full orbitals.   </a:t>
            </a:r>
          </a:p>
        </p:txBody>
      </p:sp>
    </p:spTree>
    <p:extLst>
      <p:ext uri="{BB962C8B-B14F-4D97-AF65-F5344CB8AC3E}">
        <p14:creationId xmlns:p14="http://schemas.microsoft.com/office/powerpoint/2010/main" val="3900335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CFC3C89-49EE-4808-84C3-369FB2CB96D9}"/>
              </a:ext>
            </a:extLst>
          </p:cNvPr>
          <p:cNvGraphicFramePr>
            <a:graphicFrameLocks noGrp="1"/>
          </p:cNvGraphicFramePr>
          <p:nvPr>
            <p:extLst>
              <p:ext uri="{D42A27DB-BD31-4B8C-83A1-F6EECF244321}">
                <p14:modId xmlns:p14="http://schemas.microsoft.com/office/powerpoint/2010/main" val="886691276"/>
              </p:ext>
            </p:extLst>
          </p:nvPr>
        </p:nvGraphicFramePr>
        <p:xfrm>
          <a:off x="0" y="0"/>
          <a:ext cx="9144000" cy="6857997"/>
        </p:xfrm>
        <a:graphic>
          <a:graphicData uri="http://schemas.openxmlformats.org/drawingml/2006/table">
            <a:tbl>
              <a:tblPr firstRow="1" bandRow="1">
                <a:tableStyleId>{5C22544A-7EE6-4342-B048-85BDC9FD1C3A}</a:tableStyleId>
              </a:tblPr>
              <a:tblGrid>
                <a:gridCol w="786213">
                  <a:extLst>
                    <a:ext uri="{9D8B030D-6E8A-4147-A177-3AD203B41FA5}">
                      <a16:colId xmlns:a16="http://schemas.microsoft.com/office/drawing/2014/main" val="2322557128"/>
                    </a:ext>
                  </a:extLst>
                </a:gridCol>
                <a:gridCol w="3537958">
                  <a:extLst>
                    <a:ext uri="{9D8B030D-6E8A-4147-A177-3AD203B41FA5}">
                      <a16:colId xmlns:a16="http://schemas.microsoft.com/office/drawing/2014/main" val="464246294"/>
                    </a:ext>
                  </a:extLst>
                </a:gridCol>
                <a:gridCol w="4819829">
                  <a:extLst>
                    <a:ext uri="{9D8B030D-6E8A-4147-A177-3AD203B41FA5}">
                      <a16:colId xmlns:a16="http://schemas.microsoft.com/office/drawing/2014/main" val="1007222895"/>
                    </a:ext>
                  </a:extLst>
                </a:gridCol>
              </a:tblGrid>
              <a:tr h="1029501">
                <a:tc>
                  <a:txBody>
                    <a:bodyPr/>
                    <a:lstStyle/>
                    <a:p>
                      <a:pPr algn="ctr"/>
                      <a:endParaRPr lang="en-US" sz="36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FFDB"/>
                    </a:solidFill>
                  </a:tcPr>
                </a:tc>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Noble gases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FFDB"/>
                    </a:solidFill>
                  </a:tcPr>
                </a:tc>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Electron 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FFDB"/>
                    </a:solidFill>
                  </a:tcPr>
                </a:tc>
                <a:extLst>
                  <a:ext uri="{0D108BD9-81ED-4DB2-BD59-A6C34878D82A}">
                    <a16:rowId xmlns:a16="http://schemas.microsoft.com/office/drawing/2014/main" val="2068510545"/>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Helium    He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36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2370017"/>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Neon      Ne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3600" dirty="0">
                        <a:solidFill>
                          <a:srgbClr val="3333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446487"/>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Argon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Ar</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3600" dirty="0">
                        <a:solidFill>
                          <a:srgbClr val="9900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8780475"/>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Krypton    Kr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3315916"/>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Xenon    Xe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4357421"/>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Radon    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9666994"/>
                  </a:ext>
                </a:extLst>
              </a:tr>
            </a:tbl>
          </a:graphicData>
        </a:graphic>
      </p:graphicFrame>
    </p:spTree>
    <p:extLst>
      <p:ext uri="{BB962C8B-B14F-4D97-AF65-F5344CB8AC3E}">
        <p14:creationId xmlns:p14="http://schemas.microsoft.com/office/powerpoint/2010/main" val="2356481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CFC3C89-49EE-4808-84C3-369FB2CB96D9}"/>
              </a:ext>
            </a:extLst>
          </p:cNvPr>
          <p:cNvGraphicFramePr>
            <a:graphicFrameLocks noGrp="1"/>
          </p:cNvGraphicFramePr>
          <p:nvPr>
            <p:extLst>
              <p:ext uri="{D42A27DB-BD31-4B8C-83A1-F6EECF244321}">
                <p14:modId xmlns:p14="http://schemas.microsoft.com/office/powerpoint/2010/main" val="711482745"/>
              </p:ext>
            </p:extLst>
          </p:nvPr>
        </p:nvGraphicFramePr>
        <p:xfrm>
          <a:off x="0" y="0"/>
          <a:ext cx="9144000" cy="6857997"/>
        </p:xfrm>
        <a:graphic>
          <a:graphicData uri="http://schemas.openxmlformats.org/drawingml/2006/table">
            <a:tbl>
              <a:tblPr firstRow="1" bandRow="1">
                <a:tableStyleId>{5C22544A-7EE6-4342-B048-85BDC9FD1C3A}</a:tableStyleId>
              </a:tblPr>
              <a:tblGrid>
                <a:gridCol w="786213">
                  <a:extLst>
                    <a:ext uri="{9D8B030D-6E8A-4147-A177-3AD203B41FA5}">
                      <a16:colId xmlns:a16="http://schemas.microsoft.com/office/drawing/2014/main" val="2322557128"/>
                    </a:ext>
                  </a:extLst>
                </a:gridCol>
                <a:gridCol w="3537958">
                  <a:extLst>
                    <a:ext uri="{9D8B030D-6E8A-4147-A177-3AD203B41FA5}">
                      <a16:colId xmlns:a16="http://schemas.microsoft.com/office/drawing/2014/main" val="464246294"/>
                    </a:ext>
                  </a:extLst>
                </a:gridCol>
                <a:gridCol w="4819829">
                  <a:extLst>
                    <a:ext uri="{9D8B030D-6E8A-4147-A177-3AD203B41FA5}">
                      <a16:colId xmlns:a16="http://schemas.microsoft.com/office/drawing/2014/main" val="1007222895"/>
                    </a:ext>
                  </a:extLst>
                </a:gridCol>
              </a:tblGrid>
              <a:tr h="1029501">
                <a:tc>
                  <a:txBody>
                    <a:bodyPr/>
                    <a:lstStyle/>
                    <a:p>
                      <a:pPr algn="ctr"/>
                      <a:endParaRPr lang="en-US" sz="36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FFDB"/>
                    </a:solidFill>
                  </a:tcPr>
                </a:tc>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Noble gases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FFDB"/>
                    </a:solidFill>
                  </a:tcPr>
                </a:tc>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Electron 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FFDB"/>
                    </a:solidFill>
                  </a:tcPr>
                </a:tc>
                <a:extLst>
                  <a:ext uri="{0D108BD9-81ED-4DB2-BD59-A6C34878D82A}">
                    <a16:rowId xmlns:a16="http://schemas.microsoft.com/office/drawing/2014/main" val="2068510545"/>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Helium    He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3600" dirty="0">
                          <a:solidFill>
                            <a:srgbClr val="FF0000"/>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2370017"/>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Neon      Ne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3600" dirty="0">
                        <a:solidFill>
                          <a:srgbClr val="3333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446487"/>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a:solidFill>
                            <a:schemeClr val="tx1">
                              <a:lumMod val="95000"/>
                              <a:lumOff val="5000"/>
                            </a:schemeClr>
                          </a:solidFill>
                          <a:latin typeface="Times New Roman" panose="02020603050405020304" pitchFamily="18" charset="0"/>
                          <a:cs typeface="Times New Roman" panose="02020603050405020304" pitchFamily="18" charset="0"/>
                        </a:rPr>
                        <a:t>Argon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Ar</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3600" dirty="0">
                        <a:solidFill>
                          <a:srgbClr val="9900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8780475"/>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Krypton    Kr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3315916"/>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Xenon    Xe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4357421"/>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Radon    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9666994"/>
                  </a:ext>
                </a:extLst>
              </a:tr>
            </a:tbl>
          </a:graphicData>
        </a:graphic>
      </p:graphicFrame>
    </p:spTree>
    <p:extLst>
      <p:ext uri="{BB962C8B-B14F-4D97-AF65-F5344CB8AC3E}">
        <p14:creationId xmlns:p14="http://schemas.microsoft.com/office/powerpoint/2010/main" val="2455734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CFC3C89-49EE-4808-84C3-369FB2CB96D9}"/>
              </a:ext>
            </a:extLst>
          </p:cNvPr>
          <p:cNvGraphicFramePr>
            <a:graphicFrameLocks noGrp="1"/>
          </p:cNvGraphicFramePr>
          <p:nvPr>
            <p:extLst>
              <p:ext uri="{D42A27DB-BD31-4B8C-83A1-F6EECF244321}">
                <p14:modId xmlns:p14="http://schemas.microsoft.com/office/powerpoint/2010/main" val="2420955900"/>
              </p:ext>
            </p:extLst>
          </p:nvPr>
        </p:nvGraphicFramePr>
        <p:xfrm>
          <a:off x="0" y="0"/>
          <a:ext cx="9144000" cy="6857997"/>
        </p:xfrm>
        <a:graphic>
          <a:graphicData uri="http://schemas.openxmlformats.org/drawingml/2006/table">
            <a:tbl>
              <a:tblPr firstRow="1" bandRow="1">
                <a:tableStyleId>{5C22544A-7EE6-4342-B048-85BDC9FD1C3A}</a:tableStyleId>
              </a:tblPr>
              <a:tblGrid>
                <a:gridCol w="786213">
                  <a:extLst>
                    <a:ext uri="{9D8B030D-6E8A-4147-A177-3AD203B41FA5}">
                      <a16:colId xmlns:a16="http://schemas.microsoft.com/office/drawing/2014/main" val="2322557128"/>
                    </a:ext>
                  </a:extLst>
                </a:gridCol>
                <a:gridCol w="3537958">
                  <a:extLst>
                    <a:ext uri="{9D8B030D-6E8A-4147-A177-3AD203B41FA5}">
                      <a16:colId xmlns:a16="http://schemas.microsoft.com/office/drawing/2014/main" val="464246294"/>
                    </a:ext>
                  </a:extLst>
                </a:gridCol>
                <a:gridCol w="4819829">
                  <a:extLst>
                    <a:ext uri="{9D8B030D-6E8A-4147-A177-3AD203B41FA5}">
                      <a16:colId xmlns:a16="http://schemas.microsoft.com/office/drawing/2014/main" val="1007222895"/>
                    </a:ext>
                  </a:extLst>
                </a:gridCol>
              </a:tblGrid>
              <a:tr h="1029501">
                <a:tc>
                  <a:txBody>
                    <a:bodyPr/>
                    <a:lstStyle/>
                    <a:p>
                      <a:pPr algn="ctr"/>
                      <a:endParaRPr lang="en-US" sz="36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FFDB"/>
                    </a:solidFill>
                  </a:tcPr>
                </a:tc>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Noble gases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FFDB"/>
                    </a:solidFill>
                  </a:tcPr>
                </a:tc>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Electron 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FFDB"/>
                    </a:solidFill>
                  </a:tcPr>
                </a:tc>
                <a:extLst>
                  <a:ext uri="{0D108BD9-81ED-4DB2-BD59-A6C34878D82A}">
                    <a16:rowId xmlns:a16="http://schemas.microsoft.com/office/drawing/2014/main" val="2068510545"/>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Helium    He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3600">
                          <a:solidFill>
                            <a:srgbClr val="FF0000"/>
                          </a:solidFill>
                          <a:latin typeface="Times New Roman" panose="02020603050405020304" pitchFamily="18" charset="0"/>
                          <a:cs typeface="Times New Roman" panose="02020603050405020304" pitchFamily="18" charset="0"/>
                        </a:rPr>
                        <a:t>2</a:t>
                      </a:r>
                      <a:endParaRPr lang="en-US" sz="36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2370017"/>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Neon      Ne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3600" dirty="0">
                          <a:solidFill>
                            <a:srgbClr val="3333CC"/>
                          </a:solidFill>
                          <a:latin typeface="Times New Roman" panose="02020603050405020304" pitchFamily="18" charset="0"/>
                          <a:cs typeface="Times New Roman" panose="02020603050405020304" pitchFamily="18" charset="0"/>
                        </a:rPr>
                        <a:t>2 - 8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446487"/>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a:solidFill>
                            <a:schemeClr val="tx1">
                              <a:lumMod val="95000"/>
                              <a:lumOff val="5000"/>
                            </a:schemeClr>
                          </a:solidFill>
                          <a:latin typeface="Times New Roman" panose="02020603050405020304" pitchFamily="18" charset="0"/>
                          <a:cs typeface="Times New Roman" panose="02020603050405020304" pitchFamily="18" charset="0"/>
                        </a:rPr>
                        <a:t>Argon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Ar</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3600" dirty="0">
                        <a:solidFill>
                          <a:srgbClr val="9900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8780475"/>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Krypton    Kr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3315916"/>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Xenon    Xe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4357421"/>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Radon    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9666994"/>
                  </a:ext>
                </a:extLst>
              </a:tr>
            </a:tbl>
          </a:graphicData>
        </a:graphic>
      </p:graphicFrame>
    </p:spTree>
    <p:extLst>
      <p:ext uri="{BB962C8B-B14F-4D97-AF65-F5344CB8AC3E}">
        <p14:creationId xmlns:p14="http://schemas.microsoft.com/office/powerpoint/2010/main" val="1949245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1.  All atoms are made up of three sub-atomic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(smaller than atoms) parts.  They are the… </a:t>
            </a:r>
          </a:p>
        </p:txBody>
      </p:sp>
      <p:graphicFrame>
        <p:nvGraphicFramePr>
          <p:cNvPr id="3" name="Table 2"/>
          <p:cNvGraphicFramePr>
            <a:graphicFrameLocks noGrp="1"/>
          </p:cNvGraphicFramePr>
          <p:nvPr>
            <p:extLst>
              <p:ext uri="{D42A27DB-BD31-4B8C-83A1-F6EECF244321}">
                <p14:modId xmlns:p14="http://schemas.microsoft.com/office/powerpoint/2010/main" val="1069647070"/>
              </p:ext>
            </p:extLst>
          </p:nvPr>
        </p:nvGraphicFramePr>
        <p:xfrm>
          <a:off x="0" y="1371600"/>
          <a:ext cx="9144000" cy="54864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1363775">
                <a:tc>
                  <a:txBody>
                    <a:bodyPr/>
                    <a:lstStyle/>
                    <a:p>
                      <a:pPr algn="ctr"/>
                      <a:r>
                        <a:rPr lang="en-US" sz="3200" b="0" dirty="0">
                          <a:solidFill>
                            <a:srgbClr val="9900CC"/>
                          </a:solidFill>
                          <a:latin typeface="Times New Roman" panose="02020603050405020304" pitchFamily="18" charset="0"/>
                          <a:cs typeface="Times New Roman" panose="02020603050405020304" pitchFamily="18" charset="0"/>
                        </a:rPr>
                        <a:t>Parts of</a:t>
                      </a:r>
                      <a:br>
                        <a:rPr lang="en-US" sz="3200" b="0" dirty="0">
                          <a:solidFill>
                            <a:srgbClr val="9900CC"/>
                          </a:solidFill>
                          <a:latin typeface="Times New Roman" panose="02020603050405020304" pitchFamily="18" charset="0"/>
                          <a:cs typeface="Times New Roman" panose="02020603050405020304" pitchFamily="18" charset="0"/>
                        </a:rPr>
                      </a:br>
                      <a:r>
                        <a:rPr lang="en-US" sz="3200" b="0" dirty="0">
                          <a:solidFill>
                            <a:srgbClr val="9900CC"/>
                          </a:solidFill>
                          <a:latin typeface="Times New Roman" panose="02020603050405020304" pitchFamily="18" charset="0"/>
                          <a:cs typeface="Times New Roman" panose="02020603050405020304" pitchFamily="18" charset="0"/>
                        </a:rPr>
                        <a:t>the 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rgbClr val="9900CC"/>
                          </a:solidFill>
                          <a:latin typeface="Times New Roman" panose="02020603050405020304" pitchFamily="18" charset="0"/>
                          <a:cs typeface="Times New Roman" panose="02020603050405020304" pitchFamily="18" charset="0"/>
                        </a:rPr>
                        <a:t>Particle</a:t>
                      </a:r>
                      <a:br>
                        <a:rPr lang="en-US" sz="3200" b="0" dirty="0">
                          <a:solidFill>
                            <a:srgbClr val="9900CC"/>
                          </a:solidFill>
                          <a:latin typeface="Times New Roman" panose="02020603050405020304" pitchFamily="18" charset="0"/>
                          <a:cs typeface="Times New Roman" panose="02020603050405020304" pitchFamily="18" charset="0"/>
                        </a:rPr>
                      </a:br>
                      <a:r>
                        <a:rPr lang="en-US" sz="3200" b="0" dirty="0">
                          <a:solidFill>
                            <a:srgbClr val="9900CC"/>
                          </a:solidFill>
                          <a:latin typeface="Times New Roman" panose="02020603050405020304" pitchFamily="18" charset="0"/>
                          <a:cs typeface="Times New Roman" panose="02020603050405020304" pitchFamily="18" charset="0"/>
                        </a:rPr>
                        <a:t>Charge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rgbClr val="9900CC"/>
                          </a:solidFill>
                          <a:latin typeface="Times New Roman" panose="02020603050405020304" pitchFamily="18" charset="0"/>
                          <a:cs typeface="Times New Roman" panose="02020603050405020304" pitchFamily="18" charset="0"/>
                        </a:rPr>
                        <a:t>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rgbClr val="9900CC"/>
                          </a:solidFill>
                          <a:latin typeface="Times New Roman" panose="02020603050405020304" pitchFamily="18" charset="0"/>
                          <a:cs typeface="Times New Roman" panose="02020603050405020304" pitchFamily="18" charset="0"/>
                        </a:rPr>
                        <a:t>Mass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rgbClr val="9900CC"/>
                          </a:solidFill>
                          <a:latin typeface="Times New Roman" panose="02020603050405020304" pitchFamily="18" charset="0"/>
                          <a:cs typeface="Times New Roman" panose="02020603050405020304" pitchFamily="18" charset="0"/>
                        </a:rPr>
                        <a:t>Location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363775">
                <a:tc>
                  <a:txBody>
                    <a:bodyPr/>
                    <a:lstStyle/>
                    <a:p>
                      <a:pPr algn="ctr"/>
                      <a:r>
                        <a:rPr lang="en-US" sz="3200" b="0" dirty="0">
                          <a:solidFill>
                            <a:srgbClr val="FF0000"/>
                          </a:solidFill>
                          <a:latin typeface="Times New Roman" panose="02020603050405020304" pitchFamily="18" charset="0"/>
                          <a:cs typeface="Times New Roman" panose="02020603050405020304" pitchFamily="18" charset="0"/>
                        </a:rPr>
                        <a:t>proton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3200" b="0" dirty="0">
                          <a:solidFill>
                            <a:srgbClr val="FF0000"/>
                          </a:solidFill>
                          <a:latin typeface="Times New Roman" panose="02020603050405020304" pitchFamily="18" charset="0"/>
                          <a:cs typeface="Times New Roman" panose="02020603050405020304" pitchFamily="18" charset="0"/>
                        </a:rPr>
                        <a:t>Positive</a:t>
                      </a:r>
                    </a:p>
                    <a:p>
                      <a:pPr algn="ctr"/>
                      <a:r>
                        <a:rPr lang="en-US" sz="3200" b="1" dirty="0">
                          <a:solidFill>
                            <a:srgbClr val="FF0000"/>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4400" b="0" dirty="0">
                          <a:solidFill>
                            <a:srgbClr val="FF0000"/>
                          </a:solidFill>
                          <a:latin typeface="Times New Roman" panose="02020603050405020304" pitchFamily="18" charset="0"/>
                          <a:cs typeface="Times New Roman" panose="02020603050405020304" pitchFamily="18" charset="0"/>
                        </a:rPr>
                        <a:t>p</a:t>
                      </a:r>
                      <a:r>
                        <a:rPr lang="en-US" sz="4400" b="0" baseline="30000" dirty="0">
                          <a:solidFill>
                            <a:srgbClr val="FF0000"/>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3200" b="0" dirty="0">
                          <a:solidFill>
                            <a:srgbClr val="FF0000"/>
                          </a:solidFill>
                          <a:latin typeface="Times New Roman" panose="02020603050405020304" pitchFamily="18" charset="0"/>
                          <a:cs typeface="Times New Roman" panose="02020603050405020304" pitchFamily="18" charset="0"/>
                        </a:rPr>
                        <a:t>1 amu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3200" b="0" dirty="0">
                          <a:solidFill>
                            <a:srgbClr val="FF0000"/>
                          </a:solidFill>
                          <a:latin typeface="Times New Roman" panose="02020603050405020304" pitchFamily="18" charset="0"/>
                          <a:cs typeface="Times New Roman" panose="02020603050405020304" pitchFamily="18" charset="0"/>
                        </a:rPr>
                        <a:t>nucleus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363775">
                <a:tc>
                  <a:txBody>
                    <a:bodyPr/>
                    <a:lstStyle/>
                    <a:p>
                      <a:pPr algn="ctr"/>
                      <a:r>
                        <a:rPr lang="en-US" sz="3200" b="0" dirty="0">
                          <a:solidFill>
                            <a:srgbClr val="FF0000"/>
                          </a:solidFill>
                          <a:latin typeface="Times New Roman" panose="02020603050405020304" pitchFamily="18" charset="0"/>
                          <a:cs typeface="Times New Roman" panose="02020603050405020304" pitchFamily="18" charset="0"/>
                        </a:rPr>
                        <a:t>neutron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a:endParaRPr lang="en-US" sz="32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a:endParaRPr lang="en-US" sz="4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a:endParaRPr lang="en-US" sz="32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a:endParaRPr lang="en-US" sz="32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extLst>
                  <a:ext uri="{0D108BD9-81ED-4DB2-BD59-A6C34878D82A}">
                    <a16:rowId xmlns:a16="http://schemas.microsoft.com/office/drawing/2014/main" val="10002"/>
                  </a:ext>
                </a:extLst>
              </a:tr>
              <a:tr h="1395075">
                <a:tc>
                  <a:txBody>
                    <a:bodyPr/>
                    <a:lstStyle/>
                    <a:p>
                      <a:pPr algn="ctr"/>
                      <a:r>
                        <a:rPr lang="en-US" sz="3200" b="0" dirty="0">
                          <a:solidFill>
                            <a:srgbClr val="3333CC"/>
                          </a:solidFill>
                          <a:latin typeface="Times New Roman" panose="02020603050405020304" pitchFamily="18" charset="0"/>
                          <a:cs typeface="Times New Roman" panose="02020603050405020304" pitchFamily="18" charset="0"/>
                        </a:rPr>
                        <a:t>electron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3200" b="1" dirty="0">
                        <a:solidFill>
                          <a:srgbClr val="3333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4400" b="0" baseline="30000" dirty="0">
                        <a:solidFill>
                          <a:srgbClr val="3333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2800" b="0" dirty="0">
                        <a:solidFill>
                          <a:srgbClr val="3333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2800" b="0" dirty="0">
                        <a:solidFill>
                          <a:srgbClr val="3333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42757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CFC3C89-49EE-4808-84C3-369FB2CB96D9}"/>
              </a:ext>
            </a:extLst>
          </p:cNvPr>
          <p:cNvGraphicFramePr>
            <a:graphicFrameLocks noGrp="1"/>
          </p:cNvGraphicFramePr>
          <p:nvPr>
            <p:extLst>
              <p:ext uri="{D42A27DB-BD31-4B8C-83A1-F6EECF244321}">
                <p14:modId xmlns:p14="http://schemas.microsoft.com/office/powerpoint/2010/main" val="477837683"/>
              </p:ext>
            </p:extLst>
          </p:nvPr>
        </p:nvGraphicFramePr>
        <p:xfrm>
          <a:off x="0" y="0"/>
          <a:ext cx="9144000" cy="6857997"/>
        </p:xfrm>
        <a:graphic>
          <a:graphicData uri="http://schemas.openxmlformats.org/drawingml/2006/table">
            <a:tbl>
              <a:tblPr firstRow="1" bandRow="1">
                <a:tableStyleId>{5C22544A-7EE6-4342-B048-85BDC9FD1C3A}</a:tableStyleId>
              </a:tblPr>
              <a:tblGrid>
                <a:gridCol w="786213">
                  <a:extLst>
                    <a:ext uri="{9D8B030D-6E8A-4147-A177-3AD203B41FA5}">
                      <a16:colId xmlns:a16="http://schemas.microsoft.com/office/drawing/2014/main" val="2322557128"/>
                    </a:ext>
                  </a:extLst>
                </a:gridCol>
                <a:gridCol w="3537958">
                  <a:extLst>
                    <a:ext uri="{9D8B030D-6E8A-4147-A177-3AD203B41FA5}">
                      <a16:colId xmlns:a16="http://schemas.microsoft.com/office/drawing/2014/main" val="464246294"/>
                    </a:ext>
                  </a:extLst>
                </a:gridCol>
                <a:gridCol w="4819829">
                  <a:extLst>
                    <a:ext uri="{9D8B030D-6E8A-4147-A177-3AD203B41FA5}">
                      <a16:colId xmlns:a16="http://schemas.microsoft.com/office/drawing/2014/main" val="1007222895"/>
                    </a:ext>
                  </a:extLst>
                </a:gridCol>
              </a:tblGrid>
              <a:tr h="1029501">
                <a:tc>
                  <a:txBody>
                    <a:bodyPr/>
                    <a:lstStyle/>
                    <a:p>
                      <a:pPr algn="ctr"/>
                      <a:endParaRPr lang="en-US" sz="36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FFDB"/>
                    </a:solidFill>
                  </a:tcPr>
                </a:tc>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Noble gases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FFDB"/>
                    </a:solidFill>
                  </a:tcPr>
                </a:tc>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Electron 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FFDB"/>
                    </a:solidFill>
                  </a:tcPr>
                </a:tc>
                <a:extLst>
                  <a:ext uri="{0D108BD9-81ED-4DB2-BD59-A6C34878D82A}">
                    <a16:rowId xmlns:a16="http://schemas.microsoft.com/office/drawing/2014/main" val="2068510545"/>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Helium    He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3600">
                          <a:solidFill>
                            <a:srgbClr val="FF0000"/>
                          </a:solidFill>
                          <a:latin typeface="Times New Roman" panose="02020603050405020304" pitchFamily="18" charset="0"/>
                          <a:cs typeface="Times New Roman" panose="02020603050405020304" pitchFamily="18" charset="0"/>
                        </a:rPr>
                        <a:t>2</a:t>
                      </a:r>
                      <a:endParaRPr lang="en-US" sz="36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2370017"/>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Neon      Ne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3600" dirty="0">
                          <a:solidFill>
                            <a:srgbClr val="3333CC"/>
                          </a:solidFill>
                          <a:latin typeface="Times New Roman" panose="02020603050405020304" pitchFamily="18" charset="0"/>
                          <a:cs typeface="Times New Roman" panose="02020603050405020304" pitchFamily="18" charset="0"/>
                        </a:rPr>
                        <a:t>2 </a:t>
                      </a:r>
                      <a:r>
                        <a:rPr lang="en-US" sz="3600" dirty="0">
                          <a:solidFill>
                            <a:srgbClr val="9900CC"/>
                          </a:solidFill>
                          <a:latin typeface="Times New Roman" panose="02020603050405020304" pitchFamily="18" charset="0"/>
                          <a:cs typeface="Times New Roman" panose="02020603050405020304" pitchFamily="18" charset="0"/>
                        </a:rPr>
                        <a:t>–</a:t>
                      </a:r>
                      <a:r>
                        <a:rPr lang="en-US" sz="3600" dirty="0">
                          <a:solidFill>
                            <a:srgbClr val="3333CC"/>
                          </a:solidFill>
                          <a:latin typeface="Times New Roman" panose="02020603050405020304" pitchFamily="18" charset="0"/>
                          <a:cs typeface="Times New Roman" panose="02020603050405020304" pitchFamily="18" charset="0"/>
                        </a:rPr>
                        <a:t>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446487"/>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a:solidFill>
                            <a:schemeClr val="tx1">
                              <a:lumMod val="95000"/>
                              <a:lumOff val="5000"/>
                            </a:schemeClr>
                          </a:solidFill>
                          <a:latin typeface="Times New Roman" panose="02020603050405020304" pitchFamily="18" charset="0"/>
                          <a:cs typeface="Times New Roman" panose="02020603050405020304" pitchFamily="18" charset="0"/>
                        </a:rPr>
                        <a:t>Argon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Ar</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3600" dirty="0">
                          <a:solidFill>
                            <a:srgbClr val="9900CC"/>
                          </a:solidFill>
                          <a:latin typeface="Times New Roman" panose="02020603050405020304" pitchFamily="18" charset="0"/>
                          <a:cs typeface="Times New Roman" panose="02020603050405020304" pitchFamily="18" charset="0"/>
                        </a:rPr>
                        <a:t>2 – 8 –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8780475"/>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Krypton    Kr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3315916"/>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Xenon    Xe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4357421"/>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Radon    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9666994"/>
                  </a:ext>
                </a:extLst>
              </a:tr>
            </a:tbl>
          </a:graphicData>
        </a:graphic>
      </p:graphicFrame>
    </p:spTree>
    <p:extLst>
      <p:ext uri="{BB962C8B-B14F-4D97-AF65-F5344CB8AC3E}">
        <p14:creationId xmlns:p14="http://schemas.microsoft.com/office/powerpoint/2010/main" val="2952367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CFC3C89-49EE-4808-84C3-369FB2CB96D9}"/>
              </a:ext>
            </a:extLst>
          </p:cNvPr>
          <p:cNvGraphicFramePr>
            <a:graphicFrameLocks noGrp="1"/>
          </p:cNvGraphicFramePr>
          <p:nvPr>
            <p:extLst>
              <p:ext uri="{D42A27DB-BD31-4B8C-83A1-F6EECF244321}">
                <p14:modId xmlns:p14="http://schemas.microsoft.com/office/powerpoint/2010/main" val="1384182793"/>
              </p:ext>
            </p:extLst>
          </p:nvPr>
        </p:nvGraphicFramePr>
        <p:xfrm>
          <a:off x="0" y="0"/>
          <a:ext cx="9144000" cy="6857997"/>
        </p:xfrm>
        <a:graphic>
          <a:graphicData uri="http://schemas.openxmlformats.org/drawingml/2006/table">
            <a:tbl>
              <a:tblPr firstRow="1" bandRow="1">
                <a:tableStyleId>{5C22544A-7EE6-4342-B048-85BDC9FD1C3A}</a:tableStyleId>
              </a:tblPr>
              <a:tblGrid>
                <a:gridCol w="786213">
                  <a:extLst>
                    <a:ext uri="{9D8B030D-6E8A-4147-A177-3AD203B41FA5}">
                      <a16:colId xmlns:a16="http://schemas.microsoft.com/office/drawing/2014/main" val="2322557128"/>
                    </a:ext>
                  </a:extLst>
                </a:gridCol>
                <a:gridCol w="3537958">
                  <a:extLst>
                    <a:ext uri="{9D8B030D-6E8A-4147-A177-3AD203B41FA5}">
                      <a16:colId xmlns:a16="http://schemas.microsoft.com/office/drawing/2014/main" val="464246294"/>
                    </a:ext>
                  </a:extLst>
                </a:gridCol>
                <a:gridCol w="4819829">
                  <a:extLst>
                    <a:ext uri="{9D8B030D-6E8A-4147-A177-3AD203B41FA5}">
                      <a16:colId xmlns:a16="http://schemas.microsoft.com/office/drawing/2014/main" val="1007222895"/>
                    </a:ext>
                  </a:extLst>
                </a:gridCol>
              </a:tblGrid>
              <a:tr h="1029501">
                <a:tc>
                  <a:txBody>
                    <a:bodyPr/>
                    <a:lstStyle/>
                    <a:p>
                      <a:pPr algn="ctr"/>
                      <a:endParaRPr lang="en-US" sz="36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FFDB"/>
                    </a:solidFill>
                  </a:tcPr>
                </a:tc>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Noble gases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FFDB"/>
                    </a:solidFill>
                  </a:tcPr>
                </a:tc>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Electron 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FFDB"/>
                    </a:solidFill>
                  </a:tcPr>
                </a:tc>
                <a:extLst>
                  <a:ext uri="{0D108BD9-81ED-4DB2-BD59-A6C34878D82A}">
                    <a16:rowId xmlns:a16="http://schemas.microsoft.com/office/drawing/2014/main" val="2068510545"/>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Helium    He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3600">
                          <a:solidFill>
                            <a:srgbClr val="FF0000"/>
                          </a:solidFill>
                          <a:latin typeface="Times New Roman" panose="02020603050405020304" pitchFamily="18" charset="0"/>
                          <a:cs typeface="Times New Roman" panose="02020603050405020304" pitchFamily="18" charset="0"/>
                        </a:rPr>
                        <a:t>2</a:t>
                      </a:r>
                      <a:endParaRPr lang="en-US" sz="36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2370017"/>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Neon      Ne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3600" dirty="0">
                          <a:solidFill>
                            <a:srgbClr val="3333CC"/>
                          </a:solidFill>
                          <a:latin typeface="Times New Roman" panose="02020603050405020304" pitchFamily="18" charset="0"/>
                          <a:cs typeface="Times New Roman" panose="02020603050405020304" pitchFamily="18" charset="0"/>
                        </a:rPr>
                        <a:t>2 </a:t>
                      </a:r>
                      <a:r>
                        <a:rPr lang="en-US" sz="3600" dirty="0">
                          <a:solidFill>
                            <a:srgbClr val="9900CC"/>
                          </a:solidFill>
                          <a:latin typeface="Times New Roman" panose="02020603050405020304" pitchFamily="18" charset="0"/>
                          <a:cs typeface="Times New Roman" panose="02020603050405020304" pitchFamily="18" charset="0"/>
                        </a:rPr>
                        <a:t>–</a:t>
                      </a:r>
                      <a:r>
                        <a:rPr lang="en-US" sz="3600" dirty="0">
                          <a:solidFill>
                            <a:srgbClr val="3333CC"/>
                          </a:solidFill>
                          <a:latin typeface="Times New Roman" panose="02020603050405020304" pitchFamily="18" charset="0"/>
                          <a:cs typeface="Times New Roman" panose="02020603050405020304" pitchFamily="18" charset="0"/>
                        </a:rPr>
                        <a:t>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446487"/>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a:solidFill>
                            <a:schemeClr val="tx1">
                              <a:lumMod val="95000"/>
                              <a:lumOff val="5000"/>
                            </a:schemeClr>
                          </a:solidFill>
                          <a:latin typeface="Times New Roman" panose="02020603050405020304" pitchFamily="18" charset="0"/>
                          <a:cs typeface="Times New Roman" panose="02020603050405020304" pitchFamily="18" charset="0"/>
                        </a:rPr>
                        <a:t>Argon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Ar</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3600" dirty="0">
                          <a:solidFill>
                            <a:srgbClr val="9900CC"/>
                          </a:solidFill>
                          <a:latin typeface="Times New Roman" panose="02020603050405020304" pitchFamily="18" charset="0"/>
                          <a:cs typeface="Times New Roman" panose="02020603050405020304" pitchFamily="18" charset="0"/>
                        </a:rPr>
                        <a:t>2 – 8 –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8780475"/>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Krypton    Kr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2 – 8 – 18 –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3315916"/>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Xenon    Xe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4357421"/>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Radon    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9666994"/>
                  </a:ext>
                </a:extLst>
              </a:tr>
            </a:tbl>
          </a:graphicData>
        </a:graphic>
      </p:graphicFrame>
    </p:spTree>
    <p:extLst>
      <p:ext uri="{BB962C8B-B14F-4D97-AF65-F5344CB8AC3E}">
        <p14:creationId xmlns:p14="http://schemas.microsoft.com/office/powerpoint/2010/main" val="2950532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CFC3C89-49EE-4808-84C3-369FB2CB96D9}"/>
              </a:ext>
            </a:extLst>
          </p:cNvPr>
          <p:cNvGraphicFramePr>
            <a:graphicFrameLocks noGrp="1"/>
          </p:cNvGraphicFramePr>
          <p:nvPr>
            <p:extLst>
              <p:ext uri="{D42A27DB-BD31-4B8C-83A1-F6EECF244321}">
                <p14:modId xmlns:p14="http://schemas.microsoft.com/office/powerpoint/2010/main" val="619272152"/>
              </p:ext>
            </p:extLst>
          </p:nvPr>
        </p:nvGraphicFramePr>
        <p:xfrm>
          <a:off x="0" y="0"/>
          <a:ext cx="9144000" cy="6857997"/>
        </p:xfrm>
        <a:graphic>
          <a:graphicData uri="http://schemas.openxmlformats.org/drawingml/2006/table">
            <a:tbl>
              <a:tblPr firstRow="1" bandRow="1">
                <a:tableStyleId>{5C22544A-7EE6-4342-B048-85BDC9FD1C3A}</a:tableStyleId>
              </a:tblPr>
              <a:tblGrid>
                <a:gridCol w="786213">
                  <a:extLst>
                    <a:ext uri="{9D8B030D-6E8A-4147-A177-3AD203B41FA5}">
                      <a16:colId xmlns:a16="http://schemas.microsoft.com/office/drawing/2014/main" val="2322557128"/>
                    </a:ext>
                  </a:extLst>
                </a:gridCol>
                <a:gridCol w="3537958">
                  <a:extLst>
                    <a:ext uri="{9D8B030D-6E8A-4147-A177-3AD203B41FA5}">
                      <a16:colId xmlns:a16="http://schemas.microsoft.com/office/drawing/2014/main" val="464246294"/>
                    </a:ext>
                  </a:extLst>
                </a:gridCol>
                <a:gridCol w="4819829">
                  <a:extLst>
                    <a:ext uri="{9D8B030D-6E8A-4147-A177-3AD203B41FA5}">
                      <a16:colId xmlns:a16="http://schemas.microsoft.com/office/drawing/2014/main" val="1007222895"/>
                    </a:ext>
                  </a:extLst>
                </a:gridCol>
              </a:tblGrid>
              <a:tr h="1029501">
                <a:tc>
                  <a:txBody>
                    <a:bodyPr/>
                    <a:lstStyle/>
                    <a:p>
                      <a:pPr algn="ctr"/>
                      <a:endParaRPr lang="en-US" sz="36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FFDB"/>
                    </a:solidFill>
                  </a:tcPr>
                </a:tc>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Noble gases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FFDB"/>
                    </a:solidFill>
                  </a:tcPr>
                </a:tc>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Electron 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FFDB"/>
                    </a:solidFill>
                  </a:tcPr>
                </a:tc>
                <a:extLst>
                  <a:ext uri="{0D108BD9-81ED-4DB2-BD59-A6C34878D82A}">
                    <a16:rowId xmlns:a16="http://schemas.microsoft.com/office/drawing/2014/main" val="2068510545"/>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Helium    He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3600">
                          <a:solidFill>
                            <a:srgbClr val="FF0000"/>
                          </a:solidFill>
                          <a:latin typeface="Times New Roman" panose="02020603050405020304" pitchFamily="18" charset="0"/>
                          <a:cs typeface="Times New Roman" panose="02020603050405020304" pitchFamily="18" charset="0"/>
                        </a:rPr>
                        <a:t>2</a:t>
                      </a:r>
                      <a:endParaRPr lang="en-US" sz="36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2370017"/>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Neon      Ne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3600" dirty="0">
                          <a:solidFill>
                            <a:srgbClr val="3333CC"/>
                          </a:solidFill>
                          <a:latin typeface="Times New Roman" panose="02020603050405020304" pitchFamily="18" charset="0"/>
                          <a:cs typeface="Times New Roman" panose="02020603050405020304" pitchFamily="18" charset="0"/>
                        </a:rPr>
                        <a:t>2 </a:t>
                      </a:r>
                      <a:r>
                        <a:rPr lang="en-US" sz="3600" dirty="0">
                          <a:solidFill>
                            <a:srgbClr val="9900CC"/>
                          </a:solidFill>
                          <a:latin typeface="Times New Roman" panose="02020603050405020304" pitchFamily="18" charset="0"/>
                          <a:cs typeface="Times New Roman" panose="02020603050405020304" pitchFamily="18" charset="0"/>
                        </a:rPr>
                        <a:t>–</a:t>
                      </a:r>
                      <a:r>
                        <a:rPr lang="en-US" sz="3600" dirty="0">
                          <a:solidFill>
                            <a:srgbClr val="3333CC"/>
                          </a:solidFill>
                          <a:latin typeface="Times New Roman" panose="02020603050405020304" pitchFamily="18" charset="0"/>
                          <a:cs typeface="Times New Roman" panose="02020603050405020304" pitchFamily="18" charset="0"/>
                        </a:rPr>
                        <a:t>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446487"/>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a:solidFill>
                            <a:schemeClr val="tx1">
                              <a:lumMod val="95000"/>
                              <a:lumOff val="5000"/>
                            </a:schemeClr>
                          </a:solidFill>
                          <a:latin typeface="Times New Roman" panose="02020603050405020304" pitchFamily="18" charset="0"/>
                          <a:cs typeface="Times New Roman" panose="02020603050405020304" pitchFamily="18" charset="0"/>
                        </a:rPr>
                        <a:t>Argon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Ar</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3600" dirty="0">
                          <a:solidFill>
                            <a:srgbClr val="9900CC"/>
                          </a:solidFill>
                          <a:latin typeface="Times New Roman" panose="02020603050405020304" pitchFamily="18" charset="0"/>
                          <a:cs typeface="Times New Roman" panose="02020603050405020304" pitchFamily="18" charset="0"/>
                        </a:rPr>
                        <a:t>2 – 8 –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8780475"/>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Krypton    Kr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2 – 8 – 18 –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3315916"/>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Xenon    Xe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rgbClr val="006600"/>
                          </a:solidFill>
                          <a:latin typeface="Times New Roman" panose="02020603050405020304" pitchFamily="18" charset="0"/>
                          <a:cs typeface="Times New Roman" panose="02020603050405020304" pitchFamily="18" charset="0"/>
                        </a:rPr>
                        <a:t>2 – 8 – 18 – 18 –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4357421"/>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Radon    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9666994"/>
                  </a:ext>
                </a:extLst>
              </a:tr>
            </a:tbl>
          </a:graphicData>
        </a:graphic>
      </p:graphicFrame>
    </p:spTree>
    <p:extLst>
      <p:ext uri="{BB962C8B-B14F-4D97-AF65-F5344CB8AC3E}">
        <p14:creationId xmlns:p14="http://schemas.microsoft.com/office/powerpoint/2010/main" val="3215482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CFC3C89-49EE-4808-84C3-369FB2CB96D9}"/>
              </a:ext>
            </a:extLst>
          </p:cNvPr>
          <p:cNvGraphicFramePr>
            <a:graphicFrameLocks noGrp="1"/>
          </p:cNvGraphicFramePr>
          <p:nvPr>
            <p:extLst>
              <p:ext uri="{D42A27DB-BD31-4B8C-83A1-F6EECF244321}">
                <p14:modId xmlns:p14="http://schemas.microsoft.com/office/powerpoint/2010/main" val="2020035204"/>
              </p:ext>
            </p:extLst>
          </p:nvPr>
        </p:nvGraphicFramePr>
        <p:xfrm>
          <a:off x="0" y="0"/>
          <a:ext cx="9144000" cy="6857997"/>
        </p:xfrm>
        <a:graphic>
          <a:graphicData uri="http://schemas.openxmlformats.org/drawingml/2006/table">
            <a:tbl>
              <a:tblPr firstRow="1" bandRow="1">
                <a:tableStyleId>{5C22544A-7EE6-4342-B048-85BDC9FD1C3A}</a:tableStyleId>
              </a:tblPr>
              <a:tblGrid>
                <a:gridCol w="786213">
                  <a:extLst>
                    <a:ext uri="{9D8B030D-6E8A-4147-A177-3AD203B41FA5}">
                      <a16:colId xmlns:a16="http://schemas.microsoft.com/office/drawing/2014/main" val="2322557128"/>
                    </a:ext>
                  </a:extLst>
                </a:gridCol>
                <a:gridCol w="3537958">
                  <a:extLst>
                    <a:ext uri="{9D8B030D-6E8A-4147-A177-3AD203B41FA5}">
                      <a16:colId xmlns:a16="http://schemas.microsoft.com/office/drawing/2014/main" val="464246294"/>
                    </a:ext>
                  </a:extLst>
                </a:gridCol>
                <a:gridCol w="4819829">
                  <a:extLst>
                    <a:ext uri="{9D8B030D-6E8A-4147-A177-3AD203B41FA5}">
                      <a16:colId xmlns:a16="http://schemas.microsoft.com/office/drawing/2014/main" val="1007222895"/>
                    </a:ext>
                  </a:extLst>
                </a:gridCol>
              </a:tblGrid>
              <a:tr h="1029501">
                <a:tc>
                  <a:txBody>
                    <a:bodyPr/>
                    <a:lstStyle/>
                    <a:p>
                      <a:pPr algn="ctr"/>
                      <a:endParaRPr lang="en-US" sz="36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FFDB"/>
                    </a:solidFill>
                  </a:tcPr>
                </a:tc>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Noble gases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FFDB"/>
                    </a:solidFill>
                  </a:tcPr>
                </a:tc>
                <a:tc>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Electron 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FFDB"/>
                    </a:solidFill>
                  </a:tcPr>
                </a:tc>
                <a:extLst>
                  <a:ext uri="{0D108BD9-81ED-4DB2-BD59-A6C34878D82A}">
                    <a16:rowId xmlns:a16="http://schemas.microsoft.com/office/drawing/2014/main" val="2068510545"/>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Helium    He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3600">
                          <a:solidFill>
                            <a:srgbClr val="FF0000"/>
                          </a:solidFill>
                          <a:latin typeface="Times New Roman" panose="02020603050405020304" pitchFamily="18" charset="0"/>
                          <a:cs typeface="Times New Roman" panose="02020603050405020304" pitchFamily="18" charset="0"/>
                        </a:rPr>
                        <a:t>2</a:t>
                      </a:r>
                      <a:endParaRPr lang="en-US" sz="36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2370017"/>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Neon      Ne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3600" dirty="0">
                          <a:solidFill>
                            <a:srgbClr val="3333CC"/>
                          </a:solidFill>
                          <a:latin typeface="Times New Roman" panose="02020603050405020304" pitchFamily="18" charset="0"/>
                          <a:cs typeface="Times New Roman" panose="02020603050405020304" pitchFamily="18" charset="0"/>
                        </a:rPr>
                        <a:t>2 </a:t>
                      </a:r>
                      <a:r>
                        <a:rPr lang="en-US" sz="3600" dirty="0">
                          <a:solidFill>
                            <a:srgbClr val="9900CC"/>
                          </a:solidFill>
                          <a:latin typeface="Times New Roman" panose="02020603050405020304" pitchFamily="18" charset="0"/>
                          <a:cs typeface="Times New Roman" panose="02020603050405020304" pitchFamily="18" charset="0"/>
                        </a:rPr>
                        <a:t>–</a:t>
                      </a:r>
                      <a:r>
                        <a:rPr lang="en-US" sz="3600" dirty="0">
                          <a:solidFill>
                            <a:srgbClr val="3333CC"/>
                          </a:solidFill>
                          <a:latin typeface="Times New Roman" panose="02020603050405020304" pitchFamily="18" charset="0"/>
                          <a:cs typeface="Times New Roman" panose="02020603050405020304" pitchFamily="18" charset="0"/>
                        </a:rPr>
                        <a:t>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446487"/>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a:solidFill>
                            <a:schemeClr val="tx1">
                              <a:lumMod val="95000"/>
                              <a:lumOff val="5000"/>
                            </a:schemeClr>
                          </a:solidFill>
                          <a:latin typeface="Times New Roman" panose="02020603050405020304" pitchFamily="18" charset="0"/>
                          <a:cs typeface="Times New Roman" panose="02020603050405020304" pitchFamily="18" charset="0"/>
                        </a:rPr>
                        <a:t>Argon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Ar</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3600" dirty="0">
                          <a:solidFill>
                            <a:srgbClr val="9900CC"/>
                          </a:solidFill>
                          <a:latin typeface="Times New Roman" panose="02020603050405020304" pitchFamily="18" charset="0"/>
                          <a:cs typeface="Times New Roman" panose="02020603050405020304" pitchFamily="18" charset="0"/>
                        </a:rPr>
                        <a:t>2 – 8 –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8780475"/>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Krypton    Kr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chemeClr val="tx1"/>
                          </a:solidFill>
                          <a:latin typeface="Times New Roman" panose="02020603050405020304" pitchFamily="18" charset="0"/>
                          <a:cs typeface="Times New Roman" panose="02020603050405020304" pitchFamily="18" charset="0"/>
                        </a:rPr>
                        <a:t>2 – 8 – 18 –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3315916"/>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Xenon    Xe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rgbClr val="006600"/>
                          </a:solidFill>
                          <a:latin typeface="Times New Roman" panose="02020603050405020304" pitchFamily="18" charset="0"/>
                          <a:cs typeface="Times New Roman" panose="02020603050405020304" pitchFamily="18" charset="0"/>
                        </a:rPr>
                        <a:t>2 – 8 – 18 – 18 –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4357421"/>
                  </a:ext>
                </a:extLst>
              </a:tr>
              <a:tr h="971416">
                <a:tc>
                  <a:txBody>
                    <a:bodyPr/>
                    <a:lstStyle/>
                    <a:p>
                      <a:pPr algn="ctr"/>
                      <a:r>
                        <a:rPr lang="en-US" sz="2800" baseline="0" dirty="0">
                          <a:solidFill>
                            <a:schemeClr val="tx1">
                              <a:lumMod val="95000"/>
                              <a:lumOff val="5000"/>
                            </a:schemeClr>
                          </a:solidFill>
                          <a:latin typeface="Times New Roman" panose="02020603050405020304" pitchFamily="18" charset="0"/>
                          <a:cs typeface="Times New Roman" panose="02020603050405020304" pitchFamily="18"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Radon    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rgbClr val="FF0000"/>
                          </a:solidFill>
                          <a:latin typeface="Times New Roman" panose="02020603050405020304" pitchFamily="18" charset="0"/>
                          <a:cs typeface="Times New Roman" panose="02020603050405020304" pitchFamily="18" charset="0"/>
                        </a:rPr>
                        <a:t>2 – 8 – 18 – 32 –18 –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9666994"/>
                  </a:ext>
                </a:extLst>
              </a:tr>
            </a:tbl>
          </a:graphicData>
        </a:graphic>
      </p:graphicFrame>
    </p:spTree>
    <p:extLst>
      <p:ext uri="{BB962C8B-B14F-4D97-AF65-F5344CB8AC3E}">
        <p14:creationId xmlns:p14="http://schemas.microsoft.com/office/powerpoint/2010/main" val="1023560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8EE513E-6966-1069-50E2-CC57034F93F1}"/>
              </a:ext>
            </a:extLst>
          </p:cNvPr>
          <p:cNvGraphicFramePr>
            <a:graphicFrameLocks noGrp="1"/>
          </p:cNvGraphicFramePr>
          <p:nvPr>
            <p:extLst>
              <p:ext uri="{D42A27DB-BD31-4B8C-83A1-F6EECF244321}">
                <p14:modId xmlns:p14="http://schemas.microsoft.com/office/powerpoint/2010/main" val="2077854721"/>
              </p:ext>
            </p:extLst>
          </p:nvPr>
        </p:nvGraphicFramePr>
        <p:xfrm>
          <a:off x="0" y="0"/>
          <a:ext cx="9144000" cy="68580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3057786917"/>
                    </a:ext>
                  </a:extLst>
                </a:gridCol>
                <a:gridCol w="6629400">
                  <a:extLst>
                    <a:ext uri="{9D8B030D-6E8A-4147-A177-3AD203B41FA5}">
                      <a16:colId xmlns:a16="http://schemas.microsoft.com/office/drawing/2014/main" val="3240869476"/>
                    </a:ext>
                  </a:extLst>
                </a:gridCol>
              </a:tblGrid>
              <a:tr h="672185">
                <a:tc>
                  <a:txBody>
                    <a:bodyPr/>
                    <a:lstStyle/>
                    <a:p>
                      <a:pPr algn="l"/>
                      <a:r>
                        <a:rPr lang="en-US" sz="2800" b="0" dirty="0">
                          <a:solidFill>
                            <a:srgbClr val="FF0000"/>
                          </a:solidFill>
                          <a:latin typeface="Times New Roman" panose="02020603050405020304" pitchFamily="18" charset="0"/>
                          <a:cs typeface="Times New Roman" panose="02020603050405020304" pitchFamily="18" charset="0"/>
                        </a:rPr>
                        <a:t>28.  </a:t>
                      </a:r>
                      <a:r>
                        <a:rPr lang="en-US" sz="2800" b="0" dirty="0">
                          <a:solidFill>
                            <a:schemeClr val="tx1"/>
                          </a:solidFill>
                          <a:latin typeface="Times New Roman" panose="02020603050405020304" pitchFamily="18" charset="0"/>
                          <a:cs typeface="Times New Roman" panose="02020603050405020304" pitchFamily="18" charset="0"/>
                        </a:rPr>
                        <a:t>Orbital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FE2"/>
                    </a:solidFill>
                  </a:tcPr>
                </a:tc>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Maximum electrons that fit in this orbital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FE2"/>
                    </a:solidFill>
                  </a:tcPr>
                </a:tc>
                <a:extLst>
                  <a:ext uri="{0D108BD9-81ED-4DB2-BD59-A6C34878D82A}">
                    <a16:rowId xmlns:a16="http://schemas.microsoft.com/office/drawing/2014/main" val="1398059150"/>
                  </a:ext>
                </a:extLst>
              </a:tr>
              <a:tr h="672185">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First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FE2"/>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FE2"/>
                    </a:solidFill>
                  </a:tcPr>
                </a:tc>
                <a:extLst>
                  <a:ext uri="{0D108BD9-81ED-4DB2-BD59-A6C34878D82A}">
                    <a16:rowId xmlns:a16="http://schemas.microsoft.com/office/drawing/2014/main" val="1736186849"/>
                  </a:ext>
                </a:extLst>
              </a:tr>
              <a:tr h="672185">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Second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FE2"/>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FE2"/>
                    </a:solidFill>
                  </a:tcPr>
                </a:tc>
                <a:extLst>
                  <a:ext uri="{0D108BD9-81ED-4DB2-BD59-A6C34878D82A}">
                    <a16:rowId xmlns:a16="http://schemas.microsoft.com/office/drawing/2014/main" val="3134966262"/>
                  </a:ext>
                </a:extLst>
              </a:tr>
              <a:tr h="672185">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Third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FE2"/>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8, or 18 (it can stretch)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FE2"/>
                    </a:solidFill>
                  </a:tcPr>
                </a:tc>
                <a:extLst>
                  <a:ext uri="{0D108BD9-81ED-4DB2-BD59-A6C34878D82A}">
                    <a16:rowId xmlns:a16="http://schemas.microsoft.com/office/drawing/2014/main" val="2751736043"/>
                  </a:ext>
                </a:extLst>
              </a:tr>
              <a:tr h="672185">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Fourth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FE2"/>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8, or 18, or 32 (wow)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FE2"/>
                    </a:solidFill>
                  </a:tcPr>
                </a:tc>
                <a:extLst>
                  <a:ext uri="{0D108BD9-81ED-4DB2-BD59-A6C34878D82A}">
                    <a16:rowId xmlns:a16="http://schemas.microsoft.com/office/drawing/2014/main" val="338589913"/>
                  </a:ext>
                </a:extLst>
              </a:tr>
              <a:tr h="672185">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Fifth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FE2"/>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8 or 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FE2"/>
                    </a:solidFill>
                  </a:tcPr>
                </a:tc>
                <a:extLst>
                  <a:ext uri="{0D108BD9-81ED-4DB2-BD59-A6C34878D82A}">
                    <a16:rowId xmlns:a16="http://schemas.microsoft.com/office/drawing/2014/main" val="1335050827"/>
                  </a:ext>
                </a:extLst>
              </a:tr>
              <a:tr h="672185">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Sixth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FE2"/>
                    </a:solid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FE2"/>
                    </a:solidFill>
                  </a:tcPr>
                </a:tc>
                <a:extLst>
                  <a:ext uri="{0D108BD9-81ED-4DB2-BD59-A6C34878D82A}">
                    <a16:rowId xmlns:a16="http://schemas.microsoft.com/office/drawing/2014/main" val="4245242253"/>
                  </a:ext>
                </a:extLst>
              </a:tr>
              <a:tr h="2152705">
                <a:tc gridSpan="2">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“Full” is relative.  It is better understood as perfectly stable arrangement.  These electron shells, or orbitals, can be stable in different ways.  The first two never adjust.  The bigger orbitals are fancy, and Group 18 tells us this, just put your finger in the right box and think.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FE2"/>
                    </a:solidFill>
                  </a:tcPr>
                </a:tc>
                <a:extLst>
                  <a:ext uri="{0D108BD9-81ED-4DB2-BD59-A6C34878D82A}">
                    <a16:rowId xmlns:a16="http://schemas.microsoft.com/office/drawing/2014/main" val="683383783"/>
                  </a:ext>
                </a:extLst>
              </a:tr>
            </a:tbl>
          </a:graphicData>
        </a:graphic>
      </p:graphicFrame>
    </p:spTree>
    <p:extLst>
      <p:ext uri="{BB962C8B-B14F-4D97-AF65-F5344CB8AC3E}">
        <p14:creationId xmlns:p14="http://schemas.microsoft.com/office/powerpoint/2010/main" val="3816928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565"/>
            <a:ext cx="9173817" cy="224676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Let’s practice a little bit.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29.  Find silver, how many electrons does it have? </a:t>
            </a:r>
          </a:p>
          <a:p>
            <a:r>
              <a:rPr lang="en-US" sz="2800" dirty="0">
                <a:latin typeface="Times New Roman" panose="02020603050405020304" pitchFamily="18" charset="0"/>
                <a:cs typeface="Times New Roman" panose="02020603050405020304" pitchFamily="18" charset="0"/>
              </a:rPr>
              <a:t>       </a:t>
            </a:r>
            <a:r>
              <a:rPr lang="en-US" sz="2800" dirty="0">
                <a:solidFill>
                  <a:srgbClr val="000099"/>
                </a:solidFill>
                <a:latin typeface="Times New Roman" panose="02020603050405020304" pitchFamily="18" charset="0"/>
                <a:cs typeface="Times New Roman" panose="02020603050405020304" pitchFamily="18" charset="0"/>
              </a:rPr>
              <a:t>  </a:t>
            </a:r>
            <a:br>
              <a:rPr lang="en-US" sz="2800" dirty="0">
                <a:solidFill>
                  <a:srgbClr val="000099"/>
                </a:solidFill>
                <a:latin typeface="Times New Roman" panose="02020603050405020304" pitchFamily="18" charset="0"/>
                <a:cs typeface="Times New Roman" panose="02020603050405020304" pitchFamily="18" charset="0"/>
              </a:rPr>
            </a:br>
            <a:r>
              <a:rPr lang="en-US" sz="2800" dirty="0">
                <a:solidFill>
                  <a:srgbClr val="000099"/>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3199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565"/>
            <a:ext cx="9173817" cy="3970318"/>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Let’s practice a little bit.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29.  Find silver, how many electrons does it have?  </a:t>
            </a:r>
            <a:r>
              <a:rPr lang="en-US" sz="2800" dirty="0">
                <a:solidFill>
                  <a:srgbClr val="FF0000"/>
                </a:solidFill>
                <a:latin typeface="Times New Roman" panose="02020603050405020304" pitchFamily="18" charset="0"/>
                <a:cs typeface="Times New Roman" panose="02020603050405020304" pitchFamily="18" charset="0"/>
              </a:rPr>
              <a:t>47e</a:t>
            </a:r>
            <a:r>
              <a:rPr lang="en-US" sz="2800" baseline="30000" dirty="0">
                <a:solidFill>
                  <a:srgbClr val="FF0000"/>
                </a:solidFill>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a:solidFill>
                  <a:srgbClr val="000099"/>
                </a:solidFill>
                <a:latin typeface="Times New Roman" panose="02020603050405020304" pitchFamily="18" charset="0"/>
                <a:cs typeface="Times New Roman" panose="02020603050405020304" pitchFamily="18" charset="0"/>
              </a:rPr>
              <a:t>  </a:t>
            </a:r>
            <a:br>
              <a:rPr lang="en-US" sz="2800" dirty="0">
                <a:solidFill>
                  <a:srgbClr val="000099"/>
                </a:solidFill>
                <a:latin typeface="Times New Roman" panose="02020603050405020304" pitchFamily="18" charset="0"/>
                <a:cs typeface="Times New Roman" panose="02020603050405020304" pitchFamily="18" charset="0"/>
              </a:rPr>
            </a:br>
            <a:endParaRPr lang="en-US" sz="2800" dirty="0">
              <a:solidFill>
                <a:srgbClr val="000099"/>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30. Find hafnium, how many protons, electrons and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how many neutrons in this element?  </a:t>
            </a:r>
            <a:r>
              <a:rPr lang="en-US" sz="2800" dirty="0">
                <a:solidFill>
                  <a:srgbClr val="000099"/>
                </a:solidFill>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dirty="0">
                <a:solidFill>
                  <a:srgbClr val="000099"/>
                </a:solidFill>
                <a:latin typeface="Times New Roman" panose="02020603050405020304" pitchFamily="18" charset="0"/>
                <a:cs typeface="Times New Roman" panose="02020603050405020304" pitchFamily="18" charset="0"/>
              </a:rPr>
              <a:t>       </a:t>
            </a:r>
            <a:br>
              <a:rPr lang="en-US" sz="2800" dirty="0">
                <a:solidFill>
                  <a:srgbClr val="000099"/>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3035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565"/>
            <a:ext cx="9173817" cy="526297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Let’s practice a little bit.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29.  Find silver, how many electrons does it have?  </a:t>
            </a:r>
            <a:r>
              <a:rPr lang="en-US" sz="2800" dirty="0">
                <a:solidFill>
                  <a:srgbClr val="FF0000"/>
                </a:solidFill>
                <a:latin typeface="Times New Roman" panose="02020603050405020304" pitchFamily="18" charset="0"/>
                <a:cs typeface="Times New Roman" panose="02020603050405020304" pitchFamily="18" charset="0"/>
              </a:rPr>
              <a:t>47e</a:t>
            </a:r>
            <a:r>
              <a:rPr lang="en-US" sz="2800" baseline="30000" dirty="0">
                <a:solidFill>
                  <a:srgbClr val="FF0000"/>
                </a:solidFill>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a:solidFill>
                  <a:srgbClr val="000099"/>
                </a:solidFill>
                <a:latin typeface="Times New Roman" panose="02020603050405020304" pitchFamily="18" charset="0"/>
                <a:cs typeface="Times New Roman" panose="02020603050405020304" pitchFamily="18" charset="0"/>
              </a:rPr>
              <a:t>  </a:t>
            </a:r>
            <a:br>
              <a:rPr lang="en-US" sz="2800" dirty="0">
                <a:solidFill>
                  <a:srgbClr val="000099"/>
                </a:solidFill>
                <a:latin typeface="Times New Roman" panose="02020603050405020304" pitchFamily="18" charset="0"/>
                <a:cs typeface="Times New Roman" panose="02020603050405020304" pitchFamily="18" charset="0"/>
              </a:rPr>
            </a:br>
            <a:endParaRPr lang="en-US" sz="2800" dirty="0">
              <a:solidFill>
                <a:srgbClr val="000099"/>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30. Find hafnium, how many protons, electrons and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how many neutrons in this element?  </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a:solidFill>
                  <a:srgbClr val="3333CC"/>
                </a:solidFill>
                <a:latin typeface="Times New Roman" panose="02020603050405020304" pitchFamily="18" charset="0"/>
                <a:cs typeface="Times New Roman" panose="02020603050405020304" pitchFamily="18" charset="0"/>
              </a:rPr>
              <a:t>72p</a:t>
            </a:r>
            <a:r>
              <a:rPr lang="en-US" sz="2800" baseline="30000" dirty="0">
                <a:solidFill>
                  <a:srgbClr val="3333CC"/>
                </a:solidFill>
                <a:latin typeface="Times New Roman" panose="02020603050405020304" pitchFamily="18" charset="0"/>
                <a:cs typeface="Times New Roman" panose="02020603050405020304" pitchFamily="18" charset="0"/>
              </a:rPr>
              <a:t>+</a:t>
            </a:r>
            <a:r>
              <a:rPr lang="en-US" sz="2800" dirty="0">
                <a:solidFill>
                  <a:srgbClr val="3333CC"/>
                </a:solidFill>
                <a:latin typeface="Times New Roman" panose="02020603050405020304" pitchFamily="18" charset="0"/>
                <a:cs typeface="Times New Roman" panose="02020603050405020304" pitchFamily="18" charset="0"/>
              </a:rPr>
              <a:t>, 72e</a:t>
            </a:r>
            <a:r>
              <a:rPr lang="en-US" sz="2800" baseline="30000" dirty="0">
                <a:solidFill>
                  <a:srgbClr val="3333CC"/>
                </a:solidFill>
                <a:latin typeface="Times New Roman" panose="02020603050405020304" pitchFamily="18" charset="0"/>
                <a:cs typeface="Times New Roman" panose="02020603050405020304" pitchFamily="18" charset="0"/>
              </a:rPr>
              <a:t>-</a:t>
            </a:r>
            <a:r>
              <a:rPr lang="en-US" sz="2800" dirty="0">
                <a:solidFill>
                  <a:srgbClr val="3333CC"/>
                </a:solidFill>
                <a:latin typeface="Times New Roman" panose="02020603050405020304" pitchFamily="18" charset="0"/>
                <a:cs typeface="Times New Roman" panose="02020603050405020304" pitchFamily="18" charset="0"/>
              </a:rPr>
              <a:t>, 106n°</a:t>
            </a:r>
          </a:p>
          <a:p>
            <a:r>
              <a:rPr lang="en-US" sz="2800" dirty="0">
                <a:solidFill>
                  <a:srgbClr val="000099"/>
                </a:solidFill>
                <a:latin typeface="Times New Roman" panose="02020603050405020304" pitchFamily="18" charset="0"/>
                <a:cs typeface="Times New Roman" panose="02020603050405020304" pitchFamily="18" charset="0"/>
              </a:rPr>
              <a:t>       </a:t>
            </a:r>
            <a:br>
              <a:rPr lang="en-US" sz="2800" dirty="0">
                <a:solidFill>
                  <a:srgbClr val="000099"/>
                </a:solidFill>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31</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What element has 16 protons and 16 electrons?</a:t>
            </a:r>
          </a:p>
          <a:p>
            <a:r>
              <a:rPr lang="en-US" sz="2800" dirty="0">
                <a:latin typeface="Times New Roman" panose="02020603050405020304" pitchFamily="18" charset="0"/>
                <a:cs typeface="Times New Roman" panose="02020603050405020304" pitchFamily="18" charset="0"/>
              </a:rPr>
              <a:t>       </a:t>
            </a:r>
            <a:r>
              <a:rPr lang="en-US" sz="2800" dirty="0">
                <a:solidFill>
                  <a:srgbClr val="000099"/>
                </a:solidFill>
                <a:latin typeface="Times New Roman" panose="02020603050405020304" pitchFamily="18" charset="0"/>
                <a:cs typeface="Times New Roman" panose="02020603050405020304" pitchFamily="18" charset="0"/>
              </a:rPr>
              <a:t>   </a:t>
            </a:r>
            <a:br>
              <a:rPr lang="en-US" sz="2800" dirty="0">
                <a:solidFill>
                  <a:srgbClr val="000099"/>
                </a:solidFill>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5569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565"/>
            <a:ext cx="9173817" cy="655564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Let’s practice a little bit.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29.  Find silver, how many electrons does it have?  </a:t>
            </a:r>
            <a:r>
              <a:rPr lang="en-US" sz="2800" dirty="0">
                <a:solidFill>
                  <a:srgbClr val="FF0000"/>
                </a:solidFill>
                <a:latin typeface="Times New Roman" panose="02020603050405020304" pitchFamily="18" charset="0"/>
                <a:cs typeface="Times New Roman" panose="02020603050405020304" pitchFamily="18" charset="0"/>
              </a:rPr>
              <a:t>47e</a:t>
            </a:r>
            <a:r>
              <a:rPr lang="en-US" sz="2800" baseline="30000" dirty="0">
                <a:solidFill>
                  <a:srgbClr val="FF0000"/>
                </a:solidFill>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a:solidFill>
                  <a:srgbClr val="000099"/>
                </a:solidFill>
                <a:latin typeface="Times New Roman" panose="02020603050405020304" pitchFamily="18" charset="0"/>
                <a:cs typeface="Times New Roman" panose="02020603050405020304" pitchFamily="18" charset="0"/>
              </a:rPr>
              <a:t>  </a:t>
            </a:r>
            <a:br>
              <a:rPr lang="en-US" sz="2800" dirty="0">
                <a:solidFill>
                  <a:srgbClr val="000099"/>
                </a:solidFill>
                <a:latin typeface="Times New Roman" panose="02020603050405020304" pitchFamily="18" charset="0"/>
                <a:cs typeface="Times New Roman" panose="02020603050405020304" pitchFamily="18" charset="0"/>
              </a:rPr>
            </a:br>
            <a:endParaRPr lang="en-US" sz="2800" dirty="0">
              <a:solidFill>
                <a:srgbClr val="000099"/>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30. Find hafnium, how many protons electrons and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how many neutrons in this element?  </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a:solidFill>
                  <a:srgbClr val="3333CC"/>
                </a:solidFill>
                <a:latin typeface="Times New Roman" panose="02020603050405020304" pitchFamily="18" charset="0"/>
                <a:cs typeface="Times New Roman" panose="02020603050405020304" pitchFamily="18" charset="0"/>
              </a:rPr>
              <a:t>72p</a:t>
            </a:r>
            <a:r>
              <a:rPr lang="en-US" sz="2800" baseline="30000" dirty="0">
                <a:solidFill>
                  <a:srgbClr val="3333CC"/>
                </a:solidFill>
                <a:latin typeface="Times New Roman" panose="02020603050405020304" pitchFamily="18" charset="0"/>
                <a:cs typeface="Times New Roman" panose="02020603050405020304" pitchFamily="18" charset="0"/>
              </a:rPr>
              <a:t>+</a:t>
            </a:r>
            <a:r>
              <a:rPr lang="en-US" sz="2800" dirty="0">
                <a:solidFill>
                  <a:srgbClr val="3333CC"/>
                </a:solidFill>
                <a:latin typeface="Times New Roman" panose="02020603050405020304" pitchFamily="18" charset="0"/>
                <a:cs typeface="Times New Roman" panose="02020603050405020304" pitchFamily="18" charset="0"/>
              </a:rPr>
              <a:t>, 72e</a:t>
            </a:r>
            <a:r>
              <a:rPr lang="en-US" sz="2800" baseline="30000" dirty="0">
                <a:solidFill>
                  <a:srgbClr val="3333CC"/>
                </a:solidFill>
                <a:latin typeface="Times New Roman" panose="02020603050405020304" pitchFamily="18" charset="0"/>
                <a:cs typeface="Times New Roman" panose="02020603050405020304" pitchFamily="18" charset="0"/>
              </a:rPr>
              <a:t>-</a:t>
            </a:r>
            <a:r>
              <a:rPr lang="en-US" sz="2800" dirty="0">
                <a:solidFill>
                  <a:srgbClr val="3333CC"/>
                </a:solidFill>
                <a:latin typeface="Times New Roman" panose="02020603050405020304" pitchFamily="18" charset="0"/>
                <a:cs typeface="Times New Roman" panose="02020603050405020304" pitchFamily="18" charset="0"/>
              </a:rPr>
              <a:t>, 106n°</a:t>
            </a:r>
          </a:p>
          <a:p>
            <a:r>
              <a:rPr lang="en-US" sz="2800" dirty="0">
                <a:solidFill>
                  <a:srgbClr val="000099"/>
                </a:solidFill>
                <a:latin typeface="Times New Roman" panose="02020603050405020304" pitchFamily="18" charset="0"/>
                <a:cs typeface="Times New Roman" panose="02020603050405020304" pitchFamily="18" charset="0"/>
              </a:rPr>
              <a:t>       </a:t>
            </a:r>
            <a:br>
              <a:rPr lang="en-US" sz="2800" dirty="0">
                <a:solidFill>
                  <a:srgbClr val="000099"/>
                </a:solidFill>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31</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What element has 16 protons and 16 electrons?  </a:t>
            </a:r>
            <a:r>
              <a:rPr lang="en-US" sz="2800" dirty="0">
                <a:solidFill>
                  <a:srgbClr val="FF0000"/>
                </a:solidFill>
                <a:latin typeface="Times New Roman" panose="02020603050405020304" pitchFamily="18" charset="0"/>
                <a:cs typeface="Times New Roman" panose="02020603050405020304" pitchFamily="18" charset="0"/>
              </a:rPr>
              <a:t>SULFUR</a:t>
            </a:r>
          </a:p>
          <a:p>
            <a:r>
              <a:rPr lang="en-US" sz="2800" dirty="0">
                <a:latin typeface="Times New Roman" panose="02020603050405020304" pitchFamily="18" charset="0"/>
                <a:cs typeface="Times New Roman" panose="02020603050405020304" pitchFamily="18" charset="0"/>
              </a:rPr>
              <a:t>       </a:t>
            </a:r>
            <a:r>
              <a:rPr lang="en-US" sz="2800" dirty="0">
                <a:solidFill>
                  <a:srgbClr val="000099"/>
                </a:solidFill>
                <a:latin typeface="Times New Roman" panose="02020603050405020304" pitchFamily="18" charset="0"/>
                <a:cs typeface="Times New Roman" panose="02020603050405020304" pitchFamily="18" charset="0"/>
              </a:rPr>
              <a:t>   </a:t>
            </a:r>
            <a:br>
              <a:rPr lang="en-US" sz="2800" dirty="0">
                <a:solidFill>
                  <a:srgbClr val="000099"/>
                </a:solidFill>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32.  What is the chemical symbol for tungsten?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How many electrons are in this element?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a:solidFill>
                  <a:srgbClr val="000099"/>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548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565"/>
            <a:ext cx="9173817" cy="655564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Let’s practice a little bit.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29.  Find silver, how many electrons does it have?  </a:t>
            </a:r>
            <a:r>
              <a:rPr lang="en-US" sz="2800" dirty="0">
                <a:solidFill>
                  <a:srgbClr val="FF0000"/>
                </a:solidFill>
                <a:latin typeface="Times New Roman" panose="02020603050405020304" pitchFamily="18" charset="0"/>
                <a:cs typeface="Times New Roman" panose="02020603050405020304" pitchFamily="18" charset="0"/>
              </a:rPr>
              <a:t>47e</a:t>
            </a:r>
            <a:r>
              <a:rPr lang="en-US" sz="2800" baseline="30000" dirty="0">
                <a:solidFill>
                  <a:srgbClr val="FF0000"/>
                </a:solidFill>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a:solidFill>
                  <a:srgbClr val="000099"/>
                </a:solidFill>
                <a:latin typeface="Times New Roman" panose="02020603050405020304" pitchFamily="18" charset="0"/>
                <a:cs typeface="Times New Roman" panose="02020603050405020304" pitchFamily="18" charset="0"/>
              </a:rPr>
              <a:t>  </a:t>
            </a:r>
            <a:br>
              <a:rPr lang="en-US" sz="2800" dirty="0">
                <a:solidFill>
                  <a:srgbClr val="000099"/>
                </a:solidFill>
                <a:latin typeface="Times New Roman" panose="02020603050405020304" pitchFamily="18" charset="0"/>
                <a:cs typeface="Times New Roman" panose="02020603050405020304" pitchFamily="18" charset="0"/>
              </a:rPr>
            </a:br>
            <a:endParaRPr lang="en-US" sz="2800" dirty="0">
              <a:solidFill>
                <a:srgbClr val="000099"/>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30. Find hafnium, how many protons electrons and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how many neutrons in this element?  </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a:solidFill>
                  <a:srgbClr val="3333CC"/>
                </a:solidFill>
                <a:latin typeface="Times New Roman" panose="02020603050405020304" pitchFamily="18" charset="0"/>
                <a:cs typeface="Times New Roman" panose="02020603050405020304" pitchFamily="18" charset="0"/>
              </a:rPr>
              <a:t>72p</a:t>
            </a:r>
            <a:r>
              <a:rPr lang="en-US" sz="2800" baseline="30000" dirty="0">
                <a:solidFill>
                  <a:srgbClr val="3333CC"/>
                </a:solidFill>
                <a:latin typeface="Times New Roman" panose="02020603050405020304" pitchFamily="18" charset="0"/>
                <a:cs typeface="Times New Roman" panose="02020603050405020304" pitchFamily="18" charset="0"/>
              </a:rPr>
              <a:t>+</a:t>
            </a:r>
            <a:r>
              <a:rPr lang="en-US" sz="2800" dirty="0">
                <a:solidFill>
                  <a:srgbClr val="3333CC"/>
                </a:solidFill>
                <a:latin typeface="Times New Roman" panose="02020603050405020304" pitchFamily="18" charset="0"/>
                <a:cs typeface="Times New Roman" panose="02020603050405020304" pitchFamily="18" charset="0"/>
              </a:rPr>
              <a:t>, 72e</a:t>
            </a:r>
            <a:r>
              <a:rPr lang="en-US" sz="2800" baseline="30000" dirty="0">
                <a:solidFill>
                  <a:srgbClr val="3333CC"/>
                </a:solidFill>
                <a:latin typeface="Times New Roman" panose="02020603050405020304" pitchFamily="18" charset="0"/>
                <a:cs typeface="Times New Roman" panose="02020603050405020304" pitchFamily="18" charset="0"/>
              </a:rPr>
              <a:t>-</a:t>
            </a:r>
            <a:r>
              <a:rPr lang="en-US" sz="2800" dirty="0">
                <a:solidFill>
                  <a:srgbClr val="3333CC"/>
                </a:solidFill>
                <a:latin typeface="Times New Roman" panose="02020603050405020304" pitchFamily="18" charset="0"/>
                <a:cs typeface="Times New Roman" panose="02020603050405020304" pitchFamily="18" charset="0"/>
              </a:rPr>
              <a:t>, 106n°</a:t>
            </a:r>
          </a:p>
          <a:p>
            <a:r>
              <a:rPr lang="en-US" sz="2800" dirty="0">
                <a:solidFill>
                  <a:srgbClr val="000099"/>
                </a:solidFill>
                <a:latin typeface="Times New Roman" panose="02020603050405020304" pitchFamily="18" charset="0"/>
                <a:cs typeface="Times New Roman" panose="02020603050405020304" pitchFamily="18" charset="0"/>
              </a:rPr>
              <a:t>       </a:t>
            </a:r>
            <a:br>
              <a:rPr lang="en-US" sz="2800" dirty="0">
                <a:solidFill>
                  <a:srgbClr val="000099"/>
                </a:solidFill>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31</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What element has 16 protons and 16 electrons?  </a:t>
            </a:r>
            <a:r>
              <a:rPr lang="en-US" sz="2800" dirty="0">
                <a:solidFill>
                  <a:srgbClr val="FF0000"/>
                </a:solidFill>
                <a:latin typeface="Times New Roman" panose="02020603050405020304" pitchFamily="18" charset="0"/>
                <a:cs typeface="Times New Roman" panose="02020603050405020304" pitchFamily="18" charset="0"/>
              </a:rPr>
              <a:t>SULFUR</a:t>
            </a:r>
          </a:p>
          <a:p>
            <a:r>
              <a:rPr lang="en-US" sz="2800" dirty="0">
                <a:latin typeface="Times New Roman" panose="02020603050405020304" pitchFamily="18" charset="0"/>
                <a:cs typeface="Times New Roman" panose="02020603050405020304" pitchFamily="18" charset="0"/>
              </a:rPr>
              <a:t>       </a:t>
            </a:r>
            <a:r>
              <a:rPr lang="en-US" sz="2800" dirty="0">
                <a:solidFill>
                  <a:srgbClr val="000099"/>
                </a:solidFill>
                <a:latin typeface="Times New Roman" panose="02020603050405020304" pitchFamily="18" charset="0"/>
                <a:cs typeface="Times New Roman" panose="02020603050405020304" pitchFamily="18" charset="0"/>
              </a:rPr>
              <a:t>   </a:t>
            </a:r>
            <a:br>
              <a:rPr lang="en-US" sz="2800" dirty="0">
                <a:solidFill>
                  <a:srgbClr val="000099"/>
                </a:solidFill>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32.  What is the chemical symbol for tungsten?   </a:t>
            </a:r>
            <a:r>
              <a:rPr lang="en-US" sz="2800" dirty="0">
                <a:solidFill>
                  <a:srgbClr val="3333CC"/>
                </a:solidFill>
                <a:latin typeface="Times New Roman" panose="02020603050405020304" pitchFamily="18" charset="0"/>
                <a:cs typeface="Times New Roman" panose="02020603050405020304" pitchFamily="18" charset="0"/>
              </a:rPr>
              <a:t>W</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How many electrons are in this element?      </a:t>
            </a:r>
            <a:r>
              <a:rPr lang="en-US" sz="2800" dirty="0">
                <a:solidFill>
                  <a:srgbClr val="3333CC"/>
                </a:solidFill>
                <a:latin typeface="Times New Roman" panose="02020603050405020304" pitchFamily="18" charset="0"/>
                <a:cs typeface="Times New Roman" panose="02020603050405020304" pitchFamily="18" charset="0"/>
              </a:rPr>
              <a:t>74e</a:t>
            </a:r>
            <a:r>
              <a:rPr lang="en-US" sz="2800" baseline="30000" dirty="0">
                <a:solidFill>
                  <a:srgbClr val="3333CC"/>
                </a:solidFill>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a:solidFill>
                  <a:srgbClr val="000099"/>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1188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1.  All atoms are made up of three sub-atomic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(smaller than atoms) parts.  They are the… </a:t>
            </a:r>
          </a:p>
        </p:txBody>
      </p:sp>
      <p:graphicFrame>
        <p:nvGraphicFramePr>
          <p:cNvPr id="3" name="Table 2"/>
          <p:cNvGraphicFramePr>
            <a:graphicFrameLocks noGrp="1"/>
          </p:cNvGraphicFramePr>
          <p:nvPr>
            <p:extLst>
              <p:ext uri="{D42A27DB-BD31-4B8C-83A1-F6EECF244321}">
                <p14:modId xmlns:p14="http://schemas.microsoft.com/office/powerpoint/2010/main" val="2474006607"/>
              </p:ext>
            </p:extLst>
          </p:nvPr>
        </p:nvGraphicFramePr>
        <p:xfrm>
          <a:off x="0" y="1371600"/>
          <a:ext cx="9144000" cy="54864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1363775">
                <a:tc>
                  <a:txBody>
                    <a:bodyPr/>
                    <a:lstStyle/>
                    <a:p>
                      <a:pPr algn="ctr"/>
                      <a:r>
                        <a:rPr lang="en-US" sz="3200" b="0" dirty="0">
                          <a:solidFill>
                            <a:srgbClr val="9900CC"/>
                          </a:solidFill>
                          <a:latin typeface="Times New Roman" panose="02020603050405020304" pitchFamily="18" charset="0"/>
                          <a:cs typeface="Times New Roman" panose="02020603050405020304" pitchFamily="18" charset="0"/>
                        </a:rPr>
                        <a:t>Parts of</a:t>
                      </a:r>
                      <a:br>
                        <a:rPr lang="en-US" sz="3200" b="0" dirty="0">
                          <a:solidFill>
                            <a:srgbClr val="9900CC"/>
                          </a:solidFill>
                          <a:latin typeface="Times New Roman" panose="02020603050405020304" pitchFamily="18" charset="0"/>
                          <a:cs typeface="Times New Roman" panose="02020603050405020304" pitchFamily="18" charset="0"/>
                        </a:rPr>
                      </a:br>
                      <a:r>
                        <a:rPr lang="en-US" sz="3200" b="0" dirty="0">
                          <a:solidFill>
                            <a:srgbClr val="9900CC"/>
                          </a:solidFill>
                          <a:latin typeface="Times New Roman" panose="02020603050405020304" pitchFamily="18" charset="0"/>
                          <a:cs typeface="Times New Roman" panose="02020603050405020304" pitchFamily="18" charset="0"/>
                        </a:rPr>
                        <a:t>the 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rgbClr val="9900CC"/>
                          </a:solidFill>
                          <a:latin typeface="Times New Roman" panose="02020603050405020304" pitchFamily="18" charset="0"/>
                          <a:cs typeface="Times New Roman" panose="02020603050405020304" pitchFamily="18" charset="0"/>
                        </a:rPr>
                        <a:t>Particle</a:t>
                      </a:r>
                      <a:br>
                        <a:rPr lang="en-US" sz="3200" b="0" dirty="0">
                          <a:solidFill>
                            <a:srgbClr val="9900CC"/>
                          </a:solidFill>
                          <a:latin typeface="Times New Roman" panose="02020603050405020304" pitchFamily="18" charset="0"/>
                          <a:cs typeface="Times New Roman" panose="02020603050405020304" pitchFamily="18" charset="0"/>
                        </a:rPr>
                      </a:br>
                      <a:r>
                        <a:rPr lang="en-US" sz="3200" b="0" dirty="0">
                          <a:solidFill>
                            <a:srgbClr val="9900CC"/>
                          </a:solidFill>
                          <a:latin typeface="Times New Roman" panose="02020603050405020304" pitchFamily="18" charset="0"/>
                          <a:cs typeface="Times New Roman" panose="02020603050405020304" pitchFamily="18" charset="0"/>
                        </a:rPr>
                        <a:t>Charge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rgbClr val="9900CC"/>
                          </a:solidFill>
                          <a:latin typeface="Times New Roman" panose="02020603050405020304" pitchFamily="18" charset="0"/>
                          <a:cs typeface="Times New Roman" panose="02020603050405020304" pitchFamily="18" charset="0"/>
                        </a:rPr>
                        <a:t>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rgbClr val="9900CC"/>
                          </a:solidFill>
                          <a:latin typeface="Times New Roman" panose="02020603050405020304" pitchFamily="18" charset="0"/>
                          <a:cs typeface="Times New Roman" panose="02020603050405020304" pitchFamily="18" charset="0"/>
                        </a:rPr>
                        <a:t>Mass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rgbClr val="9900CC"/>
                          </a:solidFill>
                          <a:latin typeface="Times New Roman" panose="02020603050405020304" pitchFamily="18" charset="0"/>
                          <a:cs typeface="Times New Roman" panose="02020603050405020304" pitchFamily="18" charset="0"/>
                        </a:rPr>
                        <a:t>Location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363775">
                <a:tc>
                  <a:txBody>
                    <a:bodyPr/>
                    <a:lstStyle/>
                    <a:p>
                      <a:pPr algn="ctr"/>
                      <a:r>
                        <a:rPr lang="en-US" sz="3200" b="0" dirty="0">
                          <a:solidFill>
                            <a:srgbClr val="FF0000"/>
                          </a:solidFill>
                          <a:latin typeface="Times New Roman" panose="02020603050405020304" pitchFamily="18" charset="0"/>
                          <a:cs typeface="Times New Roman" panose="02020603050405020304" pitchFamily="18" charset="0"/>
                        </a:rPr>
                        <a:t>proton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3200" b="0" dirty="0">
                          <a:solidFill>
                            <a:srgbClr val="FF0000"/>
                          </a:solidFill>
                          <a:latin typeface="Times New Roman" panose="02020603050405020304" pitchFamily="18" charset="0"/>
                          <a:cs typeface="Times New Roman" panose="02020603050405020304" pitchFamily="18" charset="0"/>
                        </a:rPr>
                        <a:t>Positive</a:t>
                      </a:r>
                    </a:p>
                    <a:p>
                      <a:pPr algn="ctr"/>
                      <a:r>
                        <a:rPr lang="en-US" sz="3200" b="1" dirty="0">
                          <a:solidFill>
                            <a:srgbClr val="FF0000"/>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4400" b="0" dirty="0">
                          <a:solidFill>
                            <a:srgbClr val="FF0000"/>
                          </a:solidFill>
                          <a:latin typeface="Times New Roman" panose="02020603050405020304" pitchFamily="18" charset="0"/>
                          <a:cs typeface="Times New Roman" panose="02020603050405020304" pitchFamily="18" charset="0"/>
                        </a:rPr>
                        <a:t>p</a:t>
                      </a:r>
                      <a:r>
                        <a:rPr lang="en-US" sz="4400" b="0" baseline="30000" dirty="0">
                          <a:solidFill>
                            <a:srgbClr val="FF0000"/>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3200" b="0" dirty="0">
                          <a:solidFill>
                            <a:srgbClr val="FF0000"/>
                          </a:solidFill>
                          <a:latin typeface="Times New Roman" panose="02020603050405020304" pitchFamily="18" charset="0"/>
                          <a:cs typeface="Times New Roman" panose="02020603050405020304" pitchFamily="18" charset="0"/>
                        </a:rPr>
                        <a:t>1 amu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3200" b="0" dirty="0">
                          <a:solidFill>
                            <a:srgbClr val="FF0000"/>
                          </a:solidFill>
                          <a:latin typeface="Times New Roman" panose="02020603050405020304" pitchFamily="18" charset="0"/>
                          <a:cs typeface="Times New Roman" panose="02020603050405020304" pitchFamily="18" charset="0"/>
                        </a:rPr>
                        <a:t>nucleus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363775">
                <a:tc>
                  <a:txBody>
                    <a:bodyPr/>
                    <a:lstStyle/>
                    <a:p>
                      <a:pPr algn="ctr"/>
                      <a:r>
                        <a:rPr lang="en-US" sz="3200" b="0" dirty="0">
                          <a:solidFill>
                            <a:srgbClr val="FF0000"/>
                          </a:solidFill>
                          <a:latin typeface="Times New Roman" panose="02020603050405020304" pitchFamily="18" charset="0"/>
                          <a:cs typeface="Times New Roman" panose="02020603050405020304" pitchFamily="18" charset="0"/>
                        </a:rPr>
                        <a:t>neutron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a:r>
                        <a:rPr lang="en-US" sz="3200" b="0" dirty="0">
                          <a:solidFill>
                            <a:srgbClr val="FF0000"/>
                          </a:solidFill>
                          <a:latin typeface="Times New Roman" panose="02020603050405020304" pitchFamily="18" charset="0"/>
                          <a:cs typeface="Times New Roman" panose="02020603050405020304" pitchFamily="18" charset="0"/>
                        </a:rPr>
                        <a:t>Neutral</a:t>
                      </a:r>
                    </a:p>
                    <a:p>
                      <a:pPr algn="ctr"/>
                      <a:r>
                        <a:rPr lang="en-US" sz="3200" b="0" dirty="0">
                          <a:solidFill>
                            <a:srgbClr val="FF0000"/>
                          </a:solidFill>
                          <a:latin typeface="Times New Roman" panose="02020603050405020304" pitchFamily="18" charset="0"/>
                          <a:cs typeface="Times New Roman" panose="02020603050405020304" pitchFamily="18" charset="0"/>
                        </a:rPr>
                        <a:t>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a:r>
                        <a:rPr lang="en-US" sz="4400" b="0" dirty="0">
                          <a:solidFill>
                            <a:srgbClr val="FF0000"/>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a:r>
                        <a:rPr lang="en-US" sz="3200" b="0" dirty="0">
                          <a:solidFill>
                            <a:srgbClr val="FF0000"/>
                          </a:solidFill>
                          <a:latin typeface="Times New Roman" panose="02020603050405020304" pitchFamily="18" charset="0"/>
                          <a:cs typeface="Times New Roman" panose="02020603050405020304" pitchFamily="18" charset="0"/>
                        </a:rPr>
                        <a:t>1 amu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a:r>
                        <a:rPr lang="en-US" sz="3200" b="0" dirty="0">
                          <a:solidFill>
                            <a:srgbClr val="FF0000"/>
                          </a:solidFill>
                          <a:latin typeface="Times New Roman" panose="02020603050405020304" pitchFamily="18" charset="0"/>
                          <a:cs typeface="Times New Roman" panose="02020603050405020304" pitchFamily="18" charset="0"/>
                        </a:rPr>
                        <a:t>nucleus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extLst>
                  <a:ext uri="{0D108BD9-81ED-4DB2-BD59-A6C34878D82A}">
                    <a16:rowId xmlns:a16="http://schemas.microsoft.com/office/drawing/2014/main" val="10002"/>
                  </a:ext>
                </a:extLst>
              </a:tr>
              <a:tr h="1395075">
                <a:tc>
                  <a:txBody>
                    <a:bodyPr/>
                    <a:lstStyle/>
                    <a:p>
                      <a:pPr algn="ctr"/>
                      <a:r>
                        <a:rPr lang="en-US" sz="3200" b="0" dirty="0">
                          <a:solidFill>
                            <a:srgbClr val="3333CC"/>
                          </a:solidFill>
                          <a:latin typeface="Times New Roman" panose="02020603050405020304" pitchFamily="18" charset="0"/>
                          <a:cs typeface="Times New Roman" panose="02020603050405020304" pitchFamily="18" charset="0"/>
                        </a:rPr>
                        <a:t>electron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3200" b="1" dirty="0">
                        <a:solidFill>
                          <a:srgbClr val="3333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4400" b="0" baseline="30000" dirty="0">
                        <a:solidFill>
                          <a:srgbClr val="3333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2800" b="0" dirty="0">
                        <a:solidFill>
                          <a:srgbClr val="3333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2800" b="0" dirty="0">
                        <a:solidFill>
                          <a:srgbClr val="3333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598045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733800"/>
          </a:xfrm>
        </p:spPr>
        <p:txBody>
          <a:bodyPr>
            <a:normAutofit fontScale="90000"/>
          </a:bodyPr>
          <a:lstStyle/>
          <a:p>
            <a:pPr algn="l"/>
            <a:r>
              <a:rPr lang="en-US" dirty="0">
                <a:solidFill>
                  <a:srgbClr val="FF0000"/>
                </a:solidFill>
                <a:latin typeface="Times New Roman" panose="02020603050405020304" pitchFamily="18" charset="0"/>
                <a:cs typeface="Times New Roman" panose="02020603050405020304" pitchFamily="18" charset="0"/>
              </a:rPr>
              <a:t>Atomic Theory Class #2</a:t>
            </a:r>
            <a:br>
              <a:rPr lang="en-US" dirty="0">
                <a:solidFill>
                  <a:srgbClr val="FF0000"/>
                </a:solidFill>
                <a:latin typeface="Times New Roman" panose="02020603050405020304" pitchFamily="18" charset="0"/>
                <a:cs typeface="Times New Roman" panose="02020603050405020304" pitchFamily="18" charset="0"/>
              </a:rPr>
            </a:br>
            <a:r>
              <a:rPr lang="en-US" sz="4000" dirty="0">
                <a:solidFill>
                  <a:srgbClr val="3333CC"/>
                </a:solidFill>
                <a:latin typeface="Times New Roman" panose="02020603050405020304" pitchFamily="18" charset="0"/>
                <a:cs typeface="Times New Roman" panose="02020603050405020304" pitchFamily="18" charset="0"/>
              </a:rPr>
              <a:t>Objective:  students will review the models of the atom through scientific history, learning how ideas progressed and were dismissed as new information was developed.</a:t>
            </a:r>
            <a:endParaRPr lang="en-US" dirty="0">
              <a:solidFill>
                <a:srgbClr val="3333CC"/>
              </a:solidFill>
              <a:latin typeface="Times New Roman" panose="02020603050405020304" pitchFamily="18" charset="0"/>
              <a:cs typeface="Times New Roman" panose="02020603050405020304" pitchFamily="18" charset="0"/>
            </a:endParaRPr>
          </a:p>
        </p:txBody>
      </p:sp>
      <p:pic>
        <p:nvPicPr>
          <p:cNvPr id="1026" name="Picture 2" descr="http://www.blogcdn.com/www.urlesque.com/media/2008/11/13-bridesmustach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48" y="4114800"/>
            <a:ext cx="3810000" cy="25431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23296" y="4263002"/>
            <a:ext cx="4864056" cy="2246769"/>
          </a:xfrm>
          <a:prstGeom prst="rect">
            <a:avLst/>
          </a:prstGeom>
          <a:noFill/>
        </p:spPr>
        <p:txBody>
          <a:bodyPr wrap="square" rtlCol="0">
            <a:spAutoFit/>
          </a:bodyPr>
          <a:lstStyle/>
          <a:p>
            <a:pPr algn="ctr"/>
            <a:r>
              <a:rPr lang="en-US" sz="2800" dirty="0">
                <a:solidFill>
                  <a:prstClr val="black"/>
                </a:solidFill>
                <a:latin typeface="Times New Roman" panose="02020603050405020304" pitchFamily="18" charset="0"/>
                <a:cs typeface="Times New Roman" panose="02020603050405020304" pitchFamily="18" charset="0"/>
              </a:rPr>
              <a:t>Most famous chemists had remarkable mustaches.  </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That’s the easiest way </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to keep track of who’s who </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in science!</a:t>
            </a:r>
          </a:p>
        </p:txBody>
      </p:sp>
    </p:spTree>
    <p:extLst>
      <p:ext uri="{BB962C8B-B14F-4D97-AF65-F5344CB8AC3E}">
        <p14:creationId xmlns:p14="http://schemas.microsoft.com/office/powerpoint/2010/main" val="1119274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logs.bu.edu/ggarber/files/2012/07/democritus-1-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299" y="2638901"/>
            <a:ext cx="2790825" cy="3228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6740307"/>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33.  </a:t>
            </a:r>
            <a:br>
              <a:rPr lang="en-US" sz="3200" dirty="0">
                <a:solidFill>
                  <a:prstClr val="black"/>
                </a:solidFill>
                <a:latin typeface="Times New Roman" panose="02020603050405020304" pitchFamily="18" charset="0"/>
                <a:cs typeface="Times New Roman" panose="02020603050405020304" pitchFamily="18" charset="0"/>
              </a:rPr>
            </a:br>
            <a:br>
              <a:rPr lang="en-US" sz="3200" dirty="0">
                <a:solidFill>
                  <a:prstClr val="black"/>
                </a:solidFill>
                <a:latin typeface="Times New Roman" panose="02020603050405020304" pitchFamily="18" charset="0"/>
                <a:cs typeface="Times New Roman" panose="02020603050405020304" pitchFamily="18" charset="0"/>
              </a:rPr>
            </a:br>
            <a:r>
              <a:rPr lang="en-US" sz="3200" dirty="0">
                <a:solidFill>
                  <a:prstClr val="black"/>
                </a:solidFill>
                <a:latin typeface="Times New Roman" panose="02020603050405020304" pitchFamily="18" charset="0"/>
                <a:cs typeface="Times New Roman" panose="02020603050405020304" pitchFamily="18" charset="0"/>
              </a:rPr>
              <a:t>2400 years ago, the philosopher </a:t>
            </a:r>
            <a:r>
              <a:rPr lang="en-US" sz="3200" b="1" dirty="0">
                <a:solidFill>
                  <a:srgbClr val="FF0000"/>
                </a:solidFill>
                <a:latin typeface="Times New Roman" panose="02020603050405020304" pitchFamily="18" charset="0"/>
                <a:cs typeface="Times New Roman" panose="02020603050405020304" pitchFamily="18" charset="0"/>
              </a:rPr>
              <a:t>Democritus said: </a:t>
            </a:r>
            <a:endParaRPr lang="en-US" sz="3200" dirty="0">
              <a:solidFill>
                <a:prstClr val="black"/>
              </a:solidFill>
              <a:latin typeface="Times New Roman" panose="02020603050405020304" pitchFamily="18" charset="0"/>
              <a:cs typeface="Times New Roman" panose="02020603050405020304" pitchFamily="18" charset="0"/>
            </a:endParaRPr>
          </a:p>
          <a:p>
            <a:endParaRPr lang="en-US"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If you took anything and cut it in half, and in half, </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and in half, over and over, sooner or later, </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you would get to a piece so small that </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it could not be cut in half again. </a:t>
            </a:r>
            <a:br>
              <a:rPr lang="en-US" sz="2800" dirty="0">
                <a:solidFill>
                  <a:prstClr val="black"/>
                </a:solidFill>
                <a:latin typeface="Times New Roman" panose="02020603050405020304" pitchFamily="18" charset="0"/>
                <a:cs typeface="Times New Roman" panose="02020603050405020304" pitchFamily="18" charset="0"/>
              </a:rPr>
            </a:br>
            <a:endParaRPr lang="en-US" sz="2800" dirty="0">
              <a:solidFill>
                <a:prstClr val="black"/>
              </a:solidFill>
              <a:latin typeface="Times New Roman" panose="02020603050405020304" pitchFamily="18" charset="0"/>
              <a:cs typeface="Times New Roman" panose="02020603050405020304" pitchFamily="18" charset="0"/>
            </a:endParaRPr>
          </a:p>
          <a:p>
            <a:r>
              <a:rPr lang="en-US" sz="2800" b="1" dirty="0">
                <a:solidFill>
                  <a:prstClr val="black"/>
                </a:solidFill>
                <a:latin typeface="Times New Roman" panose="02020603050405020304" pitchFamily="18" charset="0"/>
                <a:cs typeface="Times New Roman" panose="02020603050405020304" pitchFamily="18" charset="0"/>
              </a:rPr>
              <a:t>That indivisible particle he named </a:t>
            </a:r>
          </a:p>
          <a:p>
            <a:r>
              <a:rPr lang="en-US" sz="4800" b="1" dirty="0">
                <a:solidFill>
                  <a:srgbClr val="FF0000"/>
                </a:solidFill>
                <a:latin typeface="Times New Roman" panose="02020603050405020304" pitchFamily="18" charset="0"/>
                <a:cs typeface="Times New Roman" panose="02020603050405020304" pitchFamily="18" charset="0"/>
              </a:rPr>
              <a:t>       ATOMOS</a:t>
            </a:r>
            <a:r>
              <a:rPr lang="en-US" sz="2800" b="1" dirty="0">
                <a:solidFill>
                  <a:prstClr val="black"/>
                </a:solidFill>
                <a:latin typeface="Times New Roman" panose="02020603050405020304" pitchFamily="18" charset="0"/>
                <a:cs typeface="Times New Roman" panose="02020603050405020304" pitchFamily="18" charset="0"/>
              </a:rPr>
              <a:t>                                                    </a:t>
            </a:r>
            <a:br>
              <a:rPr lang="en-US" sz="2800" b="1" dirty="0">
                <a:solidFill>
                  <a:prstClr val="black"/>
                </a:solidFill>
                <a:latin typeface="Times New Roman" panose="02020603050405020304" pitchFamily="18" charset="0"/>
                <a:cs typeface="Times New Roman" panose="02020603050405020304" pitchFamily="18" charset="0"/>
              </a:rPr>
            </a:br>
            <a:r>
              <a:rPr lang="en-US" sz="2800" b="1" dirty="0">
                <a:solidFill>
                  <a:prstClr val="black"/>
                </a:solidFill>
                <a:latin typeface="Times New Roman" panose="02020603050405020304" pitchFamily="18" charset="0"/>
                <a:cs typeface="Times New Roman" panose="02020603050405020304" pitchFamily="18" charset="0"/>
              </a:rPr>
              <a:t>                  (in Greek)</a:t>
            </a:r>
          </a:p>
          <a:p>
            <a:endParaRPr lang="en-US" sz="2800" b="1" dirty="0">
              <a:solidFill>
                <a:prstClr val="black"/>
              </a:solidFill>
              <a:latin typeface="Times New Roman" panose="02020603050405020304" pitchFamily="18" charset="0"/>
              <a:cs typeface="Times New Roman" panose="02020603050405020304" pitchFamily="18" charset="0"/>
            </a:endParaRPr>
          </a:p>
          <a:p>
            <a:r>
              <a:rPr lang="en-US" sz="2800" b="1" dirty="0">
                <a:solidFill>
                  <a:prstClr val="black"/>
                </a:solidFill>
                <a:latin typeface="Times New Roman" panose="02020603050405020304" pitchFamily="18" charset="0"/>
                <a:cs typeface="Times New Roman" panose="02020603050405020304" pitchFamily="18" charset="0"/>
              </a:rPr>
              <a:t>            We say it as ATOM   </a:t>
            </a:r>
          </a:p>
          <a:p>
            <a:endParaRPr lang="en-US"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222876" y="5943600"/>
            <a:ext cx="2562225"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The first of many mustaches in our course!</a:t>
            </a:r>
          </a:p>
        </p:txBody>
      </p:sp>
    </p:spTree>
    <p:extLst>
      <p:ext uri="{BB962C8B-B14F-4D97-AF65-F5344CB8AC3E}">
        <p14:creationId xmlns:p14="http://schemas.microsoft.com/office/powerpoint/2010/main" val="1179890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extBox 1"/>
          <p:cNvSpPr txBox="1"/>
          <p:nvPr/>
        </p:nvSpPr>
        <p:spPr>
          <a:xfrm>
            <a:off x="0" y="1587"/>
            <a:ext cx="9144000" cy="6617196"/>
          </a:xfrm>
          <a:prstGeom prst="rect">
            <a:avLst/>
          </a:prstGeom>
          <a:noFill/>
        </p:spPr>
        <p:txBody>
          <a:bodyPr wrap="square" rtlCol="0">
            <a:spAutoFit/>
          </a:bodyPr>
          <a:lstStyle/>
          <a:p>
            <a:r>
              <a:rPr lang="en-US" sz="4000" dirty="0">
                <a:solidFill>
                  <a:prstClr val="black"/>
                </a:solidFill>
                <a:latin typeface="Times New Roman" panose="02020603050405020304" pitchFamily="18" charset="0"/>
                <a:cs typeface="Times New Roman" panose="02020603050405020304" pitchFamily="18" charset="0"/>
              </a:rPr>
              <a:t>In the early 1800’s John Dalton thought he could invent chemistry, it had to be bigger than a single word.</a:t>
            </a:r>
          </a:p>
          <a:p>
            <a:endParaRPr lang="en-US" sz="4000" dirty="0">
              <a:solidFill>
                <a:prstClr val="black"/>
              </a:solidFill>
              <a:latin typeface="Times New Roman" panose="02020603050405020304" pitchFamily="18" charset="0"/>
              <a:cs typeface="Times New Roman" panose="02020603050405020304" pitchFamily="18" charset="0"/>
            </a:endParaRPr>
          </a:p>
          <a:p>
            <a:r>
              <a:rPr lang="en-US" sz="4000" dirty="0">
                <a:solidFill>
                  <a:prstClr val="black"/>
                </a:solidFill>
                <a:latin typeface="Times New Roman" panose="02020603050405020304" pitchFamily="18" charset="0"/>
                <a:cs typeface="Times New Roman" panose="02020603050405020304" pitchFamily="18" charset="0"/>
              </a:rPr>
              <a:t>He invented the Atomic Theory.  </a:t>
            </a:r>
          </a:p>
          <a:p>
            <a:endParaRPr lang="en-US" sz="4000" dirty="0">
              <a:solidFill>
                <a:prstClr val="black"/>
              </a:solidFill>
              <a:latin typeface="Times New Roman" panose="02020603050405020304" pitchFamily="18" charset="0"/>
              <a:cs typeface="Times New Roman" panose="02020603050405020304" pitchFamily="18" charset="0"/>
            </a:endParaRPr>
          </a:p>
          <a:p>
            <a:r>
              <a:rPr lang="en-US" sz="4000" dirty="0">
                <a:solidFill>
                  <a:prstClr val="black"/>
                </a:solidFill>
                <a:latin typeface="Times New Roman" panose="02020603050405020304" pitchFamily="18" charset="0"/>
                <a:cs typeface="Times New Roman" panose="02020603050405020304" pitchFamily="18" charset="0"/>
              </a:rPr>
              <a:t>On the next page is a 4-part theory, that</a:t>
            </a:r>
            <a:br>
              <a:rPr lang="en-US" sz="4000" dirty="0">
                <a:solidFill>
                  <a:prstClr val="black"/>
                </a:solidFill>
                <a:latin typeface="Times New Roman" panose="02020603050405020304" pitchFamily="18" charset="0"/>
                <a:cs typeface="Times New Roman" panose="02020603050405020304" pitchFamily="18" charset="0"/>
              </a:rPr>
            </a:br>
            <a:r>
              <a:rPr lang="en-US" sz="4000" dirty="0">
                <a:solidFill>
                  <a:prstClr val="black"/>
                </a:solidFill>
                <a:latin typeface="Times New Roman" panose="02020603050405020304" pitchFamily="18" charset="0"/>
                <a:cs typeface="Times New Roman" panose="02020603050405020304" pitchFamily="18" charset="0"/>
              </a:rPr>
              <a:t>you will have to recognize and understand.  </a:t>
            </a:r>
            <a:br>
              <a:rPr lang="en-US" sz="4000" dirty="0">
                <a:solidFill>
                  <a:prstClr val="black"/>
                </a:solidFill>
                <a:latin typeface="Times New Roman" panose="02020603050405020304" pitchFamily="18" charset="0"/>
                <a:cs typeface="Times New Roman" panose="02020603050405020304" pitchFamily="18" charset="0"/>
              </a:rPr>
            </a:br>
            <a:r>
              <a:rPr lang="en-US" sz="4000" dirty="0">
                <a:solidFill>
                  <a:prstClr val="black"/>
                </a:solidFill>
                <a:latin typeface="Times New Roman" panose="02020603050405020304" pitchFamily="18" charset="0"/>
                <a:cs typeface="Times New Roman" panose="02020603050405020304" pitchFamily="18" charset="0"/>
              </a:rPr>
              <a:t>You do not have to memorize it.  </a:t>
            </a:r>
          </a:p>
          <a:p>
            <a:endParaRPr lang="en-US" sz="3200" dirty="0">
              <a:solidFill>
                <a:prstClr val="black"/>
              </a:solidFill>
              <a:latin typeface="Times New Roman" panose="02020603050405020304" pitchFamily="18" charset="0"/>
              <a:cs typeface="Times New Roman" panose="02020603050405020304" pitchFamily="18" charset="0"/>
            </a:endParaRPr>
          </a:p>
          <a:p>
            <a:r>
              <a:rPr lang="en-US" sz="3200" b="1" dirty="0">
                <a:solidFill>
                  <a:srgbClr val="FF0000"/>
                </a:solidFill>
                <a:latin typeface="Times New Roman" panose="02020603050405020304" pitchFamily="18" charset="0"/>
                <a:cs typeface="Times New Roman" panose="02020603050405020304" pitchFamily="18" charset="0"/>
              </a:rPr>
              <a:t> </a:t>
            </a:r>
            <a:endParaRPr lang="en-US" sz="2400" i="1" dirty="0">
              <a:solidFill>
                <a:prstClr val="black"/>
              </a:solidFill>
              <a:latin typeface="Tahoma" pitchFamily="34" charset="0"/>
              <a:cs typeface="Tahoma" pitchFamily="34" charset="0"/>
            </a:endParaRPr>
          </a:p>
        </p:txBody>
      </p:sp>
    </p:spTree>
    <p:extLst>
      <p:ext uri="{BB962C8B-B14F-4D97-AF65-F5344CB8AC3E}">
        <p14:creationId xmlns:p14="http://schemas.microsoft.com/office/powerpoint/2010/main" val="1946406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CD"/>
        </a:solidFill>
        <a:effectLst/>
      </p:bgPr>
    </p:bg>
    <p:spTree>
      <p:nvGrpSpPr>
        <p:cNvPr id="1" name=""/>
        <p:cNvGrpSpPr/>
        <p:nvPr/>
      </p:nvGrpSpPr>
      <p:grpSpPr>
        <a:xfrm>
          <a:off x="0" y="0"/>
          <a:ext cx="0" cy="0"/>
          <a:chOff x="0" y="0"/>
          <a:chExt cx="0" cy="0"/>
        </a:xfrm>
      </p:grpSpPr>
      <p:sp>
        <p:nvSpPr>
          <p:cNvPr id="2" name="TextBox 1"/>
          <p:cNvSpPr txBox="1"/>
          <p:nvPr/>
        </p:nvSpPr>
        <p:spPr>
          <a:xfrm>
            <a:off x="4407" y="33131"/>
            <a:ext cx="6520900" cy="769441"/>
          </a:xfrm>
          <a:prstGeom prst="rect">
            <a:avLst/>
          </a:prstGeom>
          <a:noFill/>
        </p:spPr>
        <p:txBody>
          <a:bodyPr wrap="square" rtlCol="0">
            <a:spAutoFit/>
          </a:bodyPr>
          <a:lstStyle/>
          <a:p>
            <a:r>
              <a:rPr lang="en-US" sz="4400" dirty="0">
                <a:solidFill>
                  <a:prstClr val="black"/>
                </a:solidFill>
              </a:rPr>
              <a:t>34.  Dalton’s Atomic Theory</a:t>
            </a:r>
          </a:p>
        </p:txBody>
      </p:sp>
      <p:pic>
        <p:nvPicPr>
          <p:cNvPr id="4098" name="Picture 2" descr="http://www.biography.com/imported/images/Biography/Images/Profiles/D/John-Dalton-9265201-1-4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526" y="-16565"/>
            <a:ext cx="2609848" cy="26098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252" y="1848671"/>
            <a:ext cx="9130748" cy="4462760"/>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(This is so important)</a:t>
            </a:r>
          </a:p>
          <a:p>
            <a:endParaRPr lang="en-US" sz="2000" dirty="0">
              <a:solidFill>
                <a:prstClr val="black"/>
              </a:solidFill>
              <a:latin typeface="Times New Roman" panose="02020603050405020304" pitchFamily="18" charset="0"/>
              <a:cs typeface="Times New Roman" panose="02020603050405020304" pitchFamily="18" charset="0"/>
            </a:endParaRPr>
          </a:p>
          <a:p>
            <a:r>
              <a:rPr lang="en-US" sz="2400" dirty="0">
                <a:solidFill>
                  <a:prstClr val="black"/>
                </a:solidFill>
                <a:latin typeface="Times New Roman" panose="02020603050405020304" pitchFamily="18" charset="0"/>
                <a:cs typeface="Times New Roman" panose="02020603050405020304" pitchFamily="18" charset="0"/>
              </a:rPr>
              <a:t>1.  All elements are composed of individual kinds of atoms.</a:t>
            </a:r>
          </a:p>
          <a:p>
            <a:endParaRPr lang="en-US" sz="2400" dirty="0">
              <a:solidFill>
                <a:prstClr val="black"/>
              </a:solidFill>
              <a:latin typeface="Times New Roman" panose="02020603050405020304" pitchFamily="18" charset="0"/>
              <a:cs typeface="Times New Roman" panose="02020603050405020304" pitchFamily="18" charset="0"/>
            </a:endParaRPr>
          </a:p>
          <a:p>
            <a:r>
              <a:rPr lang="en-US" sz="2400" dirty="0">
                <a:solidFill>
                  <a:prstClr val="black"/>
                </a:solidFill>
                <a:latin typeface="Times New Roman" panose="02020603050405020304" pitchFamily="18" charset="0"/>
                <a:cs typeface="Times New Roman" panose="02020603050405020304" pitchFamily="18" charset="0"/>
              </a:rPr>
              <a:t>2.  Atoms of one element are identical.  </a:t>
            </a:r>
            <a:br>
              <a:rPr lang="en-US" sz="2400" dirty="0">
                <a:solidFill>
                  <a:prstClr val="black"/>
                </a:solidFill>
                <a:latin typeface="Times New Roman" panose="02020603050405020304" pitchFamily="18" charset="0"/>
                <a:cs typeface="Times New Roman" panose="02020603050405020304" pitchFamily="18" charset="0"/>
              </a:rPr>
            </a:br>
            <a:r>
              <a:rPr lang="en-US" sz="2400" dirty="0">
                <a:solidFill>
                  <a:prstClr val="black"/>
                </a:solidFill>
                <a:latin typeface="Times New Roman" panose="02020603050405020304" pitchFamily="18" charset="0"/>
                <a:cs typeface="Times New Roman" panose="02020603050405020304" pitchFamily="18" charset="0"/>
              </a:rPr>
              <a:t>     Atoms of different elements have different masses.</a:t>
            </a:r>
          </a:p>
          <a:p>
            <a:endParaRPr lang="en-US" sz="2400" dirty="0">
              <a:solidFill>
                <a:prstClr val="black"/>
              </a:solidFill>
              <a:latin typeface="Times New Roman" panose="02020603050405020304" pitchFamily="18" charset="0"/>
              <a:cs typeface="Times New Roman" panose="02020603050405020304" pitchFamily="18" charset="0"/>
            </a:endParaRPr>
          </a:p>
          <a:p>
            <a:r>
              <a:rPr lang="en-US" sz="2400" dirty="0">
                <a:solidFill>
                  <a:prstClr val="black"/>
                </a:solidFill>
                <a:latin typeface="Times New Roman" panose="02020603050405020304" pitchFamily="18" charset="0"/>
                <a:cs typeface="Times New Roman" panose="02020603050405020304" pitchFamily="18" charset="0"/>
              </a:rPr>
              <a:t>3.  Atoms can chemically combine with other atoms </a:t>
            </a:r>
            <a:br>
              <a:rPr lang="en-US" sz="2400" dirty="0">
                <a:solidFill>
                  <a:prstClr val="black"/>
                </a:solidFill>
                <a:latin typeface="Times New Roman" panose="02020603050405020304" pitchFamily="18" charset="0"/>
                <a:cs typeface="Times New Roman" panose="02020603050405020304" pitchFamily="18" charset="0"/>
              </a:rPr>
            </a:br>
            <a:r>
              <a:rPr lang="en-US" sz="2400" dirty="0">
                <a:solidFill>
                  <a:prstClr val="black"/>
                </a:solidFill>
                <a:latin typeface="Times New Roman" panose="02020603050405020304" pitchFamily="18" charset="0"/>
                <a:cs typeface="Times New Roman" panose="02020603050405020304" pitchFamily="18" charset="0"/>
              </a:rPr>
              <a:t>     IN SIMPLE WHOLE NUMBER RATIOS, to form new substances.</a:t>
            </a:r>
          </a:p>
          <a:p>
            <a:endParaRPr lang="en-US" sz="2400" dirty="0">
              <a:solidFill>
                <a:prstClr val="black"/>
              </a:solidFill>
              <a:latin typeface="Times New Roman" panose="02020603050405020304" pitchFamily="18" charset="0"/>
              <a:cs typeface="Times New Roman" panose="02020603050405020304" pitchFamily="18" charset="0"/>
            </a:endParaRPr>
          </a:p>
          <a:p>
            <a:r>
              <a:rPr lang="en-US" sz="2400" dirty="0">
                <a:solidFill>
                  <a:prstClr val="black"/>
                </a:solidFill>
                <a:latin typeface="Times New Roman" panose="02020603050405020304" pitchFamily="18" charset="0"/>
                <a:cs typeface="Times New Roman" panose="02020603050405020304" pitchFamily="18" charset="0"/>
              </a:rPr>
              <a:t>4.  Chemical reactions change the arrangement of atoms, but when they</a:t>
            </a:r>
            <a:br>
              <a:rPr lang="en-US" sz="2400" dirty="0">
                <a:solidFill>
                  <a:prstClr val="black"/>
                </a:solidFill>
                <a:latin typeface="Times New Roman" panose="02020603050405020304" pitchFamily="18" charset="0"/>
                <a:cs typeface="Times New Roman" panose="02020603050405020304" pitchFamily="18" charset="0"/>
              </a:rPr>
            </a:br>
            <a:r>
              <a:rPr lang="en-US" sz="2400" dirty="0">
                <a:solidFill>
                  <a:prstClr val="black"/>
                </a:solidFill>
                <a:latin typeface="Times New Roman" panose="02020603050405020304" pitchFamily="18" charset="0"/>
                <a:cs typeface="Times New Roman" panose="02020603050405020304" pitchFamily="18" charset="0"/>
              </a:rPr>
              <a:t>     are bonded they do not become different kinds of atoms.</a:t>
            </a:r>
          </a:p>
        </p:txBody>
      </p:sp>
    </p:spTree>
    <p:extLst>
      <p:ext uri="{BB962C8B-B14F-4D97-AF65-F5344CB8AC3E}">
        <p14:creationId xmlns:p14="http://schemas.microsoft.com/office/powerpoint/2010/main" val="21375533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1A35A9-E7B5-4672-8F59-A1D58F0C4907}"/>
              </a:ext>
            </a:extLst>
          </p:cNvPr>
          <p:cNvSpPr txBox="1"/>
          <p:nvPr/>
        </p:nvSpPr>
        <p:spPr>
          <a:xfrm>
            <a:off x="0" y="0"/>
            <a:ext cx="9144000" cy="3046988"/>
          </a:xfrm>
          <a:prstGeom prst="rect">
            <a:avLst/>
          </a:prstGeom>
          <a:noFill/>
        </p:spPr>
        <p:txBody>
          <a:bodyPr wrap="square" rtlCol="0">
            <a:spAutoFit/>
          </a:bodyPr>
          <a:lstStyle/>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35.  Dalton imagined his atom to look sort of like a</a:t>
            </a:r>
            <a:r>
              <a:rPr lang="en-US" sz="2400" dirty="0">
                <a:solidFill>
                  <a:srgbClr val="FF0000"/>
                </a:solidFill>
                <a:latin typeface="Times New Roman" panose="02020603050405020304" pitchFamily="18" charset="0"/>
                <a:cs typeface="Times New Roman" panose="02020603050405020304" pitchFamily="18" charset="0"/>
              </a:rPr>
              <a:t> </a:t>
            </a:r>
            <a:r>
              <a:rPr lang="en-US" sz="2400" u="sng" dirty="0">
                <a:solidFill>
                  <a:srgbClr val="FF0000"/>
                </a:solidFill>
                <a:latin typeface="Times New Roman" panose="02020603050405020304" pitchFamily="18" charset="0"/>
                <a:cs typeface="Times New Roman" panose="02020603050405020304" pitchFamily="18" charset="0"/>
              </a:rPr>
              <a:t>billiard ball</a:t>
            </a:r>
            <a:r>
              <a:rPr lang="en-US" sz="2400" dirty="0">
                <a:solidFill>
                  <a:srgbClr val="FF0000"/>
                </a:solidFill>
                <a:latin typeface="Times New Roman" panose="02020603050405020304" pitchFamily="18" charset="0"/>
                <a:cs typeface="Times New Roman" panose="02020603050405020304" pitchFamily="18" charset="0"/>
              </a:rPr>
              <a:t>.  </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400" dirty="0">
                <a:solidFill>
                  <a:prstClr val="black"/>
                </a:solidFill>
                <a:latin typeface="Times New Roman" panose="02020603050405020304" pitchFamily="18" charset="0"/>
                <a:cs typeface="Times New Roman" panose="02020603050405020304" pitchFamily="18" charset="0"/>
              </a:rPr>
              <a:t>Billiards is a game like pool.  The balls are hard spheres, and you can tell them apart by colors.  His atoms had different masses.  His atomic model was called the </a:t>
            </a:r>
            <a:br>
              <a:rPr lang="en-US" sz="2400" dirty="0">
                <a:solidFill>
                  <a:prstClr val="black"/>
                </a:solidFill>
                <a:latin typeface="Times New Roman" panose="02020603050405020304" pitchFamily="18" charset="0"/>
                <a:cs typeface="Times New Roman" panose="02020603050405020304" pitchFamily="18" charset="0"/>
              </a:rPr>
            </a:b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BILLIARD BALL MODEL</a:t>
            </a:r>
            <a:endParaRPr lang="en-US" sz="2800" dirty="0">
              <a:solidFill>
                <a:srgbClr val="FF0000"/>
              </a:solidFill>
            </a:endParaRPr>
          </a:p>
        </p:txBody>
      </p:sp>
      <p:pic>
        <p:nvPicPr>
          <p:cNvPr id="3" name="Picture 2" descr="http://central.languagepod101.com/stockphoto/media/5772&amp;v=fit512.jpg">
            <a:extLst>
              <a:ext uri="{FF2B5EF4-FFF2-40B4-BE49-F238E27FC236}">
                <a16:creationId xmlns:a16="http://schemas.microsoft.com/office/drawing/2014/main" id="{174A90B6-1373-4881-9922-BC8793E2EA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510" b="10196"/>
          <a:stretch/>
        </p:blipFill>
        <p:spPr bwMode="auto">
          <a:xfrm>
            <a:off x="152400" y="4087432"/>
            <a:ext cx="2617849" cy="26455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billiards vs. pool">
            <a:extLst>
              <a:ext uri="{FF2B5EF4-FFF2-40B4-BE49-F238E27FC236}">
                <a16:creationId xmlns:a16="http://schemas.microsoft.com/office/drawing/2014/main" id="{805E89D0-4974-4BB4-8353-C412477F406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00400" y="3962400"/>
            <a:ext cx="5943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5354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pload.wikimedia.org/wikipedia/commons/thumb/c/c1/J.J_Thomson.jpg/200px-J.J_Thom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1905000" cy="29813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4600" y="304800"/>
            <a:ext cx="6553200" cy="1938992"/>
          </a:xfrm>
          <a:prstGeom prst="rect">
            <a:avLst/>
          </a:prstGeom>
          <a:noFill/>
        </p:spPr>
        <p:txBody>
          <a:bodyPr wrap="square" rtlCol="0">
            <a:spAutoFit/>
          </a:bodyPr>
          <a:lstStyle/>
          <a:p>
            <a:r>
              <a:rPr lang="en-US" sz="4000" dirty="0">
                <a:solidFill>
                  <a:prstClr val="black"/>
                </a:solidFill>
                <a:latin typeface="Times New Roman" panose="02020603050405020304" pitchFamily="18" charset="0"/>
                <a:cs typeface="Times New Roman" panose="02020603050405020304" pitchFamily="18" charset="0"/>
              </a:rPr>
              <a:t>36.  J. J. Thomson discovers </a:t>
            </a:r>
            <a:br>
              <a:rPr lang="en-US" sz="4000" dirty="0">
                <a:solidFill>
                  <a:prstClr val="black"/>
                </a:solidFill>
                <a:latin typeface="Times New Roman" panose="02020603050405020304" pitchFamily="18" charset="0"/>
                <a:cs typeface="Times New Roman" panose="02020603050405020304" pitchFamily="18" charset="0"/>
              </a:rPr>
            </a:br>
            <a:r>
              <a:rPr lang="en-US" sz="4000" dirty="0">
                <a:solidFill>
                  <a:prstClr val="black"/>
                </a:solidFill>
                <a:latin typeface="Times New Roman" panose="02020603050405020304" pitchFamily="18" charset="0"/>
                <a:cs typeface="Times New Roman" panose="02020603050405020304" pitchFamily="18" charset="0"/>
              </a:rPr>
              <a:t>      the electron in 1897!</a:t>
            </a:r>
            <a:br>
              <a:rPr lang="en-US" sz="4000" dirty="0">
                <a:solidFill>
                  <a:prstClr val="black"/>
                </a:solidFill>
                <a:latin typeface="Times New Roman" panose="02020603050405020304" pitchFamily="18" charset="0"/>
                <a:cs typeface="Times New Roman" panose="02020603050405020304" pitchFamily="18" charset="0"/>
              </a:rPr>
            </a:br>
            <a:r>
              <a:rPr lang="en-US" sz="4000" dirty="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(and later gets a Nobel Prize)</a:t>
            </a:r>
            <a:endParaRPr lang="en-US" sz="40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0" y="3429000"/>
            <a:ext cx="9067800" cy="236988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37.</a:t>
            </a:r>
            <a:r>
              <a:rPr lang="en-US" sz="2800" dirty="0">
                <a:solidFill>
                  <a:prstClr val="black"/>
                </a:solidFill>
                <a:latin typeface="Times New Roman" panose="02020603050405020304" pitchFamily="18" charset="0"/>
                <a:cs typeface="Times New Roman" panose="02020603050405020304" pitchFamily="18" charset="0"/>
              </a:rPr>
              <a:t>  Thomson did a variety of experiments, some using what’s called the </a:t>
            </a:r>
            <a:r>
              <a:rPr lang="en-US" sz="2800" u="sng" dirty="0">
                <a:solidFill>
                  <a:srgbClr val="FF0000"/>
                </a:solidFill>
                <a:latin typeface="Times New Roman" panose="02020603050405020304" pitchFamily="18" charset="0"/>
                <a:cs typeface="Times New Roman" panose="02020603050405020304" pitchFamily="18" charset="0"/>
              </a:rPr>
              <a:t>cathode ray tube</a:t>
            </a:r>
            <a:r>
              <a:rPr lang="en-US" sz="2800" dirty="0">
                <a:solidFill>
                  <a:prstClr val="black"/>
                </a:solidFill>
                <a:latin typeface="Times New Roman" panose="02020603050405020304" pitchFamily="18" charset="0"/>
                <a:cs typeface="Times New Roman" panose="02020603050405020304" pitchFamily="18" charset="0"/>
              </a:rPr>
              <a:t>, to detect and measure electrons.  He found the first subatomic particle, the electron, which was </a:t>
            </a:r>
            <a:r>
              <a:rPr lang="en-US" sz="2800" u="sng" dirty="0">
                <a:solidFill>
                  <a:srgbClr val="FF0000"/>
                </a:solidFill>
                <a:latin typeface="Times New Roman" panose="02020603050405020304" pitchFamily="18" charset="0"/>
                <a:cs typeface="Times New Roman" panose="02020603050405020304" pitchFamily="18" charset="0"/>
              </a:rPr>
              <a:t>negatively</a:t>
            </a:r>
            <a:r>
              <a:rPr lang="en-US" sz="2800" dirty="0">
                <a:solidFill>
                  <a:prstClr val="black"/>
                </a:solidFill>
                <a:latin typeface="Times New Roman" panose="02020603050405020304" pitchFamily="18" charset="0"/>
                <a:cs typeface="Times New Roman" panose="02020603050405020304" pitchFamily="18" charset="0"/>
              </a:rPr>
              <a:t> charged.  </a:t>
            </a:r>
          </a:p>
          <a:p>
            <a:endParaRPr lang="en-US" dirty="0">
              <a:solidFill>
                <a:prstClr val="black"/>
              </a:solidFill>
            </a:endParaRPr>
          </a:p>
          <a:p>
            <a:r>
              <a:rPr lang="en-US" b="1" dirty="0">
                <a:solidFill>
                  <a:srgbClr val="FF0000"/>
                </a:solidFill>
              </a:rPr>
              <a:t> </a:t>
            </a:r>
            <a:endParaRPr lang="en-US" dirty="0">
              <a:solidFill>
                <a:prstClr val="black"/>
              </a:solidFill>
            </a:endParaRPr>
          </a:p>
        </p:txBody>
      </p:sp>
      <p:pic>
        <p:nvPicPr>
          <p:cNvPr id="1026" name="Picture 2" descr="Image result for cathode ray 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949696"/>
            <a:ext cx="5084681" cy="169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2940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046988"/>
          </a:xfrm>
          <a:prstGeom prst="rect">
            <a:avLst/>
          </a:prstGeom>
          <a:noFill/>
        </p:spPr>
        <p:txBody>
          <a:bodyPr wrap="square" rtlCol="0">
            <a:spAutoFit/>
          </a:bodyPr>
          <a:lstStyle/>
          <a:p>
            <a:r>
              <a:rPr lang="en-US" sz="2400" dirty="0">
                <a:solidFill>
                  <a:prstClr val="black"/>
                </a:solidFill>
                <a:latin typeface="Century Schoolbook" panose="02040604050505020304" pitchFamily="18" charset="0"/>
              </a:rPr>
              <a:t>38.  He describes the atom as </a:t>
            </a:r>
            <a:r>
              <a:rPr lang="en-US" sz="2400" u="sng" dirty="0">
                <a:solidFill>
                  <a:srgbClr val="FF0000"/>
                </a:solidFill>
                <a:latin typeface="Century Schoolbook" panose="02040604050505020304" pitchFamily="18" charset="0"/>
              </a:rPr>
              <a:t>PLUM PUDDING</a:t>
            </a:r>
            <a:r>
              <a:rPr lang="en-US" sz="2400" dirty="0">
                <a:solidFill>
                  <a:prstClr val="black"/>
                </a:solidFill>
                <a:latin typeface="Century Schoolbook" panose="02040604050505020304" pitchFamily="18" charset="0"/>
              </a:rPr>
              <a:t>, after what his     </a:t>
            </a:r>
            <a:br>
              <a:rPr lang="en-US" sz="2400" dirty="0">
                <a:solidFill>
                  <a:prstClr val="black"/>
                </a:solidFill>
                <a:latin typeface="Century Schoolbook" panose="02040604050505020304" pitchFamily="18" charset="0"/>
              </a:rPr>
            </a:br>
            <a:r>
              <a:rPr lang="en-US" sz="2400" dirty="0">
                <a:solidFill>
                  <a:prstClr val="black"/>
                </a:solidFill>
                <a:latin typeface="Century Schoolbook" panose="02040604050505020304" pitchFamily="18" charset="0"/>
              </a:rPr>
              <a:t>       wife’s dessert looked like!  He put his newly discovered    </a:t>
            </a:r>
            <a:br>
              <a:rPr lang="en-US" sz="2400" dirty="0">
                <a:solidFill>
                  <a:prstClr val="black"/>
                </a:solidFill>
                <a:latin typeface="Century Schoolbook" panose="02040604050505020304" pitchFamily="18" charset="0"/>
              </a:rPr>
            </a:br>
            <a:r>
              <a:rPr lang="en-US" sz="2400" dirty="0">
                <a:solidFill>
                  <a:prstClr val="black"/>
                </a:solidFill>
                <a:latin typeface="Century Schoolbook" panose="02040604050505020304" pitchFamily="18" charset="0"/>
              </a:rPr>
              <a:t>       negative electrons into the positive “mush” of the atom.   </a:t>
            </a:r>
            <a:br>
              <a:rPr lang="en-US" sz="2400" dirty="0">
                <a:solidFill>
                  <a:prstClr val="black"/>
                </a:solidFill>
                <a:latin typeface="Century Schoolbook" panose="02040604050505020304" pitchFamily="18" charset="0"/>
              </a:rPr>
            </a:br>
            <a:r>
              <a:rPr lang="en-US" sz="2400" dirty="0">
                <a:solidFill>
                  <a:prstClr val="black"/>
                </a:solidFill>
                <a:latin typeface="Century Schoolbook" panose="02040604050505020304" pitchFamily="18" charset="0"/>
              </a:rPr>
              <a:t>  </a:t>
            </a:r>
            <a:br>
              <a:rPr lang="en-US" sz="2400" dirty="0">
                <a:solidFill>
                  <a:prstClr val="black"/>
                </a:solidFill>
                <a:latin typeface="Century Schoolbook" panose="02040604050505020304" pitchFamily="18" charset="0"/>
              </a:rPr>
            </a:br>
            <a:r>
              <a:rPr lang="en-US" sz="2400" i="1" dirty="0">
                <a:solidFill>
                  <a:srgbClr val="3333CC"/>
                </a:solidFill>
                <a:latin typeface="Times New Roman" panose="02020603050405020304" pitchFamily="18" charset="0"/>
                <a:cs typeface="Times New Roman" panose="02020603050405020304" pitchFamily="18" charset="0"/>
              </a:rPr>
              <a:t>If Mrs. Thomson made him chocolate chip cookies instead, his model would be the chocolate chip cookie model, with the cookie being positive, offset by the negative electrons or the chips!   </a:t>
            </a:r>
            <a:br>
              <a:rPr lang="en-US" sz="2400" i="1" dirty="0">
                <a:solidFill>
                  <a:srgbClr val="3333CC"/>
                </a:solidFill>
                <a:latin typeface="Times New Roman" panose="02020603050405020304" pitchFamily="18" charset="0"/>
                <a:cs typeface="Times New Roman" panose="02020603050405020304" pitchFamily="18" charset="0"/>
              </a:rPr>
            </a:br>
            <a:r>
              <a:rPr lang="en-US" sz="2400" dirty="0">
                <a:solidFill>
                  <a:srgbClr val="FF0000"/>
                </a:solidFill>
                <a:latin typeface="Comic Sans MS" panose="030F0702030302020204" pitchFamily="66" charset="0"/>
              </a:rPr>
              <a:t>         </a:t>
            </a:r>
          </a:p>
        </p:txBody>
      </p:sp>
      <p:pic>
        <p:nvPicPr>
          <p:cNvPr id="2050" name="Picture 2" descr="Image result for plum pudding mod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4863" y="3191586"/>
            <a:ext cx="3241719" cy="28301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hocolate chip cooki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43600" y="2743200"/>
            <a:ext cx="3075537" cy="25426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418CC7D-342F-44F5-9C52-7B89EC82EDBB}"/>
              </a:ext>
            </a:extLst>
          </p:cNvPr>
          <p:cNvSpPr txBox="1"/>
          <p:nvPr/>
        </p:nvSpPr>
        <p:spPr>
          <a:xfrm>
            <a:off x="6232867" y="5239098"/>
            <a:ext cx="2819400" cy="1384995"/>
          </a:xfrm>
          <a:prstGeom prst="rect">
            <a:avLst/>
          </a:prstGeom>
          <a:noFill/>
        </p:spPr>
        <p:txBody>
          <a:bodyPr wrap="square" rtlCol="0">
            <a:spAutoFit/>
          </a:bodyPr>
          <a:lstStyle/>
          <a:p>
            <a:pPr algn="ctr"/>
            <a:r>
              <a:rPr lang="en-US" sz="2800" i="1" dirty="0">
                <a:solidFill>
                  <a:srgbClr val="9900CC"/>
                </a:solidFill>
                <a:latin typeface="Comic Sans MS" panose="030F0702030302020204" pitchFamily="66" charset="0"/>
              </a:rPr>
              <a:t>The Model that </a:t>
            </a:r>
            <a:r>
              <a:rPr lang="en-US" sz="2800" i="1" dirty="0" err="1">
                <a:solidFill>
                  <a:srgbClr val="9900CC"/>
                </a:solidFill>
                <a:latin typeface="Comic Sans MS" panose="030F0702030302020204" pitchFamily="66" charset="0"/>
              </a:rPr>
              <a:t>coulda</a:t>
            </a:r>
            <a:r>
              <a:rPr lang="en-US" sz="2800" i="1" dirty="0">
                <a:solidFill>
                  <a:srgbClr val="9900CC"/>
                </a:solidFill>
                <a:latin typeface="Comic Sans MS" panose="030F0702030302020204" pitchFamily="66" charset="0"/>
              </a:rPr>
              <a:t> and </a:t>
            </a:r>
            <a:r>
              <a:rPr lang="en-US" sz="2800" i="1" dirty="0" err="1">
                <a:solidFill>
                  <a:srgbClr val="9900CC"/>
                </a:solidFill>
                <a:latin typeface="Comic Sans MS" panose="030F0702030302020204" pitchFamily="66" charset="0"/>
              </a:rPr>
              <a:t>shoulda</a:t>
            </a:r>
            <a:r>
              <a:rPr lang="en-US" sz="2800" i="1" dirty="0">
                <a:solidFill>
                  <a:srgbClr val="9900CC"/>
                </a:solidFill>
                <a:latin typeface="Comic Sans MS" panose="030F0702030302020204" pitchFamily="66" charset="0"/>
              </a:rPr>
              <a:t> been!</a:t>
            </a:r>
          </a:p>
        </p:txBody>
      </p:sp>
      <p:cxnSp>
        <p:nvCxnSpPr>
          <p:cNvPr id="5" name="Straight Arrow Connector 4">
            <a:extLst>
              <a:ext uri="{FF2B5EF4-FFF2-40B4-BE49-F238E27FC236}">
                <a16:creationId xmlns:a16="http://schemas.microsoft.com/office/drawing/2014/main" id="{469E47A9-507A-4775-AF10-B3512121D9ED}"/>
              </a:ext>
            </a:extLst>
          </p:cNvPr>
          <p:cNvCxnSpPr>
            <a:cxnSpLocks/>
          </p:cNvCxnSpPr>
          <p:nvPr/>
        </p:nvCxnSpPr>
        <p:spPr>
          <a:xfrm flipH="1">
            <a:off x="2232077" y="3761386"/>
            <a:ext cx="1134505" cy="2578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CA9792D-1D0C-4DA9-ABE7-AE6C4BF745AA}"/>
              </a:ext>
            </a:extLst>
          </p:cNvPr>
          <p:cNvCxnSpPr>
            <a:cxnSpLocks/>
          </p:cNvCxnSpPr>
          <p:nvPr/>
        </p:nvCxnSpPr>
        <p:spPr>
          <a:xfrm flipH="1">
            <a:off x="2494205" y="4014532"/>
            <a:ext cx="803319" cy="51751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26C0C67-12E1-455D-9EB4-4F029473FF0A}"/>
              </a:ext>
            </a:extLst>
          </p:cNvPr>
          <p:cNvSpPr txBox="1"/>
          <p:nvPr/>
        </p:nvSpPr>
        <p:spPr>
          <a:xfrm>
            <a:off x="3359956" y="3187347"/>
            <a:ext cx="1839349" cy="954107"/>
          </a:xfrm>
          <a:prstGeom prst="rect">
            <a:avLst/>
          </a:prstGeom>
          <a:noFill/>
        </p:spPr>
        <p:txBody>
          <a:bodyPr wrap="square" rtlCol="0">
            <a:spAutoFit/>
          </a:bodyPr>
          <a:lstStyle/>
          <a:p>
            <a:r>
              <a:rPr lang="en-US" sz="2800" dirty="0">
                <a:solidFill>
                  <a:srgbClr val="FF0000"/>
                </a:solidFill>
                <a:latin typeface="Comic Sans MS" panose="030F0702030302020204" pitchFamily="66" charset="0"/>
              </a:rPr>
              <a:t>Dalton’s electrons</a:t>
            </a:r>
          </a:p>
        </p:txBody>
      </p:sp>
      <p:cxnSp>
        <p:nvCxnSpPr>
          <p:cNvPr id="13" name="Straight Arrow Connector 12">
            <a:extLst>
              <a:ext uri="{FF2B5EF4-FFF2-40B4-BE49-F238E27FC236}">
                <a16:creationId xmlns:a16="http://schemas.microsoft.com/office/drawing/2014/main" id="{BE484855-998F-485B-9491-3CBF4B66B3D6}"/>
              </a:ext>
            </a:extLst>
          </p:cNvPr>
          <p:cNvCxnSpPr/>
          <p:nvPr/>
        </p:nvCxnSpPr>
        <p:spPr>
          <a:xfrm flipH="1" flipV="1">
            <a:off x="2549386" y="4795548"/>
            <a:ext cx="692956" cy="990600"/>
          </a:xfrm>
          <a:prstGeom prst="straightConnector1">
            <a:avLst/>
          </a:prstGeom>
          <a:ln w="57150">
            <a:solidFill>
              <a:srgbClr val="3333CC"/>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D9E9611-D804-4132-B81D-EDCBEEA18506}"/>
              </a:ext>
            </a:extLst>
          </p:cNvPr>
          <p:cNvSpPr txBox="1"/>
          <p:nvPr/>
        </p:nvSpPr>
        <p:spPr>
          <a:xfrm>
            <a:off x="2765766" y="5785922"/>
            <a:ext cx="3075537" cy="830997"/>
          </a:xfrm>
          <a:prstGeom prst="rect">
            <a:avLst/>
          </a:prstGeom>
          <a:noFill/>
        </p:spPr>
        <p:txBody>
          <a:bodyPr wrap="square" rtlCol="0">
            <a:spAutoFit/>
          </a:bodyPr>
          <a:lstStyle/>
          <a:p>
            <a:pPr algn="ctr"/>
            <a:r>
              <a:rPr lang="en-US" sz="2400" dirty="0">
                <a:solidFill>
                  <a:srgbClr val="3333CC"/>
                </a:solidFill>
                <a:latin typeface="Comic Sans MS" panose="030F0702030302020204" pitchFamily="66" charset="0"/>
              </a:rPr>
              <a:t>The “Positive Mush” of the atom.</a:t>
            </a:r>
          </a:p>
        </p:txBody>
      </p:sp>
      <p:sp>
        <p:nvSpPr>
          <p:cNvPr id="3" name="TextBox 2">
            <a:extLst>
              <a:ext uri="{FF2B5EF4-FFF2-40B4-BE49-F238E27FC236}">
                <a16:creationId xmlns:a16="http://schemas.microsoft.com/office/drawing/2014/main" id="{3CDEC0C6-546F-2E49-D8D2-481269174F7D}"/>
              </a:ext>
            </a:extLst>
          </p:cNvPr>
          <p:cNvSpPr txBox="1"/>
          <p:nvPr/>
        </p:nvSpPr>
        <p:spPr>
          <a:xfrm>
            <a:off x="174246" y="6063878"/>
            <a:ext cx="2542137" cy="584775"/>
          </a:xfrm>
          <a:prstGeom prst="rect">
            <a:avLst/>
          </a:prstGeom>
          <a:noFill/>
        </p:spPr>
        <p:txBody>
          <a:bodyPr wrap="square" rtlCol="0">
            <a:spAutoFit/>
          </a:bodyPr>
          <a:lstStyle/>
          <a:p>
            <a:pPr algn="ctr"/>
            <a:r>
              <a:rPr lang="en-US" sz="3200" b="1" i="1" dirty="0"/>
              <a:t>Plum Pudding</a:t>
            </a:r>
          </a:p>
        </p:txBody>
      </p:sp>
    </p:spTree>
    <p:extLst>
      <p:ext uri="{BB962C8B-B14F-4D97-AF65-F5344CB8AC3E}">
        <p14:creationId xmlns:p14="http://schemas.microsoft.com/office/powerpoint/2010/main" val="29467681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444" y="30836"/>
            <a:ext cx="9180443" cy="6740307"/>
          </a:xfrm>
          <a:prstGeom prst="rect">
            <a:avLst/>
          </a:prstGeom>
          <a:noFill/>
        </p:spPr>
        <p:txBody>
          <a:bodyPr wrap="square" rtlCol="0">
            <a:spAutoFit/>
          </a:bodyPr>
          <a:lstStyle/>
          <a:p>
            <a:r>
              <a:rPr lang="en-US" sz="2800" dirty="0">
                <a:solidFill>
                  <a:prstClr val="black"/>
                </a:solidFill>
                <a:latin typeface="Times New Roman" panose="02020603050405020304" pitchFamily="18" charset="0"/>
                <a:cs typeface="Times New Roman" panose="02020603050405020304" pitchFamily="18" charset="0"/>
              </a:rPr>
              <a:t>In 1908, my chemical hero, Ernest J. Rutherford discovers </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the nucleus! - and much more about the atom!  </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Later, he wins a Nobel Prize.  </a:t>
            </a:r>
          </a:p>
          <a:p>
            <a:endParaRPr lang="en-US" sz="4400" dirty="0">
              <a:solidFill>
                <a:srgbClr val="FF0000"/>
              </a:solidFill>
              <a:latin typeface="Times New Roman" panose="02020603050405020304" pitchFamily="18" charset="0"/>
              <a:cs typeface="Times New Roman" panose="02020603050405020304" pitchFamily="18" charset="0"/>
            </a:endParaRPr>
          </a:p>
          <a:p>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39.  Rutherford’s </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u="sng" dirty="0">
                <a:solidFill>
                  <a:srgbClr val="FF0000"/>
                </a:solidFill>
                <a:latin typeface="Times New Roman" panose="02020603050405020304" pitchFamily="18" charset="0"/>
                <a:cs typeface="Times New Roman" panose="02020603050405020304" pitchFamily="18" charset="0"/>
              </a:rPr>
              <a:t>Gold Foil Experiment</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helps him discover the </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nucleus, and figure out </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the basic structure </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of the atom.  </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(it wasn’t cake!)</a:t>
            </a:r>
          </a:p>
          <a:p>
            <a:r>
              <a:rPr lang="en-US" sz="2400" dirty="0">
                <a:solidFill>
                  <a:srgbClr val="0000CC"/>
                </a:solidFill>
                <a:latin typeface="Comic Sans MS" panose="030F0702030302020204" pitchFamily="66" charset="0"/>
              </a:rPr>
              <a:t>     </a:t>
            </a:r>
          </a:p>
        </p:txBody>
      </p:sp>
      <p:pic>
        <p:nvPicPr>
          <p:cNvPr id="6146" name="Picture 2" descr="http://upload.wikimedia.org/wikipedia/commons/thumb/5/5c/Ernest_Rutherford_cropped.jpg/220px-Ernest_Rutherford_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772119"/>
            <a:ext cx="2705100"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778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54107"/>
          </a:xfrm>
          <a:prstGeom prst="rect">
            <a:avLst/>
          </a:prstGeom>
          <a:noFill/>
        </p:spPr>
        <p:txBody>
          <a:bodyPr wrap="square" rtlCol="0">
            <a:spAutoFit/>
          </a:bodyPr>
          <a:lstStyle/>
          <a:p>
            <a:r>
              <a:rPr lang="en-US" sz="2800" b="1" dirty="0">
                <a:solidFill>
                  <a:srgbClr val="3333CC"/>
                </a:solidFill>
                <a:latin typeface="Times New Roman" panose="02020603050405020304" pitchFamily="18" charset="0"/>
                <a:cs typeface="Times New Roman" panose="02020603050405020304" pitchFamily="18" charset="0"/>
              </a:rPr>
              <a:t>40.</a:t>
            </a:r>
            <a:r>
              <a:rPr lang="en-US" sz="2800" dirty="0">
                <a:solidFill>
                  <a:prstClr val="black"/>
                </a:solidFill>
                <a:latin typeface="Times New Roman" panose="02020603050405020304" pitchFamily="18" charset="0"/>
                <a:cs typeface="Times New Roman" panose="02020603050405020304" pitchFamily="18" charset="0"/>
              </a:rPr>
              <a:t>  Details of the GOLD FOIL experiment to memorize and    </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share with your friends.</a:t>
            </a:r>
          </a:p>
        </p:txBody>
      </p:sp>
      <p:pic>
        <p:nvPicPr>
          <p:cNvPr id="7170" name="Picture 2" descr="http://www.glencoe.com/qe/images/cmc_olc/4_2c.jpg"/>
          <p:cNvPicPr>
            <a:picLocks noChangeAspect="1" noChangeArrowheads="1"/>
          </p:cNvPicPr>
          <p:nvPr/>
        </p:nvPicPr>
        <p:blipFill rotWithShape="1">
          <a:blip r:embed="rId2">
            <a:extLst>
              <a:ext uri="{28A0092B-C50C-407E-A947-70E740481C1C}">
                <a14:useLocalDpi xmlns:a14="http://schemas.microsoft.com/office/drawing/2010/main" val="0"/>
              </a:ext>
            </a:extLst>
          </a:blip>
          <a:srcRect l="-2838" t="-2290" r="-1935" b="-2843"/>
          <a:stretch/>
        </p:blipFill>
        <p:spPr bwMode="auto">
          <a:xfrm>
            <a:off x="1951237" y="762000"/>
            <a:ext cx="6631459"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7772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30" y="0"/>
            <a:ext cx="9110870" cy="649408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41.</a:t>
            </a:r>
            <a:r>
              <a:rPr lang="en-US" sz="3200" dirty="0">
                <a:latin typeface="Times New Roman" panose="02020603050405020304" pitchFamily="18" charset="0"/>
                <a:cs typeface="Times New Roman" panose="02020603050405020304" pitchFamily="18" charset="0"/>
              </a:rPr>
              <a:t>  What does this gold foil experiment prove?</a:t>
            </a:r>
          </a:p>
          <a:p>
            <a:endParaRPr lang="en-US" sz="3200" dirty="0">
              <a:latin typeface="Times New Roman" panose="02020603050405020304" pitchFamily="18" charset="0"/>
              <a:cs typeface="Times New Roman" panose="02020603050405020304" pitchFamily="18" charset="0"/>
            </a:endParaRPr>
          </a:p>
          <a:p>
            <a:pPr marL="514350" indent="-514350">
              <a:buFontTx/>
              <a:buAutoNum type="arabicPeriod"/>
            </a:pPr>
            <a:r>
              <a:rPr lang="en-US" sz="3200" dirty="0">
                <a:latin typeface="Times New Roman" panose="02020603050405020304" pitchFamily="18" charset="0"/>
                <a:cs typeface="Times New Roman" panose="02020603050405020304" pitchFamily="18" charset="0"/>
              </a:rPr>
              <a:t>Atoms are mostly </a:t>
            </a:r>
            <a:r>
              <a:rPr lang="en-US" sz="3200" u="sng" dirty="0">
                <a:latin typeface="Times New Roman" panose="02020603050405020304" pitchFamily="18" charset="0"/>
                <a:cs typeface="Times New Roman" panose="02020603050405020304" pitchFamily="18" charset="0"/>
              </a:rPr>
              <a:t>empty space</a:t>
            </a:r>
            <a:br>
              <a:rPr lang="en-US" sz="32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Since most of the alpha particles pass though the foil like it’s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not really there.</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514350" indent="-514350">
              <a:buFontTx/>
              <a:buAutoNum type="arabicPeriod"/>
            </a:pPr>
            <a:r>
              <a:rPr lang="en-US" sz="3200" dirty="0">
                <a:solidFill>
                  <a:srgbClr val="FF0000"/>
                </a:solidFill>
                <a:latin typeface="Times New Roman" panose="02020603050405020304" pitchFamily="18" charset="0"/>
                <a:cs typeface="Times New Roman" panose="02020603050405020304" pitchFamily="18" charset="0"/>
              </a:rPr>
              <a:t>He knew atoms are neutral, so the nucleus must be </a:t>
            </a:r>
            <a:r>
              <a:rPr lang="en-US" sz="3200" u="sng" dirty="0">
                <a:solidFill>
                  <a:srgbClr val="FF0000"/>
                </a:solidFill>
                <a:latin typeface="Times New Roman" panose="02020603050405020304" pitchFamily="18" charset="0"/>
                <a:cs typeface="Times New Roman" panose="02020603050405020304" pitchFamily="18" charset="0"/>
              </a:rPr>
              <a:t>dense and positively charged</a:t>
            </a:r>
            <a:br>
              <a:rPr lang="en-US" sz="32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Since the positively charged alpha particles never stuck to atoms, or they dinged off atoms, there must be a central atomic core that was bigger and positively charged.</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514350" indent="-514350">
              <a:buFontTx/>
              <a:buAutoNum type="arabicPeriod"/>
            </a:pPr>
            <a:r>
              <a:rPr lang="en-US" sz="3200" dirty="0">
                <a:solidFill>
                  <a:srgbClr val="3333CC"/>
                </a:solidFill>
                <a:latin typeface="Times New Roman" panose="02020603050405020304" pitchFamily="18" charset="0"/>
                <a:cs typeface="Times New Roman" panose="02020603050405020304" pitchFamily="18" charset="0"/>
              </a:rPr>
              <a:t>Neutral atoms must therefore have the negatively charged electrons </a:t>
            </a:r>
            <a:r>
              <a:rPr lang="en-US" sz="3200" u="sng" dirty="0">
                <a:solidFill>
                  <a:srgbClr val="3333CC"/>
                </a:solidFill>
                <a:latin typeface="Times New Roman" panose="02020603050405020304" pitchFamily="18" charset="0"/>
                <a:cs typeface="Times New Roman" panose="02020603050405020304" pitchFamily="18" charset="0"/>
              </a:rPr>
              <a:t>outside the nucleus</a:t>
            </a:r>
            <a:br>
              <a:rPr lang="en-US" sz="3200" dirty="0">
                <a:solidFill>
                  <a:srgbClr val="3333CC"/>
                </a:solidFill>
                <a:latin typeface="Times New Roman" panose="02020603050405020304" pitchFamily="18" charset="0"/>
                <a:cs typeface="Times New Roman" panose="02020603050405020304" pitchFamily="18" charset="0"/>
              </a:rPr>
            </a:br>
            <a:r>
              <a:rPr lang="en-US" sz="2400" dirty="0">
                <a:solidFill>
                  <a:srgbClr val="3333CC"/>
                </a:solidFill>
                <a:latin typeface="Times New Roman" panose="02020603050405020304" pitchFamily="18" charset="0"/>
                <a:cs typeface="Times New Roman" panose="02020603050405020304" pitchFamily="18" charset="0"/>
              </a:rPr>
              <a:t>Flying around like planets made sense.</a:t>
            </a:r>
          </a:p>
        </p:txBody>
      </p:sp>
    </p:spTree>
    <p:extLst>
      <p:ext uri="{BB962C8B-B14F-4D97-AF65-F5344CB8AC3E}">
        <p14:creationId xmlns:p14="http://schemas.microsoft.com/office/powerpoint/2010/main" val="2030695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1.  All atoms are made up of three sub-atomic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(smaller than atoms) parts.  They are the… </a:t>
            </a:r>
          </a:p>
        </p:txBody>
      </p:sp>
      <p:graphicFrame>
        <p:nvGraphicFramePr>
          <p:cNvPr id="3" name="Table 2"/>
          <p:cNvGraphicFramePr>
            <a:graphicFrameLocks noGrp="1"/>
          </p:cNvGraphicFramePr>
          <p:nvPr>
            <p:extLst>
              <p:ext uri="{D42A27DB-BD31-4B8C-83A1-F6EECF244321}">
                <p14:modId xmlns:p14="http://schemas.microsoft.com/office/powerpoint/2010/main" val="3346639273"/>
              </p:ext>
            </p:extLst>
          </p:nvPr>
        </p:nvGraphicFramePr>
        <p:xfrm>
          <a:off x="0" y="1371600"/>
          <a:ext cx="9144000" cy="54864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1363775">
                <a:tc>
                  <a:txBody>
                    <a:bodyPr/>
                    <a:lstStyle/>
                    <a:p>
                      <a:pPr algn="ctr"/>
                      <a:r>
                        <a:rPr lang="en-US" sz="3200" b="0" dirty="0">
                          <a:solidFill>
                            <a:srgbClr val="9900CC"/>
                          </a:solidFill>
                          <a:latin typeface="Times New Roman" panose="02020603050405020304" pitchFamily="18" charset="0"/>
                          <a:cs typeface="Times New Roman" panose="02020603050405020304" pitchFamily="18" charset="0"/>
                        </a:rPr>
                        <a:t>Parts of</a:t>
                      </a:r>
                      <a:br>
                        <a:rPr lang="en-US" sz="3200" b="0" dirty="0">
                          <a:solidFill>
                            <a:srgbClr val="9900CC"/>
                          </a:solidFill>
                          <a:latin typeface="Times New Roman" panose="02020603050405020304" pitchFamily="18" charset="0"/>
                          <a:cs typeface="Times New Roman" panose="02020603050405020304" pitchFamily="18" charset="0"/>
                        </a:rPr>
                      </a:br>
                      <a:r>
                        <a:rPr lang="en-US" sz="3200" b="0" dirty="0">
                          <a:solidFill>
                            <a:srgbClr val="9900CC"/>
                          </a:solidFill>
                          <a:latin typeface="Times New Roman" panose="02020603050405020304" pitchFamily="18" charset="0"/>
                          <a:cs typeface="Times New Roman" panose="02020603050405020304" pitchFamily="18" charset="0"/>
                        </a:rPr>
                        <a:t>the atom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rgbClr val="9900CC"/>
                          </a:solidFill>
                          <a:latin typeface="Times New Roman" panose="02020603050405020304" pitchFamily="18" charset="0"/>
                          <a:cs typeface="Times New Roman" panose="02020603050405020304" pitchFamily="18" charset="0"/>
                        </a:rPr>
                        <a:t>Particle</a:t>
                      </a:r>
                      <a:br>
                        <a:rPr lang="en-US" sz="3200" b="0" dirty="0">
                          <a:solidFill>
                            <a:srgbClr val="9900CC"/>
                          </a:solidFill>
                          <a:latin typeface="Times New Roman" panose="02020603050405020304" pitchFamily="18" charset="0"/>
                          <a:cs typeface="Times New Roman" panose="02020603050405020304" pitchFamily="18" charset="0"/>
                        </a:rPr>
                      </a:br>
                      <a:r>
                        <a:rPr lang="en-US" sz="3200" b="0" dirty="0">
                          <a:solidFill>
                            <a:srgbClr val="9900CC"/>
                          </a:solidFill>
                          <a:latin typeface="Times New Roman" panose="02020603050405020304" pitchFamily="18" charset="0"/>
                          <a:cs typeface="Times New Roman" panose="02020603050405020304" pitchFamily="18" charset="0"/>
                        </a:rPr>
                        <a:t>Charge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rgbClr val="9900CC"/>
                          </a:solidFill>
                          <a:latin typeface="Times New Roman" panose="02020603050405020304" pitchFamily="18" charset="0"/>
                          <a:cs typeface="Times New Roman" panose="02020603050405020304" pitchFamily="18" charset="0"/>
                        </a:rPr>
                        <a:t>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rgbClr val="9900CC"/>
                          </a:solidFill>
                          <a:latin typeface="Times New Roman" panose="02020603050405020304" pitchFamily="18" charset="0"/>
                          <a:cs typeface="Times New Roman" panose="02020603050405020304" pitchFamily="18" charset="0"/>
                        </a:rPr>
                        <a:t>Mass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rgbClr val="9900CC"/>
                          </a:solidFill>
                          <a:latin typeface="Times New Roman" panose="02020603050405020304" pitchFamily="18" charset="0"/>
                          <a:cs typeface="Times New Roman" panose="02020603050405020304" pitchFamily="18" charset="0"/>
                        </a:rPr>
                        <a:t>Location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363775">
                <a:tc>
                  <a:txBody>
                    <a:bodyPr/>
                    <a:lstStyle/>
                    <a:p>
                      <a:pPr algn="ctr"/>
                      <a:r>
                        <a:rPr lang="en-US" sz="3200" b="0" dirty="0">
                          <a:solidFill>
                            <a:srgbClr val="FF0000"/>
                          </a:solidFill>
                          <a:latin typeface="Times New Roman" panose="02020603050405020304" pitchFamily="18" charset="0"/>
                          <a:cs typeface="Times New Roman" panose="02020603050405020304" pitchFamily="18" charset="0"/>
                        </a:rPr>
                        <a:t>proton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3200" b="0" dirty="0">
                          <a:solidFill>
                            <a:srgbClr val="FF0000"/>
                          </a:solidFill>
                          <a:latin typeface="Times New Roman" panose="02020603050405020304" pitchFamily="18" charset="0"/>
                          <a:cs typeface="Times New Roman" panose="02020603050405020304" pitchFamily="18" charset="0"/>
                        </a:rPr>
                        <a:t>Positive</a:t>
                      </a:r>
                    </a:p>
                    <a:p>
                      <a:pPr algn="ctr"/>
                      <a:r>
                        <a:rPr lang="en-US" sz="3200" b="1" dirty="0">
                          <a:solidFill>
                            <a:srgbClr val="FF0000"/>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4400" b="0" dirty="0">
                          <a:solidFill>
                            <a:srgbClr val="FF0000"/>
                          </a:solidFill>
                          <a:latin typeface="Times New Roman" panose="02020603050405020304" pitchFamily="18" charset="0"/>
                          <a:cs typeface="Times New Roman" panose="02020603050405020304" pitchFamily="18" charset="0"/>
                        </a:rPr>
                        <a:t>p</a:t>
                      </a:r>
                      <a:r>
                        <a:rPr lang="en-US" sz="4400" b="0" baseline="30000" dirty="0">
                          <a:solidFill>
                            <a:srgbClr val="FF0000"/>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3200" b="0" dirty="0">
                          <a:solidFill>
                            <a:srgbClr val="FF0000"/>
                          </a:solidFill>
                          <a:latin typeface="Times New Roman" panose="02020603050405020304" pitchFamily="18" charset="0"/>
                          <a:cs typeface="Times New Roman" panose="02020603050405020304" pitchFamily="18" charset="0"/>
                        </a:rPr>
                        <a:t>1 amu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3200" b="0" dirty="0">
                          <a:solidFill>
                            <a:srgbClr val="FF0000"/>
                          </a:solidFill>
                          <a:latin typeface="Times New Roman" panose="02020603050405020304" pitchFamily="18" charset="0"/>
                          <a:cs typeface="Times New Roman" panose="02020603050405020304" pitchFamily="18" charset="0"/>
                        </a:rPr>
                        <a:t>nucleus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363775">
                <a:tc>
                  <a:txBody>
                    <a:bodyPr/>
                    <a:lstStyle/>
                    <a:p>
                      <a:pPr algn="ctr"/>
                      <a:r>
                        <a:rPr lang="en-US" sz="3200" b="0" dirty="0">
                          <a:solidFill>
                            <a:srgbClr val="FF0000"/>
                          </a:solidFill>
                          <a:latin typeface="Times New Roman" panose="02020603050405020304" pitchFamily="18" charset="0"/>
                          <a:cs typeface="Times New Roman" panose="02020603050405020304" pitchFamily="18" charset="0"/>
                        </a:rPr>
                        <a:t>neutron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a:r>
                        <a:rPr lang="en-US" sz="3200" b="0" dirty="0">
                          <a:solidFill>
                            <a:srgbClr val="FF0000"/>
                          </a:solidFill>
                          <a:latin typeface="Times New Roman" panose="02020603050405020304" pitchFamily="18" charset="0"/>
                          <a:cs typeface="Times New Roman" panose="02020603050405020304" pitchFamily="18" charset="0"/>
                        </a:rPr>
                        <a:t>Neutral</a:t>
                      </a:r>
                    </a:p>
                    <a:p>
                      <a:pPr algn="ctr"/>
                      <a:r>
                        <a:rPr lang="en-US" sz="3200" b="0" dirty="0">
                          <a:solidFill>
                            <a:srgbClr val="FF0000"/>
                          </a:solidFill>
                          <a:latin typeface="Times New Roman" panose="02020603050405020304" pitchFamily="18" charset="0"/>
                          <a:cs typeface="Times New Roman" panose="02020603050405020304" pitchFamily="18" charset="0"/>
                        </a:rPr>
                        <a:t>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a:r>
                        <a:rPr lang="en-US" sz="4400" b="0" dirty="0">
                          <a:solidFill>
                            <a:srgbClr val="FF0000"/>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a:r>
                        <a:rPr lang="en-US" sz="3200" b="0" dirty="0">
                          <a:solidFill>
                            <a:srgbClr val="FF0000"/>
                          </a:solidFill>
                          <a:latin typeface="Times New Roman" panose="02020603050405020304" pitchFamily="18" charset="0"/>
                          <a:cs typeface="Times New Roman" panose="02020603050405020304" pitchFamily="18" charset="0"/>
                        </a:rPr>
                        <a:t>1 amu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tc>
                  <a:txBody>
                    <a:bodyPr/>
                    <a:lstStyle/>
                    <a:p>
                      <a:pPr algn="ctr"/>
                      <a:r>
                        <a:rPr lang="en-US" sz="3200" b="0" dirty="0">
                          <a:solidFill>
                            <a:srgbClr val="FF0000"/>
                          </a:solidFill>
                          <a:latin typeface="Times New Roman" panose="02020603050405020304" pitchFamily="18" charset="0"/>
                          <a:cs typeface="Times New Roman" panose="02020603050405020304" pitchFamily="18" charset="0"/>
                        </a:rPr>
                        <a:t>nucleus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D"/>
                    </a:solidFill>
                  </a:tcPr>
                </a:tc>
                <a:extLst>
                  <a:ext uri="{0D108BD9-81ED-4DB2-BD59-A6C34878D82A}">
                    <a16:rowId xmlns:a16="http://schemas.microsoft.com/office/drawing/2014/main" val="10002"/>
                  </a:ext>
                </a:extLst>
              </a:tr>
              <a:tr h="1395075">
                <a:tc>
                  <a:txBody>
                    <a:bodyPr/>
                    <a:lstStyle/>
                    <a:p>
                      <a:pPr algn="ctr"/>
                      <a:r>
                        <a:rPr lang="en-US" sz="3200" b="0" dirty="0">
                          <a:solidFill>
                            <a:srgbClr val="3333CC"/>
                          </a:solidFill>
                          <a:latin typeface="Times New Roman" panose="02020603050405020304" pitchFamily="18" charset="0"/>
                          <a:cs typeface="Times New Roman" panose="02020603050405020304" pitchFamily="18" charset="0"/>
                        </a:rPr>
                        <a:t>electron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3200" b="0" dirty="0">
                          <a:solidFill>
                            <a:srgbClr val="3333CC"/>
                          </a:solidFill>
                          <a:latin typeface="Times New Roman" panose="02020603050405020304" pitchFamily="18" charset="0"/>
                          <a:cs typeface="Times New Roman" panose="02020603050405020304" pitchFamily="18" charset="0"/>
                        </a:rPr>
                        <a:t>Negative</a:t>
                      </a:r>
                    </a:p>
                    <a:p>
                      <a:pPr algn="ctr"/>
                      <a:r>
                        <a:rPr lang="en-US" sz="3200" b="1" dirty="0">
                          <a:solidFill>
                            <a:srgbClr val="3333CC"/>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4400" b="0" dirty="0">
                          <a:solidFill>
                            <a:srgbClr val="3333CC"/>
                          </a:solidFill>
                          <a:latin typeface="Times New Roman" panose="02020603050405020304" pitchFamily="18" charset="0"/>
                          <a:cs typeface="Times New Roman" panose="02020603050405020304" pitchFamily="18" charset="0"/>
                        </a:rPr>
                        <a:t>e</a:t>
                      </a:r>
                      <a:r>
                        <a:rPr lang="en-US" sz="4400" b="0" baseline="30000" dirty="0">
                          <a:solidFill>
                            <a:srgbClr val="3333CC"/>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2800" b="0" dirty="0">
                          <a:solidFill>
                            <a:srgbClr val="3333CC"/>
                          </a:solidFill>
                          <a:latin typeface="Times New Roman" panose="02020603050405020304" pitchFamily="18" charset="0"/>
                          <a:cs typeface="Times New Roman" panose="02020603050405020304" pitchFamily="18" charset="0"/>
                        </a:rPr>
                        <a:t>zero in high school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2800" b="0" dirty="0">
                          <a:solidFill>
                            <a:srgbClr val="3333CC"/>
                          </a:solidFill>
                          <a:latin typeface="Times New Roman" panose="02020603050405020304" pitchFamily="18" charset="0"/>
                          <a:cs typeface="Times New Roman" panose="02020603050405020304" pitchFamily="18" charset="0"/>
                        </a:rPr>
                        <a:t>flying around the nucleus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08154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A788BB-0330-4768-B4AD-0CB0C8AE77E2}"/>
              </a:ext>
            </a:extLst>
          </p:cNvPr>
          <p:cNvSpPr txBox="1"/>
          <p:nvPr/>
        </p:nvSpPr>
        <p:spPr>
          <a:xfrm>
            <a:off x="0" y="0"/>
            <a:ext cx="9144000" cy="2185214"/>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42.  The Rutherford Model is named the</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600" u="sng" dirty="0">
                <a:solidFill>
                  <a:srgbClr val="FF0000"/>
                </a:solidFill>
                <a:latin typeface="Times New Roman" panose="02020603050405020304" pitchFamily="18" charset="0"/>
                <a:cs typeface="Times New Roman" panose="02020603050405020304" pitchFamily="18" charset="0"/>
              </a:rPr>
              <a:t>planetary model</a:t>
            </a: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He perceives the electrons to be flying around the atom’s</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nucleus like the </a:t>
            </a:r>
            <a:r>
              <a:rPr lang="en-US" sz="2800" u="sng" dirty="0">
                <a:solidFill>
                  <a:srgbClr val="FF0000"/>
                </a:solidFill>
                <a:latin typeface="Times New Roman" panose="02020603050405020304" pitchFamily="18" charset="0"/>
                <a:cs typeface="Times New Roman" panose="02020603050405020304" pitchFamily="18" charset="0"/>
              </a:rPr>
              <a:t>planets orbiting the Sun</a:t>
            </a:r>
            <a:r>
              <a:rPr lang="en-US" sz="2800" dirty="0">
                <a:solidFill>
                  <a:srgbClr val="3333CC"/>
                </a:solidFill>
                <a:latin typeface="Times New Roman" panose="02020603050405020304" pitchFamily="18" charset="0"/>
                <a:cs typeface="Times New Roman" panose="02020603050405020304" pitchFamily="18" charset="0"/>
              </a:rPr>
              <a:t>.  </a:t>
            </a:r>
            <a:endParaRPr lang="en-US" sz="3600" dirty="0">
              <a:solidFill>
                <a:srgbClr val="3333CC"/>
              </a:solidFill>
              <a:latin typeface="Times New Roman" panose="02020603050405020304" pitchFamily="18" charset="0"/>
              <a:cs typeface="Times New Roman" panose="02020603050405020304" pitchFamily="18" charset="0"/>
            </a:endParaRPr>
          </a:p>
        </p:txBody>
      </p:sp>
      <p:pic>
        <p:nvPicPr>
          <p:cNvPr id="2050" name="Picture 2" descr="Image result for planetary model of atom">
            <a:extLst>
              <a:ext uri="{FF2B5EF4-FFF2-40B4-BE49-F238E27FC236}">
                <a16:creationId xmlns:a16="http://schemas.microsoft.com/office/drawing/2014/main" id="{46B0794C-81D9-47B4-9692-064085C9F7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524890"/>
            <a:ext cx="6934200" cy="4049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4537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155531"/>
          </a:xfrm>
          <a:prstGeom prst="rect">
            <a:avLst/>
          </a:prstGeom>
          <a:noFill/>
        </p:spPr>
        <p:txBody>
          <a:bodyPr wrap="square" rtlCol="0">
            <a:spAutoFit/>
          </a:bodyPr>
          <a:lstStyle/>
          <a:p>
            <a:r>
              <a:rPr lang="en-US" sz="4000" dirty="0">
                <a:solidFill>
                  <a:prstClr val="black">
                    <a:lumMod val="95000"/>
                    <a:lumOff val="5000"/>
                  </a:prstClr>
                </a:solidFill>
                <a:latin typeface="Times New Roman" panose="02020603050405020304" pitchFamily="18" charset="0"/>
                <a:cs typeface="Times New Roman" panose="02020603050405020304" pitchFamily="18" charset="0"/>
              </a:rPr>
              <a:t>43.  Problems with Rutherford’s theory…</a:t>
            </a:r>
          </a:p>
          <a:p>
            <a:endParaRPr lang="en-US"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How can atoms be mostly </a:t>
            </a:r>
            <a:r>
              <a:rPr lang="en-US" sz="2800" u="sng" dirty="0">
                <a:solidFill>
                  <a:srgbClr val="FF0000"/>
                </a:solidFill>
                <a:latin typeface="Times New Roman" panose="02020603050405020304" pitchFamily="18" charset="0"/>
                <a:cs typeface="Times New Roman" panose="02020603050405020304" pitchFamily="18" charset="0"/>
              </a:rPr>
              <a:t>empty space</a:t>
            </a:r>
            <a:r>
              <a:rPr lang="en-US" sz="2800" dirty="0">
                <a:solidFill>
                  <a:prstClr val="black"/>
                </a:solidFill>
                <a:latin typeface="Times New Roman" panose="02020603050405020304" pitchFamily="18" charset="0"/>
                <a:cs typeface="Times New Roman" panose="02020603050405020304" pitchFamily="18" charset="0"/>
              </a:rPr>
              <a:t>?  How can they be mostly “not” there?  </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How can these negative electrons fly around a positive center, but </a:t>
            </a:r>
            <a:r>
              <a:rPr lang="en-US" sz="2800" u="sng" dirty="0">
                <a:solidFill>
                  <a:srgbClr val="FF0000"/>
                </a:solidFill>
                <a:latin typeface="Times New Roman" panose="02020603050405020304" pitchFamily="18" charset="0"/>
                <a:cs typeface="Times New Roman" panose="02020603050405020304" pitchFamily="18" charset="0"/>
              </a:rPr>
              <a:t>never get attracted into the positive nucleus</a:t>
            </a:r>
            <a:r>
              <a:rPr lang="en-US" sz="2800" dirty="0">
                <a:solidFill>
                  <a:prstClr val="black"/>
                </a:solidFill>
                <a:latin typeface="Times New Roman" panose="02020603050405020304" pitchFamily="18" charset="0"/>
                <a:cs typeface="Times New Roman" panose="02020603050405020304" pitchFamily="18" charset="0"/>
              </a:rPr>
              <a:t>?  Why not?  How do they just keep flying without ever running out of energy?   Why don’t they fly off, away from the nucleus? </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If they do fly around, do they just fly willy-nilly,</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or </a:t>
            </a:r>
            <a:r>
              <a:rPr lang="en-US" sz="2800" u="sng" dirty="0">
                <a:solidFill>
                  <a:srgbClr val="FF0000"/>
                </a:solidFill>
                <a:latin typeface="Times New Roman" panose="02020603050405020304" pitchFamily="18" charset="0"/>
                <a:cs typeface="Times New Roman" panose="02020603050405020304" pitchFamily="18" charset="0"/>
              </a:rPr>
              <a:t>is there a system</a:t>
            </a:r>
            <a:r>
              <a:rPr lang="en-US" sz="2800" dirty="0">
                <a:solidFill>
                  <a:prstClr val="black"/>
                </a:solidFill>
                <a:latin typeface="Times New Roman" panose="02020603050405020304" pitchFamily="18" charset="0"/>
                <a:cs typeface="Times New Roman" panose="02020603050405020304" pitchFamily="18" charset="0"/>
              </a:rPr>
              <a:t> to them?</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Rutherford could not provide solid answers to these questions.</a:t>
            </a:r>
          </a:p>
        </p:txBody>
      </p:sp>
    </p:spTree>
    <p:extLst>
      <p:ext uri="{BB962C8B-B14F-4D97-AF65-F5344CB8AC3E}">
        <p14:creationId xmlns:p14="http://schemas.microsoft.com/office/powerpoint/2010/main" val="11191765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661993"/>
          </a:xfrm>
          <a:prstGeom prst="rect">
            <a:avLst/>
          </a:prstGeom>
          <a:noFill/>
        </p:spPr>
        <p:txBody>
          <a:bodyPr wrap="square" rtlCol="0">
            <a:spAutoFit/>
          </a:bodyPr>
          <a:lstStyle/>
          <a:p>
            <a:r>
              <a:rPr lang="en-US" sz="2400" dirty="0">
                <a:solidFill>
                  <a:srgbClr val="3333CC"/>
                </a:solidFill>
                <a:latin typeface="Times New Roman" panose="02020603050405020304" pitchFamily="18" charset="0"/>
                <a:cs typeface="Times New Roman" panose="02020603050405020304" pitchFamily="18" charset="0"/>
              </a:rPr>
              <a:t>Rutherford was right, but he needed some help.  In 1913, one of his students, a man with a plural first name, comes to his rescue.</a:t>
            </a:r>
          </a:p>
          <a:p>
            <a:endParaRPr lang="en-US" dirty="0">
              <a:solidFill>
                <a:prstClr val="black"/>
              </a:solidFill>
              <a:latin typeface="Times New Roman" panose="02020603050405020304" pitchFamily="18" charset="0"/>
              <a:cs typeface="Times New Roman" panose="02020603050405020304" pitchFamily="18" charset="0"/>
            </a:endParaRPr>
          </a:p>
          <a:p>
            <a:r>
              <a:rPr lang="en-US" sz="3600" dirty="0">
                <a:solidFill>
                  <a:prstClr val="black"/>
                </a:solidFill>
                <a:latin typeface="Times New Roman" panose="02020603050405020304" pitchFamily="18" charset="0"/>
                <a:cs typeface="Times New Roman" panose="02020603050405020304" pitchFamily="18" charset="0"/>
              </a:rPr>
              <a:t>   Niels Bohr</a:t>
            </a:r>
          </a:p>
        </p:txBody>
      </p:sp>
      <p:pic>
        <p:nvPicPr>
          <p:cNvPr id="8196" name="Picture 4" descr="http://www.nobelprize.org/nobel_prizes/physics/laureates/1922/boh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2427"/>
            <a:ext cx="2971800" cy="41641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57330" y="1981200"/>
            <a:ext cx="6019800" cy="3323987"/>
          </a:xfrm>
          <a:prstGeom prst="rect">
            <a:avLst/>
          </a:prstGeom>
          <a:noFill/>
        </p:spPr>
        <p:txBody>
          <a:bodyPr wrap="square" rtlCol="0">
            <a:spAutoFit/>
          </a:bodyPr>
          <a:lstStyle/>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44.  </a:t>
            </a:r>
            <a:r>
              <a:rPr lang="en-US" sz="3200" u="sng" dirty="0">
                <a:solidFill>
                  <a:schemeClr val="tx1">
                    <a:lumMod val="95000"/>
                    <a:lumOff val="5000"/>
                  </a:schemeClr>
                </a:solidFill>
                <a:latin typeface="Times New Roman" panose="02020603050405020304" pitchFamily="18" charset="0"/>
                <a:cs typeface="Times New Roman" panose="02020603050405020304" pitchFamily="18" charset="0"/>
              </a:rPr>
              <a:t>Niels Bohr</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is able to do some </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very funky math, and he proves </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the Rutherford model of the atom </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is correct.</a:t>
            </a:r>
          </a:p>
          <a:p>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He too wins a Nobel Prize.  </a:t>
            </a:r>
          </a:p>
          <a:p>
            <a:endParaRPr lang="en-US"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56968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CF55CC-18E4-4FB0-BD2F-4BF0CD33323C}"/>
              </a:ext>
            </a:extLst>
          </p:cNvPr>
          <p:cNvSpPr txBox="1"/>
          <p:nvPr/>
        </p:nvSpPr>
        <p:spPr>
          <a:xfrm>
            <a:off x="0" y="0"/>
            <a:ext cx="9144000" cy="252376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45.  The Bohr Model -  </a:t>
            </a:r>
            <a:r>
              <a:rPr lang="en-US" sz="2800" u="sng" dirty="0">
                <a:solidFill>
                  <a:srgbClr val="FF0000"/>
                </a:solidFill>
                <a:latin typeface="Times New Roman" panose="02020603050405020304" pitchFamily="18" charset="0"/>
                <a:cs typeface="Times New Roman" panose="02020603050405020304" pitchFamily="18" charset="0"/>
              </a:rPr>
              <a:t>the Planetary model with detail</a:t>
            </a:r>
            <a:br>
              <a:rPr lang="en-US" sz="28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He expands on the simple planetary model of Rutherford,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and put the electrons into </a:t>
            </a:r>
            <a:r>
              <a:rPr lang="en-US" sz="2800" u="sng" dirty="0">
                <a:solidFill>
                  <a:srgbClr val="000099"/>
                </a:solidFill>
                <a:latin typeface="Times New Roman" panose="02020603050405020304" pitchFamily="18" charset="0"/>
                <a:cs typeface="Times New Roman" panose="02020603050405020304" pitchFamily="18" charset="0"/>
              </a:rPr>
              <a:t>specific orbits</a:t>
            </a:r>
            <a:r>
              <a:rPr lang="en-US" sz="2800" dirty="0">
                <a:latin typeface="Times New Roman" panose="02020603050405020304" pitchFamily="18" charset="0"/>
                <a:cs typeface="Times New Roman" panose="02020603050405020304" pitchFamily="18" charset="0"/>
              </a:rPr>
              <a:t>, or </a:t>
            </a:r>
            <a:r>
              <a:rPr lang="en-US" sz="2800" u="sng" dirty="0">
                <a:solidFill>
                  <a:srgbClr val="3333CC"/>
                </a:solidFill>
                <a:latin typeface="Times New Roman" panose="02020603050405020304" pitchFamily="18" charset="0"/>
                <a:cs typeface="Times New Roman" panose="02020603050405020304" pitchFamily="18" charset="0"/>
              </a:rPr>
              <a:t>energy levels</a:t>
            </a:r>
            <a:r>
              <a:rPr lang="en-US" sz="2800"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255828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CF55CC-18E4-4FB0-BD2F-4BF0CD33323C}"/>
              </a:ext>
            </a:extLst>
          </p:cNvPr>
          <p:cNvSpPr txBox="1"/>
          <p:nvPr/>
        </p:nvSpPr>
        <p:spPr>
          <a:xfrm>
            <a:off x="0" y="0"/>
            <a:ext cx="9144000" cy="424731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45.  The Bohr Model -  </a:t>
            </a:r>
            <a:r>
              <a:rPr lang="en-US" sz="2800" u="sng" dirty="0">
                <a:solidFill>
                  <a:srgbClr val="FF0000"/>
                </a:solidFill>
                <a:latin typeface="Times New Roman" panose="02020603050405020304" pitchFamily="18" charset="0"/>
                <a:cs typeface="Times New Roman" panose="02020603050405020304" pitchFamily="18" charset="0"/>
              </a:rPr>
              <a:t>the Planetary model with detail</a:t>
            </a:r>
            <a:br>
              <a:rPr lang="en-US" sz="28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He expands on the simple planetary model of Rutherford,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and put the electrons into </a:t>
            </a:r>
            <a:r>
              <a:rPr lang="en-US" sz="2800" u="sng" dirty="0">
                <a:solidFill>
                  <a:srgbClr val="000099"/>
                </a:solidFill>
                <a:latin typeface="Times New Roman" panose="02020603050405020304" pitchFamily="18" charset="0"/>
                <a:cs typeface="Times New Roman" panose="02020603050405020304" pitchFamily="18" charset="0"/>
              </a:rPr>
              <a:t>specific orbits</a:t>
            </a:r>
            <a:r>
              <a:rPr lang="en-US" sz="2800" dirty="0">
                <a:latin typeface="Times New Roman" panose="02020603050405020304" pitchFamily="18" charset="0"/>
                <a:cs typeface="Times New Roman" panose="02020603050405020304" pitchFamily="18" charset="0"/>
              </a:rPr>
              <a:t>, or </a:t>
            </a:r>
            <a:r>
              <a:rPr lang="en-US" sz="2800" u="sng" dirty="0">
                <a:solidFill>
                  <a:srgbClr val="3333CC"/>
                </a:solidFill>
                <a:latin typeface="Times New Roman" panose="02020603050405020304" pitchFamily="18" charset="0"/>
                <a:cs typeface="Times New Roman" panose="02020603050405020304" pitchFamily="18" charset="0"/>
              </a:rPr>
              <a:t>energy levels</a:t>
            </a:r>
            <a:r>
              <a:rPr lang="en-US" sz="2800"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46.  He proves </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that for hydrogen, if the electron flies at the right speed, and the right distance, it will mathematically </a:t>
            </a:r>
            <a:r>
              <a:rPr lang="en-US" sz="2800" u="sng" dirty="0">
                <a:solidFill>
                  <a:srgbClr val="FF0000"/>
                </a:solidFill>
                <a:latin typeface="Times New Roman" panose="02020603050405020304" pitchFamily="18" charset="0"/>
                <a:cs typeface="Times New Roman" panose="02020603050405020304" pitchFamily="18" charset="0"/>
              </a:rPr>
              <a:t>never run out of energy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and stay in orbit forever around the nucleus.</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78398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CF55CC-18E4-4FB0-BD2F-4BF0CD33323C}"/>
              </a:ext>
            </a:extLst>
          </p:cNvPr>
          <p:cNvSpPr txBox="1"/>
          <p:nvPr/>
        </p:nvSpPr>
        <p:spPr>
          <a:xfrm>
            <a:off x="0" y="0"/>
            <a:ext cx="91440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HELLO???   Do I need this diagram?? </a:t>
            </a:r>
            <a:endParaRPr lang="en-US" sz="2000" dirty="0">
              <a:latin typeface="Times New Roman" panose="02020603050405020304" pitchFamily="18" charset="0"/>
              <a:cs typeface="Times New Roman" panose="02020603050405020304" pitchFamily="18" charset="0"/>
            </a:endParaRPr>
          </a:p>
        </p:txBody>
      </p:sp>
      <p:pic>
        <p:nvPicPr>
          <p:cNvPr id="5" name="Picture 4" descr="Image result for bohr model of atom">
            <a:extLst>
              <a:ext uri="{FF2B5EF4-FFF2-40B4-BE49-F238E27FC236}">
                <a16:creationId xmlns:a16="http://schemas.microsoft.com/office/drawing/2014/main" id="{571628C7-4519-437C-A667-17D72DA5D6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290"/>
          <a:stretch/>
        </p:blipFill>
        <p:spPr bwMode="auto">
          <a:xfrm>
            <a:off x="571500" y="2971800"/>
            <a:ext cx="8001000" cy="3678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1622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1A79ED-1EF6-4D0A-95F2-6D75983874D8}"/>
              </a:ext>
            </a:extLst>
          </p:cNvPr>
          <p:cNvSpPr txBox="1"/>
          <p:nvPr/>
        </p:nvSpPr>
        <p:spPr>
          <a:xfrm>
            <a:off x="0" y="0"/>
            <a:ext cx="9144000" cy="350865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47. </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The math that proves electrons never run out of energy   </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only works for </a:t>
            </a:r>
            <a:r>
              <a:rPr lang="en-US" sz="2800" u="sng" dirty="0">
                <a:solidFill>
                  <a:srgbClr val="FF0000"/>
                </a:solidFill>
                <a:latin typeface="Times New Roman" panose="02020603050405020304" pitchFamily="18" charset="0"/>
                <a:cs typeface="Times New Roman" panose="02020603050405020304" pitchFamily="18" charset="0"/>
              </a:rPr>
              <a:t>hydrogen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with a single electron.  </a:t>
            </a:r>
          </a:p>
          <a:p>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More electrons make this math too hard.  But since the atoms exist, and the electrons do not seem not to fly off, or collapse into the nucleus, he postulated that this must work for all other atoms too.  </a:t>
            </a:r>
          </a:p>
          <a:p>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He did more math (we’ll get to soon).  </a:t>
            </a:r>
          </a:p>
          <a:p>
            <a:endParaRPr lang="en-US" dirty="0"/>
          </a:p>
        </p:txBody>
      </p:sp>
      <p:pic>
        <p:nvPicPr>
          <p:cNvPr id="1026" name="Picture 2" descr="How Exotic Atoms Can Transform Into Windows Into The Nature Of The Universe  | Discover Magazine">
            <a:extLst>
              <a:ext uri="{FF2B5EF4-FFF2-40B4-BE49-F238E27FC236}">
                <a16:creationId xmlns:a16="http://schemas.microsoft.com/office/drawing/2014/main" id="{E2CB824D-ABDF-EE67-6FC7-FED717930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429000"/>
            <a:ext cx="4286900" cy="28527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F0BE7C8-51AF-7720-A3E4-C0AE75D142FD}"/>
              </a:ext>
            </a:extLst>
          </p:cNvPr>
          <p:cNvSpPr txBox="1"/>
          <p:nvPr/>
        </p:nvSpPr>
        <p:spPr>
          <a:xfrm>
            <a:off x="1447800" y="5334000"/>
            <a:ext cx="2362200" cy="646331"/>
          </a:xfrm>
          <a:prstGeom prst="rect">
            <a:avLst/>
          </a:prstGeom>
          <a:noFill/>
        </p:spPr>
        <p:txBody>
          <a:bodyPr wrap="square" rtlCol="0">
            <a:spAutoFit/>
          </a:bodyPr>
          <a:lstStyle/>
          <a:p>
            <a:pPr algn="ctr"/>
            <a:r>
              <a:rPr lang="en-US" dirty="0"/>
              <a:t>Bohr model of hydrogen atom.</a:t>
            </a:r>
          </a:p>
        </p:txBody>
      </p:sp>
    </p:spTree>
    <p:extLst>
      <p:ext uri="{BB962C8B-B14F-4D97-AF65-F5344CB8AC3E}">
        <p14:creationId xmlns:p14="http://schemas.microsoft.com/office/powerpoint/2010/main" val="1108839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2EC5F4-ED58-41BD-BE5E-DFBF3DE484F1}"/>
              </a:ext>
            </a:extLst>
          </p:cNvPr>
          <p:cNvSpPr txBox="1"/>
          <p:nvPr/>
        </p:nvSpPr>
        <p:spPr>
          <a:xfrm>
            <a:off x="0" y="0"/>
            <a:ext cx="91440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48.  Draw a simple Bohr Model for Nitrogen</a:t>
            </a:r>
          </a:p>
        </p:txBody>
      </p:sp>
    </p:spTree>
    <p:extLst>
      <p:ext uri="{BB962C8B-B14F-4D97-AF65-F5344CB8AC3E}">
        <p14:creationId xmlns:p14="http://schemas.microsoft.com/office/powerpoint/2010/main" val="23819713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2EC5F4-ED58-41BD-BE5E-DFBF3DE484F1}"/>
              </a:ext>
            </a:extLst>
          </p:cNvPr>
          <p:cNvSpPr txBox="1"/>
          <p:nvPr/>
        </p:nvSpPr>
        <p:spPr>
          <a:xfrm>
            <a:off x="0" y="0"/>
            <a:ext cx="91440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48.  Draw a simple Bohr Model for Nitrogen</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a:solidFill>
                  <a:srgbClr val="3333CC"/>
                </a:solidFill>
                <a:latin typeface="Times New Roman" panose="02020603050405020304" pitchFamily="18" charset="0"/>
                <a:cs typeface="Times New Roman" panose="02020603050405020304" pitchFamily="18" charset="0"/>
              </a:rPr>
              <a:t>7 electrons, 2 in first orbit, 5 in second orbit. </a:t>
            </a:r>
          </a:p>
        </p:txBody>
      </p:sp>
      <p:sp>
        <p:nvSpPr>
          <p:cNvPr id="2" name="Oval 1">
            <a:extLst>
              <a:ext uri="{FF2B5EF4-FFF2-40B4-BE49-F238E27FC236}">
                <a16:creationId xmlns:a16="http://schemas.microsoft.com/office/drawing/2014/main" id="{604C4C03-449C-F029-3746-9D8776A9991C}"/>
              </a:ext>
            </a:extLst>
          </p:cNvPr>
          <p:cNvSpPr/>
          <p:nvPr/>
        </p:nvSpPr>
        <p:spPr>
          <a:xfrm>
            <a:off x="3505200" y="3276600"/>
            <a:ext cx="1295400" cy="1143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4364093-795C-B229-11D1-B1683CC9196D}"/>
              </a:ext>
            </a:extLst>
          </p:cNvPr>
          <p:cNvSpPr txBox="1"/>
          <p:nvPr/>
        </p:nvSpPr>
        <p:spPr>
          <a:xfrm>
            <a:off x="3810000" y="3332085"/>
            <a:ext cx="9906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7 p</a:t>
            </a:r>
            <a:r>
              <a:rPr lang="en-US" sz="2800" baseline="300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7 n°</a:t>
            </a:r>
          </a:p>
        </p:txBody>
      </p:sp>
      <p:cxnSp>
        <p:nvCxnSpPr>
          <p:cNvPr id="6" name="Straight Connector 5">
            <a:extLst>
              <a:ext uri="{FF2B5EF4-FFF2-40B4-BE49-F238E27FC236}">
                <a16:creationId xmlns:a16="http://schemas.microsoft.com/office/drawing/2014/main" id="{83E1320C-2142-6EDB-D23B-252E0AAA09C1}"/>
              </a:ext>
            </a:extLst>
          </p:cNvPr>
          <p:cNvCxnSpPr>
            <a:stCxn id="2" idx="2"/>
            <a:endCxn id="2" idx="6"/>
          </p:cNvCxnSpPr>
          <p:nvPr/>
        </p:nvCxnSpPr>
        <p:spPr>
          <a:xfrm>
            <a:off x="3505200" y="3848100"/>
            <a:ext cx="1295400" cy="0"/>
          </a:xfrm>
          <a:prstGeom prst="line">
            <a:avLst/>
          </a:prstGeom>
        </p:spPr>
        <p:style>
          <a:lnRef idx="1">
            <a:schemeClr val="dk1"/>
          </a:lnRef>
          <a:fillRef idx="0">
            <a:schemeClr val="dk1"/>
          </a:fillRef>
          <a:effectRef idx="0">
            <a:schemeClr val="dk1"/>
          </a:effectRef>
          <a:fontRef idx="minor">
            <a:schemeClr val="tx1"/>
          </a:fontRef>
        </p:style>
      </p:cxnSp>
      <p:sp>
        <p:nvSpPr>
          <p:cNvPr id="7" name="Oval 6">
            <a:extLst>
              <a:ext uri="{FF2B5EF4-FFF2-40B4-BE49-F238E27FC236}">
                <a16:creationId xmlns:a16="http://schemas.microsoft.com/office/drawing/2014/main" id="{DE9F9DFA-B616-5FFC-EE8C-3CACE373E8EF}"/>
              </a:ext>
            </a:extLst>
          </p:cNvPr>
          <p:cNvSpPr/>
          <p:nvPr/>
        </p:nvSpPr>
        <p:spPr>
          <a:xfrm>
            <a:off x="3009900" y="2819400"/>
            <a:ext cx="2324100" cy="21336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580A79-B85C-B385-E782-0CC4D9DBAC5F}"/>
              </a:ext>
            </a:extLst>
          </p:cNvPr>
          <p:cNvSpPr/>
          <p:nvPr/>
        </p:nvSpPr>
        <p:spPr>
          <a:xfrm>
            <a:off x="3122165" y="3276600"/>
            <a:ext cx="152400" cy="1524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5A0E0E5-B959-4C39-A37A-E11B5001E2F5}"/>
              </a:ext>
            </a:extLst>
          </p:cNvPr>
          <p:cNvSpPr/>
          <p:nvPr/>
        </p:nvSpPr>
        <p:spPr>
          <a:xfrm>
            <a:off x="5246148" y="3886200"/>
            <a:ext cx="152400" cy="1524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321ACD4-E25B-195C-7699-FF21DA38AD72}"/>
              </a:ext>
            </a:extLst>
          </p:cNvPr>
          <p:cNvSpPr/>
          <p:nvPr/>
        </p:nvSpPr>
        <p:spPr>
          <a:xfrm>
            <a:off x="2438400" y="2171700"/>
            <a:ext cx="3581400" cy="3429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1598E22-E391-9D30-C75E-C525E50BCE00}"/>
              </a:ext>
            </a:extLst>
          </p:cNvPr>
          <p:cNvSpPr/>
          <p:nvPr/>
        </p:nvSpPr>
        <p:spPr>
          <a:xfrm>
            <a:off x="3352800" y="2260783"/>
            <a:ext cx="152400" cy="1524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5C35224-9DA3-6848-545D-5A2BA5A7D2CF}"/>
              </a:ext>
            </a:extLst>
          </p:cNvPr>
          <p:cNvSpPr/>
          <p:nvPr/>
        </p:nvSpPr>
        <p:spPr>
          <a:xfrm>
            <a:off x="4038600" y="5511617"/>
            <a:ext cx="152400" cy="1524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50A6F67-75F8-41AA-F3FE-CBE55B283EEF}"/>
              </a:ext>
            </a:extLst>
          </p:cNvPr>
          <p:cNvSpPr/>
          <p:nvPr/>
        </p:nvSpPr>
        <p:spPr>
          <a:xfrm>
            <a:off x="5398548" y="2590800"/>
            <a:ext cx="152400" cy="1524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812F813-CF6D-31D5-0A40-5F873F5F62AD}"/>
              </a:ext>
            </a:extLst>
          </p:cNvPr>
          <p:cNvSpPr/>
          <p:nvPr/>
        </p:nvSpPr>
        <p:spPr>
          <a:xfrm>
            <a:off x="5486400" y="4961509"/>
            <a:ext cx="152400" cy="1524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B31033C-C6BD-1037-4A44-8E61C2D2E617}"/>
              </a:ext>
            </a:extLst>
          </p:cNvPr>
          <p:cNvSpPr/>
          <p:nvPr/>
        </p:nvSpPr>
        <p:spPr>
          <a:xfrm>
            <a:off x="2483528" y="4343400"/>
            <a:ext cx="152400" cy="1524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81271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815882"/>
          </a:xfrm>
          <a:prstGeom prst="rect">
            <a:avLst/>
          </a:prstGeom>
          <a:noFill/>
        </p:spPr>
        <p:txBody>
          <a:bodyPr wrap="square" rtlCol="0">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49.  Niels Bohr further determines that electrons could gain a</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u="sng" dirty="0">
                <a:solidFill>
                  <a:srgbClr val="FF0000"/>
                </a:solidFill>
                <a:latin typeface="Times New Roman" panose="02020603050405020304" pitchFamily="18" charset="0"/>
                <a:cs typeface="Times New Roman" panose="02020603050405020304" pitchFamily="18" charset="0"/>
              </a:rPr>
              <a:t>specific amount of energy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an amount he called a </a:t>
            </a:r>
            <a:r>
              <a:rPr lang="en-US" sz="2800" u="sng" dirty="0">
                <a:solidFill>
                  <a:srgbClr val="FF0000"/>
                </a:solidFill>
                <a:latin typeface="Times New Roman" panose="02020603050405020304" pitchFamily="18" charset="0"/>
                <a:cs typeface="Times New Roman" panose="02020603050405020304" pitchFamily="18" charset="0"/>
              </a:rPr>
              <a:t>quantum</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u="sng" dirty="0">
                <a:solidFill>
                  <a:schemeClr val="tx1">
                    <a:lumMod val="95000"/>
                    <a:lumOff val="5000"/>
                  </a:schemeClr>
                </a:solidFill>
                <a:latin typeface="Times New Roman" panose="02020603050405020304" pitchFamily="18" charset="0"/>
                <a:cs typeface="Times New Roman" panose="02020603050405020304" pitchFamily="18" charset="0"/>
              </a:rPr>
              <a:t>of energy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This enables an electron to “jump” up to a</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higher than normal energy level called the </a:t>
            </a:r>
            <a:r>
              <a:rPr lang="en-US" sz="2800" u="sng" dirty="0">
                <a:solidFill>
                  <a:srgbClr val="FF0000"/>
                </a:solidFill>
                <a:latin typeface="Times New Roman" panose="02020603050405020304" pitchFamily="18" charset="0"/>
                <a:cs typeface="Times New Roman" panose="02020603050405020304" pitchFamily="18" charset="0"/>
              </a:rPr>
              <a:t>excited state</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pic>
        <p:nvPicPr>
          <p:cNvPr id="2050" name="Picture 2" descr="CHAPTER 4: GROUND STATE VS EXCITED STATE Flashcards | Quizlet">
            <a:extLst>
              <a:ext uri="{FF2B5EF4-FFF2-40B4-BE49-F238E27FC236}">
                <a16:creationId xmlns:a16="http://schemas.microsoft.com/office/drawing/2014/main" id="{9F9A22BE-8E57-4E9D-5468-86A44C77B9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38" b="28673"/>
          <a:stretch/>
        </p:blipFill>
        <p:spPr bwMode="auto">
          <a:xfrm>
            <a:off x="533399" y="1981200"/>
            <a:ext cx="7690115" cy="27032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10AEAF9-71D7-A0D0-C6E4-859546AE2DA2}"/>
              </a:ext>
            </a:extLst>
          </p:cNvPr>
          <p:cNvSpPr txBox="1"/>
          <p:nvPr/>
        </p:nvSpPr>
        <p:spPr>
          <a:xfrm>
            <a:off x="568457" y="4800600"/>
            <a:ext cx="3810000" cy="1384995"/>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Neon with a 2-8</a:t>
            </a:r>
          </a:p>
          <a:p>
            <a:pPr algn="ctr"/>
            <a:r>
              <a:rPr lang="en-US" sz="2800" dirty="0">
                <a:latin typeface="Times New Roman" panose="02020603050405020304" pitchFamily="18" charset="0"/>
                <a:cs typeface="Times New Roman" panose="02020603050405020304" pitchFamily="18" charset="0"/>
              </a:rPr>
              <a:t>Ground state electron configuration.</a:t>
            </a:r>
          </a:p>
        </p:txBody>
      </p:sp>
      <p:sp>
        <p:nvSpPr>
          <p:cNvPr id="6" name="TextBox 5">
            <a:extLst>
              <a:ext uri="{FF2B5EF4-FFF2-40B4-BE49-F238E27FC236}">
                <a16:creationId xmlns:a16="http://schemas.microsoft.com/office/drawing/2014/main" id="{27EBB453-6A74-ECDD-5C7C-CC5787C5E806}"/>
              </a:ext>
            </a:extLst>
          </p:cNvPr>
          <p:cNvSpPr txBox="1"/>
          <p:nvPr/>
        </p:nvSpPr>
        <p:spPr>
          <a:xfrm>
            <a:off x="4605291" y="4800600"/>
            <a:ext cx="3810000" cy="1384995"/>
          </a:xfrm>
          <a:prstGeom prst="rect">
            <a:avLst/>
          </a:prstGeom>
          <a:noFill/>
        </p:spPr>
        <p:txBody>
          <a:bodyPr wrap="square" rtlCol="0">
            <a:spAutoFit/>
          </a:bodyPr>
          <a:lstStyle/>
          <a:p>
            <a:pPr algn="ctr"/>
            <a:r>
              <a:rPr lang="en-US" sz="2800" dirty="0">
                <a:solidFill>
                  <a:srgbClr val="3333CC"/>
                </a:solidFill>
                <a:latin typeface="Times New Roman" panose="02020603050405020304" pitchFamily="18" charset="0"/>
                <a:cs typeface="Times New Roman" panose="02020603050405020304" pitchFamily="18" charset="0"/>
              </a:rPr>
              <a:t>Neon with a 2-7-1</a:t>
            </a:r>
          </a:p>
          <a:p>
            <a:pPr algn="ctr"/>
            <a:r>
              <a:rPr lang="en-US" sz="2800" dirty="0">
                <a:solidFill>
                  <a:srgbClr val="3333CC"/>
                </a:solidFill>
                <a:latin typeface="Times New Roman" panose="02020603050405020304" pitchFamily="18" charset="0"/>
                <a:cs typeface="Times New Roman" panose="02020603050405020304" pitchFamily="18" charset="0"/>
              </a:rPr>
              <a:t>Excited state electron configuration.</a:t>
            </a:r>
          </a:p>
        </p:txBody>
      </p:sp>
    </p:spTree>
    <p:extLst>
      <p:ext uri="{BB962C8B-B14F-4D97-AF65-F5344CB8AC3E}">
        <p14:creationId xmlns:p14="http://schemas.microsoft.com/office/powerpoint/2010/main" val="2969821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0" y="0"/>
                <a:ext cx="9144000" cy="4471802"/>
              </a:xfrm>
              <a:prstGeom prst="rect">
                <a:avLst/>
              </a:prstGeom>
              <a:noFill/>
            </p:spPr>
            <p:txBody>
              <a:bodyPr wrap="square" rtlCol="0">
                <a:spAutoFit/>
              </a:bodyPr>
              <a:lstStyle/>
              <a:p>
                <a:pPr marL="514350" indent="-514350">
                  <a:buAutoNum type="arabicPeriod" startAt="2"/>
                </a:pPr>
                <a:r>
                  <a:rPr lang="en-US" sz="2800" dirty="0">
                    <a:latin typeface="Times New Roman" panose="02020603050405020304" pitchFamily="18" charset="0"/>
                    <a:cs typeface="Times New Roman" panose="02020603050405020304" pitchFamily="18" charset="0"/>
                  </a:rPr>
                  <a:t>The mass of an electron is NOT ZERO</a:t>
                </a:r>
                <a:r>
                  <a:rPr lang="en-US" sz="2000" dirty="0">
                    <a:latin typeface="Times New Roman" panose="02020603050405020304" pitchFamily="18" charset="0"/>
                    <a:cs typeface="Times New Roman" panose="02020603050405020304" pitchFamily="18" charset="0"/>
                  </a:rPr>
                  <a:t>, but it’s so small, only</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5400" i="1" smtClean="0">
                            <a:solidFill>
                              <a:srgbClr val="9900CC"/>
                            </a:solidFill>
                            <a:latin typeface="Cambria Math" panose="02040503050406030204" pitchFamily="18" charset="0"/>
                            <a:cs typeface="Times New Roman" panose="02020603050405020304" pitchFamily="18" charset="0"/>
                          </a:rPr>
                        </m:ctrlPr>
                      </m:fPr>
                      <m:num>
                        <m:r>
                          <a:rPr lang="en-US" sz="5400" b="0" i="1" smtClean="0">
                            <a:solidFill>
                              <a:srgbClr val="9900CC"/>
                            </a:solidFill>
                            <a:latin typeface="Cambria Math" panose="02040503050406030204" pitchFamily="18" charset="0"/>
                            <a:cs typeface="Times New Roman" panose="02020603050405020304" pitchFamily="18" charset="0"/>
                          </a:rPr>
                          <m:t>1</m:t>
                        </m:r>
                      </m:num>
                      <m:den>
                        <m:r>
                          <a:rPr lang="en-US" sz="5400" b="0" i="1" smtClean="0">
                            <a:solidFill>
                              <a:srgbClr val="9900CC"/>
                            </a:solidFill>
                            <a:latin typeface="Cambria Math" panose="02040503050406030204" pitchFamily="18" charset="0"/>
                            <a:cs typeface="Times New Roman" panose="02020603050405020304" pitchFamily="18" charset="0"/>
                          </a:rPr>
                          <m:t>1750</m:t>
                        </m:r>
                      </m:den>
                    </m:f>
                    <m:r>
                      <a:rPr lang="en-US" sz="5400" b="0" i="0" smtClean="0">
                        <a:solidFill>
                          <a:srgbClr val="9900CC"/>
                        </a:solidFill>
                        <a:latin typeface="Cambria Math" panose="02040503050406030204" pitchFamily="18" charset="0"/>
                        <a:cs typeface="Times New Roman" panose="02020603050405020304" pitchFamily="18" charset="0"/>
                      </a:rPr>
                      <m:t> </m:t>
                    </m:r>
                  </m:oMath>
                </a14:m>
                <a:r>
                  <a:rPr lang="en-US" sz="2800" dirty="0">
                    <a:solidFill>
                      <a:srgbClr val="9900CC"/>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of a proton or neutron, that we will disregard its mass.  </a:t>
                </a:r>
                <a:endParaRPr lang="en-US" sz="2000" dirty="0">
                  <a:latin typeface="Times New Roman" panose="02020603050405020304" pitchFamily="18" charset="0"/>
                  <a:cs typeface="Times New Roman" panose="02020603050405020304" pitchFamily="18" charset="0"/>
                </a:endParaRPr>
              </a:p>
              <a:p>
                <a:pPr marL="457200" indent="-457200">
                  <a:buAutoNum type="arabicPeriod" startAt="2"/>
                </a:pPr>
                <a:endParaRPr lang="en-US" sz="2000" dirty="0">
                  <a:latin typeface="Times New Roman" panose="02020603050405020304" pitchFamily="18" charset="0"/>
                  <a:cs typeface="Times New Roman" panose="02020603050405020304" pitchFamily="18" charset="0"/>
                </a:endParaRPr>
              </a:p>
              <a:p>
                <a:pPr marL="457200" indent="-457200">
                  <a:buAutoNum type="arabicPeriod" startAt="2"/>
                </a:pPr>
                <a:endParaRPr lang="en-US" sz="2000" dirty="0">
                  <a:latin typeface="Times New Roman" panose="02020603050405020304" pitchFamily="18" charset="0"/>
                  <a:cs typeface="Times New Roman" panose="02020603050405020304" pitchFamily="18" charset="0"/>
                </a:endParaRPr>
              </a:p>
              <a:p>
                <a:pPr marL="457200" indent="-457200">
                  <a:buAutoNum type="arabicPeriod" startAt="2"/>
                </a:pPr>
                <a:endParaRPr lang="en-US" sz="2000" dirty="0">
                  <a:latin typeface="Times New Roman" panose="02020603050405020304" pitchFamily="18" charset="0"/>
                  <a:cs typeface="Times New Roman" panose="02020603050405020304" pitchFamily="18" charset="0"/>
                </a:endParaRPr>
              </a:p>
              <a:p>
                <a:pPr marL="457200" indent="-457200">
                  <a:buAutoNum type="arabicPeriod" startAt="2"/>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This is an intro class; the mass is not zero, but it is so small that we don’t count it.</a:t>
                </a:r>
              </a:p>
              <a:p>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 nucleus is the </a:t>
                </a:r>
                <a:r>
                  <a:rPr lang="en-US" sz="2000" u="sng" dirty="0">
                    <a:solidFill>
                      <a:srgbClr val="FF0000"/>
                    </a:solidFill>
                    <a:latin typeface="Times New Roman" panose="02020603050405020304" pitchFamily="18" charset="0"/>
                    <a:cs typeface="Times New Roman" panose="02020603050405020304" pitchFamily="18" charset="0"/>
                  </a:rPr>
                  <a:t>small, dense</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center of an atom where the protons and neutrons live.</a:t>
                </a:r>
              </a:p>
              <a:p>
                <a:r>
                  <a:rPr lang="en-US" sz="2000" dirty="0">
                    <a:latin typeface="Times New Roman" panose="02020603050405020304" pitchFamily="18" charset="0"/>
                    <a:cs typeface="Times New Roman" panose="02020603050405020304" pitchFamily="18" charset="0"/>
                  </a:rPr>
                  <a:t>Electrons fly around outside, </a:t>
                </a:r>
                <a:r>
                  <a:rPr lang="en-US" sz="2000" u="sng" dirty="0">
                    <a:solidFill>
                      <a:srgbClr val="FF0000"/>
                    </a:solidFill>
                    <a:latin typeface="Times New Roman" panose="02020603050405020304" pitchFamily="18" charset="0"/>
                    <a:cs typeface="Times New Roman" panose="02020603050405020304" pitchFamily="18" charset="0"/>
                  </a:rPr>
                  <a:t>relatively</a:t>
                </a:r>
                <a:r>
                  <a:rPr lang="en-US" sz="2000" dirty="0">
                    <a:latin typeface="Times New Roman" panose="02020603050405020304" pitchFamily="18" charset="0"/>
                    <a:cs typeface="Times New Roman" panose="02020603050405020304" pitchFamily="18" charset="0"/>
                  </a:rPr>
                  <a:t> far away.</a:t>
                </a:r>
              </a:p>
            </p:txBody>
          </p:sp>
        </mc:Choice>
        <mc:Fallback xmlns="">
          <p:sp>
            <p:nvSpPr>
              <p:cNvPr id="2" name="TextBox 1"/>
              <p:cNvSpPr txBox="1">
                <a:spLocks noRot="1" noChangeAspect="1" noMove="1" noResize="1" noEditPoints="1" noAdjustHandles="1" noChangeArrowheads="1" noChangeShapeType="1" noTextEdit="1"/>
              </p:cNvSpPr>
              <p:nvPr/>
            </p:nvSpPr>
            <p:spPr>
              <a:xfrm>
                <a:off x="0" y="0"/>
                <a:ext cx="9144000" cy="4471802"/>
              </a:xfrm>
              <a:prstGeom prst="rect">
                <a:avLst/>
              </a:prstGeom>
              <a:blipFill>
                <a:blip r:embed="rId2"/>
                <a:stretch>
                  <a:fillRect l="-1200" t="-1362" b="-1499"/>
                </a:stretch>
              </a:blipFill>
            </p:spPr>
            <p:txBody>
              <a:bodyPr/>
              <a:lstStyle/>
              <a:p>
                <a:r>
                  <a:rPr lang="en-US">
                    <a:noFill/>
                  </a:rPr>
                  <a:t> </a:t>
                </a:r>
              </a:p>
            </p:txBody>
          </p:sp>
        </mc:Fallback>
      </mc:AlternateContent>
    </p:spTree>
    <p:extLst>
      <p:ext uri="{BB962C8B-B14F-4D97-AF65-F5344CB8AC3E}">
        <p14:creationId xmlns:p14="http://schemas.microsoft.com/office/powerpoint/2010/main" val="25323214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F94C0E-A2AF-4316-8841-5212FF692D46}"/>
              </a:ext>
            </a:extLst>
          </p:cNvPr>
          <p:cNvSpPr txBox="1"/>
          <p:nvPr/>
        </p:nvSpPr>
        <p:spPr>
          <a:xfrm>
            <a:off x="0" y="0"/>
            <a:ext cx="9149179" cy="5940088"/>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50.  The excited state is </a:t>
            </a:r>
            <a:r>
              <a:rPr lang="en-US" sz="2800" u="sng" dirty="0">
                <a:solidFill>
                  <a:srgbClr val="FF0000"/>
                </a:solidFill>
                <a:latin typeface="Times New Roman" panose="02020603050405020304" pitchFamily="18" charset="0"/>
                <a:cs typeface="Times New Roman" panose="02020603050405020304" pitchFamily="18" charset="0"/>
              </a:rPr>
              <a:t>unstable</a:t>
            </a:r>
            <a:r>
              <a:rPr lang="en-US" sz="2800" dirty="0">
                <a:latin typeface="Times New Roman" panose="02020603050405020304" pitchFamily="18" charset="0"/>
                <a:cs typeface="Times New Roman" panose="02020603050405020304" pitchFamily="18" charset="0"/>
              </a:rPr>
              <a:t>, and the electron will soon</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move back to the lower energy, more stable, ground state.</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To </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do that it must release that exact amount of energy, the</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same quantum of energy it absorbed to get excited.  </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51.  This quantum of energy is released as </a:t>
            </a:r>
            <a:r>
              <a:rPr lang="en-US" sz="2800" b="1" u="sng" dirty="0">
                <a:solidFill>
                  <a:srgbClr val="FF0000"/>
                </a:solidFill>
                <a:latin typeface="Times New Roman" panose="02020603050405020304" pitchFamily="18" charset="0"/>
                <a:cs typeface="Times New Roman" panose="02020603050405020304" pitchFamily="18" charset="0"/>
              </a:rPr>
              <a:t>visible light</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We can see it with our eyes!    </a:t>
            </a:r>
            <a:b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52.   </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This light we call </a:t>
            </a:r>
            <a:r>
              <a:rPr lang="en-US" sz="3200" u="sng" dirty="0">
                <a:solidFill>
                  <a:srgbClr val="FF0000"/>
                </a:solidFill>
                <a:latin typeface="Times New Roman" panose="02020603050405020304" pitchFamily="18" charset="0"/>
                <a:cs typeface="Times New Roman" panose="02020603050405020304" pitchFamily="18" charset="0"/>
              </a:rPr>
              <a:t>SPECTRA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An example is an</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electric neon light that emits that characteristic</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orange light.  </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The orange light is its spectra, unique to neon.  </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66123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94085"/>
          </a:xfrm>
          <a:prstGeom prst="rect">
            <a:avLst/>
          </a:prstGeom>
          <a:noFill/>
        </p:spPr>
        <p:txBody>
          <a:bodyPr wrap="square" rtlCol="0">
            <a:spAutoFit/>
          </a:bodyPr>
          <a:lstStyle/>
          <a:p>
            <a:r>
              <a:rPr lang="en-US" sz="3200" b="1" dirty="0">
                <a:solidFill>
                  <a:prstClr val="black"/>
                </a:solidFill>
                <a:latin typeface="Times New Roman" panose="02020603050405020304" pitchFamily="18" charset="0"/>
                <a:cs typeface="Times New Roman" panose="02020603050405020304" pitchFamily="18" charset="0"/>
              </a:rPr>
              <a:t>53.  The modern model of the atom has been </a:t>
            </a:r>
            <a:br>
              <a:rPr lang="en-US" sz="3200" b="1" dirty="0">
                <a:solidFill>
                  <a:prstClr val="black"/>
                </a:solidFill>
                <a:latin typeface="Times New Roman" panose="02020603050405020304" pitchFamily="18" charset="0"/>
                <a:cs typeface="Times New Roman" panose="02020603050405020304" pitchFamily="18" charset="0"/>
              </a:rPr>
            </a:br>
            <a:r>
              <a:rPr lang="en-US" sz="3200" b="1" dirty="0">
                <a:solidFill>
                  <a:prstClr val="black"/>
                </a:solidFill>
                <a:latin typeface="Times New Roman" panose="02020603050405020304" pitchFamily="18" charset="0"/>
                <a:cs typeface="Times New Roman" panose="02020603050405020304" pitchFamily="18" charset="0"/>
              </a:rPr>
              <a:t>       developed by many scientists over a long </a:t>
            </a:r>
            <a:br>
              <a:rPr lang="en-US" sz="3200" b="1" dirty="0">
                <a:solidFill>
                  <a:prstClr val="black"/>
                </a:solidFill>
                <a:latin typeface="Times New Roman" panose="02020603050405020304" pitchFamily="18" charset="0"/>
                <a:cs typeface="Times New Roman" panose="02020603050405020304" pitchFamily="18" charset="0"/>
              </a:rPr>
            </a:br>
            <a:r>
              <a:rPr lang="en-US" sz="3200" b="1" dirty="0">
                <a:solidFill>
                  <a:prstClr val="black"/>
                </a:solidFill>
                <a:latin typeface="Times New Roman" panose="02020603050405020304" pitchFamily="18" charset="0"/>
                <a:cs typeface="Times New Roman" panose="02020603050405020304" pitchFamily="18" charset="0"/>
              </a:rPr>
              <a:t>       period of time.    </a:t>
            </a:r>
            <a:br>
              <a:rPr lang="en-US" sz="3200" b="1" dirty="0">
                <a:solidFill>
                  <a:prstClr val="black"/>
                </a:solidFill>
                <a:latin typeface="Times New Roman" panose="02020603050405020304" pitchFamily="18" charset="0"/>
                <a:cs typeface="Times New Roman" panose="02020603050405020304" pitchFamily="18" charset="0"/>
              </a:rPr>
            </a:br>
            <a:r>
              <a:rPr lang="en-US" sz="3200" b="1" dirty="0">
                <a:solidFill>
                  <a:prstClr val="black"/>
                </a:solidFill>
                <a:latin typeface="Times New Roman" panose="02020603050405020304" pitchFamily="18" charset="0"/>
                <a:cs typeface="Times New Roman" panose="02020603050405020304" pitchFamily="18" charset="0"/>
              </a:rPr>
              <a:t>  </a:t>
            </a:r>
          </a:p>
          <a:p>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54.  It’s called the </a:t>
            </a:r>
            <a:r>
              <a:rPr lang="en-US" sz="3200" i="1" u="sng" dirty="0">
                <a:solidFill>
                  <a:srgbClr val="FF0000"/>
                </a:solidFill>
                <a:latin typeface="Times New Roman" panose="02020603050405020304" pitchFamily="18" charset="0"/>
                <a:cs typeface="Times New Roman" panose="02020603050405020304" pitchFamily="18" charset="0"/>
              </a:rPr>
              <a:t>Wave-Mechanical</a:t>
            </a:r>
            <a:r>
              <a:rPr lang="en-US" sz="3200" i="1" u="sng" dirty="0">
                <a:solidFill>
                  <a:schemeClr val="tx1">
                    <a:lumMod val="95000"/>
                    <a:lumOff val="5000"/>
                  </a:schemeClr>
                </a:solidFill>
                <a:latin typeface="Times New Roman" panose="02020603050405020304" pitchFamily="18" charset="0"/>
                <a:cs typeface="Times New Roman" panose="02020603050405020304" pitchFamily="18" charset="0"/>
              </a:rPr>
              <a:t> Model</a:t>
            </a:r>
            <a:b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The electrons sometimes act like waves of</a:t>
            </a:r>
            <a:b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energy, and sometimes like little bits of</a:t>
            </a:r>
            <a:b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mechanical matter with negative charge.    </a:t>
            </a:r>
            <a:br>
              <a:rPr lang="en-US" sz="3200" dirty="0">
                <a:solidFill>
                  <a:srgbClr val="FF0000"/>
                </a:solidFill>
                <a:latin typeface="Times New Roman" panose="02020603050405020304" pitchFamily="18" charset="0"/>
                <a:cs typeface="Times New Roman" panose="02020603050405020304" pitchFamily="18" charset="0"/>
              </a:rPr>
            </a:br>
            <a:endParaRPr lang="en-US" sz="3200" dirty="0">
              <a:solidFill>
                <a:srgbClr val="3333CC"/>
              </a:solidFill>
              <a:latin typeface="Times New Roman" panose="02020603050405020304" pitchFamily="18" charset="0"/>
              <a:cs typeface="Times New Roman" panose="02020603050405020304" pitchFamily="18" charset="0"/>
            </a:endParaRPr>
          </a:p>
          <a:p>
            <a:r>
              <a:rPr lang="en-US" sz="3200" dirty="0">
                <a:solidFill>
                  <a:srgbClr val="3333CC"/>
                </a:solidFill>
                <a:latin typeface="Times New Roman" panose="02020603050405020304" pitchFamily="18" charset="0"/>
                <a:cs typeface="Times New Roman" panose="02020603050405020304" pitchFamily="18" charset="0"/>
              </a:rPr>
              <a:t>55.  This model is more about the </a:t>
            </a:r>
            <a:br>
              <a:rPr lang="en-US" sz="3200" dirty="0">
                <a:solidFill>
                  <a:srgbClr val="3333CC"/>
                </a:solidFill>
                <a:latin typeface="Times New Roman" panose="02020603050405020304" pitchFamily="18" charset="0"/>
                <a:cs typeface="Times New Roman" panose="02020603050405020304" pitchFamily="18" charset="0"/>
              </a:rPr>
            </a:br>
            <a:r>
              <a:rPr lang="en-US" sz="3200" dirty="0">
                <a:solidFill>
                  <a:srgbClr val="3333CC"/>
                </a:solidFill>
                <a:latin typeface="Times New Roman" panose="02020603050405020304" pitchFamily="18" charset="0"/>
                <a:cs typeface="Times New Roman" panose="02020603050405020304" pitchFamily="18" charset="0"/>
              </a:rPr>
              <a:t>       </a:t>
            </a:r>
            <a:r>
              <a:rPr lang="en-US" sz="3200" u="sng" dirty="0">
                <a:solidFill>
                  <a:srgbClr val="FF0000"/>
                </a:solidFill>
                <a:latin typeface="Times New Roman" panose="02020603050405020304" pitchFamily="18" charset="0"/>
                <a:cs typeface="Times New Roman" panose="02020603050405020304" pitchFamily="18" charset="0"/>
              </a:rPr>
              <a:t>STATISTICAL PROBABILITY</a:t>
            </a:r>
            <a:r>
              <a:rPr lang="en-US" sz="3200" dirty="0">
                <a:solidFill>
                  <a:srgbClr val="3333CC"/>
                </a:solidFill>
                <a:latin typeface="Times New Roman" panose="02020603050405020304" pitchFamily="18" charset="0"/>
                <a:cs typeface="Times New Roman" panose="02020603050405020304" pitchFamily="18" charset="0"/>
              </a:rPr>
              <a:t> of finding an</a:t>
            </a:r>
            <a:br>
              <a:rPr lang="en-US" sz="3200" dirty="0">
                <a:solidFill>
                  <a:srgbClr val="3333CC"/>
                </a:solidFill>
                <a:latin typeface="Times New Roman" panose="02020603050405020304" pitchFamily="18" charset="0"/>
                <a:cs typeface="Times New Roman" panose="02020603050405020304" pitchFamily="18" charset="0"/>
              </a:rPr>
            </a:br>
            <a:r>
              <a:rPr lang="en-US" sz="3200" dirty="0">
                <a:solidFill>
                  <a:srgbClr val="3333CC"/>
                </a:solidFill>
                <a:latin typeface="Times New Roman" panose="02020603050405020304" pitchFamily="18" charset="0"/>
                <a:cs typeface="Times New Roman" panose="02020603050405020304" pitchFamily="18" charset="0"/>
              </a:rPr>
              <a:t>       electron’s location MOST OF  THE TIME, </a:t>
            </a:r>
            <a:br>
              <a:rPr lang="en-US" sz="3200" dirty="0">
                <a:solidFill>
                  <a:srgbClr val="3333CC"/>
                </a:solidFill>
                <a:latin typeface="Times New Roman" panose="02020603050405020304" pitchFamily="18" charset="0"/>
                <a:cs typeface="Times New Roman" panose="02020603050405020304" pitchFamily="18" charset="0"/>
              </a:rPr>
            </a:br>
            <a:r>
              <a:rPr lang="en-US" sz="3200" dirty="0">
                <a:solidFill>
                  <a:srgbClr val="3333CC"/>
                </a:solidFill>
                <a:latin typeface="Times New Roman" panose="02020603050405020304" pitchFamily="18" charset="0"/>
                <a:cs typeface="Times New Roman" panose="02020603050405020304" pitchFamily="18" charset="0"/>
              </a:rPr>
              <a:t>       not always.  </a:t>
            </a:r>
          </a:p>
        </p:txBody>
      </p:sp>
    </p:spTree>
    <p:extLst>
      <p:ext uri="{BB962C8B-B14F-4D97-AF65-F5344CB8AC3E}">
        <p14:creationId xmlns:p14="http://schemas.microsoft.com/office/powerpoint/2010/main" val="14093001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3999" cy="6124754"/>
          </a:xfrm>
          <a:prstGeom prst="rect">
            <a:avLst/>
          </a:prstGeom>
          <a:noFill/>
        </p:spPr>
        <p:txBody>
          <a:bodyPr wrap="square" rtlCol="0">
            <a:spAutoFit/>
          </a:bodyPr>
          <a:lstStyle/>
          <a:p>
            <a:r>
              <a:rPr lang="en-US" sz="2800" dirty="0">
                <a:solidFill>
                  <a:prstClr val="black"/>
                </a:solidFill>
                <a:latin typeface="Times New Roman" panose="02020603050405020304" pitchFamily="18" charset="0"/>
                <a:cs typeface="Times New Roman" panose="02020603050405020304" pitchFamily="18" charset="0"/>
              </a:rPr>
              <a:t>Electron orbitals are still energy levels, they just aren’t so neat.</a:t>
            </a:r>
          </a:p>
          <a:p>
            <a:endParaRPr lang="en-US" sz="2000" dirty="0">
              <a:solidFill>
                <a:prstClr val="black"/>
              </a:solidFill>
              <a:latin typeface="Times New Roman" panose="02020603050405020304" pitchFamily="18" charset="0"/>
              <a:cs typeface="Times New Roman" panose="02020603050405020304" pitchFamily="18" charset="0"/>
            </a:endParaRPr>
          </a:p>
          <a:p>
            <a:r>
              <a:rPr lang="en-US" sz="2800" dirty="0">
                <a:solidFill>
                  <a:srgbClr val="3333CC"/>
                </a:solidFill>
                <a:latin typeface="Times New Roman" panose="02020603050405020304" pitchFamily="18" charset="0"/>
                <a:cs typeface="Times New Roman" panose="02020603050405020304" pitchFamily="18" charset="0"/>
              </a:rPr>
              <a:t>In this model/diagram, imagine that this is a photograph of a Hydrogen atom (impossible really) taken about 1000 times </a:t>
            </a:r>
            <a:br>
              <a:rPr lang="en-US" sz="2800" dirty="0">
                <a:solidFill>
                  <a:srgbClr val="3333CC"/>
                </a:solidFill>
                <a:latin typeface="Times New Roman" panose="02020603050405020304" pitchFamily="18" charset="0"/>
                <a:cs typeface="Times New Roman" panose="02020603050405020304" pitchFamily="18" charset="0"/>
              </a:rPr>
            </a:br>
            <a:r>
              <a:rPr lang="en-US" sz="2800" dirty="0">
                <a:solidFill>
                  <a:srgbClr val="3333CC"/>
                </a:solidFill>
                <a:latin typeface="Times New Roman" panose="02020603050405020304" pitchFamily="18" charset="0"/>
                <a:cs typeface="Times New Roman" panose="02020603050405020304" pitchFamily="18" charset="0"/>
              </a:rPr>
              <a:t>on to the same piece of film, then printed overlapping.  </a:t>
            </a:r>
            <a:br>
              <a:rPr lang="en-US" sz="2800" dirty="0">
                <a:solidFill>
                  <a:srgbClr val="3333CC"/>
                </a:solidFill>
                <a:latin typeface="Times New Roman" panose="02020603050405020304" pitchFamily="18" charset="0"/>
                <a:cs typeface="Times New Roman" panose="02020603050405020304" pitchFamily="18" charset="0"/>
              </a:rPr>
            </a:br>
            <a:r>
              <a:rPr lang="en-US" sz="2800" dirty="0">
                <a:solidFill>
                  <a:srgbClr val="3333CC"/>
                </a:solidFill>
                <a:latin typeface="Times New Roman" panose="02020603050405020304" pitchFamily="18" charset="0"/>
                <a:cs typeface="Times New Roman" panose="02020603050405020304" pitchFamily="18" charset="0"/>
              </a:rPr>
              <a:t>Dots represents where the electrons were at some point. </a:t>
            </a:r>
          </a:p>
          <a:p>
            <a:br>
              <a:rPr lang="en-US" sz="2400" b="1" dirty="0">
                <a:solidFill>
                  <a:srgbClr val="3333CC"/>
                </a:solidFill>
                <a:latin typeface="Times New Roman" panose="02020603050405020304" pitchFamily="18" charset="0"/>
                <a:cs typeface="Times New Roman" panose="02020603050405020304" pitchFamily="18" charset="0"/>
              </a:rPr>
            </a:br>
            <a:br>
              <a:rPr lang="en-US" sz="2400" b="1" dirty="0">
                <a:solidFill>
                  <a:srgbClr val="3333CC"/>
                </a:solidFill>
                <a:latin typeface="Times New Roman" panose="02020603050405020304" pitchFamily="18" charset="0"/>
                <a:cs typeface="Times New Roman" panose="02020603050405020304" pitchFamily="18" charset="0"/>
              </a:rPr>
            </a:br>
            <a:endParaRPr lang="en-US" sz="2400" b="1" dirty="0">
              <a:solidFill>
                <a:srgbClr val="3333CC"/>
              </a:solidFill>
              <a:latin typeface="Times New Roman" panose="02020603050405020304" pitchFamily="18" charset="0"/>
              <a:cs typeface="Times New Roman" panose="02020603050405020304" pitchFamily="18" charset="0"/>
            </a:endParaRPr>
          </a:p>
          <a:p>
            <a:r>
              <a:rPr lang="en-US" sz="3200" b="1" dirty="0">
                <a:solidFill>
                  <a:srgbClr val="006600"/>
                </a:solidFill>
                <a:latin typeface="Times New Roman" panose="02020603050405020304" pitchFamily="18" charset="0"/>
                <a:cs typeface="Times New Roman" panose="02020603050405020304" pitchFamily="18" charset="0"/>
              </a:rPr>
              <a:t>56.  Electrons are like</a:t>
            </a:r>
            <a:br>
              <a:rPr lang="en-US" sz="3200" b="1" dirty="0">
                <a:solidFill>
                  <a:srgbClr val="006600"/>
                </a:solidFill>
                <a:latin typeface="Times New Roman" panose="02020603050405020304" pitchFamily="18" charset="0"/>
                <a:cs typeface="Times New Roman" panose="02020603050405020304" pitchFamily="18" charset="0"/>
              </a:rPr>
            </a:br>
            <a:r>
              <a:rPr lang="en-US" sz="3200" b="1" dirty="0">
                <a:solidFill>
                  <a:srgbClr val="006600"/>
                </a:solidFill>
                <a:latin typeface="Times New Roman" panose="02020603050405020304" pitchFamily="18" charset="0"/>
                <a:cs typeface="Times New Roman" panose="02020603050405020304" pitchFamily="18" charset="0"/>
              </a:rPr>
              <a:t>teenagers, they are </a:t>
            </a:r>
            <a:br>
              <a:rPr lang="en-US" sz="3200" b="1" dirty="0">
                <a:solidFill>
                  <a:srgbClr val="006600"/>
                </a:solidFill>
                <a:latin typeface="Times New Roman" panose="02020603050405020304" pitchFamily="18" charset="0"/>
                <a:cs typeface="Times New Roman" panose="02020603050405020304" pitchFamily="18" charset="0"/>
              </a:rPr>
            </a:br>
            <a:r>
              <a:rPr lang="en-US" sz="3200" b="1" dirty="0">
                <a:solidFill>
                  <a:srgbClr val="006600"/>
                </a:solidFill>
                <a:latin typeface="Times New Roman" panose="02020603050405020304" pitchFamily="18" charset="0"/>
                <a:cs typeface="Times New Roman" panose="02020603050405020304" pitchFamily="18" charset="0"/>
              </a:rPr>
              <a:t>where they should </a:t>
            </a:r>
            <a:br>
              <a:rPr lang="en-US" sz="3200" b="1" dirty="0">
                <a:solidFill>
                  <a:srgbClr val="006600"/>
                </a:solidFill>
                <a:latin typeface="Times New Roman" panose="02020603050405020304" pitchFamily="18" charset="0"/>
                <a:cs typeface="Times New Roman" panose="02020603050405020304" pitchFamily="18" charset="0"/>
              </a:rPr>
            </a:br>
            <a:r>
              <a:rPr lang="en-US" sz="3200" b="1" dirty="0">
                <a:solidFill>
                  <a:srgbClr val="006600"/>
                </a:solidFill>
                <a:latin typeface="Times New Roman" panose="02020603050405020304" pitchFamily="18" charset="0"/>
                <a:cs typeface="Times New Roman" panose="02020603050405020304" pitchFamily="18" charset="0"/>
              </a:rPr>
              <a:t>be most of the time, </a:t>
            </a:r>
            <a:br>
              <a:rPr lang="en-US" sz="3200" b="1" dirty="0">
                <a:solidFill>
                  <a:srgbClr val="006600"/>
                </a:solidFill>
                <a:latin typeface="Times New Roman" panose="02020603050405020304" pitchFamily="18" charset="0"/>
                <a:cs typeface="Times New Roman" panose="02020603050405020304" pitchFamily="18" charset="0"/>
              </a:rPr>
            </a:br>
            <a:r>
              <a:rPr lang="en-US" sz="3200" b="1" dirty="0">
                <a:solidFill>
                  <a:srgbClr val="006600"/>
                </a:solidFill>
                <a:latin typeface="Times New Roman" panose="02020603050405020304" pitchFamily="18" charset="0"/>
                <a:cs typeface="Times New Roman" panose="02020603050405020304" pitchFamily="18" charset="0"/>
              </a:rPr>
              <a:t>but not always. </a:t>
            </a:r>
            <a:endParaRPr lang="en-US" sz="3600" b="1" dirty="0">
              <a:solidFill>
                <a:srgbClr val="006600"/>
              </a:solidFill>
              <a:latin typeface="Times New Roman" panose="02020603050405020304" pitchFamily="18" charset="0"/>
              <a:cs typeface="Times New Roman" panose="02020603050405020304" pitchFamily="18" charset="0"/>
            </a:endParaRPr>
          </a:p>
        </p:txBody>
      </p:sp>
      <p:pic>
        <p:nvPicPr>
          <p:cNvPr id="3074" name="Picture 2" descr="Erwin Schrodinger Quantum Mechanical Model Of The Atom">
            <a:extLst>
              <a:ext uri="{FF2B5EF4-FFF2-40B4-BE49-F238E27FC236}">
                <a16:creationId xmlns:a16="http://schemas.microsoft.com/office/drawing/2014/main" id="{215934F4-EB85-A2D0-8535-E277105D81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5249" y="3048000"/>
            <a:ext cx="4582474"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3581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4163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Atomic Theory Class #3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OB:  The Patterns of the Electron Orbitals,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Ground State vs. Excited State, and SPECTRA</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4800" b="1" dirty="0">
                <a:solidFill>
                  <a:srgbClr val="FF0000"/>
                </a:solidFill>
                <a:latin typeface="Times New Roman" panose="02020603050405020304" pitchFamily="18" charset="0"/>
                <a:cs typeface="Times New Roman" panose="02020603050405020304" pitchFamily="18" charset="0"/>
              </a:rPr>
              <a:t>Take out your periodic tables.   </a:t>
            </a:r>
          </a:p>
        </p:txBody>
      </p:sp>
    </p:spTree>
    <p:extLst>
      <p:ext uri="{BB962C8B-B14F-4D97-AF65-F5344CB8AC3E}">
        <p14:creationId xmlns:p14="http://schemas.microsoft.com/office/powerpoint/2010/main" val="41480448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4FED66-E0F3-404A-B224-EB1C83E7ABE4}"/>
              </a:ext>
            </a:extLst>
          </p:cNvPr>
          <p:cNvSpPr txBox="1"/>
          <p:nvPr/>
        </p:nvSpPr>
        <p:spPr>
          <a:xfrm>
            <a:off x="342900" y="152400"/>
            <a:ext cx="8458200" cy="923330"/>
          </a:xfrm>
          <a:prstGeom prst="rect">
            <a:avLst/>
          </a:prstGeom>
          <a:noFill/>
        </p:spPr>
        <p:txBody>
          <a:bodyPr wrap="square" rtlCol="0">
            <a:spAutoFit/>
          </a:bodyPr>
          <a:lstStyle/>
          <a:p>
            <a:pPr algn="ctr"/>
            <a:r>
              <a:rPr lang="en-US" sz="5400" dirty="0">
                <a:solidFill>
                  <a:srgbClr val="FF0000"/>
                </a:solidFill>
                <a:latin typeface="Times New Roman" panose="02020603050405020304" pitchFamily="18" charset="0"/>
                <a:cs typeface="Times New Roman" panose="02020603050405020304" pitchFamily="18" charset="0"/>
              </a:rPr>
              <a:t>Fill in chart </a:t>
            </a:r>
          </a:p>
        </p:txBody>
      </p:sp>
      <p:graphicFrame>
        <p:nvGraphicFramePr>
          <p:cNvPr id="5" name="Table 2">
            <a:extLst>
              <a:ext uri="{FF2B5EF4-FFF2-40B4-BE49-F238E27FC236}">
                <a16:creationId xmlns:a16="http://schemas.microsoft.com/office/drawing/2014/main" id="{05556F65-DE34-4BCD-819E-EA1C08ACCC8A}"/>
              </a:ext>
            </a:extLst>
          </p:cNvPr>
          <p:cNvGraphicFramePr>
            <a:graphicFrameLocks noGrp="1"/>
          </p:cNvGraphicFramePr>
          <p:nvPr>
            <p:extLst>
              <p:ext uri="{D42A27DB-BD31-4B8C-83A1-F6EECF244321}">
                <p14:modId xmlns:p14="http://schemas.microsoft.com/office/powerpoint/2010/main" val="3144751604"/>
              </p:ext>
            </p:extLst>
          </p:nvPr>
        </p:nvGraphicFramePr>
        <p:xfrm>
          <a:off x="-13251" y="1371600"/>
          <a:ext cx="9144000" cy="5493024"/>
        </p:xfrm>
        <a:graphic>
          <a:graphicData uri="http://schemas.openxmlformats.org/drawingml/2006/table">
            <a:tbl>
              <a:tblPr firstRow="1" bandRow="1">
                <a:tableStyleId>{5C22544A-7EE6-4342-B048-85BDC9FD1C3A}</a:tableStyleId>
              </a:tblPr>
              <a:tblGrid>
                <a:gridCol w="699051">
                  <a:extLst>
                    <a:ext uri="{9D8B030D-6E8A-4147-A177-3AD203B41FA5}">
                      <a16:colId xmlns:a16="http://schemas.microsoft.com/office/drawing/2014/main" val="3541575357"/>
                    </a:ext>
                  </a:extLst>
                </a:gridCol>
                <a:gridCol w="1295400">
                  <a:extLst>
                    <a:ext uri="{9D8B030D-6E8A-4147-A177-3AD203B41FA5}">
                      <a16:colId xmlns:a16="http://schemas.microsoft.com/office/drawing/2014/main" val="2234112805"/>
                    </a:ext>
                  </a:extLst>
                </a:gridCol>
                <a:gridCol w="1760411">
                  <a:extLst>
                    <a:ext uri="{9D8B030D-6E8A-4147-A177-3AD203B41FA5}">
                      <a16:colId xmlns:a16="http://schemas.microsoft.com/office/drawing/2014/main" val="2005111112"/>
                    </a:ext>
                  </a:extLst>
                </a:gridCol>
                <a:gridCol w="2130512">
                  <a:extLst>
                    <a:ext uri="{9D8B030D-6E8A-4147-A177-3AD203B41FA5}">
                      <a16:colId xmlns:a16="http://schemas.microsoft.com/office/drawing/2014/main" val="2334838682"/>
                    </a:ext>
                  </a:extLst>
                </a:gridCol>
                <a:gridCol w="3258626">
                  <a:extLst>
                    <a:ext uri="{9D8B030D-6E8A-4147-A177-3AD203B41FA5}">
                      <a16:colId xmlns:a16="http://schemas.microsoft.com/office/drawing/2014/main" val="67226972"/>
                    </a:ext>
                  </a:extLst>
                </a:gridCol>
              </a:tblGrid>
              <a:tr h="686628">
                <a:tc>
                  <a:txBody>
                    <a:bodyPr/>
                    <a:lstStyle/>
                    <a:p>
                      <a:pPr algn="ct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Ground State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7935741"/>
                  </a:ext>
                </a:extLst>
              </a:tr>
              <a:tr h="686628">
                <a:tc>
                  <a:txBody>
                    <a:bodyPr/>
                    <a:lstStyle/>
                    <a:p>
                      <a:pPr algn="ctr"/>
                      <a:r>
                        <a:rPr lang="en-US" sz="1800" dirty="0">
                          <a:latin typeface="Times New Roman" panose="02020603050405020304" pitchFamily="18" charset="0"/>
                          <a:cs typeface="Times New Roman" panose="02020603050405020304" pitchFamily="18" charset="0"/>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4619498"/>
                  </a:ext>
                </a:extLst>
              </a:tr>
              <a:tr h="686628">
                <a:tc>
                  <a:txBody>
                    <a:bodyPr/>
                    <a:lstStyle/>
                    <a:p>
                      <a:pPr algn="ctr"/>
                      <a:r>
                        <a:rPr lang="en-US" sz="1800" dirty="0">
                          <a:latin typeface="Times New Roman" panose="02020603050405020304" pitchFamily="18" charset="0"/>
                          <a:cs typeface="Times New Roman" panose="02020603050405020304" pitchFamily="18"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9335574"/>
                  </a:ext>
                </a:extLst>
              </a:tr>
              <a:tr h="686628">
                <a:tc>
                  <a:txBody>
                    <a:bodyPr/>
                    <a:lstStyle/>
                    <a:p>
                      <a:pPr algn="ctr"/>
                      <a:r>
                        <a:rPr lang="en-US" sz="1800" dirty="0">
                          <a:latin typeface="Times New Roman" panose="02020603050405020304" pitchFamily="18" charset="0"/>
                          <a:cs typeface="Times New Roman" panose="02020603050405020304" pitchFamily="18"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Mg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2222019"/>
                  </a:ext>
                </a:extLst>
              </a:tr>
              <a:tr h="686628">
                <a:tc>
                  <a:txBody>
                    <a:bodyPr/>
                    <a:lstStyle/>
                    <a:p>
                      <a:pPr algn="ctr"/>
                      <a:r>
                        <a:rPr lang="en-US" sz="1800" dirty="0">
                          <a:latin typeface="Times New Roman" panose="02020603050405020304" pitchFamily="18" charset="0"/>
                          <a:cs typeface="Times New Roman" panose="02020603050405020304" pitchFamily="18"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7586100"/>
                  </a:ext>
                </a:extLst>
              </a:tr>
              <a:tr h="686628">
                <a:tc>
                  <a:txBody>
                    <a:bodyPr/>
                    <a:lstStyle/>
                    <a:p>
                      <a:pPr algn="ctr"/>
                      <a:r>
                        <a:rPr lang="en-US" sz="1800" dirty="0">
                          <a:latin typeface="Times New Roman" panose="02020603050405020304" pitchFamily="18" charset="0"/>
                          <a:cs typeface="Times New Roman" panose="02020603050405020304" pitchFamily="18" charset="0"/>
                        </a:rPr>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He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7358783"/>
                  </a:ext>
                </a:extLst>
              </a:tr>
              <a:tr h="686628">
                <a:tc>
                  <a:txBody>
                    <a:bodyPr/>
                    <a:lstStyle/>
                    <a:p>
                      <a:pPr algn="ctr"/>
                      <a:r>
                        <a:rPr lang="en-US" sz="1800" dirty="0">
                          <a:latin typeface="Times New Roman" panose="02020603050405020304" pitchFamily="18" charset="0"/>
                          <a:cs typeface="Times New Roman" panose="02020603050405020304" pitchFamily="18"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5387434"/>
                  </a:ext>
                </a:extLst>
              </a:tr>
              <a:tr h="686628">
                <a:tc>
                  <a:txBody>
                    <a:bodyPr/>
                    <a:lstStyle/>
                    <a:p>
                      <a:pPr algn="ctr"/>
                      <a:r>
                        <a:rPr lang="en-US" sz="1800" dirty="0">
                          <a:latin typeface="Times New Roman" panose="02020603050405020304" pitchFamily="18" charset="0"/>
                          <a:cs typeface="Times New Roman" panose="02020603050405020304" pitchFamily="18"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Times New Roman" panose="02020603050405020304" pitchFamily="18" charset="0"/>
                          <a:cs typeface="Times New Roman" panose="02020603050405020304" pitchFamily="18" charset="0"/>
                        </a:rPr>
                        <a:t>Ar</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0085282"/>
                  </a:ext>
                </a:extLst>
              </a:tr>
            </a:tbl>
          </a:graphicData>
        </a:graphic>
      </p:graphicFrame>
    </p:spTree>
    <p:extLst>
      <p:ext uri="{BB962C8B-B14F-4D97-AF65-F5344CB8AC3E}">
        <p14:creationId xmlns:p14="http://schemas.microsoft.com/office/powerpoint/2010/main" val="20335043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4FED66-E0F3-404A-B224-EB1C83E7ABE4}"/>
              </a:ext>
            </a:extLst>
          </p:cNvPr>
          <p:cNvSpPr txBox="1"/>
          <p:nvPr/>
        </p:nvSpPr>
        <p:spPr>
          <a:xfrm>
            <a:off x="0" y="228600"/>
            <a:ext cx="9144000" cy="769441"/>
          </a:xfrm>
          <a:prstGeom prst="rect">
            <a:avLst/>
          </a:prstGeom>
          <a:noFill/>
        </p:spPr>
        <p:txBody>
          <a:bodyPr wrap="square" rtlCol="0">
            <a:spAutoFit/>
          </a:bodyPr>
          <a:lstStyle/>
          <a:p>
            <a:r>
              <a:rPr lang="en-US" sz="4400" dirty="0">
                <a:solidFill>
                  <a:srgbClr val="FF0000"/>
                </a:solidFill>
                <a:latin typeface="Times New Roman" panose="02020603050405020304" pitchFamily="18" charset="0"/>
                <a:cs typeface="Times New Roman" panose="02020603050405020304" pitchFamily="18" charset="0"/>
              </a:rPr>
              <a:t>Names and ground state configurations  </a:t>
            </a:r>
          </a:p>
        </p:txBody>
      </p:sp>
      <p:graphicFrame>
        <p:nvGraphicFramePr>
          <p:cNvPr id="5" name="Table 2">
            <a:extLst>
              <a:ext uri="{FF2B5EF4-FFF2-40B4-BE49-F238E27FC236}">
                <a16:creationId xmlns:a16="http://schemas.microsoft.com/office/drawing/2014/main" id="{506839CD-2C55-41F8-B570-C09344A41FDD}"/>
              </a:ext>
            </a:extLst>
          </p:cNvPr>
          <p:cNvGraphicFramePr>
            <a:graphicFrameLocks noGrp="1"/>
          </p:cNvGraphicFramePr>
          <p:nvPr>
            <p:extLst>
              <p:ext uri="{D42A27DB-BD31-4B8C-83A1-F6EECF244321}">
                <p14:modId xmlns:p14="http://schemas.microsoft.com/office/powerpoint/2010/main" val="2300768662"/>
              </p:ext>
            </p:extLst>
          </p:nvPr>
        </p:nvGraphicFramePr>
        <p:xfrm>
          <a:off x="-13251" y="1371600"/>
          <a:ext cx="9144000" cy="5493024"/>
        </p:xfrm>
        <a:graphic>
          <a:graphicData uri="http://schemas.openxmlformats.org/drawingml/2006/table">
            <a:tbl>
              <a:tblPr firstRow="1" bandRow="1">
                <a:tableStyleId>{5C22544A-7EE6-4342-B048-85BDC9FD1C3A}</a:tableStyleId>
              </a:tblPr>
              <a:tblGrid>
                <a:gridCol w="699051">
                  <a:extLst>
                    <a:ext uri="{9D8B030D-6E8A-4147-A177-3AD203B41FA5}">
                      <a16:colId xmlns:a16="http://schemas.microsoft.com/office/drawing/2014/main" val="3541575357"/>
                    </a:ext>
                  </a:extLst>
                </a:gridCol>
                <a:gridCol w="1295400">
                  <a:extLst>
                    <a:ext uri="{9D8B030D-6E8A-4147-A177-3AD203B41FA5}">
                      <a16:colId xmlns:a16="http://schemas.microsoft.com/office/drawing/2014/main" val="2234112805"/>
                    </a:ext>
                  </a:extLst>
                </a:gridCol>
                <a:gridCol w="1760411">
                  <a:extLst>
                    <a:ext uri="{9D8B030D-6E8A-4147-A177-3AD203B41FA5}">
                      <a16:colId xmlns:a16="http://schemas.microsoft.com/office/drawing/2014/main" val="2005111112"/>
                    </a:ext>
                  </a:extLst>
                </a:gridCol>
                <a:gridCol w="2130512">
                  <a:extLst>
                    <a:ext uri="{9D8B030D-6E8A-4147-A177-3AD203B41FA5}">
                      <a16:colId xmlns:a16="http://schemas.microsoft.com/office/drawing/2014/main" val="2334838682"/>
                    </a:ext>
                  </a:extLst>
                </a:gridCol>
                <a:gridCol w="3258626">
                  <a:extLst>
                    <a:ext uri="{9D8B030D-6E8A-4147-A177-3AD203B41FA5}">
                      <a16:colId xmlns:a16="http://schemas.microsoft.com/office/drawing/2014/main" val="67226972"/>
                    </a:ext>
                  </a:extLst>
                </a:gridCol>
              </a:tblGrid>
              <a:tr h="686628">
                <a:tc>
                  <a:txBody>
                    <a:bodyPr/>
                    <a:lstStyle/>
                    <a:p>
                      <a:pPr algn="ct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Ground State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Possible Excited States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7935741"/>
                  </a:ext>
                </a:extLst>
              </a:tr>
              <a:tr h="686628">
                <a:tc>
                  <a:txBody>
                    <a:bodyPr/>
                    <a:lstStyle/>
                    <a:p>
                      <a:pPr algn="ctr"/>
                      <a:r>
                        <a:rPr lang="en-US" sz="1800" dirty="0">
                          <a:latin typeface="Times New Roman" panose="02020603050405020304" pitchFamily="18" charset="0"/>
                          <a:cs typeface="Times New Roman" panose="02020603050405020304" pitchFamily="18" charset="0"/>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Lithium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4619498"/>
                  </a:ext>
                </a:extLst>
              </a:tr>
              <a:tr h="686628">
                <a:tc>
                  <a:txBody>
                    <a:bodyPr/>
                    <a:lstStyle/>
                    <a:p>
                      <a:pPr algn="ctr"/>
                      <a:r>
                        <a:rPr lang="en-US" sz="1800" dirty="0">
                          <a:latin typeface="Times New Roman" panose="02020603050405020304" pitchFamily="18" charset="0"/>
                          <a:cs typeface="Times New Roman" panose="02020603050405020304" pitchFamily="18"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Sodium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2-8-1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9335574"/>
                  </a:ext>
                </a:extLst>
              </a:tr>
              <a:tr h="686628">
                <a:tc>
                  <a:txBody>
                    <a:bodyPr/>
                    <a:lstStyle/>
                    <a:p>
                      <a:pPr algn="ctr"/>
                      <a:r>
                        <a:rPr lang="en-US" sz="1800" dirty="0">
                          <a:latin typeface="Times New Roman" panose="02020603050405020304" pitchFamily="18" charset="0"/>
                          <a:cs typeface="Times New Roman" panose="02020603050405020304" pitchFamily="18"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Mg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Magnesium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2-8-2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2222019"/>
                  </a:ext>
                </a:extLst>
              </a:tr>
              <a:tr h="686628">
                <a:tc>
                  <a:txBody>
                    <a:bodyPr/>
                    <a:lstStyle/>
                    <a:p>
                      <a:pPr algn="ctr"/>
                      <a:r>
                        <a:rPr lang="en-US" sz="1800" dirty="0">
                          <a:latin typeface="Times New Roman" panose="02020603050405020304" pitchFamily="18" charset="0"/>
                          <a:cs typeface="Times New Roman" panose="02020603050405020304" pitchFamily="18"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Calcium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2-8-8-2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7586100"/>
                  </a:ext>
                </a:extLst>
              </a:tr>
              <a:tr h="686628">
                <a:tc>
                  <a:txBody>
                    <a:bodyPr/>
                    <a:lstStyle/>
                    <a:p>
                      <a:pPr algn="ctr"/>
                      <a:r>
                        <a:rPr lang="en-US" sz="1800" dirty="0">
                          <a:latin typeface="Times New Roman" panose="02020603050405020304" pitchFamily="18" charset="0"/>
                          <a:cs typeface="Times New Roman" panose="02020603050405020304" pitchFamily="18" charset="0"/>
                        </a:rPr>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He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Helium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7358783"/>
                  </a:ext>
                </a:extLst>
              </a:tr>
              <a:tr h="686628">
                <a:tc>
                  <a:txBody>
                    <a:bodyPr/>
                    <a:lstStyle/>
                    <a:p>
                      <a:pPr algn="ctr"/>
                      <a:r>
                        <a:rPr lang="en-US" sz="1800" dirty="0">
                          <a:latin typeface="Times New Roman" panose="02020603050405020304" pitchFamily="18" charset="0"/>
                          <a:cs typeface="Times New Roman" panose="02020603050405020304" pitchFamily="18"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Neon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5387434"/>
                  </a:ext>
                </a:extLst>
              </a:tr>
              <a:tr h="686628">
                <a:tc>
                  <a:txBody>
                    <a:bodyPr/>
                    <a:lstStyle/>
                    <a:p>
                      <a:pPr algn="ctr"/>
                      <a:r>
                        <a:rPr lang="en-US" sz="1800" dirty="0">
                          <a:latin typeface="Times New Roman" panose="02020603050405020304" pitchFamily="18" charset="0"/>
                          <a:cs typeface="Times New Roman" panose="02020603050405020304" pitchFamily="18"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Times New Roman" panose="02020603050405020304" pitchFamily="18" charset="0"/>
                          <a:cs typeface="Times New Roman" panose="02020603050405020304" pitchFamily="18" charset="0"/>
                        </a:rPr>
                        <a:t>Ar</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Argon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2-8-8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0085282"/>
                  </a:ext>
                </a:extLst>
              </a:tr>
            </a:tbl>
          </a:graphicData>
        </a:graphic>
      </p:graphicFrame>
    </p:spTree>
    <p:extLst>
      <p:ext uri="{BB962C8B-B14F-4D97-AF65-F5344CB8AC3E}">
        <p14:creationId xmlns:p14="http://schemas.microsoft.com/office/powerpoint/2010/main" val="38679573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113F4D9-EF2D-4BA1-B23E-B1737457C560}"/>
              </a:ext>
            </a:extLst>
          </p:cNvPr>
          <p:cNvGraphicFramePr>
            <a:graphicFrameLocks noGrp="1"/>
          </p:cNvGraphicFramePr>
          <p:nvPr>
            <p:extLst>
              <p:ext uri="{D42A27DB-BD31-4B8C-83A1-F6EECF244321}">
                <p14:modId xmlns:p14="http://schemas.microsoft.com/office/powerpoint/2010/main" val="2727623142"/>
              </p:ext>
            </p:extLst>
          </p:nvPr>
        </p:nvGraphicFramePr>
        <p:xfrm>
          <a:off x="-13251" y="1371600"/>
          <a:ext cx="9144000" cy="5493024"/>
        </p:xfrm>
        <a:graphic>
          <a:graphicData uri="http://schemas.openxmlformats.org/drawingml/2006/table">
            <a:tbl>
              <a:tblPr firstRow="1" bandRow="1">
                <a:tableStyleId>{5C22544A-7EE6-4342-B048-85BDC9FD1C3A}</a:tableStyleId>
              </a:tblPr>
              <a:tblGrid>
                <a:gridCol w="699051">
                  <a:extLst>
                    <a:ext uri="{9D8B030D-6E8A-4147-A177-3AD203B41FA5}">
                      <a16:colId xmlns:a16="http://schemas.microsoft.com/office/drawing/2014/main" val="3541575357"/>
                    </a:ext>
                  </a:extLst>
                </a:gridCol>
                <a:gridCol w="1295400">
                  <a:extLst>
                    <a:ext uri="{9D8B030D-6E8A-4147-A177-3AD203B41FA5}">
                      <a16:colId xmlns:a16="http://schemas.microsoft.com/office/drawing/2014/main" val="2234112805"/>
                    </a:ext>
                  </a:extLst>
                </a:gridCol>
                <a:gridCol w="1760411">
                  <a:extLst>
                    <a:ext uri="{9D8B030D-6E8A-4147-A177-3AD203B41FA5}">
                      <a16:colId xmlns:a16="http://schemas.microsoft.com/office/drawing/2014/main" val="2005111112"/>
                    </a:ext>
                  </a:extLst>
                </a:gridCol>
                <a:gridCol w="2130512">
                  <a:extLst>
                    <a:ext uri="{9D8B030D-6E8A-4147-A177-3AD203B41FA5}">
                      <a16:colId xmlns:a16="http://schemas.microsoft.com/office/drawing/2014/main" val="2334838682"/>
                    </a:ext>
                  </a:extLst>
                </a:gridCol>
                <a:gridCol w="3258626">
                  <a:extLst>
                    <a:ext uri="{9D8B030D-6E8A-4147-A177-3AD203B41FA5}">
                      <a16:colId xmlns:a16="http://schemas.microsoft.com/office/drawing/2014/main" val="67226972"/>
                    </a:ext>
                  </a:extLst>
                </a:gridCol>
              </a:tblGrid>
              <a:tr h="686628">
                <a:tc>
                  <a:txBody>
                    <a:bodyPr/>
                    <a:lstStyle/>
                    <a:p>
                      <a:pPr algn="ct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Ground State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Possible Excited States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7935741"/>
                  </a:ext>
                </a:extLst>
              </a:tr>
              <a:tr h="686628">
                <a:tc>
                  <a:txBody>
                    <a:bodyPr/>
                    <a:lstStyle/>
                    <a:p>
                      <a:pPr algn="ctr"/>
                      <a:r>
                        <a:rPr lang="en-US" sz="1800" dirty="0">
                          <a:latin typeface="Times New Roman" panose="02020603050405020304" pitchFamily="18" charset="0"/>
                          <a:cs typeface="Times New Roman" panose="02020603050405020304" pitchFamily="18" charset="0"/>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Lithium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1-2 or 1-1-1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4619498"/>
                  </a:ext>
                </a:extLst>
              </a:tr>
              <a:tr h="686628">
                <a:tc>
                  <a:txBody>
                    <a:bodyPr/>
                    <a:lstStyle/>
                    <a:p>
                      <a:pPr algn="ctr"/>
                      <a:r>
                        <a:rPr lang="en-US" sz="1800" dirty="0">
                          <a:latin typeface="Times New Roman" panose="02020603050405020304" pitchFamily="18" charset="0"/>
                          <a:cs typeface="Times New Roman" panose="02020603050405020304" pitchFamily="18"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Sodium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2-8-1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2-7-2 or 2-7-1-1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9335574"/>
                  </a:ext>
                </a:extLst>
              </a:tr>
              <a:tr h="686628">
                <a:tc>
                  <a:txBody>
                    <a:bodyPr/>
                    <a:lstStyle/>
                    <a:p>
                      <a:pPr algn="ctr"/>
                      <a:r>
                        <a:rPr lang="en-US" sz="1800" dirty="0">
                          <a:latin typeface="Times New Roman" panose="02020603050405020304" pitchFamily="18" charset="0"/>
                          <a:cs typeface="Times New Roman" panose="02020603050405020304" pitchFamily="18"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Mg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Magnesium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2-8-2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2-8-1-1 or 2-7-3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2222019"/>
                  </a:ext>
                </a:extLst>
              </a:tr>
              <a:tr h="686628">
                <a:tc>
                  <a:txBody>
                    <a:bodyPr/>
                    <a:lstStyle/>
                    <a:p>
                      <a:pPr algn="ctr"/>
                      <a:r>
                        <a:rPr lang="en-US" sz="1800" dirty="0">
                          <a:latin typeface="Times New Roman" panose="02020603050405020304" pitchFamily="18" charset="0"/>
                          <a:cs typeface="Times New Roman" panose="02020603050405020304" pitchFamily="18"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Calcium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2-8-8-2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2-8-8-1-1 or 2-8-7-3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7586100"/>
                  </a:ext>
                </a:extLst>
              </a:tr>
              <a:tr h="686628">
                <a:tc>
                  <a:txBody>
                    <a:bodyPr/>
                    <a:lstStyle/>
                    <a:p>
                      <a:pPr algn="ctr"/>
                      <a:r>
                        <a:rPr lang="en-US" sz="1800" dirty="0">
                          <a:latin typeface="Times New Roman" panose="02020603050405020304" pitchFamily="18" charset="0"/>
                          <a:cs typeface="Times New Roman" panose="02020603050405020304" pitchFamily="18" charset="0"/>
                        </a:rPr>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He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Helium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1-1 (only possibility)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7358783"/>
                  </a:ext>
                </a:extLst>
              </a:tr>
              <a:tr h="686628">
                <a:tc>
                  <a:txBody>
                    <a:bodyPr/>
                    <a:lstStyle/>
                    <a:p>
                      <a:pPr algn="ctr"/>
                      <a:r>
                        <a:rPr lang="en-US" sz="1800" dirty="0">
                          <a:latin typeface="Times New Roman" panose="02020603050405020304" pitchFamily="18" charset="0"/>
                          <a:cs typeface="Times New Roman" panose="02020603050405020304" pitchFamily="18"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Neon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2-7-1 or 2-6-2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5387434"/>
                  </a:ext>
                </a:extLst>
              </a:tr>
              <a:tr h="686628">
                <a:tc>
                  <a:txBody>
                    <a:bodyPr/>
                    <a:lstStyle/>
                    <a:p>
                      <a:pPr algn="ctr"/>
                      <a:r>
                        <a:rPr lang="en-US" sz="1800" dirty="0">
                          <a:latin typeface="Times New Roman" panose="02020603050405020304" pitchFamily="18" charset="0"/>
                          <a:cs typeface="Times New Roman" panose="02020603050405020304" pitchFamily="18"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Times New Roman" panose="02020603050405020304" pitchFamily="18" charset="0"/>
                          <a:cs typeface="Times New Roman" panose="02020603050405020304" pitchFamily="18" charset="0"/>
                        </a:rPr>
                        <a:t>Ar</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Argon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Times New Roman" panose="02020603050405020304" pitchFamily="18" charset="0"/>
                          <a:cs typeface="Times New Roman" panose="02020603050405020304" pitchFamily="18" charset="0"/>
                        </a:rPr>
                        <a:t>2-8-8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2-8-7-1 or 2-7-9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0085282"/>
                  </a:ext>
                </a:extLst>
              </a:tr>
            </a:tbl>
          </a:graphicData>
        </a:graphic>
      </p:graphicFrame>
      <p:sp>
        <p:nvSpPr>
          <p:cNvPr id="4" name="TextBox 3">
            <a:extLst>
              <a:ext uri="{FF2B5EF4-FFF2-40B4-BE49-F238E27FC236}">
                <a16:creationId xmlns:a16="http://schemas.microsoft.com/office/drawing/2014/main" id="{714FED66-E0F3-404A-B224-EB1C83E7ABE4}"/>
              </a:ext>
            </a:extLst>
          </p:cNvPr>
          <p:cNvSpPr txBox="1"/>
          <p:nvPr/>
        </p:nvSpPr>
        <p:spPr>
          <a:xfrm>
            <a:off x="0" y="0"/>
            <a:ext cx="9144000" cy="1200329"/>
          </a:xfrm>
          <a:prstGeom prst="rect">
            <a:avLst/>
          </a:prstGeom>
          <a:noFill/>
        </p:spPr>
        <p:txBody>
          <a:bodyPr wrap="square" rtlCol="0">
            <a:spAutoFit/>
          </a:bodyPr>
          <a:lstStyle/>
          <a:p>
            <a:pPr algn="ctr"/>
            <a:r>
              <a:rPr lang="en-US" sz="7200" dirty="0">
                <a:solidFill>
                  <a:srgbClr val="FF0000"/>
                </a:solidFill>
                <a:latin typeface="Times New Roman" panose="02020603050405020304" pitchFamily="18" charset="0"/>
                <a:cs typeface="Times New Roman" panose="02020603050405020304" pitchFamily="18" charset="0"/>
              </a:rPr>
              <a:t>Possible Excited States</a:t>
            </a:r>
          </a:p>
        </p:txBody>
      </p:sp>
    </p:spTree>
    <p:extLst>
      <p:ext uri="{BB962C8B-B14F-4D97-AF65-F5344CB8AC3E}">
        <p14:creationId xmlns:p14="http://schemas.microsoft.com/office/powerpoint/2010/main" val="42371995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725192"/>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64.  Ground + Excited State electron configurations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have the </a:t>
            </a:r>
            <a:r>
              <a:rPr lang="en-US" sz="3200" u="sng" dirty="0">
                <a:solidFill>
                  <a:srgbClr val="FF0000"/>
                </a:solidFill>
                <a:latin typeface="Times New Roman" panose="02020603050405020304" pitchFamily="18" charset="0"/>
                <a:cs typeface="Times New Roman" panose="02020603050405020304" pitchFamily="18" charset="0"/>
              </a:rPr>
              <a:t>SAM</a:t>
            </a:r>
            <a:r>
              <a:rPr lang="en-US" sz="3200" dirty="0">
                <a:solidFill>
                  <a:srgbClr val="FF0000"/>
                </a:solidFill>
                <a:latin typeface="Times New Roman" panose="02020603050405020304" pitchFamily="18" charset="0"/>
                <a:cs typeface="Times New Roman" panose="02020603050405020304" pitchFamily="18" charset="0"/>
              </a:rPr>
              <a:t>E</a:t>
            </a:r>
            <a:r>
              <a:rPr lang="en-US" sz="3200" dirty="0">
                <a:latin typeface="Times New Roman" panose="02020603050405020304" pitchFamily="18" charset="0"/>
                <a:cs typeface="Times New Roman" panose="02020603050405020304" pitchFamily="18" charset="0"/>
              </a:rPr>
              <a:t> number of electrons,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the electrons are just in </a:t>
            </a:r>
            <a:r>
              <a:rPr lang="en-US" sz="3200" u="sng" dirty="0">
                <a:solidFill>
                  <a:srgbClr val="FF0000"/>
                </a:solidFill>
                <a:latin typeface="Times New Roman" panose="02020603050405020304" pitchFamily="18" charset="0"/>
                <a:cs typeface="Times New Roman" panose="02020603050405020304" pitchFamily="18" charset="0"/>
              </a:rPr>
              <a:t>DIFFERENT</a:t>
            </a:r>
            <a:r>
              <a:rPr lang="en-US" sz="3200" dirty="0">
                <a:latin typeface="Times New Roman" panose="02020603050405020304" pitchFamily="18" charset="0"/>
                <a:cs typeface="Times New Roman" panose="02020603050405020304" pitchFamily="18" charset="0"/>
              </a:rPr>
              <a:t> places.</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65.  How do electrons get excited?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They absorb </a:t>
            </a:r>
            <a:r>
              <a:rPr lang="en-US" sz="3200" u="sng" dirty="0">
                <a:solidFill>
                  <a:srgbClr val="FF0000"/>
                </a:solidFill>
                <a:latin typeface="Times New Roman" panose="02020603050405020304" pitchFamily="18" charset="0"/>
                <a:cs typeface="Times New Roman" panose="02020603050405020304" pitchFamily="18" charset="0"/>
              </a:rPr>
              <a:t>UNIQUE</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amounts of </a:t>
            </a:r>
            <a:r>
              <a:rPr lang="en-US" sz="3200" u="sng" dirty="0">
                <a:solidFill>
                  <a:srgbClr val="FF0000"/>
                </a:solidFill>
                <a:latin typeface="Times New Roman" panose="02020603050405020304" pitchFamily="18" charset="0"/>
                <a:cs typeface="Times New Roman" panose="02020603050405020304" pitchFamily="18" charset="0"/>
              </a:rPr>
              <a:t>ENERGY</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called a </a:t>
            </a:r>
            <a:r>
              <a:rPr lang="en-US" sz="3200" u="sng" dirty="0">
                <a:solidFill>
                  <a:srgbClr val="FF0000"/>
                </a:solidFill>
                <a:latin typeface="Times New Roman" panose="02020603050405020304" pitchFamily="18" charset="0"/>
                <a:cs typeface="Times New Roman" panose="02020603050405020304" pitchFamily="18" charset="0"/>
              </a:rPr>
              <a:t>QUANTUM of ENERGY</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 quantum means a specific amount.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66.  Spectra is produced when this unique quantum of</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energy is </a:t>
            </a:r>
            <a:r>
              <a:rPr lang="en-US" sz="3200" u="sng" dirty="0">
                <a:solidFill>
                  <a:srgbClr val="FF0000"/>
                </a:solidFill>
                <a:latin typeface="Times New Roman" panose="02020603050405020304" pitchFamily="18" charset="0"/>
                <a:cs typeface="Times New Roman" panose="02020603050405020304" pitchFamily="18" charset="0"/>
              </a:rPr>
              <a:t>RELEASED as VISIBLE LIGHT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31359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93899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67.  The color of light, or the SPECTRA that we see, is a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MIXTURE</a:t>
            </a:r>
            <a:r>
              <a:rPr lang="en-US" sz="2400" dirty="0">
                <a:latin typeface="Times New Roman" panose="02020603050405020304" pitchFamily="18" charset="0"/>
                <a:cs typeface="Times New Roman" panose="02020603050405020304" pitchFamily="18" charset="0"/>
              </a:rPr>
              <a:t> of many colors of light that our eyes blur together.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83379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67765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67.  The color of light, or the SPECTRA that we see, is a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u="sng" dirty="0">
                <a:solidFill>
                  <a:srgbClr val="FF0000"/>
                </a:solidFill>
                <a:latin typeface="Times New Roman" panose="02020603050405020304" pitchFamily="18" charset="0"/>
                <a:cs typeface="Times New Roman" panose="02020603050405020304" pitchFamily="18" charset="0"/>
              </a:rPr>
              <a:t>MIXTURE</a:t>
            </a:r>
            <a:r>
              <a:rPr lang="en-US" sz="2400" dirty="0">
                <a:latin typeface="Times New Roman" panose="02020603050405020304" pitchFamily="18" charset="0"/>
                <a:cs typeface="Times New Roman" panose="02020603050405020304" pitchFamily="18" charset="0"/>
              </a:rPr>
              <a:t> of many colors of light that our eyes blur together.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68.  A refractive lens can break up this mixture of colors into a unique</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u="sng" dirty="0">
                <a:solidFill>
                  <a:srgbClr val="FF0000"/>
                </a:solidFill>
                <a:latin typeface="Times New Roman" panose="02020603050405020304" pitchFamily="18" charset="0"/>
                <a:cs typeface="Times New Roman" panose="02020603050405020304" pitchFamily="18" charset="0"/>
              </a:rPr>
              <a:t>SPECTROGRAPH</a:t>
            </a:r>
            <a:r>
              <a:rPr lang="en-US" sz="2400" dirty="0">
                <a:latin typeface="Times New Roman" panose="02020603050405020304" pitchFamily="18" charset="0"/>
                <a:cs typeface="Times New Roman" panose="02020603050405020304" pitchFamily="18" charset="0"/>
              </a:rPr>
              <a:t>.  This can be measured (even by you, in lab)</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4100" name="Picture 4" descr="Atomic Spectra">
            <a:extLst>
              <a:ext uri="{FF2B5EF4-FFF2-40B4-BE49-F238E27FC236}">
                <a16:creationId xmlns:a16="http://schemas.microsoft.com/office/drawing/2014/main" id="{D27F8D96-B501-9281-BD17-6BCE1C95D7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841" y="2209800"/>
            <a:ext cx="4769984" cy="2895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5F23F5D-CB76-A90A-D4D3-2562F9722E4E}"/>
              </a:ext>
            </a:extLst>
          </p:cNvPr>
          <p:cNvSpPr txBox="1"/>
          <p:nvPr/>
        </p:nvSpPr>
        <p:spPr>
          <a:xfrm>
            <a:off x="1034896" y="2700475"/>
            <a:ext cx="2209800" cy="1569660"/>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In the</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Neon light tube</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orange light is the </a:t>
            </a:r>
            <a:r>
              <a:rPr lang="en-US" sz="2400" u="sng" dirty="0">
                <a:solidFill>
                  <a:srgbClr val="FF0000"/>
                </a:solidFill>
                <a:latin typeface="Times New Roman" panose="02020603050405020304" pitchFamily="18" charset="0"/>
                <a:cs typeface="Times New Roman" panose="02020603050405020304" pitchFamily="18" charset="0"/>
              </a:rPr>
              <a:t>spectra</a:t>
            </a:r>
          </a:p>
        </p:txBody>
      </p:sp>
      <p:sp>
        <p:nvSpPr>
          <p:cNvPr id="6" name="TextBox 5">
            <a:extLst>
              <a:ext uri="{FF2B5EF4-FFF2-40B4-BE49-F238E27FC236}">
                <a16:creationId xmlns:a16="http://schemas.microsoft.com/office/drawing/2014/main" id="{BED6B9DC-76D8-F533-7761-E7F814C05EB6}"/>
              </a:ext>
            </a:extLst>
          </p:cNvPr>
          <p:cNvSpPr txBox="1"/>
          <p:nvPr/>
        </p:nvSpPr>
        <p:spPr>
          <a:xfrm>
            <a:off x="3116894" y="5334000"/>
            <a:ext cx="5867400"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That orange light is many colors, which we can separate with </a:t>
            </a:r>
            <a:r>
              <a:rPr lang="en-US" sz="2400" u="sng" dirty="0">
                <a:solidFill>
                  <a:srgbClr val="FF0000"/>
                </a:solidFill>
                <a:latin typeface="Times New Roman" panose="02020603050405020304" pitchFamily="18" charset="0"/>
                <a:cs typeface="Times New Roman" panose="02020603050405020304" pitchFamily="18" charset="0"/>
              </a:rPr>
              <a:t>refractive lenses</a:t>
            </a:r>
            <a:r>
              <a:rPr lang="en-US" sz="2400" dirty="0">
                <a:latin typeface="Times New Roman" panose="02020603050405020304" pitchFamily="18" charset="0"/>
                <a:cs typeface="Times New Roman" panose="02020603050405020304" pitchFamily="18" charset="0"/>
              </a:rPr>
              <a:t> into this spectrograph (like a fingerprint for neon.  </a:t>
            </a:r>
          </a:p>
        </p:txBody>
      </p:sp>
      <p:pic>
        <p:nvPicPr>
          <p:cNvPr id="4102" name="Picture 6" descr="Amazon.com: eLUUGIE 100 Pairs 3D Cardboard Glasses Glasses Universal  Anaglyph 3D Glasses Cardboard Paper Red Blue Cyan or Movie (100 Pairs) :  Electronics">
            <a:extLst>
              <a:ext uri="{FF2B5EF4-FFF2-40B4-BE49-F238E27FC236}">
                <a16:creationId xmlns:a16="http://schemas.microsoft.com/office/drawing/2014/main" id="{E00E46C3-41B3-5824-E9BE-280A2453CF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7778" r="50000" b="11111"/>
          <a:stretch/>
        </p:blipFill>
        <p:spPr bwMode="auto">
          <a:xfrm>
            <a:off x="159706" y="5029200"/>
            <a:ext cx="2733675" cy="1632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560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81588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  The nucleus is the </a:t>
            </a:r>
            <a:r>
              <a:rPr lang="en-US" sz="2800" u="sng" dirty="0">
                <a:solidFill>
                  <a:srgbClr val="FF0000"/>
                </a:solidFill>
                <a:latin typeface="Times New Roman" panose="02020603050405020304" pitchFamily="18" charset="0"/>
                <a:cs typeface="Times New Roman" panose="02020603050405020304" pitchFamily="18" charset="0"/>
              </a:rPr>
              <a:t>small, dense, positive</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center of an atom where the protons live (and so do the neutrons).</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4.  Electrons </a:t>
            </a:r>
            <a:r>
              <a:rPr lang="en-US" sz="2800" u="sng" dirty="0">
                <a:solidFill>
                  <a:srgbClr val="FF0000"/>
                </a:solidFill>
                <a:latin typeface="Times New Roman" panose="02020603050405020304" pitchFamily="18" charset="0"/>
                <a:cs typeface="Times New Roman" panose="02020603050405020304" pitchFamily="18" charset="0"/>
              </a:rPr>
              <a:t>fly around</a:t>
            </a:r>
            <a:r>
              <a:rPr lang="en-US" sz="2800" dirty="0">
                <a:latin typeface="Times New Roman" panose="02020603050405020304" pitchFamily="18" charset="0"/>
                <a:cs typeface="Times New Roman" panose="02020603050405020304" pitchFamily="18" charset="0"/>
              </a:rPr>
              <a:t> outside, relatively far away.</a:t>
            </a:r>
          </a:p>
        </p:txBody>
      </p:sp>
      <p:pic>
        <p:nvPicPr>
          <p:cNvPr id="1026" name="Picture 2" descr="http://realityrandd.com/images/atom_animat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67000"/>
            <a:ext cx="2914650" cy="29146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05200" y="2539275"/>
            <a:ext cx="5562600" cy="3785652"/>
          </a:xfrm>
          <a:prstGeom prst="rect">
            <a:avLst/>
          </a:prstGeom>
          <a:solidFill>
            <a:srgbClr val="FFFFDD"/>
          </a:solidFill>
          <a:ln>
            <a:solidFill>
              <a:srgbClr val="002060"/>
            </a:solidFill>
          </a:ln>
        </p:spPr>
        <p:txBody>
          <a:bodyPr wrap="square" rtlCol="0">
            <a:spAutoFit/>
          </a:bodyPr>
          <a:lstStyle/>
          <a:p>
            <a:pPr algn="ctr"/>
            <a:r>
              <a:rPr lang="en-US" sz="2400" dirty="0">
                <a:solidFill>
                  <a:schemeClr val="tx1">
                    <a:lumMod val="95000"/>
                    <a:lumOff val="5000"/>
                  </a:schemeClr>
                </a:solidFill>
                <a:latin typeface="Century Schoolbook" panose="02040604050505020304" pitchFamily="18" charset="0"/>
                <a:cs typeface="Consolas" pitchFamily="49" charset="0"/>
              </a:rPr>
              <a:t>In this model, the nucleus is the yellow ball in the middle.  It does not show it, but inside must be three protons and probably 4 neutrons.</a:t>
            </a:r>
          </a:p>
          <a:p>
            <a:pPr algn="ctr"/>
            <a:endParaRPr lang="en-US" sz="2400" dirty="0">
              <a:solidFill>
                <a:schemeClr val="tx1">
                  <a:lumMod val="95000"/>
                  <a:lumOff val="5000"/>
                </a:schemeClr>
              </a:solidFill>
              <a:latin typeface="Century Schoolbook" panose="02040604050505020304" pitchFamily="18" charset="0"/>
              <a:cs typeface="Consolas" pitchFamily="49" charset="0"/>
            </a:endParaRPr>
          </a:p>
          <a:p>
            <a:pPr algn="ctr"/>
            <a:r>
              <a:rPr lang="en-US" sz="2400" dirty="0">
                <a:solidFill>
                  <a:schemeClr val="tx1">
                    <a:lumMod val="95000"/>
                    <a:lumOff val="5000"/>
                  </a:schemeClr>
                </a:solidFill>
                <a:latin typeface="Century Schoolbook" panose="02040604050505020304" pitchFamily="18" charset="0"/>
                <a:cs typeface="Consolas" pitchFamily="49" charset="0"/>
              </a:rPr>
              <a:t>This is a model of atom #3, </a:t>
            </a:r>
            <a:br>
              <a:rPr lang="en-US" sz="2400" dirty="0">
                <a:solidFill>
                  <a:schemeClr val="tx1">
                    <a:lumMod val="95000"/>
                    <a:lumOff val="5000"/>
                  </a:schemeClr>
                </a:solidFill>
                <a:latin typeface="Century Schoolbook" panose="02040604050505020304" pitchFamily="18" charset="0"/>
                <a:cs typeface="Consolas" pitchFamily="49" charset="0"/>
              </a:rPr>
            </a:br>
            <a:r>
              <a:rPr lang="en-US" sz="2400" dirty="0">
                <a:solidFill>
                  <a:schemeClr val="tx1">
                    <a:lumMod val="95000"/>
                    <a:lumOff val="5000"/>
                  </a:schemeClr>
                </a:solidFill>
                <a:latin typeface="Century Schoolbook" panose="02040604050505020304" pitchFamily="18" charset="0"/>
                <a:cs typeface="Consolas" pitchFamily="49" charset="0"/>
              </a:rPr>
              <a:t>which is LITHIUM.</a:t>
            </a:r>
          </a:p>
          <a:p>
            <a:pPr algn="ctr"/>
            <a:endParaRPr lang="en-US" sz="2400" dirty="0">
              <a:solidFill>
                <a:schemeClr val="tx1">
                  <a:lumMod val="95000"/>
                  <a:lumOff val="5000"/>
                </a:schemeClr>
              </a:solidFill>
              <a:latin typeface="Century Schoolbook" panose="02040604050505020304" pitchFamily="18" charset="0"/>
              <a:cs typeface="Consolas" pitchFamily="49" charset="0"/>
            </a:endParaRPr>
          </a:p>
          <a:p>
            <a:pPr algn="ctr"/>
            <a:r>
              <a:rPr lang="en-US" sz="2400" dirty="0">
                <a:solidFill>
                  <a:schemeClr val="tx1">
                    <a:lumMod val="95000"/>
                    <a:lumOff val="5000"/>
                  </a:schemeClr>
                </a:solidFill>
                <a:latin typeface="Century Schoolbook" panose="02040604050505020304" pitchFamily="18" charset="0"/>
                <a:cs typeface="Consolas" pitchFamily="49" charset="0"/>
              </a:rPr>
              <a:t>It’s a cartoon, it’s not even what we think atoms look like, but it’s cute.</a:t>
            </a:r>
          </a:p>
        </p:txBody>
      </p:sp>
    </p:spTree>
    <p:extLst>
      <p:ext uri="{BB962C8B-B14F-4D97-AF65-F5344CB8AC3E}">
        <p14:creationId xmlns:p14="http://schemas.microsoft.com/office/powerpoint/2010/main" val="1029915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24676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69.  We can do </a:t>
            </a:r>
            <a:r>
              <a:rPr lang="en-US" sz="2800" u="sng" dirty="0">
                <a:solidFill>
                  <a:srgbClr val="FF0000"/>
                </a:solidFill>
                <a:latin typeface="Times New Roman" panose="02020603050405020304" pitchFamily="18" charset="0"/>
                <a:cs typeface="Times New Roman" panose="02020603050405020304" pitchFamily="18" charset="0"/>
              </a:rPr>
              <a:t>flame tests</a:t>
            </a:r>
            <a:r>
              <a:rPr lang="en-US" sz="2800" dirty="0">
                <a:latin typeface="Times New Roman" panose="02020603050405020304" pitchFamily="18" charset="0"/>
                <a:cs typeface="Times New Roman" panose="02020603050405020304" pitchFamily="18" charset="0"/>
              </a:rPr>
              <a:t> too, where fire can change color, depending upon what elements or compounds we are heating up.  Electrons gain a quantum of energy to become excited.  Then emit that same amount of energy when the electrons return to the ground state.  The energy emitted is spectra.    </a:t>
            </a:r>
          </a:p>
        </p:txBody>
      </p:sp>
      <p:pic>
        <p:nvPicPr>
          <p:cNvPr id="1026" name="Picture 2" descr="Image result for COLOR FLAME GREEN">
            <a:extLst>
              <a:ext uri="{FF2B5EF4-FFF2-40B4-BE49-F238E27FC236}">
                <a16:creationId xmlns:a16="http://schemas.microsoft.com/office/drawing/2014/main" id="{DF56F191-D6C5-48AD-892B-FBBD58C04EB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8601" y="3124200"/>
            <a:ext cx="2983344" cy="27062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8448DB8-561E-48EE-B5BA-1BC760FB3518}"/>
              </a:ext>
            </a:extLst>
          </p:cNvPr>
          <p:cNvSpPr txBox="1"/>
          <p:nvPr/>
        </p:nvSpPr>
        <p:spPr>
          <a:xfrm>
            <a:off x="3505200" y="3048000"/>
            <a:ext cx="5638800" cy="3416320"/>
          </a:xfrm>
          <a:prstGeom prst="rect">
            <a:avLst/>
          </a:prstGeom>
          <a:noFill/>
        </p:spPr>
        <p:txBody>
          <a:bodyPr wrap="square" rtlCol="0">
            <a:spAutoFit/>
          </a:bodyPr>
          <a:lstStyle/>
          <a:p>
            <a:r>
              <a:rPr lang="en-US" sz="2400" dirty="0">
                <a:solidFill>
                  <a:schemeClr val="accent3">
                    <a:lumMod val="50000"/>
                  </a:schemeClr>
                </a:solidFill>
                <a:latin typeface="Comic Sans MS" panose="030F0702030302020204" pitchFamily="66" charset="0"/>
              </a:rPr>
              <a:t>The </a:t>
            </a:r>
            <a:r>
              <a:rPr lang="en-US" sz="2400" u="sng" dirty="0">
                <a:solidFill>
                  <a:srgbClr val="FF0000"/>
                </a:solidFill>
                <a:latin typeface="Comic Sans MS" panose="030F0702030302020204" pitchFamily="66" charset="0"/>
              </a:rPr>
              <a:t>green flam</a:t>
            </a:r>
            <a:r>
              <a:rPr lang="en-US" sz="2400" dirty="0">
                <a:solidFill>
                  <a:schemeClr val="accent3">
                    <a:lumMod val="50000"/>
                  </a:schemeClr>
                </a:solidFill>
                <a:latin typeface="Comic Sans MS" panose="030F0702030302020204" pitchFamily="66" charset="0"/>
              </a:rPr>
              <a:t>e we see when we heat up copper salts is </a:t>
            </a:r>
            <a:r>
              <a:rPr lang="en-US" sz="2400" u="sng" dirty="0">
                <a:solidFill>
                  <a:srgbClr val="FF0000"/>
                </a:solidFill>
                <a:latin typeface="Comic Sans MS" panose="030F0702030302020204" pitchFamily="66" charset="0"/>
              </a:rPr>
              <a:t>spectra</a:t>
            </a:r>
            <a:r>
              <a:rPr lang="en-US" sz="2400" dirty="0">
                <a:solidFill>
                  <a:schemeClr val="accent3">
                    <a:lumMod val="50000"/>
                  </a:schemeClr>
                </a:solidFill>
                <a:latin typeface="Comic Sans MS" panose="030F0702030302020204" pitchFamily="66" charset="0"/>
              </a:rPr>
              <a:t>.  </a:t>
            </a:r>
            <a:br>
              <a:rPr lang="en-US" sz="2400" dirty="0">
                <a:solidFill>
                  <a:schemeClr val="accent3">
                    <a:lumMod val="50000"/>
                  </a:schemeClr>
                </a:solidFill>
                <a:latin typeface="Comic Sans MS" panose="030F0702030302020204" pitchFamily="66" charset="0"/>
              </a:rPr>
            </a:br>
            <a:r>
              <a:rPr lang="en-US" sz="2400" dirty="0">
                <a:solidFill>
                  <a:schemeClr val="accent3">
                    <a:lumMod val="50000"/>
                  </a:schemeClr>
                </a:solidFill>
                <a:latin typeface="Comic Sans MS" panose="030F0702030302020204" pitchFamily="66" charset="0"/>
              </a:rPr>
              <a:t>The spectrograph is much harder to see because the flame is jumping around like mad.  </a:t>
            </a:r>
            <a:br>
              <a:rPr lang="en-US" sz="2400" dirty="0">
                <a:solidFill>
                  <a:schemeClr val="accent3">
                    <a:lumMod val="50000"/>
                  </a:schemeClr>
                </a:solidFill>
                <a:latin typeface="Comic Sans MS" panose="030F0702030302020204" pitchFamily="66" charset="0"/>
              </a:rPr>
            </a:br>
            <a:br>
              <a:rPr lang="en-US" sz="2400" dirty="0">
                <a:solidFill>
                  <a:schemeClr val="accent3">
                    <a:lumMod val="50000"/>
                  </a:schemeClr>
                </a:solidFill>
                <a:latin typeface="Comic Sans MS" panose="030F0702030302020204" pitchFamily="66" charset="0"/>
              </a:rPr>
            </a:br>
            <a:r>
              <a:rPr lang="en-US" sz="2400" dirty="0">
                <a:solidFill>
                  <a:schemeClr val="accent3">
                    <a:lumMod val="50000"/>
                  </a:schemeClr>
                </a:solidFill>
                <a:latin typeface="Comic Sans MS" panose="030F0702030302020204" pitchFamily="66" charset="0"/>
              </a:rPr>
              <a:t>We can’t see on the spectrograph lines.  The spectrograph lines are present, we just can’t see them.  </a:t>
            </a:r>
          </a:p>
        </p:txBody>
      </p:sp>
    </p:spTree>
    <p:extLst>
      <p:ext uri="{BB962C8B-B14F-4D97-AF65-F5344CB8AC3E}">
        <p14:creationId xmlns:p14="http://schemas.microsoft.com/office/powerpoint/2010/main" val="11998764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3600450"/>
          </a:xfrm>
        </p:spPr>
        <p:txBody>
          <a:bodyPr/>
          <a:lstStyle/>
          <a:p>
            <a:pPr eaLnBrk="1" hangingPunct="1"/>
            <a:r>
              <a:rPr lang="en-US" altLang="en-US" dirty="0">
                <a:latin typeface="Times New Roman" panose="02020603050405020304" pitchFamily="18" charset="0"/>
                <a:cs typeface="Times New Roman" panose="02020603050405020304" pitchFamily="18" charset="0"/>
              </a:rPr>
              <a:t>Atomic Theory Class #4</a:t>
            </a:r>
            <a:br>
              <a:rPr lang="en-US" altLang="en-US" dirty="0">
                <a:latin typeface="Times New Roman" panose="02020603050405020304" pitchFamily="18" charset="0"/>
                <a:cs typeface="Times New Roman" panose="02020603050405020304" pitchFamily="18" charset="0"/>
              </a:rPr>
            </a:b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Ob:  What are isotopes and why are they so important?</a:t>
            </a:r>
          </a:p>
        </p:txBody>
      </p:sp>
      <p:sp>
        <p:nvSpPr>
          <p:cNvPr id="2051" name="Rectangle 3"/>
          <p:cNvSpPr>
            <a:spLocks noGrp="1" noChangeArrowheads="1"/>
          </p:cNvSpPr>
          <p:nvPr>
            <p:ph type="subTitle" idx="1"/>
          </p:nvPr>
        </p:nvSpPr>
        <p:spPr>
          <a:xfrm>
            <a:off x="0" y="3886200"/>
            <a:ext cx="9144000" cy="1752600"/>
          </a:xfrm>
        </p:spPr>
        <p:txBody>
          <a:bodyPr/>
          <a:lstStyle/>
          <a:p>
            <a:pPr eaLnBrk="1" hangingPunct="1">
              <a:lnSpc>
                <a:spcPct val="90000"/>
              </a:lnSpc>
            </a:pPr>
            <a:r>
              <a:rPr lang="en-US" altLang="en-US" sz="2800" dirty="0">
                <a:solidFill>
                  <a:srgbClr val="FF0000"/>
                </a:solidFill>
              </a:rPr>
              <a:t>You will need a calculator and your Periodic tables out.  </a:t>
            </a:r>
          </a:p>
          <a:p>
            <a:pPr eaLnBrk="1" hangingPunct="1">
              <a:lnSpc>
                <a:spcPct val="90000"/>
              </a:lnSpc>
            </a:pPr>
            <a:r>
              <a:rPr lang="en-US" altLang="en-US" sz="2800" dirty="0">
                <a:solidFill>
                  <a:srgbClr val="0000CC"/>
                </a:solidFill>
              </a:rPr>
              <a:t> </a:t>
            </a:r>
          </a:p>
        </p:txBody>
      </p:sp>
    </p:spTree>
    <p:extLst>
      <p:ext uri="{BB962C8B-B14F-4D97-AF65-F5344CB8AC3E}">
        <p14:creationId xmlns:p14="http://schemas.microsoft.com/office/powerpoint/2010/main" val="3098194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0" y="0"/>
            <a:ext cx="9144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None/>
            </a:pPr>
            <a:r>
              <a:rPr lang="en-US" altLang="en-US" dirty="0">
                <a:solidFill>
                  <a:srgbClr val="FF0000"/>
                </a:solidFill>
                <a:latin typeface="Times New Roman" panose="02020603050405020304" pitchFamily="18" charset="0"/>
                <a:cs typeface="Times New Roman" panose="02020603050405020304" pitchFamily="18" charset="0"/>
              </a:rPr>
              <a:t>70.  </a:t>
            </a:r>
            <a:r>
              <a:rPr lang="en-US" altLang="en-US" u="sng" dirty="0">
                <a:solidFill>
                  <a:srgbClr val="3333CC"/>
                </a:solidFill>
                <a:latin typeface="Times New Roman" panose="02020603050405020304" pitchFamily="18" charset="0"/>
                <a:cs typeface="Times New Roman" panose="02020603050405020304" pitchFamily="18" charset="0"/>
              </a:rPr>
              <a:t>John Dalton</a:t>
            </a:r>
            <a:r>
              <a:rPr lang="en-US" altLang="en-US" dirty="0">
                <a:solidFill>
                  <a:srgbClr val="3333CC"/>
                </a:solidFill>
                <a:latin typeface="Times New Roman" panose="02020603050405020304" pitchFamily="18" charset="0"/>
                <a:cs typeface="Times New Roman" panose="02020603050405020304" pitchFamily="18" charset="0"/>
              </a:rPr>
              <a:t> </a:t>
            </a:r>
            <a:r>
              <a:rPr lang="en-US" altLang="en-US" dirty="0">
                <a:solidFill>
                  <a:srgbClr val="FF0000"/>
                </a:solidFill>
                <a:latin typeface="Times New Roman" panose="02020603050405020304" pitchFamily="18" charset="0"/>
                <a:cs typeface="Times New Roman" panose="02020603050405020304" pitchFamily="18" charset="0"/>
              </a:rPr>
              <a:t>once said that all atoms of an </a:t>
            </a:r>
            <a:br>
              <a:rPr lang="en-US" altLang="en-US" dirty="0">
                <a:solidFill>
                  <a:srgbClr val="FF0000"/>
                </a:solidFill>
                <a:latin typeface="Times New Roman" panose="02020603050405020304" pitchFamily="18" charset="0"/>
                <a:cs typeface="Times New Roman" panose="02020603050405020304" pitchFamily="18" charset="0"/>
              </a:rPr>
            </a:br>
            <a:r>
              <a:rPr lang="en-US" altLang="en-US" dirty="0">
                <a:solidFill>
                  <a:srgbClr val="FF0000"/>
                </a:solidFill>
                <a:latin typeface="Times New Roman" panose="02020603050405020304" pitchFamily="18" charset="0"/>
                <a:cs typeface="Times New Roman" panose="02020603050405020304" pitchFamily="18" charset="0"/>
              </a:rPr>
              <a:t>       element are identical. </a:t>
            </a:r>
          </a:p>
          <a:p>
            <a:pPr eaLnBrk="1" fontAlgn="base" hangingPunct="1">
              <a:spcBef>
                <a:spcPct val="50000"/>
              </a:spcBef>
              <a:spcAft>
                <a:spcPct val="0"/>
              </a:spcAft>
              <a:buNone/>
            </a:pPr>
            <a:endParaRPr lang="en-US" altLang="en-US" sz="2800" dirty="0">
              <a:solidFill>
                <a:srgbClr val="FF0000"/>
              </a:solidFill>
              <a:latin typeface="Times New Roman" panose="02020603050405020304" pitchFamily="18" charset="0"/>
              <a:cs typeface="Times New Roman" panose="02020603050405020304" pitchFamily="18" charset="0"/>
            </a:endParaRPr>
          </a:p>
          <a:p>
            <a:pPr eaLnBrk="1" fontAlgn="base" hangingPunct="1">
              <a:spcBef>
                <a:spcPct val="50000"/>
              </a:spcBef>
              <a:spcAft>
                <a:spcPct val="0"/>
              </a:spcAft>
              <a:buNone/>
            </a:pPr>
            <a:r>
              <a:rPr lang="en-US" altLang="en-US" sz="3600" dirty="0">
                <a:solidFill>
                  <a:srgbClr val="000000"/>
                </a:solidFill>
                <a:latin typeface="Times New Roman" panose="02020603050405020304" pitchFamily="18" charset="0"/>
                <a:cs typeface="Times New Roman" panose="02020603050405020304" pitchFamily="18" charset="0"/>
              </a:rPr>
              <a:t> </a:t>
            </a:r>
            <a:endParaRPr lang="en-US" altLang="en-US" sz="2000" b="1" dirty="0">
              <a:solidFill>
                <a:srgbClr val="FF0000"/>
              </a:solidFill>
              <a:latin typeface="Tahoma" pitchFamily="34" charset="0"/>
            </a:endParaRPr>
          </a:p>
        </p:txBody>
      </p:sp>
    </p:spTree>
    <p:extLst>
      <p:ext uri="{BB962C8B-B14F-4D97-AF65-F5344CB8AC3E}">
        <p14:creationId xmlns:p14="http://schemas.microsoft.com/office/powerpoint/2010/main" val="28524017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E5FFEE"/>
        </a:solidFill>
        <a:effectLst/>
      </p:bgPr>
    </p:bg>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0" y="0"/>
            <a:ext cx="9144000" cy="5678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71.  He should have said:</a:t>
            </a:r>
          </a:p>
          <a:p>
            <a:pPr eaLnBrk="1" fontAlgn="base" hangingPunct="1">
              <a:spcBef>
                <a:spcPct val="50000"/>
              </a:spcBef>
              <a:spcAft>
                <a:spcPct val="0"/>
              </a:spcAft>
              <a:buFontTx/>
              <a:buNone/>
            </a:pPr>
            <a:r>
              <a:rPr lang="en-US" altLang="en-US" sz="5400" dirty="0">
                <a:solidFill>
                  <a:schemeClr val="tx1">
                    <a:lumMod val="95000"/>
                    <a:lumOff val="5000"/>
                  </a:schemeClr>
                </a:solidFill>
                <a:latin typeface="Times New Roman" panose="02020603050405020304" pitchFamily="18" charset="0"/>
                <a:cs typeface="Times New Roman" panose="02020603050405020304" pitchFamily="18" charset="0"/>
              </a:rPr>
              <a:t>All atoms of an element are </a:t>
            </a:r>
            <a:r>
              <a:rPr lang="en-US" altLang="en-US" sz="5400" u="sng" dirty="0">
                <a:solidFill>
                  <a:schemeClr val="tx1">
                    <a:lumMod val="95000"/>
                    <a:lumOff val="5000"/>
                  </a:schemeClr>
                </a:solidFill>
                <a:latin typeface="Times New Roman" panose="02020603050405020304" pitchFamily="18" charset="0"/>
                <a:cs typeface="Times New Roman" panose="02020603050405020304" pitchFamily="18" charset="0"/>
              </a:rPr>
              <a:t>chemically</a:t>
            </a:r>
            <a:r>
              <a:rPr lang="en-US" altLang="en-US" sz="5400" dirty="0">
                <a:solidFill>
                  <a:schemeClr val="tx1">
                    <a:lumMod val="95000"/>
                    <a:lumOff val="5000"/>
                  </a:schemeClr>
                </a:solidFill>
                <a:latin typeface="Times New Roman" panose="02020603050405020304" pitchFamily="18" charset="0"/>
                <a:cs typeface="Times New Roman" panose="02020603050405020304" pitchFamily="18" charset="0"/>
              </a:rPr>
              <a:t> identical. </a:t>
            </a:r>
            <a:br>
              <a:rPr lang="en-US" altLang="en-US" sz="5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All atoms of an element react alike, and they have the same chemical properties, </a:t>
            </a:r>
            <a:b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but they are NOT physically identical.  </a:t>
            </a:r>
            <a:endParaRPr lang="en-US" altLang="en-US" sz="5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43996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689745"/>
          </a:xfrm>
          <a:prstGeom prst="rect">
            <a:avLst/>
          </a:prstGeom>
          <a:noFill/>
        </p:spPr>
        <p:txBody>
          <a:bodyPr wrap="square" rtlCol="0">
            <a:spAutoFit/>
          </a:bodyPr>
          <a:lstStyle/>
          <a:p>
            <a:pPr>
              <a:lnSpc>
                <a:spcPct val="119000"/>
              </a:lnSpc>
              <a:spcBef>
                <a:spcPts val="1440"/>
              </a:spcBef>
            </a:pPr>
            <a:r>
              <a:rPr lang="en-US" sz="3200" dirty="0">
                <a:solidFill>
                  <a:srgbClr val="000000"/>
                </a:solidFill>
                <a:latin typeface="Times New Roman" panose="02020603050405020304" pitchFamily="18" charset="0"/>
                <a:cs typeface="Times New Roman" panose="02020603050405020304" pitchFamily="18" charset="0"/>
              </a:rPr>
              <a:t>72.  All atoms of an element are chemically identical.  They can have </a:t>
            </a:r>
            <a:r>
              <a:rPr lang="en-US" sz="3200" u="sng" dirty="0">
                <a:solidFill>
                  <a:srgbClr val="FF0000"/>
                </a:solidFill>
                <a:latin typeface="Times New Roman" panose="02020603050405020304" pitchFamily="18" charset="0"/>
                <a:cs typeface="Times New Roman" panose="02020603050405020304" pitchFamily="18" charset="0"/>
              </a:rPr>
              <a:t>different masses </a:t>
            </a:r>
            <a:r>
              <a:rPr lang="en-US" sz="3200" dirty="0">
                <a:solidFill>
                  <a:srgbClr val="000000"/>
                </a:solidFill>
                <a:latin typeface="Times New Roman" panose="02020603050405020304" pitchFamily="18" charset="0"/>
                <a:cs typeface="Times New Roman" panose="02020603050405020304" pitchFamily="18" charset="0"/>
              </a:rPr>
              <a:t>because the </a:t>
            </a:r>
            <a:br>
              <a:rPr lang="en-US" sz="3200" dirty="0">
                <a:solidFill>
                  <a:srgbClr val="000000"/>
                </a:solidFill>
                <a:latin typeface="Times New Roman" panose="02020603050405020304" pitchFamily="18" charset="0"/>
                <a:cs typeface="Times New Roman" panose="02020603050405020304" pitchFamily="18" charset="0"/>
              </a:rPr>
            </a:br>
            <a:r>
              <a:rPr lang="en-US" sz="3200" u="sng" dirty="0">
                <a:solidFill>
                  <a:srgbClr val="FF0000"/>
                </a:solidFill>
                <a:latin typeface="Times New Roman" panose="02020603050405020304" pitchFamily="18" charset="0"/>
                <a:cs typeface="Times New Roman" panose="02020603050405020304" pitchFamily="18" charset="0"/>
              </a:rPr>
              <a:t>number of neutrons</a:t>
            </a:r>
            <a:r>
              <a:rPr lang="en-US" sz="3200" dirty="0">
                <a:solidFill>
                  <a:srgbClr val="000000"/>
                </a:solidFill>
                <a:latin typeface="Times New Roman" panose="02020603050405020304" pitchFamily="18" charset="0"/>
                <a:cs typeface="Times New Roman" panose="02020603050405020304" pitchFamily="18" charset="0"/>
              </a:rPr>
              <a:t> in any element is not set.   </a:t>
            </a:r>
            <a:br>
              <a:rPr lang="en-US" sz="3200" dirty="0">
                <a:solidFill>
                  <a:srgbClr val="000000"/>
                </a:solidFill>
                <a:latin typeface="Times New Roman" panose="02020603050405020304" pitchFamily="18" charset="0"/>
                <a:cs typeface="Times New Roman" panose="02020603050405020304" pitchFamily="18" charset="0"/>
              </a:rPr>
            </a:br>
            <a:r>
              <a:rPr lang="en-US" sz="2000" dirty="0">
                <a:solidFill>
                  <a:srgbClr val="000000"/>
                </a:solidFill>
                <a:latin typeface="Times New Roman" panose="02020603050405020304" pitchFamily="18" charset="0"/>
                <a:cs typeface="Times New Roman" panose="02020603050405020304" pitchFamily="18" charset="0"/>
              </a:rPr>
              <a:t> </a:t>
            </a:r>
            <a:br>
              <a:rPr lang="en-US" sz="3200" dirty="0">
                <a:solidFill>
                  <a:srgbClr val="000000"/>
                </a:solidFill>
                <a:latin typeface="Times New Roman" panose="02020603050405020304" pitchFamily="18" charset="0"/>
                <a:cs typeface="Times New Roman" panose="02020603050405020304" pitchFamily="18" charset="0"/>
              </a:rPr>
            </a:br>
            <a:r>
              <a:rPr lang="en-US" sz="2400" dirty="0">
                <a:solidFill>
                  <a:srgbClr val="000000"/>
                </a:solidFill>
                <a:latin typeface="Times New Roman" panose="02020603050405020304" pitchFamily="18" charset="0"/>
                <a:cs typeface="Times New Roman" panose="02020603050405020304" pitchFamily="18" charset="0"/>
              </a:rPr>
              <a:t>All iron atoms have 26 protons, and 26 electrons.  </a:t>
            </a:r>
          </a:p>
          <a:p>
            <a:pPr>
              <a:lnSpc>
                <a:spcPct val="119000"/>
              </a:lnSpc>
              <a:spcBef>
                <a:spcPts val="1440"/>
              </a:spcBef>
            </a:pPr>
            <a:r>
              <a:rPr lang="en-US" sz="2400" dirty="0">
                <a:solidFill>
                  <a:srgbClr val="000000"/>
                </a:solidFill>
                <a:latin typeface="Times New Roman" panose="02020603050405020304" pitchFamily="18" charset="0"/>
                <a:cs typeface="Times New Roman" panose="02020603050405020304" pitchFamily="18" charset="0"/>
              </a:rPr>
              <a:t>Some iron atoms have the “normal” amount of 30 neutrons.  </a:t>
            </a:r>
            <a:br>
              <a:rPr lang="en-US" sz="2400" dirty="0">
                <a:solidFill>
                  <a:srgbClr val="000000"/>
                </a:solidFill>
                <a:latin typeface="Times New Roman" panose="02020603050405020304" pitchFamily="18" charset="0"/>
                <a:cs typeface="Times New Roman" panose="02020603050405020304" pitchFamily="18" charset="0"/>
              </a:rPr>
            </a:br>
            <a:r>
              <a:rPr lang="en-US" sz="2400" dirty="0">
                <a:solidFill>
                  <a:srgbClr val="000000"/>
                </a:solidFill>
                <a:latin typeface="Times New Roman" panose="02020603050405020304" pitchFamily="18" charset="0"/>
                <a:cs typeface="Times New Roman" panose="02020603050405020304" pitchFamily="18" charset="0"/>
              </a:rPr>
              <a:t>Some iron atoms have less, or more.  </a:t>
            </a:r>
            <a:br>
              <a:rPr lang="en-US" sz="2400" dirty="0">
                <a:solidFill>
                  <a:srgbClr val="000000"/>
                </a:solidFill>
                <a:latin typeface="Times New Roman" panose="02020603050405020304" pitchFamily="18" charset="0"/>
                <a:cs typeface="Times New Roman" panose="02020603050405020304" pitchFamily="18" charset="0"/>
              </a:rPr>
            </a:br>
            <a:r>
              <a:rPr lang="en-US" sz="2400" dirty="0">
                <a:solidFill>
                  <a:srgbClr val="000000"/>
                </a:solidFill>
                <a:latin typeface="Times New Roman" panose="02020603050405020304" pitchFamily="18" charset="0"/>
                <a:cs typeface="Times New Roman" panose="02020603050405020304" pitchFamily="18" charset="0"/>
              </a:rPr>
              <a:t> </a:t>
            </a:r>
            <a:br>
              <a:rPr lang="en-US" sz="2400" dirty="0">
                <a:solidFill>
                  <a:srgbClr val="000000"/>
                </a:solidFill>
                <a:latin typeface="Times New Roman" panose="02020603050405020304" pitchFamily="18" charset="0"/>
                <a:cs typeface="Times New Roman" panose="02020603050405020304" pitchFamily="18" charset="0"/>
              </a:rPr>
            </a:br>
            <a:endParaRPr lang="en-US" sz="3200" i="1" kern="1400" dirty="0">
              <a:solidFill>
                <a:srgbClr val="33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0543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275740"/>
          </a:xfrm>
          <a:prstGeom prst="rect">
            <a:avLst/>
          </a:prstGeom>
          <a:noFill/>
        </p:spPr>
        <p:txBody>
          <a:bodyPr wrap="square" rtlCol="0">
            <a:spAutoFit/>
          </a:bodyPr>
          <a:lstStyle/>
          <a:p>
            <a:pPr>
              <a:lnSpc>
                <a:spcPct val="119000"/>
              </a:lnSpc>
              <a:spcBef>
                <a:spcPts val="1440"/>
              </a:spcBef>
            </a:pPr>
            <a:r>
              <a:rPr lang="en-US" sz="3200" dirty="0">
                <a:solidFill>
                  <a:srgbClr val="000000"/>
                </a:solidFill>
                <a:latin typeface="Times New Roman" panose="02020603050405020304" pitchFamily="18" charset="0"/>
                <a:cs typeface="Times New Roman" panose="02020603050405020304" pitchFamily="18" charset="0"/>
              </a:rPr>
              <a:t>72.  All atoms of an element are chemically identical.  They can have different masses because the number of neutrons in any element is not set.   </a:t>
            </a:r>
            <a:br>
              <a:rPr lang="en-US" sz="3200" dirty="0">
                <a:solidFill>
                  <a:srgbClr val="000000"/>
                </a:solidFill>
                <a:latin typeface="Times New Roman" panose="02020603050405020304" pitchFamily="18" charset="0"/>
                <a:cs typeface="Times New Roman" panose="02020603050405020304" pitchFamily="18" charset="0"/>
              </a:rPr>
            </a:br>
            <a:r>
              <a:rPr lang="en-US" sz="2000" dirty="0">
                <a:solidFill>
                  <a:srgbClr val="000000"/>
                </a:solidFill>
                <a:latin typeface="Times New Roman" panose="02020603050405020304" pitchFamily="18" charset="0"/>
                <a:cs typeface="Times New Roman" panose="02020603050405020304" pitchFamily="18" charset="0"/>
              </a:rPr>
              <a:t> </a:t>
            </a:r>
            <a:br>
              <a:rPr lang="en-US" sz="3200" dirty="0">
                <a:solidFill>
                  <a:srgbClr val="000000"/>
                </a:solidFill>
                <a:latin typeface="Times New Roman" panose="02020603050405020304" pitchFamily="18" charset="0"/>
                <a:cs typeface="Times New Roman" panose="02020603050405020304" pitchFamily="18" charset="0"/>
              </a:rPr>
            </a:br>
            <a:r>
              <a:rPr lang="en-US" sz="2400" dirty="0">
                <a:solidFill>
                  <a:srgbClr val="000000"/>
                </a:solidFill>
                <a:latin typeface="Times New Roman" panose="02020603050405020304" pitchFamily="18" charset="0"/>
                <a:cs typeface="Times New Roman" panose="02020603050405020304" pitchFamily="18" charset="0"/>
              </a:rPr>
              <a:t>All iron atoms have 26 protons, and 26 electrons.  </a:t>
            </a:r>
          </a:p>
          <a:p>
            <a:pPr>
              <a:lnSpc>
                <a:spcPct val="119000"/>
              </a:lnSpc>
              <a:spcBef>
                <a:spcPts val="1440"/>
              </a:spcBef>
            </a:pPr>
            <a:r>
              <a:rPr lang="en-US" sz="2400" dirty="0">
                <a:solidFill>
                  <a:srgbClr val="000000"/>
                </a:solidFill>
                <a:latin typeface="Times New Roman" panose="02020603050405020304" pitchFamily="18" charset="0"/>
                <a:cs typeface="Times New Roman" panose="02020603050405020304" pitchFamily="18" charset="0"/>
              </a:rPr>
              <a:t>Some iron atoms have the “normal” amount of 30 neutrons.  </a:t>
            </a:r>
            <a:br>
              <a:rPr lang="en-US" sz="2400" dirty="0">
                <a:solidFill>
                  <a:srgbClr val="000000"/>
                </a:solidFill>
                <a:latin typeface="Times New Roman" panose="02020603050405020304" pitchFamily="18" charset="0"/>
                <a:cs typeface="Times New Roman" panose="02020603050405020304" pitchFamily="18" charset="0"/>
              </a:rPr>
            </a:br>
            <a:r>
              <a:rPr lang="en-US" sz="2400" dirty="0">
                <a:solidFill>
                  <a:srgbClr val="000000"/>
                </a:solidFill>
                <a:latin typeface="Times New Roman" panose="02020603050405020304" pitchFamily="18" charset="0"/>
                <a:cs typeface="Times New Roman" panose="02020603050405020304" pitchFamily="18" charset="0"/>
              </a:rPr>
              <a:t>Some iron atoms have less, or more.  </a:t>
            </a:r>
            <a:br>
              <a:rPr lang="en-US" sz="2400" dirty="0">
                <a:solidFill>
                  <a:srgbClr val="000000"/>
                </a:solidFill>
                <a:latin typeface="Times New Roman" panose="02020603050405020304" pitchFamily="18" charset="0"/>
                <a:cs typeface="Times New Roman" panose="02020603050405020304" pitchFamily="18" charset="0"/>
              </a:rPr>
            </a:br>
            <a:r>
              <a:rPr lang="en-US" sz="2400" dirty="0">
                <a:solidFill>
                  <a:srgbClr val="000000"/>
                </a:solidFill>
                <a:latin typeface="Times New Roman" panose="02020603050405020304" pitchFamily="18" charset="0"/>
                <a:cs typeface="Times New Roman" panose="02020603050405020304" pitchFamily="18" charset="0"/>
              </a:rPr>
              <a:t> </a:t>
            </a:r>
            <a:br>
              <a:rPr lang="en-US" sz="2400" dirty="0">
                <a:solidFill>
                  <a:srgbClr val="000000"/>
                </a:solidFill>
                <a:latin typeface="Times New Roman" panose="02020603050405020304" pitchFamily="18" charset="0"/>
                <a:cs typeface="Times New Roman" panose="02020603050405020304" pitchFamily="18" charset="0"/>
              </a:rPr>
            </a:br>
            <a:r>
              <a:rPr lang="en-US" sz="3200" dirty="0">
                <a:solidFill>
                  <a:srgbClr val="000000"/>
                </a:solidFill>
                <a:latin typeface="Times New Roman" panose="02020603050405020304" pitchFamily="18" charset="0"/>
                <a:cs typeface="Times New Roman" panose="02020603050405020304" pitchFamily="18" charset="0"/>
              </a:rPr>
              <a:t>73.  These different iron atoms are called </a:t>
            </a:r>
            <a:br>
              <a:rPr lang="en-US" sz="3200" dirty="0">
                <a:solidFill>
                  <a:srgbClr val="000000"/>
                </a:solidFill>
                <a:latin typeface="Times New Roman" panose="02020603050405020304" pitchFamily="18" charset="0"/>
                <a:cs typeface="Times New Roman" panose="02020603050405020304" pitchFamily="18" charset="0"/>
              </a:rPr>
            </a:br>
            <a:r>
              <a:rPr lang="en-US" sz="3200" dirty="0">
                <a:solidFill>
                  <a:srgbClr val="00000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ISOTOPES of iron.             </a:t>
            </a:r>
            <a:endParaRPr lang="en-US" sz="3200" i="1" kern="1400" dirty="0">
              <a:solidFill>
                <a:srgbClr val="3333CC"/>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CA179D3-2EEB-E1AE-D790-DD4149035931}"/>
              </a:ext>
            </a:extLst>
          </p:cNvPr>
          <p:cNvSpPr txBox="1"/>
          <p:nvPr/>
        </p:nvSpPr>
        <p:spPr>
          <a:xfrm>
            <a:off x="5029200" y="4795897"/>
            <a:ext cx="4114800" cy="2062103"/>
          </a:xfrm>
          <a:prstGeom prst="rect">
            <a:avLst/>
          </a:prstGeom>
          <a:solidFill>
            <a:srgbClr val="FFFF00"/>
          </a:solidFill>
        </p:spPr>
        <p:txBody>
          <a:bodyPr wrap="square" rtlCol="0">
            <a:spAutoFit/>
          </a:bodyPr>
          <a:lstStyle/>
          <a:p>
            <a:pPr algn="ct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There are 118 elements, </a:t>
            </a:r>
            <a:b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but there are about </a:t>
            </a:r>
            <a:b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1500 different isotopes.</a:t>
            </a:r>
            <a:br>
              <a:rPr lang="en-US" sz="800" i="1"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sz="3200" dirty="0">
              <a:solidFill>
                <a:schemeClr val="tx1">
                  <a:lumMod val="95000"/>
                  <a:lumOff val="5000"/>
                </a:schemeClr>
              </a:solidFill>
            </a:endParaRPr>
          </a:p>
        </p:txBody>
      </p:sp>
    </p:spTree>
    <p:extLst>
      <p:ext uri="{BB962C8B-B14F-4D97-AF65-F5344CB8AC3E}">
        <p14:creationId xmlns:p14="http://schemas.microsoft.com/office/powerpoint/2010/main" val="21444678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0811EE-BB2E-4D43-8298-5994BAFC2938}"/>
              </a:ext>
            </a:extLst>
          </p:cNvPr>
          <p:cNvSpPr txBox="1"/>
          <p:nvPr/>
        </p:nvSpPr>
        <p:spPr>
          <a:xfrm>
            <a:off x="0" y="0"/>
            <a:ext cx="9144000" cy="2308324"/>
          </a:xfrm>
          <a:prstGeom prst="rect">
            <a:avLst/>
          </a:prstGeom>
          <a:noFill/>
        </p:spPr>
        <p:txBody>
          <a:bodyPr wrap="square" rtlCol="0">
            <a:spAutoFit/>
          </a:bodyPr>
          <a:lstStyle/>
          <a:p>
            <a:r>
              <a:rPr lang="en-US" sz="4800" dirty="0">
                <a:solidFill>
                  <a:srgbClr val="000000"/>
                </a:solidFill>
                <a:latin typeface="Times New Roman" panose="02020603050405020304" pitchFamily="18" charset="0"/>
                <a:cs typeface="Times New Roman" panose="02020603050405020304" pitchFamily="18" charset="0"/>
              </a:rPr>
              <a:t>74.  Each kind of atom comes in a variety of masses, every one of them is an </a:t>
            </a:r>
            <a:r>
              <a:rPr lang="en-US" sz="4800" dirty="0">
                <a:solidFill>
                  <a:srgbClr val="FF0000"/>
                </a:solidFill>
                <a:latin typeface="Times New Roman" panose="02020603050405020304" pitchFamily="18" charset="0"/>
                <a:cs typeface="Times New Roman" panose="02020603050405020304" pitchFamily="18" charset="0"/>
              </a:rPr>
              <a:t>ISOTOPE </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of that element.  </a:t>
            </a:r>
          </a:p>
        </p:txBody>
      </p:sp>
      <p:pic>
        <p:nvPicPr>
          <p:cNvPr id="5122" name="Picture 2" descr="Understanding the Outsized Effect of Hydrogen Isotopes | Department of  Energy">
            <a:extLst>
              <a:ext uri="{FF2B5EF4-FFF2-40B4-BE49-F238E27FC236}">
                <a16:creationId xmlns:a16="http://schemas.microsoft.com/office/drawing/2014/main" id="{5D3DBD46-C344-EC5D-4800-426A4DFEE9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 y="2475608"/>
            <a:ext cx="5105400" cy="4148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7042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nderstanding the Outsized Effect of Hydrogen Isotopes | Department of  Energy">
            <a:extLst>
              <a:ext uri="{FF2B5EF4-FFF2-40B4-BE49-F238E27FC236}">
                <a16:creationId xmlns:a16="http://schemas.microsoft.com/office/drawing/2014/main" id="{5D3DBD46-C344-EC5D-4800-426A4DFEE9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58"/>
            <a:ext cx="5105400" cy="41481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7F8BD02-5CB8-3C5C-B7C7-38BBD11E5588}"/>
              </a:ext>
            </a:extLst>
          </p:cNvPr>
          <p:cNvSpPr txBox="1"/>
          <p:nvPr/>
        </p:nvSpPr>
        <p:spPr>
          <a:xfrm>
            <a:off x="4876800" y="609600"/>
            <a:ext cx="4267200" cy="5262979"/>
          </a:xfrm>
          <a:prstGeom prst="rect">
            <a:avLst/>
          </a:prstGeom>
          <a:solidFill>
            <a:srgbClr val="FFCCFF"/>
          </a:solid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75.</a:t>
            </a:r>
          </a:p>
          <a:p>
            <a:pPr algn="ctr"/>
            <a:endParaRPr lang="en-US" sz="2400" b="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H-1 has 1 p</a:t>
            </a:r>
            <a:r>
              <a:rPr lang="en-US" sz="2400" baseline="300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+ 0 n°</a:t>
            </a:r>
          </a:p>
          <a:p>
            <a:pPr algn="ctr"/>
            <a:endParaRPr lang="en-US" sz="2400" b="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H-2 has 1 p</a:t>
            </a:r>
            <a:r>
              <a:rPr lang="en-US" sz="2400" baseline="300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+ 1 n°</a:t>
            </a:r>
          </a:p>
          <a:p>
            <a:pPr algn="ctr"/>
            <a:endParaRPr lang="en-US" sz="2400" b="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H-3 has 1 p</a:t>
            </a:r>
            <a:r>
              <a:rPr lang="en-US" sz="2400" baseline="300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+ 2 n°</a:t>
            </a:r>
          </a:p>
          <a:p>
            <a:pPr algn="ct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All are hydrogen atoms,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all bond in the same way.</a:t>
            </a:r>
          </a:p>
          <a:p>
            <a:pPr algn="ctr"/>
            <a:endParaRPr lang="en-US" sz="2400" b="1" dirty="0">
              <a:latin typeface="Times New Roman" panose="02020603050405020304" pitchFamily="18" charset="0"/>
              <a:cs typeface="Times New Roman" panose="02020603050405020304" pitchFamily="18" charset="0"/>
            </a:endParaRPr>
          </a:p>
          <a:p>
            <a:pPr algn="ctr"/>
            <a:r>
              <a:rPr lang="en-US" sz="2400" b="1" dirty="0">
                <a:solidFill>
                  <a:srgbClr val="3333CC"/>
                </a:solidFill>
                <a:latin typeface="Times New Roman" panose="02020603050405020304" pitchFamily="18" charset="0"/>
                <a:cs typeface="Times New Roman" panose="02020603050405020304" pitchFamily="18" charset="0"/>
              </a:rPr>
              <a:t>They have different numbers of neutrons (how cool is that?)</a:t>
            </a:r>
            <a:endParaRPr lang="en-US" sz="2000" b="1" dirty="0">
              <a:solidFill>
                <a:srgbClr val="33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9865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883259"/>
              </p:ext>
            </p:extLst>
          </p:nvPr>
        </p:nvGraphicFramePr>
        <p:xfrm>
          <a:off x="0" y="990600"/>
          <a:ext cx="9144001" cy="5715001"/>
        </p:xfrm>
        <a:graphic>
          <a:graphicData uri="http://schemas.openxmlformats.org/drawingml/2006/table">
            <a:tbl>
              <a:tblPr/>
              <a:tblGrid>
                <a:gridCol w="643441">
                  <a:extLst>
                    <a:ext uri="{9D8B030D-6E8A-4147-A177-3AD203B41FA5}">
                      <a16:colId xmlns:a16="http://schemas.microsoft.com/office/drawing/2014/main" val="20000"/>
                    </a:ext>
                  </a:extLst>
                </a:gridCol>
                <a:gridCol w="2125140">
                  <a:extLst>
                    <a:ext uri="{9D8B030D-6E8A-4147-A177-3AD203B41FA5}">
                      <a16:colId xmlns:a16="http://schemas.microsoft.com/office/drawing/2014/main" val="20001"/>
                    </a:ext>
                  </a:extLst>
                </a:gridCol>
                <a:gridCol w="2125140">
                  <a:extLst>
                    <a:ext uri="{9D8B030D-6E8A-4147-A177-3AD203B41FA5}">
                      <a16:colId xmlns:a16="http://schemas.microsoft.com/office/drawing/2014/main" val="20002"/>
                    </a:ext>
                  </a:extLst>
                </a:gridCol>
                <a:gridCol w="2125140">
                  <a:extLst>
                    <a:ext uri="{9D8B030D-6E8A-4147-A177-3AD203B41FA5}">
                      <a16:colId xmlns:a16="http://schemas.microsoft.com/office/drawing/2014/main" val="20003"/>
                    </a:ext>
                  </a:extLst>
                </a:gridCol>
                <a:gridCol w="2125140">
                  <a:extLst>
                    <a:ext uri="{9D8B030D-6E8A-4147-A177-3AD203B41FA5}">
                      <a16:colId xmlns:a16="http://schemas.microsoft.com/office/drawing/2014/main" val="20004"/>
                    </a:ext>
                  </a:extLst>
                </a:gridCol>
              </a:tblGrid>
              <a:tr h="936947">
                <a:tc>
                  <a:txBody>
                    <a:bodyPr/>
                    <a:lstStyle/>
                    <a:p>
                      <a:pPr marR="0" indent="0" algn="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ISOTOPE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K-39</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K-40</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70C0"/>
                          </a:solidFill>
                          <a:effectLst/>
                          <a:latin typeface="Times New Roman" panose="02020603050405020304" pitchFamily="18" charset="0"/>
                          <a:cs typeface="Times New Roman" panose="02020603050405020304" pitchFamily="18" charset="0"/>
                        </a:rPr>
                        <a:t>K-41</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8826">
                <a:tc>
                  <a:txBody>
                    <a:bodyPr/>
                    <a:lstStyle/>
                    <a:p>
                      <a:pPr marR="0" indent="0" algn="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MASS in amu</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b="0" i="0" kern="1200" dirty="0">
                          <a:solidFill>
                            <a:schemeClr val="tx1"/>
                          </a:solidFill>
                          <a:effectLst/>
                          <a:latin typeface="Times New Roman" panose="02020603050405020304" pitchFamily="18" charset="0"/>
                          <a:ea typeface="+mn-ea"/>
                          <a:cs typeface="Times New Roman" panose="02020603050405020304" pitchFamily="18" charset="0"/>
                        </a:rPr>
                        <a:t>38.9637</a:t>
                      </a:r>
                      <a:r>
                        <a:rPr lang="en-US" sz="2400" kern="1400" dirty="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b="0" i="0" kern="1200" dirty="0">
                          <a:solidFill>
                            <a:schemeClr val="tx1"/>
                          </a:solidFill>
                          <a:effectLst/>
                          <a:latin typeface="Times New Roman" panose="02020603050405020304" pitchFamily="18" charset="0"/>
                          <a:ea typeface="+mn-ea"/>
                          <a:cs typeface="Times New Roman" panose="02020603050405020304" pitchFamily="18" charset="0"/>
                        </a:rPr>
                        <a:t>39.963</a:t>
                      </a:r>
                      <a:r>
                        <a:rPr lang="en-US" sz="2400" kern="1400" dirty="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b="0" i="0" kern="1200" dirty="0">
                          <a:solidFill>
                            <a:schemeClr val="tx1"/>
                          </a:solidFill>
                          <a:effectLst/>
                          <a:latin typeface="Times New Roman" panose="02020603050405020304" pitchFamily="18" charset="0"/>
                          <a:ea typeface="+mn-ea"/>
                          <a:cs typeface="Times New Roman" panose="02020603050405020304" pitchFamily="18" charset="0"/>
                        </a:rPr>
                        <a:t>40.9618</a:t>
                      </a:r>
                      <a:r>
                        <a:rPr lang="en-US" sz="2400" kern="1400" dirty="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6456744"/>
                  </a:ext>
                </a:extLst>
              </a:tr>
              <a:tr h="1372624">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76</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protons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72624">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77</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electrons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93980">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78</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neutrons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Control 1"/>
          <p:cNvSpPr>
            <a:spLocks noChangeArrowheads="1" noChangeShapeType="1"/>
          </p:cNvSpPr>
          <p:nvPr/>
        </p:nvSpPr>
        <p:spPr bwMode="auto">
          <a:xfrm>
            <a:off x="1149350" y="10880725"/>
            <a:ext cx="7310438" cy="18669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4" name="TextBox 3"/>
          <p:cNvSpPr txBox="1"/>
          <p:nvPr/>
        </p:nvSpPr>
        <p:spPr>
          <a:xfrm>
            <a:off x="-2" y="0"/>
            <a:ext cx="9144001" cy="892552"/>
          </a:xfrm>
          <a:prstGeom prst="rect">
            <a:avLst/>
          </a:prstGeom>
          <a:solidFill>
            <a:srgbClr val="FFFF00"/>
          </a:solidFill>
        </p:spPr>
        <p:txBody>
          <a:bodyPr wrap="square" rtlCol="0">
            <a:spAutoFit/>
          </a:bodyPr>
          <a:lstStyle/>
          <a:p>
            <a:pPr algn="ctr"/>
            <a:endParaRPr lang="en-US" sz="800" dirty="0">
              <a:solidFill>
                <a:srgbClr val="FF0000"/>
              </a:solidFill>
              <a:latin typeface="Times New Roman" panose="02020603050405020304" pitchFamily="18" charset="0"/>
              <a:cs typeface="Times New Roman" panose="02020603050405020304" pitchFamily="18" charset="0"/>
            </a:endParaRPr>
          </a:p>
          <a:p>
            <a:pPr algn="ctr"/>
            <a:r>
              <a:rPr lang="en-US" sz="2800" dirty="0">
                <a:solidFill>
                  <a:srgbClr val="FF0000"/>
                </a:solidFill>
                <a:latin typeface="Times New Roman" panose="02020603050405020304" pitchFamily="18" charset="0"/>
                <a:cs typeface="Times New Roman" panose="02020603050405020304" pitchFamily="18" charset="0"/>
              </a:rPr>
              <a:t>FILL IN THIS CHART of the common Isotopes of Potassium</a:t>
            </a:r>
            <a:br>
              <a:rPr lang="en-US" sz="800" dirty="0">
                <a:solidFill>
                  <a:srgbClr val="FF0000"/>
                </a:solidFill>
                <a:latin typeface="Times New Roman" panose="02020603050405020304" pitchFamily="18" charset="0"/>
                <a:cs typeface="Times New Roman" panose="02020603050405020304" pitchFamily="18" charset="0"/>
              </a:rPr>
            </a:br>
            <a:br>
              <a:rPr lang="en-US" sz="800" dirty="0">
                <a:solidFill>
                  <a:srgbClr val="FF0000"/>
                </a:solidFill>
                <a:latin typeface="Times New Roman" panose="02020603050405020304" pitchFamily="18" charset="0"/>
                <a:cs typeface="Times New Roman" panose="02020603050405020304" pitchFamily="18" charset="0"/>
              </a:rPr>
            </a:br>
            <a:r>
              <a:rPr lang="en-US" sz="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93002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29332557"/>
              </p:ext>
            </p:extLst>
          </p:nvPr>
        </p:nvGraphicFramePr>
        <p:xfrm>
          <a:off x="0" y="990600"/>
          <a:ext cx="9144001" cy="5715001"/>
        </p:xfrm>
        <a:graphic>
          <a:graphicData uri="http://schemas.openxmlformats.org/drawingml/2006/table">
            <a:tbl>
              <a:tblPr/>
              <a:tblGrid>
                <a:gridCol w="643441">
                  <a:extLst>
                    <a:ext uri="{9D8B030D-6E8A-4147-A177-3AD203B41FA5}">
                      <a16:colId xmlns:a16="http://schemas.microsoft.com/office/drawing/2014/main" val="20000"/>
                    </a:ext>
                  </a:extLst>
                </a:gridCol>
                <a:gridCol w="2125140">
                  <a:extLst>
                    <a:ext uri="{9D8B030D-6E8A-4147-A177-3AD203B41FA5}">
                      <a16:colId xmlns:a16="http://schemas.microsoft.com/office/drawing/2014/main" val="20001"/>
                    </a:ext>
                  </a:extLst>
                </a:gridCol>
                <a:gridCol w="2125140">
                  <a:extLst>
                    <a:ext uri="{9D8B030D-6E8A-4147-A177-3AD203B41FA5}">
                      <a16:colId xmlns:a16="http://schemas.microsoft.com/office/drawing/2014/main" val="20002"/>
                    </a:ext>
                  </a:extLst>
                </a:gridCol>
                <a:gridCol w="2125140">
                  <a:extLst>
                    <a:ext uri="{9D8B030D-6E8A-4147-A177-3AD203B41FA5}">
                      <a16:colId xmlns:a16="http://schemas.microsoft.com/office/drawing/2014/main" val="20003"/>
                    </a:ext>
                  </a:extLst>
                </a:gridCol>
                <a:gridCol w="2125140">
                  <a:extLst>
                    <a:ext uri="{9D8B030D-6E8A-4147-A177-3AD203B41FA5}">
                      <a16:colId xmlns:a16="http://schemas.microsoft.com/office/drawing/2014/main" val="20004"/>
                    </a:ext>
                  </a:extLst>
                </a:gridCol>
              </a:tblGrid>
              <a:tr h="936947">
                <a:tc>
                  <a:txBody>
                    <a:bodyPr/>
                    <a:lstStyle/>
                    <a:p>
                      <a:pPr marR="0" indent="0" algn="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ISOTOPE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K-39</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K-40</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70C0"/>
                          </a:solidFill>
                          <a:effectLst/>
                          <a:latin typeface="Times New Roman" panose="02020603050405020304" pitchFamily="18" charset="0"/>
                          <a:cs typeface="Times New Roman" panose="02020603050405020304" pitchFamily="18" charset="0"/>
                        </a:rPr>
                        <a:t>K-41</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8826">
                <a:tc>
                  <a:txBody>
                    <a:bodyPr/>
                    <a:lstStyle/>
                    <a:p>
                      <a:pPr marR="0" indent="0" algn="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MASS in amu</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b="0" i="0" kern="1200" dirty="0">
                          <a:solidFill>
                            <a:schemeClr val="tx1"/>
                          </a:solidFill>
                          <a:effectLst/>
                          <a:latin typeface="Times New Roman" panose="02020603050405020304" pitchFamily="18" charset="0"/>
                          <a:ea typeface="+mn-ea"/>
                          <a:cs typeface="Times New Roman" panose="02020603050405020304" pitchFamily="18" charset="0"/>
                        </a:rPr>
                        <a:t>38.9637</a:t>
                      </a:r>
                      <a:r>
                        <a:rPr lang="en-US" sz="2400" kern="1400" dirty="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b="0" i="0" kern="1200" dirty="0">
                          <a:solidFill>
                            <a:schemeClr val="tx1"/>
                          </a:solidFill>
                          <a:effectLst/>
                          <a:latin typeface="Times New Roman" panose="02020603050405020304" pitchFamily="18" charset="0"/>
                          <a:ea typeface="+mn-ea"/>
                          <a:cs typeface="Times New Roman" panose="02020603050405020304" pitchFamily="18" charset="0"/>
                        </a:rPr>
                        <a:t>39.963</a:t>
                      </a:r>
                      <a:r>
                        <a:rPr lang="en-US" sz="2400" kern="1400" dirty="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b="0" i="0" kern="1200" dirty="0">
                          <a:solidFill>
                            <a:schemeClr val="tx1"/>
                          </a:solidFill>
                          <a:effectLst/>
                          <a:latin typeface="Times New Roman" panose="02020603050405020304" pitchFamily="18" charset="0"/>
                          <a:ea typeface="+mn-ea"/>
                          <a:cs typeface="Times New Roman" panose="02020603050405020304" pitchFamily="18" charset="0"/>
                        </a:rPr>
                        <a:t>40.9618</a:t>
                      </a:r>
                      <a:r>
                        <a:rPr lang="en-US" sz="2400" kern="1400" dirty="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6456744"/>
                  </a:ext>
                </a:extLst>
              </a:tr>
              <a:tr h="1372624">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76</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protons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3600" kern="1400" dirty="0">
                          <a:solidFill>
                            <a:srgbClr val="FF0000"/>
                          </a:solidFill>
                          <a:effectLst/>
                          <a:latin typeface="Times New Roman" panose="02020603050405020304" pitchFamily="18" charset="0"/>
                          <a:cs typeface="Times New Roman" panose="02020603050405020304" pitchFamily="18" charset="0"/>
                        </a:rPr>
                        <a:t>19 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3600" kern="1400" dirty="0">
                          <a:solidFill>
                            <a:srgbClr val="FF0000"/>
                          </a:solidFill>
                          <a:effectLst/>
                          <a:latin typeface="Times New Roman" panose="02020603050405020304" pitchFamily="18" charset="0"/>
                          <a:cs typeface="Times New Roman" panose="02020603050405020304" pitchFamily="18" charset="0"/>
                        </a:rPr>
                        <a:t>19 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3600" kern="1400" dirty="0">
                          <a:solidFill>
                            <a:srgbClr val="FF0000"/>
                          </a:solidFill>
                          <a:effectLst/>
                          <a:latin typeface="Times New Roman" panose="02020603050405020304" pitchFamily="18" charset="0"/>
                          <a:cs typeface="Times New Roman" panose="02020603050405020304" pitchFamily="18" charset="0"/>
                        </a:rPr>
                        <a:t>19 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72624">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77</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electrons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93980">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78</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neutrons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Control 1"/>
          <p:cNvSpPr>
            <a:spLocks noChangeArrowheads="1" noChangeShapeType="1"/>
          </p:cNvSpPr>
          <p:nvPr/>
        </p:nvSpPr>
        <p:spPr bwMode="auto">
          <a:xfrm>
            <a:off x="1149350" y="10880725"/>
            <a:ext cx="7310438" cy="18669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4" name="TextBox 3"/>
          <p:cNvSpPr txBox="1"/>
          <p:nvPr/>
        </p:nvSpPr>
        <p:spPr>
          <a:xfrm>
            <a:off x="-2" y="0"/>
            <a:ext cx="9144001" cy="892552"/>
          </a:xfrm>
          <a:prstGeom prst="rect">
            <a:avLst/>
          </a:prstGeom>
          <a:solidFill>
            <a:srgbClr val="FFFF00"/>
          </a:solidFill>
        </p:spPr>
        <p:txBody>
          <a:bodyPr wrap="square" rtlCol="0">
            <a:spAutoFit/>
          </a:bodyPr>
          <a:lstStyle/>
          <a:p>
            <a:pPr algn="ctr"/>
            <a:endParaRPr lang="en-US" sz="800" dirty="0">
              <a:solidFill>
                <a:srgbClr val="FF0000"/>
              </a:solidFill>
              <a:latin typeface="Times New Roman" panose="02020603050405020304" pitchFamily="18" charset="0"/>
              <a:cs typeface="Times New Roman" panose="02020603050405020304" pitchFamily="18" charset="0"/>
            </a:endParaRPr>
          </a:p>
          <a:p>
            <a:pPr algn="ctr"/>
            <a:r>
              <a:rPr lang="en-US" sz="2800" dirty="0">
                <a:solidFill>
                  <a:srgbClr val="FF0000"/>
                </a:solidFill>
                <a:latin typeface="Times New Roman" panose="02020603050405020304" pitchFamily="18" charset="0"/>
                <a:cs typeface="Times New Roman" panose="02020603050405020304" pitchFamily="18" charset="0"/>
              </a:rPr>
              <a:t>FILL IN THIS CHART of the common Isotopes of Potassium</a:t>
            </a:r>
            <a:br>
              <a:rPr lang="en-US" sz="800" dirty="0">
                <a:solidFill>
                  <a:srgbClr val="FF0000"/>
                </a:solidFill>
                <a:latin typeface="Times New Roman" panose="02020603050405020304" pitchFamily="18" charset="0"/>
                <a:cs typeface="Times New Roman" panose="02020603050405020304" pitchFamily="18" charset="0"/>
              </a:rPr>
            </a:br>
            <a:br>
              <a:rPr lang="en-US" sz="800" dirty="0">
                <a:solidFill>
                  <a:srgbClr val="FF0000"/>
                </a:solidFill>
                <a:latin typeface="Times New Roman" panose="02020603050405020304" pitchFamily="18" charset="0"/>
                <a:cs typeface="Times New Roman" panose="02020603050405020304" pitchFamily="18" charset="0"/>
              </a:rPr>
            </a:br>
            <a:r>
              <a:rPr lang="en-US" sz="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8984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412CA5-C871-4322-BA2C-0D1EE5284BD0}"/>
              </a:ext>
            </a:extLst>
          </p:cNvPr>
          <p:cNvSpPr txBox="1"/>
          <p:nvPr/>
        </p:nvSpPr>
        <p:spPr>
          <a:xfrm>
            <a:off x="0" y="0"/>
            <a:ext cx="9144000" cy="6247864"/>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5.  </a:t>
            </a:r>
            <a:r>
              <a:rPr lang="en-US" sz="4800" u="sng" dirty="0">
                <a:solidFill>
                  <a:srgbClr val="FF0000"/>
                </a:solidFill>
                <a:latin typeface="Times New Roman" panose="02020603050405020304" pitchFamily="18" charset="0"/>
                <a:cs typeface="Times New Roman" panose="02020603050405020304" pitchFamily="18" charset="0"/>
              </a:rPr>
              <a:t>AMU</a:t>
            </a:r>
            <a:r>
              <a:rPr lang="en-US" sz="4800" dirty="0">
                <a:solidFill>
                  <a:srgbClr val="FF0000"/>
                </a:solidFill>
                <a:latin typeface="Times New Roman" panose="02020603050405020304" pitchFamily="18" charset="0"/>
                <a:cs typeface="Times New Roman" panose="02020603050405020304" pitchFamily="18" charset="0"/>
              </a:rPr>
              <a:t> is </a:t>
            </a:r>
            <a:r>
              <a:rPr lang="en-US" sz="4800" u="sng" dirty="0">
                <a:solidFill>
                  <a:srgbClr val="FF0000"/>
                </a:solidFill>
                <a:latin typeface="Times New Roman" panose="02020603050405020304" pitchFamily="18" charset="0"/>
                <a:cs typeface="Times New Roman" panose="02020603050405020304" pitchFamily="18" charset="0"/>
              </a:rPr>
              <a:t>atomic mass unit.</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It’s a super small mass, and there is a lot of math to make it equivalent to </a:t>
            </a:r>
            <a:r>
              <a:rPr lang="en-US" sz="3200" dirty="0">
                <a:solidFill>
                  <a:srgbClr val="9900CC"/>
                </a:solidFill>
                <a:latin typeface="Times New Roman" panose="02020603050405020304" pitchFamily="18" charset="0"/>
                <a:cs typeface="Times New Roman" panose="02020603050405020304" pitchFamily="18" charset="0"/>
              </a:rPr>
              <a:t>1.67 x 10</a:t>
            </a:r>
            <a:r>
              <a:rPr lang="en-US" sz="3200" baseline="30000" dirty="0">
                <a:solidFill>
                  <a:srgbClr val="9900CC"/>
                </a:solidFill>
                <a:latin typeface="Times New Roman" panose="02020603050405020304" pitchFamily="18" charset="0"/>
                <a:cs typeface="Times New Roman" panose="02020603050405020304" pitchFamily="18" charset="0"/>
              </a:rPr>
              <a:t>-24 </a:t>
            </a:r>
            <a:r>
              <a:rPr lang="en-US" sz="3200" dirty="0">
                <a:solidFill>
                  <a:srgbClr val="9900CC"/>
                </a:solidFill>
                <a:latin typeface="Times New Roman" panose="02020603050405020304" pitchFamily="18" charset="0"/>
                <a:cs typeface="Times New Roman" panose="02020603050405020304" pitchFamily="18" charset="0"/>
              </a:rPr>
              <a:t>gram</a:t>
            </a:r>
            <a:r>
              <a:rPr lang="en-US" sz="3200" dirty="0">
                <a:latin typeface="Times New Roman" panose="02020603050405020304" pitchFamily="18" charset="0"/>
                <a:cs typeface="Times New Roman" panose="02020603050405020304" pitchFamily="18" charset="0"/>
              </a:rPr>
              <a:t>, but we WILL NEVER DO THIS MATH, okay?  Never ever.</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6.  In high school a proton is = </a:t>
            </a:r>
            <a:r>
              <a:rPr lang="en-US" sz="3200" u="sng" dirty="0">
                <a:solidFill>
                  <a:srgbClr val="0033CC"/>
                </a:solidFill>
                <a:latin typeface="Times New Roman" panose="02020603050405020304" pitchFamily="18" charset="0"/>
                <a:cs typeface="Times New Roman" panose="02020603050405020304" pitchFamily="18" charset="0"/>
              </a:rPr>
              <a:t>1 amu</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 neutron is = </a:t>
            </a:r>
            <a:r>
              <a:rPr lang="en-US" sz="3200" u="sng" dirty="0">
                <a:solidFill>
                  <a:srgbClr val="0033CC"/>
                </a:solidFill>
                <a:latin typeface="Times New Roman" panose="02020603050405020304" pitchFamily="18" charset="0"/>
                <a:cs typeface="Times New Roman" panose="02020603050405020304" pitchFamily="18" charset="0"/>
              </a:rPr>
              <a:t>1 amu too</a:t>
            </a:r>
            <a:r>
              <a:rPr lang="en-US" sz="3200" dirty="0">
                <a:latin typeface="Times New Roman" panose="02020603050405020304" pitchFamily="18" charset="0"/>
                <a:cs typeface="Times New Roman" panose="02020603050405020304" pitchFamily="18" charset="0"/>
              </a:rPr>
              <a:t>.    </a:t>
            </a:r>
          </a:p>
          <a:p>
            <a:endParaRPr lang="en-US" sz="3200" dirty="0">
              <a:latin typeface="Times New Roman" panose="02020603050405020304" pitchFamily="18" charset="0"/>
              <a:cs typeface="Times New Roman" panose="02020603050405020304" pitchFamily="18" charset="0"/>
            </a:endParaRPr>
          </a:p>
          <a:p>
            <a:r>
              <a:rPr lang="en-US" sz="3200" i="1" dirty="0">
                <a:solidFill>
                  <a:srgbClr val="3333CC"/>
                </a:solidFill>
                <a:latin typeface="Times New Roman" panose="02020603050405020304" pitchFamily="18" charset="0"/>
                <a:cs typeface="Times New Roman" panose="02020603050405020304" pitchFamily="18" charset="0"/>
              </a:rPr>
              <a:t>7.  In high school, because the mass of the electron is</a:t>
            </a:r>
            <a:br>
              <a:rPr lang="en-US" sz="3200" i="1" dirty="0">
                <a:solidFill>
                  <a:srgbClr val="3333CC"/>
                </a:solidFill>
                <a:latin typeface="Times New Roman" panose="02020603050405020304" pitchFamily="18" charset="0"/>
                <a:cs typeface="Times New Roman" panose="02020603050405020304" pitchFamily="18" charset="0"/>
              </a:rPr>
            </a:br>
            <a:r>
              <a:rPr lang="en-US" sz="3200" i="1" dirty="0">
                <a:solidFill>
                  <a:srgbClr val="3333CC"/>
                </a:solidFill>
                <a:latin typeface="Times New Roman" panose="02020603050405020304" pitchFamily="18" charset="0"/>
                <a:cs typeface="Times New Roman" panose="02020603050405020304" pitchFamily="18" charset="0"/>
              </a:rPr>
              <a:t>     so much smaller, we discount it in our calculations,</a:t>
            </a:r>
            <a:br>
              <a:rPr lang="en-US" sz="3200" i="1" dirty="0">
                <a:solidFill>
                  <a:srgbClr val="3333CC"/>
                </a:solidFill>
                <a:latin typeface="Times New Roman" panose="02020603050405020304" pitchFamily="18" charset="0"/>
                <a:cs typeface="Times New Roman" panose="02020603050405020304" pitchFamily="18" charset="0"/>
              </a:rPr>
            </a:br>
            <a:r>
              <a:rPr lang="en-US" sz="3200" i="1" dirty="0">
                <a:solidFill>
                  <a:srgbClr val="3333CC"/>
                </a:solidFill>
                <a:latin typeface="Times New Roman" panose="02020603050405020304" pitchFamily="18" charset="0"/>
                <a:cs typeface="Times New Roman" panose="02020603050405020304" pitchFamily="18" charset="0"/>
              </a:rPr>
              <a:t>    but it is NOT REALLY ZERO.   </a:t>
            </a:r>
          </a:p>
        </p:txBody>
      </p:sp>
    </p:spTree>
    <p:extLst>
      <p:ext uri="{BB962C8B-B14F-4D97-AF65-F5344CB8AC3E}">
        <p14:creationId xmlns:p14="http://schemas.microsoft.com/office/powerpoint/2010/main" val="4812150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64971001"/>
              </p:ext>
            </p:extLst>
          </p:nvPr>
        </p:nvGraphicFramePr>
        <p:xfrm>
          <a:off x="0" y="990600"/>
          <a:ext cx="9144001" cy="5715001"/>
        </p:xfrm>
        <a:graphic>
          <a:graphicData uri="http://schemas.openxmlformats.org/drawingml/2006/table">
            <a:tbl>
              <a:tblPr/>
              <a:tblGrid>
                <a:gridCol w="643441">
                  <a:extLst>
                    <a:ext uri="{9D8B030D-6E8A-4147-A177-3AD203B41FA5}">
                      <a16:colId xmlns:a16="http://schemas.microsoft.com/office/drawing/2014/main" val="20000"/>
                    </a:ext>
                  </a:extLst>
                </a:gridCol>
                <a:gridCol w="2125140">
                  <a:extLst>
                    <a:ext uri="{9D8B030D-6E8A-4147-A177-3AD203B41FA5}">
                      <a16:colId xmlns:a16="http://schemas.microsoft.com/office/drawing/2014/main" val="20001"/>
                    </a:ext>
                  </a:extLst>
                </a:gridCol>
                <a:gridCol w="2125140">
                  <a:extLst>
                    <a:ext uri="{9D8B030D-6E8A-4147-A177-3AD203B41FA5}">
                      <a16:colId xmlns:a16="http://schemas.microsoft.com/office/drawing/2014/main" val="20002"/>
                    </a:ext>
                  </a:extLst>
                </a:gridCol>
                <a:gridCol w="2125140">
                  <a:extLst>
                    <a:ext uri="{9D8B030D-6E8A-4147-A177-3AD203B41FA5}">
                      <a16:colId xmlns:a16="http://schemas.microsoft.com/office/drawing/2014/main" val="20003"/>
                    </a:ext>
                  </a:extLst>
                </a:gridCol>
                <a:gridCol w="2125140">
                  <a:extLst>
                    <a:ext uri="{9D8B030D-6E8A-4147-A177-3AD203B41FA5}">
                      <a16:colId xmlns:a16="http://schemas.microsoft.com/office/drawing/2014/main" val="20004"/>
                    </a:ext>
                  </a:extLst>
                </a:gridCol>
              </a:tblGrid>
              <a:tr h="936947">
                <a:tc>
                  <a:txBody>
                    <a:bodyPr/>
                    <a:lstStyle/>
                    <a:p>
                      <a:pPr marR="0" indent="0" algn="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ISOTOPE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K-39</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K-40</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70C0"/>
                          </a:solidFill>
                          <a:effectLst/>
                          <a:latin typeface="Times New Roman" panose="02020603050405020304" pitchFamily="18" charset="0"/>
                          <a:cs typeface="Times New Roman" panose="02020603050405020304" pitchFamily="18" charset="0"/>
                        </a:rPr>
                        <a:t>K-41</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8826">
                <a:tc>
                  <a:txBody>
                    <a:bodyPr/>
                    <a:lstStyle/>
                    <a:p>
                      <a:pPr marR="0" indent="0" algn="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MASS in amu</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b="0" i="0" kern="1200" dirty="0">
                          <a:solidFill>
                            <a:schemeClr val="tx1"/>
                          </a:solidFill>
                          <a:effectLst/>
                          <a:latin typeface="Times New Roman" panose="02020603050405020304" pitchFamily="18" charset="0"/>
                          <a:ea typeface="+mn-ea"/>
                          <a:cs typeface="Times New Roman" panose="02020603050405020304" pitchFamily="18" charset="0"/>
                        </a:rPr>
                        <a:t>38.9637</a:t>
                      </a:r>
                      <a:r>
                        <a:rPr lang="en-US" sz="2400" kern="1400" dirty="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b="0" i="0" kern="1200" dirty="0">
                          <a:solidFill>
                            <a:schemeClr val="tx1"/>
                          </a:solidFill>
                          <a:effectLst/>
                          <a:latin typeface="Times New Roman" panose="02020603050405020304" pitchFamily="18" charset="0"/>
                          <a:ea typeface="+mn-ea"/>
                          <a:cs typeface="Times New Roman" panose="02020603050405020304" pitchFamily="18" charset="0"/>
                        </a:rPr>
                        <a:t>39.963</a:t>
                      </a:r>
                      <a:r>
                        <a:rPr lang="en-US" sz="2400" kern="1400" dirty="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b="0" i="0" kern="1200" dirty="0">
                          <a:solidFill>
                            <a:schemeClr val="tx1"/>
                          </a:solidFill>
                          <a:effectLst/>
                          <a:latin typeface="Times New Roman" panose="02020603050405020304" pitchFamily="18" charset="0"/>
                          <a:ea typeface="+mn-ea"/>
                          <a:cs typeface="Times New Roman" panose="02020603050405020304" pitchFamily="18" charset="0"/>
                        </a:rPr>
                        <a:t>40.9618</a:t>
                      </a:r>
                      <a:r>
                        <a:rPr lang="en-US" sz="2400" kern="1400" dirty="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6456744"/>
                  </a:ext>
                </a:extLst>
              </a:tr>
              <a:tr h="1372624">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76</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protons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3600" kern="1400" dirty="0">
                          <a:solidFill>
                            <a:srgbClr val="FF0000"/>
                          </a:solidFill>
                          <a:effectLst/>
                          <a:latin typeface="Times New Roman" panose="02020603050405020304" pitchFamily="18" charset="0"/>
                          <a:cs typeface="Times New Roman" panose="02020603050405020304" pitchFamily="18" charset="0"/>
                        </a:rPr>
                        <a:t>19 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3600" kern="1400" dirty="0">
                          <a:solidFill>
                            <a:srgbClr val="FF0000"/>
                          </a:solidFill>
                          <a:effectLst/>
                          <a:latin typeface="Times New Roman" panose="02020603050405020304" pitchFamily="18" charset="0"/>
                          <a:cs typeface="Times New Roman" panose="02020603050405020304" pitchFamily="18" charset="0"/>
                        </a:rPr>
                        <a:t>19 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3600" kern="1400" dirty="0">
                          <a:solidFill>
                            <a:srgbClr val="FF0000"/>
                          </a:solidFill>
                          <a:effectLst/>
                          <a:latin typeface="Times New Roman" panose="02020603050405020304" pitchFamily="18" charset="0"/>
                          <a:cs typeface="Times New Roman" panose="02020603050405020304" pitchFamily="18" charset="0"/>
                        </a:rPr>
                        <a:t>19 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72624">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77</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electrons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3600" kern="1400" dirty="0">
                          <a:solidFill>
                            <a:srgbClr val="0033CC"/>
                          </a:solidFill>
                          <a:effectLst/>
                          <a:latin typeface="Times New Roman" panose="02020603050405020304" pitchFamily="18" charset="0"/>
                          <a:cs typeface="Times New Roman" panose="02020603050405020304" pitchFamily="18" charset="0"/>
                        </a:rPr>
                        <a:t>19 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3600" kern="1400" dirty="0">
                          <a:solidFill>
                            <a:srgbClr val="0033CC"/>
                          </a:solidFill>
                          <a:effectLst/>
                          <a:latin typeface="Times New Roman" panose="02020603050405020304" pitchFamily="18" charset="0"/>
                          <a:cs typeface="Times New Roman" panose="02020603050405020304" pitchFamily="18" charset="0"/>
                        </a:rPr>
                        <a:t>19 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3600" kern="1400" dirty="0">
                          <a:solidFill>
                            <a:srgbClr val="0033CC"/>
                          </a:solidFill>
                          <a:effectLst/>
                          <a:latin typeface="Times New Roman" panose="02020603050405020304" pitchFamily="18" charset="0"/>
                          <a:cs typeface="Times New Roman" panose="02020603050405020304" pitchFamily="18" charset="0"/>
                        </a:rPr>
                        <a:t>19 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93980">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78</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neutrons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Control 1"/>
          <p:cNvSpPr>
            <a:spLocks noChangeArrowheads="1" noChangeShapeType="1"/>
          </p:cNvSpPr>
          <p:nvPr/>
        </p:nvSpPr>
        <p:spPr bwMode="auto">
          <a:xfrm>
            <a:off x="1149350" y="10880725"/>
            <a:ext cx="7310438" cy="18669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4" name="TextBox 3"/>
          <p:cNvSpPr txBox="1"/>
          <p:nvPr/>
        </p:nvSpPr>
        <p:spPr>
          <a:xfrm>
            <a:off x="-2" y="0"/>
            <a:ext cx="9144001" cy="892552"/>
          </a:xfrm>
          <a:prstGeom prst="rect">
            <a:avLst/>
          </a:prstGeom>
          <a:solidFill>
            <a:srgbClr val="FFFF00"/>
          </a:solidFill>
        </p:spPr>
        <p:txBody>
          <a:bodyPr wrap="square" rtlCol="0">
            <a:spAutoFit/>
          </a:bodyPr>
          <a:lstStyle/>
          <a:p>
            <a:pPr algn="ctr"/>
            <a:endParaRPr lang="en-US" sz="800" dirty="0">
              <a:solidFill>
                <a:srgbClr val="FF0000"/>
              </a:solidFill>
              <a:latin typeface="Times New Roman" panose="02020603050405020304" pitchFamily="18" charset="0"/>
              <a:cs typeface="Times New Roman" panose="02020603050405020304" pitchFamily="18" charset="0"/>
            </a:endParaRPr>
          </a:p>
          <a:p>
            <a:pPr algn="ctr"/>
            <a:r>
              <a:rPr lang="en-US" sz="2800" dirty="0">
                <a:solidFill>
                  <a:srgbClr val="FF0000"/>
                </a:solidFill>
                <a:latin typeface="Times New Roman" panose="02020603050405020304" pitchFamily="18" charset="0"/>
                <a:cs typeface="Times New Roman" panose="02020603050405020304" pitchFamily="18" charset="0"/>
              </a:rPr>
              <a:t>FILL IN THIS CHART of the common Isotopes of Potassium</a:t>
            </a:r>
            <a:br>
              <a:rPr lang="en-US" sz="800" dirty="0">
                <a:solidFill>
                  <a:srgbClr val="FF0000"/>
                </a:solidFill>
                <a:latin typeface="Times New Roman" panose="02020603050405020304" pitchFamily="18" charset="0"/>
                <a:cs typeface="Times New Roman" panose="02020603050405020304" pitchFamily="18" charset="0"/>
              </a:rPr>
            </a:br>
            <a:br>
              <a:rPr lang="en-US" sz="800" dirty="0">
                <a:solidFill>
                  <a:srgbClr val="FF0000"/>
                </a:solidFill>
                <a:latin typeface="Times New Roman" panose="02020603050405020304" pitchFamily="18" charset="0"/>
                <a:cs typeface="Times New Roman" panose="02020603050405020304" pitchFamily="18" charset="0"/>
              </a:rPr>
            </a:br>
            <a:r>
              <a:rPr lang="en-US" sz="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1406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78134908"/>
              </p:ext>
            </p:extLst>
          </p:nvPr>
        </p:nvGraphicFramePr>
        <p:xfrm>
          <a:off x="0" y="990600"/>
          <a:ext cx="9144001" cy="5715001"/>
        </p:xfrm>
        <a:graphic>
          <a:graphicData uri="http://schemas.openxmlformats.org/drawingml/2006/table">
            <a:tbl>
              <a:tblPr/>
              <a:tblGrid>
                <a:gridCol w="643441">
                  <a:extLst>
                    <a:ext uri="{9D8B030D-6E8A-4147-A177-3AD203B41FA5}">
                      <a16:colId xmlns:a16="http://schemas.microsoft.com/office/drawing/2014/main" val="20000"/>
                    </a:ext>
                  </a:extLst>
                </a:gridCol>
                <a:gridCol w="2125140">
                  <a:extLst>
                    <a:ext uri="{9D8B030D-6E8A-4147-A177-3AD203B41FA5}">
                      <a16:colId xmlns:a16="http://schemas.microsoft.com/office/drawing/2014/main" val="20001"/>
                    </a:ext>
                  </a:extLst>
                </a:gridCol>
                <a:gridCol w="2125140">
                  <a:extLst>
                    <a:ext uri="{9D8B030D-6E8A-4147-A177-3AD203B41FA5}">
                      <a16:colId xmlns:a16="http://schemas.microsoft.com/office/drawing/2014/main" val="20002"/>
                    </a:ext>
                  </a:extLst>
                </a:gridCol>
                <a:gridCol w="2125140">
                  <a:extLst>
                    <a:ext uri="{9D8B030D-6E8A-4147-A177-3AD203B41FA5}">
                      <a16:colId xmlns:a16="http://schemas.microsoft.com/office/drawing/2014/main" val="20003"/>
                    </a:ext>
                  </a:extLst>
                </a:gridCol>
                <a:gridCol w="2125140">
                  <a:extLst>
                    <a:ext uri="{9D8B030D-6E8A-4147-A177-3AD203B41FA5}">
                      <a16:colId xmlns:a16="http://schemas.microsoft.com/office/drawing/2014/main" val="20004"/>
                    </a:ext>
                  </a:extLst>
                </a:gridCol>
              </a:tblGrid>
              <a:tr h="936947">
                <a:tc>
                  <a:txBody>
                    <a:bodyPr/>
                    <a:lstStyle/>
                    <a:p>
                      <a:pPr marR="0" indent="0" algn="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ISOTOPE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K-39</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K-40</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70C0"/>
                          </a:solidFill>
                          <a:effectLst/>
                          <a:latin typeface="Times New Roman" panose="02020603050405020304" pitchFamily="18" charset="0"/>
                          <a:cs typeface="Times New Roman" panose="02020603050405020304" pitchFamily="18" charset="0"/>
                        </a:rPr>
                        <a:t>K-41</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8826">
                <a:tc>
                  <a:txBody>
                    <a:bodyPr/>
                    <a:lstStyle/>
                    <a:p>
                      <a:pPr marR="0" indent="0" algn="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MASS in amu</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b="0" i="0" kern="1200" dirty="0">
                          <a:solidFill>
                            <a:schemeClr val="tx1"/>
                          </a:solidFill>
                          <a:effectLst/>
                          <a:latin typeface="Times New Roman" panose="02020603050405020304" pitchFamily="18" charset="0"/>
                          <a:ea typeface="+mn-ea"/>
                          <a:cs typeface="Times New Roman" panose="02020603050405020304" pitchFamily="18" charset="0"/>
                        </a:rPr>
                        <a:t>38.9637</a:t>
                      </a:r>
                      <a:r>
                        <a:rPr lang="en-US" sz="2400" kern="1400" dirty="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b="0" i="0" kern="1200" dirty="0">
                          <a:solidFill>
                            <a:schemeClr val="tx1"/>
                          </a:solidFill>
                          <a:effectLst/>
                          <a:latin typeface="Times New Roman" panose="02020603050405020304" pitchFamily="18" charset="0"/>
                          <a:ea typeface="+mn-ea"/>
                          <a:cs typeface="Times New Roman" panose="02020603050405020304" pitchFamily="18" charset="0"/>
                        </a:rPr>
                        <a:t>39.963</a:t>
                      </a:r>
                      <a:r>
                        <a:rPr lang="en-US" sz="2400" kern="1400" dirty="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b="0" i="0" kern="1200" dirty="0">
                          <a:solidFill>
                            <a:schemeClr val="tx1"/>
                          </a:solidFill>
                          <a:effectLst/>
                          <a:latin typeface="Times New Roman" panose="02020603050405020304" pitchFamily="18" charset="0"/>
                          <a:ea typeface="+mn-ea"/>
                          <a:cs typeface="Times New Roman" panose="02020603050405020304" pitchFamily="18" charset="0"/>
                        </a:rPr>
                        <a:t>40.9618</a:t>
                      </a:r>
                      <a:r>
                        <a:rPr lang="en-US" sz="2400" kern="1400" dirty="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6456744"/>
                  </a:ext>
                </a:extLst>
              </a:tr>
              <a:tr h="1372624">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76</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protons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3600" kern="1400" dirty="0">
                          <a:solidFill>
                            <a:srgbClr val="FF0000"/>
                          </a:solidFill>
                          <a:effectLst/>
                          <a:latin typeface="Times New Roman" panose="02020603050405020304" pitchFamily="18" charset="0"/>
                          <a:cs typeface="Times New Roman" panose="02020603050405020304" pitchFamily="18" charset="0"/>
                        </a:rPr>
                        <a:t>19 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3600" kern="1400" dirty="0">
                          <a:solidFill>
                            <a:srgbClr val="FF0000"/>
                          </a:solidFill>
                          <a:effectLst/>
                          <a:latin typeface="Times New Roman" panose="02020603050405020304" pitchFamily="18" charset="0"/>
                          <a:cs typeface="Times New Roman" panose="02020603050405020304" pitchFamily="18" charset="0"/>
                        </a:rPr>
                        <a:t>19 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3600" kern="1400" dirty="0">
                          <a:solidFill>
                            <a:srgbClr val="FF0000"/>
                          </a:solidFill>
                          <a:effectLst/>
                          <a:latin typeface="Times New Roman" panose="02020603050405020304" pitchFamily="18" charset="0"/>
                          <a:cs typeface="Times New Roman" panose="02020603050405020304" pitchFamily="18" charset="0"/>
                        </a:rPr>
                        <a:t>19 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72624">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77</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electrons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3600" kern="1400" dirty="0">
                          <a:solidFill>
                            <a:srgbClr val="0033CC"/>
                          </a:solidFill>
                          <a:effectLst/>
                          <a:latin typeface="Times New Roman" panose="02020603050405020304" pitchFamily="18" charset="0"/>
                          <a:cs typeface="Times New Roman" panose="02020603050405020304" pitchFamily="18" charset="0"/>
                        </a:rPr>
                        <a:t>19 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3600" kern="1400" dirty="0">
                          <a:solidFill>
                            <a:srgbClr val="0033CC"/>
                          </a:solidFill>
                          <a:effectLst/>
                          <a:latin typeface="Times New Roman" panose="02020603050405020304" pitchFamily="18" charset="0"/>
                          <a:cs typeface="Times New Roman" panose="02020603050405020304" pitchFamily="18" charset="0"/>
                        </a:rPr>
                        <a:t>19 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3600" kern="1400" dirty="0">
                          <a:solidFill>
                            <a:srgbClr val="0033CC"/>
                          </a:solidFill>
                          <a:effectLst/>
                          <a:latin typeface="Times New Roman" panose="02020603050405020304" pitchFamily="18" charset="0"/>
                          <a:cs typeface="Times New Roman" panose="02020603050405020304" pitchFamily="18" charset="0"/>
                        </a:rPr>
                        <a:t>19 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93980">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78</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neutrons</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39 – 19 = </a:t>
                      </a:r>
                    </a:p>
                    <a:p>
                      <a:pPr marR="0" indent="0" algn="ctr" rtl="0">
                        <a:lnSpc>
                          <a:spcPct val="119000"/>
                        </a:lnSpc>
                        <a:spcBef>
                          <a:spcPts val="0"/>
                        </a:spcBef>
                        <a:spcAft>
                          <a:spcPts val="600"/>
                        </a:spcAft>
                      </a:pPr>
                      <a:r>
                        <a:rPr lang="en-US" sz="3600" kern="1400" dirty="0">
                          <a:solidFill>
                            <a:srgbClr val="FF0000"/>
                          </a:solidFill>
                          <a:effectLst/>
                          <a:latin typeface="Times New Roman" panose="02020603050405020304" pitchFamily="18" charset="0"/>
                          <a:cs typeface="Times New Roman" panose="02020603050405020304" pitchFamily="18" charset="0"/>
                        </a:rPr>
                        <a:t>20 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40 – 19 = </a:t>
                      </a:r>
                    </a:p>
                    <a:p>
                      <a:pPr marR="0" indent="0" algn="ctr" rtl="0">
                        <a:lnSpc>
                          <a:spcPct val="119000"/>
                        </a:lnSpc>
                        <a:spcBef>
                          <a:spcPts val="0"/>
                        </a:spcBef>
                        <a:spcAft>
                          <a:spcPts val="600"/>
                        </a:spcAft>
                      </a:pPr>
                      <a:r>
                        <a:rPr lang="en-US" sz="3600" kern="1400" dirty="0">
                          <a:solidFill>
                            <a:srgbClr val="FF0000"/>
                          </a:solidFill>
                          <a:effectLst/>
                          <a:latin typeface="Times New Roman" panose="02020603050405020304" pitchFamily="18" charset="0"/>
                          <a:cs typeface="Times New Roman" panose="02020603050405020304" pitchFamily="18" charset="0"/>
                        </a:rPr>
                        <a:t>21</a:t>
                      </a:r>
                      <a:r>
                        <a:rPr lang="en-US" sz="2800" kern="1400" dirty="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41 – 19 = </a:t>
                      </a:r>
                    </a:p>
                    <a:p>
                      <a:pPr marR="0" indent="0" algn="ctr" rtl="0">
                        <a:lnSpc>
                          <a:spcPct val="119000"/>
                        </a:lnSpc>
                        <a:spcBef>
                          <a:spcPts val="0"/>
                        </a:spcBef>
                        <a:spcAft>
                          <a:spcPts val="600"/>
                        </a:spcAft>
                      </a:pPr>
                      <a:r>
                        <a:rPr lang="en-US" sz="3600" kern="1400" dirty="0">
                          <a:solidFill>
                            <a:srgbClr val="FF0000"/>
                          </a:solidFill>
                          <a:effectLst/>
                          <a:latin typeface="Times New Roman" panose="02020603050405020304" pitchFamily="18" charset="0"/>
                          <a:cs typeface="Times New Roman" panose="02020603050405020304" pitchFamily="18" charset="0"/>
                        </a:rPr>
                        <a:t>22</a:t>
                      </a:r>
                      <a:r>
                        <a:rPr lang="en-US" sz="3200" kern="1400" dirty="0">
                          <a:solidFill>
                            <a:srgbClr val="FF0000"/>
                          </a:solidFill>
                          <a:effectLst/>
                          <a:latin typeface="Times New Roman" panose="02020603050405020304" pitchFamily="18" charset="0"/>
                          <a:cs typeface="Times New Roman" panose="02020603050405020304" pitchFamily="18" charset="0"/>
                        </a:rPr>
                        <a:t> </a:t>
                      </a:r>
                      <a:r>
                        <a:rPr lang="en-US" sz="2400" kern="1400" dirty="0">
                          <a:solidFill>
                            <a:srgbClr val="000000"/>
                          </a:solidFill>
                          <a:effectLst/>
                          <a:latin typeface="Times New Roman" panose="02020603050405020304" pitchFamily="18" charset="0"/>
                          <a:cs typeface="Times New Roman" panose="02020603050405020304" pitchFamily="18" charset="0"/>
                        </a:rPr>
                        <a:t>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Control 1"/>
          <p:cNvSpPr>
            <a:spLocks noChangeArrowheads="1" noChangeShapeType="1"/>
          </p:cNvSpPr>
          <p:nvPr/>
        </p:nvSpPr>
        <p:spPr bwMode="auto">
          <a:xfrm>
            <a:off x="1149350" y="10880725"/>
            <a:ext cx="7310438" cy="18669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4" name="TextBox 3"/>
          <p:cNvSpPr txBox="1"/>
          <p:nvPr/>
        </p:nvSpPr>
        <p:spPr>
          <a:xfrm>
            <a:off x="-2" y="0"/>
            <a:ext cx="9144001" cy="892552"/>
          </a:xfrm>
          <a:prstGeom prst="rect">
            <a:avLst/>
          </a:prstGeom>
          <a:solidFill>
            <a:srgbClr val="FFFF00"/>
          </a:solidFill>
        </p:spPr>
        <p:txBody>
          <a:bodyPr wrap="square" rtlCol="0">
            <a:spAutoFit/>
          </a:bodyPr>
          <a:lstStyle/>
          <a:p>
            <a:pPr algn="ctr"/>
            <a:endParaRPr lang="en-US" sz="800" dirty="0">
              <a:solidFill>
                <a:srgbClr val="FF0000"/>
              </a:solidFill>
              <a:latin typeface="Times New Roman" panose="02020603050405020304" pitchFamily="18" charset="0"/>
              <a:cs typeface="Times New Roman" panose="02020603050405020304" pitchFamily="18" charset="0"/>
            </a:endParaRPr>
          </a:p>
          <a:p>
            <a:pPr algn="ctr"/>
            <a:r>
              <a:rPr lang="en-US" sz="2800" dirty="0">
                <a:solidFill>
                  <a:srgbClr val="FF0000"/>
                </a:solidFill>
                <a:latin typeface="Times New Roman" panose="02020603050405020304" pitchFamily="18" charset="0"/>
                <a:cs typeface="Times New Roman" panose="02020603050405020304" pitchFamily="18" charset="0"/>
              </a:rPr>
              <a:t>FILL IN THIS CHART of the common Isotopes of Potassium</a:t>
            </a:r>
            <a:br>
              <a:rPr lang="en-US" sz="800" dirty="0">
                <a:solidFill>
                  <a:srgbClr val="FF0000"/>
                </a:solidFill>
                <a:latin typeface="Times New Roman" panose="02020603050405020304" pitchFamily="18" charset="0"/>
                <a:cs typeface="Times New Roman" panose="02020603050405020304" pitchFamily="18" charset="0"/>
              </a:rPr>
            </a:br>
            <a:br>
              <a:rPr lang="en-US" sz="800" dirty="0">
                <a:solidFill>
                  <a:srgbClr val="FF0000"/>
                </a:solidFill>
                <a:latin typeface="Times New Roman" panose="02020603050405020304" pitchFamily="18" charset="0"/>
                <a:cs typeface="Times New Roman" panose="02020603050405020304" pitchFamily="18" charset="0"/>
              </a:rPr>
            </a:br>
            <a:r>
              <a:rPr lang="en-US" sz="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73827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9"/>
          <p:cNvSpPr txBox="1">
            <a:spLocks noChangeArrowheads="1"/>
          </p:cNvSpPr>
          <p:nvPr/>
        </p:nvSpPr>
        <p:spPr bwMode="auto">
          <a:xfrm>
            <a:off x="0" y="6626"/>
            <a:ext cx="9144000" cy="6832640"/>
          </a:xfrm>
          <a:prstGeom prst="rect">
            <a:avLst/>
          </a:prstGeom>
          <a:solidFill>
            <a:schemeClr val="bg1"/>
          </a:solidFill>
          <a:ln>
            <a:noFill/>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br>
              <a:rPr kumimoji="0" lang="en-US" altLang="en-US" sz="3600" b="0" i="0" u="none" strike="noStrike" kern="1200" cap="none" spc="0" normalizeH="0" baseline="0" noProof="0" dirty="0">
                <a:ln>
                  <a:noFill/>
                </a:ln>
                <a:solidFill>
                  <a:srgbClr val="000000">
                    <a:lumMod val="95000"/>
                    <a:lumOff val="5000"/>
                  </a:srgbClr>
                </a:solidFill>
                <a:effectLst/>
                <a:uLnTx/>
                <a:uFillTx/>
                <a:latin typeface="Arial" charset="0"/>
                <a:ea typeface="+mn-ea"/>
                <a:cs typeface="+mn-cs"/>
              </a:rPr>
            </a:br>
            <a:br>
              <a:rPr kumimoji="0" lang="en-US" altLang="en-US" sz="3600" b="0" i="0" u="none" strike="noStrike" kern="1200" cap="none" spc="0" normalizeH="0" baseline="0" noProof="0" dirty="0">
                <a:ln>
                  <a:noFill/>
                </a:ln>
                <a:solidFill>
                  <a:srgbClr val="000000">
                    <a:lumMod val="95000"/>
                    <a:lumOff val="5000"/>
                  </a:srgbClr>
                </a:solidFill>
                <a:effectLst/>
                <a:uLnTx/>
                <a:uFillTx/>
                <a:latin typeface="Arial" charset="0"/>
                <a:ea typeface="+mn-ea"/>
                <a:cs typeface="+mn-cs"/>
              </a:rPr>
            </a:br>
            <a:br>
              <a:rPr kumimoji="0" lang="en-US" altLang="en-US" sz="3600" b="0" i="0" u="none" strike="noStrike" kern="1200" cap="none" spc="0" normalizeH="0" baseline="0" noProof="0" dirty="0">
                <a:ln>
                  <a:noFill/>
                </a:ln>
                <a:solidFill>
                  <a:srgbClr val="000000">
                    <a:lumMod val="95000"/>
                    <a:lumOff val="5000"/>
                  </a:srgbClr>
                </a:solidFill>
                <a:effectLst/>
                <a:uLnTx/>
                <a:uFillTx/>
                <a:latin typeface="Arial" charset="0"/>
                <a:ea typeface="+mn-ea"/>
                <a:cs typeface="+mn-cs"/>
              </a:rPr>
            </a:br>
            <a:br>
              <a:rPr kumimoji="0" lang="en-US" altLang="en-US" sz="3600" b="0" i="0" u="none" strike="noStrike" kern="1200" cap="none" spc="0" normalizeH="0" baseline="0" noProof="0" dirty="0">
                <a:ln>
                  <a:noFill/>
                </a:ln>
                <a:solidFill>
                  <a:srgbClr val="000000">
                    <a:lumMod val="95000"/>
                    <a:lumOff val="5000"/>
                  </a:srgbClr>
                </a:solidFill>
                <a:effectLst/>
                <a:uLnTx/>
                <a:uFillTx/>
                <a:latin typeface="Arial" charset="0"/>
                <a:ea typeface="+mn-ea"/>
                <a:cs typeface="+mn-cs"/>
              </a:rPr>
            </a:br>
            <a:br>
              <a:rPr kumimoji="0" lang="en-US" altLang="en-US" sz="3600" b="0" i="0" u="none" strike="noStrike" kern="1200" cap="none" spc="0" normalizeH="0" baseline="0" noProof="0" dirty="0">
                <a:ln>
                  <a:noFill/>
                </a:ln>
                <a:solidFill>
                  <a:srgbClr val="000000">
                    <a:lumMod val="95000"/>
                    <a:lumOff val="5000"/>
                  </a:srgbClr>
                </a:solidFill>
                <a:effectLst/>
                <a:uLnTx/>
                <a:uFillTx/>
                <a:latin typeface="Arial" charset="0"/>
                <a:ea typeface="+mn-ea"/>
                <a:cs typeface="+mn-cs"/>
              </a:rPr>
            </a:br>
            <a:r>
              <a:rPr kumimoji="0" lang="en-US" altLang="en-US"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79.  These 3 different ISOTOPES of neon are all</a:t>
            </a:r>
            <a:br>
              <a:rPr kumimoji="0" lang="en-US" altLang="en-US"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br>
            <a:r>
              <a:rPr kumimoji="0" lang="en-US" altLang="en-US"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a:t>
            </a:r>
            <a:r>
              <a:rPr kumimoji="0" lang="en-US" altLang="en-US"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CHEMICALLY</a:t>
            </a:r>
            <a:r>
              <a:rPr kumimoji="0" lang="en-US" altLang="en-US"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identical.  </a:t>
            </a:r>
            <a:br>
              <a:rPr kumimoji="0" lang="en-US" altLang="en-US"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br>
            <a:r>
              <a:rPr kumimoji="0" lang="en-US" altLang="en-US"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They have the same number of protons and the</a:t>
            </a:r>
            <a:br>
              <a:rPr kumimoji="0" lang="en-US" altLang="en-US"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br>
            <a:r>
              <a:rPr kumimoji="0" lang="en-US" altLang="en-US"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same number of electrons, but </a:t>
            </a:r>
            <a:br>
              <a:rPr kumimoji="0" lang="en-US" altLang="en-US"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br>
            <a:r>
              <a:rPr kumimoji="0" lang="en-US" altLang="en-US"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different numbers of </a:t>
            </a:r>
            <a:r>
              <a:rPr kumimoji="0" lang="en-US" altLang="en-US"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NEUTRONS</a:t>
            </a:r>
            <a:r>
              <a:rPr kumimoji="0" lang="en-US" altLang="en-US"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a:t>
            </a:r>
            <a:br>
              <a:rPr kumimoji="0" lang="en-US" altLang="en-US"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br>
            <a:r>
              <a:rPr kumimoji="0" lang="en-US" altLang="en-US" sz="18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a:t>
            </a:r>
            <a:endParaRPr kumimoji="0" lang="en-US" altLang="en-US"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endParaRPr>
          </a:p>
          <a:p>
            <a:pPr eaLnBrk="1" fontAlgn="base" hangingPunct="1">
              <a:spcBef>
                <a:spcPct val="50000"/>
              </a:spcBef>
              <a:spcAft>
                <a:spcPct val="0"/>
              </a:spcAft>
              <a:buNone/>
              <a:defRPr/>
            </a:pPr>
            <a:r>
              <a:rPr kumimoji="0" lang="en-US" altLang="en-US"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80.  </a:t>
            </a:r>
            <a:r>
              <a:rPr lang="en-US" kern="1200" dirty="0">
                <a:ln>
                  <a:noFill/>
                </a:ln>
                <a:solidFill>
                  <a:srgbClr val="000000"/>
                </a:solidFill>
                <a:effectLst/>
                <a:latin typeface="Times New Roman" panose="02020603050405020304" pitchFamily="18" charset="0"/>
              </a:rPr>
              <a:t>Isotopes have different  </a:t>
            </a:r>
            <a:r>
              <a:rPr lang="en-US" kern="1200" dirty="0">
                <a:ln>
                  <a:noFill/>
                </a:ln>
                <a:solidFill>
                  <a:srgbClr val="FF0000"/>
                </a:solidFill>
                <a:effectLst/>
                <a:latin typeface="Times New Roman" panose="02020603050405020304" pitchFamily="18" charset="0"/>
              </a:rPr>
              <a:t>mass</a:t>
            </a:r>
            <a:r>
              <a:rPr lang="en-US" kern="1200" dirty="0">
                <a:ln>
                  <a:noFill/>
                </a:ln>
                <a:solidFill>
                  <a:srgbClr val="000000"/>
                </a:solidFill>
                <a:effectLst/>
                <a:latin typeface="Times New Roman" panose="02020603050405020304" pitchFamily="18" charset="0"/>
              </a:rPr>
              <a:t> but the same</a:t>
            </a:r>
            <a:br>
              <a:rPr lang="en-US" kern="1200" dirty="0">
                <a:ln>
                  <a:noFill/>
                </a:ln>
                <a:solidFill>
                  <a:srgbClr val="000000"/>
                </a:solidFill>
                <a:effectLst/>
                <a:latin typeface="Times New Roman" panose="02020603050405020304" pitchFamily="18" charset="0"/>
              </a:rPr>
            </a:br>
            <a:r>
              <a:rPr lang="en-US" kern="1200" dirty="0">
                <a:ln>
                  <a:noFill/>
                </a:ln>
                <a:solidFill>
                  <a:srgbClr val="000000"/>
                </a:solidFill>
                <a:effectLst/>
                <a:latin typeface="Times New Roman" panose="02020603050405020304" pitchFamily="18" charset="0"/>
              </a:rPr>
              <a:t>       </a:t>
            </a:r>
            <a:r>
              <a:rPr lang="en-US" u="sng" kern="1200" dirty="0">
                <a:ln>
                  <a:noFill/>
                </a:ln>
                <a:solidFill>
                  <a:srgbClr val="FF0000"/>
                </a:solidFill>
                <a:effectLst/>
                <a:latin typeface="Times New Roman" panose="02020603050405020304" pitchFamily="18" charset="0"/>
              </a:rPr>
              <a:t>chemical properties</a:t>
            </a:r>
            <a:r>
              <a:rPr lang="en-US" kern="1200" dirty="0">
                <a:ln>
                  <a:noFill/>
                </a:ln>
                <a:solidFill>
                  <a:srgbClr val="000000"/>
                </a:solidFill>
                <a:effectLst/>
                <a:latin typeface="Times New Roman" panose="02020603050405020304" pitchFamily="18" charset="0"/>
              </a:rPr>
              <a:t>.</a:t>
            </a:r>
            <a:endParaRPr lang="en-US" kern="1400" dirty="0">
              <a:ln>
                <a:noFill/>
              </a:ln>
              <a:solidFill>
                <a:srgbClr val="000000"/>
              </a:solidFill>
              <a:effectLst/>
              <a:latin typeface="Calibri" panose="020F0502020204030204" pitchFamily="34" charset="0"/>
            </a:endParaRPr>
          </a:p>
        </p:txBody>
      </p:sp>
      <p:pic>
        <p:nvPicPr>
          <p:cNvPr id="1026" name="Picture 2">
            <a:extLst>
              <a:ext uri="{FF2B5EF4-FFF2-40B4-BE49-F238E27FC236}">
                <a16:creationId xmlns:a16="http://schemas.microsoft.com/office/drawing/2014/main" id="{F3386F87-7DA6-4D06-895A-2387C5988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828" y="0"/>
            <a:ext cx="7324344"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3969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0" y="0"/>
            <a:ext cx="9144000"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2800" dirty="0">
                <a:solidFill>
                  <a:srgbClr val="0033CC"/>
                </a:solidFill>
                <a:latin typeface="Times New Roman" panose="02020603050405020304" pitchFamily="18" charset="0"/>
                <a:cs typeface="Times New Roman" panose="02020603050405020304" pitchFamily="18" charset="0"/>
              </a:rPr>
              <a:t>81</a:t>
            </a:r>
            <a:r>
              <a:rPr kumimoji="0" lang="en-US" altLang="en-US" sz="28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The masses of </a:t>
            </a:r>
            <a:r>
              <a:rPr kumimoji="0" lang="en-US" altLang="en-US" sz="2800" b="0" i="0"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all the </a:t>
            </a:r>
            <a:r>
              <a:rPr kumimoji="0" lang="en-US" altLang="en-US" sz="2800"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naturally occurring isotopes</a:t>
            </a:r>
            <a:r>
              <a:rPr kumimoji="0" lang="en-US" altLang="en-US" sz="2800" b="0" i="0"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make </a:t>
            </a:r>
            <a:br>
              <a:rPr kumimoji="0" lang="en-US" altLang="en-US" sz="28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up 100% of all the average atomic mass of neon.   </a:t>
            </a:r>
            <a:br>
              <a:rPr kumimoji="0" lang="en-US" altLang="en-US" sz="28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rPr>
            </a:br>
            <a:br>
              <a:rPr kumimoji="0" lang="en-US" altLang="en-US" sz="28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rPr>
            </a:br>
            <a:r>
              <a:rPr kumimoji="0" lang="en-US" altLang="en-US" sz="12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rPr>
              <a:t> </a:t>
            </a:r>
            <a:endParaRPr kumimoji="0" lang="en-US" altLang="en-US" sz="2800" b="0" i="0" u="none" strike="noStrike" kern="1200" cap="none" spc="0" normalizeH="0" baseline="0" noProof="0" dirty="0">
              <a:ln>
                <a:noFill/>
              </a:ln>
              <a:solidFill>
                <a:srgbClr val="9900CC"/>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base" latinLnBrk="0" hangingPunct="1">
              <a:lnSpc>
                <a:spcPct val="100000"/>
              </a:lnSpc>
              <a:spcBef>
                <a:spcPct val="50000"/>
              </a:spcBef>
              <a:spcAft>
                <a:spcPct val="0"/>
              </a:spcAft>
              <a:buClrTx/>
              <a:buSzTx/>
              <a:buNone/>
              <a:tabLst/>
              <a:defRPr/>
            </a:pPr>
            <a:r>
              <a:rPr lang="en-US" altLang="en-US" sz="2800" dirty="0">
                <a:latin typeface="Times New Roman" panose="02020603050405020304" pitchFamily="18" charset="0"/>
                <a:cs typeface="Times New Roman" panose="02020603050405020304" pitchFamily="18" charset="0"/>
              </a:rPr>
              <a:t>82.  </a:t>
            </a:r>
            <a:r>
              <a:rPr kumimoji="0" lang="en-US" alt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Adding 20 + 21 + 22 = 63  then divide by 3 for an</a:t>
            </a:r>
            <a:br>
              <a:rPr kumimoji="0" lang="en-US" alt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average gives us an average mass of </a:t>
            </a:r>
            <a:r>
              <a:rPr kumimoji="0" lang="en-US" altLang="en-US" sz="2800" b="0" i="0" u="sng"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21 amu</a:t>
            </a:r>
            <a:r>
              <a:rPr kumimoji="0" lang="en-US" alt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br>
              <a:rPr kumimoji="0" lang="en-US" alt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br>
            <a:endParaRPr kumimoji="0" lang="en-US" alt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base" latinLnBrk="0" hangingPunct="1">
              <a:lnSpc>
                <a:spcPct val="100000"/>
              </a:lnSpc>
              <a:spcBef>
                <a:spcPct val="50000"/>
              </a:spcBef>
              <a:spcAft>
                <a:spcPct val="0"/>
              </a:spcAft>
              <a:buClrTx/>
              <a:buSzTx/>
              <a:buNone/>
              <a:tabLst/>
              <a:defRPr/>
            </a:pPr>
            <a:r>
              <a:rPr lang="en-US" altLang="en-US" sz="2800" dirty="0">
                <a:solidFill>
                  <a:srgbClr val="FF0000"/>
                </a:solidFill>
                <a:latin typeface="Times New Roman" panose="02020603050405020304" pitchFamily="18" charset="0"/>
                <a:cs typeface="Times New Roman" panose="02020603050405020304" pitchFamily="18" charset="0"/>
              </a:rPr>
              <a:t>83.  T</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hat’s wrong!  Periodic Table says </a:t>
            </a:r>
            <a:r>
              <a:rPr kumimoji="0" lang="en-US" altLang="en-US" sz="2800"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20.180 AMU</a:t>
            </a:r>
            <a:b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What’s up?  </a:t>
            </a:r>
          </a:p>
          <a:p>
            <a:pPr marR="0" lvl="0" algn="l" defTabSz="914400" rtl="0" eaLnBrk="1" fontAlgn="base" latinLnBrk="0" hangingPunct="1">
              <a:lnSpc>
                <a:spcPct val="100000"/>
              </a:lnSpc>
              <a:spcBef>
                <a:spcPct val="50000"/>
              </a:spcBef>
              <a:spcAft>
                <a:spcPct val="0"/>
              </a:spcAft>
              <a:buClrTx/>
              <a:buSzTx/>
              <a:buNone/>
              <a:tabLst/>
              <a:defRPr/>
            </a:pPr>
            <a:endParaRPr lang="en-US" altLang="en-US" sz="2800" dirty="0">
              <a:solidFill>
                <a:srgbClr val="FF0000"/>
              </a:solidFill>
              <a:latin typeface="Times New Roman" panose="02020603050405020304" pitchFamily="18" charset="0"/>
              <a:cs typeface="Times New Roman" panose="02020603050405020304" pitchFamily="18" charset="0"/>
            </a:endParaRPr>
          </a:p>
          <a:p>
            <a:pPr marR="0" lvl="0" algn="l" defTabSz="914400" rtl="0" eaLnBrk="1" fontAlgn="base" latinLnBrk="0" hangingPunct="1">
              <a:lnSpc>
                <a:spcPct val="100000"/>
              </a:lnSpc>
              <a:spcBef>
                <a:spcPct val="50000"/>
              </a:spcBef>
              <a:spcAft>
                <a:spcPct val="0"/>
              </a:spcAft>
              <a:buClrTx/>
              <a:buSzTx/>
              <a:buNone/>
              <a:tabLst/>
              <a:defRPr/>
            </a:pPr>
            <a:r>
              <a:rPr lang="en-US" altLang="en-US" sz="2800" dirty="0">
                <a:latin typeface="Times New Roman" panose="02020603050405020304" pitchFamily="18" charset="0"/>
                <a:cs typeface="Times New Roman" panose="02020603050405020304" pitchFamily="18" charset="0"/>
              </a:rPr>
              <a:t>Let’s copy the proper math (to learn) from the next slide.  </a:t>
            </a:r>
            <a:r>
              <a:rPr kumimoji="0" lang="en-US" alt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14850404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0" y="0"/>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2000" dirty="0">
                <a:latin typeface="Times New Roman" panose="02020603050405020304" pitchFamily="18" charset="0"/>
                <a:cs typeface="Times New Roman" panose="02020603050405020304" pitchFamily="18" charset="0"/>
              </a:rPr>
              <a:t>84.  </a:t>
            </a:r>
            <a:r>
              <a:rPr lang="en-US" altLang="en-US" sz="2000" dirty="0">
                <a:solidFill>
                  <a:srgbClr val="FF0000"/>
                </a:solidFill>
                <a:latin typeface="Times New Roman" panose="02020603050405020304" pitchFamily="18" charset="0"/>
                <a:cs typeface="Times New Roman" panose="02020603050405020304" pitchFamily="18" charset="0"/>
              </a:rPr>
              <a:t>Average weighted atomic mass has you multiply the exact mass X exact proportion of this isotope, then do that for all isotopes, then add up the totals to get your correct answer.  </a:t>
            </a:r>
            <a:endParaRPr kumimoji="0" lang="en-US"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123" name="Text Box 5"/>
          <p:cNvSpPr txBox="1">
            <a:spLocks noChangeArrowheads="1"/>
          </p:cNvSpPr>
          <p:nvPr/>
        </p:nvSpPr>
        <p:spPr bwMode="auto">
          <a:xfrm>
            <a:off x="0" y="3048000"/>
            <a:ext cx="9144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(mass in AMU)(decimal proportion) =</a:t>
            </a:r>
          </a:p>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3600" dirty="0">
                <a:solidFill>
                  <a:srgbClr val="000000"/>
                </a:solidFill>
                <a:latin typeface="Times New Roman" panose="02020603050405020304" pitchFamily="18" charset="0"/>
                <a:cs typeface="Times New Roman" panose="02020603050405020304" pitchFamily="18" charset="0"/>
              </a:rPr>
              <a:t>(</a:t>
            </a: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19.9924 amu)(.9048)  =     18.089 </a:t>
            </a:r>
            <a:r>
              <a:rPr lang="en-US" altLang="en-US" sz="3600" dirty="0">
                <a:solidFill>
                  <a:srgbClr val="000000"/>
                </a:solidFill>
                <a:latin typeface="Times New Roman" panose="02020603050405020304" pitchFamily="18" charset="0"/>
                <a:cs typeface="Times New Roman" panose="02020603050405020304" pitchFamily="18" charset="0"/>
              </a:rPr>
              <a:t>a</a:t>
            </a: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mu</a:t>
            </a:r>
            <a:b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(20.9924 amu)(.0027)  =       0.057 amu</a:t>
            </a:r>
            <a:b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(21.9913 amu)(0.0925)  =  + 2.034 amu </a:t>
            </a:r>
            <a:b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b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5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20.18 amu</a:t>
            </a:r>
            <a:endPar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2">
            <a:extLst>
              <a:ext uri="{FF2B5EF4-FFF2-40B4-BE49-F238E27FC236}">
                <a16:creationId xmlns:a16="http://schemas.microsoft.com/office/drawing/2014/main" id="{2EB7F2BF-7020-BC8C-C7B3-B1ADFD89A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856697"/>
            <a:ext cx="6100572" cy="2030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549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85.</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Average Weighted Atomic Mass</a:t>
            </a:r>
            <a:r>
              <a:rPr kumimoji="0" 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b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is the mass listed on our periodic tables.  These use the mass of each isotope &amp; the proportions that those isotopes make up of all that element. </a:t>
            </a:r>
            <a:b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b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86. </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Scientists measure these </a:t>
            </a:r>
            <a:r>
              <a:rPr kumimoji="0" lang="en-US" sz="2800" b="0" i="0" u="sng"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naturally occurring</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proportions regularly, sometimes the proportions of an isotope are measured better (and change) which causes a slight adjustment to the mass numbers on the Periodic Table (</a:t>
            </a:r>
            <a:r>
              <a:rPr lang="en-US" sz="2800" dirty="0">
                <a:solidFill>
                  <a:srgbClr val="FF0000"/>
                </a:solidFill>
                <a:latin typeface="Times New Roman" panose="02020603050405020304" pitchFamily="18" charset="0"/>
                <a:cs typeface="Times New Roman" panose="02020603050405020304" pitchFamily="18" charset="0"/>
              </a:rPr>
              <a:t>wow).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989506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0" y="0"/>
            <a:ext cx="91440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87.  </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 new element named Arbuiso is discovered (A).  It has</a:t>
            </a:r>
            <a:b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two isotopes, A-58 and A-59.  82.08% of all this </a:t>
            </a:r>
            <a:b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Arbuiso metal has mass of 57.96 amu, while the rest </a:t>
            </a:r>
            <a:b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has mass of 58.98 amu.</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9900CC"/>
                </a:solidFill>
                <a:effectLst/>
                <a:uLnTx/>
                <a:uFillTx/>
                <a:latin typeface="Times New Roman" panose="02020603050405020304" pitchFamily="18" charset="0"/>
                <a:cs typeface="Times New Roman" panose="02020603050405020304" pitchFamily="18" charset="0"/>
              </a:rPr>
              <a:t>      What is the weighted average atomic mass of this </a:t>
            </a:r>
            <a:br>
              <a:rPr kumimoji="0" lang="en-US" altLang="en-US" sz="2800" b="1" i="0" u="none" strike="noStrike" kern="1200" cap="none" spc="0" normalizeH="0" baseline="0" noProof="0" dirty="0">
                <a:ln>
                  <a:noFill/>
                </a:ln>
                <a:solidFill>
                  <a:srgbClr val="9900CC"/>
                </a:solidFill>
                <a:effectLst/>
                <a:uLnTx/>
                <a:uFillTx/>
                <a:latin typeface="Times New Roman" panose="02020603050405020304" pitchFamily="18" charset="0"/>
                <a:cs typeface="Times New Roman" panose="02020603050405020304" pitchFamily="18" charset="0"/>
              </a:rPr>
            </a:br>
            <a:r>
              <a:rPr kumimoji="0" lang="en-US" altLang="en-US" sz="2800" b="1" i="0" u="none" strike="noStrike" kern="1200" cap="none" spc="0" normalizeH="0" baseline="0" noProof="0" dirty="0">
                <a:ln>
                  <a:noFill/>
                </a:ln>
                <a:solidFill>
                  <a:srgbClr val="9900CC"/>
                </a:solidFill>
                <a:effectLst/>
                <a:uLnTx/>
                <a:uFillTx/>
                <a:latin typeface="Times New Roman" panose="02020603050405020304" pitchFamily="18" charset="0"/>
                <a:cs typeface="Times New Roman" panose="02020603050405020304" pitchFamily="18" charset="0"/>
              </a:rPr>
              <a:t>      </a:t>
            </a:r>
            <a:r>
              <a:rPr kumimoji="0" lang="en-US" altLang="en-US" sz="2800" b="1" i="0" u="sng" strike="noStrike" kern="1200" cap="none" spc="0" normalizeH="0" baseline="0" noProof="0" dirty="0">
                <a:ln>
                  <a:noFill/>
                </a:ln>
                <a:solidFill>
                  <a:srgbClr val="9900CC"/>
                </a:solidFill>
                <a:effectLst/>
                <a:uLnTx/>
                <a:uFillTx/>
                <a:latin typeface="Times New Roman" panose="02020603050405020304" pitchFamily="18" charset="0"/>
                <a:cs typeface="Times New Roman" panose="02020603050405020304" pitchFamily="18" charset="0"/>
              </a:rPr>
              <a:t>cool</a:t>
            </a:r>
            <a:r>
              <a:rPr kumimoji="0" lang="en-US" altLang="en-US" sz="2800" b="1" i="0" u="none" strike="noStrike" kern="1200" cap="none" spc="0" normalizeH="0" baseline="0" noProof="0" dirty="0">
                <a:ln>
                  <a:noFill/>
                </a:ln>
                <a:solidFill>
                  <a:srgbClr val="9900CC"/>
                </a:solidFill>
                <a:effectLst/>
                <a:uLnTx/>
                <a:uFillTx/>
                <a:latin typeface="Times New Roman" panose="02020603050405020304" pitchFamily="18" charset="0"/>
                <a:cs typeface="Times New Roman" panose="02020603050405020304" pitchFamily="18" charset="0"/>
              </a:rPr>
              <a:t> new metallic element?</a:t>
            </a:r>
          </a:p>
        </p:txBody>
      </p:sp>
    </p:spTree>
    <p:extLst>
      <p:ext uri="{BB962C8B-B14F-4D97-AF65-F5344CB8AC3E}">
        <p14:creationId xmlns:p14="http://schemas.microsoft.com/office/powerpoint/2010/main" val="40248347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0" y="0"/>
            <a:ext cx="91440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87.  </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 new element named Arbuiso is discovered (A).  It has</a:t>
            </a:r>
            <a:b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two isotopes, A-58 and A-59.  82.08% of all this </a:t>
            </a:r>
            <a:b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Arbuiso metal has mass of 57.96 amu, while the rest </a:t>
            </a:r>
            <a:b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has mass of 58.98 amu.</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9900CC"/>
                </a:solidFill>
                <a:effectLst/>
                <a:uLnTx/>
                <a:uFillTx/>
                <a:latin typeface="Times New Roman" panose="02020603050405020304" pitchFamily="18" charset="0"/>
                <a:cs typeface="Times New Roman" panose="02020603050405020304" pitchFamily="18" charset="0"/>
              </a:rPr>
              <a:t>      What is the weighted average atomic mass of this </a:t>
            </a:r>
            <a:br>
              <a:rPr kumimoji="0" lang="en-US" altLang="en-US" sz="2400" b="1" i="0" u="none" strike="noStrike" kern="1200" cap="none" spc="0" normalizeH="0" baseline="0" noProof="0" dirty="0">
                <a:ln>
                  <a:noFill/>
                </a:ln>
                <a:solidFill>
                  <a:srgbClr val="9900CC"/>
                </a:solidFill>
                <a:effectLst/>
                <a:uLnTx/>
                <a:uFillTx/>
                <a:latin typeface="Times New Roman" panose="02020603050405020304" pitchFamily="18" charset="0"/>
                <a:cs typeface="Times New Roman" panose="02020603050405020304" pitchFamily="18" charset="0"/>
              </a:rPr>
            </a:br>
            <a:r>
              <a:rPr kumimoji="0" lang="en-US" altLang="en-US" sz="2400" b="1" i="0" u="none" strike="noStrike" kern="1200" cap="none" spc="0" normalizeH="0" baseline="0" noProof="0" dirty="0">
                <a:ln>
                  <a:noFill/>
                </a:ln>
                <a:solidFill>
                  <a:srgbClr val="9900CC"/>
                </a:solidFill>
                <a:effectLst/>
                <a:uLnTx/>
                <a:uFillTx/>
                <a:latin typeface="Times New Roman" panose="02020603050405020304" pitchFamily="18" charset="0"/>
                <a:cs typeface="Times New Roman" panose="02020603050405020304" pitchFamily="18" charset="0"/>
              </a:rPr>
              <a:t>      </a:t>
            </a:r>
            <a:r>
              <a:rPr kumimoji="0" lang="en-US" altLang="en-US" sz="2400" b="1" i="0" u="sng" strike="noStrike" kern="1200" cap="none" spc="0" normalizeH="0" baseline="0" noProof="0" dirty="0">
                <a:ln>
                  <a:noFill/>
                </a:ln>
                <a:solidFill>
                  <a:srgbClr val="9900CC"/>
                </a:solidFill>
                <a:effectLst/>
                <a:uLnTx/>
                <a:uFillTx/>
                <a:latin typeface="Times New Roman" panose="02020603050405020304" pitchFamily="18" charset="0"/>
                <a:cs typeface="Times New Roman" panose="02020603050405020304" pitchFamily="18" charset="0"/>
              </a:rPr>
              <a:t>cool</a:t>
            </a:r>
            <a:r>
              <a:rPr kumimoji="0" lang="en-US" altLang="en-US" sz="2400" b="1" i="0" u="none" strike="noStrike" kern="1200" cap="none" spc="0" normalizeH="0" baseline="0" noProof="0" dirty="0">
                <a:ln>
                  <a:noFill/>
                </a:ln>
                <a:solidFill>
                  <a:srgbClr val="9900CC"/>
                </a:solidFill>
                <a:effectLst/>
                <a:uLnTx/>
                <a:uFillTx/>
                <a:latin typeface="Times New Roman" panose="02020603050405020304" pitchFamily="18" charset="0"/>
                <a:cs typeface="Times New Roman" panose="02020603050405020304" pitchFamily="18" charset="0"/>
              </a:rPr>
              <a:t> new metallic element?</a:t>
            </a:r>
          </a:p>
        </p:txBody>
      </p:sp>
      <p:sp>
        <p:nvSpPr>
          <p:cNvPr id="3" name="Text Box 3"/>
          <p:cNvSpPr txBox="1">
            <a:spLocks noChangeArrowheads="1"/>
          </p:cNvSpPr>
          <p:nvPr/>
        </p:nvSpPr>
        <p:spPr bwMode="auto">
          <a:xfrm>
            <a:off x="0" y="2590800"/>
            <a:ext cx="9144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(57.96 amu)(.8208) =     47.573568 amu</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(58.98 amu)(.1792) =   +10.569216 amu</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58.142784 amu </a:t>
            </a:r>
            <a:b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b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58.14 amu with 4 SF</a:t>
            </a:r>
            <a:endParaRPr kumimoji="0" lang="en-US" altLang="en-US" sz="3200" b="1" i="0" u="none" strike="noStrike" kern="1200" cap="none" spc="0" normalizeH="0" baseline="0" noProof="0" dirty="0">
              <a:ln>
                <a:noFill/>
              </a:ln>
              <a:solidFill>
                <a:srgbClr val="9900CC"/>
              </a:solidFill>
              <a:effectLst/>
              <a:uLnTx/>
              <a:uFillTx/>
              <a:latin typeface="Arial" charset="0"/>
              <a:ea typeface="+mn-ea"/>
              <a:cs typeface="+mn-cs"/>
            </a:endParaRPr>
          </a:p>
        </p:txBody>
      </p:sp>
      <p:cxnSp>
        <p:nvCxnSpPr>
          <p:cNvPr id="4" name="Straight Connector 3"/>
          <p:cNvCxnSpPr>
            <a:cxnSpLocks/>
          </p:cNvCxnSpPr>
          <p:nvPr/>
        </p:nvCxnSpPr>
        <p:spPr>
          <a:xfrm>
            <a:off x="4419600" y="4038600"/>
            <a:ext cx="289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9681853-716C-402B-8BC6-D6A1B2E691F5}"/>
              </a:ext>
            </a:extLst>
          </p:cNvPr>
          <p:cNvSpPr txBox="1"/>
          <p:nvPr/>
        </p:nvSpPr>
        <p:spPr>
          <a:xfrm>
            <a:off x="0" y="5165229"/>
            <a:ext cx="9144000" cy="1692771"/>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NOTE:  when given a choice between using the casual mass of</a:t>
            </a:r>
            <a:b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A-58 &amp; A-59, and at the exact measurements 57.96 amu </a:t>
            </a:r>
            <a:r>
              <a:rPr lang="en-US" sz="2400" dirty="0">
                <a:solidFill>
                  <a:srgbClr val="000000"/>
                </a:solidFill>
                <a:latin typeface="Times New Roman" panose="02020603050405020304" pitchFamily="18" charset="0"/>
                <a:cs typeface="Times New Roman" panose="02020603050405020304" pitchFamily="18" charset="0"/>
              </a:rPr>
              <a:t>&amp;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58.98 amu, </a:t>
            </a:r>
            <a:b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use the exact mass in </a:t>
            </a:r>
            <a:r>
              <a:rPr lang="en-US" sz="2400" dirty="0">
                <a:solidFill>
                  <a:srgbClr val="000000"/>
                </a:solidFill>
                <a:latin typeface="Times New Roman" panose="02020603050405020304" pitchFamily="18" charset="0"/>
                <a:cs typeface="Times New Roman" panose="02020603050405020304" pitchFamily="18" charset="0"/>
              </a:rPr>
              <a:t>the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math.  Small difference but you’re a scientist</a:t>
            </a:r>
            <a:r>
              <a:rPr lang="en-US" sz="2400" dirty="0">
                <a:solidFill>
                  <a:srgbClr val="000000"/>
                </a:solidFill>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454929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3313" y="0"/>
            <a:ext cx="9144000" cy="830997"/>
          </a:xfrm>
          <a:prstGeom prst="rect">
            <a:avLst/>
          </a:prstGeom>
          <a:solidFill>
            <a:srgbClr val="FFFF00"/>
          </a:solidFill>
          <a:ln>
            <a:noFill/>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R="0" lvl="0" algn="l" defTabSz="914400" rtl="0" eaLnBrk="1" fontAlgn="base" latinLnBrk="0" hangingPunct="1">
              <a:lnSpc>
                <a:spcPct val="100000"/>
              </a:lnSpc>
              <a:spcBef>
                <a:spcPct val="50000"/>
              </a:spcBef>
              <a:spcAft>
                <a:spcPct val="0"/>
              </a:spcAft>
              <a:buClrTx/>
              <a:buSz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88.  A new element X has 3 isotopes, the details are in this data table.      </a:t>
            </a:r>
            <a:b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Calculate </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the average </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weighted atomic mass of element X. </a:t>
            </a:r>
          </a:p>
        </p:txBody>
      </p:sp>
      <p:graphicFrame>
        <p:nvGraphicFramePr>
          <p:cNvPr id="3" name="Table 2">
            <a:extLst>
              <a:ext uri="{FF2B5EF4-FFF2-40B4-BE49-F238E27FC236}">
                <a16:creationId xmlns:a16="http://schemas.microsoft.com/office/drawing/2014/main" id="{9AC708BE-D41D-B896-11FB-67B6DD471314}"/>
              </a:ext>
            </a:extLst>
          </p:cNvPr>
          <p:cNvGraphicFramePr>
            <a:graphicFrameLocks noGrp="1"/>
          </p:cNvGraphicFramePr>
          <p:nvPr>
            <p:extLst>
              <p:ext uri="{D42A27DB-BD31-4B8C-83A1-F6EECF244321}">
                <p14:modId xmlns:p14="http://schemas.microsoft.com/office/powerpoint/2010/main" val="1981447022"/>
              </p:ext>
            </p:extLst>
          </p:nvPr>
        </p:nvGraphicFramePr>
        <p:xfrm>
          <a:off x="-1" y="830997"/>
          <a:ext cx="9140688" cy="3683000"/>
        </p:xfrm>
        <a:graphic>
          <a:graphicData uri="http://schemas.openxmlformats.org/drawingml/2006/table">
            <a:tbl>
              <a:tblPr firstRow="1" bandRow="1">
                <a:tableStyleId>{5C22544A-7EE6-4342-B048-85BDC9FD1C3A}</a:tableStyleId>
              </a:tblPr>
              <a:tblGrid>
                <a:gridCol w="2209801">
                  <a:extLst>
                    <a:ext uri="{9D8B030D-6E8A-4147-A177-3AD203B41FA5}">
                      <a16:colId xmlns:a16="http://schemas.microsoft.com/office/drawing/2014/main" val="1730034086"/>
                    </a:ext>
                  </a:extLst>
                </a:gridCol>
                <a:gridCol w="2819400">
                  <a:extLst>
                    <a:ext uri="{9D8B030D-6E8A-4147-A177-3AD203B41FA5}">
                      <a16:colId xmlns:a16="http://schemas.microsoft.com/office/drawing/2014/main" val="3739094047"/>
                    </a:ext>
                  </a:extLst>
                </a:gridCol>
                <a:gridCol w="4111487">
                  <a:extLst>
                    <a:ext uri="{9D8B030D-6E8A-4147-A177-3AD203B41FA5}">
                      <a16:colId xmlns:a16="http://schemas.microsoft.com/office/drawing/2014/main" val="1136565504"/>
                    </a:ext>
                  </a:extLst>
                </a:gridCol>
              </a:tblGrid>
              <a:tr h="114300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Isotope </a:t>
                      </a:r>
                      <a:br>
                        <a:rPr lang="en-US" sz="2400" b="0" dirty="0">
                          <a:solidFill>
                            <a:schemeClr val="tx1"/>
                          </a:solidFill>
                          <a:latin typeface="Times New Roman" panose="02020603050405020304" pitchFamily="18" charset="0"/>
                          <a:cs typeface="Times New Roman" panose="02020603050405020304" pitchFamily="18" charset="0"/>
                        </a:rPr>
                      </a:br>
                      <a:r>
                        <a:rPr lang="en-US" sz="2400" b="0" dirty="0">
                          <a:solidFill>
                            <a:schemeClr val="tx1"/>
                          </a:solidFill>
                          <a:latin typeface="Times New Roman" panose="02020603050405020304" pitchFamily="18" charset="0"/>
                          <a:cs typeface="Times New Roman" panose="02020603050405020304" pitchFamily="18" charset="0"/>
                        </a:rPr>
                        <a:t>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Isotope mass </a:t>
                      </a:r>
                      <a:br>
                        <a:rPr lang="en-US" sz="2400" b="0" dirty="0">
                          <a:solidFill>
                            <a:schemeClr val="tx1"/>
                          </a:solidFill>
                          <a:latin typeface="Times New Roman" panose="02020603050405020304" pitchFamily="18" charset="0"/>
                          <a:cs typeface="Times New Roman" panose="02020603050405020304" pitchFamily="18" charset="0"/>
                        </a:rPr>
                      </a:br>
                      <a:r>
                        <a:rPr lang="en-US" sz="2400" b="0" dirty="0">
                          <a:solidFill>
                            <a:schemeClr val="tx1"/>
                          </a:solidFill>
                          <a:latin typeface="Times New Roman" panose="02020603050405020304" pitchFamily="18" charset="0"/>
                          <a:cs typeface="Times New Roman" panose="02020603050405020304" pitchFamily="18" charset="0"/>
                        </a:rPr>
                        <a:t>(amu)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Proportion of  </a:t>
                      </a:r>
                      <a:br>
                        <a:rPr lang="en-US" sz="2400" b="0" dirty="0">
                          <a:solidFill>
                            <a:schemeClr val="tx1"/>
                          </a:solidFill>
                          <a:latin typeface="Times New Roman" panose="02020603050405020304" pitchFamily="18" charset="0"/>
                          <a:cs typeface="Times New Roman" panose="02020603050405020304" pitchFamily="18" charset="0"/>
                        </a:rPr>
                      </a:br>
                      <a:r>
                        <a:rPr lang="en-US" sz="2400" b="0" dirty="0">
                          <a:solidFill>
                            <a:schemeClr val="tx1"/>
                          </a:solidFill>
                          <a:latin typeface="Times New Roman" panose="02020603050405020304" pitchFamily="18" charset="0"/>
                          <a:cs typeface="Times New Roman" panose="02020603050405020304" pitchFamily="18" charset="0"/>
                        </a:rPr>
                        <a:t>element 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2487955"/>
                  </a:ext>
                </a:extLst>
              </a:tr>
              <a:tr h="63500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X-23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22.8995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84.25%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8450894"/>
                  </a:ext>
                </a:extLst>
              </a:tr>
              <a:tr h="63500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X-24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23.9105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88923"/>
                  </a:ext>
                </a:extLst>
              </a:tr>
              <a:tr h="63500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X-26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25.9068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3575352"/>
                  </a:ext>
                </a:extLst>
              </a:tr>
              <a:tr h="635000">
                <a:tc gridSpan="2">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6870392"/>
                  </a:ext>
                </a:extLst>
              </a:tr>
            </a:tbl>
          </a:graphicData>
        </a:graphic>
      </p:graphicFrame>
    </p:spTree>
    <p:extLst>
      <p:ext uri="{BB962C8B-B14F-4D97-AF65-F5344CB8AC3E}">
        <p14:creationId xmlns:p14="http://schemas.microsoft.com/office/powerpoint/2010/main" val="41742948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3313" y="0"/>
            <a:ext cx="9144000" cy="830997"/>
          </a:xfrm>
          <a:prstGeom prst="rect">
            <a:avLst/>
          </a:prstGeom>
          <a:solidFill>
            <a:srgbClr val="FFFF00"/>
          </a:solidFill>
          <a:ln>
            <a:noFill/>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R="0" lvl="0" algn="l" defTabSz="914400" rtl="0" eaLnBrk="1" fontAlgn="base" latinLnBrk="0" hangingPunct="1">
              <a:lnSpc>
                <a:spcPct val="100000"/>
              </a:lnSpc>
              <a:spcBef>
                <a:spcPct val="50000"/>
              </a:spcBef>
              <a:spcAft>
                <a:spcPct val="0"/>
              </a:spcAft>
              <a:buClrTx/>
              <a:buSz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88.  A new element X has 3 isotopes, the details are in this data table.      </a:t>
            </a:r>
            <a:b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Calculate the average weighted atomic mass of element X. </a:t>
            </a:r>
          </a:p>
        </p:txBody>
      </p:sp>
      <p:graphicFrame>
        <p:nvGraphicFramePr>
          <p:cNvPr id="2" name="Table 1">
            <a:extLst>
              <a:ext uri="{FF2B5EF4-FFF2-40B4-BE49-F238E27FC236}">
                <a16:creationId xmlns:a16="http://schemas.microsoft.com/office/drawing/2014/main" id="{18F65E25-5F16-4FB2-06CC-790E7C82E4BB}"/>
              </a:ext>
            </a:extLst>
          </p:cNvPr>
          <p:cNvGraphicFramePr>
            <a:graphicFrameLocks noGrp="1"/>
          </p:cNvGraphicFramePr>
          <p:nvPr>
            <p:extLst>
              <p:ext uri="{D42A27DB-BD31-4B8C-83A1-F6EECF244321}">
                <p14:modId xmlns:p14="http://schemas.microsoft.com/office/powerpoint/2010/main" val="4239243424"/>
              </p:ext>
            </p:extLst>
          </p:nvPr>
        </p:nvGraphicFramePr>
        <p:xfrm>
          <a:off x="3312" y="830997"/>
          <a:ext cx="9140688" cy="3683000"/>
        </p:xfrm>
        <a:graphic>
          <a:graphicData uri="http://schemas.openxmlformats.org/drawingml/2006/table">
            <a:tbl>
              <a:tblPr firstRow="1" bandRow="1">
                <a:tableStyleId>{5C22544A-7EE6-4342-B048-85BDC9FD1C3A}</a:tableStyleId>
              </a:tblPr>
              <a:tblGrid>
                <a:gridCol w="2209801">
                  <a:extLst>
                    <a:ext uri="{9D8B030D-6E8A-4147-A177-3AD203B41FA5}">
                      <a16:colId xmlns:a16="http://schemas.microsoft.com/office/drawing/2014/main" val="1730034086"/>
                    </a:ext>
                  </a:extLst>
                </a:gridCol>
                <a:gridCol w="2819400">
                  <a:extLst>
                    <a:ext uri="{9D8B030D-6E8A-4147-A177-3AD203B41FA5}">
                      <a16:colId xmlns:a16="http://schemas.microsoft.com/office/drawing/2014/main" val="3739094047"/>
                    </a:ext>
                  </a:extLst>
                </a:gridCol>
                <a:gridCol w="4111487">
                  <a:extLst>
                    <a:ext uri="{9D8B030D-6E8A-4147-A177-3AD203B41FA5}">
                      <a16:colId xmlns:a16="http://schemas.microsoft.com/office/drawing/2014/main" val="1136565504"/>
                    </a:ext>
                  </a:extLst>
                </a:gridCol>
              </a:tblGrid>
              <a:tr h="114300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Isotope </a:t>
                      </a:r>
                      <a:br>
                        <a:rPr lang="en-US" sz="2400" b="0" dirty="0">
                          <a:solidFill>
                            <a:schemeClr val="tx1"/>
                          </a:solidFill>
                          <a:latin typeface="Times New Roman" panose="02020603050405020304" pitchFamily="18" charset="0"/>
                          <a:cs typeface="Times New Roman" panose="02020603050405020304" pitchFamily="18" charset="0"/>
                        </a:rPr>
                      </a:br>
                      <a:r>
                        <a:rPr lang="en-US" sz="2400" b="0" dirty="0">
                          <a:solidFill>
                            <a:schemeClr val="tx1"/>
                          </a:solidFill>
                          <a:latin typeface="Times New Roman" panose="02020603050405020304" pitchFamily="18" charset="0"/>
                          <a:cs typeface="Times New Roman" panose="02020603050405020304" pitchFamily="18" charset="0"/>
                        </a:rPr>
                        <a:t>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Isotope mass </a:t>
                      </a:r>
                      <a:br>
                        <a:rPr lang="en-US" sz="2400" b="0" dirty="0">
                          <a:solidFill>
                            <a:schemeClr val="tx1"/>
                          </a:solidFill>
                          <a:latin typeface="Times New Roman" panose="02020603050405020304" pitchFamily="18" charset="0"/>
                          <a:cs typeface="Times New Roman" panose="02020603050405020304" pitchFamily="18" charset="0"/>
                        </a:rPr>
                      </a:br>
                      <a:r>
                        <a:rPr lang="en-US" sz="2400" b="0" dirty="0">
                          <a:solidFill>
                            <a:schemeClr val="tx1"/>
                          </a:solidFill>
                          <a:latin typeface="Times New Roman" panose="02020603050405020304" pitchFamily="18" charset="0"/>
                          <a:cs typeface="Times New Roman" panose="02020603050405020304" pitchFamily="18" charset="0"/>
                        </a:rPr>
                        <a:t>(amu)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Proportion of  </a:t>
                      </a:r>
                      <a:br>
                        <a:rPr lang="en-US" sz="2400" b="0" dirty="0">
                          <a:solidFill>
                            <a:schemeClr val="tx1"/>
                          </a:solidFill>
                          <a:latin typeface="Times New Roman" panose="02020603050405020304" pitchFamily="18" charset="0"/>
                          <a:cs typeface="Times New Roman" panose="02020603050405020304" pitchFamily="18" charset="0"/>
                        </a:rPr>
                      </a:br>
                      <a:r>
                        <a:rPr lang="en-US" sz="2400" b="0" dirty="0">
                          <a:solidFill>
                            <a:schemeClr val="tx1"/>
                          </a:solidFill>
                          <a:latin typeface="Times New Roman" panose="02020603050405020304" pitchFamily="18" charset="0"/>
                          <a:cs typeface="Times New Roman" panose="02020603050405020304" pitchFamily="18" charset="0"/>
                        </a:rPr>
                        <a:t>element 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2487955"/>
                  </a:ext>
                </a:extLst>
              </a:tr>
              <a:tr h="63500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X-23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22.8995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84.25%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8450894"/>
                  </a:ext>
                </a:extLst>
              </a:tr>
              <a:tr h="63500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X-24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23.9105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88923"/>
                  </a:ext>
                </a:extLst>
              </a:tr>
              <a:tr h="63500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X-26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25.9068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6.93%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3575352"/>
                  </a:ext>
                </a:extLst>
              </a:tr>
              <a:tr h="635000">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100% (check)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2451330"/>
                  </a:ext>
                </a:extLst>
              </a:tr>
            </a:tbl>
          </a:graphicData>
        </a:graphic>
      </p:graphicFrame>
      <p:sp>
        <p:nvSpPr>
          <p:cNvPr id="3" name="TextBox 2">
            <a:extLst>
              <a:ext uri="{FF2B5EF4-FFF2-40B4-BE49-F238E27FC236}">
                <a16:creationId xmlns:a16="http://schemas.microsoft.com/office/drawing/2014/main" id="{3462EBBB-DB8E-EB1B-8AD0-310478A143EB}"/>
              </a:ext>
            </a:extLst>
          </p:cNvPr>
          <p:cNvSpPr txBox="1"/>
          <p:nvPr/>
        </p:nvSpPr>
        <p:spPr>
          <a:xfrm>
            <a:off x="3312" y="4724400"/>
            <a:ext cx="9140688" cy="1569660"/>
          </a:xfrm>
          <a:prstGeom prst="rect">
            <a:avLst/>
          </a:prstGeom>
          <a:noFill/>
        </p:spPr>
        <p:txBody>
          <a:bodyPr wrap="square" rtlCol="0">
            <a:spAutoFit/>
          </a:bodyPr>
          <a:lstStyle/>
          <a:p>
            <a:r>
              <a:rPr lang="en-US" altLang="en-US" sz="2400" dirty="0">
                <a:solidFill>
                  <a:srgbClr val="FF0000"/>
                </a:solidFill>
                <a:latin typeface="Times New Roman" panose="02020603050405020304" pitchFamily="18" charset="0"/>
                <a:cs typeface="Times New Roman" panose="02020603050405020304" pitchFamily="18" charset="0"/>
              </a:rPr>
              <a:t>        (</a:t>
            </a:r>
            <a:r>
              <a:rPr lang="en-US" sz="2400" b="0" dirty="0">
                <a:solidFill>
                  <a:srgbClr val="FF0000"/>
                </a:solidFill>
                <a:latin typeface="Times New Roman" panose="02020603050405020304" pitchFamily="18" charset="0"/>
                <a:cs typeface="Times New Roman" panose="02020603050405020304" pitchFamily="18" charset="0"/>
              </a:rPr>
              <a:t>22.8995</a:t>
            </a:r>
            <a:r>
              <a:rPr lang="en-US" sz="2400" dirty="0">
                <a:solidFill>
                  <a:srgbClr val="FF0000"/>
                </a:solidFill>
                <a:latin typeface="Times New Roman" panose="02020603050405020304" pitchFamily="18" charset="0"/>
                <a:cs typeface="Times New Roman" panose="02020603050405020304" pitchFamily="18" charset="0"/>
              </a:rPr>
              <a:t> amu)(.8425)   =      19.2928288 amu</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(23.9105 amu)(.0882)   =        2.1089061 amu</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(25.9068 amu)(.0693)   =    +  1.79534124 amu </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a:t>
            </a:r>
            <a:r>
              <a:rPr lang="en-US" sz="800" dirty="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                             23.19707614 amu  =  </a:t>
            </a:r>
            <a:r>
              <a:rPr lang="en-US" sz="2400" b="1" dirty="0">
                <a:solidFill>
                  <a:srgbClr val="0000FF"/>
                </a:solidFill>
                <a:latin typeface="Times New Roman" panose="02020603050405020304" pitchFamily="18" charset="0"/>
                <a:cs typeface="Times New Roman" panose="02020603050405020304" pitchFamily="18" charset="0"/>
              </a:rPr>
              <a:t>23.2 amu  </a:t>
            </a:r>
            <a:r>
              <a:rPr lang="en-US" sz="2400" b="1" i="1" dirty="0">
                <a:solidFill>
                  <a:srgbClr val="0000FF"/>
                </a:solidFill>
                <a:latin typeface="Times New Roman" panose="02020603050405020304" pitchFamily="18" charset="0"/>
                <a:cs typeface="Times New Roman" panose="02020603050405020304" pitchFamily="18" charset="0"/>
              </a:rPr>
              <a:t>3 SF</a:t>
            </a:r>
            <a:endParaRPr lang="en-US" sz="2400" dirty="0"/>
          </a:p>
        </p:txBody>
      </p:sp>
    </p:spTree>
    <p:extLst>
      <p:ext uri="{BB962C8B-B14F-4D97-AF65-F5344CB8AC3E}">
        <p14:creationId xmlns:p14="http://schemas.microsoft.com/office/powerpoint/2010/main" val="2222075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3200" y="914400"/>
            <a:ext cx="4572000" cy="4648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p:cNvSpPr txBox="1"/>
          <p:nvPr/>
        </p:nvSpPr>
        <p:spPr>
          <a:xfrm>
            <a:off x="2752858" y="914400"/>
            <a:ext cx="4562341" cy="646331"/>
          </a:xfrm>
          <a:prstGeom prst="rect">
            <a:avLst/>
          </a:prstGeom>
          <a:noFill/>
        </p:spPr>
        <p:txBody>
          <a:bodyPr wrap="square" rtlCol="0">
            <a:spAutoFit/>
          </a:bodyPr>
          <a:lstStyle/>
          <a:p>
            <a:r>
              <a:rPr lang="en-US" sz="3600" dirty="0"/>
              <a:t>12.011</a:t>
            </a:r>
          </a:p>
        </p:txBody>
      </p:sp>
      <p:sp>
        <p:nvSpPr>
          <p:cNvPr id="7" name="TextBox 6"/>
          <p:cNvSpPr txBox="1"/>
          <p:nvPr/>
        </p:nvSpPr>
        <p:spPr>
          <a:xfrm>
            <a:off x="2752858" y="3749211"/>
            <a:ext cx="2290294" cy="1846659"/>
          </a:xfrm>
          <a:prstGeom prst="rect">
            <a:avLst/>
          </a:prstGeom>
          <a:noFill/>
        </p:spPr>
        <p:txBody>
          <a:bodyPr wrap="square" rtlCol="0">
            <a:spAutoFit/>
          </a:bodyPr>
          <a:lstStyle/>
          <a:p>
            <a:r>
              <a:rPr lang="en-US" sz="6600" dirty="0"/>
              <a:t> 6</a:t>
            </a:r>
          </a:p>
          <a:p>
            <a:r>
              <a:rPr lang="en-US" sz="4800" dirty="0"/>
              <a:t>2-4</a:t>
            </a:r>
          </a:p>
        </p:txBody>
      </p:sp>
      <p:sp>
        <p:nvSpPr>
          <p:cNvPr id="8" name="TextBox 7"/>
          <p:cNvSpPr txBox="1"/>
          <p:nvPr/>
        </p:nvSpPr>
        <p:spPr>
          <a:xfrm>
            <a:off x="31024" y="947530"/>
            <a:ext cx="1721576"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Atomic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Mass</a:t>
            </a:r>
          </a:p>
        </p:txBody>
      </p:sp>
      <p:sp>
        <p:nvSpPr>
          <p:cNvPr id="9" name="TextBox 8"/>
          <p:cNvSpPr txBox="1"/>
          <p:nvPr/>
        </p:nvSpPr>
        <p:spPr>
          <a:xfrm>
            <a:off x="7467600" y="754728"/>
            <a:ext cx="1371600" cy="461665"/>
          </a:xfrm>
          <a:prstGeom prst="rect">
            <a:avLst/>
          </a:prstGeom>
          <a:noFill/>
        </p:spPr>
        <p:txBody>
          <a:bodyPr wrap="square" rtlCol="0">
            <a:spAutoFit/>
          </a:bodyPr>
          <a:lstStyle/>
          <a:p>
            <a:r>
              <a:rPr lang="en-US" sz="2400" dirty="0"/>
              <a:t> </a:t>
            </a:r>
          </a:p>
        </p:txBody>
      </p:sp>
      <p:sp>
        <p:nvSpPr>
          <p:cNvPr id="11" name="TextBox 10"/>
          <p:cNvSpPr txBox="1"/>
          <p:nvPr/>
        </p:nvSpPr>
        <p:spPr>
          <a:xfrm>
            <a:off x="31024" y="3581400"/>
            <a:ext cx="2635976" cy="1938992"/>
          </a:xfrm>
          <a:prstGeom prst="rect">
            <a:avLst/>
          </a:prstGeom>
          <a:noFill/>
        </p:spPr>
        <p:txBody>
          <a:bodyPr wrap="square" rtlCol="0">
            <a:spAutoFit/>
          </a:bodyPr>
          <a:lstStyle/>
          <a:p>
            <a:r>
              <a:rPr lang="en-US" sz="2400" dirty="0">
                <a:solidFill>
                  <a:srgbClr val="0033CC"/>
                </a:solidFill>
                <a:latin typeface="Times New Roman" panose="02020603050405020304" pitchFamily="18" charset="0"/>
                <a:cs typeface="Times New Roman" panose="02020603050405020304" pitchFamily="18" charset="0"/>
              </a:rPr>
              <a:t>   Atomic </a:t>
            </a:r>
            <a:br>
              <a:rPr lang="en-US" sz="2400" dirty="0">
                <a:solidFill>
                  <a:srgbClr val="0033CC"/>
                </a:solidFill>
                <a:latin typeface="Times New Roman" panose="02020603050405020304" pitchFamily="18" charset="0"/>
                <a:cs typeface="Times New Roman" panose="02020603050405020304" pitchFamily="18" charset="0"/>
              </a:rPr>
            </a:br>
            <a:r>
              <a:rPr lang="en-US" sz="2400" dirty="0">
                <a:solidFill>
                  <a:srgbClr val="0033CC"/>
                </a:solidFill>
                <a:latin typeface="Times New Roman" panose="02020603050405020304" pitchFamily="18" charset="0"/>
                <a:cs typeface="Times New Roman" panose="02020603050405020304" pitchFamily="18" charset="0"/>
              </a:rPr>
              <a:t>  Number</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Electron</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Configuration</a:t>
            </a:r>
          </a:p>
        </p:txBody>
      </p:sp>
      <p:sp>
        <p:nvSpPr>
          <p:cNvPr id="4" name="TextBox 3">
            <a:extLst>
              <a:ext uri="{FF2B5EF4-FFF2-40B4-BE49-F238E27FC236}">
                <a16:creationId xmlns:a16="http://schemas.microsoft.com/office/drawing/2014/main" id="{80120FCF-4070-42FD-9934-5D779282051D}"/>
              </a:ext>
            </a:extLst>
          </p:cNvPr>
          <p:cNvSpPr txBox="1"/>
          <p:nvPr/>
        </p:nvSpPr>
        <p:spPr>
          <a:xfrm>
            <a:off x="3848100" y="1062672"/>
            <a:ext cx="1752600" cy="3770263"/>
          </a:xfrm>
          <a:prstGeom prst="rect">
            <a:avLst/>
          </a:prstGeom>
          <a:noFill/>
        </p:spPr>
        <p:txBody>
          <a:bodyPr wrap="square" rtlCol="0">
            <a:spAutoFit/>
          </a:bodyPr>
          <a:lstStyle/>
          <a:p>
            <a:r>
              <a:rPr lang="en-US" sz="23900" dirty="0">
                <a:latin typeface="Times New Roman" panose="02020603050405020304" pitchFamily="18" charset="0"/>
                <a:cs typeface="Times New Roman" panose="02020603050405020304" pitchFamily="18" charset="0"/>
              </a:rPr>
              <a:t>C</a:t>
            </a:r>
          </a:p>
        </p:txBody>
      </p:sp>
      <p:cxnSp>
        <p:nvCxnSpPr>
          <p:cNvPr id="5" name="Straight Arrow Connector 4">
            <a:extLst>
              <a:ext uri="{FF2B5EF4-FFF2-40B4-BE49-F238E27FC236}">
                <a16:creationId xmlns:a16="http://schemas.microsoft.com/office/drawing/2014/main" id="{50AE78C6-F452-48F1-89CF-7503F601582D}"/>
              </a:ext>
            </a:extLst>
          </p:cNvPr>
          <p:cNvCxnSpPr/>
          <p:nvPr/>
        </p:nvCxnSpPr>
        <p:spPr>
          <a:xfrm flipH="1">
            <a:off x="6781800" y="1062672"/>
            <a:ext cx="1219200" cy="3851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3B49807-1FD9-4B0F-8CD6-839FBC0C6251}"/>
              </a:ext>
            </a:extLst>
          </p:cNvPr>
          <p:cNvSpPr txBox="1"/>
          <p:nvPr/>
        </p:nvSpPr>
        <p:spPr>
          <a:xfrm>
            <a:off x="7829549" y="868234"/>
            <a:ext cx="1333500" cy="1754326"/>
          </a:xfrm>
          <a:prstGeom prst="rect">
            <a:avLst/>
          </a:prstGeom>
          <a:noFill/>
        </p:spPr>
        <p:txBody>
          <a:bodyPr wrap="square" rtlCol="0">
            <a:spAutoFit/>
          </a:bodyPr>
          <a:lstStyle/>
          <a:p>
            <a:pPr algn="ctr"/>
            <a:r>
              <a:rPr lang="en-US" b="1" dirty="0">
                <a:solidFill>
                  <a:schemeClr val="tx1">
                    <a:lumMod val="95000"/>
                    <a:lumOff val="5000"/>
                  </a:schemeClr>
                </a:solidFill>
                <a:latin typeface="Times New Roman" panose="02020603050405020304" pitchFamily="18" charset="0"/>
                <a:cs typeface="Times New Roman" panose="02020603050405020304" pitchFamily="18" charset="0"/>
              </a:rPr>
              <a:t>Missing numbers, we will discuss them soon, not today.</a:t>
            </a:r>
          </a:p>
        </p:txBody>
      </p:sp>
      <p:sp>
        <p:nvSpPr>
          <p:cNvPr id="2" name="TextBox 1">
            <a:extLst>
              <a:ext uri="{FF2B5EF4-FFF2-40B4-BE49-F238E27FC236}">
                <a16:creationId xmlns:a16="http://schemas.microsoft.com/office/drawing/2014/main" id="{D581A478-806F-6C48-7B9B-1A8E35587E61}"/>
              </a:ext>
            </a:extLst>
          </p:cNvPr>
          <p:cNvSpPr txBox="1"/>
          <p:nvPr/>
        </p:nvSpPr>
        <p:spPr>
          <a:xfrm>
            <a:off x="0" y="0"/>
            <a:ext cx="838200" cy="646331"/>
          </a:xfrm>
          <a:prstGeom prst="rect">
            <a:avLst/>
          </a:prstGeom>
          <a:noFill/>
        </p:spPr>
        <p:txBody>
          <a:bodyPr wrap="square" rtlCol="0">
            <a:spAutoFit/>
          </a:bodyPr>
          <a:lstStyle/>
          <a:p>
            <a:r>
              <a:rPr lang="en-US" sz="3600" dirty="0">
                <a:solidFill>
                  <a:srgbClr val="0033CC"/>
                </a:solidFill>
                <a:latin typeface="Times New Roman" panose="02020603050405020304" pitchFamily="18" charset="0"/>
                <a:cs typeface="Times New Roman" panose="02020603050405020304" pitchFamily="18" charset="0"/>
              </a:rPr>
              <a:t>8</a:t>
            </a:r>
            <a:r>
              <a:rPr lang="en-US" dirty="0"/>
              <a:t>.</a:t>
            </a:r>
          </a:p>
        </p:txBody>
      </p:sp>
      <p:cxnSp>
        <p:nvCxnSpPr>
          <p:cNvPr id="16" name="Straight Arrow Connector 15">
            <a:extLst>
              <a:ext uri="{FF2B5EF4-FFF2-40B4-BE49-F238E27FC236}">
                <a16:creationId xmlns:a16="http://schemas.microsoft.com/office/drawing/2014/main" id="{3D6B8815-C6BF-383B-6071-1A9FE3FD97D6}"/>
              </a:ext>
            </a:extLst>
          </p:cNvPr>
          <p:cNvCxnSpPr>
            <a:cxnSpLocks/>
          </p:cNvCxnSpPr>
          <p:nvPr/>
        </p:nvCxnSpPr>
        <p:spPr>
          <a:xfrm flipV="1">
            <a:off x="1371600" y="1295400"/>
            <a:ext cx="1295400" cy="1524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CDFF2DDE-E4E3-29A6-99EB-912AFC13F548}"/>
              </a:ext>
            </a:extLst>
          </p:cNvPr>
          <p:cNvCxnSpPr>
            <a:cxnSpLocks/>
          </p:cNvCxnSpPr>
          <p:nvPr/>
        </p:nvCxnSpPr>
        <p:spPr>
          <a:xfrm>
            <a:off x="1381258" y="3988327"/>
            <a:ext cx="1228592" cy="278873"/>
          </a:xfrm>
          <a:prstGeom prst="straightConnector1">
            <a:avLst/>
          </a:prstGeom>
          <a:ln w="38100">
            <a:solidFill>
              <a:srgbClr val="0033CC"/>
            </a:solidFill>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69892A33-8BAE-5685-992E-6B62CD0C7CBE}"/>
              </a:ext>
            </a:extLst>
          </p:cNvPr>
          <p:cNvCxnSpPr>
            <a:cxnSpLocks/>
          </p:cNvCxnSpPr>
          <p:nvPr/>
        </p:nvCxnSpPr>
        <p:spPr>
          <a:xfrm>
            <a:off x="1639563" y="5029200"/>
            <a:ext cx="1027437" cy="76200"/>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32753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0C9DF3-7E52-45E9-8435-6295D8A41817}"/>
              </a:ext>
            </a:extLst>
          </p:cNvPr>
          <p:cNvSpPr txBox="1"/>
          <p:nvPr/>
        </p:nvSpPr>
        <p:spPr>
          <a:xfrm>
            <a:off x="0" y="2743200"/>
            <a:ext cx="9144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Stop here</a:t>
            </a:r>
          </a:p>
        </p:txBody>
      </p:sp>
    </p:spTree>
    <p:extLst>
      <p:ext uri="{BB962C8B-B14F-4D97-AF65-F5344CB8AC3E}">
        <p14:creationId xmlns:p14="http://schemas.microsoft.com/office/powerpoint/2010/main" val="2374527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785652"/>
          </a:xfrm>
          <a:prstGeom prst="rect">
            <a:avLst/>
          </a:prstGeom>
          <a:noFill/>
        </p:spPr>
        <p:txBody>
          <a:bodyPr wrap="square" rtlCol="0">
            <a:spAutoFit/>
          </a:bodyPr>
          <a:lstStyle/>
          <a:p>
            <a:r>
              <a:rPr lang="en-US" sz="4800" dirty="0">
                <a:latin typeface="Bookman Old Style" panose="02050604050505020204" pitchFamily="18" charset="0"/>
              </a:rPr>
              <a:t>Review slides </a:t>
            </a:r>
            <a:r>
              <a:rPr lang="en-US" sz="4800" b="1" dirty="0">
                <a:solidFill>
                  <a:srgbClr val="FF0000"/>
                </a:solidFill>
                <a:latin typeface="Bookman Old Style" panose="02050604050505020204" pitchFamily="18" charset="0"/>
              </a:rPr>
              <a:t>do these!</a:t>
            </a:r>
          </a:p>
          <a:p>
            <a:endParaRPr lang="en-US" sz="4800" dirty="0">
              <a:latin typeface="Bookman Old Style" panose="02050604050505020204" pitchFamily="18" charset="0"/>
            </a:endParaRPr>
          </a:p>
          <a:p>
            <a:r>
              <a:rPr lang="en-US" sz="4800" dirty="0">
                <a:latin typeface="Bookman Old Style" panose="02050604050505020204" pitchFamily="18" charset="0"/>
              </a:rPr>
              <a:t>89.  State the Objective #1 </a:t>
            </a:r>
            <a:br>
              <a:rPr lang="en-US" sz="4800" dirty="0">
                <a:latin typeface="Bookman Old Style" panose="02050604050505020204" pitchFamily="18" charset="0"/>
              </a:rPr>
            </a:br>
            <a:r>
              <a:rPr lang="en-US" sz="4800" dirty="0">
                <a:latin typeface="Bookman Old Style" panose="02050604050505020204" pitchFamily="18" charset="0"/>
              </a:rPr>
              <a:t>in the NYS Chemistry Curriculum for Chemistry…</a:t>
            </a:r>
          </a:p>
        </p:txBody>
      </p:sp>
    </p:spTree>
    <p:extLst>
      <p:ext uri="{BB962C8B-B14F-4D97-AF65-F5344CB8AC3E}">
        <p14:creationId xmlns:p14="http://schemas.microsoft.com/office/powerpoint/2010/main" val="8577427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970318"/>
          </a:xfrm>
          <a:prstGeom prst="rect">
            <a:avLst/>
          </a:prstGeom>
          <a:noFill/>
        </p:spPr>
        <p:txBody>
          <a:bodyPr wrap="square" rtlCol="0">
            <a:spAutoFit/>
          </a:bodyPr>
          <a:lstStyle/>
          <a:p>
            <a:r>
              <a:rPr lang="en-US" dirty="0">
                <a:latin typeface="Bookman Old Style" panose="02050604050505020204" pitchFamily="18" charset="0"/>
              </a:rPr>
              <a:t>89. State the Objective #1 in the NYS Chemistry Curriculum for Chemistry…</a:t>
            </a:r>
          </a:p>
          <a:p>
            <a:endParaRPr lang="en-US" dirty="0">
              <a:latin typeface="Bookman Old Style" panose="02050604050505020204" pitchFamily="18" charset="0"/>
            </a:endParaRPr>
          </a:p>
          <a:p>
            <a:r>
              <a:rPr lang="en-US" sz="5400" b="1" dirty="0">
                <a:solidFill>
                  <a:srgbClr val="FF0000"/>
                </a:solidFill>
                <a:latin typeface="Times New Roman" panose="02020603050405020304" pitchFamily="18" charset="0"/>
                <a:cs typeface="Times New Roman" panose="02020603050405020304" pitchFamily="18" charset="0"/>
              </a:rPr>
              <a:t>The modern model of the atom has evolved over a long period of time through the work of many scientists.</a:t>
            </a:r>
          </a:p>
        </p:txBody>
      </p:sp>
    </p:spTree>
    <p:extLst>
      <p:ext uri="{BB962C8B-B14F-4D97-AF65-F5344CB8AC3E}">
        <p14:creationId xmlns:p14="http://schemas.microsoft.com/office/powerpoint/2010/main" val="4313473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93360522"/>
              </p:ext>
            </p:extLst>
          </p:nvPr>
        </p:nvGraphicFramePr>
        <p:xfrm>
          <a:off x="0" y="0"/>
          <a:ext cx="9144000" cy="6857999"/>
        </p:xfrm>
        <a:graphic>
          <a:graphicData uri="http://schemas.openxmlformats.org/drawingml/2006/table">
            <a:tbl>
              <a:tblPr/>
              <a:tblGrid>
                <a:gridCol w="387458">
                  <a:extLst>
                    <a:ext uri="{9D8B030D-6E8A-4147-A177-3AD203B41FA5}">
                      <a16:colId xmlns:a16="http://schemas.microsoft.com/office/drawing/2014/main" val="20000"/>
                    </a:ext>
                  </a:extLst>
                </a:gridCol>
                <a:gridCol w="2018859">
                  <a:extLst>
                    <a:ext uri="{9D8B030D-6E8A-4147-A177-3AD203B41FA5}">
                      <a16:colId xmlns:a16="http://schemas.microsoft.com/office/drawing/2014/main" val="20001"/>
                    </a:ext>
                  </a:extLst>
                </a:gridCol>
                <a:gridCol w="2326105">
                  <a:extLst>
                    <a:ext uri="{9D8B030D-6E8A-4147-A177-3AD203B41FA5}">
                      <a16:colId xmlns:a16="http://schemas.microsoft.com/office/drawing/2014/main" val="20002"/>
                    </a:ext>
                  </a:extLst>
                </a:gridCol>
                <a:gridCol w="4411578">
                  <a:extLst>
                    <a:ext uri="{9D8B030D-6E8A-4147-A177-3AD203B41FA5}">
                      <a16:colId xmlns:a16="http://schemas.microsoft.com/office/drawing/2014/main" val="20003"/>
                    </a:ext>
                  </a:extLst>
                </a:gridCol>
              </a:tblGrid>
              <a:tr h="430595">
                <a:tc>
                  <a:txBody>
                    <a:bodyPr/>
                    <a:lstStyle/>
                    <a:p>
                      <a:pPr marR="0" indent="0" algn="ctr" rtl="0">
                        <a:lnSpc>
                          <a:spcPct val="119000"/>
                        </a:lnSpc>
                        <a:spcBef>
                          <a:spcPts val="0"/>
                        </a:spcBef>
                        <a:spcAft>
                          <a:spcPts val="600"/>
                        </a:spcAft>
                      </a:pPr>
                      <a:r>
                        <a:rPr lang="en-US" sz="800" kern="1400" dirty="0">
                          <a:solidFill>
                            <a:srgbClr val="000000"/>
                          </a:solidFill>
                          <a:effectLst/>
                          <a:latin typeface="Times New Roman" panose="02020603050405020304" pitchFamily="18" charset="0"/>
                          <a:cs typeface="Times New Roman" panose="02020603050405020304" pitchFamily="18" charset="0"/>
                        </a:rPr>
                        <a:t> </a:t>
                      </a:r>
                    </a:p>
                  </a:txBody>
                  <a:tcPr marL="28117" marR="28117" marT="28117" marB="2811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Scientist Name</a:t>
                      </a:r>
                    </a:p>
                  </a:txBody>
                  <a:tcPr marL="28117" marR="28117" marT="28117" marB="2811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Model Name</a:t>
                      </a:r>
                    </a:p>
                  </a:txBody>
                  <a:tcPr marL="28117" marR="28117" marT="28117" marB="2811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Details</a:t>
                      </a:r>
                    </a:p>
                  </a:txBody>
                  <a:tcPr marL="28117" marR="28117" marT="28117" marB="2811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0"/>
                  </a:ext>
                </a:extLst>
              </a:tr>
              <a:tr h="1037650">
                <a:tc>
                  <a:txBody>
                    <a:bodyPr/>
                    <a:lstStyle/>
                    <a:p>
                      <a:pPr marR="0" indent="0" algn="ctr" rtl="0">
                        <a:lnSpc>
                          <a:spcPct val="119000"/>
                        </a:lnSpc>
                        <a:spcBef>
                          <a:spcPts val="0"/>
                        </a:spcBef>
                        <a:spcAft>
                          <a:spcPts val="600"/>
                        </a:spcAft>
                      </a:pPr>
                      <a:r>
                        <a:rPr lang="en-US" sz="1800" kern="1400" dirty="0">
                          <a:solidFill>
                            <a:srgbClr val="000000"/>
                          </a:solidFill>
                          <a:effectLst/>
                          <a:latin typeface="Times New Roman" panose="02020603050405020304" pitchFamily="18" charset="0"/>
                          <a:cs typeface="Times New Roman" panose="02020603050405020304" pitchFamily="18" charset="0"/>
                        </a:rPr>
                        <a:t>90</a:t>
                      </a:r>
                    </a:p>
                  </a:txBody>
                  <a:tcPr marL="28117" marR="28117" marT="28117" marB="2811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Democritus</a:t>
                      </a:r>
                      <a:br>
                        <a:rPr lang="en-US" sz="2400" kern="1400" dirty="0">
                          <a:solidFill>
                            <a:srgbClr val="000000"/>
                          </a:solidFill>
                          <a:effectLst/>
                          <a:latin typeface="Times New Roman" panose="02020603050405020304" pitchFamily="18" charset="0"/>
                          <a:cs typeface="Times New Roman" panose="02020603050405020304" pitchFamily="18" charset="0"/>
                        </a:rPr>
                      </a:br>
                      <a:r>
                        <a:rPr lang="en-US" sz="1600" kern="1400" dirty="0">
                          <a:solidFill>
                            <a:srgbClr val="000000"/>
                          </a:solidFill>
                          <a:effectLst/>
                          <a:latin typeface="Times New Roman" panose="02020603050405020304" pitchFamily="18" charset="0"/>
                          <a:cs typeface="Times New Roman" panose="02020603050405020304" pitchFamily="18" charset="0"/>
                        </a:rPr>
                        <a:t>(not</a:t>
                      </a:r>
                      <a:r>
                        <a:rPr lang="en-US" sz="1600" kern="1400" baseline="0" dirty="0">
                          <a:solidFill>
                            <a:srgbClr val="000000"/>
                          </a:solidFill>
                          <a:effectLst/>
                          <a:latin typeface="Times New Roman" panose="02020603050405020304" pitchFamily="18" charset="0"/>
                          <a:cs typeface="Times New Roman" panose="02020603050405020304" pitchFamily="18" charset="0"/>
                        </a:rPr>
                        <a:t> a scientist)</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28117" marR="28117" marT="28117" marB="2811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solidFill>
                          <a:srgbClr val="000000"/>
                        </a:solidFill>
                        <a:effectLst/>
                        <a:latin typeface="Times New Roman" panose="02020603050405020304" pitchFamily="18" charset="0"/>
                        <a:cs typeface="Times New Roman" panose="02020603050405020304" pitchFamily="18" charset="0"/>
                      </a:endParaRPr>
                    </a:p>
                  </a:txBody>
                  <a:tcPr marL="28117" marR="28117" marT="28117" marB="2811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solidFill>
                          <a:srgbClr val="000000"/>
                        </a:solidFill>
                        <a:effectLst/>
                        <a:latin typeface="Times New Roman" panose="02020603050405020304" pitchFamily="18" charset="0"/>
                        <a:cs typeface="Times New Roman" panose="02020603050405020304" pitchFamily="18" charset="0"/>
                      </a:endParaRPr>
                    </a:p>
                  </a:txBody>
                  <a:tcPr marL="28117" marR="28117" marT="28117" marB="2811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1"/>
                  </a:ext>
                </a:extLst>
              </a:tr>
              <a:tr h="1104818">
                <a:tc>
                  <a:txBody>
                    <a:bodyPr/>
                    <a:lstStyle/>
                    <a:p>
                      <a:pPr marR="0" indent="0" algn="ctr" rtl="0">
                        <a:lnSpc>
                          <a:spcPct val="119000"/>
                        </a:lnSpc>
                        <a:spcBef>
                          <a:spcPts val="0"/>
                        </a:spcBef>
                        <a:spcAft>
                          <a:spcPts val="600"/>
                        </a:spcAft>
                      </a:pPr>
                      <a:r>
                        <a:rPr lang="en-US" sz="1800" kern="1400" dirty="0">
                          <a:solidFill>
                            <a:srgbClr val="000000"/>
                          </a:solidFill>
                          <a:effectLst/>
                          <a:latin typeface="Times New Roman" panose="02020603050405020304" pitchFamily="18" charset="0"/>
                          <a:cs typeface="Times New Roman" panose="02020603050405020304" pitchFamily="18" charset="0"/>
                        </a:rPr>
                        <a:t>91</a:t>
                      </a:r>
                    </a:p>
                  </a:txBody>
                  <a:tcPr marL="28117" marR="28117" marT="28117" marB="2811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John</a:t>
                      </a:r>
                      <a:r>
                        <a:rPr lang="en-US" sz="2400" kern="1400" baseline="0" dirty="0">
                          <a:solidFill>
                            <a:srgbClr val="000000"/>
                          </a:solidFill>
                          <a:effectLst/>
                          <a:latin typeface="Times New Roman" panose="02020603050405020304" pitchFamily="18" charset="0"/>
                          <a:cs typeface="Times New Roman" panose="02020603050405020304" pitchFamily="18" charset="0"/>
                        </a:rPr>
                        <a:t> Dalton</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28117" marR="28117" marT="28117" marB="2811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solidFill>
                          <a:srgbClr val="000000"/>
                        </a:solidFill>
                        <a:effectLst/>
                        <a:latin typeface="Times New Roman" panose="02020603050405020304" pitchFamily="18" charset="0"/>
                        <a:cs typeface="Times New Roman" panose="02020603050405020304" pitchFamily="18" charset="0"/>
                      </a:endParaRPr>
                    </a:p>
                  </a:txBody>
                  <a:tcPr marL="28117" marR="28117" marT="28117" marB="2811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solidFill>
                          <a:srgbClr val="000000"/>
                        </a:solidFill>
                        <a:effectLst/>
                        <a:latin typeface="Times New Roman" panose="02020603050405020304" pitchFamily="18" charset="0"/>
                        <a:cs typeface="Times New Roman" panose="02020603050405020304" pitchFamily="18" charset="0"/>
                      </a:endParaRPr>
                    </a:p>
                  </a:txBody>
                  <a:tcPr marL="28117" marR="28117" marT="28117" marB="2811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2"/>
                  </a:ext>
                </a:extLst>
              </a:tr>
              <a:tr h="1037650">
                <a:tc>
                  <a:txBody>
                    <a:bodyPr/>
                    <a:lstStyle/>
                    <a:p>
                      <a:pPr marR="0" indent="0" algn="ctr" rtl="0">
                        <a:lnSpc>
                          <a:spcPct val="119000"/>
                        </a:lnSpc>
                        <a:spcBef>
                          <a:spcPts val="0"/>
                        </a:spcBef>
                        <a:spcAft>
                          <a:spcPts val="600"/>
                        </a:spcAft>
                      </a:pPr>
                      <a:r>
                        <a:rPr lang="en-US" sz="1800" kern="1400" dirty="0">
                          <a:solidFill>
                            <a:srgbClr val="000000"/>
                          </a:solidFill>
                          <a:effectLst/>
                          <a:latin typeface="Times New Roman" panose="02020603050405020304" pitchFamily="18" charset="0"/>
                          <a:cs typeface="Times New Roman" panose="02020603050405020304" pitchFamily="18" charset="0"/>
                        </a:rPr>
                        <a:t>92</a:t>
                      </a:r>
                    </a:p>
                  </a:txBody>
                  <a:tcPr marL="28117" marR="28117" marT="28117" marB="2811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J. J. Thomson</a:t>
                      </a:r>
                    </a:p>
                  </a:txBody>
                  <a:tcPr marL="28117" marR="28117" marT="28117" marB="2811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solidFill>
                          <a:srgbClr val="000000"/>
                        </a:solidFill>
                        <a:effectLst/>
                        <a:latin typeface="Times New Roman" panose="02020603050405020304" pitchFamily="18" charset="0"/>
                        <a:cs typeface="Times New Roman" panose="02020603050405020304" pitchFamily="18" charset="0"/>
                      </a:endParaRPr>
                    </a:p>
                  </a:txBody>
                  <a:tcPr marL="28117" marR="28117" marT="28117" marB="2811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solidFill>
                          <a:srgbClr val="000000"/>
                        </a:solidFill>
                        <a:effectLst/>
                        <a:latin typeface="Times New Roman" panose="02020603050405020304" pitchFamily="18" charset="0"/>
                        <a:cs typeface="Times New Roman" panose="02020603050405020304" pitchFamily="18" charset="0"/>
                      </a:endParaRPr>
                    </a:p>
                  </a:txBody>
                  <a:tcPr marL="28117" marR="28117" marT="28117" marB="2811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3"/>
                  </a:ext>
                </a:extLst>
              </a:tr>
              <a:tr h="1104818">
                <a:tc>
                  <a:txBody>
                    <a:bodyPr/>
                    <a:lstStyle/>
                    <a:p>
                      <a:pPr marR="0" indent="0" algn="ctr" rtl="0">
                        <a:lnSpc>
                          <a:spcPct val="119000"/>
                        </a:lnSpc>
                        <a:spcBef>
                          <a:spcPts val="0"/>
                        </a:spcBef>
                        <a:spcAft>
                          <a:spcPts val="600"/>
                        </a:spcAft>
                      </a:pPr>
                      <a:r>
                        <a:rPr lang="en-US" sz="1800" kern="1400" dirty="0">
                          <a:solidFill>
                            <a:srgbClr val="000000"/>
                          </a:solidFill>
                          <a:effectLst/>
                          <a:latin typeface="Times New Roman" panose="02020603050405020304" pitchFamily="18" charset="0"/>
                          <a:cs typeface="Times New Roman" panose="02020603050405020304" pitchFamily="18" charset="0"/>
                        </a:rPr>
                        <a:t>93</a:t>
                      </a:r>
                    </a:p>
                  </a:txBody>
                  <a:tcPr marL="28117" marR="28117" marT="28117" marB="2811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Ernest J.</a:t>
                      </a:r>
                      <a:r>
                        <a:rPr lang="en-US" sz="2400" kern="1400" baseline="0" dirty="0">
                          <a:solidFill>
                            <a:srgbClr val="000000"/>
                          </a:solidFill>
                          <a:effectLst/>
                          <a:latin typeface="Times New Roman" panose="02020603050405020304" pitchFamily="18" charset="0"/>
                          <a:cs typeface="Times New Roman" panose="02020603050405020304" pitchFamily="18" charset="0"/>
                        </a:rPr>
                        <a:t> Rutherford</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28117" marR="28117" marT="28117" marB="2811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solidFill>
                          <a:srgbClr val="000000"/>
                        </a:solidFill>
                        <a:effectLst/>
                        <a:latin typeface="Times New Roman" panose="02020603050405020304" pitchFamily="18" charset="0"/>
                        <a:cs typeface="Times New Roman" panose="02020603050405020304" pitchFamily="18" charset="0"/>
                      </a:endParaRPr>
                    </a:p>
                  </a:txBody>
                  <a:tcPr marL="28117" marR="28117" marT="28117" marB="2811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solidFill>
                          <a:srgbClr val="000000"/>
                        </a:solidFill>
                        <a:effectLst/>
                        <a:latin typeface="Times New Roman" panose="02020603050405020304" pitchFamily="18" charset="0"/>
                        <a:cs typeface="Times New Roman" panose="02020603050405020304" pitchFamily="18" charset="0"/>
                      </a:endParaRPr>
                    </a:p>
                  </a:txBody>
                  <a:tcPr marL="28117" marR="28117" marT="28117" marB="2811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4"/>
                  </a:ext>
                </a:extLst>
              </a:tr>
              <a:tr h="1037650">
                <a:tc>
                  <a:txBody>
                    <a:bodyPr/>
                    <a:lstStyle/>
                    <a:p>
                      <a:pPr marR="0" indent="0" algn="ctr" rtl="0">
                        <a:lnSpc>
                          <a:spcPct val="119000"/>
                        </a:lnSpc>
                        <a:spcBef>
                          <a:spcPts val="0"/>
                        </a:spcBef>
                        <a:spcAft>
                          <a:spcPts val="600"/>
                        </a:spcAft>
                      </a:pPr>
                      <a:r>
                        <a:rPr lang="en-US" sz="1800" kern="1400" dirty="0">
                          <a:solidFill>
                            <a:srgbClr val="000000"/>
                          </a:solidFill>
                          <a:effectLst/>
                          <a:latin typeface="Times New Roman" panose="02020603050405020304" pitchFamily="18" charset="0"/>
                          <a:cs typeface="Times New Roman" panose="02020603050405020304" pitchFamily="18" charset="0"/>
                        </a:rPr>
                        <a:t>94</a:t>
                      </a:r>
                    </a:p>
                  </a:txBody>
                  <a:tcPr marL="28117" marR="28117" marT="28117" marB="2811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Niels Bohr</a:t>
                      </a:r>
                    </a:p>
                  </a:txBody>
                  <a:tcPr marL="28117" marR="28117" marT="28117" marB="2811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solidFill>
                          <a:srgbClr val="000000"/>
                        </a:solidFill>
                        <a:effectLst/>
                        <a:latin typeface="Times New Roman" panose="02020603050405020304" pitchFamily="18" charset="0"/>
                        <a:cs typeface="Times New Roman" panose="02020603050405020304" pitchFamily="18" charset="0"/>
                      </a:endParaRPr>
                    </a:p>
                  </a:txBody>
                  <a:tcPr marL="28117" marR="28117" marT="28117" marB="2811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solidFill>
                          <a:srgbClr val="000000"/>
                        </a:solidFill>
                        <a:effectLst/>
                        <a:latin typeface="Times New Roman" panose="02020603050405020304" pitchFamily="18" charset="0"/>
                        <a:cs typeface="Times New Roman" panose="02020603050405020304" pitchFamily="18" charset="0"/>
                      </a:endParaRPr>
                    </a:p>
                  </a:txBody>
                  <a:tcPr marL="28117" marR="28117" marT="28117" marB="2811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5"/>
                  </a:ext>
                </a:extLst>
              </a:tr>
              <a:tr h="1104818">
                <a:tc>
                  <a:txBody>
                    <a:bodyPr/>
                    <a:lstStyle/>
                    <a:p>
                      <a:pPr marR="0" indent="0" algn="ctr" rtl="0">
                        <a:lnSpc>
                          <a:spcPct val="119000"/>
                        </a:lnSpc>
                        <a:spcBef>
                          <a:spcPts val="0"/>
                        </a:spcBef>
                        <a:spcAft>
                          <a:spcPts val="600"/>
                        </a:spcAft>
                      </a:pPr>
                      <a:r>
                        <a:rPr lang="en-US" sz="1800" kern="1400" dirty="0">
                          <a:solidFill>
                            <a:srgbClr val="000000"/>
                          </a:solidFill>
                          <a:effectLst/>
                          <a:latin typeface="Times New Roman" panose="02020603050405020304" pitchFamily="18" charset="0"/>
                          <a:cs typeface="Times New Roman" panose="02020603050405020304" pitchFamily="18" charset="0"/>
                        </a:rPr>
                        <a:t>95</a:t>
                      </a:r>
                    </a:p>
                  </a:txBody>
                  <a:tcPr marL="28117" marR="28117" marT="28117" marB="2811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Many others</a:t>
                      </a:r>
                    </a:p>
                  </a:txBody>
                  <a:tcPr marL="28117" marR="28117" marT="28117" marB="2811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solidFill>
                          <a:srgbClr val="000000"/>
                        </a:solidFill>
                        <a:effectLst/>
                        <a:latin typeface="Times New Roman" panose="02020603050405020304" pitchFamily="18" charset="0"/>
                        <a:cs typeface="Times New Roman" panose="02020603050405020304" pitchFamily="18" charset="0"/>
                      </a:endParaRPr>
                    </a:p>
                  </a:txBody>
                  <a:tcPr marL="28117" marR="28117" marT="28117" marB="2811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solidFill>
                          <a:srgbClr val="000000"/>
                        </a:solidFill>
                        <a:effectLst/>
                        <a:latin typeface="Times New Roman" panose="02020603050405020304" pitchFamily="18" charset="0"/>
                        <a:cs typeface="Times New Roman" panose="02020603050405020304" pitchFamily="18" charset="0"/>
                      </a:endParaRPr>
                    </a:p>
                  </a:txBody>
                  <a:tcPr marL="28117" marR="28117" marT="28117" marB="28117"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Control 1"/>
          <p:cNvSpPr>
            <a:spLocks noChangeArrowheads="1" noChangeShapeType="1"/>
          </p:cNvSpPr>
          <p:nvPr/>
        </p:nvSpPr>
        <p:spPr bwMode="auto">
          <a:xfrm>
            <a:off x="1998663" y="5522913"/>
            <a:ext cx="7300912" cy="58880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315739245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41655114"/>
              </p:ext>
            </p:extLst>
          </p:nvPr>
        </p:nvGraphicFramePr>
        <p:xfrm>
          <a:off x="0" y="0"/>
          <a:ext cx="9144000" cy="6857999"/>
        </p:xfrm>
        <a:graphic>
          <a:graphicData uri="http://schemas.openxmlformats.org/drawingml/2006/table">
            <a:tbl>
              <a:tblPr/>
              <a:tblGrid>
                <a:gridCol w="387458">
                  <a:extLst>
                    <a:ext uri="{9D8B030D-6E8A-4147-A177-3AD203B41FA5}">
                      <a16:colId xmlns:a16="http://schemas.microsoft.com/office/drawing/2014/main" val="20000"/>
                    </a:ext>
                  </a:extLst>
                </a:gridCol>
                <a:gridCol w="2018859">
                  <a:extLst>
                    <a:ext uri="{9D8B030D-6E8A-4147-A177-3AD203B41FA5}">
                      <a16:colId xmlns:a16="http://schemas.microsoft.com/office/drawing/2014/main" val="20001"/>
                    </a:ext>
                  </a:extLst>
                </a:gridCol>
                <a:gridCol w="2326105">
                  <a:extLst>
                    <a:ext uri="{9D8B030D-6E8A-4147-A177-3AD203B41FA5}">
                      <a16:colId xmlns:a16="http://schemas.microsoft.com/office/drawing/2014/main" val="20002"/>
                    </a:ext>
                  </a:extLst>
                </a:gridCol>
                <a:gridCol w="4411578">
                  <a:extLst>
                    <a:ext uri="{9D8B030D-6E8A-4147-A177-3AD203B41FA5}">
                      <a16:colId xmlns:a16="http://schemas.microsoft.com/office/drawing/2014/main" val="20003"/>
                    </a:ext>
                  </a:extLst>
                </a:gridCol>
              </a:tblGrid>
              <a:tr h="430595">
                <a:tc>
                  <a:txBody>
                    <a:bodyPr/>
                    <a:lstStyle/>
                    <a:p>
                      <a:pPr marR="0" indent="0" algn="ctr" rtl="0">
                        <a:lnSpc>
                          <a:spcPct val="119000"/>
                        </a:lnSpc>
                        <a:spcBef>
                          <a:spcPts val="0"/>
                        </a:spcBef>
                        <a:spcAft>
                          <a:spcPts val="600"/>
                        </a:spcAft>
                      </a:pPr>
                      <a:r>
                        <a:rPr lang="en-US" sz="800" kern="1400" dirty="0">
                          <a:solidFill>
                            <a:srgbClr val="000000"/>
                          </a:solidFill>
                          <a:effectLst/>
                          <a:latin typeface="Calibri"/>
                        </a:rPr>
                        <a:t> </a:t>
                      </a:r>
                    </a:p>
                  </a:txBody>
                  <a:tcPr marL="28117" marR="28117" marT="28117" marB="28117"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Calibri"/>
                        </a:rPr>
                        <a:t>Scientist Name</a:t>
                      </a:r>
                    </a:p>
                  </a:txBody>
                  <a:tcPr marL="28117" marR="28117" marT="28117" marB="281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Calibri"/>
                        </a:rPr>
                        <a:t>Model Name</a:t>
                      </a:r>
                    </a:p>
                  </a:txBody>
                  <a:tcPr marL="28117" marR="28117" marT="28117" marB="281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Calibri"/>
                        </a:rPr>
                        <a:t>Details</a:t>
                      </a:r>
                    </a:p>
                  </a:txBody>
                  <a:tcPr marL="28117" marR="28117" marT="28117" marB="28117"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37650">
                <a:tc>
                  <a:txBody>
                    <a:bodyPr/>
                    <a:lstStyle/>
                    <a:p>
                      <a:pPr marR="0" indent="0" algn="ctr" rtl="0">
                        <a:lnSpc>
                          <a:spcPct val="119000"/>
                        </a:lnSpc>
                        <a:spcBef>
                          <a:spcPts val="0"/>
                        </a:spcBef>
                        <a:spcAft>
                          <a:spcPts val="600"/>
                        </a:spcAft>
                      </a:pPr>
                      <a:r>
                        <a:rPr lang="en-US" sz="1800" kern="1400" dirty="0">
                          <a:solidFill>
                            <a:srgbClr val="000000"/>
                          </a:solidFill>
                          <a:effectLst/>
                          <a:latin typeface="Times New Roman" panose="02020603050405020304" pitchFamily="18" charset="0"/>
                          <a:cs typeface="Times New Roman" panose="02020603050405020304" pitchFamily="18" charset="0"/>
                        </a:rPr>
                        <a:t>90</a:t>
                      </a:r>
                    </a:p>
                  </a:txBody>
                  <a:tcPr marL="28117" marR="28117" marT="28117" marB="28117"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Democritus</a:t>
                      </a:r>
                      <a:br>
                        <a:rPr lang="en-US" sz="2400" kern="1400" dirty="0">
                          <a:solidFill>
                            <a:srgbClr val="000000"/>
                          </a:solidFill>
                          <a:effectLst/>
                          <a:latin typeface="Times New Roman" panose="02020603050405020304" pitchFamily="18" charset="0"/>
                          <a:cs typeface="Times New Roman" panose="02020603050405020304" pitchFamily="18" charset="0"/>
                        </a:rPr>
                      </a:br>
                      <a:r>
                        <a:rPr lang="en-US" sz="1600" kern="1400" dirty="0">
                          <a:solidFill>
                            <a:srgbClr val="000000"/>
                          </a:solidFill>
                          <a:effectLst/>
                          <a:latin typeface="Times New Roman" panose="02020603050405020304" pitchFamily="18" charset="0"/>
                          <a:cs typeface="Times New Roman" panose="02020603050405020304" pitchFamily="18" charset="0"/>
                        </a:rPr>
                        <a:t>(not</a:t>
                      </a:r>
                      <a:r>
                        <a:rPr lang="en-US" sz="1600" kern="1400" baseline="0" dirty="0">
                          <a:solidFill>
                            <a:srgbClr val="000000"/>
                          </a:solidFill>
                          <a:effectLst/>
                          <a:latin typeface="Times New Roman" panose="02020603050405020304" pitchFamily="18" charset="0"/>
                          <a:cs typeface="Times New Roman" panose="02020603050405020304" pitchFamily="18" charset="0"/>
                        </a:rPr>
                        <a:t> a scientist)</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28117" marR="28117" marT="28117" marB="281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800" kern="1400" dirty="0">
                          <a:solidFill>
                            <a:srgbClr val="000000"/>
                          </a:solidFill>
                          <a:effectLst/>
                          <a:latin typeface="Times New Roman" panose="02020603050405020304" pitchFamily="18" charset="0"/>
                          <a:cs typeface="Times New Roman" panose="02020603050405020304" pitchFamily="18" charset="0"/>
                        </a:rPr>
                        <a:t>x</a:t>
                      </a:r>
                    </a:p>
                  </a:txBody>
                  <a:tcPr marL="28117" marR="28117" marT="28117" marB="281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800" kern="1400" dirty="0">
                          <a:solidFill>
                            <a:srgbClr val="000000"/>
                          </a:solidFill>
                          <a:effectLst/>
                          <a:latin typeface="Times New Roman" panose="02020603050405020304" pitchFamily="18" charset="0"/>
                          <a:cs typeface="Times New Roman" panose="02020603050405020304" pitchFamily="18" charset="0"/>
                        </a:rPr>
                        <a:t>The smallest part of anything was</a:t>
                      </a:r>
                      <a:br>
                        <a:rPr lang="en-US" sz="1800" kern="1400" dirty="0">
                          <a:solidFill>
                            <a:srgbClr val="000000"/>
                          </a:solidFill>
                          <a:effectLst/>
                          <a:latin typeface="Times New Roman" panose="02020603050405020304" pitchFamily="18" charset="0"/>
                          <a:cs typeface="Times New Roman" panose="02020603050405020304" pitchFamily="18" charset="0"/>
                        </a:rPr>
                      </a:br>
                      <a:r>
                        <a:rPr lang="en-US" sz="1800" kern="1400" dirty="0">
                          <a:solidFill>
                            <a:srgbClr val="000000"/>
                          </a:solidFill>
                          <a:effectLst/>
                          <a:latin typeface="Times New Roman" panose="02020603050405020304" pitchFamily="18" charset="0"/>
                          <a:cs typeface="Times New Roman" panose="02020603050405020304" pitchFamily="18" charset="0"/>
                        </a:rPr>
                        <a:t>called “atomos” </a:t>
                      </a:r>
                    </a:p>
                  </a:txBody>
                  <a:tcPr marL="28117" marR="28117" marT="28117" marB="28117"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04818">
                <a:tc>
                  <a:txBody>
                    <a:bodyPr/>
                    <a:lstStyle/>
                    <a:p>
                      <a:pPr marR="0" indent="0" algn="ctr" rtl="0">
                        <a:lnSpc>
                          <a:spcPct val="119000"/>
                        </a:lnSpc>
                        <a:spcBef>
                          <a:spcPts val="0"/>
                        </a:spcBef>
                        <a:spcAft>
                          <a:spcPts val="600"/>
                        </a:spcAft>
                      </a:pPr>
                      <a:r>
                        <a:rPr lang="en-US" sz="1800" kern="1400" dirty="0">
                          <a:solidFill>
                            <a:srgbClr val="000000"/>
                          </a:solidFill>
                          <a:effectLst/>
                          <a:latin typeface="Times New Roman" panose="02020603050405020304" pitchFamily="18" charset="0"/>
                          <a:cs typeface="Times New Roman" panose="02020603050405020304" pitchFamily="18" charset="0"/>
                        </a:rPr>
                        <a:t>91</a:t>
                      </a:r>
                    </a:p>
                  </a:txBody>
                  <a:tcPr marL="28117" marR="28117" marT="28117" marB="28117"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99"/>
                          </a:solidFill>
                          <a:effectLst/>
                          <a:latin typeface="Times New Roman" panose="02020603050405020304" pitchFamily="18" charset="0"/>
                          <a:cs typeface="Times New Roman" panose="02020603050405020304" pitchFamily="18" charset="0"/>
                        </a:rPr>
                        <a:t> John</a:t>
                      </a:r>
                      <a:r>
                        <a:rPr lang="en-US" sz="2400" kern="1400" baseline="0" dirty="0">
                          <a:solidFill>
                            <a:srgbClr val="000099"/>
                          </a:solidFill>
                          <a:effectLst/>
                          <a:latin typeface="Times New Roman" panose="02020603050405020304" pitchFamily="18" charset="0"/>
                          <a:cs typeface="Times New Roman" panose="02020603050405020304" pitchFamily="18" charset="0"/>
                        </a:rPr>
                        <a:t> Dalton</a:t>
                      </a:r>
                      <a:endParaRPr lang="en-US" sz="2400" kern="1400" dirty="0">
                        <a:solidFill>
                          <a:srgbClr val="000099"/>
                        </a:solidFill>
                        <a:effectLst/>
                        <a:latin typeface="Times New Roman" panose="02020603050405020304" pitchFamily="18" charset="0"/>
                        <a:cs typeface="Times New Roman" panose="02020603050405020304" pitchFamily="18" charset="0"/>
                      </a:endParaRPr>
                    </a:p>
                  </a:txBody>
                  <a:tcPr marL="28117" marR="28117" marT="28117" marB="281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800" kern="1400" dirty="0">
                          <a:solidFill>
                            <a:srgbClr val="000099"/>
                          </a:solidFill>
                          <a:effectLst/>
                          <a:latin typeface="Times New Roman" panose="02020603050405020304" pitchFamily="18" charset="0"/>
                          <a:cs typeface="Times New Roman" panose="02020603050405020304" pitchFamily="18" charset="0"/>
                        </a:rPr>
                        <a:t>Billiard Ball</a:t>
                      </a:r>
                    </a:p>
                  </a:txBody>
                  <a:tcPr marL="28117" marR="28117" marT="28117" marB="281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800" kern="1400" dirty="0">
                          <a:solidFill>
                            <a:srgbClr val="000099"/>
                          </a:solidFill>
                          <a:effectLst/>
                          <a:latin typeface="Times New Roman" panose="02020603050405020304" pitchFamily="18" charset="0"/>
                          <a:cs typeface="Times New Roman" panose="02020603050405020304" pitchFamily="18" charset="0"/>
                        </a:rPr>
                        <a:t>Atoms were like small hard spheres of different mass.  Atomic Theory.</a:t>
                      </a:r>
                    </a:p>
                  </a:txBody>
                  <a:tcPr marL="28117" marR="28117" marT="28117" marB="28117"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37650">
                <a:tc>
                  <a:txBody>
                    <a:bodyPr/>
                    <a:lstStyle/>
                    <a:p>
                      <a:pPr marR="0" indent="0" algn="ctr" rtl="0">
                        <a:lnSpc>
                          <a:spcPct val="119000"/>
                        </a:lnSpc>
                        <a:spcBef>
                          <a:spcPts val="0"/>
                        </a:spcBef>
                        <a:spcAft>
                          <a:spcPts val="600"/>
                        </a:spcAft>
                      </a:pPr>
                      <a:r>
                        <a:rPr lang="en-US" sz="1800" kern="1400" dirty="0">
                          <a:solidFill>
                            <a:srgbClr val="000000"/>
                          </a:solidFill>
                          <a:effectLst/>
                          <a:latin typeface="Times New Roman" panose="02020603050405020304" pitchFamily="18" charset="0"/>
                          <a:cs typeface="Times New Roman" panose="02020603050405020304" pitchFamily="18" charset="0"/>
                        </a:rPr>
                        <a:t>92</a:t>
                      </a:r>
                    </a:p>
                  </a:txBody>
                  <a:tcPr marL="28117" marR="28117" marT="28117" marB="28117"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J. J. Thomson</a:t>
                      </a:r>
                    </a:p>
                  </a:txBody>
                  <a:tcPr marL="28117" marR="28117" marT="28117" marB="281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800" kern="1400" dirty="0">
                          <a:solidFill>
                            <a:srgbClr val="000000"/>
                          </a:solidFill>
                          <a:effectLst/>
                          <a:latin typeface="Times New Roman" panose="02020603050405020304" pitchFamily="18" charset="0"/>
                          <a:cs typeface="Times New Roman" panose="02020603050405020304" pitchFamily="18" charset="0"/>
                        </a:rPr>
                        <a:t>Plum Pudding</a:t>
                      </a:r>
                    </a:p>
                  </a:txBody>
                  <a:tcPr marL="28117" marR="28117" marT="28117" marB="281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800" kern="1400" dirty="0">
                          <a:solidFill>
                            <a:srgbClr val="000000"/>
                          </a:solidFill>
                          <a:effectLst/>
                          <a:latin typeface="Times New Roman" panose="02020603050405020304" pitchFamily="18" charset="0"/>
                          <a:cs typeface="Times New Roman" panose="02020603050405020304" pitchFamily="18" charset="0"/>
                        </a:rPr>
                        <a:t>Discovered</a:t>
                      </a:r>
                      <a:r>
                        <a:rPr lang="en-US" sz="1800" kern="1400" baseline="0" dirty="0">
                          <a:solidFill>
                            <a:srgbClr val="000000"/>
                          </a:solidFill>
                          <a:effectLst/>
                          <a:latin typeface="Times New Roman" panose="02020603050405020304" pitchFamily="18" charset="0"/>
                          <a:cs typeface="Times New Roman" panose="02020603050405020304" pitchFamily="18" charset="0"/>
                        </a:rPr>
                        <a:t> the electron, put it “into” a </a:t>
                      </a:r>
                      <a:br>
                        <a:rPr lang="en-US" sz="1800" kern="1400" baseline="0" dirty="0">
                          <a:solidFill>
                            <a:srgbClr val="000000"/>
                          </a:solidFill>
                          <a:effectLst/>
                          <a:latin typeface="Times New Roman" panose="02020603050405020304" pitchFamily="18" charset="0"/>
                          <a:cs typeface="Times New Roman" panose="02020603050405020304" pitchFamily="18" charset="0"/>
                        </a:rPr>
                      </a:br>
                      <a:r>
                        <a:rPr lang="en-US" sz="1800" kern="1400" baseline="0" dirty="0">
                          <a:solidFill>
                            <a:srgbClr val="000000"/>
                          </a:solidFill>
                          <a:effectLst/>
                          <a:latin typeface="Times New Roman" panose="02020603050405020304" pitchFamily="18" charset="0"/>
                          <a:cs typeface="Times New Roman" panose="02020603050405020304" pitchFamily="18" charset="0"/>
                        </a:rPr>
                        <a:t>positive mush, so atoms stay neutral.</a:t>
                      </a:r>
                      <a:endParaRPr lang="en-US" sz="1800" kern="1400" dirty="0">
                        <a:solidFill>
                          <a:srgbClr val="000000"/>
                        </a:solidFill>
                        <a:effectLst/>
                        <a:latin typeface="Times New Roman" panose="02020603050405020304" pitchFamily="18" charset="0"/>
                        <a:cs typeface="Times New Roman" panose="02020603050405020304" pitchFamily="18" charset="0"/>
                      </a:endParaRPr>
                    </a:p>
                  </a:txBody>
                  <a:tcPr marL="28117" marR="28117" marT="28117" marB="28117"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104818">
                <a:tc>
                  <a:txBody>
                    <a:bodyPr/>
                    <a:lstStyle/>
                    <a:p>
                      <a:pPr marR="0" indent="0" algn="ctr" rtl="0">
                        <a:lnSpc>
                          <a:spcPct val="119000"/>
                        </a:lnSpc>
                        <a:spcBef>
                          <a:spcPts val="0"/>
                        </a:spcBef>
                        <a:spcAft>
                          <a:spcPts val="600"/>
                        </a:spcAft>
                      </a:pPr>
                      <a:r>
                        <a:rPr lang="en-US" sz="1800" kern="1400" dirty="0">
                          <a:solidFill>
                            <a:srgbClr val="000000"/>
                          </a:solidFill>
                          <a:effectLst/>
                          <a:latin typeface="Times New Roman" panose="02020603050405020304" pitchFamily="18" charset="0"/>
                          <a:cs typeface="Times New Roman" panose="02020603050405020304" pitchFamily="18" charset="0"/>
                        </a:rPr>
                        <a:t>93</a:t>
                      </a:r>
                    </a:p>
                  </a:txBody>
                  <a:tcPr marL="28117" marR="28117" marT="28117" marB="28117"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Ernest J.</a:t>
                      </a:r>
                      <a:r>
                        <a:rPr lang="en-US" sz="2400" kern="1400" baseline="0" dirty="0">
                          <a:solidFill>
                            <a:srgbClr val="FF0000"/>
                          </a:solidFill>
                          <a:effectLst/>
                          <a:latin typeface="Times New Roman" panose="02020603050405020304" pitchFamily="18" charset="0"/>
                          <a:cs typeface="Times New Roman" panose="02020603050405020304" pitchFamily="18" charset="0"/>
                        </a:rPr>
                        <a:t> Rutherford</a:t>
                      </a: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28117" marR="28117" marT="28117" marB="281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800" kern="1400" dirty="0">
                          <a:solidFill>
                            <a:srgbClr val="FF0000"/>
                          </a:solidFill>
                          <a:effectLst/>
                          <a:latin typeface="Times New Roman" panose="02020603050405020304" pitchFamily="18" charset="0"/>
                          <a:cs typeface="Times New Roman" panose="02020603050405020304" pitchFamily="18" charset="0"/>
                        </a:rPr>
                        <a:t>Planetary</a:t>
                      </a:r>
                    </a:p>
                  </a:txBody>
                  <a:tcPr marL="28117" marR="28117" marT="28117" marB="281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800" kern="1400" dirty="0">
                          <a:solidFill>
                            <a:srgbClr val="FF0000"/>
                          </a:solidFill>
                          <a:effectLst/>
                          <a:latin typeface="Times New Roman" panose="02020603050405020304" pitchFamily="18" charset="0"/>
                          <a:cs typeface="Times New Roman" panose="02020603050405020304" pitchFamily="18" charset="0"/>
                        </a:rPr>
                        <a:t>Gold</a:t>
                      </a:r>
                      <a:r>
                        <a:rPr lang="en-US" sz="1800" kern="1400" baseline="0" dirty="0">
                          <a:solidFill>
                            <a:srgbClr val="FF0000"/>
                          </a:solidFill>
                          <a:effectLst/>
                          <a:latin typeface="Times New Roman" panose="02020603050405020304" pitchFamily="18" charset="0"/>
                          <a:cs typeface="Times New Roman" panose="02020603050405020304" pitchFamily="18" charset="0"/>
                        </a:rPr>
                        <a:t> foil experiment, electrons fly around </a:t>
                      </a:r>
                      <a:br>
                        <a:rPr lang="en-US" sz="1800" kern="1400" baseline="0" dirty="0">
                          <a:solidFill>
                            <a:srgbClr val="FF0000"/>
                          </a:solidFill>
                          <a:effectLst/>
                          <a:latin typeface="Times New Roman" panose="02020603050405020304" pitchFamily="18" charset="0"/>
                          <a:cs typeface="Times New Roman" panose="02020603050405020304" pitchFamily="18" charset="0"/>
                        </a:rPr>
                      </a:br>
                      <a:r>
                        <a:rPr lang="en-US" sz="1800" kern="1400" baseline="0" dirty="0">
                          <a:solidFill>
                            <a:srgbClr val="FF0000"/>
                          </a:solidFill>
                          <a:effectLst/>
                          <a:latin typeface="Times New Roman" panose="02020603050405020304" pitchFamily="18" charset="0"/>
                          <a:cs typeface="Times New Roman" panose="02020603050405020304" pitchFamily="18" charset="0"/>
                        </a:rPr>
                        <a:t>the outside of a positive nucleus.  </a:t>
                      </a:r>
                      <a:endParaRPr lang="en-US" sz="1800" kern="1400" dirty="0">
                        <a:solidFill>
                          <a:srgbClr val="FF0000"/>
                        </a:solidFill>
                        <a:effectLst/>
                        <a:latin typeface="Times New Roman" panose="02020603050405020304" pitchFamily="18" charset="0"/>
                        <a:cs typeface="Times New Roman" panose="02020603050405020304" pitchFamily="18" charset="0"/>
                      </a:endParaRPr>
                    </a:p>
                  </a:txBody>
                  <a:tcPr marL="28117" marR="28117" marT="28117" marB="28117"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37650">
                <a:tc>
                  <a:txBody>
                    <a:bodyPr/>
                    <a:lstStyle/>
                    <a:p>
                      <a:pPr marR="0" indent="0" algn="ctr" rtl="0">
                        <a:lnSpc>
                          <a:spcPct val="119000"/>
                        </a:lnSpc>
                        <a:spcBef>
                          <a:spcPts val="0"/>
                        </a:spcBef>
                        <a:spcAft>
                          <a:spcPts val="600"/>
                        </a:spcAft>
                      </a:pPr>
                      <a:r>
                        <a:rPr lang="en-US" sz="1800" kern="1400" dirty="0">
                          <a:solidFill>
                            <a:srgbClr val="000000"/>
                          </a:solidFill>
                          <a:effectLst/>
                          <a:latin typeface="Times New Roman" panose="02020603050405020304" pitchFamily="18" charset="0"/>
                          <a:cs typeface="Times New Roman" panose="02020603050405020304" pitchFamily="18" charset="0"/>
                        </a:rPr>
                        <a:t>94</a:t>
                      </a:r>
                    </a:p>
                  </a:txBody>
                  <a:tcPr marL="28117" marR="28117" marT="28117" marB="28117"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Niels Bohr</a:t>
                      </a:r>
                    </a:p>
                  </a:txBody>
                  <a:tcPr marL="28117" marR="28117" marT="28117" marB="281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800" kern="1400" dirty="0">
                          <a:solidFill>
                            <a:srgbClr val="000000"/>
                          </a:solidFill>
                          <a:effectLst/>
                          <a:latin typeface="Times New Roman" panose="02020603050405020304" pitchFamily="18" charset="0"/>
                          <a:cs typeface="Times New Roman" panose="02020603050405020304" pitchFamily="18" charset="0"/>
                        </a:rPr>
                        <a:t>Planetary </a:t>
                      </a:r>
                      <a:br>
                        <a:rPr lang="en-US" sz="1800" kern="1400" dirty="0">
                          <a:solidFill>
                            <a:srgbClr val="000000"/>
                          </a:solidFill>
                          <a:effectLst/>
                          <a:latin typeface="Times New Roman" panose="02020603050405020304" pitchFamily="18" charset="0"/>
                          <a:cs typeface="Times New Roman" panose="02020603050405020304" pitchFamily="18" charset="0"/>
                        </a:rPr>
                      </a:br>
                      <a:r>
                        <a:rPr lang="en-US" sz="1800" kern="1400" dirty="0">
                          <a:solidFill>
                            <a:srgbClr val="000000"/>
                          </a:solidFill>
                          <a:effectLst/>
                          <a:latin typeface="Times New Roman" panose="02020603050405020304" pitchFamily="18" charset="0"/>
                          <a:cs typeface="Times New Roman" panose="02020603050405020304" pitchFamily="18" charset="0"/>
                        </a:rPr>
                        <a:t>with details</a:t>
                      </a:r>
                    </a:p>
                  </a:txBody>
                  <a:tcPr marL="28117" marR="28117" marT="28117" marB="281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800" kern="1400" dirty="0">
                          <a:solidFill>
                            <a:srgbClr val="000000"/>
                          </a:solidFill>
                          <a:effectLst/>
                          <a:latin typeface="Times New Roman" panose="02020603050405020304" pitchFamily="18" charset="0"/>
                          <a:cs typeface="Times New Roman" panose="02020603050405020304" pitchFamily="18" charset="0"/>
                        </a:rPr>
                        <a:t>Electrons into energy levels called SHELLS or ORBITS.  Discovers and explains spectra</a:t>
                      </a:r>
                    </a:p>
                  </a:txBody>
                  <a:tcPr marL="28117" marR="28117" marT="28117" marB="28117"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104818">
                <a:tc>
                  <a:txBody>
                    <a:bodyPr/>
                    <a:lstStyle/>
                    <a:p>
                      <a:pPr marR="0" indent="0" algn="ctr" rtl="0">
                        <a:lnSpc>
                          <a:spcPct val="119000"/>
                        </a:lnSpc>
                        <a:spcBef>
                          <a:spcPts val="0"/>
                        </a:spcBef>
                        <a:spcAft>
                          <a:spcPts val="600"/>
                        </a:spcAft>
                      </a:pPr>
                      <a:r>
                        <a:rPr lang="en-US" sz="1800" kern="1400" dirty="0">
                          <a:solidFill>
                            <a:srgbClr val="000000"/>
                          </a:solidFill>
                          <a:effectLst/>
                          <a:latin typeface="Times New Roman" panose="02020603050405020304" pitchFamily="18" charset="0"/>
                          <a:cs typeface="Times New Roman" panose="02020603050405020304" pitchFamily="18" charset="0"/>
                        </a:rPr>
                        <a:t>95</a:t>
                      </a:r>
                    </a:p>
                  </a:txBody>
                  <a:tcPr marL="28117" marR="28117" marT="28117" marB="28117"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3333CC"/>
                          </a:solidFill>
                          <a:effectLst/>
                          <a:latin typeface="Times New Roman" panose="02020603050405020304" pitchFamily="18" charset="0"/>
                          <a:cs typeface="Times New Roman" panose="02020603050405020304" pitchFamily="18" charset="0"/>
                        </a:rPr>
                        <a:t>Many others</a:t>
                      </a:r>
                    </a:p>
                  </a:txBody>
                  <a:tcPr marL="28117" marR="28117" marT="28117" marB="281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800" kern="1400" dirty="0">
                          <a:solidFill>
                            <a:srgbClr val="3333CC"/>
                          </a:solidFill>
                          <a:effectLst/>
                          <a:latin typeface="Times New Roman" panose="02020603050405020304" pitchFamily="18" charset="0"/>
                          <a:cs typeface="Times New Roman" panose="02020603050405020304" pitchFamily="18" charset="0"/>
                        </a:rPr>
                        <a:t>Modern,</a:t>
                      </a:r>
                      <a:r>
                        <a:rPr lang="en-US" sz="1800" kern="1400" baseline="0" dirty="0">
                          <a:solidFill>
                            <a:srgbClr val="3333CC"/>
                          </a:solidFill>
                          <a:effectLst/>
                          <a:latin typeface="Times New Roman" panose="02020603050405020304" pitchFamily="18" charset="0"/>
                          <a:cs typeface="Times New Roman" panose="02020603050405020304" pitchFamily="18" charset="0"/>
                        </a:rPr>
                        <a:t> or </a:t>
                      </a:r>
                      <a:br>
                        <a:rPr lang="en-US" sz="1800" kern="1400" baseline="0" dirty="0">
                          <a:solidFill>
                            <a:srgbClr val="3333CC"/>
                          </a:solidFill>
                          <a:effectLst/>
                          <a:latin typeface="Times New Roman" panose="02020603050405020304" pitchFamily="18" charset="0"/>
                          <a:cs typeface="Times New Roman" panose="02020603050405020304" pitchFamily="18" charset="0"/>
                        </a:rPr>
                      </a:br>
                      <a:r>
                        <a:rPr lang="en-US" sz="1800" kern="1400" baseline="0" dirty="0">
                          <a:solidFill>
                            <a:srgbClr val="3333CC"/>
                          </a:solidFill>
                          <a:effectLst/>
                          <a:latin typeface="Times New Roman" panose="02020603050405020304" pitchFamily="18" charset="0"/>
                          <a:cs typeface="Times New Roman" panose="02020603050405020304" pitchFamily="18" charset="0"/>
                        </a:rPr>
                        <a:t>Wave-Mechanical</a:t>
                      </a:r>
                      <a:endParaRPr lang="en-US" sz="1800" kern="1400" dirty="0">
                        <a:solidFill>
                          <a:srgbClr val="3333CC"/>
                        </a:solidFill>
                        <a:effectLst/>
                        <a:latin typeface="Times New Roman" panose="02020603050405020304" pitchFamily="18" charset="0"/>
                        <a:cs typeface="Times New Roman" panose="02020603050405020304" pitchFamily="18" charset="0"/>
                      </a:endParaRPr>
                    </a:p>
                  </a:txBody>
                  <a:tcPr marL="28117" marR="28117" marT="28117" marB="281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800" kern="1400" dirty="0">
                          <a:solidFill>
                            <a:srgbClr val="3333CC"/>
                          </a:solidFill>
                          <a:effectLst/>
                          <a:latin typeface="Times New Roman" panose="02020603050405020304" pitchFamily="18" charset="0"/>
                          <a:cs typeface="Times New Roman" panose="02020603050405020304" pitchFamily="18" charset="0"/>
                        </a:rPr>
                        <a:t>Electrons are not in</a:t>
                      </a:r>
                      <a:r>
                        <a:rPr lang="en-US" sz="1800" kern="1400" baseline="0" dirty="0">
                          <a:solidFill>
                            <a:srgbClr val="3333CC"/>
                          </a:solidFill>
                          <a:effectLst/>
                          <a:latin typeface="Times New Roman" panose="02020603050405020304" pitchFamily="18" charset="0"/>
                          <a:cs typeface="Times New Roman" panose="02020603050405020304" pitchFamily="18" charset="0"/>
                        </a:rPr>
                        <a:t> orbits, rather in energy levels called orbitals.  Fuzzier and more in </a:t>
                      </a:r>
                      <a:br>
                        <a:rPr lang="en-US" sz="1800" kern="1400" baseline="0" dirty="0">
                          <a:solidFill>
                            <a:srgbClr val="3333CC"/>
                          </a:solidFill>
                          <a:effectLst/>
                          <a:latin typeface="Times New Roman" panose="02020603050405020304" pitchFamily="18" charset="0"/>
                          <a:cs typeface="Times New Roman" panose="02020603050405020304" pitchFamily="18" charset="0"/>
                        </a:rPr>
                      </a:br>
                      <a:r>
                        <a:rPr lang="en-US" sz="1800" kern="1400" baseline="0" dirty="0">
                          <a:solidFill>
                            <a:srgbClr val="3333CC"/>
                          </a:solidFill>
                          <a:effectLst/>
                          <a:latin typeface="Times New Roman" panose="02020603050405020304" pitchFamily="18" charset="0"/>
                          <a:cs typeface="Times New Roman" panose="02020603050405020304" pitchFamily="18" charset="0"/>
                        </a:rPr>
                        <a:t>tune with complex quantum math.</a:t>
                      </a:r>
                      <a:endParaRPr lang="en-US" sz="1800" kern="1400" dirty="0">
                        <a:solidFill>
                          <a:srgbClr val="3333CC"/>
                        </a:solidFill>
                        <a:effectLst/>
                        <a:latin typeface="Times New Roman" panose="02020603050405020304" pitchFamily="18" charset="0"/>
                        <a:cs typeface="Times New Roman" panose="02020603050405020304" pitchFamily="18" charset="0"/>
                      </a:endParaRPr>
                    </a:p>
                  </a:txBody>
                  <a:tcPr marL="28117" marR="28117" marT="28117" marB="28117"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3" name="Control 1"/>
          <p:cNvSpPr>
            <a:spLocks noChangeArrowheads="1" noChangeShapeType="1"/>
          </p:cNvSpPr>
          <p:nvPr/>
        </p:nvSpPr>
        <p:spPr bwMode="auto">
          <a:xfrm>
            <a:off x="1998663" y="5522913"/>
            <a:ext cx="7300912" cy="58880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5202425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78" y="29817"/>
            <a:ext cx="9163878" cy="5940088"/>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96.  </a:t>
            </a:r>
            <a:r>
              <a:rPr lang="en-US" sz="3200" dirty="0">
                <a:latin typeface="Times New Roman" panose="02020603050405020304" pitchFamily="18" charset="0"/>
                <a:cs typeface="Times New Roman" panose="02020603050405020304" pitchFamily="18" charset="0"/>
              </a:rPr>
              <a:t>The 4 main points of Dalton’s Atomic Theory</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1.  All elements are composed of individual kinds of atoms.</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2.  Atoms of one element are identical.  Atoms of different</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elements have different masses.</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3.  Atoms can chemically combine with other atoms </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IN SIMPLE WHOLE NUMBER RATIOS, to form </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new substances.</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4.  Chemical reactions change the arrangement of atoms, </a:t>
            </a:r>
            <a:br>
              <a:rPr lang="en-US" sz="2800" dirty="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but the atoms do not become different kinds of atoms.</a:t>
            </a:r>
          </a:p>
        </p:txBody>
      </p:sp>
    </p:spTree>
    <p:extLst>
      <p:ext uri="{BB962C8B-B14F-4D97-AF65-F5344CB8AC3E}">
        <p14:creationId xmlns:p14="http://schemas.microsoft.com/office/powerpoint/2010/main" val="27390019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gold foil experiment animatio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B19A275-11AB-2497-0DDE-47983D2F1A96}"/>
              </a:ext>
            </a:extLst>
          </p:cNvPr>
          <p:cNvSpPr txBox="1"/>
          <p:nvPr/>
        </p:nvSpPr>
        <p:spPr>
          <a:xfrm>
            <a:off x="228600" y="685800"/>
            <a:ext cx="914400" cy="769441"/>
          </a:xfrm>
          <a:prstGeom prst="rect">
            <a:avLst/>
          </a:prstGeom>
          <a:noFill/>
        </p:spPr>
        <p:txBody>
          <a:bodyPr wrap="square" rtlCol="0">
            <a:spAutoFit/>
          </a:bodyPr>
          <a:lstStyle/>
          <a:p>
            <a:r>
              <a:rPr lang="en-US" sz="4400" b="1" dirty="0">
                <a:solidFill>
                  <a:srgbClr val="FF0000"/>
                </a:solidFill>
                <a:latin typeface="Times New Roman" panose="02020603050405020304" pitchFamily="18" charset="0"/>
                <a:cs typeface="Times New Roman" panose="02020603050405020304" pitchFamily="18" charset="0"/>
              </a:rPr>
              <a:t>97.</a:t>
            </a:r>
          </a:p>
        </p:txBody>
      </p:sp>
    </p:spTree>
    <p:extLst>
      <p:ext uri="{BB962C8B-B14F-4D97-AF65-F5344CB8AC3E}">
        <p14:creationId xmlns:p14="http://schemas.microsoft.com/office/powerpoint/2010/main" val="5228499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001643"/>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98.  </a:t>
            </a:r>
            <a:r>
              <a:rPr lang="en-US" sz="2800" dirty="0">
                <a:latin typeface="Times New Roman" panose="02020603050405020304" pitchFamily="18" charset="0"/>
                <a:cs typeface="Times New Roman" panose="02020603050405020304" pitchFamily="18" charset="0"/>
              </a:rPr>
              <a:t>Explain what Rutherford discovered</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in his Gold Foil Experiment</a:t>
            </a:r>
          </a:p>
          <a:p>
            <a:endParaRPr lang="en-US" sz="2000" dirty="0">
              <a:latin typeface="Times New Roman" panose="02020603050405020304" pitchFamily="18" charset="0"/>
              <a:cs typeface="Times New Roman" panose="02020603050405020304" pitchFamily="18" charset="0"/>
            </a:endParaRPr>
          </a:p>
          <a:p>
            <a:r>
              <a:rPr lang="en-US" sz="3600" dirty="0">
                <a:solidFill>
                  <a:srgbClr val="3333CC"/>
                </a:solidFill>
                <a:latin typeface="Times New Roman" panose="02020603050405020304" pitchFamily="18" charset="0"/>
                <a:cs typeface="Times New Roman" panose="02020603050405020304" pitchFamily="18" charset="0"/>
              </a:rPr>
              <a:t>An atom consists of a positively charged nucleus and is surrounded by negatively charged electrons that spin around it.  The size of the nucleus is extremely small as compared to the size of the whole atom.  The atom's entire mass is concentrated in the nucleus while the volume is taken up by the electrons in orbit around the nucleus.  Atoms are mostly empty space.  </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05751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570756"/>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99.  </a:t>
            </a:r>
            <a:r>
              <a:rPr lang="en-US" sz="2800" dirty="0">
                <a:latin typeface="Times New Roman" panose="02020603050405020304" pitchFamily="18" charset="0"/>
                <a:cs typeface="Times New Roman" panose="02020603050405020304" pitchFamily="18" charset="0"/>
              </a:rPr>
              <a:t>Explain what problems with his new ideas.</a:t>
            </a:r>
          </a:p>
          <a:p>
            <a:endParaRPr lang="en-US" sz="20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Rutherford could not explain the stability of an atom.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He could not explain why the electrons do not collapse into the positive nucleus, or why they didn’t fly away.</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orbiting electrons should lose energy, which should slow them, causing the attraction of the nucleus to cause them to collapse into the nucleus.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If the atom was actually 99% empty space, that meant the everything was mostly not there.  How could that be possible?  It seemed to be nonsense. </a:t>
            </a:r>
          </a:p>
        </p:txBody>
      </p:sp>
    </p:spTree>
    <p:extLst>
      <p:ext uri="{BB962C8B-B14F-4D97-AF65-F5344CB8AC3E}">
        <p14:creationId xmlns:p14="http://schemas.microsoft.com/office/powerpoint/2010/main" val="34961900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539978"/>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100.</a:t>
            </a:r>
            <a:r>
              <a:rPr lang="en-US" sz="2400" dirty="0">
                <a:latin typeface="Times New Roman" panose="02020603050405020304" pitchFamily="18" charset="0"/>
                <a:cs typeface="Times New Roman" panose="02020603050405020304" pitchFamily="18" charset="0"/>
              </a:rPr>
              <a:t>  Describe the Bohr Model (planetary) and spectra.</a:t>
            </a:r>
            <a:br>
              <a:rPr lang="en-US" sz="2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Bohr mathematically proved that if the electron of the hydrogen atom traveled at a set distance, at a set speed from the nucleus, somehow mathematically, it would </a:t>
            </a:r>
            <a:r>
              <a:rPr lang="en-US" sz="3200" u="sng" dirty="0">
                <a:latin typeface="Times New Roman" panose="02020603050405020304" pitchFamily="18" charset="0"/>
                <a:cs typeface="Times New Roman" panose="02020603050405020304" pitchFamily="18" charset="0"/>
              </a:rPr>
              <a:t>never lose energy and never fly away</a:t>
            </a:r>
            <a:r>
              <a:rPr lang="en-US" sz="3200" dirty="0">
                <a:latin typeface="Times New Roman" panose="02020603050405020304" pitchFamily="18" charset="0"/>
                <a:cs typeface="Times New Roman" panose="02020603050405020304" pitchFamily="18" charset="0"/>
              </a:rPr>
              <a:t> and never be attracted into the positive center of the atom.</a:t>
            </a:r>
          </a:p>
          <a:p>
            <a:endParaRPr lang="en-US" sz="2000" dirty="0">
              <a:latin typeface="Times New Roman" panose="02020603050405020304" pitchFamily="18" charset="0"/>
              <a:cs typeface="Times New Roman" panose="02020603050405020304" pitchFamily="18" charset="0"/>
            </a:endParaRPr>
          </a:p>
          <a:p>
            <a:r>
              <a:rPr lang="en-US" sz="3200" dirty="0">
                <a:solidFill>
                  <a:srgbClr val="000099"/>
                </a:solidFill>
                <a:latin typeface="Times New Roman" panose="02020603050405020304" pitchFamily="18" charset="0"/>
                <a:cs typeface="Times New Roman" panose="02020603050405020304" pitchFamily="18" charset="0"/>
              </a:rPr>
              <a:t>The math was too hard to prove for any other atom, but he concluded, since atoms existed, and just because he couldn’t do the math, that the same circumstances held true for all atoms.  </a:t>
            </a:r>
          </a:p>
        </p:txBody>
      </p:sp>
    </p:spTree>
    <p:extLst>
      <p:ext uri="{BB962C8B-B14F-4D97-AF65-F5344CB8AC3E}">
        <p14:creationId xmlns:p14="http://schemas.microsoft.com/office/powerpoint/2010/main" val="3021048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2789</TotalTime>
  <Words>6442</Words>
  <Application>Microsoft Office PowerPoint</Application>
  <PresentationFormat>On-screen Show (4:3)</PresentationFormat>
  <Paragraphs>941</Paragraphs>
  <Slides>108</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108</vt:i4>
      </vt:variant>
    </vt:vector>
  </HeadingPairs>
  <TitlesOfParts>
    <vt:vector size="120" baseType="lpstr">
      <vt:lpstr>Arial</vt:lpstr>
      <vt:lpstr>Bookman Old Style</vt:lpstr>
      <vt:lpstr>Calibri</vt:lpstr>
      <vt:lpstr>Cambria Math</vt:lpstr>
      <vt:lpstr>Century Schoolbook</vt:lpstr>
      <vt:lpstr>Comic Sans MS</vt:lpstr>
      <vt:lpstr>Consolas</vt:lpstr>
      <vt:lpstr>Tahoma</vt:lpstr>
      <vt:lpstr>Times New Roman</vt:lpstr>
      <vt:lpstr>Office Theme</vt:lpstr>
      <vt:lpstr>1_Office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Atomic Theory Class #2 Objective:  students will review the models of the atom through scientific history, learning how ideas progressed and were dismissed as new information was developed.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Atomic Theory Class #4  Ob:  What are isotopes and why are they so important?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ARBUISO, CHARLES B</dc:creator>
  <cp:lastModifiedBy>ARBUISO, CHARLES B</cp:lastModifiedBy>
  <cp:revision>217</cp:revision>
  <dcterms:created xsi:type="dcterms:W3CDTF">2012-05-14T02:57:22Z</dcterms:created>
  <dcterms:modified xsi:type="dcterms:W3CDTF">2023-10-08T19:25:08Z</dcterms:modified>
</cp:coreProperties>
</file>