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33"/>
  </p:notesMasterIdLst>
  <p:sldIdLst>
    <p:sldId id="256" r:id="rId8"/>
    <p:sldId id="268" r:id="rId9"/>
    <p:sldId id="564" r:id="rId10"/>
    <p:sldId id="271" r:id="rId11"/>
    <p:sldId id="565" r:id="rId12"/>
    <p:sldId id="652" r:id="rId13"/>
    <p:sldId id="613" r:id="rId14"/>
    <p:sldId id="269" r:id="rId15"/>
    <p:sldId id="566" r:id="rId16"/>
    <p:sldId id="614" r:id="rId17"/>
    <p:sldId id="263" r:id="rId18"/>
    <p:sldId id="567" r:id="rId19"/>
    <p:sldId id="559" r:id="rId20"/>
    <p:sldId id="568" r:id="rId21"/>
    <p:sldId id="571" r:id="rId22"/>
    <p:sldId id="570" r:id="rId23"/>
    <p:sldId id="569" r:id="rId24"/>
    <p:sldId id="574" r:id="rId25"/>
    <p:sldId id="573" r:id="rId26"/>
    <p:sldId id="572" r:id="rId27"/>
    <p:sldId id="560" r:id="rId28"/>
    <p:sldId id="575" r:id="rId29"/>
    <p:sldId id="577" r:id="rId30"/>
    <p:sldId id="578" r:id="rId31"/>
    <p:sldId id="579" r:id="rId32"/>
    <p:sldId id="576" r:id="rId33"/>
    <p:sldId id="580" r:id="rId34"/>
    <p:sldId id="561" r:id="rId35"/>
    <p:sldId id="581" r:id="rId36"/>
    <p:sldId id="582" r:id="rId37"/>
    <p:sldId id="583" r:id="rId38"/>
    <p:sldId id="584" r:id="rId39"/>
    <p:sldId id="585" r:id="rId40"/>
    <p:sldId id="586" r:id="rId41"/>
    <p:sldId id="562" r:id="rId42"/>
    <p:sldId id="587" r:id="rId43"/>
    <p:sldId id="588" r:id="rId44"/>
    <p:sldId id="591" r:id="rId45"/>
    <p:sldId id="590" r:id="rId46"/>
    <p:sldId id="589" r:id="rId47"/>
    <p:sldId id="592" r:id="rId48"/>
    <p:sldId id="563" r:id="rId49"/>
    <p:sldId id="593" r:id="rId50"/>
    <p:sldId id="594" r:id="rId51"/>
    <p:sldId id="595" r:id="rId52"/>
    <p:sldId id="272" r:id="rId53"/>
    <p:sldId id="273" r:id="rId54"/>
    <p:sldId id="382" r:id="rId55"/>
    <p:sldId id="615" r:id="rId56"/>
    <p:sldId id="616" r:id="rId57"/>
    <p:sldId id="274" r:id="rId58"/>
    <p:sldId id="477" r:id="rId59"/>
    <p:sldId id="275" r:id="rId60"/>
    <p:sldId id="478" r:id="rId61"/>
    <p:sldId id="479" r:id="rId62"/>
    <p:sldId id="605" r:id="rId63"/>
    <p:sldId id="480" r:id="rId64"/>
    <p:sldId id="599" r:id="rId65"/>
    <p:sldId id="481" r:id="rId66"/>
    <p:sldId id="600" r:id="rId67"/>
    <p:sldId id="462" r:id="rId68"/>
    <p:sldId id="482" r:id="rId69"/>
    <p:sldId id="601" r:id="rId70"/>
    <p:sldId id="483" r:id="rId71"/>
    <p:sldId id="602" r:id="rId72"/>
    <p:sldId id="280" r:id="rId73"/>
    <p:sldId id="609" r:id="rId74"/>
    <p:sldId id="282" r:id="rId75"/>
    <p:sldId id="466" r:id="rId76"/>
    <p:sldId id="283" r:id="rId77"/>
    <p:sldId id="386" r:id="rId78"/>
    <p:sldId id="284" r:id="rId79"/>
    <p:sldId id="285" r:id="rId80"/>
    <p:sldId id="286" r:id="rId81"/>
    <p:sldId id="603" r:id="rId82"/>
    <p:sldId id="667" r:id="rId83"/>
    <p:sldId id="288" r:id="rId84"/>
    <p:sldId id="689" r:id="rId85"/>
    <p:sldId id="617" r:id="rId86"/>
    <p:sldId id="289" r:id="rId87"/>
    <p:sldId id="484" r:id="rId88"/>
    <p:sldId id="485" r:id="rId89"/>
    <p:sldId id="610" r:id="rId90"/>
    <p:sldId id="618" r:id="rId91"/>
    <p:sldId id="470" r:id="rId92"/>
    <p:sldId id="292" r:id="rId93"/>
    <p:sldId id="403" r:id="rId94"/>
    <p:sldId id="405" r:id="rId95"/>
    <p:sldId id="406" r:id="rId96"/>
    <p:sldId id="297" r:id="rId97"/>
    <p:sldId id="298" r:id="rId98"/>
    <p:sldId id="299" r:id="rId99"/>
    <p:sldId id="486" r:id="rId100"/>
    <p:sldId id="300" r:id="rId101"/>
    <p:sldId id="488" r:id="rId102"/>
    <p:sldId id="489" r:id="rId103"/>
    <p:sldId id="301" r:id="rId104"/>
    <p:sldId id="302" r:id="rId105"/>
    <p:sldId id="619" r:id="rId106"/>
    <p:sldId id="612" r:id="rId107"/>
    <p:sldId id="303" r:id="rId108"/>
    <p:sldId id="490" r:id="rId109"/>
    <p:sldId id="491" r:id="rId110"/>
    <p:sldId id="492" r:id="rId111"/>
    <p:sldId id="493" r:id="rId112"/>
    <p:sldId id="494" r:id="rId113"/>
    <p:sldId id="305" r:id="rId114"/>
    <p:sldId id="496" r:id="rId115"/>
    <p:sldId id="497" r:id="rId116"/>
    <p:sldId id="498" r:id="rId117"/>
    <p:sldId id="670" r:id="rId118"/>
    <p:sldId id="501" r:id="rId119"/>
    <p:sldId id="502" r:id="rId120"/>
    <p:sldId id="503" r:id="rId121"/>
    <p:sldId id="505" r:id="rId122"/>
    <p:sldId id="506" r:id="rId123"/>
    <p:sldId id="410" r:id="rId124"/>
    <p:sldId id="411" r:id="rId125"/>
    <p:sldId id="415" r:id="rId126"/>
    <p:sldId id="414" r:id="rId127"/>
    <p:sldId id="508" r:id="rId128"/>
    <p:sldId id="416" r:id="rId129"/>
    <p:sldId id="417" r:id="rId130"/>
    <p:sldId id="510" r:id="rId131"/>
    <p:sldId id="418" r:id="rId132"/>
    <p:sldId id="419" r:id="rId133"/>
    <p:sldId id="512" r:id="rId134"/>
    <p:sldId id="420" r:id="rId135"/>
    <p:sldId id="421" r:id="rId136"/>
    <p:sldId id="514" r:id="rId137"/>
    <p:sldId id="422" r:id="rId138"/>
    <p:sldId id="423" r:id="rId139"/>
    <p:sldId id="516" r:id="rId140"/>
    <p:sldId id="424" r:id="rId141"/>
    <p:sldId id="425" r:id="rId142"/>
    <p:sldId id="518" r:id="rId143"/>
    <p:sldId id="426" r:id="rId144"/>
    <p:sldId id="427" r:id="rId145"/>
    <p:sldId id="428" r:id="rId146"/>
    <p:sldId id="429" r:id="rId147"/>
    <p:sldId id="519" r:id="rId148"/>
    <p:sldId id="430" r:id="rId149"/>
    <p:sldId id="431" r:id="rId150"/>
    <p:sldId id="521" r:id="rId151"/>
    <p:sldId id="432" r:id="rId152"/>
    <p:sldId id="433" r:id="rId153"/>
    <p:sldId id="327" r:id="rId154"/>
    <p:sldId id="384" r:id="rId155"/>
    <p:sldId id="620" r:id="rId156"/>
    <p:sldId id="391" r:id="rId157"/>
    <p:sldId id="394" r:id="rId158"/>
    <p:sldId id="621" r:id="rId159"/>
    <p:sldId id="392" r:id="rId160"/>
    <p:sldId id="395" r:id="rId161"/>
    <p:sldId id="332" r:id="rId162"/>
    <p:sldId id="334" r:id="rId163"/>
    <p:sldId id="653" r:id="rId164"/>
    <p:sldId id="654" r:id="rId165"/>
    <p:sldId id="655" r:id="rId166"/>
    <p:sldId id="335" r:id="rId167"/>
    <p:sldId id="336" r:id="rId168"/>
    <p:sldId id="636" r:id="rId169"/>
    <p:sldId id="339" r:id="rId170"/>
    <p:sldId id="524" r:id="rId171"/>
    <p:sldId id="340" r:id="rId172"/>
    <p:sldId id="690" r:id="rId173"/>
    <p:sldId id="341" r:id="rId174"/>
    <p:sldId id="342" r:id="rId175"/>
    <p:sldId id="343" r:id="rId176"/>
    <p:sldId id="345" r:id="rId177"/>
    <p:sldId id="527" r:id="rId178"/>
    <p:sldId id="528" r:id="rId179"/>
    <p:sldId id="346" r:id="rId180"/>
    <p:sldId id="347" r:id="rId181"/>
    <p:sldId id="348" r:id="rId182"/>
    <p:sldId id="349" r:id="rId183"/>
    <p:sldId id="401" r:id="rId184"/>
    <p:sldId id="350" r:id="rId185"/>
    <p:sldId id="627" r:id="rId186"/>
    <p:sldId id="692" r:id="rId187"/>
    <p:sldId id="691" r:id="rId188"/>
    <p:sldId id="693" r:id="rId189"/>
    <p:sldId id="353" r:id="rId190"/>
    <p:sldId id="354" r:id="rId191"/>
    <p:sldId id="630" r:id="rId192"/>
    <p:sldId id="632" r:id="rId193"/>
    <p:sldId id="355" r:id="rId194"/>
    <p:sldId id="633" r:id="rId195"/>
    <p:sldId id="357" r:id="rId196"/>
    <p:sldId id="530" r:id="rId197"/>
    <p:sldId id="531" r:id="rId198"/>
    <p:sldId id="634" r:id="rId199"/>
    <p:sldId id="635" r:id="rId200"/>
    <p:sldId id="436" r:id="rId201"/>
    <p:sldId id="656" r:id="rId202"/>
    <p:sldId id="362" r:id="rId203"/>
    <p:sldId id="364" r:id="rId204"/>
    <p:sldId id="637" r:id="rId205"/>
    <p:sldId id="366" r:id="rId206"/>
    <p:sldId id="694" r:id="rId207"/>
    <p:sldId id="647" r:id="rId208"/>
    <p:sldId id="672" r:id="rId209"/>
    <p:sldId id="695" r:id="rId210"/>
    <p:sldId id="673" r:id="rId211"/>
    <p:sldId id="373" r:id="rId212"/>
    <p:sldId id="374" r:id="rId213"/>
    <p:sldId id="375" r:id="rId214"/>
    <p:sldId id="376" r:id="rId215"/>
    <p:sldId id="377" r:id="rId216"/>
    <p:sldId id="666" r:id="rId217"/>
    <p:sldId id="696" r:id="rId218"/>
    <p:sldId id="688" r:id="rId219"/>
    <p:sldId id="697" r:id="rId220"/>
    <p:sldId id="698" r:id="rId221"/>
    <p:sldId id="699" r:id="rId222"/>
    <p:sldId id="700" r:id="rId223"/>
    <p:sldId id="701" r:id="rId224"/>
    <p:sldId id="702" r:id="rId225"/>
    <p:sldId id="703" r:id="rId226"/>
    <p:sldId id="704" r:id="rId227"/>
    <p:sldId id="675" r:id="rId228"/>
    <p:sldId id="676" r:id="rId229"/>
    <p:sldId id="677" r:id="rId230"/>
    <p:sldId id="556" r:id="rId231"/>
    <p:sldId id="651" r:id="rId2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E7FF"/>
    <a:srgbClr val="FFFFCC"/>
    <a:srgbClr val="339933"/>
    <a:srgbClr val="006600"/>
    <a:srgbClr val="FFABAB"/>
    <a:srgbClr val="F0F0FA"/>
    <a:srgbClr val="F5FFEB"/>
    <a:srgbClr val="FFF3FF"/>
    <a:srgbClr val="FF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77" autoAdjust="0"/>
    <p:restoredTop sz="95380" autoAdjust="0"/>
  </p:normalViewPr>
  <p:slideViewPr>
    <p:cSldViewPr showGuides="1">
      <p:cViewPr varScale="1">
        <p:scale>
          <a:sx n="82" d="100"/>
          <a:sy n="82" d="100"/>
        </p:scale>
        <p:origin x="107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70" Type="http://schemas.openxmlformats.org/officeDocument/2006/relationships/slide" Target="slides/slide163.xml"/><Relationship Id="rId191" Type="http://schemas.openxmlformats.org/officeDocument/2006/relationships/slide" Target="slides/slide184.xml"/><Relationship Id="rId205" Type="http://schemas.openxmlformats.org/officeDocument/2006/relationships/slide" Target="slides/slide198.xml"/><Relationship Id="rId226" Type="http://schemas.openxmlformats.org/officeDocument/2006/relationships/slide" Target="slides/slide21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5.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16" Type="http://schemas.openxmlformats.org/officeDocument/2006/relationships/slide" Target="slides/slide209.xml"/><Relationship Id="rId237" Type="http://schemas.openxmlformats.org/officeDocument/2006/relationships/tableStyles" Target="tableStyles.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slide" Target="slides/slide199.xml"/><Relationship Id="rId227" Type="http://schemas.openxmlformats.org/officeDocument/2006/relationships/slide" Target="slides/slide220.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217" Type="http://schemas.openxmlformats.org/officeDocument/2006/relationships/slide" Target="slides/slide210.xml"/><Relationship Id="rId6" Type="http://schemas.openxmlformats.org/officeDocument/2006/relationships/slideMaster" Target="slideMasters/slideMaster6.xml"/><Relationship Id="rId23" Type="http://schemas.openxmlformats.org/officeDocument/2006/relationships/slide" Target="slides/slide16.xml"/><Relationship Id="rId119" Type="http://schemas.openxmlformats.org/officeDocument/2006/relationships/slide" Target="slides/slide112.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slide" Target="slides/slide186.xml"/><Relationship Id="rId207" Type="http://schemas.openxmlformats.org/officeDocument/2006/relationships/slide" Target="slides/slide200.xml"/><Relationship Id="rId228" Type="http://schemas.openxmlformats.org/officeDocument/2006/relationships/slide" Target="slides/slide221.xml"/><Relationship Id="rId13" Type="http://schemas.openxmlformats.org/officeDocument/2006/relationships/slide" Target="slides/slide6.xml"/><Relationship Id="rId109" Type="http://schemas.openxmlformats.org/officeDocument/2006/relationships/slide" Target="slides/slide102.xml"/><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7" Type="http://schemas.openxmlformats.org/officeDocument/2006/relationships/slideMaster" Target="slideMasters/slideMaster7.xml"/><Relationship Id="rId162" Type="http://schemas.openxmlformats.org/officeDocument/2006/relationships/slide" Target="slides/slide155.xml"/><Relationship Id="rId183" Type="http://schemas.openxmlformats.org/officeDocument/2006/relationships/slide" Target="slides/slide176.xml"/><Relationship Id="rId218" Type="http://schemas.openxmlformats.org/officeDocument/2006/relationships/slide" Target="slides/slide211.xml"/><Relationship Id="rId24" Type="http://schemas.openxmlformats.org/officeDocument/2006/relationships/slide" Target="slides/slide17.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31" Type="http://schemas.openxmlformats.org/officeDocument/2006/relationships/slide" Target="slides/slide124.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208" Type="http://schemas.openxmlformats.org/officeDocument/2006/relationships/slide" Target="slides/slide201.xml"/><Relationship Id="rId229" Type="http://schemas.openxmlformats.org/officeDocument/2006/relationships/slide" Target="slides/slide222.xml"/><Relationship Id="rId14" Type="http://schemas.openxmlformats.org/officeDocument/2006/relationships/slide" Target="slides/slide7.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8" Type="http://schemas.openxmlformats.org/officeDocument/2006/relationships/slide" Target="slides/slide1.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219" Type="http://schemas.openxmlformats.org/officeDocument/2006/relationships/slide" Target="slides/slide212.xml"/><Relationship Id="rId230" Type="http://schemas.openxmlformats.org/officeDocument/2006/relationships/slide" Target="slides/slide22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95" Type="http://schemas.openxmlformats.org/officeDocument/2006/relationships/slide" Target="slides/slide188.xml"/><Relationship Id="rId209" Type="http://schemas.openxmlformats.org/officeDocument/2006/relationships/slide" Target="slides/slide202.xml"/><Relationship Id="rId190" Type="http://schemas.openxmlformats.org/officeDocument/2006/relationships/slide" Target="slides/slide183.xml"/><Relationship Id="rId204" Type="http://schemas.openxmlformats.org/officeDocument/2006/relationships/slide" Target="slides/slide197.xml"/><Relationship Id="rId220" Type="http://schemas.openxmlformats.org/officeDocument/2006/relationships/slide" Target="slides/slide213.xml"/><Relationship Id="rId225" Type="http://schemas.openxmlformats.org/officeDocument/2006/relationships/slide" Target="slides/slide218.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slide" Target="slides/slide178.xml"/><Relationship Id="rId4" Type="http://schemas.openxmlformats.org/officeDocument/2006/relationships/slideMaster" Target="slideMasters/slideMaster4.xml"/><Relationship Id="rId9" Type="http://schemas.openxmlformats.org/officeDocument/2006/relationships/slide" Target="slides/slide2.xml"/><Relationship Id="rId180" Type="http://schemas.openxmlformats.org/officeDocument/2006/relationships/slide" Target="slides/slide173.xml"/><Relationship Id="rId210" Type="http://schemas.openxmlformats.org/officeDocument/2006/relationships/slide" Target="slides/slide203.xml"/><Relationship Id="rId215" Type="http://schemas.openxmlformats.org/officeDocument/2006/relationships/slide" Target="slides/slide208.xml"/><Relationship Id="rId236" Type="http://schemas.openxmlformats.org/officeDocument/2006/relationships/theme" Target="theme/theme1.xml"/><Relationship Id="rId26" Type="http://schemas.openxmlformats.org/officeDocument/2006/relationships/slide" Target="slides/slide19.xml"/><Relationship Id="rId231" Type="http://schemas.openxmlformats.org/officeDocument/2006/relationships/slide" Target="slides/slide224.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221" Type="http://schemas.openxmlformats.org/officeDocument/2006/relationships/slide" Target="slides/slide214.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11" Type="http://schemas.openxmlformats.org/officeDocument/2006/relationships/slide" Target="slides/slide204.xml"/><Relationship Id="rId232" Type="http://schemas.openxmlformats.org/officeDocument/2006/relationships/slide" Target="slides/slide225.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 Id="rId201" Type="http://schemas.openxmlformats.org/officeDocument/2006/relationships/slide" Target="slides/slide194.xml"/><Relationship Id="rId222" Type="http://schemas.openxmlformats.org/officeDocument/2006/relationships/slide" Target="slides/slide215.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1" Type="http://schemas.openxmlformats.org/officeDocument/2006/relationships/slideMaster" Target="slideMasters/slideMaster1.xml"/><Relationship Id="rId212" Type="http://schemas.openxmlformats.org/officeDocument/2006/relationships/slide" Target="slides/slide205.xml"/><Relationship Id="rId233" Type="http://schemas.openxmlformats.org/officeDocument/2006/relationships/notesMaster" Target="notesMasters/notesMaster1.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202" Type="http://schemas.openxmlformats.org/officeDocument/2006/relationships/slide" Target="slides/slide195.xml"/><Relationship Id="rId223" Type="http://schemas.openxmlformats.org/officeDocument/2006/relationships/slide" Target="slides/slide216.xml"/><Relationship Id="rId18" Type="http://schemas.openxmlformats.org/officeDocument/2006/relationships/slide" Target="slides/slide11.xml"/><Relationship Id="rId39" Type="http://schemas.openxmlformats.org/officeDocument/2006/relationships/slide" Target="slides/slide32.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1" Type="http://schemas.openxmlformats.org/officeDocument/2006/relationships/slide" Target="slides/slide64.xml"/><Relationship Id="rId92" Type="http://schemas.openxmlformats.org/officeDocument/2006/relationships/slide" Target="slides/slide85.xml"/><Relationship Id="rId213" Type="http://schemas.openxmlformats.org/officeDocument/2006/relationships/slide" Target="slides/slide206.xml"/><Relationship Id="rId234"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2.xml"/><Relationship Id="rId40" Type="http://schemas.openxmlformats.org/officeDocument/2006/relationships/slide" Target="slides/slide33.xml"/><Relationship Id="rId115" Type="http://schemas.openxmlformats.org/officeDocument/2006/relationships/slide" Target="slides/slide108.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99" Type="http://schemas.openxmlformats.org/officeDocument/2006/relationships/slide" Target="slides/slide192.xml"/><Relationship Id="rId203" Type="http://schemas.openxmlformats.org/officeDocument/2006/relationships/slide" Target="slides/slide196.xml"/><Relationship Id="rId19" Type="http://schemas.openxmlformats.org/officeDocument/2006/relationships/slide" Target="slides/slide12.xml"/><Relationship Id="rId224" Type="http://schemas.openxmlformats.org/officeDocument/2006/relationships/slide" Target="slides/slide217.xml"/><Relationship Id="rId30" Type="http://schemas.openxmlformats.org/officeDocument/2006/relationships/slide" Target="slides/slide2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189" Type="http://schemas.openxmlformats.org/officeDocument/2006/relationships/slide" Target="slides/slide182.xml"/><Relationship Id="rId3" Type="http://schemas.openxmlformats.org/officeDocument/2006/relationships/slideMaster" Target="slideMasters/slideMaster3.xml"/><Relationship Id="rId214" Type="http://schemas.openxmlformats.org/officeDocument/2006/relationships/slide" Target="slides/slide207.xml"/><Relationship Id="rId235" Type="http://schemas.openxmlformats.org/officeDocument/2006/relationships/viewProps" Target="viewProps.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179" Type="http://schemas.openxmlformats.org/officeDocument/2006/relationships/slide" Target="slides/slide17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CFC8F-1C04-4873-9D4E-DA1BF1005910}" type="datetimeFigureOut">
              <a:rPr lang="en-US" smtClean="0"/>
              <a:t>3/4/2024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CB27C-BAD1-4D5B-9FE6-C3546809DC08}" type="slidenum">
              <a:rPr lang="en-US" smtClean="0"/>
              <a:t>‹#›</a:t>
            </a:fld>
            <a:endParaRPr lang="en-US"/>
          </a:p>
        </p:txBody>
      </p:sp>
    </p:spTree>
    <p:extLst>
      <p:ext uri="{BB962C8B-B14F-4D97-AF65-F5344CB8AC3E}">
        <p14:creationId xmlns:p14="http://schemas.microsoft.com/office/powerpoint/2010/main" val="116542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13</a:t>
            </a:fld>
            <a:endParaRPr lang="en-US"/>
          </a:p>
        </p:txBody>
      </p:sp>
    </p:spTree>
    <p:extLst>
      <p:ext uri="{BB962C8B-B14F-4D97-AF65-F5344CB8AC3E}">
        <p14:creationId xmlns:p14="http://schemas.microsoft.com/office/powerpoint/2010/main" val="3278850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22</a:t>
            </a:fld>
            <a:endParaRPr lang="en-US"/>
          </a:p>
        </p:txBody>
      </p:sp>
    </p:spTree>
    <p:extLst>
      <p:ext uri="{BB962C8B-B14F-4D97-AF65-F5344CB8AC3E}">
        <p14:creationId xmlns:p14="http://schemas.microsoft.com/office/powerpoint/2010/main" val="1515407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23</a:t>
            </a:fld>
            <a:endParaRPr lang="en-US"/>
          </a:p>
        </p:txBody>
      </p:sp>
    </p:spTree>
    <p:extLst>
      <p:ext uri="{BB962C8B-B14F-4D97-AF65-F5344CB8AC3E}">
        <p14:creationId xmlns:p14="http://schemas.microsoft.com/office/powerpoint/2010/main" val="3816717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24</a:t>
            </a:fld>
            <a:endParaRPr lang="en-US"/>
          </a:p>
        </p:txBody>
      </p:sp>
    </p:spTree>
    <p:extLst>
      <p:ext uri="{BB962C8B-B14F-4D97-AF65-F5344CB8AC3E}">
        <p14:creationId xmlns:p14="http://schemas.microsoft.com/office/powerpoint/2010/main" val="2243940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25</a:t>
            </a:fld>
            <a:endParaRPr lang="en-US"/>
          </a:p>
        </p:txBody>
      </p:sp>
    </p:spTree>
    <p:extLst>
      <p:ext uri="{BB962C8B-B14F-4D97-AF65-F5344CB8AC3E}">
        <p14:creationId xmlns:p14="http://schemas.microsoft.com/office/powerpoint/2010/main" val="1983505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26</a:t>
            </a:fld>
            <a:endParaRPr lang="en-US"/>
          </a:p>
        </p:txBody>
      </p:sp>
    </p:spTree>
    <p:extLst>
      <p:ext uri="{BB962C8B-B14F-4D97-AF65-F5344CB8AC3E}">
        <p14:creationId xmlns:p14="http://schemas.microsoft.com/office/powerpoint/2010/main" val="1779779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27</a:t>
            </a:fld>
            <a:endParaRPr lang="en-US"/>
          </a:p>
        </p:txBody>
      </p:sp>
    </p:spTree>
    <p:extLst>
      <p:ext uri="{BB962C8B-B14F-4D97-AF65-F5344CB8AC3E}">
        <p14:creationId xmlns:p14="http://schemas.microsoft.com/office/powerpoint/2010/main" val="488309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28</a:t>
            </a:fld>
            <a:endParaRPr lang="en-US"/>
          </a:p>
        </p:txBody>
      </p:sp>
    </p:spTree>
    <p:extLst>
      <p:ext uri="{BB962C8B-B14F-4D97-AF65-F5344CB8AC3E}">
        <p14:creationId xmlns:p14="http://schemas.microsoft.com/office/powerpoint/2010/main" val="13488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29</a:t>
            </a:fld>
            <a:endParaRPr lang="en-US"/>
          </a:p>
        </p:txBody>
      </p:sp>
    </p:spTree>
    <p:extLst>
      <p:ext uri="{BB962C8B-B14F-4D97-AF65-F5344CB8AC3E}">
        <p14:creationId xmlns:p14="http://schemas.microsoft.com/office/powerpoint/2010/main" val="697981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30</a:t>
            </a:fld>
            <a:endParaRPr lang="en-US"/>
          </a:p>
        </p:txBody>
      </p:sp>
    </p:spTree>
    <p:extLst>
      <p:ext uri="{BB962C8B-B14F-4D97-AF65-F5344CB8AC3E}">
        <p14:creationId xmlns:p14="http://schemas.microsoft.com/office/powerpoint/2010/main" val="943449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31</a:t>
            </a:fld>
            <a:endParaRPr lang="en-US"/>
          </a:p>
        </p:txBody>
      </p:sp>
    </p:spTree>
    <p:extLst>
      <p:ext uri="{BB962C8B-B14F-4D97-AF65-F5344CB8AC3E}">
        <p14:creationId xmlns:p14="http://schemas.microsoft.com/office/powerpoint/2010/main" val="130056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14</a:t>
            </a:fld>
            <a:endParaRPr lang="en-US"/>
          </a:p>
        </p:txBody>
      </p:sp>
    </p:spTree>
    <p:extLst>
      <p:ext uri="{BB962C8B-B14F-4D97-AF65-F5344CB8AC3E}">
        <p14:creationId xmlns:p14="http://schemas.microsoft.com/office/powerpoint/2010/main" val="1138578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32</a:t>
            </a:fld>
            <a:endParaRPr lang="en-US"/>
          </a:p>
        </p:txBody>
      </p:sp>
    </p:spTree>
    <p:extLst>
      <p:ext uri="{BB962C8B-B14F-4D97-AF65-F5344CB8AC3E}">
        <p14:creationId xmlns:p14="http://schemas.microsoft.com/office/powerpoint/2010/main" val="532509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33</a:t>
            </a:fld>
            <a:endParaRPr lang="en-US"/>
          </a:p>
        </p:txBody>
      </p:sp>
    </p:spTree>
    <p:extLst>
      <p:ext uri="{BB962C8B-B14F-4D97-AF65-F5344CB8AC3E}">
        <p14:creationId xmlns:p14="http://schemas.microsoft.com/office/powerpoint/2010/main" val="157279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34</a:t>
            </a:fld>
            <a:endParaRPr lang="en-US"/>
          </a:p>
        </p:txBody>
      </p:sp>
    </p:spTree>
    <p:extLst>
      <p:ext uri="{BB962C8B-B14F-4D97-AF65-F5344CB8AC3E}">
        <p14:creationId xmlns:p14="http://schemas.microsoft.com/office/powerpoint/2010/main" val="2825457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35</a:t>
            </a:fld>
            <a:endParaRPr lang="en-US"/>
          </a:p>
        </p:txBody>
      </p:sp>
    </p:spTree>
    <p:extLst>
      <p:ext uri="{BB962C8B-B14F-4D97-AF65-F5344CB8AC3E}">
        <p14:creationId xmlns:p14="http://schemas.microsoft.com/office/powerpoint/2010/main" val="2069195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36</a:t>
            </a:fld>
            <a:endParaRPr lang="en-US"/>
          </a:p>
        </p:txBody>
      </p:sp>
    </p:spTree>
    <p:extLst>
      <p:ext uri="{BB962C8B-B14F-4D97-AF65-F5344CB8AC3E}">
        <p14:creationId xmlns:p14="http://schemas.microsoft.com/office/powerpoint/2010/main" val="2744607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37</a:t>
            </a:fld>
            <a:endParaRPr lang="en-US"/>
          </a:p>
        </p:txBody>
      </p:sp>
    </p:spTree>
    <p:extLst>
      <p:ext uri="{BB962C8B-B14F-4D97-AF65-F5344CB8AC3E}">
        <p14:creationId xmlns:p14="http://schemas.microsoft.com/office/powerpoint/2010/main" val="1610730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38</a:t>
            </a:fld>
            <a:endParaRPr lang="en-US"/>
          </a:p>
        </p:txBody>
      </p:sp>
    </p:spTree>
    <p:extLst>
      <p:ext uri="{BB962C8B-B14F-4D97-AF65-F5344CB8AC3E}">
        <p14:creationId xmlns:p14="http://schemas.microsoft.com/office/powerpoint/2010/main" val="2511995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39</a:t>
            </a:fld>
            <a:endParaRPr lang="en-US"/>
          </a:p>
        </p:txBody>
      </p:sp>
    </p:spTree>
    <p:extLst>
      <p:ext uri="{BB962C8B-B14F-4D97-AF65-F5344CB8AC3E}">
        <p14:creationId xmlns:p14="http://schemas.microsoft.com/office/powerpoint/2010/main" val="3233909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40</a:t>
            </a:fld>
            <a:endParaRPr lang="en-US"/>
          </a:p>
        </p:txBody>
      </p:sp>
    </p:spTree>
    <p:extLst>
      <p:ext uri="{BB962C8B-B14F-4D97-AF65-F5344CB8AC3E}">
        <p14:creationId xmlns:p14="http://schemas.microsoft.com/office/powerpoint/2010/main" val="1984807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41</a:t>
            </a:fld>
            <a:endParaRPr lang="en-US"/>
          </a:p>
        </p:txBody>
      </p:sp>
    </p:spTree>
    <p:extLst>
      <p:ext uri="{BB962C8B-B14F-4D97-AF65-F5344CB8AC3E}">
        <p14:creationId xmlns:p14="http://schemas.microsoft.com/office/powerpoint/2010/main" val="260385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15</a:t>
            </a:fld>
            <a:endParaRPr lang="en-US"/>
          </a:p>
        </p:txBody>
      </p:sp>
    </p:spTree>
    <p:extLst>
      <p:ext uri="{BB962C8B-B14F-4D97-AF65-F5344CB8AC3E}">
        <p14:creationId xmlns:p14="http://schemas.microsoft.com/office/powerpoint/2010/main" val="780783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42</a:t>
            </a:fld>
            <a:endParaRPr lang="en-US"/>
          </a:p>
        </p:txBody>
      </p:sp>
    </p:spTree>
    <p:extLst>
      <p:ext uri="{BB962C8B-B14F-4D97-AF65-F5344CB8AC3E}">
        <p14:creationId xmlns:p14="http://schemas.microsoft.com/office/powerpoint/2010/main" val="2245442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43</a:t>
            </a:fld>
            <a:endParaRPr lang="en-US"/>
          </a:p>
        </p:txBody>
      </p:sp>
    </p:spTree>
    <p:extLst>
      <p:ext uri="{BB962C8B-B14F-4D97-AF65-F5344CB8AC3E}">
        <p14:creationId xmlns:p14="http://schemas.microsoft.com/office/powerpoint/2010/main" val="1363582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44</a:t>
            </a:fld>
            <a:endParaRPr lang="en-US"/>
          </a:p>
        </p:txBody>
      </p:sp>
    </p:spTree>
    <p:extLst>
      <p:ext uri="{BB962C8B-B14F-4D97-AF65-F5344CB8AC3E}">
        <p14:creationId xmlns:p14="http://schemas.microsoft.com/office/powerpoint/2010/main" val="1030035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45</a:t>
            </a:fld>
            <a:endParaRPr lang="en-US"/>
          </a:p>
        </p:txBody>
      </p:sp>
    </p:spTree>
    <p:extLst>
      <p:ext uri="{BB962C8B-B14F-4D97-AF65-F5344CB8AC3E}">
        <p14:creationId xmlns:p14="http://schemas.microsoft.com/office/powerpoint/2010/main" val="1930067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87</a:t>
            </a:fld>
            <a:endParaRPr lang="en-US"/>
          </a:p>
        </p:txBody>
      </p:sp>
    </p:spTree>
    <p:extLst>
      <p:ext uri="{BB962C8B-B14F-4D97-AF65-F5344CB8AC3E}">
        <p14:creationId xmlns:p14="http://schemas.microsoft.com/office/powerpoint/2010/main" val="84678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16</a:t>
            </a:fld>
            <a:endParaRPr lang="en-US"/>
          </a:p>
        </p:txBody>
      </p:sp>
    </p:spTree>
    <p:extLst>
      <p:ext uri="{BB962C8B-B14F-4D97-AF65-F5344CB8AC3E}">
        <p14:creationId xmlns:p14="http://schemas.microsoft.com/office/powerpoint/2010/main" val="145682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17</a:t>
            </a:fld>
            <a:endParaRPr lang="en-US"/>
          </a:p>
        </p:txBody>
      </p:sp>
    </p:spTree>
    <p:extLst>
      <p:ext uri="{BB962C8B-B14F-4D97-AF65-F5344CB8AC3E}">
        <p14:creationId xmlns:p14="http://schemas.microsoft.com/office/powerpoint/2010/main" val="1421058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18</a:t>
            </a:fld>
            <a:endParaRPr lang="en-US"/>
          </a:p>
        </p:txBody>
      </p:sp>
    </p:spTree>
    <p:extLst>
      <p:ext uri="{BB962C8B-B14F-4D97-AF65-F5344CB8AC3E}">
        <p14:creationId xmlns:p14="http://schemas.microsoft.com/office/powerpoint/2010/main" val="111453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19</a:t>
            </a:fld>
            <a:endParaRPr lang="en-US"/>
          </a:p>
        </p:txBody>
      </p:sp>
    </p:spTree>
    <p:extLst>
      <p:ext uri="{BB962C8B-B14F-4D97-AF65-F5344CB8AC3E}">
        <p14:creationId xmlns:p14="http://schemas.microsoft.com/office/powerpoint/2010/main" val="2103504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20</a:t>
            </a:fld>
            <a:endParaRPr lang="en-US"/>
          </a:p>
        </p:txBody>
      </p:sp>
    </p:spTree>
    <p:extLst>
      <p:ext uri="{BB962C8B-B14F-4D97-AF65-F5344CB8AC3E}">
        <p14:creationId xmlns:p14="http://schemas.microsoft.com/office/powerpoint/2010/main" val="1474208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CB27C-BAD1-4D5B-9FE6-C3546809DC08}" type="slidenum">
              <a:rPr lang="en-US" smtClean="0"/>
              <a:t>21</a:t>
            </a:fld>
            <a:endParaRPr lang="en-US"/>
          </a:p>
        </p:txBody>
      </p:sp>
    </p:spTree>
    <p:extLst>
      <p:ext uri="{BB962C8B-B14F-4D97-AF65-F5344CB8AC3E}">
        <p14:creationId xmlns:p14="http://schemas.microsoft.com/office/powerpoint/2010/main" val="142284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0CC3109-F498-4808-8CA1-E36E95BEB191}" type="datetimeFigureOut">
              <a:rPr lang="en-US"/>
              <a:pPr>
                <a:defRPr/>
              </a:pPr>
              <a:t>3/4/2024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F09503-0855-4780-9A94-BC759306851A}" type="slidenum">
              <a:rPr lang="en-US" altLang="en-US"/>
              <a:pPr>
                <a:defRPr/>
              </a:pPr>
              <a:t>‹#›</a:t>
            </a:fld>
            <a:endParaRPr lang="en-US" altLang="en-US"/>
          </a:p>
        </p:txBody>
      </p:sp>
    </p:spTree>
    <p:extLst>
      <p:ext uri="{BB962C8B-B14F-4D97-AF65-F5344CB8AC3E}">
        <p14:creationId xmlns:p14="http://schemas.microsoft.com/office/powerpoint/2010/main" val="234608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3B8CA2A-2068-466B-AF56-4FDBBE41B5A8}" type="datetimeFigureOut">
              <a:rPr lang="en-US"/>
              <a:pPr>
                <a:defRPr/>
              </a:pPr>
              <a:t>3/4/2024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54659A-3D04-4B5B-A8B0-11CB844CDFDA}" type="slidenum">
              <a:rPr lang="en-US" altLang="en-US"/>
              <a:pPr>
                <a:defRPr/>
              </a:pPr>
              <a:t>‹#›</a:t>
            </a:fld>
            <a:endParaRPr lang="en-US" altLang="en-US"/>
          </a:p>
        </p:txBody>
      </p:sp>
    </p:spTree>
    <p:extLst>
      <p:ext uri="{BB962C8B-B14F-4D97-AF65-F5344CB8AC3E}">
        <p14:creationId xmlns:p14="http://schemas.microsoft.com/office/powerpoint/2010/main" val="376104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FA02E8-1E7E-4059-9182-99DB9BCE352F}" type="datetimeFigureOut">
              <a:rPr lang="en-US"/>
              <a:pPr>
                <a:defRPr/>
              </a:pPr>
              <a:t>3/4/2024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1DA1F6-5C71-48FF-A0F0-5C5861D8488C}" type="slidenum">
              <a:rPr lang="en-US" altLang="en-US"/>
              <a:pPr>
                <a:defRPr/>
              </a:pPr>
              <a:t>‹#›</a:t>
            </a:fld>
            <a:endParaRPr lang="en-US" altLang="en-US"/>
          </a:p>
        </p:txBody>
      </p:sp>
    </p:spTree>
    <p:extLst>
      <p:ext uri="{BB962C8B-B14F-4D97-AF65-F5344CB8AC3E}">
        <p14:creationId xmlns:p14="http://schemas.microsoft.com/office/powerpoint/2010/main" val="744028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A159BB-2A25-461D-95C7-A2FE0F8980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806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993672-9E33-4360-B8CE-9346F852810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6814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74C201-4916-46EF-AAD9-949DBF207D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06076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A239DD-7A1D-419C-80FC-1AEF0CEACF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51440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3102EA-A1A1-4379-B372-96363AAAB2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63398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FF00B98-7ED0-483D-90F6-75007837E1B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56385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488B0D-C1BF-4836-B96C-6AEE6D5B675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28691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597C55-903F-4C0F-ABFB-58C2C84572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373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1B5D24-3B12-47CE-9FDA-EEC1A84A6CF1}" type="datetimeFigureOut">
              <a:rPr lang="en-US"/>
              <a:pPr>
                <a:defRPr/>
              </a:pPr>
              <a:t>3/4/2024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DAAE4F-EE28-4C00-BD28-902ABAB48D88}" type="slidenum">
              <a:rPr lang="en-US" altLang="en-US"/>
              <a:pPr>
                <a:defRPr/>
              </a:pPr>
              <a:t>‹#›</a:t>
            </a:fld>
            <a:endParaRPr lang="en-US" altLang="en-US"/>
          </a:p>
        </p:txBody>
      </p:sp>
    </p:spTree>
    <p:extLst>
      <p:ext uri="{BB962C8B-B14F-4D97-AF65-F5344CB8AC3E}">
        <p14:creationId xmlns:p14="http://schemas.microsoft.com/office/powerpoint/2010/main" val="267638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45EA49-1A94-4A40-9CA2-FD9A9AFB18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5114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2775A3-90AE-4644-9FDA-76F33EBC69D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9062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129D5-8EF5-4D7F-8FD8-5954D43200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0886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2C49D2-7FBD-4052-B773-10259718494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9730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E397AA-22CA-4F07-8268-28A6682D7B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10999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88314C-C139-4404-8F10-488D30F1893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5491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F07CC1-EB0F-4C1F-BA05-5B6B04FB1D8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55700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A4C73-0A10-42BF-B36A-DEDCF5CF28A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06873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ECB4D7-D26A-4677-A6D9-9643D70BE2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36609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D7C62D-915E-4EF8-B655-1CCBA0A0FB8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779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336A2C3-711C-40E2-9195-4F29315682AE}" type="datetimeFigureOut">
              <a:rPr lang="en-US"/>
              <a:pPr>
                <a:defRPr/>
              </a:pPr>
              <a:t>3/4/2024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88F451-E445-44CF-AA1F-328E23A1F9DD}" type="slidenum">
              <a:rPr lang="en-US" altLang="en-US"/>
              <a:pPr>
                <a:defRPr/>
              </a:pPr>
              <a:t>‹#›</a:t>
            </a:fld>
            <a:endParaRPr lang="en-US" altLang="en-US"/>
          </a:p>
        </p:txBody>
      </p:sp>
    </p:spTree>
    <p:extLst>
      <p:ext uri="{BB962C8B-B14F-4D97-AF65-F5344CB8AC3E}">
        <p14:creationId xmlns:p14="http://schemas.microsoft.com/office/powerpoint/2010/main" val="206201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835E84-E6AA-4DAA-A4D8-CD35007047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754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D5906F-D2C1-40DF-AA9B-6D3A6653206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7696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3C0253-9819-4663-8F18-6796B007A27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8798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619B00-FC97-4328-8908-1A9C6E462B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40836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52944FF-C858-4A97-B729-60EC8FF55713}"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4082C6-F56D-4D0B-82F7-F2F8CD60E7E7}" type="slidenum">
              <a:rPr lang="en-US" altLang="en-US"/>
              <a:pPr>
                <a:defRPr/>
              </a:pPr>
              <a:t>‹#›</a:t>
            </a:fld>
            <a:endParaRPr lang="en-US" altLang="en-US"/>
          </a:p>
        </p:txBody>
      </p:sp>
    </p:spTree>
    <p:extLst>
      <p:ext uri="{BB962C8B-B14F-4D97-AF65-F5344CB8AC3E}">
        <p14:creationId xmlns:p14="http://schemas.microsoft.com/office/powerpoint/2010/main" val="2065625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B40CD2-832D-47BF-8198-6FADEE8B192D}"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44B529-A4AB-46DD-8E77-D54E2031EB22}" type="slidenum">
              <a:rPr lang="en-US" altLang="en-US"/>
              <a:pPr>
                <a:defRPr/>
              </a:pPr>
              <a:t>‹#›</a:t>
            </a:fld>
            <a:endParaRPr lang="en-US" altLang="en-US"/>
          </a:p>
        </p:txBody>
      </p:sp>
    </p:spTree>
    <p:extLst>
      <p:ext uri="{BB962C8B-B14F-4D97-AF65-F5344CB8AC3E}">
        <p14:creationId xmlns:p14="http://schemas.microsoft.com/office/powerpoint/2010/main" val="3404541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52E25A-8B1D-4446-BB7F-8DD04CA4E525}"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808928-9486-493E-A64F-DE95847D9666}" type="slidenum">
              <a:rPr lang="en-US" altLang="en-US"/>
              <a:pPr>
                <a:defRPr/>
              </a:pPr>
              <a:t>‹#›</a:t>
            </a:fld>
            <a:endParaRPr lang="en-US" altLang="en-US"/>
          </a:p>
        </p:txBody>
      </p:sp>
    </p:spTree>
    <p:extLst>
      <p:ext uri="{BB962C8B-B14F-4D97-AF65-F5344CB8AC3E}">
        <p14:creationId xmlns:p14="http://schemas.microsoft.com/office/powerpoint/2010/main" val="3754081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3390174-D3D0-47F2-AEA7-184609986907}"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5A7E016-1068-449F-A850-8EECB32808CC}" type="slidenum">
              <a:rPr lang="en-US" altLang="en-US"/>
              <a:pPr>
                <a:defRPr/>
              </a:pPr>
              <a:t>‹#›</a:t>
            </a:fld>
            <a:endParaRPr lang="en-US" altLang="en-US"/>
          </a:p>
        </p:txBody>
      </p:sp>
    </p:spTree>
    <p:extLst>
      <p:ext uri="{BB962C8B-B14F-4D97-AF65-F5344CB8AC3E}">
        <p14:creationId xmlns:p14="http://schemas.microsoft.com/office/powerpoint/2010/main" val="2303306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8ACB9BB-842F-4A39-84E5-4DEFF05C9A2B}"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E8EFD74-178C-49AD-9715-A9883F44AF6D}" type="slidenum">
              <a:rPr lang="en-US" altLang="en-US"/>
              <a:pPr>
                <a:defRPr/>
              </a:pPr>
              <a:t>‹#›</a:t>
            </a:fld>
            <a:endParaRPr lang="en-US" altLang="en-US"/>
          </a:p>
        </p:txBody>
      </p:sp>
    </p:spTree>
    <p:extLst>
      <p:ext uri="{BB962C8B-B14F-4D97-AF65-F5344CB8AC3E}">
        <p14:creationId xmlns:p14="http://schemas.microsoft.com/office/powerpoint/2010/main" val="69458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C766C0-527D-4F84-ABFE-6FF7D529231E}"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123B62F-49E0-458E-B4FA-4E634730F0E3}" type="slidenum">
              <a:rPr lang="en-US" altLang="en-US"/>
              <a:pPr>
                <a:defRPr/>
              </a:pPr>
              <a:t>‹#›</a:t>
            </a:fld>
            <a:endParaRPr lang="en-US" altLang="en-US"/>
          </a:p>
        </p:txBody>
      </p:sp>
    </p:spTree>
    <p:extLst>
      <p:ext uri="{BB962C8B-B14F-4D97-AF65-F5344CB8AC3E}">
        <p14:creationId xmlns:p14="http://schemas.microsoft.com/office/powerpoint/2010/main" val="128697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C0097E1-8B7F-4E30-BDB3-B670BF9C80DC}" type="datetimeFigureOut">
              <a:rPr lang="en-US"/>
              <a:pPr>
                <a:defRPr/>
              </a:pPr>
              <a:t>3/4/2024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55891D-611B-4C7B-B841-2C2375CF8DC4}" type="slidenum">
              <a:rPr lang="en-US" altLang="en-US"/>
              <a:pPr>
                <a:defRPr/>
              </a:pPr>
              <a:t>‹#›</a:t>
            </a:fld>
            <a:endParaRPr lang="en-US" altLang="en-US"/>
          </a:p>
        </p:txBody>
      </p:sp>
    </p:spTree>
    <p:extLst>
      <p:ext uri="{BB962C8B-B14F-4D97-AF65-F5344CB8AC3E}">
        <p14:creationId xmlns:p14="http://schemas.microsoft.com/office/powerpoint/2010/main" val="3996830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37073E-3455-45F3-9573-745398566898}"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F63B4F-B2C4-40DE-B61B-A7CF2D028039}" type="slidenum">
              <a:rPr lang="en-US" altLang="en-US"/>
              <a:pPr>
                <a:defRPr/>
              </a:pPr>
              <a:t>‹#›</a:t>
            </a:fld>
            <a:endParaRPr lang="en-US" altLang="en-US"/>
          </a:p>
        </p:txBody>
      </p:sp>
    </p:spTree>
    <p:extLst>
      <p:ext uri="{BB962C8B-B14F-4D97-AF65-F5344CB8AC3E}">
        <p14:creationId xmlns:p14="http://schemas.microsoft.com/office/powerpoint/2010/main" val="2806487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31EA67-807F-4B4B-8E17-C7C712067678}"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A7196C-3419-433E-B68F-8A6BFE64C405}" type="slidenum">
              <a:rPr lang="en-US" altLang="en-US"/>
              <a:pPr>
                <a:defRPr/>
              </a:pPr>
              <a:t>‹#›</a:t>
            </a:fld>
            <a:endParaRPr lang="en-US" altLang="en-US"/>
          </a:p>
        </p:txBody>
      </p:sp>
    </p:spTree>
    <p:extLst>
      <p:ext uri="{BB962C8B-B14F-4D97-AF65-F5344CB8AC3E}">
        <p14:creationId xmlns:p14="http://schemas.microsoft.com/office/powerpoint/2010/main" val="1678843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4D0091-0696-47BB-84A4-C9FF6E3D36DA}"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CE136C-AA81-4AA3-80DD-4999D9D7393C}" type="slidenum">
              <a:rPr lang="en-US" altLang="en-US"/>
              <a:pPr>
                <a:defRPr/>
              </a:pPr>
              <a:t>‹#›</a:t>
            </a:fld>
            <a:endParaRPr lang="en-US" altLang="en-US"/>
          </a:p>
        </p:txBody>
      </p:sp>
    </p:spTree>
    <p:extLst>
      <p:ext uri="{BB962C8B-B14F-4D97-AF65-F5344CB8AC3E}">
        <p14:creationId xmlns:p14="http://schemas.microsoft.com/office/powerpoint/2010/main" val="40768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C3DA081-BE24-4010-9ECC-E3F1DCDB266A}"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435E6F-18BF-438F-8D32-D8F46CD98BC4}" type="slidenum">
              <a:rPr lang="en-US" altLang="en-US"/>
              <a:pPr>
                <a:defRPr/>
              </a:pPr>
              <a:t>‹#›</a:t>
            </a:fld>
            <a:endParaRPr lang="en-US" altLang="en-US"/>
          </a:p>
        </p:txBody>
      </p:sp>
    </p:spTree>
    <p:extLst>
      <p:ext uri="{BB962C8B-B14F-4D97-AF65-F5344CB8AC3E}">
        <p14:creationId xmlns:p14="http://schemas.microsoft.com/office/powerpoint/2010/main" val="19708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688E98-93DB-474D-9C98-1C35B54CAF2E}"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3BD392-CD0F-4D25-AB14-5458529120BD}" type="slidenum">
              <a:rPr lang="en-US" altLang="en-US"/>
              <a:pPr>
                <a:defRPr/>
              </a:pPr>
              <a:t>‹#›</a:t>
            </a:fld>
            <a:endParaRPr lang="en-US" altLang="en-US"/>
          </a:p>
        </p:txBody>
      </p:sp>
    </p:spTree>
    <p:extLst>
      <p:ext uri="{BB962C8B-B14F-4D97-AF65-F5344CB8AC3E}">
        <p14:creationId xmlns:p14="http://schemas.microsoft.com/office/powerpoint/2010/main" val="1883730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A35C14-F6D4-4AEE-A525-81101B75306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93395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3709DE-59D0-4373-815E-7BB8402AFE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0248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B5C87D-14E1-430D-99F8-C9D2C85E9E3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99407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AEF171-DFB2-4177-816C-2E354DD6221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9075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E18A0F-6473-4C39-A6C9-F7E5B5E659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5919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1B99138-2CB1-4D5B-AC7E-873D785507E2}" type="datetimeFigureOut">
              <a:rPr lang="en-US"/>
              <a:pPr>
                <a:defRPr/>
              </a:pPr>
              <a:t>3/4/2024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6F03CF-825B-4F0F-807D-FE083EDDA14F}" type="slidenum">
              <a:rPr lang="en-US" altLang="en-US"/>
              <a:pPr>
                <a:defRPr/>
              </a:pPr>
              <a:t>‹#›</a:t>
            </a:fld>
            <a:endParaRPr lang="en-US" altLang="en-US"/>
          </a:p>
        </p:txBody>
      </p:sp>
    </p:spTree>
    <p:extLst>
      <p:ext uri="{BB962C8B-B14F-4D97-AF65-F5344CB8AC3E}">
        <p14:creationId xmlns:p14="http://schemas.microsoft.com/office/powerpoint/2010/main" val="42531764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D2BA46B-F318-45CE-BCCD-C1D5429779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51113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1581CCB-E76B-4D9F-A6AF-92B06488F0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32964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7BC25C-922E-4DCD-857D-6633D16B808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57009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07F3FA-0B46-41EA-A699-54866A47129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63120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E73702-BFB1-424D-8682-67D3604602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63255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6C019E-FDF2-41F0-BBC3-802F616C47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32522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FDD6C59-B01E-4806-AC0A-D3577718EF0F}"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0A5AD3-1CD9-4338-966C-4E990EEF4E42}" type="slidenum">
              <a:rPr lang="en-US" altLang="en-US"/>
              <a:pPr>
                <a:defRPr/>
              </a:pPr>
              <a:t>‹#›</a:t>
            </a:fld>
            <a:endParaRPr lang="en-US" altLang="en-US"/>
          </a:p>
        </p:txBody>
      </p:sp>
    </p:spTree>
    <p:extLst>
      <p:ext uri="{BB962C8B-B14F-4D97-AF65-F5344CB8AC3E}">
        <p14:creationId xmlns:p14="http://schemas.microsoft.com/office/powerpoint/2010/main" val="9576964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236B23-B7CD-47C1-B149-42D498D69A30}"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42BBE8-39B5-417F-84AB-B5DF1A4543F7}" type="slidenum">
              <a:rPr lang="en-US" altLang="en-US"/>
              <a:pPr>
                <a:defRPr/>
              </a:pPr>
              <a:t>‹#›</a:t>
            </a:fld>
            <a:endParaRPr lang="en-US" altLang="en-US"/>
          </a:p>
        </p:txBody>
      </p:sp>
    </p:spTree>
    <p:extLst>
      <p:ext uri="{BB962C8B-B14F-4D97-AF65-F5344CB8AC3E}">
        <p14:creationId xmlns:p14="http://schemas.microsoft.com/office/powerpoint/2010/main" val="28156877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B1C60C-1EEA-4A77-85B3-2968A733D499}"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B1F5E6-9F49-4714-A742-984A84370C56}" type="slidenum">
              <a:rPr lang="en-US" altLang="en-US"/>
              <a:pPr>
                <a:defRPr/>
              </a:pPr>
              <a:t>‹#›</a:t>
            </a:fld>
            <a:endParaRPr lang="en-US" altLang="en-US"/>
          </a:p>
        </p:txBody>
      </p:sp>
    </p:spTree>
    <p:extLst>
      <p:ext uri="{BB962C8B-B14F-4D97-AF65-F5344CB8AC3E}">
        <p14:creationId xmlns:p14="http://schemas.microsoft.com/office/powerpoint/2010/main" val="33800637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2EF5D30-FD86-441E-9B6C-407750662856}"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B99545-FAB7-4B6A-8003-3E4F417B0444}" type="slidenum">
              <a:rPr lang="en-US" altLang="en-US"/>
              <a:pPr>
                <a:defRPr/>
              </a:pPr>
              <a:t>‹#›</a:t>
            </a:fld>
            <a:endParaRPr lang="en-US" altLang="en-US"/>
          </a:p>
        </p:txBody>
      </p:sp>
    </p:spTree>
    <p:extLst>
      <p:ext uri="{BB962C8B-B14F-4D97-AF65-F5344CB8AC3E}">
        <p14:creationId xmlns:p14="http://schemas.microsoft.com/office/powerpoint/2010/main" val="178120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99B5F3-FEC6-4E57-B630-90391D9C39EA}" type="datetimeFigureOut">
              <a:rPr lang="en-US"/>
              <a:pPr>
                <a:defRPr/>
              </a:pPr>
              <a:t>3/4/2024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B577F93-1BB6-4EFB-8C2F-BE76FB96B27E}" type="slidenum">
              <a:rPr lang="en-US" altLang="en-US"/>
              <a:pPr>
                <a:defRPr/>
              </a:pPr>
              <a:t>‹#›</a:t>
            </a:fld>
            <a:endParaRPr lang="en-US" altLang="en-US"/>
          </a:p>
        </p:txBody>
      </p:sp>
    </p:spTree>
    <p:extLst>
      <p:ext uri="{BB962C8B-B14F-4D97-AF65-F5344CB8AC3E}">
        <p14:creationId xmlns:p14="http://schemas.microsoft.com/office/powerpoint/2010/main" val="940090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9AC4A46-CB44-4B2B-8B4D-CEE7D98D8964}"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292CC84-9490-48BB-A448-335A9100CC22}" type="slidenum">
              <a:rPr lang="en-US" altLang="en-US"/>
              <a:pPr>
                <a:defRPr/>
              </a:pPr>
              <a:t>‹#›</a:t>
            </a:fld>
            <a:endParaRPr lang="en-US" altLang="en-US"/>
          </a:p>
        </p:txBody>
      </p:sp>
    </p:spTree>
    <p:extLst>
      <p:ext uri="{BB962C8B-B14F-4D97-AF65-F5344CB8AC3E}">
        <p14:creationId xmlns:p14="http://schemas.microsoft.com/office/powerpoint/2010/main" val="427227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2F52C73-B3B5-4413-83E8-2CEA6CBD7DA4}"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AB60C0E-C2DC-4879-AC6E-4655D66317C4}" type="slidenum">
              <a:rPr lang="en-US" altLang="en-US"/>
              <a:pPr>
                <a:defRPr/>
              </a:pPr>
              <a:t>‹#›</a:t>
            </a:fld>
            <a:endParaRPr lang="en-US" altLang="en-US"/>
          </a:p>
        </p:txBody>
      </p:sp>
    </p:spTree>
    <p:extLst>
      <p:ext uri="{BB962C8B-B14F-4D97-AF65-F5344CB8AC3E}">
        <p14:creationId xmlns:p14="http://schemas.microsoft.com/office/powerpoint/2010/main" val="7918585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CC51BB-878E-4C7B-8577-F16288F9DD98}"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3D196E-6F10-4D01-835F-4306637E0FAE}" type="slidenum">
              <a:rPr lang="en-US" altLang="en-US"/>
              <a:pPr>
                <a:defRPr/>
              </a:pPr>
              <a:t>‹#›</a:t>
            </a:fld>
            <a:endParaRPr lang="en-US" altLang="en-US"/>
          </a:p>
        </p:txBody>
      </p:sp>
    </p:spTree>
    <p:extLst>
      <p:ext uri="{BB962C8B-B14F-4D97-AF65-F5344CB8AC3E}">
        <p14:creationId xmlns:p14="http://schemas.microsoft.com/office/powerpoint/2010/main" val="1558287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462F6F-51BF-43ED-AE1F-45DFBC15760F}"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389DD5-9459-4EB8-A375-204C5CB5736D}" type="slidenum">
              <a:rPr lang="en-US" altLang="en-US"/>
              <a:pPr>
                <a:defRPr/>
              </a:pPr>
              <a:t>‹#›</a:t>
            </a:fld>
            <a:endParaRPr lang="en-US" altLang="en-US"/>
          </a:p>
        </p:txBody>
      </p:sp>
    </p:spTree>
    <p:extLst>
      <p:ext uri="{BB962C8B-B14F-4D97-AF65-F5344CB8AC3E}">
        <p14:creationId xmlns:p14="http://schemas.microsoft.com/office/powerpoint/2010/main" val="18402844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1AF82BD-EA7D-46B4-AD8C-0FFD7237FB07}"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35127A-FE7A-489C-A7FF-08E1237B1746}" type="slidenum">
              <a:rPr lang="en-US" altLang="en-US"/>
              <a:pPr>
                <a:defRPr/>
              </a:pPr>
              <a:t>‹#›</a:t>
            </a:fld>
            <a:endParaRPr lang="en-US" altLang="en-US"/>
          </a:p>
        </p:txBody>
      </p:sp>
    </p:spTree>
    <p:extLst>
      <p:ext uri="{BB962C8B-B14F-4D97-AF65-F5344CB8AC3E}">
        <p14:creationId xmlns:p14="http://schemas.microsoft.com/office/powerpoint/2010/main" val="23428392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064FDD-C68E-4676-A64B-087AF1C4DA85}"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B2C2CC-7293-47A3-89DC-5F8C84DD9817}" type="slidenum">
              <a:rPr lang="en-US" altLang="en-US"/>
              <a:pPr>
                <a:defRPr/>
              </a:pPr>
              <a:t>‹#›</a:t>
            </a:fld>
            <a:endParaRPr lang="en-US" altLang="en-US"/>
          </a:p>
        </p:txBody>
      </p:sp>
    </p:spTree>
    <p:extLst>
      <p:ext uri="{BB962C8B-B14F-4D97-AF65-F5344CB8AC3E}">
        <p14:creationId xmlns:p14="http://schemas.microsoft.com/office/powerpoint/2010/main" val="356849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E2D3A1-6C39-4F7A-BDA6-0CEB10FD42BB}"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7C1C12-43B0-47DF-A294-C19C03162DAB}" type="slidenum">
              <a:rPr lang="en-US" altLang="en-US"/>
              <a:pPr>
                <a:defRPr/>
              </a:pPr>
              <a:t>‹#›</a:t>
            </a:fld>
            <a:endParaRPr lang="en-US" altLang="en-US"/>
          </a:p>
        </p:txBody>
      </p:sp>
    </p:spTree>
    <p:extLst>
      <p:ext uri="{BB962C8B-B14F-4D97-AF65-F5344CB8AC3E}">
        <p14:creationId xmlns:p14="http://schemas.microsoft.com/office/powerpoint/2010/main" val="1554317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AA6F16-6A8B-4109-AD20-AE6A2BB060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566258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700AC7-C4ED-44D0-BA33-35122B404B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153962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D6147-2DE7-481D-8C0B-2CD758ACEF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392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9D542C-0DC2-4D27-98DD-BADF66E2943B}" type="datetimeFigureOut">
              <a:rPr lang="en-US"/>
              <a:pPr>
                <a:defRPr/>
              </a:pPr>
              <a:t>3/4/2024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8EEE02-8E05-4030-96B2-10852DC3F655}" type="slidenum">
              <a:rPr lang="en-US" altLang="en-US"/>
              <a:pPr>
                <a:defRPr/>
              </a:pPr>
              <a:t>‹#›</a:t>
            </a:fld>
            <a:endParaRPr lang="en-US" altLang="en-US"/>
          </a:p>
        </p:txBody>
      </p:sp>
    </p:spTree>
    <p:extLst>
      <p:ext uri="{BB962C8B-B14F-4D97-AF65-F5344CB8AC3E}">
        <p14:creationId xmlns:p14="http://schemas.microsoft.com/office/powerpoint/2010/main" val="591146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169A40-6BED-4638-B285-41E5D6EFE5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49616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8DAFF0-DE68-4CED-92E5-CC045071281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54022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D26A293-38C5-46D0-AE6B-A9CF26FA5FC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432128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D647E-24DF-4042-9EA0-EACB636AF5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14854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8920AD-28BA-450F-82F1-851A47A7998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41648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D78A18-D128-4F4A-9041-592A8F12AB2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078565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044E0D-D976-4C79-AE4A-2D1C3CD9AC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460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AF2D41-5B9E-4E97-AE7A-4CC94C93C8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848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7497AD-D004-4B1F-917E-E7DA287D5F2D}" type="datetimeFigureOut">
              <a:rPr lang="en-US"/>
              <a:pPr>
                <a:defRPr/>
              </a:pPr>
              <a:t>3/4/2024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52960C-F93C-48C2-AF5A-F323A1B9EA17}" type="slidenum">
              <a:rPr lang="en-US" altLang="en-US"/>
              <a:pPr>
                <a:defRPr/>
              </a:pPr>
              <a:t>‹#›</a:t>
            </a:fld>
            <a:endParaRPr lang="en-US" altLang="en-US"/>
          </a:p>
        </p:txBody>
      </p:sp>
    </p:spTree>
    <p:extLst>
      <p:ext uri="{BB962C8B-B14F-4D97-AF65-F5344CB8AC3E}">
        <p14:creationId xmlns:p14="http://schemas.microsoft.com/office/powerpoint/2010/main" val="239710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F2FD1EB-2C8D-43FE-B4B9-93234A0CFB91}" type="datetimeFigureOut">
              <a:rPr lang="en-US"/>
              <a:pPr>
                <a:defRPr/>
              </a:pPr>
              <a:t>3/4/2024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2CD63A-0BC8-4412-ADC8-70D0C39336D5}" type="slidenum">
              <a:rPr lang="en-US" altLang="en-US"/>
              <a:pPr>
                <a:defRPr/>
              </a:pPr>
              <a:t>‹#›</a:t>
            </a:fld>
            <a:endParaRPr lang="en-US" altLang="en-US"/>
          </a:p>
        </p:txBody>
      </p:sp>
    </p:spTree>
    <p:extLst>
      <p:ext uri="{BB962C8B-B14F-4D97-AF65-F5344CB8AC3E}">
        <p14:creationId xmlns:p14="http://schemas.microsoft.com/office/powerpoint/2010/main" val="379938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505A9CA-E7D3-4E04-BD34-FE140B520D31}" type="datetimeFigureOut">
              <a:rPr lang="en-US"/>
              <a:pPr>
                <a:defRPr/>
              </a:pPr>
              <a:t>3/4/2024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D5B8A03-E8A3-43B4-8FC9-7091850FFA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F52E70D-F810-4447-8EE7-5584BACE209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7042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144284D-CBDB-4A07-BEFD-53EA48C248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9457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65EED71-0658-4846-8F1A-247D03981B15}"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D9424737-A689-48BE-9025-BD37DB5F0A3A}" type="slidenum">
              <a:rPr lang="en-US" altLang="en-US"/>
              <a:pPr>
                <a:defRPr/>
              </a:pPr>
              <a:t>‹#›</a:t>
            </a:fld>
            <a:endParaRPr lang="en-US" altLang="en-US"/>
          </a:p>
        </p:txBody>
      </p:sp>
    </p:spTree>
    <p:extLst>
      <p:ext uri="{BB962C8B-B14F-4D97-AF65-F5344CB8AC3E}">
        <p14:creationId xmlns:p14="http://schemas.microsoft.com/office/powerpoint/2010/main" val="844755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95BA9C1-C7F0-444E-B9FB-8E90114C43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106051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1D95CBC-C0F2-4583-AD8C-E4B4C53D962F}" type="datetimeFigureOut">
              <a:rPr lang="en-US">
                <a:solidFill>
                  <a:prstClr val="black">
                    <a:tint val="75000"/>
                  </a:prstClr>
                </a:solidFill>
              </a:rPr>
              <a:pPr>
                <a:defRPr/>
              </a:pPr>
              <a:t>3/4/2024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8128B61-2281-4509-8C3A-98C28314C0FC}" type="slidenum">
              <a:rPr lang="en-US" altLang="en-US"/>
              <a:pPr>
                <a:defRPr/>
              </a:pPr>
              <a:t>‹#›</a:t>
            </a:fld>
            <a:endParaRPr lang="en-US" altLang="en-US"/>
          </a:p>
        </p:txBody>
      </p:sp>
    </p:spTree>
    <p:extLst>
      <p:ext uri="{BB962C8B-B14F-4D97-AF65-F5344CB8AC3E}">
        <p14:creationId xmlns:p14="http://schemas.microsoft.com/office/powerpoint/2010/main" val="20290141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D01094F-A3FE-4D4B-A900-A65EA2519B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89572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1.xml"/><Relationship Id="rId5" Type="http://schemas.openxmlformats.org/officeDocument/2006/relationships/image" Target="../media/image20.jpeg"/><Relationship Id="rId4" Type="http://schemas.openxmlformats.org/officeDocument/2006/relationships/image" Target="../media/image19.jpeg"/></Relationships>
</file>

<file path=ppt/slides/_rels/slide1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1.xml"/></Relationships>
</file>

<file path=ppt/slides/_rels/slide1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1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1.xml"/></Relationships>
</file>

<file path=ppt/slides/_rels/slide1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0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3.xml"/></Relationships>
</file>

<file path=ppt/slides/_rels/slide20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3.xml"/><Relationship Id="rId4" Type="http://schemas.openxmlformats.org/officeDocument/2006/relationships/image" Target="../media/image35.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2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2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0"/>
            <a:ext cx="9144000" cy="1143000"/>
          </a:xfrm>
        </p:spPr>
        <p:txBody>
          <a:bodyPr/>
          <a:lstStyle/>
          <a:p>
            <a:pPr eaLnBrk="1" hangingPunct="1"/>
            <a:r>
              <a:rPr lang="en-US" altLang="en-US" sz="6600" dirty="0"/>
              <a:t>Welcome to Bonding</a:t>
            </a:r>
          </a:p>
        </p:txBody>
      </p:sp>
      <p:sp>
        <p:nvSpPr>
          <p:cNvPr id="2051" name="Subtitle 2"/>
          <p:cNvSpPr>
            <a:spLocks noGrp="1"/>
          </p:cNvSpPr>
          <p:nvPr>
            <p:ph type="subTitle" idx="1"/>
          </p:nvPr>
        </p:nvSpPr>
        <p:spPr>
          <a:xfrm>
            <a:off x="0" y="1752600"/>
            <a:ext cx="9144000" cy="3810000"/>
          </a:xfrm>
        </p:spPr>
        <p:txBody>
          <a:bodyPr/>
          <a:lstStyle/>
          <a:p>
            <a:pPr eaLnBrk="1" hangingPunct="1"/>
            <a:r>
              <a:rPr lang="en-US" altLang="en-US" dirty="0">
                <a:solidFill>
                  <a:srgbClr val="FF0000"/>
                </a:solidFill>
              </a:rPr>
              <a:t>OB: introduction to what bonding is, and </a:t>
            </a:r>
            <a:br>
              <a:rPr lang="en-US" altLang="en-US" dirty="0">
                <a:solidFill>
                  <a:srgbClr val="FF0000"/>
                </a:solidFill>
              </a:rPr>
            </a:br>
            <a:r>
              <a:rPr lang="en-US" altLang="en-US" dirty="0">
                <a:solidFill>
                  <a:srgbClr val="FF0000"/>
                </a:solidFill>
              </a:rPr>
              <a:t>learning to draw (lots of) Lewis Dot Diagrams. </a:t>
            </a:r>
          </a:p>
          <a:p>
            <a:pPr eaLnBrk="1" hangingPunct="1"/>
            <a:br>
              <a:rPr lang="en-US" altLang="en-US" sz="2800" u="sng" dirty="0">
                <a:solidFill>
                  <a:srgbClr val="0000CC"/>
                </a:solidFill>
                <a:latin typeface="Times New Roman" panose="02020603050405020304" pitchFamily="18" charset="0"/>
                <a:cs typeface="Times New Roman" panose="02020603050405020304" pitchFamily="18" charset="0"/>
              </a:rPr>
            </a:b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4800" dirty="0">
                <a:solidFill>
                  <a:srgbClr val="0000CC"/>
                </a:solidFill>
                <a:latin typeface="Times New Roman" panose="02020603050405020304" pitchFamily="18" charset="0"/>
                <a:cs typeface="Times New Roman" panose="02020603050405020304" pitchFamily="18" charset="0"/>
              </a:rPr>
              <a:t>Notes today for Bonding 1 to 20.</a:t>
            </a:r>
            <a:endParaRPr lang="en-US" altLang="en-US" sz="28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0" y="0"/>
            <a:ext cx="9144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u="sng" dirty="0">
                <a:latin typeface="Times New Roman" panose="02020603050405020304" pitchFamily="18" charset="0"/>
                <a:cs typeface="Times New Roman" panose="02020603050405020304" pitchFamily="18" charset="0"/>
              </a:rPr>
              <a:t>Electron Orbitals</a:t>
            </a:r>
            <a:br>
              <a:rPr lang="en-US" altLang="en-US" sz="4000" u="sng" dirty="0">
                <a:latin typeface="Times New Roman" panose="02020603050405020304" pitchFamily="18" charset="0"/>
                <a:cs typeface="Times New Roman" panose="02020603050405020304" pitchFamily="18" charset="0"/>
              </a:rPr>
            </a:b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12.  The 4</a:t>
            </a:r>
            <a:r>
              <a:rPr lang="en-US" altLang="en-US" sz="2800" baseline="30000" dirty="0">
                <a:solidFill>
                  <a:srgbClr val="0000CC"/>
                </a:solidFill>
                <a:latin typeface="Times New Roman" panose="02020603050405020304" pitchFamily="18" charset="0"/>
                <a:cs typeface="Times New Roman" panose="02020603050405020304" pitchFamily="18" charset="0"/>
              </a:rPr>
              <a:t>th</a:t>
            </a:r>
            <a:r>
              <a:rPr lang="en-US" altLang="en-US" sz="2800" dirty="0">
                <a:solidFill>
                  <a:srgbClr val="0000CC"/>
                </a:solidFill>
                <a:latin typeface="Times New Roman" panose="02020603050405020304" pitchFamily="18" charset="0"/>
                <a:cs typeface="Times New Roman" panose="02020603050405020304" pitchFamily="18" charset="0"/>
              </a:rPr>
              <a:t>, 5</a:t>
            </a:r>
            <a:r>
              <a:rPr lang="en-US" altLang="en-US" sz="2800" baseline="30000" dirty="0">
                <a:solidFill>
                  <a:srgbClr val="0000CC"/>
                </a:solidFill>
                <a:latin typeface="Times New Roman" panose="02020603050405020304" pitchFamily="18" charset="0"/>
                <a:cs typeface="Times New Roman" panose="02020603050405020304" pitchFamily="18" charset="0"/>
              </a:rPr>
              <a:t>th</a:t>
            </a:r>
            <a:r>
              <a:rPr lang="en-US" altLang="en-US" sz="2800" dirty="0">
                <a:solidFill>
                  <a:srgbClr val="0000CC"/>
                </a:solidFill>
                <a:latin typeface="Times New Roman" panose="02020603050405020304" pitchFamily="18" charset="0"/>
                <a:cs typeface="Times New Roman" panose="02020603050405020304" pitchFamily="18" charset="0"/>
              </a:rPr>
              <a:t>, and 6</a:t>
            </a:r>
            <a:r>
              <a:rPr lang="en-US" altLang="en-US" sz="2800" baseline="30000" dirty="0">
                <a:solidFill>
                  <a:srgbClr val="0000CC"/>
                </a:solidFill>
                <a:latin typeface="Times New Roman" panose="02020603050405020304" pitchFamily="18" charset="0"/>
                <a:cs typeface="Times New Roman" panose="02020603050405020304" pitchFamily="18" charset="0"/>
              </a:rPr>
              <a:t>th</a:t>
            </a:r>
            <a:r>
              <a:rPr lang="en-US" altLang="en-US" sz="2800" dirty="0">
                <a:solidFill>
                  <a:srgbClr val="0000CC"/>
                </a:solidFill>
                <a:latin typeface="Times New Roman" panose="02020603050405020304" pitchFamily="18" charset="0"/>
                <a:cs typeface="Times New Roman" panose="02020603050405020304" pitchFamily="18" charset="0"/>
              </a:rPr>
              <a:t> orbitals can also be full, or stretch </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and fill with a higher number of electrons.</a:t>
            </a:r>
          </a:p>
          <a:p>
            <a:pPr eaLnBrk="1" hangingPunct="1">
              <a:spcBef>
                <a:spcPct val="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Rule:  Noble gases always and only have full orbitals.</a:t>
            </a:r>
            <a:br>
              <a:rPr lang="en-US" altLang="en-US" sz="2800" dirty="0">
                <a:solidFill>
                  <a:srgbClr val="FF0000"/>
                </a:solidFill>
                <a:latin typeface="Times New Roman" panose="02020603050405020304" pitchFamily="18" charset="0"/>
                <a:cs typeface="Times New Roman" panose="02020603050405020304" pitchFamily="18" charset="0"/>
              </a:rPr>
            </a:b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These will guide you to how many electrons are needed</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to fill up an orbital (to be perfect).  </a:t>
            </a:r>
            <a:endParaRPr lang="en-US" altLang="en-US" sz="2400" dirty="0">
              <a:solidFill>
                <a:srgbClr val="FF0000"/>
              </a:solidFill>
              <a:latin typeface="Arial" panose="020B0604020202020204" pitchFamily="34" charset="0"/>
            </a:endParaRPr>
          </a:p>
        </p:txBody>
      </p:sp>
    </p:spTree>
    <p:extLst>
      <p:ext uri="{BB962C8B-B14F-4D97-AF65-F5344CB8AC3E}">
        <p14:creationId xmlns:p14="http://schemas.microsoft.com/office/powerpoint/2010/main" val="7561330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0F0FA"/>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28600" y="304800"/>
            <a:ext cx="86868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00"/>
                </a:solidFill>
                <a:latin typeface="Comic Sans MS" panose="030F0702030302020204" pitchFamily="66" charset="0"/>
              </a:rPr>
              <a:t>Draw Lewis Dot Diagram, and Structural Diagram for Methane, CH</a:t>
            </a:r>
            <a:r>
              <a:rPr lang="en-US" altLang="en-US" sz="2400" baseline="-25000">
                <a:solidFill>
                  <a:srgbClr val="000000"/>
                </a:solidFill>
                <a:latin typeface="Comic Sans MS" panose="030F0702030302020204" pitchFamily="66" charset="0"/>
              </a:rPr>
              <a:t>4</a:t>
            </a:r>
          </a:p>
          <a:p>
            <a:pPr eaLnBrk="1" hangingPunct="1">
              <a:spcBef>
                <a:spcPct val="50000"/>
              </a:spcBef>
              <a:buFontTx/>
              <a:buNone/>
            </a:pPr>
            <a:r>
              <a:rPr lang="en-US" altLang="en-US" sz="2400">
                <a:solidFill>
                  <a:srgbClr val="000000"/>
                </a:solidFill>
                <a:latin typeface="Comic Sans MS" panose="030F0702030302020204" pitchFamily="66" charset="0"/>
              </a:rPr>
              <a:t>Determine exactly what types of bonds are present </a:t>
            </a:r>
            <a:br>
              <a:rPr lang="en-US" altLang="en-US" sz="2400">
                <a:solidFill>
                  <a:srgbClr val="000000"/>
                </a:solidFill>
                <a:latin typeface="Comic Sans MS" panose="030F0702030302020204" pitchFamily="66" charset="0"/>
              </a:rPr>
            </a:br>
            <a:r>
              <a:rPr lang="en-US" altLang="en-US" sz="2400">
                <a:solidFill>
                  <a:srgbClr val="000000"/>
                </a:solidFill>
                <a:latin typeface="Comic Sans MS" panose="030F0702030302020204" pitchFamily="66" charset="0"/>
              </a:rPr>
              <a:t>in this molecule.</a:t>
            </a:r>
          </a:p>
        </p:txBody>
      </p:sp>
      <p:sp>
        <p:nvSpPr>
          <p:cNvPr id="17411" name="Text Box 3"/>
          <p:cNvSpPr txBox="1">
            <a:spLocks noChangeArrowheads="1"/>
          </p:cNvSpPr>
          <p:nvPr/>
        </p:nvSpPr>
        <p:spPr bwMode="auto">
          <a:xfrm>
            <a:off x="1600200" y="2971800"/>
            <a:ext cx="152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rPr>
              <a:t>C</a:t>
            </a:r>
          </a:p>
        </p:txBody>
      </p:sp>
      <p:sp>
        <p:nvSpPr>
          <p:cNvPr id="17412" name="Oval 5"/>
          <p:cNvSpPr>
            <a:spLocks noChangeArrowheads="1"/>
          </p:cNvSpPr>
          <p:nvPr/>
        </p:nvSpPr>
        <p:spPr bwMode="auto">
          <a:xfrm>
            <a:off x="1981200" y="3733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13" name="Oval 6"/>
          <p:cNvSpPr>
            <a:spLocks noChangeArrowheads="1"/>
          </p:cNvSpPr>
          <p:nvPr/>
        </p:nvSpPr>
        <p:spPr bwMode="auto">
          <a:xfrm>
            <a:off x="2209800" y="3276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14" name="Oval 7"/>
          <p:cNvSpPr>
            <a:spLocks noChangeArrowheads="1"/>
          </p:cNvSpPr>
          <p:nvPr/>
        </p:nvSpPr>
        <p:spPr bwMode="auto">
          <a:xfrm>
            <a:off x="1600200" y="3505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15" name="Oval 8"/>
          <p:cNvSpPr>
            <a:spLocks noChangeArrowheads="1"/>
          </p:cNvSpPr>
          <p:nvPr/>
        </p:nvSpPr>
        <p:spPr bwMode="auto">
          <a:xfrm>
            <a:off x="1828800" y="30480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16" name="Text Box 9"/>
          <p:cNvSpPr txBox="1">
            <a:spLocks noChangeArrowheads="1"/>
          </p:cNvSpPr>
          <p:nvPr/>
        </p:nvSpPr>
        <p:spPr bwMode="auto">
          <a:xfrm>
            <a:off x="1600200" y="3657600"/>
            <a:ext cx="76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FF0000"/>
                </a:solidFill>
              </a:rPr>
              <a:t>H</a:t>
            </a:r>
          </a:p>
        </p:txBody>
      </p:sp>
      <p:sp>
        <p:nvSpPr>
          <p:cNvPr id="17417" name="Rectangle 11"/>
          <p:cNvSpPr>
            <a:spLocks noChangeArrowheads="1"/>
          </p:cNvSpPr>
          <p:nvPr/>
        </p:nvSpPr>
        <p:spPr bwMode="auto">
          <a:xfrm>
            <a:off x="2209800" y="2971800"/>
            <a:ext cx="679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FF0000"/>
                </a:solidFill>
              </a:rPr>
              <a:t>H</a:t>
            </a:r>
          </a:p>
        </p:txBody>
      </p:sp>
      <p:sp>
        <p:nvSpPr>
          <p:cNvPr id="17418" name="Rectangle 13"/>
          <p:cNvSpPr>
            <a:spLocks noChangeArrowheads="1"/>
          </p:cNvSpPr>
          <p:nvPr/>
        </p:nvSpPr>
        <p:spPr bwMode="auto">
          <a:xfrm>
            <a:off x="990600" y="2971800"/>
            <a:ext cx="679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FF0000"/>
                </a:solidFill>
              </a:rPr>
              <a:t>H</a:t>
            </a:r>
          </a:p>
        </p:txBody>
      </p:sp>
      <p:sp>
        <p:nvSpPr>
          <p:cNvPr id="17419" name="Rectangle 15"/>
          <p:cNvSpPr>
            <a:spLocks noChangeArrowheads="1"/>
          </p:cNvSpPr>
          <p:nvPr/>
        </p:nvSpPr>
        <p:spPr bwMode="auto">
          <a:xfrm>
            <a:off x="1600200" y="2286000"/>
            <a:ext cx="679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FF0000"/>
                </a:solidFill>
              </a:rPr>
              <a:t>H</a:t>
            </a:r>
          </a:p>
        </p:txBody>
      </p:sp>
      <p:sp>
        <p:nvSpPr>
          <p:cNvPr id="17420" name="Oval 16"/>
          <p:cNvSpPr>
            <a:spLocks noChangeArrowheads="1"/>
          </p:cNvSpPr>
          <p:nvPr/>
        </p:nvSpPr>
        <p:spPr bwMode="auto">
          <a:xfrm>
            <a:off x="1828800" y="3733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21" name="Oval 17"/>
          <p:cNvSpPr>
            <a:spLocks noChangeArrowheads="1"/>
          </p:cNvSpPr>
          <p:nvPr/>
        </p:nvSpPr>
        <p:spPr bwMode="auto">
          <a:xfrm>
            <a:off x="2209800" y="3429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22" name="Oval 18"/>
          <p:cNvSpPr>
            <a:spLocks noChangeArrowheads="1"/>
          </p:cNvSpPr>
          <p:nvPr/>
        </p:nvSpPr>
        <p:spPr bwMode="auto">
          <a:xfrm>
            <a:off x="1600200" y="3352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23" name="Oval 19"/>
          <p:cNvSpPr>
            <a:spLocks noChangeArrowheads="1"/>
          </p:cNvSpPr>
          <p:nvPr/>
        </p:nvSpPr>
        <p:spPr bwMode="auto">
          <a:xfrm>
            <a:off x="2057400" y="3048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24" name="Text Box 20"/>
          <p:cNvSpPr txBox="1">
            <a:spLocks noChangeArrowheads="1"/>
          </p:cNvSpPr>
          <p:nvPr/>
        </p:nvSpPr>
        <p:spPr bwMode="auto">
          <a:xfrm>
            <a:off x="4876800" y="2819400"/>
            <a:ext cx="3581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rPr>
              <a:t>H</a:t>
            </a:r>
            <a:r>
              <a:rPr lang="en-US" altLang="en-US" sz="5400">
                <a:solidFill>
                  <a:srgbClr val="000000"/>
                </a:solidFill>
                <a:latin typeface="Verdana" panose="020B0604030504040204" pitchFamily="34" charset="0"/>
              </a:rPr>
              <a:t>―C―H</a:t>
            </a:r>
          </a:p>
        </p:txBody>
      </p:sp>
      <p:sp>
        <p:nvSpPr>
          <p:cNvPr id="17425" name="Text Box 21"/>
          <p:cNvSpPr txBox="1">
            <a:spLocks noChangeArrowheads="1"/>
          </p:cNvSpPr>
          <p:nvPr/>
        </p:nvSpPr>
        <p:spPr bwMode="auto">
          <a:xfrm>
            <a:off x="6096000" y="3962400"/>
            <a:ext cx="190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rPr>
              <a:t>H</a:t>
            </a:r>
          </a:p>
        </p:txBody>
      </p:sp>
      <p:sp>
        <p:nvSpPr>
          <p:cNvPr id="17426" name="Line 22"/>
          <p:cNvSpPr>
            <a:spLocks noChangeShapeType="1"/>
          </p:cNvSpPr>
          <p:nvPr/>
        </p:nvSpPr>
        <p:spPr bwMode="auto">
          <a:xfrm>
            <a:off x="6400800" y="3657600"/>
            <a:ext cx="0" cy="457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7427" name="Rectangle 24"/>
          <p:cNvSpPr>
            <a:spLocks noChangeArrowheads="1"/>
          </p:cNvSpPr>
          <p:nvPr/>
        </p:nvSpPr>
        <p:spPr bwMode="auto">
          <a:xfrm>
            <a:off x="6096000" y="1600200"/>
            <a:ext cx="679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000000"/>
                </a:solidFill>
              </a:rPr>
              <a:t>H</a:t>
            </a:r>
          </a:p>
        </p:txBody>
      </p:sp>
      <p:sp>
        <p:nvSpPr>
          <p:cNvPr id="17428" name="Line 25"/>
          <p:cNvSpPr>
            <a:spLocks noChangeShapeType="1"/>
          </p:cNvSpPr>
          <p:nvPr/>
        </p:nvSpPr>
        <p:spPr bwMode="auto">
          <a:xfrm>
            <a:off x="6400800" y="2438400"/>
            <a:ext cx="0" cy="457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7429" name="Text Box 26"/>
          <p:cNvSpPr txBox="1">
            <a:spLocks noChangeArrowheads="1"/>
          </p:cNvSpPr>
          <p:nvPr/>
        </p:nvSpPr>
        <p:spPr bwMode="auto">
          <a:xfrm>
            <a:off x="0" y="5234984"/>
            <a:ext cx="9144000" cy="1600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dirty="0">
                <a:solidFill>
                  <a:srgbClr val="000000"/>
                </a:solidFill>
                <a:latin typeface="Comic Sans MS" panose="030F0702030302020204" pitchFamily="66" charset="0"/>
              </a:rPr>
              <a:t>Electronegativity values of </a:t>
            </a:r>
            <a:br>
              <a:rPr lang="en-US" altLang="en-US" sz="2800" dirty="0">
                <a:solidFill>
                  <a:srgbClr val="000000"/>
                </a:solidFill>
                <a:latin typeface="Comic Sans MS" panose="030F0702030302020204" pitchFamily="66" charset="0"/>
              </a:rPr>
            </a:br>
            <a:r>
              <a:rPr lang="en-US" altLang="en-US" sz="2800" b="1" dirty="0">
                <a:solidFill>
                  <a:srgbClr val="FF0000"/>
                </a:solidFill>
                <a:latin typeface="Comic Sans MS" panose="030F0702030302020204" pitchFamily="66" charset="0"/>
              </a:rPr>
              <a:t>2.2 for H      2.6 for N</a:t>
            </a:r>
            <a:endParaRPr lang="en-US" altLang="en-US" sz="2800" b="1" dirty="0">
              <a:solidFill>
                <a:srgbClr val="000000"/>
              </a:solidFill>
              <a:latin typeface="Comic Sans MS" panose="030F0702030302020204" pitchFamily="66" charset="0"/>
            </a:endParaRPr>
          </a:p>
          <a:p>
            <a:pPr algn="ctr" eaLnBrk="1" hangingPunct="1">
              <a:spcBef>
                <a:spcPct val="50000"/>
              </a:spcBef>
              <a:buFontTx/>
              <a:buNone/>
            </a:pPr>
            <a:r>
              <a:rPr lang="en-US" altLang="en-US" sz="2800" dirty="0">
                <a:solidFill>
                  <a:srgbClr val="000000"/>
                </a:solidFill>
                <a:latin typeface="Comic Sans MS" panose="030F0702030302020204" pitchFamily="66" charset="0"/>
              </a:rPr>
              <a:t>there are 4 single polar covalent bonds in CH</a:t>
            </a:r>
            <a:r>
              <a:rPr lang="en-US" altLang="en-US" sz="2800" baseline="-25000" dirty="0">
                <a:solidFill>
                  <a:srgbClr val="000000"/>
                </a:solidFill>
                <a:latin typeface="Comic Sans MS" panose="030F0702030302020204" pitchFamily="66" charset="0"/>
              </a:rPr>
              <a:t>4</a:t>
            </a:r>
          </a:p>
        </p:txBody>
      </p:sp>
    </p:spTree>
    <p:extLst>
      <p:ext uri="{BB962C8B-B14F-4D97-AF65-F5344CB8AC3E}">
        <p14:creationId xmlns:p14="http://schemas.microsoft.com/office/powerpoint/2010/main" val="29381369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0" y="14288"/>
            <a:ext cx="9144000"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dirty="0">
                <a:solidFill>
                  <a:srgbClr val="0000CC"/>
                </a:solidFill>
                <a:latin typeface="Times New Roman" panose="02020603050405020304" pitchFamily="18" charset="0"/>
                <a:cs typeface="Times New Roman" panose="02020603050405020304" pitchFamily="18" charset="0"/>
              </a:rPr>
              <a:t>No writing here, think:</a:t>
            </a:r>
            <a:br>
              <a:rPr lang="en-US" altLang="en-US" dirty="0">
                <a:solidFill>
                  <a:srgbClr val="000000"/>
                </a:solidFill>
                <a:latin typeface="Times New Roman" panose="02020603050405020304" pitchFamily="18" charset="0"/>
                <a:cs typeface="Times New Roman" panose="02020603050405020304" pitchFamily="18" charset="0"/>
              </a:rPr>
            </a:b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The greater the difference in electronegativity values between two atoms, the greater the polarity of the bond.  </a:t>
            </a:r>
          </a:p>
          <a:p>
            <a:pPr algn="ctr" eaLnBrk="1" hangingPunct="1">
              <a:spcBef>
                <a:spcPct val="50000"/>
              </a:spcBef>
              <a:buFontTx/>
              <a:buNone/>
            </a:pPr>
            <a:r>
              <a:rPr lang="en-US" altLang="en-US" dirty="0">
                <a:solidFill>
                  <a:srgbClr val="0000CC"/>
                </a:solidFill>
                <a:latin typeface="Times New Roman" panose="02020603050405020304" pitchFamily="18" charset="0"/>
                <a:cs typeface="Times New Roman" panose="02020603050405020304" pitchFamily="18" charset="0"/>
              </a:rPr>
              <a:t>Greater EN difference means MORE POLAR bond</a:t>
            </a:r>
          </a:p>
          <a:p>
            <a:pPr algn="ct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Smaller EN difference means LESS POLAR bond</a:t>
            </a:r>
          </a:p>
          <a:p>
            <a:pPr algn="ctr" eaLnBrk="1" hangingPunct="1">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These differences, or their relative strengths </a:t>
            </a:r>
            <a:br>
              <a:rPr lang="en-US" altLang="en-US" sz="4000" dirty="0">
                <a:solidFill>
                  <a:srgbClr val="000000"/>
                </a:solidFill>
                <a:latin typeface="Times New Roman" panose="02020603050405020304" pitchFamily="18" charset="0"/>
                <a:cs typeface="Times New Roman" panose="02020603050405020304" pitchFamily="18" charset="0"/>
              </a:rPr>
            </a:br>
            <a:r>
              <a:rPr lang="en-US" altLang="en-US" sz="4000" dirty="0">
                <a:solidFill>
                  <a:srgbClr val="000000"/>
                </a:solidFill>
                <a:latin typeface="Times New Roman" panose="02020603050405020304" pitchFamily="18" charset="0"/>
                <a:cs typeface="Times New Roman" panose="02020603050405020304" pitchFamily="18" charset="0"/>
              </a:rPr>
              <a:t>allow you to RANK polar bonds </a:t>
            </a:r>
            <a:br>
              <a:rPr lang="en-US" altLang="en-US" sz="4000" dirty="0">
                <a:solidFill>
                  <a:srgbClr val="000000"/>
                </a:solidFill>
                <a:latin typeface="Times New Roman" panose="02020603050405020304" pitchFamily="18" charset="0"/>
                <a:cs typeface="Times New Roman" panose="02020603050405020304" pitchFamily="18" charset="0"/>
              </a:rPr>
            </a:br>
            <a:r>
              <a:rPr lang="en-US" altLang="en-US" sz="4000" dirty="0">
                <a:solidFill>
                  <a:srgbClr val="000000"/>
                </a:solidFill>
                <a:latin typeface="Times New Roman" panose="02020603050405020304" pitchFamily="18" charset="0"/>
                <a:cs typeface="Times New Roman" panose="02020603050405020304" pitchFamily="18" charset="0"/>
              </a:rPr>
              <a:t>as more polar or less polar than others.  </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2143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0" y="14288"/>
            <a:ext cx="922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solidFill>
                  <a:srgbClr val="000000"/>
                </a:solidFill>
                <a:latin typeface="Comic Sans MS" panose="030F0702030302020204" pitchFamily="66" charset="0"/>
              </a:rPr>
              <a:t> </a:t>
            </a:r>
            <a:r>
              <a:rPr lang="en-US" altLang="en-US" sz="2000" b="1" dirty="0">
                <a:solidFill>
                  <a:srgbClr val="0000CC"/>
                </a:solidFill>
                <a:latin typeface="Comic Sans MS" panose="030F0702030302020204" pitchFamily="66" charset="0"/>
              </a:rPr>
              <a:t>56.  Fill in this chart, then RANK from the </a:t>
            </a:r>
            <a:br>
              <a:rPr lang="en-US" altLang="en-US" sz="2000" b="1" dirty="0">
                <a:solidFill>
                  <a:srgbClr val="0000CC"/>
                </a:solidFill>
                <a:latin typeface="Comic Sans MS" panose="030F0702030302020204" pitchFamily="66" charset="0"/>
              </a:rPr>
            </a:br>
            <a:r>
              <a:rPr lang="en-US" altLang="en-US" sz="2000" b="1" dirty="0">
                <a:solidFill>
                  <a:srgbClr val="0000CC"/>
                </a:solidFill>
                <a:latin typeface="Comic Sans MS" panose="030F0702030302020204" pitchFamily="66" charset="0"/>
              </a:rPr>
              <a:t>                   greatest polarity of the bond (1),to the weakest (5).  </a:t>
            </a:r>
          </a:p>
        </p:txBody>
      </p:sp>
      <p:graphicFrame>
        <p:nvGraphicFramePr>
          <p:cNvPr id="16443" name="Group 59"/>
          <p:cNvGraphicFramePr>
            <a:graphicFrameLocks noGrp="1"/>
          </p:cNvGraphicFramePr>
          <p:nvPr>
            <p:extLst>
              <p:ext uri="{D42A27DB-BD31-4B8C-83A1-F6EECF244321}">
                <p14:modId xmlns:p14="http://schemas.microsoft.com/office/powerpoint/2010/main" val="804416138"/>
              </p:ext>
            </p:extLst>
          </p:nvPr>
        </p:nvGraphicFramePr>
        <p:xfrm>
          <a:off x="0" y="838200"/>
          <a:ext cx="9143999" cy="6005510"/>
        </p:xfrm>
        <a:graphic>
          <a:graphicData uri="http://schemas.openxmlformats.org/drawingml/2006/table">
            <a:tbl>
              <a:tblPr/>
              <a:tblGrid>
                <a:gridCol w="1562341">
                  <a:extLst>
                    <a:ext uri="{9D8B030D-6E8A-4147-A177-3AD203B41FA5}">
                      <a16:colId xmlns:a16="http://schemas.microsoft.com/office/drawing/2014/main" val="20000"/>
                    </a:ext>
                  </a:extLst>
                </a:gridCol>
                <a:gridCol w="1065232">
                  <a:extLst>
                    <a:ext uri="{9D8B030D-6E8A-4147-A177-3AD203B41FA5}">
                      <a16:colId xmlns:a16="http://schemas.microsoft.com/office/drawing/2014/main" val="20001"/>
                    </a:ext>
                  </a:extLst>
                </a:gridCol>
                <a:gridCol w="1136247">
                  <a:extLst>
                    <a:ext uri="{9D8B030D-6E8A-4147-A177-3AD203B41FA5}">
                      <a16:colId xmlns:a16="http://schemas.microsoft.com/office/drawing/2014/main" val="20002"/>
                    </a:ext>
                  </a:extLst>
                </a:gridCol>
                <a:gridCol w="994216">
                  <a:extLst>
                    <a:ext uri="{9D8B030D-6E8A-4147-A177-3AD203B41FA5}">
                      <a16:colId xmlns:a16="http://schemas.microsoft.com/office/drawing/2014/main" val="20003"/>
                    </a:ext>
                  </a:extLst>
                </a:gridCol>
                <a:gridCol w="1284955">
                  <a:extLst>
                    <a:ext uri="{9D8B030D-6E8A-4147-A177-3AD203B41FA5}">
                      <a16:colId xmlns:a16="http://schemas.microsoft.com/office/drawing/2014/main" val="20004"/>
                    </a:ext>
                  </a:extLst>
                </a:gridCol>
                <a:gridCol w="3101008">
                  <a:extLst>
                    <a:ext uri="{9D8B030D-6E8A-4147-A177-3AD203B41FA5}">
                      <a16:colId xmlns:a16="http://schemas.microsoft.com/office/drawing/2014/main" val="20005"/>
                    </a:ext>
                  </a:extLst>
                </a:gridCol>
              </a:tblGrid>
              <a:tr h="1089440">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Molecule </a:t>
                      </a:r>
                      <a:br>
                        <a:rPr lang="en-US" sz="1800" kern="1200" dirty="0">
                          <a:solidFill>
                            <a:srgbClr val="000000"/>
                          </a:solidFill>
                          <a:effectLst/>
                          <a:latin typeface="Times New Roman"/>
                        </a:rPr>
                      </a:br>
                      <a:r>
                        <a:rPr lang="en-US" sz="1800" kern="1200" dirty="0">
                          <a:solidFill>
                            <a:srgbClr val="000000"/>
                          </a:solidFill>
                          <a:effectLst/>
                          <a:latin typeface="Times New Roman"/>
                        </a:rPr>
                        <a:t>formula</a:t>
                      </a:r>
                      <a:br>
                        <a:rPr lang="en-US" sz="1800" kern="1200" dirty="0">
                          <a:solidFill>
                            <a:srgbClr val="000000"/>
                          </a:solidFill>
                          <a:effectLst/>
                          <a:latin typeface="Times New Roman"/>
                        </a:rPr>
                      </a:br>
                      <a:r>
                        <a:rPr lang="en-US" sz="1800" kern="1200" dirty="0">
                          <a:solidFill>
                            <a:srgbClr val="000000"/>
                          </a:solidFill>
                          <a:effectLst/>
                          <a:latin typeface="Times New Roman"/>
                        </a:rPr>
                        <a:t>+ name</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EN </a:t>
                      </a:r>
                      <a:br>
                        <a:rPr lang="en-US" sz="1800" kern="1200" dirty="0">
                          <a:solidFill>
                            <a:srgbClr val="000000"/>
                          </a:solidFill>
                          <a:effectLst/>
                          <a:latin typeface="Times New Roman"/>
                        </a:rPr>
                      </a:br>
                      <a:r>
                        <a:rPr lang="en-US" sz="1800" kern="1200" dirty="0">
                          <a:solidFill>
                            <a:srgbClr val="000000"/>
                          </a:solidFill>
                          <a:effectLst/>
                          <a:latin typeface="Times New Roman"/>
                        </a:rPr>
                        <a:t>#1</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EN</a:t>
                      </a:r>
                      <a:br>
                        <a:rPr lang="en-US" sz="1800" kern="1200" dirty="0">
                          <a:solidFill>
                            <a:srgbClr val="000000"/>
                          </a:solidFill>
                          <a:effectLst/>
                          <a:latin typeface="Times New Roman"/>
                        </a:rPr>
                      </a:br>
                      <a:r>
                        <a:rPr lang="en-US" sz="1800" kern="1200" dirty="0">
                          <a:solidFill>
                            <a:srgbClr val="000000"/>
                          </a:solidFill>
                          <a:effectLst/>
                          <a:latin typeface="Times New Roman"/>
                        </a:rPr>
                        <a:t>#2</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EN </a:t>
                      </a:r>
                      <a:br>
                        <a:rPr lang="en-US" sz="1800" kern="1200" dirty="0">
                          <a:solidFill>
                            <a:srgbClr val="000000"/>
                          </a:solidFill>
                          <a:effectLst/>
                          <a:latin typeface="Times New Roman"/>
                        </a:rPr>
                      </a:br>
                      <a:r>
                        <a:rPr lang="en-US" sz="1800" kern="1200" dirty="0">
                          <a:solidFill>
                            <a:srgbClr val="000000"/>
                          </a:solidFill>
                          <a:effectLst/>
                          <a:latin typeface="Times New Roman"/>
                        </a:rPr>
                        <a:t>diff</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Polarity</a:t>
                      </a:r>
                      <a:br>
                        <a:rPr lang="en-US" sz="1800" kern="1200" dirty="0">
                          <a:solidFill>
                            <a:srgbClr val="000000"/>
                          </a:solidFill>
                          <a:effectLst/>
                          <a:latin typeface="Times New Roman"/>
                        </a:rPr>
                      </a:br>
                      <a:r>
                        <a:rPr lang="en-US" sz="1800" kern="1200" dirty="0">
                          <a:solidFill>
                            <a:srgbClr val="000000"/>
                          </a:solidFill>
                          <a:effectLst/>
                          <a:latin typeface="Times New Roman"/>
                        </a:rPr>
                        <a:t>rank</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Structural diagrams</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3214">
                <a:tc>
                  <a:txBody>
                    <a:bodyPr/>
                    <a:lstStyle/>
                    <a:p>
                      <a:pPr marR="0" indent="0" algn="ctr" rtl="0">
                        <a:lnSpc>
                          <a:spcPct val="119000"/>
                        </a:lnSpc>
                        <a:spcBef>
                          <a:spcPts val="432"/>
                        </a:spcBef>
                        <a:spcAft>
                          <a:spcPts val="0"/>
                        </a:spcAft>
                      </a:pPr>
                      <a:r>
                        <a:rPr lang="en-US" sz="1800" kern="1200" dirty="0">
                          <a:solidFill>
                            <a:srgbClr val="FF0000"/>
                          </a:solidFill>
                          <a:effectLst/>
                          <a:latin typeface="Times New Roman"/>
                        </a:rPr>
                        <a:t>H</a:t>
                      </a:r>
                      <a:r>
                        <a:rPr lang="en-US" sz="1800" kern="1200" baseline="-25000" dirty="0">
                          <a:solidFill>
                            <a:srgbClr val="FF0000"/>
                          </a:solidFill>
                          <a:effectLst/>
                          <a:latin typeface="Times New Roman"/>
                        </a:rPr>
                        <a:t>2</a:t>
                      </a:r>
                      <a:br>
                        <a:rPr lang="en-US" sz="1800" kern="1200" baseline="-25000" dirty="0">
                          <a:solidFill>
                            <a:srgbClr val="FF0000"/>
                          </a:solidFill>
                          <a:effectLst/>
                          <a:latin typeface="Times New Roman"/>
                        </a:rPr>
                      </a:br>
                      <a:r>
                        <a:rPr lang="en-US" sz="1800" kern="1200" dirty="0">
                          <a:solidFill>
                            <a:srgbClr val="FF0000"/>
                          </a:solidFill>
                          <a:effectLst/>
                          <a:latin typeface="Times New Roman"/>
                        </a:rPr>
                        <a:t>hydrogen</a:t>
                      </a:r>
                      <a:endParaRPr lang="en-US" sz="1800" kern="1400" dirty="0">
                        <a:solidFill>
                          <a:srgbClr val="FF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Times New Roman"/>
                        </a:rPr>
                        <a:t>2.2</a:t>
                      </a:r>
                      <a:endParaRPr lang="en-US" sz="2800" kern="1400" dirty="0">
                        <a:solidFill>
                          <a:srgbClr val="FF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Times New Roman"/>
                        </a:rPr>
                        <a:t>2.2</a:t>
                      </a:r>
                      <a:endParaRPr lang="en-US" sz="2800" kern="1400" dirty="0">
                        <a:solidFill>
                          <a:srgbClr val="FF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Times New Roman"/>
                        </a:rPr>
                        <a:t>0</a:t>
                      </a:r>
                      <a:endParaRPr lang="en-US" sz="2800" kern="1400" dirty="0">
                        <a:solidFill>
                          <a:srgbClr val="FF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400" dirty="0">
                          <a:solidFill>
                            <a:srgbClr val="FF0000"/>
                          </a:solidFill>
                          <a:effectLst/>
                          <a:latin typeface="Times New Roman"/>
                        </a:rPr>
                        <a:t> </a:t>
                      </a:r>
                      <a:endParaRPr lang="en-US" sz="2800" kern="1400" dirty="0">
                        <a:solidFill>
                          <a:srgbClr val="FF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Times New Roman"/>
                        </a:rPr>
                        <a:t>H―H</a:t>
                      </a:r>
                      <a:endParaRPr lang="en-US" sz="2800" kern="1400" dirty="0">
                        <a:solidFill>
                          <a:srgbClr val="FF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3214">
                <a:tc>
                  <a:txBody>
                    <a:bodyPr/>
                    <a:lstStyle/>
                    <a:p>
                      <a:pPr marR="0" indent="0" algn="ctr" rtl="0">
                        <a:lnSpc>
                          <a:spcPct val="119000"/>
                        </a:lnSpc>
                        <a:spcBef>
                          <a:spcPts val="432"/>
                        </a:spcBef>
                        <a:spcAft>
                          <a:spcPts val="0"/>
                        </a:spcAft>
                      </a:pPr>
                      <a:r>
                        <a:rPr lang="en-US" sz="1800" kern="1200">
                          <a:solidFill>
                            <a:srgbClr val="000000"/>
                          </a:solidFill>
                          <a:effectLst/>
                          <a:latin typeface="Times New Roman"/>
                        </a:rPr>
                        <a:t>PCl</a:t>
                      </a:r>
                      <a:r>
                        <a:rPr lang="en-US" sz="1800" kern="1200" baseline="-25000">
                          <a:solidFill>
                            <a:srgbClr val="000000"/>
                          </a:solidFill>
                          <a:effectLst/>
                          <a:latin typeface="Times New Roman"/>
                        </a:rPr>
                        <a:t>3</a:t>
                      </a:r>
                      <a:br>
                        <a:rPr lang="en-US" sz="1800" kern="1200" baseline="-25000">
                          <a:solidFill>
                            <a:srgbClr val="000000"/>
                          </a:solidFill>
                          <a:effectLst/>
                          <a:latin typeface="Times New Roman"/>
                        </a:rPr>
                      </a:br>
                      <a:endParaRPr lang="en-US" sz="1800" kern="140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3214">
                <a:tc>
                  <a:txBody>
                    <a:bodyPr/>
                    <a:lstStyle/>
                    <a:p>
                      <a:pPr marR="0" indent="0" algn="ctr" rtl="0">
                        <a:lnSpc>
                          <a:spcPct val="119000"/>
                        </a:lnSpc>
                        <a:spcBef>
                          <a:spcPts val="432"/>
                        </a:spcBef>
                        <a:spcAft>
                          <a:spcPts val="0"/>
                        </a:spcAft>
                      </a:pPr>
                      <a:r>
                        <a:rPr lang="en-US" sz="1800" kern="1200">
                          <a:solidFill>
                            <a:srgbClr val="000000"/>
                          </a:solidFill>
                          <a:effectLst/>
                          <a:latin typeface="Times New Roman"/>
                        </a:rPr>
                        <a:t>OF</a:t>
                      </a:r>
                      <a:r>
                        <a:rPr lang="en-US" sz="1800" kern="1200" baseline="-25000">
                          <a:solidFill>
                            <a:srgbClr val="000000"/>
                          </a:solidFill>
                          <a:effectLst/>
                          <a:latin typeface="Times New Roman"/>
                        </a:rPr>
                        <a:t>2</a:t>
                      </a:r>
                      <a:br>
                        <a:rPr lang="en-US" sz="1800" kern="1200" baseline="-25000">
                          <a:solidFill>
                            <a:srgbClr val="000000"/>
                          </a:solidFill>
                          <a:effectLst/>
                          <a:latin typeface="Times New Roman"/>
                        </a:rPr>
                      </a:br>
                      <a:endParaRPr lang="en-US" sz="1800" kern="140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83214">
                <a:tc>
                  <a:txBody>
                    <a:bodyPr/>
                    <a:lstStyle/>
                    <a:p>
                      <a:pPr marR="0" indent="0" algn="ctr" rtl="0">
                        <a:lnSpc>
                          <a:spcPct val="119000"/>
                        </a:lnSpc>
                        <a:spcBef>
                          <a:spcPts val="432"/>
                        </a:spcBef>
                        <a:spcAft>
                          <a:spcPts val="0"/>
                        </a:spcAft>
                      </a:pPr>
                      <a:r>
                        <a:rPr lang="en-US" sz="1800" kern="1200">
                          <a:solidFill>
                            <a:srgbClr val="000000"/>
                          </a:solidFill>
                          <a:effectLst/>
                          <a:latin typeface="Times New Roman"/>
                        </a:rPr>
                        <a:t>HBr</a:t>
                      </a:r>
                      <a:br>
                        <a:rPr lang="en-US" sz="1800" kern="1200">
                          <a:solidFill>
                            <a:srgbClr val="000000"/>
                          </a:solidFill>
                          <a:effectLst/>
                          <a:latin typeface="Times New Roman"/>
                        </a:rPr>
                      </a:br>
                      <a:endParaRPr lang="en-US" sz="1800" kern="140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83214">
                <a:tc>
                  <a:txBody>
                    <a:bodyPr/>
                    <a:lstStyle/>
                    <a:p>
                      <a:pPr marR="0" indent="0" algn="ctr" rtl="0">
                        <a:lnSpc>
                          <a:spcPct val="119000"/>
                        </a:lnSpc>
                        <a:spcBef>
                          <a:spcPts val="432"/>
                        </a:spcBef>
                        <a:spcAft>
                          <a:spcPts val="0"/>
                        </a:spcAft>
                      </a:pPr>
                      <a:r>
                        <a:rPr lang="en-US" sz="1800" kern="1200">
                          <a:solidFill>
                            <a:srgbClr val="000000"/>
                          </a:solidFill>
                          <a:effectLst/>
                          <a:latin typeface="Times New Roman"/>
                        </a:rPr>
                        <a:t>HI</a:t>
                      </a:r>
                      <a:br>
                        <a:rPr lang="en-US" sz="1800" kern="1200">
                          <a:solidFill>
                            <a:srgbClr val="000000"/>
                          </a:solidFill>
                          <a:effectLst/>
                          <a:latin typeface="Times New Roman"/>
                        </a:rPr>
                      </a:br>
                      <a:endParaRPr lang="en-US" sz="1800" kern="140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627509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0" y="14288"/>
            <a:ext cx="922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solidFill>
                  <a:srgbClr val="000000"/>
                </a:solidFill>
                <a:latin typeface="Comic Sans MS" panose="030F0702030302020204" pitchFamily="66" charset="0"/>
              </a:rPr>
              <a:t> </a:t>
            </a:r>
            <a:r>
              <a:rPr lang="en-US" altLang="en-US" sz="2000" b="1" dirty="0">
                <a:solidFill>
                  <a:srgbClr val="0000CC"/>
                </a:solidFill>
                <a:latin typeface="Comic Sans MS" panose="030F0702030302020204" pitchFamily="66" charset="0"/>
              </a:rPr>
              <a:t>56.  Fill in this chart, then RANK from the </a:t>
            </a:r>
            <a:br>
              <a:rPr lang="en-US" altLang="en-US" sz="2000" b="1" dirty="0">
                <a:solidFill>
                  <a:srgbClr val="0000CC"/>
                </a:solidFill>
                <a:latin typeface="Comic Sans MS" panose="030F0702030302020204" pitchFamily="66" charset="0"/>
              </a:rPr>
            </a:br>
            <a:r>
              <a:rPr lang="en-US" altLang="en-US" sz="2000" b="1" dirty="0">
                <a:solidFill>
                  <a:srgbClr val="0000CC"/>
                </a:solidFill>
                <a:latin typeface="Comic Sans MS" panose="030F0702030302020204" pitchFamily="66" charset="0"/>
              </a:rPr>
              <a:t>                   greatest polarity of the bond (1),to the weakest (5).</a:t>
            </a:r>
          </a:p>
        </p:txBody>
      </p:sp>
      <p:graphicFrame>
        <p:nvGraphicFramePr>
          <p:cNvPr id="16443" name="Group 59"/>
          <p:cNvGraphicFramePr>
            <a:graphicFrameLocks noGrp="1"/>
          </p:cNvGraphicFramePr>
          <p:nvPr>
            <p:extLst>
              <p:ext uri="{D42A27DB-BD31-4B8C-83A1-F6EECF244321}">
                <p14:modId xmlns:p14="http://schemas.microsoft.com/office/powerpoint/2010/main" val="1767453297"/>
              </p:ext>
            </p:extLst>
          </p:nvPr>
        </p:nvGraphicFramePr>
        <p:xfrm>
          <a:off x="0" y="838200"/>
          <a:ext cx="9143999" cy="6005510"/>
        </p:xfrm>
        <a:graphic>
          <a:graphicData uri="http://schemas.openxmlformats.org/drawingml/2006/table">
            <a:tbl>
              <a:tblPr/>
              <a:tblGrid>
                <a:gridCol w="1562341">
                  <a:extLst>
                    <a:ext uri="{9D8B030D-6E8A-4147-A177-3AD203B41FA5}">
                      <a16:colId xmlns:a16="http://schemas.microsoft.com/office/drawing/2014/main" val="20000"/>
                    </a:ext>
                  </a:extLst>
                </a:gridCol>
                <a:gridCol w="1065232">
                  <a:extLst>
                    <a:ext uri="{9D8B030D-6E8A-4147-A177-3AD203B41FA5}">
                      <a16:colId xmlns:a16="http://schemas.microsoft.com/office/drawing/2014/main" val="20001"/>
                    </a:ext>
                  </a:extLst>
                </a:gridCol>
                <a:gridCol w="1136247">
                  <a:extLst>
                    <a:ext uri="{9D8B030D-6E8A-4147-A177-3AD203B41FA5}">
                      <a16:colId xmlns:a16="http://schemas.microsoft.com/office/drawing/2014/main" val="20002"/>
                    </a:ext>
                  </a:extLst>
                </a:gridCol>
                <a:gridCol w="994216">
                  <a:extLst>
                    <a:ext uri="{9D8B030D-6E8A-4147-A177-3AD203B41FA5}">
                      <a16:colId xmlns:a16="http://schemas.microsoft.com/office/drawing/2014/main" val="20003"/>
                    </a:ext>
                  </a:extLst>
                </a:gridCol>
                <a:gridCol w="1284955">
                  <a:extLst>
                    <a:ext uri="{9D8B030D-6E8A-4147-A177-3AD203B41FA5}">
                      <a16:colId xmlns:a16="http://schemas.microsoft.com/office/drawing/2014/main" val="20004"/>
                    </a:ext>
                  </a:extLst>
                </a:gridCol>
                <a:gridCol w="3101008">
                  <a:extLst>
                    <a:ext uri="{9D8B030D-6E8A-4147-A177-3AD203B41FA5}">
                      <a16:colId xmlns:a16="http://schemas.microsoft.com/office/drawing/2014/main" val="20005"/>
                    </a:ext>
                  </a:extLst>
                </a:gridCol>
              </a:tblGrid>
              <a:tr h="1089440">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Molecule </a:t>
                      </a:r>
                      <a:br>
                        <a:rPr lang="en-US" sz="1800" kern="1200" dirty="0">
                          <a:solidFill>
                            <a:srgbClr val="000000"/>
                          </a:solidFill>
                          <a:effectLst/>
                          <a:latin typeface="Times New Roman"/>
                        </a:rPr>
                      </a:br>
                      <a:r>
                        <a:rPr lang="en-US" sz="1800" kern="1200" dirty="0">
                          <a:solidFill>
                            <a:srgbClr val="000000"/>
                          </a:solidFill>
                          <a:effectLst/>
                          <a:latin typeface="Times New Roman"/>
                        </a:rPr>
                        <a:t>formula</a:t>
                      </a:r>
                      <a:br>
                        <a:rPr lang="en-US" sz="1800" kern="1200" dirty="0">
                          <a:solidFill>
                            <a:srgbClr val="000000"/>
                          </a:solidFill>
                          <a:effectLst/>
                          <a:latin typeface="Times New Roman"/>
                        </a:rPr>
                      </a:br>
                      <a:r>
                        <a:rPr lang="en-US" sz="1800" kern="1200" dirty="0">
                          <a:solidFill>
                            <a:srgbClr val="000000"/>
                          </a:solidFill>
                          <a:effectLst/>
                          <a:latin typeface="Times New Roman"/>
                        </a:rPr>
                        <a:t>+ name</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EN </a:t>
                      </a:r>
                      <a:br>
                        <a:rPr lang="en-US" sz="1800" kern="1200" dirty="0">
                          <a:solidFill>
                            <a:srgbClr val="000000"/>
                          </a:solidFill>
                          <a:effectLst/>
                          <a:latin typeface="Times New Roman"/>
                        </a:rPr>
                      </a:br>
                      <a:r>
                        <a:rPr lang="en-US" sz="1800" kern="1200" dirty="0">
                          <a:solidFill>
                            <a:srgbClr val="000000"/>
                          </a:solidFill>
                          <a:effectLst/>
                          <a:latin typeface="Times New Roman"/>
                        </a:rPr>
                        <a:t>#1</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EN</a:t>
                      </a:r>
                      <a:br>
                        <a:rPr lang="en-US" sz="1800" kern="1200" dirty="0">
                          <a:solidFill>
                            <a:srgbClr val="000000"/>
                          </a:solidFill>
                          <a:effectLst/>
                          <a:latin typeface="Times New Roman"/>
                        </a:rPr>
                      </a:br>
                      <a:r>
                        <a:rPr lang="en-US" sz="1800" kern="1200" dirty="0">
                          <a:solidFill>
                            <a:srgbClr val="000000"/>
                          </a:solidFill>
                          <a:effectLst/>
                          <a:latin typeface="Times New Roman"/>
                        </a:rPr>
                        <a:t>#2</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EN </a:t>
                      </a:r>
                      <a:br>
                        <a:rPr lang="en-US" sz="1800" kern="1200" dirty="0">
                          <a:solidFill>
                            <a:srgbClr val="000000"/>
                          </a:solidFill>
                          <a:effectLst/>
                          <a:latin typeface="Times New Roman"/>
                        </a:rPr>
                      </a:br>
                      <a:r>
                        <a:rPr lang="en-US" sz="1800" kern="1200" dirty="0">
                          <a:solidFill>
                            <a:srgbClr val="000000"/>
                          </a:solidFill>
                          <a:effectLst/>
                          <a:latin typeface="Times New Roman"/>
                        </a:rPr>
                        <a:t>diff</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Polarity</a:t>
                      </a:r>
                      <a:br>
                        <a:rPr lang="en-US" sz="1800" kern="1200" dirty="0">
                          <a:solidFill>
                            <a:srgbClr val="000000"/>
                          </a:solidFill>
                          <a:effectLst/>
                          <a:latin typeface="Times New Roman"/>
                        </a:rPr>
                      </a:br>
                      <a:r>
                        <a:rPr lang="en-US" sz="1800" kern="1200" dirty="0">
                          <a:solidFill>
                            <a:srgbClr val="000000"/>
                          </a:solidFill>
                          <a:effectLst/>
                          <a:latin typeface="Times New Roman"/>
                        </a:rPr>
                        <a:t>rank</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Structural diagrams</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3214">
                <a:tc>
                  <a:txBody>
                    <a:bodyPr/>
                    <a:lstStyle/>
                    <a:p>
                      <a:pPr marR="0" indent="0" algn="ctr" rtl="0">
                        <a:lnSpc>
                          <a:spcPct val="119000"/>
                        </a:lnSpc>
                        <a:spcBef>
                          <a:spcPts val="432"/>
                        </a:spcBef>
                        <a:spcAft>
                          <a:spcPts val="0"/>
                        </a:spcAft>
                      </a:pPr>
                      <a:r>
                        <a:rPr lang="en-US" sz="1800" kern="1200" dirty="0">
                          <a:solidFill>
                            <a:srgbClr val="FF0000"/>
                          </a:solidFill>
                          <a:effectLst/>
                          <a:latin typeface="Times New Roman"/>
                        </a:rPr>
                        <a:t>H</a:t>
                      </a:r>
                      <a:r>
                        <a:rPr lang="en-US" sz="1800" kern="1200" baseline="-25000" dirty="0">
                          <a:solidFill>
                            <a:srgbClr val="FF0000"/>
                          </a:solidFill>
                          <a:effectLst/>
                          <a:latin typeface="Times New Roman"/>
                        </a:rPr>
                        <a:t>2</a:t>
                      </a:r>
                      <a:br>
                        <a:rPr lang="en-US" sz="1800" kern="1200" baseline="-25000" dirty="0">
                          <a:solidFill>
                            <a:srgbClr val="FF0000"/>
                          </a:solidFill>
                          <a:effectLst/>
                          <a:latin typeface="Times New Roman"/>
                        </a:rPr>
                      </a:br>
                      <a:r>
                        <a:rPr lang="en-US" sz="1800" kern="1200" dirty="0">
                          <a:solidFill>
                            <a:srgbClr val="FF0000"/>
                          </a:solidFill>
                          <a:effectLst/>
                          <a:latin typeface="Times New Roman"/>
                        </a:rPr>
                        <a:t>hydrogen</a:t>
                      </a:r>
                      <a:endParaRPr lang="en-US" sz="1800" kern="1400" dirty="0">
                        <a:solidFill>
                          <a:srgbClr val="FF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Times New Roman"/>
                        </a:rPr>
                        <a:t>2.2</a:t>
                      </a:r>
                      <a:endParaRPr lang="en-US" sz="2800" kern="1400" dirty="0">
                        <a:solidFill>
                          <a:srgbClr val="FF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Times New Roman"/>
                        </a:rPr>
                        <a:t>2.2</a:t>
                      </a:r>
                      <a:endParaRPr lang="en-US" sz="2800" kern="1400" dirty="0">
                        <a:solidFill>
                          <a:srgbClr val="FF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Times New Roman"/>
                        </a:rPr>
                        <a:t>0</a:t>
                      </a:r>
                      <a:endParaRPr lang="en-US" sz="2800" kern="1400" dirty="0">
                        <a:solidFill>
                          <a:srgbClr val="FF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400" dirty="0">
                          <a:solidFill>
                            <a:srgbClr val="FF0000"/>
                          </a:solidFill>
                          <a:effectLst/>
                          <a:latin typeface="Times New Roman"/>
                        </a:rPr>
                        <a:t> </a:t>
                      </a:r>
                      <a:endParaRPr lang="en-US" sz="2800" kern="1400" dirty="0">
                        <a:solidFill>
                          <a:srgbClr val="FF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Times New Roman"/>
                        </a:rPr>
                        <a:t>H―H</a:t>
                      </a:r>
                      <a:endParaRPr lang="en-US" sz="2800" kern="1400" dirty="0">
                        <a:solidFill>
                          <a:srgbClr val="FF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3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PCl</a:t>
                      </a:r>
                      <a:r>
                        <a:rPr kumimoji="0" lang="en-US" sz="1800" b="0" i="0" u="none" strike="noStrike" cap="none" normalizeH="0" baseline="-25000" dirty="0">
                          <a:ln>
                            <a:noFill/>
                          </a:ln>
                          <a:solidFill>
                            <a:schemeClr val="tx1"/>
                          </a:solidFill>
                          <a:effectLst/>
                          <a:latin typeface="Comic Sans MS" pitchFamily="66" charset="0"/>
                        </a:rPr>
                        <a:t>3</a:t>
                      </a:r>
                      <a:br>
                        <a:rPr kumimoji="0" lang="en-US" sz="1800" b="0" i="0" u="none" strike="noStrike" cap="none" normalizeH="0" baseline="-25000" dirty="0">
                          <a:ln>
                            <a:noFill/>
                          </a:ln>
                          <a:solidFill>
                            <a:schemeClr val="tx1"/>
                          </a:solidFill>
                          <a:effectLst/>
                          <a:latin typeface="Comic Sans MS" pitchFamily="66" charset="0"/>
                        </a:rPr>
                      </a:br>
                      <a:r>
                        <a:rPr kumimoji="0" lang="en-US" sz="1800" b="0" i="0" u="none" strike="noStrike" cap="none" normalizeH="0" baseline="-2500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phosphorus</a:t>
                      </a:r>
                      <a:br>
                        <a:rPr kumimoji="0" lang="en-US" sz="1800" b="0" i="0" u="none" strike="noStrike" cap="none" normalizeH="0" baseline="0" dirty="0">
                          <a:ln>
                            <a:noFill/>
                          </a:ln>
                          <a:solidFill>
                            <a:srgbClr val="FF0000"/>
                          </a:solidFill>
                          <a:effectLst/>
                          <a:latin typeface="Comic Sans MS" pitchFamily="66" charset="0"/>
                        </a:rPr>
                      </a:br>
                      <a:r>
                        <a:rPr kumimoji="0" lang="en-US" sz="1800" b="0" i="0" u="none" strike="noStrike" cap="none" normalizeH="0" baseline="0" dirty="0" err="1">
                          <a:ln>
                            <a:noFill/>
                          </a:ln>
                          <a:solidFill>
                            <a:srgbClr val="FF0000"/>
                          </a:solidFill>
                          <a:effectLst/>
                          <a:latin typeface="Comic Sans MS" pitchFamily="66" charset="0"/>
                        </a:rPr>
                        <a:t>trichloride</a:t>
                      </a:r>
                      <a:endParaRPr kumimoji="0" lang="en-US" sz="1800" b="0" i="0" u="none" strike="noStrike" cap="none" normalizeH="0" baseline="0" dirty="0">
                        <a:ln>
                          <a:noFill/>
                        </a:ln>
                        <a:solidFill>
                          <a:srgbClr val="FF0000"/>
                        </a:solidFill>
                        <a:effectLst/>
                        <a:latin typeface="Comic Sans MS" pitchFamily="66" charset="0"/>
                      </a:endParaRP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3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OF</a:t>
                      </a:r>
                      <a:r>
                        <a:rPr kumimoji="0" lang="en-US" sz="1800" b="0" i="0" u="none" strike="noStrike" cap="none" normalizeH="0" baseline="-25000" dirty="0">
                          <a:ln>
                            <a:noFill/>
                          </a:ln>
                          <a:solidFill>
                            <a:schemeClr val="tx1"/>
                          </a:solidFill>
                          <a:effectLst/>
                          <a:latin typeface="Comic Sans MS" pitchFamily="66" charset="0"/>
                        </a:rPr>
                        <a:t>2</a:t>
                      </a:r>
                      <a:br>
                        <a:rPr kumimoji="0" lang="en-US" sz="1800" b="0" i="0" u="none" strike="noStrike" cap="none" normalizeH="0" baseline="-25000" dirty="0">
                          <a:ln>
                            <a:noFill/>
                          </a:ln>
                          <a:solidFill>
                            <a:schemeClr val="tx1"/>
                          </a:solidFill>
                          <a:effectLst/>
                          <a:latin typeface="Comic Sans MS" pitchFamily="66" charset="0"/>
                        </a:rPr>
                      </a:br>
                      <a:r>
                        <a:rPr kumimoji="0" lang="en-US" sz="1800" b="0" i="0" u="none" strike="noStrike" cap="none" normalizeH="0" baseline="-2500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oxygen difluoride</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83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Comic Sans MS" pitchFamily="66" charset="0"/>
                        </a:rPr>
                        <a:t>HBr</a:t>
                      </a:r>
                      <a:br>
                        <a:rPr kumimoji="0" lang="en-US" sz="1800" b="0" i="0" u="none" strike="noStrike" cap="none" normalizeH="0" baseline="0" dirty="0">
                          <a:ln>
                            <a:noFill/>
                          </a:ln>
                          <a:solidFill>
                            <a:schemeClr val="tx1"/>
                          </a:solidFill>
                          <a:effectLst/>
                          <a:latin typeface="Comic Sans MS" pitchFamily="66" charset="0"/>
                        </a:rPr>
                      </a:br>
                      <a:r>
                        <a:rPr kumimoji="0" lang="en-US" sz="1800" b="0" i="0" u="none" strike="noStrike" cap="none" normalizeH="0" baseline="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hydrogen</a:t>
                      </a:r>
                      <a:br>
                        <a:rPr kumimoji="0" lang="en-US" sz="1800" b="0" i="0" u="none" strike="noStrike" cap="none" normalizeH="0" baseline="0" dirty="0">
                          <a:ln>
                            <a:noFill/>
                          </a:ln>
                          <a:solidFill>
                            <a:srgbClr val="FF0000"/>
                          </a:solidFill>
                          <a:effectLst/>
                          <a:latin typeface="Comic Sans MS" pitchFamily="66" charset="0"/>
                        </a:rPr>
                      </a:br>
                      <a:r>
                        <a:rPr kumimoji="0" lang="en-US" sz="1800" b="0" i="0" u="none" strike="noStrike" cap="none" normalizeH="0" baseline="0" dirty="0">
                          <a:ln>
                            <a:noFill/>
                          </a:ln>
                          <a:solidFill>
                            <a:srgbClr val="FF0000"/>
                          </a:solidFill>
                          <a:effectLst/>
                          <a:latin typeface="Comic Sans MS" pitchFamily="66" charset="0"/>
                        </a:rPr>
                        <a:t>bromide</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83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HI</a:t>
                      </a:r>
                      <a:br>
                        <a:rPr kumimoji="0" lang="en-US" sz="1800" b="0" i="0" u="none" strike="noStrike" cap="none" normalizeH="0" baseline="0" dirty="0">
                          <a:ln>
                            <a:noFill/>
                          </a:ln>
                          <a:solidFill>
                            <a:schemeClr val="tx1"/>
                          </a:solidFill>
                          <a:effectLst/>
                          <a:latin typeface="Comic Sans MS" pitchFamily="66" charset="0"/>
                        </a:rPr>
                      </a:br>
                      <a:r>
                        <a:rPr kumimoji="0" lang="en-US" sz="1800" b="0" i="0" u="none" strike="noStrike" cap="none" normalizeH="0" baseline="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hydrogen</a:t>
                      </a:r>
                      <a:br>
                        <a:rPr kumimoji="0" lang="en-US" sz="1800" b="0" i="0" u="none" strike="noStrike" cap="none" normalizeH="0" baseline="0" dirty="0">
                          <a:ln>
                            <a:noFill/>
                          </a:ln>
                          <a:solidFill>
                            <a:srgbClr val="FF0000"/>
                          </a:solidFill>
                          <a:effectLst/>
                          <a:latin typeface="Comic Sans MS" pitchFamily="66" charset="0"/>
                        </a:rPr>
                      </a:br>
                      <a:r>
                        <a:rPr kumimoji="0" lang="en-US" sz="1800" b="0" i="0" u="none" strike="noStrike" cap="none" normalizeH="0" baseline="0" dirty="0">
                          <a:ln>
                            <a:noFill/>
                          </a:ln>
                          <a:solidFill>
                            <a:srgbClr val="FF0000"/>
                          </a:solidFill>
                          <a:effectLst/>
                          <a:latin typeface="Comic Sans MS" pitchFamily="66" charset="0"/>
                        </a:rPr>
                        <a:t>iodide</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117050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43" name="Group 59"/>
          <p:cNvGraphicFramePr>
            <a:graphicFrameLocks noGrp="1"/>
          </p:cNvGraphicFramePr>
          <p:nvPr>
            <p:extLst>
              <p:ext uri="{D42A27DB-BD31-4B8C-83A1-F6EECF244321}">
                <p14:modId xmlns:p14="http://schemas.microsoft.com/office/powerpoint/2010/main" val="2571394564"/>
              </p:ext>
            </p:extLst>
          </p:nvPr>
        </p:nvGraphicFramePr>
        <p:xfrm>
          <a:off x="0" y="838200"/>
          <a:ext cx="9143999" cy="6005510"/>
        </p:xfrm>
        <a:graphic>
          <a:graphicData uri="http://schemas.openxmlformats.org/drawingml/2006/table">
            <a:tbl>
              <a:tblPr/>
              <a:tblGrid>
                <a:gridCol w="1562341">
                  <a:extLst>
                    <a:ext uri="{9D8B030D-6E8A-4147-A177-3AD203B41FA5}">
                      <a16:colId xmlns:a16="http://schemas.microsoft.com/office/drawing/2014/main" val="20000"/>
                    </a:ext>
                  </a:extLst>
                </a:gridCol>
                <a:gridCol w="1065232">
                  <a:extLst>
                    <a:ext uri="{9D8B030D-6E8A-4147-A177-3AD203B41FA5}">
                      <a16:colId xmlns:a16="http://schemas.microsoft.com/office/drawing/2014/main" val="20001"/>
                    </a:ext>
                  </a:extLst>
                </a:gridCol>
                <a:gridCol w="1136247">
                  <a:extLst>
                    <a:ext uri="{9D8B030D-6E8A-4147-A177-3AD203B41FA5}">
                      <a16:colId xmlns:a16="http://schemas.microsoft.com/office/drawing/2014/main" val="20002"/>
                    </a:ext>
                  </a:extLst>
                </a:gridCol>
                <a:gridCol w="994216">
                  <a:extLst>
                    <a:ext uri="{9D8B030D-6E8A-4147-A177-3AD203B41FA5}">
                      <a16:colId xmlns:a16="http://schemas.microsoft.com/office/drawing/2014/main" val="20003"/>
                    </a:ext>
                  </a:extLst>
                </a:gridCol>
                <a:gridCol w="1284955">
                  <a:extLst>
                    <a:ext uri="{9D8B030D-6E8A-4147-A177-3AD203B41FA5}">
                      <a16:colId xmlns:a16="http://schemas.microsoft.com/office/drawing/2014/main" val="20004"/>
                    </a:ext>
                  </a:extLst>
                </a:gridCol>
                <a:gridCol w="3101008">
                  <a:extLst>
                    <a:ext uri="{9D8B030D-6E8A-4147-A177-3AD203B41FA5}">
                      <a16:colId xmlns:a16="http://schemas.microsoft.com/office/drawing/2014/main" val="20005"/>
                    </a:ext>
                  </a:extLst>
                </a:gridCol>
              </a:tblGrid>
              <a:tr h="1089440">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Molecule </a:t>
                      </a:r>
                      <a:br>
                        <a:rPr lang="en-US" sz="1800" kern="1200" dirty="0">
                          <a:solidFill>
                            <a:srgbClr val="000000"/>
                          </a:solidFill>
                          <a:effectLst/>
                          <a:latin typeface="Times New Roman"/>
                        </a:rPr>
                      </a:br>
                      <a:r>
                        <a:rPr lang="en-US" sz="1800" kern="1200" dirty="0">
                          <a:solidFill>
                            <a:srgbClr val="000000"/>
                          </a:solidFill>
                          <a:effectLst/>
                          <a:latin typeface="Times New Roman"/>
                        </a:rPr>
                        <a:t>formula</a:t>
                      </a:r>
                      <a:br>
                        <a:rPr lang="en-US" sz="1800" kern="1200" dirty="0">
                          <a:solidFill>
                            <a:srgbClr val="000000"/>
                          </a:solidFill>
                          <a:effectLst/>
                          <a:latin typeface="Times New Roman"/>
                        </a:rPr>
                      </a:br>
                      <a:r>
                        <a:rPr lang="en-US" sz="1800" kern="1200" dirty="0">
                          <a:solidFill>
                            <a:srgbClr val="000000"/>
                          </a:solidFill>
                          <a:effectLst/>
                          <a:latin typeface="Times New Roman"/>
                        </a:rPr>
                        <a:t>+ name</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EN </a:t>
                      </a:r>
                      <a:br>
                        <a:rPr lang="en-US" sz="1800" kern="1200" dirty="0">
                          <a:solidFill>
                            <a:srgbClr val="000000"/>
                          </a:solidFill>
                          <a:effectLst/>
                          <a:latin typeface="Times New Roman"/>
                        </a:rPr>
                      </a:br>
                      <a:r>
                        <a:rPr lang="en-US" sz="1800" kern="1200" dirty="0">
                          <a:solidFill>
                            <a:srgbClr val="000000"/>
                          </a:solidFill>
                          <a:effectLst/>
                          <a:latin typeface="Times New Roman"/>
                        </a:rPr>
                        <a:t>#1</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EN</a:t>
                      </a:r>
                      <a:br>
                        <a:rPr lang="en-US" sz="1800" kern="1200" dirty="0">
                          <a:solidFill>
                            <a:srgbClr val="000000"/>
                          </a:solidFill>
                          <a:effectLst/>
                          <a:latin typeface="Times New Roman"/>
                        </a:rPr>
                      </a:br>
                      <a:r>
                        <a:rPr lang="en-US" sz="1800" kern="1200" dirty="0">
                          <a:solidFill>
                            <a:srgbClr val="000000"/>
                          </a:solidFill>
                          <a:effectLst/>
                          <a:latin typeface="Times New Roman"/>
                        </a:rPr>
                        <a:t>#2</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EN </a:t>
                      </a:r>
                      <a:br>
                        <a:rPr lang="en-US" sz="1800" kern="1200" dirty="0">
                          <a:solidFill>
                            <a:srgbClr val="000000"/>
                          </a:solidFill>
                          <a:effectLst/>
                          <a:latin typeface="Times New Roman"/>
                        </a:rPr>
                      </a:br>
                      <a:r>
                        <a:rPr lang="en-US" sz="1800" kern="1200" dirty="0">
                          <a:solidFill>
                            <a:srgbClr val="000000"/>
                          </a:solidFill>
                          <a:effectLst/>
                          <a:latin typeface="Times New Roman"/>
                        </a:rPr>
                        <a:t>diff</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Polarity</a:t>
                      </a:r>
                      <a:br>
                        <a:rPr lang="en-US" sz="1800" kern="1200" dirty="0">
                          <a:solidFill>
                            <a:srgbClr val="000000"/>
                          </a:solidFill>
                          <a:effectLst/>
                          <a:latin typeface="Times New Roman"/>
                        </a:rPr>
                      </a:br>
                      <a:r>
                        <a:rPr lang="en-US" sz="1800" kern="1200" dirty="0">
                          <a:solidFill>
                            <a:srgbClr val="000000"/>
                          </a:solidFill>
                          <a:effectLst/>
                          <a:latin typeface="Times New Roman"/>
                        </a:rPr>
                        <a:t>rank</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Structural diagrams</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3214">
                <a:tc>
                  <a:txBody>
                    <a:bodyPr/>
                    <a:lstStyle/>
                    <a:p>
                      <a:pPr marR="0" indent="0" algn="ctr" rtl="0">
                        <a:lnSpc>
                          <a:spcPct val="119000"/>
                        </a:lnSpc>
                        <a:spcBef>
                          <a:spcPts val="432"/>
                        </a:spcBef>
                        <a:spcAft>
                          <a:spcPts val="0"/>
                        </a:spcAft>
                      </a:pPr>
                      <a:r>
                        <a:rPr lang="en-US" sz="2000" kern="1200" dirty="0">
                          <a:solidFill>
                            <a:schemeClr val="tx1">
                              <a:lumMod val="95000"/>
                              <a:lumOff val="5000"/>
                            </a:schemeClr>
                          </a:solidFill>
                          <a:effectLst/>
                          <a:latin typeface="Comic Sans MS" panose="030F0702030302020204" pitchFamily="66" charset="0"/>
                        </a:rPr>
                        <a:t>H</a:t>
                      </a:r>
                      <a:r>
                        <a:rPr lang="en-US" sz="2000" kern="1200" baseline="-25000" dirty="0">
                          <a:solidFill>
                            <a:schemeClr val="tx1">
                              <a:lumMod val="95000"/>
                              <a:lumOff val="5000"/>
                            </a:schemeClr>
                          </a:solidFill>
                          <a:effectLst/>
                          <a:latin typeface="Comic Sans MS" panose="030F0702030302020204" pitchFamily="66" charset="0"/>
                        </a:rPr>
                        <a:t>2</a:t>
                      </a:r>
                      <a:br>
                        <a:rPr lang="en-US" sz="2000" kern="1200" baseline="-25000" dirty="0">
                          <a:solidFill>
                            <a:srgbClr val="FF0000"/>
                          </a:solidFill>
                          <a:effectLst/>
                          <a:latin typeface="Comic Sans MS" panose="030F0702030302020204" pitchFamily="66" charset="0"/>
                        </a:rPr>
                      </a:br>
                      <a:r>
                        <a:rPr lang="en-US" sz="2000" kern="1200" dirty="0">
                          <a:solidFill>
                            <a:srgbClr val="FF0000"/>
                          </a:solidFill>
                          <a:effectLst/>
                          <a:latin typeface="Comic Sans MS" panose="030F0702030302020204" pitchFamily="66" charset="0"/>
                        </a:rPr>
                        <a:t>hydrogen</a:t>
                      </a:r>
                      <a:endParaRPr lang="en-US" sz="2000" kern="1400" dirty="0">
                        <a:solidFill>
                          <a:srgbClr val="FF0000"/>
                        </a:solidFill>
                        <a:effectLst/>
                        <a:latin typeface="Comic Sans MS" panose="030F0702030302020204" pitchFamily="66" charset="0"/>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Comic Sans MS" panose="030F0702030302020204" pitchFamily="66" charset="0"/>
                        </a:rPr>
                        <a:t>2.2</a:t>
                      </a:r>
                      <a:endParaRPr lang="en-US" sz="2800" kern="1400" dirty="0">
                        <a:solidFill>
                          <a:srgbClr val="FF0000"/>
                        </a:solidFill>
                        <a:effectLst/>
                        <a:latin typeface="Comic Sans MS" panose="030F0702030302020204" pitchFamily="66" charset="0"/>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Comic Sans MS" panose="030F0702030302020204" pitchFamily="66" charset="0"/>
                        </a:rPr>
                        <a:t>2.2</a:t>
                      </a:r>
                      <a:endParaRPr lang="en-US" sz="2800" kern="1400" dirty="0">
                        <a:solidFill>
                          <a:srgbClr val="FF0000"/>
                        </a:solidFill>
                        <a:effectLst/>
                        <a:latin typeface="Comic Sans MS" panose="030F0702030302020204" pitchFamily="66" charset="0"/>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Comic Sans MS" panose="030F0702030302020204" pitchFamily="66" charset="0"/>
                        </a:rPr>
                        <a:t>0</a:t>
                      </a:r>
                      <a:endParaRPr lang="en-US" sz="2800" kern="1400" dirty="0">
                        <a:solidFill>
                          <a:srgbClr val="FF0000"/>
                        </a:solidFill>
                        <a:effectLst/>
                        <a:latin typeface="Comic Sans MS" panose="030F0702030302020204" pitchFamily="66" charset="0"/>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400" dirty="0">
                          <a:solidFill>
                            <a:srgbClr val="FF0000"/>
                          </a:solidFill>
                          <a:effectLst/>
                          <a:latin typeface="Comic Sans MS" panose="030F0702030302020204" pitchFamily="66" charset="0"/>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Comic Sans MS" panose="030F0702030302020204" pitchFamily="66" charset="0"/>
                        </a:rPr>
                        <a:t>H―H</a:t>
                      </a:r>
                      <a:endParaRPr lang="en-US" sz="2800" kern="1400" dirty="0">
                        <a:solidFill>
                          <a:srgbClr val="FF0000"/>
                        </a:solidFill>
                        <a:effectLst/>
                        <a:latin typeface="Comic Sans MS" panose="030F0702030302020204" pitchFamily="66" charset="0"/>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3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PCl</a:t>
                      </a:r>
                      <a:r>
                        <a:rPr kumimoji="0" lang="en-US" sz="1800" b="0" i="0" u="none" strike="noStrike" cap="none" normalizeH="0" baseline="-25000" dirty="0">
                          <a:ln>
                            <a:noFill/>
                          </a:ln>
                          <a:solidFill>
                            <a:schemeClr val="tx1"/>
                          </a:solidFill>
                          <a:effectLst/>
                          <a:latin typeface="Comic Sans MS" pitchFamily="66" charset="0"/>
                        </a:rPr>
                        <a:t>3</a:t>
                      </a:r>
                      <a:br>
                        <a:rPr kumimoji="0" lang="en-US" sz="1800" b="0" i="0" u="none" strike="noStrike" cap="none" normalizeH="0" baseline="-25000" dirty="0">
                          <a:ln>
                            <a:noFill/>
                          </a:ln>
                          <a:solidFill>
                            <a:schemeClr val="tx1"/>
                          </a:solidFill>
                          <a:effectLst/>
                          <a:latin typeface="Comic Sans MS" pitchFamily="66" charset="0"/>
                        </a:rPr>
                      </a:br>
                      <a:r>
                        <a:rPr kumimoji="0" lang="en-US" sz="1800" b="0" i="0" u="none" strike="noStrike" cap="none" normalizeH="0" baseline="-2500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phosphorus</a:t>
                      </a:r>
                      <a:br>
                        <a:rPr kumimoji="0" lang="en-US" sz="1800" b="0" i="0" u="none" strike="noStrike" cap="none" normalizeH="0" baseline="0" dirty="0">
                          <a:ln>
                            <a:noFill/>
                          </a:ln>
                          <a:solidFill>
                            <a:srgbClr val="FF0000"/>
                          </a:solidFill>
                          <a:effectLst/>
                          <a:latin typeface="Comic Sans MS" pitchFamily="66" charset="0"/>
                        </a:rPr>
                      </a:br>
                      <a:r>
                        <a:rPr kumimoji="0" lang="en-US" sz="1800" b="0" i="0" u="none" strike="noStrike" cap="none" normalizeH="0" baseline="0" dirty="0" err="1">
                          <a:ln>
                            <a:noFill/>
                          </a:ln>
                          <a:solidFill>
                            <a:srgbClr val="FF0000"/>
                          </a:solidFill>
                          <a:effectLst/>
                          <a:latin typeface="Comic Sans MS" pitchFamily="66" charset="0"/>
                        </a:rPr>
                        <a:t>trichloride</a:t>
                      </a:r>
                      <a:endParaRPr kumimoji="0" lang="en-US" sz="1800" b="0" i="0" u="none" strike="noStrike" cap="none" normalizeH="0" baseline="0" dirty="0">
                        <a:ln>
                          <a:noFill/>
                        </a:ln>
                        <a:solidFill>
                          <a:srgbClr val="FF0000"/>
                        </a:solidFill>
                        <a:effectLst/>
                        <a:latin typeface="Comic Sans MS" pitchFamily="66" charset="0"/>
                      </a:endParaRP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2.2</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3.2</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3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OF</a:t>
                      </a:r>
                      <a:r>
                        <a:rPr kumimoji="0" lang="en-US" sz="1800" b="0" i="0" u="none" strike="noStrike" cap="none" normalizeH="0" baseline="-25000" dirty="0">
                          <a:ln>
                            <a:noFill/>
                          </a:ln>
                          <a:solidFill>
                            <a:schemeClr val="tx1"/>
                          </a:solidFill>
                          <a:effectLst/>
                          <a:latin typeface="Comic Sans MS" pitchFamily="66" charset="0"/>
                        </a:rPr>
                        <a:t>2</a:t>
                      </a:r>
                      <a:br>
                        <a:rPr kumimoji="0" lang="en-US" sz="1800" b="0" i="0" u="none" strike="noStrike" cap="none" normalizeH="0" baseline="-25000" dirty="0">
                          <a:ln>
                            <a:noFill/>
                          </a:ln>
                          <a:solidFill>
                            <a:schemeClr val="tx1"/>
                          </a:solidFill>
                          <a:effectLst/>
                          <a:latin typeface="Comic Sans MS" pitchFamily="66" charset="0"/>
                        </a:rPr>
                      </a:br>
                      <a:r>
                        <a:rPr kumimoji="0" lang="en-US" sz="1800" b="0" i="0" u="none" strike="noStrike" cap="none" normalizeH="0" baseline="-2500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oxygen difluoride</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3.4</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4.0</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83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Comic Sans MS" pitchFamily="66" charset="0"/>
                        </a:rPr>
                        <a:t>HBr</a:t>
                      </a:r>
                      <a:br>
                        <a:rPr kumimoji="0" lang="en-US" sz="1800" b="0" i="0" u="none" strike="noStrike" cap="none" normalizeH="0" baseline="0" dirty="0">
                          <a:ln>
                            <a:noFill/>
                          </a:ln>
                          <a:solidFill>
                            <a:schemeClr val="tx1"/>
                          </a:solidFill>
                          <a:effectLst/>
                          <a:latin typeface="Comic Sans MS" pitchFamily="66" charset="0"/>
                        </a:rPr>
                      </a:br>
                      <a:r>
                        <a:rPr kumimoji="0" lang="en-US" sz="1800" b="0" i="0" u="none" strike="noStrike" cap="none" normalizeH="0" baseline="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hydrogen</a:t>
                      </a:r>
                      <a:br>
                        <a:rPr kumimoji="0" lang="en-US" sz="1800" b="0" i="0" u="none" strike="noStrike" cap="none" normalizeH="0" baseline="0" dirty="0">
                          <a:ln>
                            <a:noFill/>
                          </a:ln>
                          <a:solidFill>
                            <a:srgbClr val="FF0000"/>
                          </a:solidFill>
                          <a:effectLst/>
                          <a:latin typeface="Comic Sans MS" pitchFamily="66" charset="0"/>
                        </a:rPr>
                      </a:br>
                      <a:r>
                        <a:rPr kumimoji="0" lang="en-US" sz="1800" b="0" i="0" u="none" strike="noStrike" cap="none" normalizeH="0" baseline="0" dirty="0">
                          <a:ln>
                            <a:noFill/>
                          </a:ln>
                          <a:solidFill>
                            <a:srgbClr val="FF0000"/>
                          </a:solidFill>
                          <a:effectLst/>
                          <a:latin typeface="Comic Sans MS" pitchFamily="66" charset="0"/>
                        </a:rPr>
                        <a:t>bromide</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2.2</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3.0</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83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HI</a:t>
                      </a:r>
                      <a:br>
                        <a:rPr kumimoji="0" lang="en-US" sz="1800" b="0" i="0" u="none" strike="noStrike" cap="none" normalizeH="0" baseline="0" dirty="0">
                          <a:ln>
                            <a:noFill/>
                          </a:ln>
                          <a:solidFill>
                            <a:schemeClr val="tx1"/>
                          </a:solidFill>
                          <a:effectLst/>
                          <a:latin typeface="Comic Sans MS" pitchFamily="66" charset="0"/>
                        </a:rPr>
                      </a:br>
                      <a:r>
                        <a:rPr kumimoji="0" lang="en-US" sz="1800" b="0" i="0" u="none" strike="noStrike" cap="none" normalizeH="0" baseline="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hydrogen</a:t>
                      </a:r>
                      <a:br>
                        <a:rPr kumimoji="0" lang="en-US" sz="1800" b="0" i="0" u="none" strike="noStrike" cap="none" normalizeH="0" baseline="0" dirty="0">
                          <a:ln>
                            <a:noFill/>
                          </a:ln>
                          <a:solidFill>
                            <a:srgbClr val="FF0000"/>
                          </a:solidFill>
                          <a:effectLst/>
                          <a:latin typeface="Comic Sans MS" pitchFamily="66" charset="0"/>
                        </a:rPr>
                      </a:br>
                      <a:r>
                        <a:rPr kumimoji="0" lang="en-US" sz="1800" b="0" i="0" u="none" strike="noStrike" cap="none" normalizeH="0" baseline="0" dirty="0">
                          <a:ln>
                            <a:noFill/>
                          </a:ln>
                          <a:solidFill>
                            <a:srgbClr val="FF0000"/>
                          </a:solidFill>
                          <a:effectLst/>
                          <a:latin typeface="Comic Sans MS" pitchFamily="66" charset="0"/>
                        </a:rPr>
                        <a:t>iodide</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2.2</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2.7</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292307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43" name="Group 59"/>
          <p:cNvGraphicFramePr>
            <a:graphicFrameLocks noGrp="1"/>
          </p:cNvGraphicFramePr>
          <p:nvPr>
            <p:extLst>
              <p:ext uri="{D42A27DB-BD31-4B8C-83A1-F6EECF244321}">
                <p14:modId xmlns:p14="http://schemas.microsoft.com/office/powerpoint/2010/main" val="1880197949"/>
              </p:ext>
            </p:extLst>
          </p:nvPr>
        </p:nvGraphicFramePr>
        <p:xfrm>
          <a:off x="0" y="838200"/>
          <a:ext cx="9143999" cy="6005510"/>
        </p:xfrm>
        <a:graphic>
          <a:graphicData uri="http://schemas.openxmlformats.org/drawingml/2006/table">
            <a:tbl>
              <a:tblPr/>
              <a:tblGrid>
                <a:gridCol w="1562341">
                  <a:extLst>
                    <a:ext uri="{9D8B030D-6E8A-4147-A177-3AD203B41FA5}">
                      <a16:colId xmlns:a16="http://schemas.microsoft.com/office/drawing/2014/main" val="20000"/>
                    </a:ext>
                  </a:extLst>
                </a:gridCol>
                <a:gridCol w="1065232">
                  <a:extLst>
                    <a:ext uri="{9D8B030D-6E8A-4147-A177-3AD203B41FA5}">
                      <a16:colId xmlns:a16="http://schemas.microsoft.com/office/drawing/2014/main" val="20001"/>
                    </a:ext>
                  </a:extLst>
                </a:gridCol>
                <a:gridCol w="1136247">
                  <a:extLst>
                    <a:ext uri="{9D8B030D-6E8A-4147-A177-3AD203B41FA5}">
                      <a16:colId xmlns:a16="http://schemas.microsoft.com/office/drawing/2014/main" val="20002"/>
                    </a:ext>
                  </a:extLst>
                </a:gridCol>
                <a:gridCol w="994216">
                  <a:extLst>
                    <a:ext uri="{9D8B030D-6E8A-4147-A177-3AD203B41FA5}">
                      <a16:colId xmlns:a16="http://schemas.microsoft.com/office/drawing/2014/main" val="20003"/>
                    </a:ext>
                  </a:extLst>
                </a:gridCol>
                <a:gridCol w="1284955">
                  <a:extLst>
                    <a:ext uri="{9D8B030D-6E8A-4147-A177-3AD203B41FA5}">
                      <a16:colId xmlns:a16="http://schemas.microsoft.com/office/drawing/2014/main" val="20004"/>
                    </a:ext>
                  </a:extLst>
                </a:gridCol>
                <a:gridCol w="3101008">
                  <a:extLst>
                    <a:ext uri="{9D8B030D-6E8A-4147-A177-3AD203B41FA5}">
                      <a16:colId xmlns:a16="http://schemas.microsoft.com/office/drawing/2014/main" val="20005"/>
                    </a:ext>
                  </a:extLst>
                </a:gridCol>
              </a:tblGrid>
              <a:tr h="1089440">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Molecule </a:t>
                      </a:r>
                      <a:br>
                        <a:rPr lang="en-US" sz="1800" kern="1200" dirty="0">
                          <a:solidFill>
                            <a:srgbClr val="000000"/>
                          </a:solidFill>
                          <a:effectLst/>
                          <a:latin typeface="Times New Roman"/>
                        </a:rPr>
                      </a:br>
                      <a:r>
                        <a:rPr lang="en-US" sz="1800" kern="1200" dirty="0">
                          <a:solidFill>
                            <a:srgbClr val="000000"/>
                          </a:solidFill>
                          <a:effectLst/>
                          <a:latin typeface="Times New Roman"/>
                        </a:rPr>
                        <a:t>formula</a:t>
                      </a:r>
                      <a:br>
                        <a:rPr lang="en-US" sz="1800" kern="1200" dirty="0">
                          <a:solidFill>
                            <a:srgbClr val="000000"/>
                          </a:solidFill>
                          <a:effectLst/>
                          <a:latin typeface="Times New Roman"/>
                        </a:rPr>
                      </a:br>
                      <a:r>
                        <a:rPr lang="en-US" sz="1800" kern="1200" dirty="0">
                          <a:solidFill>
                            <a:srgbClr val="000000"/>
                          </a:solidFill>
                          <a:effectLst/>
                          <a:latin typeface="Times New Roman"/>
                        </a:rPr>
                        <a:t>+ name</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EN </a:t>
                      </a:r>
                      <a:br>
                        <a:rPr lang="en-US" sz="1800" kern="1200" dirty="0">
                          <a:solidFill>
                            <a:srgbClr val="000000"/>
                          </a:solidFill>
                          <a:effectLst/>
                          <a:latin typeface="Times New Roman"/>
                        </a:rPr>
                      </a:br>
                      <a:r>
                        <a:rPr lang="en-US" sz="1800" kern="1200" dirty="0">
                          <a:solidFill>
                            <a:srgbClr val="000000"/>
                          </a:solidFill>
                          <a:effectLst/>
                          <a:latin typeface="Times New Roman"/>
                        </a:rPr>
                        <a:t>#1</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EN</a:t>
                      </a:r>
                      <a:br>
                        <a:rPr lang="en-US" sz="1800" kern="1200" dirty="0">
                          <a:solidFill>
                            <a:srgbClr val="000000"/>
                          </a:solidFill>
                          <a:effectLst/>
                          <a:latin typeface="Times New Roman"/>
                        </a:rPr>
                      </a:br>
                      <a:r>
                        <a:rPr lang="en-US" sz="1800" kern="1200" dirty="0">
                          <a:solidFill>
                            <a:srgbClr val="000000"/>
                          </a:solidFill>
                          <a:effectLst/>
                          <a:latin typeface="Times New Roman"/>
                        </a:rPr>
                        <a:t>#2</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EN </a:t>
                      </a:r>
                      <a:br>
                        <a:rPr lang="en-US" sz="1800" kern="1200" dirty="0">
                          <a:solidFill>
                            <a:srgbClr val="000000"/>
                          </a:solidFill>
                          <a:effectLst/>
                          <a:latin typeface="Times New Roman"/>
                        </a:rPr>
                      </a:br>
                      <a:r>
                        <a:rPr lang="en-US" sz="1800" kern="1200" dirty="0">
                          <a:solidFill>
                            <a:srgbClr val="000000"/>
                          </a:solidFill>
                          <a:effectLst/>
                          <a:latin typeface="Times New Roman"/>
                        </a:rPr>
                        <a:t>diff</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Polarity</a:t>
                      </a:r>
                      <a:br>
                        <a:rPr lang="en-US" sz="1800" kern="1200" dirty="0">
                          <a:solidFill>
                            <a:srgbClr val="000000"/>
                          </a:solidFill>
                          <a:effectLst/>
                          <a:latin typeface="Times New Roman"/>
                        </a:rPr>
                      </a:br>
                      <a:r>
                        <a:rPr lang="en-US" sz="1800" kern="1200" dirty="0">
                          <a:solidFill>
                            <a:srgbClr val="000000"/>
                          </a:solidFill>
                          <a:effectLst/>
                          <a:latin typeface="Times New Roman"/>
                        </a:rPr>
                        <a:t>rank</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Structural diagrams</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3214">
                <a:tc>
                  <a:txBody>
                    <a:bodyPr/>
                    <a:lstStyle/>
                    <a:p>
                      <a:pPr marR="0" indent="0" algn="ctr" rtl="0">
                        <a:lnSpc>
                          <a:spcPct val="119000"/>
                        </a:lnSpc>
                        <a:spcBef>
                          <a:spcPts val="432"/>
                        </a:spcBef>
                        <a:spcAft>
                          <a:spcPts val="0"/>
                        </a:spcAft>
                      </a:pPr>
                      <a:r>
                        <a:rPr lang="en-US" sz="2000" kern="1200" dirty="0">
                          <a:solidFill>
                            <a:schemeClr val="tx1">
                              <a:lumMod val="95000"/>
                              <a:lumOff val="5000"/>
                            </a:schemeClr>
                          </a:solidFill>
                          <a:effectLst/>
                          <a:latin typeface="Comic Sans MS" panose="030F0702030302020204" pitchFamily="66" charset="0"/>
                        </a:rPr>
                        <a:t>H</a:t>
                      </a:r>
                      <a:r>
                        <a:rPr lang="en-US" sz="2000" kern="1200" baseline="-25000" dirty="0">
                          <a:solidFill>
                            <a:schemeClr val="tx1">
                              <a:lumMod val="95000"/>
                              <a:lumOff val="5000"/>
                            </a:schemeClr>
                          </a:solidFill>
                          <a:effectLst/>
                          <a:latin typeface="Comic Sans MS" panose="030F0702030302020204" pitchFamily="66" charset="0"/>
                        </a:rPr>
                        <a:t>2</a:t>
                      </a:r>
                      <a:br>
                        <a:rPr lang="en-US" sz="2000" kern="1200" baseline="-25000" dirty="0">
                          <a:solidFill>
                            <a:srgbClr val="FF0000"/>
                          </a:solidFill>
                          <a:effectLst/>
                          <a:latin typeface="Comic Sans MS" panose="030F0702030302020204" pitchFamily="66" charset="0"/>
                        </a:rPr>
                      </a:br>
                      <a:r>
                        <a:rPr lang="en-US" sz="2000" kern="1200" dirty="0">
                          <a:solidFill>
                            <a:srgbClr val="FF0000"/>
                          </a:solidFill>
                          <a:effectLst/>
                          <a:latin typeface="Comic Sans MS" panose="030F0702030302020204" pitchFamily="66" charset="0"/>
                        </a:rPr>
                        <a:t>hydrogen</a:t>
                      </a:r>
                      <a:endParaRPr lang="en-US" sz="2000" kern="1400" dirty="0">
                        <a:solidFill>
                          <a:srgbClr val="FF0000"/>
                        </a:solidFill>
                        <a:effectLst/>
                        <a:latin typeface="Comic Sans MS" panose="030F0702030302020204" pitchFamily="66" charset="0"/>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Comic Sans MS" panose="030F0702030302020204" pitchFamily="66" charset="0"/>
                        </a:rPr>
                        <a:t>2.2</a:t>
                      </a:r>
                      <a:endParaRPr lang="en-US" sz="2800" kern="1400" dirty="0">
                        <a:solidFill>
                          <a:srgbClr val="FF0000"/>
                        </a:solidFill>
                        <a:effectLst/>
                        <a:latin typeface="Comic Sans MS" panose="030F0702030302020204" pitchFamily="66" charset="0"/>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Comic Sans MS" panose="030F0702030302020204" pitchFamily="66" charset="0"/>
                        </a:rPr>
                        <a:t>2.2</a:t>
                      </a:r>
                      <a:endParaRPr lang="en-US" sz="2800" kern="1400" dirty="0">
                        <a:solidFill>
                          <a:srgbClr val="FF0000"/>
                        </a:solidFill>
                        <a:effectLst/>
                        <a:latin typeface="Comic Sans MS" panose="030F0702030302020204" pitchFamily="66" charset="0"/>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0000CC"/>
                          </a:solidFill>
                          <a:effectLst/>
                          <a:latin typeface="Comic Sans MS" panose="030F0702030302020204" pitchFamily="66" charset="0"/>
                        </a:rPr>
                        <a:t>0</a:t>
                      </a:r>
                      <a:endParaRPr lang="en-US" sz="2800" kern="1400" dirty="0">
                        <a:solidFill>
                          <a:srgbClr val="0000CC"/>
                        </a:solidFill>
                        <a:effectLst/>
                        <a:latin typeface="Comic Sans MS" panose="030F0702030302020204" pitchFamily="66" charset="0"/>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400" dirty="0">
                          <a:solidFill>
                            <a:srgbClr val="000000"/>
                          </a:solidFill>
                          <a:effectLst/>
                          <a:latin typeface="Times New Roman"/>
                        </a:rPr>
                        <a:t> </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19000"/>
                        </a:lnSpc>
                        <a:spcBef>
                          <a:spcPts val="432"/>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H―H</a:t>
                      </a:r>
                      <a:endParaRPr kumimoji="0" lang="en-US" sz="2800" b="0" i="0" u="none" strike="noStrike" kern="1400" cap="none" spc="0" normalizeH="0" baseline="0" noProof="0" dirty="0">
                        <a:ln>
                          <a:noFill/>
                        </a:ln>
                        <a:solidFill>
                          <a:srgbClr val="FF0000"/>
                        </a:solidFill>
                        <a:effectLst/>
                        <a:uLnTx/>
                        <a:uFillTx/>
                        <a:latin typeface="Comic Sans MS" panose="030F0702030302020204" pitchFamily="66" charset="0"/>
                        <a:ea typeface="+mn-ea"/>
                        <a:cs typeface="+mn-cs"/>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3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PCl</a:t>
                      </a:r>
                      <a:r>
                        <a:rPr kumimoji="0" lang="en-US" sz="1800" b="0" i="0" u="none" strike="noStrike" cap="none" normalizeH="0" baseline="-25000" dirty="0">
                          <a:ln>
                            <a:noFill/>
                          </a:ln>
                          <a:solidFill>
                            <a:schemeClr val="tx1"/>
                          </a:solidFill>
                          <a:effectLst/>
                          <a:latin typeface="Comic Sans MS" pitchFamily="66" charset="0"/>
                        </a:rPr>
                        <a:t>3</a:t>
                      </a:r>
                      <a:br>
                        <a:rPr kumimoji="0" lang="en-US" sz="1800" b="0" i="0" u="none" strike="noStrike" cap="none" normalizeH="0" baseline="-25000" dirty="0">
                          <a:ln>
                            <a:noFill/>
                          </a:ln>
                          <a:solidFill>
                            <a:schemeClr val="tx1"/>
                          </a:solidFill>
                          <a:effectLst/>
                          <a:latin typeface="Comic Sans MS" pitchFamily="66" charset="0"/>
                        </a:rPr>
                      </a:br>
                      <a:r>
                        <a:rPr kumimoji="0" lang="en-US" sz="1800" b="0" i="0" u="none" strike="noStrike" cap="none" normalizeH="0" baseline="-2500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phosphorus</a:t>
                      </a:r>
                      <a:br>
                        <a:rPr kumimoji="0" lang="en-US" sz="1800" b="0" i="0" u="none" strike="noStrike" cap="none" normalizeH="0" baseline="0" dirty="0">
                          <a:ln>
                            <a:noFill/>
                          </a:ln>
                          <a:solidFill>
                            <a:srgbClr val="FF0000"/>
                          </a:solidFill>
                          <a:effectLst/>
                          <a:latin typeface="Comic Sans MS" pitchFamily="66" charset="0"/>
                        </a:rPr>
                      </a:br>
                      <a:r>
                        <a:rPr kumimoji="0" lang="en-US" sz="1800" b="0" i="0" u="none" strike="noStrike" cap="none" normalizeH="0" baseline="0" dirty="0" err="1">
                          <a:ln>
                            <a:noFill/>
                          </a:ln>
                          <a:solidFill>
                            <a:srgbClr val="FF0000"/>
                          </a:solidFill>
                          <a:effectLst/>
                          <a:latin typeface="Comic Sans MS" pitchFamily="66" charset="0"/>
                        </a:rPr>
                        <a:t>trichloride</a:t>
                      </a:r>
                      <a:endParaRPr kumimoji="0" lang="en-US" sz="1800" b="0" i="0" u="none" strike="noStrike" cap="none" normalizeH="0" baseline="0" dirty="0">
                        <a:ln>
                          <a:noFill/>
                        </a:ln>
                        <a:solidFill>
                          <a:srgbClr val="FF0000"/>
                        </a:solidFill>
                        <a:effectLst/>
                        <a:latin typeface="Comic Sans MS" pitchFamily="66" charset="0"/>
                      </a:endParaRP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2.2</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3.2</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Comic Sans MS" pitchFamily="66" charset="0"/>
                        </a:rPr>
                        <a:t>1.0</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3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OF</a:t>
                      </a:r>
                      <a:r>
                        <a:rPr kumimoji="0" lang="en-US" sz="1800" b="0" i="0" u="none" strike="noStrike" cap="none" normalizeH="0" baseline="-25000" dirty="0">
                          <a:ln>
                            <a:noFill/>
                          </a:ln>
                          <a:solidFill>
                            <a:schemeClr val="tx1"/>
                          </a:solidFill>
                          <a:effectLst/>
                          <a:latin typeface="Comic Sans MS" pitchFamily="66" charset="0"/>
                        </a:rPr>
                        <a:t>2</a:t>
                      </a:r>
                      <a:br>
                        <a:rPr kumimoji="0" lang="en-US" sz="1800" b="0" i="0" u="none" strike="noStrike" cap="none" normalizeH="0" baseline="-25000" dirty="0">
                          <a:ln>
                            <a:noFill/>
                          </a:ln>
                          <a:solidFill>
                            <a:schemeClr val="tx1"/>
                          </a:solidFill>
                          <a:effectLst/>
                          <a:latin typeface="Comic Sans MS" pitchFamily="66" charset="0"/>
                        </a:rPr>
                      </a:br>
                      <a:r>
                        <a:rPr kumimoji="0" lang="en-US" sz="1800" b="0" i="0" u="none" strike="noStrike" cap="none" normalizeH="0" baseline="-2500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oxygen difluoride</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3.4</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4.0</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Comic Sans MS" pitchFamily="66" charset="0"/>
                        </a:rPr>
                        <a:t>0.6</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83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Comic Sans MS" pitchFamily="66" charset="0"/>
                        </a:rPr>
                        <a:t>HBr</a:t>
                      </a:r>
                      <a:br>
                        <a:rPr kumimoji="0" lang="en-US" sz="1800" b="0" i="0" u="none" strike="noStrike" cap="none" normalizeH="0" baseline="0" dirty="0">
                          <a:ln>
                            <a:noFill/>
                          </a:ln>
                          <a:solidFill>
                            <a:schemeClr val="tx1"/>
                          </a:solidFill>
                          <a:effectLst/>
                          <a:latin typeface="Comic Sans MS" pitchFamily="66" charset="0"/>
                        </a:rPr>
                      </a:br>
                      <a:r>
                        <a:rPr kumimoji="0" lang="en-US" sz="1800" b="0" i="0" u="none" strike="noStrike" cap="none" normalizeH="0" baseline="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hydrogen</a:t>
                      </a:r>
                      <a:br>
                        <a:rPr kumimoji="0" lang="en-US" sz="1800" b="0" i="0" u="none" strike="noStrike" cap="none" normalizeH="0" baseline="0" dirty="0">
                          <a:ln>
                            <a:noFill/>
                          </a:ln>
                          <a:solidFill>
                            <a:srgbClr val="FF0000"/>
                          </a:solidFill>
                          <a:effectLst/>
                          <a:latin typeface="Comic Sans MS" pitchFamily="66" charset="0"/>
                        </a:rPr>
                      </a:br>
                      <a:r>
                        <a:rPr kumimoji="0" lang="en-US" sz="1800" b="0" i="0" u="none" strike="noStrike" cap="none" normalizeH="0" baseline="0" dirty="0">
                          <a:ln>
                            <a:noFill/>
                          </a:ln>
                          <a:solidFill>
                            <a:srgbClr val="FF0000"/>
                          </a:solidFill>
                          <a:effectLst/>
                          <a:latin typeface="Comic Sans MS" pitchFamily="66" charset="0"/>
                        </a:rPr>
                        <a:t>bromide</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2.2</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3.0</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Comic Sans MS" pitchFamily="66" charset="0"/>
                        </a:rPr>
                        <a:t>0.8</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83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HI</a:t>
                      </a:r>
                      <a:br>
                        <a:rPr kumimoji="0" lang="en-US" sz="1800" b="0" i="0" u="none" strike="noStrike" cap="none" normalizeH="0" baseline="0" dirty="0">
                          <a:ln>
                            <a:noFill/>
                          </a:ln>
                          <a:solidFill>
                            <a:schemeClr val="tx1"/>
                          </a:solidFill>
                          <a:effectLst/>
                          <a:latin typeface="Comic Sans MS" pitchFamily="66" charset="0"/>
                        </a:rPr>
                      </a:br>
                      <a:r>
                        <a:rPr kumimoji="0" lang="en-US" sz="1800" b="0" i="0" u="none" strike="noStrike" cap="none" normalizeH="0" baseline="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hydrogen</a:t>
                      </a:r>
                      <a:br>
                        <a:rPr kumimoji="0" lang="en-US" sz="1800" b="0" i="0" u="none" strike="noStrike" cap="none" normalizeH="0" baseline="0" dirty="0">
                          <a:ln>
                            <a:noFill/>
                          </a:ln>
                          <a:solidFill>
                            <a:srgbClr val="FF0000"/>
                          </a:solidFill>
                          <a:effectLst/>
                          <a:latin typeface="Comic Sans MS" pitchFamily="66" charset="0"/>
                        </a:rPr>
                      </a:br>
                      <a:r>
                        <a:rPr kumimoji="0" lang="en-US" sz="1800" b="0" i="0" u="none" strike="noStrike" cap="none" normalizeH="0" baseline="0" dirty="0">
                          <a:ln>
                            <a:noFill/>
                          </a:ln>
                          <a:solidFill>
                            <a:srgbClr val="FF0000"/>
                          </a:solidFill>
                          <a:effectLst/>
                          <a:latin typeface="Comic Sans MS" pitchFamily="66" charset="0"/>
                        </a:rPr>
                        <a:t>iodide</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2.2</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2.7</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Comic Sans MS" pitchFamily="66" charset="0"/>
                        </a:rPr>
                        <a:t>0.5</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141062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43" name="Group 59"/>
          <p:cNvGraphicFramePr>
            <a:graphicFrameLocks noGrp="1"/>
          </p:cNvGraphicFramePr>
          <p:nvPr>
            <p:extLst>
              <p:ext uri="{D42A27DB-BD31-4B8C-83A1-F6EECF244321}">
                <p14:modId xmlns:p14="http://schemas.microsoft.com/office/powerpoint/2010/main" val="882735009"/>
              </p:ext>
            </p:extLst>
          </p:nvPr>
        </p:nvGraphicFramePr>
        <p:xfrm>
          <a:off x="0" y="838201"/>
          <a:ext cx="9143999" cy="6008369"/>
        </p:xfrm>
        <a:graphic>
          <a:graphicData uri="http://schemas.openxmlformats.org/drawingml/2006/table">
            <a:tbl>
              <a:tblPr/>
              <a:tblGrid>
                <a:gridCol w="1562341">
                  <a:extLst>
                    <a:ext uri="{9D8B030D-6E8A-4147-A177-3AD203B41FA5}">
                      <a16:colId xmlns:a16="http://schemas.microsoft.com/office/drawing/2014/main" val="20000"/>
                    </a:ext>
                  </a:extLst>
                </a:gridCol>
                <a:gridCol w="1065232">
                  <a:extLst>
                    <a:ext uri="{9D8B030D-6E8A-4147-A177-3AD203B41FA5}">
                      <a16:colId xmlns:a16="http://schemas.microsoft.com/office/drawing/2014/main" val="20001"/>
                    </a:ext>
                  </a:extLst>
                </a:gridCol>
                <a:gridCol w="1136247">
                  <a:extLst>
                    <a:ext uri="{9D8B030D-6E8A-4147-A177-3AD203B41FA5}">
                      <a16:colId xmlns:a16="http://schemas.microsoft.com/office/drawing/2014/main" val="20002"/>
                    </a:ext>
                  </a:extLst>
                </a:gridCol>
                <a:gridCol w="994216">
                  <a:extLst>
                    <a:ext uri="{9D8B030D-6E8A-4147-A177-3AD203B41FA5}">
                      <a16:colId xmlns:a16="http://schemas.microsoft.com/office/drawing/2014/main" val="20003"/>
                    </a:ext>
                  </a:extLst>
                </a:gridCol>
                <a:gridCol w="1284955">
                  <a:extLst>
                    <a:ext uri="{9D8B030D-6E8A-4147-A177-3AD203B41FA5}">
                      <a16:colId xmlns:a16="http://schemas.microsoft.com/office/drawing/2014/main" val="20004"/>
                    </a:ext>
                  </a:extLst>
                </a:gridCol>
                <a:gridCol w="3101008">
                  <a:extLst>
                    <a:ext uri="{9D8B030D-6E8A-4147-A177-3AD203B41FA5}">
                      <a16:colId xmlns:a16="http://schemas.microsoft.com/office/drawing/2014/main" val="20005"/>
                    </a:ext>
                  </a:extLst>
                </a:gridCol>
              </a:tblGrid>
              <a:tr h="1070331">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Molecule </a:t>
                      </a:r>
                      <a:br>
                        <a:rPr lang="en-US" sz="1800" kern="1200" dirty="0">
                          <a:solidFill>
                            <a:srgbClr val="000000"/>
                          </a:solidFill>
                          <a:effectLst/>
                          <a:latin typeface="Times New Roman"/>
                        </a:rPr>
                      </a:br>
                      <a:r>
                        <a:rPr lang="en-US" sz="1800" kern="1200" dirty="0">
                          <a:solidFill>
                            <a:srgbClr val="000000"/>
                          </a:solidFill>
                          <a:effectLst/>
                          <a:latin typeface="Times New Roman"/>
                        </a:rPr>
                        <a:t>formula</a:t>
                      </a:r>
                      <a:br>
                        <a:rPr lang="en-US" sz="1800" kern="1200" dirty="0">
                          <a:solidFill>
                            <a:srgbClr val="000000"/>
                          </a:solidFill>
                          <a:effectLst/>
                          <a:latin typeface="Times New Roman"/>
                        </a:rPr>
                      </a:br>
                      <a:r>
                        <a:rPr lang="en-US" sz="1800" kern="1200" dirty="0">
                          <a:solidFill>
                            <a:srgbClr val="000000"/>
                          </a:solidFill>
                          <a:effectLst/>
                          <a:latin typeface="Times New Roman"/>
                        </a:rPr>
                        <a:t>+ name</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EN </a:t>
                      </a:r>
                      <a:br>
                        <a:rPr lang="en-US" sz="1800" kern="1200" dirty="0">
                          <a:solidFill>
                            <a:srgbClr val="000000"/>
                          </a:solidFill>
                          <a:effectLst/>
                          <a:latin typeface="Times New Roman"/>
                        </a:rPr>
                      </a:br>
                      <a:r>
                        <a:rPr lang="en-US" sz="1800" kern="1200" dirty="0">
                          <a:solidFill>
                            <a:srgbClr val="000000"/>
                          </a:solidFill>
                          <a:effectLst/>
                          <a:latin typeface="Times New Roman"/>
                        </a:rPr>
                        <a:t>#1</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EN</a:t>
                      </a:r>
                      <a:br>
                        <a:rPr lang="en-US" sz="1800" kern="1200" dirty="0">
                          <a:solidFill>
                            <a:srgbClr val="000000"/>
                          </a:solidFill>
                          <a:effectLst/>
                          <a:latin typeface="Times New Roman"/>
                        </a:rPr>
                      </a:br>
                      <a:r>
                        <a:rPr lang="en-US" sz="1800" kern="1200" dirty="0">
                          <a:solidFill>
                            <a:srgbClr val="000000"/>
                          </a:solidFill>
                          <a:effectLst/>
                          <a:latin typeface="Times New Roman"/>
                        </a:rPr>
                        <a:t>#2</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EN </a:t>
                      </a:r>
                      <a:br>
                        <a:rPr lang="en-US" sz="1800" kern="1200" dirty="0">
                          <a:solidFill>
                            <a:srgbClr val="000000"/>
                          </a:solidFill>
                          <a:effectLst/>
                          <a:latin typeface="Times New Roman"/>
                        </a:rPr>
                      </a:br>
                      <a:r>
                        <a:rPr lang="en-US" sz="1800" kern="1200" dirty="0">
                          <a:solidFill>
                            <a:srgbClr val="000000"/>
                          </a:solidFill>
                          <a:effectLst/>
                          <a:latin typeface="Times New Roman"/>
                        </a:rPr>
                        <a:t>diff</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Polarity</a:t>
                      </a:r>
                      <a:br>
                        <a:rPr lang="en-US" sz="1800" kern="1200" dirty="0">
                          <a:solidFill>
                            <a:srgbClr val="000000"/>
                          </a:solidFill>
                          <a:effectLst/>
                          <a:latin typeface="Times New Roman"/>
                        </a:rPr>
                      </a:br>
                      <a:r>
                        <a:rPr lang="en-US" sz="1800" kern="1200" dirty="0">
                          <a:solidFill>
                            <a:srgbClr val="000000"/>
                          </a:solidFill>
                          <a:effectLst/>
                          <a:latin typeface="Times New Roman"/>
                        </a:rPr>
                        <a:t>rank</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1800" kern="1200" dirty="0">
                          <a:solidFill>
                            <a:srgbClr val="000000"/>
                          </a:solidFill>
                          <a:effectLst/>
                          <a:latin typeface="Times New Roman"/>
                        </a:rPr>
                        <a:t>Structural diagrams</a:t>
                      </a:r>
                      <a:endParaRPr lang="en-US" sz="18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1307">
                <a:tc>
                  <a:txBody>
                    <a:bodyPr/>
                    <a:lstStyle/>
                    <a:p>
                      <a:pPr marR="0" indent="0" algn="ctr" rtl="0">
                        <a:lnSpc>
                          <a:spcPct val="119000"/>
                        </a:lnSpc>
                        <a:spcBef>
                          <a:spcPts val="432"/>
                        </a:spcBef>
                        <a:spcAft>
                          <a:spcPts val="0"/>
                        </a:spcAft>
                      </a:pPr>
                      <a:r>
                        <a:rPr lang="en-US" sz="2000" kern="1200" dirty="0">
                          <a:solidFill>
                            <a:schemeClr val="tx1">
                              <a:lumMod val="95000"/>
                              <a:lumOff val="5000"/>
                            </a:schemeClr>
                          </a:solidFill>
                          <a:effectLst/>
                          <a:latin typeface="Comic Sans MS" panose="030F0702030302020204" pitchFamily="66" charset="0"/>
                        </a:rPr>
                        <a:t>H</a:t>
                      </a:r>
                      <a:r>
                        <a:rPr lang="en-US" sz="2000" kern="1200" baseline="-25000" dirty="0">
                          <a:solidFill>
                            <a:schemeClr val="tx1">
                              <a:lumMod val="95000"/>
                              <a:lumOff val="5000"/>
                            </a:schemeClr>
                          </a:solidFill>
                          <a:effectLst/>
                          <a:latin typeface="Comic Sans MS" panose="030F0702030302020204" pitchFamily="66" charset="0"/>
                        </a:rPr>
                        <a:t>2</a:t>
                      </a:r>
                      <a:br>
                        <a:rPr lang="en-US" sz="2000" kern="1200" baseline="-25000" dirty="0">
                          <a:solidFill>
                            <a:srgbClr val="FF0000"/>
                          </a:solidFill>
                          <a:effectLst/>
                          <a:latin typeface="Comic Sans MS" panose="030F0702030302020204" pitchFamily="66" charset="0"/>
                        </a:rPr>
                      </a:br>
                      <a:r>
                        <a:rPr lang="en-US" sz="2000" kern="1200" dirty="0">
                          <a:solidFill>
                            <a:srgbClr val="FF0000"/>
                          </a:solidFill>
                          <a:effectLst/>
                          <a:latin typeface="Comic Sans MS" panose="030F0702030302020204" pitchFamily="66" charset="0"/>
                        </a:rPr>
                        <a:t>hydrogen</a:t>
                      </a:r>
                      <a:endParaRPr lang="en-US" sz="2000" kern="1400" dirty="0">
                        <a:solidFill>
                          <a:srgbClr val="FF0000"/>
                        </a:solidFill>
                        <a:effectLst/>
                        <a:latin typeface="Comic Sans MS" panose="030F0702030302020204" pitchFamily="66" charset="0"/>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Comic Sans MS" panose="030F0702030302020204" pitchFamily="66" charset="0"/>
                        </a:rPr>
                        <a:t>2.2</a:t>
                      </a:r>
                      <a:endParaRPr lang="en-US" sz="2800" kern="1400" dirty="0">
                        <a:solidFill>
                          <a:srgbClr val="FF0000"/>
                        </a:solidFill>
                        <a:effectLst/>
                        <a:latin typeface="Comic Sans MS" panose="030F0702030302020204" pitchFamily="66" charset="0"/>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FF0000"/>
                          </a:solidFill>
                          <a:effectLst/>
                          <a:latin typeface="Comic Sans MS" panose="030F0702030302020204" pitchFamily="66" charset="0"/>
                        </a:rPr>
                        <a:t>2.2</a:t>
                      </a:r>
                      <a:endParaRPr lang="en-US" sz="2800" kern="1400" dirty="0">
                        <a:solidFill>
                          <a:srgbClr val="FF0000"/>
                        </a:solidFill>
                        <a:effectLst/>
                        <a:latin typeface="Comic Sans MS" panose="030F0702030302020204" pitchFamily="66" charset="0"/>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32"/>
                        </a:spcBef>
                        <a:spcAft>
                          <a:spcPts val="0"/>
                        </a:spcAft>
                      </a:pPr>
                      <a:r>
                        <a:rPr lang="en-US" sz="2800" kern="1200" dirty="0">
                          <a:solidFill>
                            <a:srgbClr val="0000CC"/>
                          </a:solidFill>
                          <a:effectLst/>
                          <a:latin typeface="Comic Sans MS" panose="030F0702030302020204" pitchFamily="66" charset="0"/>
                        </a:rPr>
                        <a:t>0</a:t>
                      </a:r>
                      <a:endParaRPr lang="en-US" sz="2800" kern="1400" dirty="0">
                        <a:solidFill>
                          <a:srgbClr val="0000CC"/>
                        </a:solidFill>
                        <a:effectLst/>
                        <a:latin typeface="Comic Sans MS" panose="030F0702030302020204" pitchFamily="66" charset="0"/>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19000"/>
                        </a:lnSpc>
                        <a:spcBef>
                          <a:spcPts val="432"/>
                        </a:spcBef>
                        <a:spcAft>
                          <a:spcPts val="0"/>
                        </a:spcAft>
                        <a:buClrTx/>
                        <a:buSzTx/>
                        <a:buFontTx/>
                        <a:buNone/>
                        <a:tabLst/>
                        <a:defRPr/>
                      </a:pPr>
                      <a:r>
                        <a:rPr kumimoji="0" lang="en-US" sz="4400" b="0" i="0" u="none" strike="noStrike" cap="none" normalizeH="0" baseline="0" dirty="0">
                          <a:ln>
                            <a:noFill/>
                          </a:ln>
                          <a:solidFill>
                            <a:schemeClr val="tx1">
                              <a:lumMod val="95000"/>
                              <a:lumOff val="5000"/>
                            </a:schemeClr>
                          </a:solidFill>
                          <a:effectLst/>
                          <a:latin typeface="Comic Sans MS" pitchFamily="66" charset="0"/>
                        </a:rPr>
                        <a:t>0</a:t>
                      </a:r>
                      <a:br>
                        <a:rPr kumimoji="0" lang="en-US" sz="1200" b="0" i="0" u="none" strike="noStrike" cap="none" normalizeH="0" baseline="0" dirty="0">
                          <a:ln>
                            <a:noFill/>
                          </a:ln>
                          <a:solidFill>
                            <a:schemeClr val="tx1">
                              <a:lumMod val="95000"/>
                              <a:lumOff val="5000"/>
                            </a:schemeClr>
                          </a:solidFill>
                          <a:effectLst/>
                          <a:latin typeface="Comic Sans MS" pitchFamily="66" charset="0"/>
                        </a:rPr>
                      </a:br>
                      <a:r>
                        <a:rPr kumimoji="0" lang="en-US" sz="1200" b="0" i="0" u="none" strike="noStrike" cap="none" normalizeH="0" baseline="0" dirty="0">
                          <a:ln>
                            <a:noFill/>
                          </a:ln>
                          <a:solidFill>
                            <a:schemeClr val="tx1">
                              <a:lumMod val="95000"/>
                              <a:lumOff val="5000"/>
                            </a:schemeClr>
                          </a:solidFill>
                          <a:effectLst/>
                          <a:latin typeface="Comic Sans MS" pitchFamily="66" charset="0"/>
                        </a:rPr>
                        <a:t>nonpolar</a:t>
                      </a:r>
                      <a:endParaRPr lang="en-US" sz="4400" kern="1400" dirty="0">
                        <a:solidFill>
                          <a:srgbClr val="000000"/>
                        </a:solidFill>
                        <a:effectLst/>
                        <a:latin typeface="Calibri"/>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19000"/>
                        </a:lnSpc>
                        <a:spcBef>
                          <a:spcPts val="432"/>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H―H</a:t>
                      </a:r>
                      <a:endParaRPr kumimoji="0" lang="en-US" sz="2800" b="0" i="0" u="none" strike="noStrike" kern="1400" cap="none" spc="0" normalizeH="0" baseline="0" noProof="0" dirty="0">
                        <a:ln>
                          <a:noFill/>
                        </a:ln>
                        <a:solidFill>
                          <a:srgbClr val="FF0000"/>
                        </a:solidFill>
                        <a:effectLst/>
                        <a:uLnTx/>
                        <a:uFillTx/>
                        <a:latin typeface="Comic Sans MS" panose="030F0702030302020204" pitchFamily="66" charset="0"/>
                        <a:ea typeface="+mn-ea"/>
                        <a:cs typeface="+mn-cs"/>
                      </a:endParaRP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59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PCl</a:t>
                      </a:r>
                      <a:r>
                        <a:rPr kumimoji="0" lang="en-US" sz="1800" b="0" i="0" u="none" strike="noStrike" cap="none" normalizeH="0" baseline="-25000" dirty="0">
                          <a:ln>
                            <a:noFill/>
                          </a:ln>
                          <a:solidFill>
                            <a:schemeClr val="tx1"/>
                          </a:solidFill>
                          <a:effectLst/>
                          <a:latin typeface="Comic Sans MS" pitchFamily="66" charset="0"/>
                        </a:rPr>
                        <a:t>3</a:t>
                      </a:r>
                      <a:br>
                        <a:rPr kumimoji="0" lang="en-US" sz="1800" b="0" i="0" u="none" strike="noStrike" cap="none" normalizeH="0" baseline="-25000" dirty="0">
                          <a:ln>
                            <a:noFill/>
                          </a:ln>
                          <a:solidFill>
                            <a:schemeClr val="tx1"/>
                          </a:solidFill>
                          <a:effectLst/>
                          <a:latin typeface="Comic Sans MS" pitchFamily="66" charset="0"/>
                        </a:rPr>
                      </a:br>
                      <a:r>
                        <a:rPr kumimoji="0" lang="en-US" sz="1800" b="0" i="0" u="none" strike="noStrike" cap="none" normalizeH="0" baseline="-2500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phosphorus</a:t>
                      </a:r>
                      <a:br>
                        <a:rPr kumimoji="0" lang="en-US" sz="1800" b="0" i="0" u="none" strike="noStrike" cap="none" normalizeH="0" baseline="0" dirty="0">
                          <a:ln>
                            <a:noFill/>
                          </a:ln>
                          <a:solidFill>
                            <a:srgbClr val="FF0000"/>
                          </a:solidFill>
                          <a:effectLst/>
                          <a:latin typeface="Comic Sans MS" pitchFamily="66" charset="0"/>
                        </a:rPr>
                      </a:br>
                      <a:r>
                        <a:rPr kumimoji="0" lang="en-US" sz="1800" b="0" i="0" u="none" strike="noStrike" cap="none" normalizeH="0" baseline="0" dirty="0" err="1">
                          <a:ln>
                            <a:noFill/>
                          </a:ln>
                          <a:solidFill>
                            <a:srgbClr val="FF0000"/>
                          </a:solidFill>
                          <a:effectLst/>
                          <a:latin typeface="Comic Sans MS" pitchFamily="66" charset="0"/>
                        </a:rPr>
                        <a:t>trichloride</a:t>
                      </a:r>
                      <a:endParaRPr kumimoji="0" lang="en-US" sz="1800" b="0" i="0" u="none" strike="noStrike" cap="none" normalizeH="0" baseline="0" dirty="0">
                        <a:ln>
                          <a:noFill/>
                        </a:ln>
                        <a:solidFill>
                          <a:srgbClr val="FF0000"/>
                        </a:solidFill>
                        <a:effectLst/>
                        <a:latin typeface="Comic Sans MS" pitchFamily="66" charset="0"/>
                      </a:endParaRP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2.2</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3.2</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Comic Sans MS" pitchFamily="66" charset="0"/>
                        </a:rPr>
                        <a:t>1.0</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a:ln>
                            <a:noFill/>
                          </a:ln>
                          <a:solidFill>
                            <a:schemeClr val="tx1">
                              <a:lumMod val="95000"/>
                              <a:lumOff val="5000"/>
                            </a:schemeClr>
                          </a:solidFill>
                          <a:effectLst/>
                          <a:latin typeface="Comic Sans MS" pitchFamily="66" charset="0"/>
                        </a:rPr>
                        <a:t>1</a:t>
                      </a:r>
                      <a:br>
                        <a:rPr kumimoji="0" lang="en-US" sz="1200" b="0" i="0" u="none" strike="noStrike" cap="none" normalizeH="0" baseline="0" dirty="0">
                          <a:ln>
                            <a:noFill/>
                          </a:ln>
                          <a:solidFill>
                            <a:schemeClr val="tx1">
                              <a:lumMod val="95000"/>
                              <a:lumOff val="5000"/>
                            </a:schemeClr>
                          </a:solidFill>
                          <a:effectLst/>
                          <a:latin typeface="Comic Sans MS" pitchFamily="66" charset="0"/>
                        </a:rPr>
                      </a:br>
                      <a:r>
                        <a:rPr kumimoji="0" lang="en-US" sz="1200" b="0" i="0" u="none" strike="noStrike" cap="none" normalizeH="0" baseline="0" dirty="0">
                          <a:ln>
                            <a:noFill/>
                          </a:ln>
                          <a:solidFill>
                            <a:schemeClr val="tx1">
                              <a:lumMod val="95000"/>
                              <a:lumOff val="5000"/>
                            </a:schemeClr>
                          </a:solidFill>
                          <a:effectLst/>
                          <a:latin typeface="Comic Sans MS" pitchFamily="66" charset="0"/>
                        </a:rPr>
                        <a:t>most polar</a:t>
                      </a:r>
                      <a:endParaRPr kumimoji="0" lang="en-US" sz="4400" b="0" i="0" u="none" strike="noStrike" cap="none" normalizeH="0" baseline="0" dirty="0">
                        <a:ln>
                          <a:noFill/>
                        </a:ln>
                        <a:solidFill>
                          <a:schemeClr val="tx1">
                            <a:lumMod val="95000"/>
                            <a:lumOff val="5000"/>
                          </a:schemeClr>
                        </a:solidFill>
                        <a:effectLst/>
                        <a:latin typeface="Comic Sans MS" pitchFamily="66" charset="0"/>
                      </a:endParaRP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br>
                        <a:rPr kumimoji="0" lang="en-US" sz="800" b="0" i="0" u="none" strike="noStrike" cap="none" normalizeH="0" baseline="0" dirty="0">
                          <a:ln>
                            <a:noFill/>
                          </a:ln>
                          <a:solidFill>
                            <a:srgbClr val="FF0000"/>
                          </a:solidFill>
                          <a:effectLst/>
                          <a:latin typeface="Comic Sans MS" pitchFamily="66" charset="0"/>
                        </a:rPr>
                      </a:br>
                      <a:r>
                        <a:rPr kumimoji="0" lang="en-US" sz="1800" b="0" i="0" u="none" strike="noStrike" cap="none" normalizeH="0" baseline="0" dirty="0">
                          <a:ln>
                            <a:noFill/>
                          </a:ln>
                          <a:solidFill>
                            <a:srgbClr val="FF0000"/>
                          </a:solidFill>
                          <a:effectLst/>
                          <a:latin typeface="Comic Sans MS" pitchFamily="66" charset="0"/>
                        </a:rPr>
                        <a:t>Cl―P―Cl</a:t>
                      </a:r>
                    </a:p>
                  </a:txBody>
                  <a:tcPr marT="45715" marB="4571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59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OF</a:t>
                      </a:r>
                      <a:r>
                        <a:rPr kumimoji="0" lang="en-US" sz="1800" b="0" i="0" u="none" strike="noStrike" cap="none" normalizeH="0" baseline="-25000" dirty="0">
                          <a:ln>
                            <a:noFill/>
                          </a:ln>
                          <a:solidFill>
                            <a:schemeClr val="tx1"/>
                          </a:solidFill>
                          <a:effectLst/>
                          <a:latin typeface="Comic Sans MS" pitchFamily="66" charset="0"/>
                        </a:rPr>
                        <a:t>2</a:t>
                      </a:r>
                      <a:br>
                        <a:rPr kumimoji="0" lang="en-US" sz="1800" b="0" i="0" u="none" strike="noStrike" cap="none" normalizeH="0" baseline="-25000" dirty="0">
                          <a:ln>
                            <a:noFill/>
                          </a:ln>
                          <a:solidFill>
                            <a:schemeClr val="tx1"/>
                          </a:solidFill>
                          <a:effectLst/>
                          <a:latin typeface="Comic Sans MS" pitchFamily="66" charset="0"/>
                        </a:rPr>
                      </a:br>
                      <a:r>
                        <a:rPr kumimoji="0" lang="en-US" sz="1800" b="0" i="0" u="none" strike="noStrike" cap="none" normalizeH="0" baseline="-2500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oxygen difluoride</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3.4</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4.0</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Comic Sans MS" pitchFamily="66" charset="0"/>
                        </a:rPr>
                        <a:t>0.6</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a:ln>
                            <a:noFill/>
                          </a:ln>
                          <a:solidFill>
                            <a:schemeClr val="tx1">
                              <a:lumMod val="95000"/>
                              <a:lumOff val="5000"/>
                            </a:schemeClr>
                          </a:solidFill>
                          <a:effectLst/>
                          <a:latin typeface="Comic Sans MS" pitchFamily="66" charset="0"/>
                        </a:rPr>
                        <a:t>3</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Calibri"/>
                        </a:rPr>
                        <a:t> </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59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Comic Sans MS" pitchFamily="66" charset="0"/>
                        </a:rPr>
                        <a:t>HBr</a:t>
                      </a:r>
                      <a:br>
                        <a:rPr kumimoji="0" lang="en-US" sz="1800" b="0" i="0" u="none" strike="noStrike" cap="none" normalizeH="0" baseline="0" dirty="0">
                          <a:ln>
                            <a:noFill/>
                          </a:ln>
                          <a:solidFill>
                            <a:schemeClr val="tx1"/>
                          </a:solidFill>
                          <a:effectLst/>
                          <a:latin typeface="Comic Sans MS" pitchFamily="66" charset="0"/>
                        </a:rPr>
                      </a:br>
                      <a:r>
                        <a:rPr kumimoji="0" lang="en-US" sz="1800" b="0" i="0" u="none" strike="noStrike" cap="none" normalizeH="0" baseline="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hydrogen</a:t>
                      </a:r>
                      <a:br>
                        <a:rPr kumimoji="0" lang="en-US" sz="1800" b="0" i="0" u="none" strike="noStrike" cap="none" normalizeH="0" baseline="0" dirty="0">
                          <a:ln>
                            <a:noFill/>
                          </a:ln>
                          <a:solidFill>
                            <a:srgbClr val="FF0000"/>
                          </a:solidFill>
                          <a:effectLst/>
                          <a:latin typeface="Comic Sans MS" pitchFamily="66" charset="0"/>
                        </a:rPr>
                      </a:br>
                      <a:r>
                        <a:rPr kumimoji="0" lang="en-US" sz="1800" b="0" i="0" u="none" strike="noStrike" cap="none" normalizeH="0" baseline="0" dirty="0">
                          <a:ln>
                            <a:noFill/>
                          </a:ln>
                          <a:solidFill>
                            <a:srgbClr val="FF0000"/>
                          </a:solidFill>
                          <a:effectLst/>
                          <a:latin typeface="Comic Sans MS" pitchFamily="66" charset="0"/>
                        </a:rPr>
                        <a:t>bromide</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2.2</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3.0</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Comic Sans MS" pitchFamily="66" charset="0"/>
                        </a:rPr>
                        <a:t>0.8</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a:ln>
                            <a:noFill/>
                          </a:ln>
                          <a:solidFill>
                            <a:schemeClr val="tx1">
                              <a:lumMod val="95000"/>
                              <a:lumOff val="5000"/>
                            </a:schemeClr>
                          </a:solidFill>
                          <a:effectLst/>
                          <a:latin typeface="Comic Sans MS" pitchFamily="66" charset="0"/>
                        </a:rPr>
                        <a:t>2</a:t>
                      </a:r>
                      <a:r>
                        <a:rPr kumimoji="0" lang="en-US" sz="1200" b="0" i="0" u="none" strike="noStrike" cap="none" normalizeH="0" baseline="0" dirty="0">
                          <a:ln>
                            <a:noFill/>
                          </a:ln>
                          <a:solidFill>
                            <a:schemeClr val="tx1">
                              <a:lumMod val="95000"/>
                              <a:lumOff val="5000"/>
                            </a:schemeClr>
                          </a:solidFill>
                          <a:effectLst/>
                          <a:latin typeface="Comic Sans MS" pitchFamily="66" charset="0"/>
                        </a:rPr>
                        <a:t> </a:t>
                      </a:r>
                      <a:br>
                        <a:rPr kumimoji="0" lang="en-US" sz="1200" b="0" i="0" u="none" strike="noStrike" cap="none" normalizeH="0" baseline="0" dirty="0">
                          <a:ln>
                            <a:noFill/>
                          </a:ln>
                          <a:solidFill>
                            <a:schemeClr val="tx1">
                              <a:lumMod val="95000"/>
                              <a:lumOff val="5000"/>
                            </a:schemeClr>
                          </a:solidFill>
                          <a:effectLst/>
                          <a:latin typeface="Comic Sans MS" pitchFamily="66" charset="0"/>
                        </a:rPr>
                      </a:br>
                      <a:r>
                        <a:rPr kumimoji="0" lang="en-US" sz="1200" b="0" i="0" u="none" strike="noStrike" cap="none" normalizeH="0" baseline="0" dirty="0">
                          <a:ln>
                            <a:noFill/>
                          </a:ln>
                          <a:solidFill>
                            <a:schemeClr val="tx1">
                              <a:lumMod val="95000"/>
                              <a:lumOff val="5000"/>
                            </a:schemeClr>
                          </a:solidFill>
                          <a:effectLst/>
                          <a:latin typeface="Comic Sans MS" pitchFamily="66" charset="0"/>
                        </a:rPr>
                        <a:t>2nd most polar</a:t>
                      </a:r>
                      <a:endParaRPr kumimoji="0" lang="en-US" sz="4400" b="0" i="0" u="none" strike="noStrike" cap="none" normalizeH="0" baseline="0" dirty="0">
                        <a:ln>
                          <a:noFill/>
                        </a:ln>
                        <a:solidFill>
                          <a:schemeClr val="tx1">
                            <a:lumMod val="95000"/>
                            <a:lumOff val="5000"/>
                          </a:schemeClr>
                        </a:solidFill>
                        <a:effectLst/>
                        <a:latin typeface="Comic Sans MS" pitchFamily="66" charset="0"/>
                      </a:endParaRP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800" kern="1400" dirty="0">
                          <a:solidFill>
                            <a:srgbClr val="000000"/>
                          </a:solidFill>
                          <a:effectLst/>
                          <a:latin typeface="Calibri"/>
                        </a:rPr>
                        <a:t> </a:t>
                      </a:r>
                      <a:r>
                        <a:rPr kumimoji="0" lang="en-US" sz="1800" b="0" i="0" u="none" strike="noStrike" cap="none" normalizeH="0" baseline="0" dirty="0">
                          <a:ln>
                            <a:noFill/>
                          </a:ln>
                          <a:solidFill>
                            <a:srgbClr val="FF0000"/>
                          </a:solidFill>
                          <a:effectLst/>
                          <a:latin typeface="Comic Sans MS" pitchFamily="66" charset="0"/>
                        </a:rPr>
                        <a:t>H</a:t>
                      </a:r>
                      <a:r>
                        <a:rPr kumimoji="0" lang="en-US" sz="1800" b="0" i="0" u="none" strike="noStrike" cap="none" normalizeH="0" baseline="0" dirty="0">
                          <a:ln>
                            <a:noFill/>
                          </a:ln>
                          <a:solidFill>
                            <a:srgbClr val="FF0000"/>
                          </a:solidFill>
                          <a:effectLst/>
                          <a:latin typeface="Verdana" pitchFamily="34" charset="0"/>
                        </a:rPr>
                        <a:t>―Br</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59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HI</a:t>
                      </a:r>
                      <a:br>
                        <a:rPr kumimoji="0" lang="en-US" sz="1800" b="0" i="0" u="none" strike="noStrike" cap="none" normalizeH="0" baseline="0" dirty="0">
                          <a:ln>
                            <a:noFill/>
                          </a:ln>
                          <a:solidFill>
                            <a:schemeClr val="tx1"/>
                          </a:solidFill>
                          <a:effectLst/>
                          <a:latin typeface="Comic Sans MS" pitchFamily="66" charset="0"/>
                        </a:rPr>
                      </a:br>
                      <a:r>
                        <a:rPr kumimoji="0" lang="en-US" sz="1800" b="0" i="0" u="none" strike="noStrike" cap="none" normalizeH="0" baseline="0" dirty="0">
                          <a:ln>
                            <a:noFill/>
                          </a:ln>
                          <a:solidFill>
                            <a:schemeClr val="tx1"/>
                          </a:solidFill>
                          <a:effectLst/>
                          <a:latin typeface="Comic Sans MS" pitchFamily="66" charset="0"/>
                        </a:rPr>
                        <a:t> </a:t>
                      </a:r>
                      <a:r>
                        <a:rPr kumimoji="0" lang="en-US" sz="1800" b="0" i="0" u="none" strike="noStrike" cap="none" normalizeH="0" baseline="0" dirty="0">
                          <a:ln>
                            <a:noFill/>
                          </a:ln>
                          <a:solidFill>
                            <a:srgbClr val="FF0000"/>
                          </a:solidFill>
                          <a:effectLst/>
                          <a:latin typeface="Comic Sans MS" pitchFamily="66" charset="0"/>
                        </a:rPr>
                        <a:t>hydrogen</a:t>
                      </a:r>
                      <a:br>
                        <a:rPr kumimoji="0" lang="en-US" sz="1800" b="0" i="0" u="none" strike="noStrike" cap="none" normalizeH="0" baseline="0" dirty="0">
                          <a:ln>
                            <a:noFill/>
                          </a:ln>
                          <a:solidFill>
                            <a:srgbClr val="FF0000"/>
                          </a:solidFill>
                          <a:effectLst/>
                          <a:latin typeface="Comic Sans MS" pitchFamily="66" charset="0"/>
                        </a:rPr>
                      </a:br>
                      <a:r>
                        <a:rPr kumimoji="0" lang="en-US" sz="1800" b="0" i="0" u="none" strike="noStrike" cap="none" normalizeH="0" baseline="0" dirty="0">
                          <a:ln>
                            <a:noFill/>
                          </a:ln>
                          <a:solidFill>
                            <a:srgbClr val="FF0000"/>
                          </a:solidFill>
                          <a:effectLst/>
                          <a:latin typeface="Comic Sans MS" pitchFamily="66" charset="0"/>
                        </a:rPr>
                        <a:t>iodide</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2.2</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Comic Sans MS" pitchFamily="66" charset="0"/>
                        </a:rPr>
                        <a:t>2.7</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Comic Sans MS" pitchFamily="66" charset="0"/>
                        </a:rPr>
                        <a:t>0.5</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a:ln>
                            <a:noFill/>
                          </a:ln>
                          <a:solidFill>
                            <a:schemeClr val="tx1">
                              <a:lumMod val="95000"/>
                              <a:lumOff val="5000"/>
                            </a:schemeClr>
                          </a:solidFill>
                          <a:effectLst/>
                          <a:latin typeface="Comic Sans MS" pitchFamily="66" charset="0"/>
                        </a:rPr>
                        <a:t>4</a:t>
                      </a:r>
                    </a:p>
                  </a:txBody>
                  <a:tcPr marT="45715" marB="4571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800" kern="1400" dirty="0">
                          <a:solidFill>
                            <a:srgbClr val="000000"/>
                          </a:solidFill>
                          <a:effectLst/>
                          <a:latin typeface="Calibri"/>
                        </a:rPr>
                        <a:t> </a:t>
                      </a:r>
                      <a:r>
                        <a:rPr kumimoji="0" lang="en-US" sz="1800" b="0" i="0" u="none" strike="noStrike" cap="none" normalizeH="0" baseline="0" dirty="0">
                          <a:ln>
                            <a:noFill/>
                          </a:ln>
                          <a:solidFill>
                            <a:srgbClr val="FF0000"/>
                          </a:solidFill>
                          <a:effectLst/>
                          <a:latin typeface="Comic Sans MS" pitchFamily="66" charset="0"/>
                        </a:rPr>
                        <a:t>H</a:t>
                      </a:r>
                      <a:r>
                        <a:rPr kumimoji="0" lang="en-US" sz="1800" b="0" i="0" u="none" strike="noStrike" cap="none" normalizeH="0" baseline="0" dirty="0">
                          <a:ln>
                            <a:noFill/>
                          </a:ln>
                          <a:solidFill>
                            <a:srgbClr val="FF0000"/>
                          </a:solidFill>
                          <a:effectLst/>
                          <a:latin typeface="Verdana" pitchFamily="34" charset="0"/>
                        </a:rPr>
                        <a:t>―I</a:t>
                      </a:r>
                    </a:p>
                  </a:txBody>
                  <a:tcPr marL="36576" marR="36576" marT="36576" marB="36576"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 name="Text Box 68">
            <a:extLst>
              <a:ext uri="{FF2B5EF4-FFF2-40B4-BE49-F238E27FC236}">
                <a16:creationId xmlns:a16="http://schemas.microsoft.com/office/drawing/2014/main" id="{D081C815-FFDA-452F-9BDF-29AF3D672C9A}"/>
              </a:ext>
            </a:extLst>
          </p:cNvPr>
          <p:cNvSpPr txBox="1">
            <a:spLocks noChangeArrowheads="1"/>
          </p:cNvSpPr>
          <p:nvPr/>
        </p:nvSpPr>
        <p:spPr bwMode="auto">
          <a:xfrm>
            <a:off x="7391400" y="3596828"/>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
                <a:solidFill>
                  <a:srgbClr val="FF0000"/>
                </a:solidFill>
                <a:latin typeface="Comic Sans MS" panose="030F0702030302020204" pitchFamily="66" charset="0"/>
              </a:rPr>
              <a:t> </a:t>
            </a:r>
            <a:r>
              <a:rPr lang="en-US" altLang="en-US" sz="1800">
                <a:solidFill>
                  <a:srgbClr val="FF0000"/>
                </a:solidFill>
                <a:latin typeface="Comic Sans MS" panose="030F0702030302020204" pitchFamily="66" charset="0"/>
              </a:rPr>
              <a:t>Cl</a:t>
            </a:r>
          </a:p>
        </p:txBody>
      </p:sp>
      <p:sp>
        <p:nvSpPr>
          <p:cNvPr id="12" name="Line 69">
            <a:extLst>
              <a:ext uri="{FF2B5EF4-FFF2-40B4-BE49-F238E27FC236}">
                <a16:creationId xmlns:a16="http://schemas.microsoft.com/office/drawing/2014/main" id="{203D3008-AB8F-4BBC-A10B-9DCBF3BAC8F7}"/>
              </a:ext>
            </a:extLst>
          </p:cNvPr>
          <p:cNvSpPr>
            <a:spLocks noChangeShapeType="1"/>
          </p:cNvSpPr>
          <p:nvPr/>
        </p:nvSpPr>
        <p:spPr bwMode="auto">
          <a:xfrm>
            <a:off x="7591652" y="3330128"/>
            <a:ext cx="0" cy="228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3" name="Text Box 60">
            <a:extLst>
              <a:ext uri="{FF2B5EF4-FFF2-40B4-BE49-F238E27FC236}">
                <a16:creationId xmlns:a16="http://schemas.microsoft.com/office/drawing/2014/main" id="{FE0ABFF1-7CA3-427D-AFC9-4170490E57BB}"/>
              </a:ext>
            </a:extLst>
          </p:cNvPr>
          <p:cNvSpPr txBox="1">
            <a:spLocks noChangeArrowheads="1"/>
          </p:cNvSpPr>
          <p:nvPr/>
        </p:nvSpPr>
        <p:spPr bwMode="auto">
          <a:xfrm>
            <a:off x="7200900" y="4462408"/>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FF0000"/>
                </a:solidFill>
              </a:rPr>
              <a:t>F</a:t>
            </a:r>
          </a:p>
        </p:txBody>
      </p:sp>
      <p:sp>
        <p:nvSpPr>
          <p:cNvPr id="14" name="Text Box 61">
            <a:extLst>
              <a:ext uri="{FF2B5EF4-FFF2-40B4-BE49-F238E27FC236}">
                <a16:creationId xmlns:a16="http://schemas.microsoft.com/office/drawing/2014/main" id="{3CF95487-F3C7-4F68-A1BD-30BBC24CCBAF}"/>
              </a:ext>
            </a:extLst>
          </p:cNvPr>
          <p:cNvSpPr txBox="1">
            <a:spLocks noChangeArrowheads="1"/>
          </p:cNvSpPr>
          <p:nvPr/>
        </p:nvSpPr>
        <p:spPr bwMode="auto">
          <a:xfrm>
            <a:off x="7886700" y="4462408"/>
            <a:ext cx="30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0000"/>
                </a:solidFill>
              </a:rPr>
              <a:t>F</a:t>
            </a:r>
          </a:p>
        </p:txBody>
      </p:sp>
      <p:sp>
        <p:nvSpPr>
          <p:cNvPr id="15" name="Text Box 62">
            <a:extLst>
              <a:ext uri="{FF2B5EF4-FFF2-40B4-BE49-F238E27FC236}">
                <a16:creationId xmlns:a16="http://schemas.microsoft.com/office/drawing/2014/main" id="{B6E01E96-0348-4B46-9A35-73F0D9562729}"/>
              </a:ext>
            </a:extLst>
          </p:cNvPr>
          <p:cNvSpPr txBox="1">
            <a:spLocks noChangeArrowheads="1"/>
          </p:cNvSpPr>
          <p:nvPr/>
        </p:nvSpPr>
        <p:spPr bwMode="auto">
          <a:xfrm>
            <a:off x="7505700" y="4005208"/>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FF0000"/>
                </a:solidFill>
              </a:rPr>
              <a:t>O</a:t>
            </a:r>
          </a:p>
        </p:txBody>
      </p:sp>
      <p:sp>
        <p:nvSpPr>
          <p:cNvPr id="16" name="Line 63">
            <a:extLst>
              <a:ext uri="{FF2B5EF4-FFF2-40B4-BE49-F238E27FC236}">
                <a16:creationId xmlns:a16="http://schemas.microsoft.com/office/drawing/2014/main" id="{AD7EF6BB-1473-4ABA-B73A-6866237FC45F}"/>
              </a:ext>
            </a:extLst>
          </p:cNvPr>
          <p:cNvSpPr>
            <a:spLocks noChangeShapeType="1"/>
          </p:cNvSpPr>
          <p:nvPr/>
        </p:nvSpPr>
        <p:spPr bwMode="auto">
          <a:xfrm flipV="1">
            <a:off x="7429500" y="4310008"/>
            <a:ext cx="152400" cy="2286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7" name="Line 64">
            <a:extLst>
              <a:ext uri="{FF2B5EF4-FFF2-40B4-BE49-F238E27FC236}">
                <a16:creationId xmlns:a16="http://schemas.microsoft.com/office/drawing/2014/main" id="{B3D3D2BC-CBBD-4A04-8A9F-6732ADE377CC}"/>
              </a:ext>
            </a:extLst>
          </p:cNvPr>
          <p:cNvSpPr>
            <a:spLocks noChangeShapeType="1"/>
          </p:cNvSpPr>
          <p:nvPr/>
        </p:nvSpPr>
        <p:spPr bwMode="auto">
          <a:xfrm flipH="1" flipV="1">
            <a:off x="7810500" y="4310008"/>
            <a:ext cx="152400" cy="2286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5220199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0" y="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FF0000"/>
                </a:solidFill>
                <a:latin typeface="Comic Sans MS" panose="030F0702030302020204" pitchFamily="66" charset="0"/>
              </a:rPr>
              <a:t>57.</a:t>
            </a:r>
            <a:r>
              <a:rPr lang="en-US" altLang="en-US" sz="2800" dirty="0">
                <a:solidFill>
                  <a:srgbClr val="000000"/>
                </a:solidFill>
                <a:latin typeface="Comic Sans MS" panose="030F0702030302020204" pitchFamily="66" charset="0"/>
              </a:rPr>
              <a:t> Draw two Lewis Dot diagrams of oxygen atoms </a:t>
            </a:r>
            <a:br>
              <a:rPr lang="en-US" altLang="en-US" sz="2800" dirty="0">
                <a:solidFill>
                  <a:srgbClr val="000000"/>
                </a:solidFill>
                <a:latin typeface="Comic Sans MS" panose="030F0702030302020204" pitchFamily="66" charset="0"/>
              </a:rPr>
            </a:br>
            <a:r>
              <a:rPr lang="en-US" altLang="en-US" sz="2800" dirty="0">
                <a:solidFill>
                  <a:srgbClr val="000000"/>
                </a:solidFill>
                <a:latin typeface="Comic Sans MS" panose="030F0702030302020204" pitchFamily="66" charset="0"/>
              </a:rPr>
              <a:t>      to start our thinking.</a:t>
            </a:r>
          </a:p>
        </p:txBody>
      </p:sp>
      <p:sp>
        <p:nvSpPr>
          <p:cNvPr id="20483" name="Text Box 5"/>
          <p:cNvSpPr txBox="1">
            <a:spLocks noChangeArrowheads="1"/>
          </p:cNvSpPr>
          <p:nvPr/>
        </p:nvSpPr>
        <p:spPr bwMode="auto">
          <a:xfrm>
            <a:off x="1066800" y="1295400"/>
            <a:ext cx="6629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rPr>
              <a:t> O                          O      </a:t>
            </a:r>
          </a:p>
        </p:txBody>
      </p:sp>
      <p:sp>
        <p:nvSpPr>
          <p:cNvPr id="20484" name="Oval 6"/>
          <p:cNvSpPr>
            <a:spLocks noChangeArrowheads="1"/>
          </p:cNvSpPr>
          <p:nvPr/>
        </p:nvSpPr>
        <p:spPr bwMode="auto">
          <a:xfrm>
            <a:off x="1524000" y="12954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85" name="Oval 7"/>
          <p:cNvSpPr>
            <a:spLocks noChangeArrowheads="1"/>
          </p:cNvSpPr>
          <p:nvPr/>
        </p:nvSpPr>
        <p:spPr bwMode="auto">
          <a:xfrm>
            <a:off x="1676400" y="12954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86" name="Oval 8"/>
          <p:cNvSpPr>
            <a:spLocks noChangeArrowheads="1"/>
          </p:cNvSpPr>
          <p:nvPr/>
        </p:nvSpPr>
        <p:spPr bwMode="auto">
          <a:xfrm>
            <a:off x="1524000" y="2133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87" name="Oval 9"/>
          <p:cNvSpPr>
            <a:spLocks noChangeArrowheads="1"/>
          </p:cNvSpPr>
          <p:nvPr/>
        </p:nvSpPr>
        <p:spPr bwMode="auto">
          <a:xfrm>
            <a:off x="1676400" y="2133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88" name="Oval 10"/>
          <p:cNvSpPr>
            <a:spLocks noChangeArrowheads="1"/>
          </p:cNvSpPr>
          <p:nvPr/>
        </p:nvSpPr>
        <p:spPr bwMode="auto">
          <a:xfrm>
            <a:off x="1219200" y="1828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89" name="Oval 11"/>
          <p:cNvSpPr>
            <a:spLocks noChangeArrowheads="1"/>
          </p:cNvSpPr>
          <p:nvPr/>
        </p:nvSpPr>
        <p:spPr bwMode="auto">
          <a:xfrm>
            <a:off x="1219200" y="1600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90" name="Oval 12"/>
          <p:cNvSpPr>
            <a:spLocks noChangeArrowheads="1"/>
          </p:cNvSpPr>
          <p:nvPr/>
        </p:nvSpPr>
        <p:spPr bwMode="auto">
          <a:xfrm>
            <a:off x="7010400" y="2133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91" name="Oval 13"/>
          <p:cNvSpPr>
            <a:spLocks noChangeArrowheads="1"/>
          </p:cNvSpPr>
          <p:nvPr/>
        </p:nvSpPr>
        <p:spPr bwMode="auto">
          <a:xfrm>
            <a:off x="7162800" y="2133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92" name="Oval 14"/>
          <p:cNvSpPr>
            <a:spLocks noChangeArrowheads="1"/>
          </p:cNvSpPr>
          <p:nvPr/>
        </p:nvSpPr>
        <p:spPr bwMode="auto">
          <a:xfrm>
            <a:off x="7010400" y="1371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93" name="Oval 15"/>
          <p:cNvSpPr>
            <a:spLocks noChangeArrowheads="1"/>
          </p:cNvSpPr>
          <p:nvPr/>
        </p:nvSpPr>
        <p:spPr bwMode="auto">
          <a:xfrm>
            <a:off x="7162800" y="1371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94" name="Oval 16"/>
          <p:cNvSpPr>
            <a:spLocks noChangeArrowheads="1"/>
          </p:cNvSpPr>
          <p:nvPr/>
        </p:nvSpPr>
        <p:spPr bwMode="auto">
          <a:xfrm>
            <a:off x="7391400" y="1600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95" name="Oval 17"/>
          <p:cNvSpPr>
            <a:spLocks noChangeArrowheads="1"/>
          </p:cNvSpPr>
          <p:nvPr/>
        </p:nvSpPr>
        <p:spPr bwMode="auto">
          <a:xfrm>
            <a:off x="7391400" y="1828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96" name="Text Box 18"/>
          <p:cNvSpPr txBox="1">
            <a:spLocks noChangeArrowheads="1"/>
          </p:cNvSpPr>
          <p:nvPr/>
        </p:nvSpPr>
        <p:spPr bwMode="auto">
          <a:xfrm>
            <a:off x="0" y="2712156"/>
            <a:ext cx="9144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solidFill>
                  <a:srgbClr val="0000CC"/>
                </a:solidFill>
                <a:latin typeface="Comic Sans MS" panose="030F0702030302020204" pitchFamily="66" charset="0"/>
              </a:rPr>
              <a:t>58.  </a:t>
            </a:r>
            <a:r>
              <a:rPr lang="en-US" altLang="en-US" dirty="0">
                <a:solidFill>
                  <a:srgbClr val="0000CC"/>
                </a:solidFill>
                <a:latin typeface="Comic Sans MS" panose="030F0702030302020204" pitchFamily="66" charset="0"/>
              </a:rPr>
              <a:t>How many electrons does EACH atom</a:t>
            </a:r>
            <a:br>
              <a:rPr lang="en-US" altLang="en-US" dirty="0">
                <a:solidFill>
                  <a:srgbClr val="0000CC"/>
                </a:solidFill>
                <a:latin typeface="Comic Sans MS" panose="030F0702030302020204" pitchFamily="66" charset="0"/>
              </a:rPr>
            </a:br>
            <a:r>
              <a:rPr lang="en-US" altLang="en-US" dirty="0">
                <a:solidFill>
                  <a:srgbClr val="0000CC"/>
                </a:solidFill>
                <a:latin typeface="Comic Sans MS" panose="030F0702030302020204" pitchFamily="66" charset="0"/>
              </a:rPr>
              <a:t>       of oxygen need to complete the </a:t>
            </a:r>
            <a:br>
              <a:rPr lang="en-US" altLang="en-US" dirty="0">
                <a:solidFill>
                  <a:srgbClr val="0000CC"/>
                </a:solidFill>
                <a:latin typeface="Comic Sans MS" panose="030F0702030302020204" pitchFamily="66" charset="0"/>
              </a:rPr>
            </a:br>
            <a:r>
              <a:rPr lang="en-US" altLang="en-US" dirty="0">
                <a:solidFill>
                  <a:srgbClr val="0000CC"/>
                </a:solidFill>
                <a:latin typeface="Comic Sans MS" panose="030F0702030302020204" pitchFamily="66" charset="0"/>
              </a:rPr>
              <a:t>       octet?  Can they do this for each other?</a:t>
            </a:r>
          </a:p>
        </p:txBody>
      </p:sp>
    </p:spTree>
    <p:extLst>
      <p:ext uri="{BB962C8B-B14F-4D97-AF65-F5344CB8AC3E}">
        <p14:creationId xmlns:p14="http://schemas.microsoft.com/office/powerpoint/2010/main" val="1735169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0" y="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FF0000"/>
                </a:solidFill>
                <a:latin typeface="Comic Sans MS" panose="030F0702030302020204" pitchFamily="66" charset="0"/>
              </a:rPr>
              <a:t>57.</a:t>
            </a:r>
            <a:r>
              <a:rPr lang="en-US" altLang="en-US" sz="2800" dirty="0">
                <a:solidFill>
                  <a:srgbClr val="000000"/>
                </a:solidFill>
                <a:latin typeface="Comic Sans MS" panose="030F0702030302020204" pitchFamily="66" charset="0"/>
              </a:rPr>
              <a:t> Draw two Lewis Dot diagrams of oxygen atoms </a:t>
            </a:r>
            <a:br>
              <a:rPr lang="en-US" altLang="en-US" sz="2800" dirty="0">
                <a:solidFill>
                  <a:srgbClr val="000000"/>
                </a:solidFill>
                <a:latin typeface="Comic Sans MS" panose="030F0702030302020204" pitchFamily="66" charset="0"/>
              </a:rPr>
            </a:br>
            <a:r>
              <a:rPr lang="en-US" altLang="en-US" sz="2800" dirty="0">
                <a:solidFill>
                  <a:srgbClr val="000000"/>
                </a:solidFill>
                <a:latin typeface="Comic Sans MS" panose="030F0702030302020204" pitchFamily="66" charset="0"/>
              </a:rPr>
              <a:t>      to start our thinking.</a:t>
            </a:r>
          </a:p>
        </p:txBody>
      </p:sp>
      <p:sp>
        <p:nvSpPr>
          <p:cNvPr id="20483" name="Text Box 5"/>
          <p:cNvSpPr txBox="1">
            <a:spLocks noChangeArrowheads="1"/>
          </p:cNvSpPr>
          <p:nvPr/>
        </p:nvSpPr>
        <p:spPr bwMode="auto">
          <a:xfrm>
            <a:off x="1066800" y="1295400"/>
            <a:ext cx="6629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rPr>
              <a:t> O                          O      </a:t>
            </a:r>
          </a:p>
        </p:txBody>
      </p:sp>
      <p:sp>
        <p:nvSpPr>
          <p:cNvPr id="20484" name="Oval 6"/>
          <p:cNvSpPr>
            <a:spLocks noChangeArrowheads="1"/>
          </p:cNvSpPr>
          <p:nvPr/>
        </p:nvSpPr>
        <p:spPr bwMode="auto">
          <a:xfrm>
            <a:off x="1524000" y="12954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85" name="Oval 7"/>
          <p:cNvSpPr>
            <a:spLocks noChangeArrowheads="1"/>
          </p:cNvSpPr>
          <p:nvPr/>
        </p:nvSpPr>
        <p:spPr bwMode="auto">
          <a:xfrm>
            <a:off x="1676400" y="12954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86" name="Oval 8"/>
          <p:cNvSpPr>
            <a:spLocks noChangeArrowheads="1"/>
          </p:cNvSpPr>
          <p:nvPr/>
        </p:nvSpPr>
        <p:spPr bwMode="auto">
          <a:xfrm>
            <a:off x="1524000" y="2133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87" name="Oval 9"/>
          <p:cNvSpPr>
            <a:spLocks noChangeArrowheads="1"/>
          </p:cNvSpPr>
          <p:nvPr/>
        </p:nvSpPr>
        <p:spPr bwMode="auto">
          <a:xfrm>
            <a:off x="1676400" y="2133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88" name="Oval 10"/>
          <p:cNvSpPr>
            <a:spLocks noChangeArrowheads="1"/>
          </p:cNvSpPr>
          <p:nvPr/>
        </p:nvSpPr>
        <p:spPr bwMode="auto">
          <a:xfrm>
            <a:off x="1219200" y="1828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89" name="Oval 11"/>
          <p:cNvSpPr>
            <a:spLocks noChangeArrowheads="1"/>
          </p:cNvSpPr>
          <p:nvPr/>
        </p:nvSpPr>
        <p:spPr bwMode="auto">
          <a:xfrm>
            <a:off x="1219200" y="1600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90" name="Oval 12"/>
          <p:cNvSpPr>
            <a:spLocks noChangeArrowheads="1"/>
          </p:cNvSpPr>
          <p:nvPr/>
        </p:nvSpPr>
        <p:spPr bwMode="auto">
          <a:xfrm>
            <a:off x="7010400" y="2133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91" name="Oval 13"/>
          <p:cNvSpPr>
            <a:spLocks noChangeArrowheads="1"/>
          </p:cNvSpPr>
          <p:nvPr/>
        </p:nvSpPr>
        <p:spPr bwMode="auto">
          <a:xfrm>
            <a:off x="7162800" y="2133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92" name="Oval 14"/>
          <p:cNvSpPr>
            <a:spLocks noChangeArrowheads="1"/>
          </p:cNvSpPr>
          <p:nvPr/>
        </p:nvSpPr>
        <p:spPr bwMode="auto">
          <a:xfrm>
            <a:off x="7010400" y="1371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93" name="Oval 15"/>
          <p:cNvSpPr>
            <a:spLocks noChangeArrowheads="1"/>
          </p:cNvSpPr>
          <p:nvPr/>
        </p:nvSpPr>
        <p:spPr bwMode="auto">
          <a:xfrm>
            <a:off x="7162800" y="1371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94" name="Oval 16"/>
          <p:cNvSpPr>
            <a:spLocks noChangeArrowheads="1"/>
          </p:cNvSpPr>
          <p:nvPr/>
        </p:nvSpPr>
        <p:spPr bwMode="auto">
          <a:xfrm>
            <a:off x="7391400" y="1600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95" name="Oval 17"/>
          <p:cNvSpPr>
            <a:spLocks noChangeArrowheads="1"/>
          </p:cNvSpPr>
          <p:nvPr/>
        </p:nvSpPr>
        <p:spPr bwMode="auto">
          <a:xfrm>
            <a:off x="7391400" y="1828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496" name="Text Box 18"/>
          <p:cNvSpPr txBox="1">
            <a:spLocks noChangeArrowheads="1"/>
          </p:cNvSpPr>
          <p:nvPr/>
        </p:nvSpPr>
        <p:spPr bwMode="auto">
          <a:xfrm>
            <a:off x="0" y="2712156"/>
            <a:ext cx="9144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solidFill>
                  <a:srgbClr val="0000CC"/>
                </a:solidFill>
                <a:latin typeface="Comic Sans MS" panose="030F0702030302020204" pitchFamily="66" charset="0"/>
              </a:rPr>
              <a:t>58.  </a:t>
            </a:r>
            <a:r>
              <a:rPr lang="en-US" altLang="en-US" dirty="0">
                <a:solidFill>
                  <a:srgbClr val="0000CC"/>
                </a:solidFill>
                <a:latin typeface="Comic Sans MS" panose="030F0702030302020204" pitchFamily="66" charset="0"/>
              </a:rPr>
              <a:t>How many electrons does EACH atom</a:t>
            </a:r>
            <a:br>
              <a:rPr lang="en-US" altLang="en-US" dirty="0">
                <a:solidFill>
                  <a:srgbClr val="0000CC"/>
                </a:solidFill>
                <a:latin typeface="Comic Sans MS" panose="030F0702030302020204" pitchFamily="66" charset="0"/>
              </a:rPr>
            </a:br>
            <a:r>
              <a:rPr lang="en-US" altLang="en-US" dirty="0">
                <a:solidFill>
                  <a:srgbClr val="0000CC"/>
                </a:solidFill>
                <a:latin typeface="Comic Sans MS" panose="030F0702030302020204" pitchFamily="66" charset="0"/>
              </a:rPr>
              <a:t>       of oxygen need to complete the </a:t>
            </a:r>
            <a:br>
              <a:rPr lang="en-US" altLang="en-US" dirty="0">
                <a:solidFill>
                  <a:srgbClr val="0000CC"/>
                </a:solidFill>
                <a:latin typeface="Comic Sans MS" panose="030F0702030302020204" pitchFamily="66" charset="0"/>
              </a:rPr>
            </a:br>
            <a:r>
              <a:rPr lang="en-US" altLang="en-US" dirty="0">
                <a:solidFill>
                  <a:srgbClr val="0000CC"/>
                </a:solidFill>
                <a:latin typeface="Comic Sans MS" panose="030F0702030302020204" pitchFamily="66" charset="0"/>
              </a:rPr>
              <a:t>       octet?  Can they do this for each other?</a:t>
            </a:r>
          </a:p>
        </p:txBody>
      </p:sp>
      <p:sp>
        <p:nvSpPr>
          <p:cNvPr id="18" name="TextBox 17">
            <a:extLst>
              <a:ext uri="{FF2B5EF4-FFF2-40B4-BE49-F238E27FC236}">
                <a16:creationId xmlns:a16="http://schemas.microsoft.com/office/drawing/2014/main" id="{DAE8CCBA-D5EF-4BEB-85FD-5ECF83EB9C63}"/>
              </a:ext>
            </a:extLst>
          </p:cNvPr>
          <p:cNvSpPr txBox="1"/>
          <p:nvPr/>
        </p:nvSpPr>
        <p:spPr>
          <a:xfrm>
            <a:off x="304800" y="4657635"/>
            <a:ext cx="8686800" cy="1754326"/>
          </a:xfrm>
          <a:prstGeom prst="rect">
            <a:avLst/>
          </a:prstGeom>
          <a:noFill/>
        </p:spPr>
        <p:txBody>
          <a:bodyPr wrap="square">
            <a:spAutoFit/>
          </a:bodyPr>
          <a:lstStyle/>
          <a:p>
            <a:r>
              <a:rPr lang="en-US" altLang="en-US" sz="3600" dirty="0">
                <a:solidFill>
                  <a:srgbClr val="0000CC"/>
                </a:solidFill>
                <a:latin typeface="Comic Sans MS" panose="030F0702030302020204" pitchFamily="66" charset="0"/>
              </a:rPr>
              <a:t>They both “need” to borrow 2 electrons to become isoelectric to a noble gas. </a:t>
            </a:r>
            <a:br>
              <a:rPr lang="en-US" altLang="en-US" sz="3600" dirty="0">
                <a:solidFill>
                  <a:srgbClr val="0000CC"/>
                </a:solidFill>
                <a:latin typeface="Comic Sans MS" panose="030F0702030302020204" pitchFamily="66" charset="0"/>
              </a:rPr>
            </a:br>
            <a:r>
              <a:rPr lang="en-US" altLang="en-US" sz="3600" dirty="0">
                <a:solidFill>
                  <a:srgbClr val="0000CC"/>
                </a:solidFill>
                <a:latin typeface="Comic Sans MS" panose="030F0702030302020204" pitchFamily="66" charset="0"/>
              </a:rPr>
              <a:t>                </a:t>
            </a:r>
            <a:r>
              <a:rPr lang="en-US" altLang="en-US" sz="3200" i="1" dirty="0">
                <a:solidFill>
                  <a:srgbClr val="0000CC"/>
                </a:solidFill>
                <a:latin typeface="Comic Sans MS" panose="030F0702030302020204" pitchFamily="66" charset="0"/>
              </a:rPr>
              <a:t>* and yes, they can!</a:t>
            </a:r>
            <a:endParaRPr lang="en-US" sz="3600" i="1" dirty="0">
              <a:solidFill>
                <a:srgbClr val="0000CC"/>
              </a:solidFill>
            </a:endParaRPr>
          </a:p>
        </p:txBody>
      </p:sp>
    </p:spTree>
    <p:extLst>
      <p:ext uri="{BB962C8B-B14F-4D97-AF65-F5344CB8AC3E}">
        <p14:creationId xmlns:p14="http://schemas.microsoft.com/office/powerpoint/2010/main" val="27467631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0" y="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FF0000"/>
                </a:solidFill>
                <a:latin typeface="Comic Sans MS" panose="030F0702030302020204" pitchFamily="66" charset="0"/>
              </a:rPr>
              <a:t>59. Draw the Lewis Dot diagram for oxygen and</a:t>
            </a:r>
            <a:br>
              <a:rPr lang="en-US" altLang="en-US" sz="2800" dirty="0">
                <a:solidFill>
                  <a:srgbClr val="FF0000"/>
                </a:solidFill>
                <a:latin typeface="Comic Sans MS" panose="030F0702030302020204" pitchFamily="66" charset="0"/>
              </a:rPr>
            </a:br>
            <a:r>
              <a:rPr lang="en-US" altLang="en-US" sz="2800" dirty="0">
                <a:solidFill>
                  <a:srgbClr val="FF0000"/>
                </a:solidFill>
                <a:latin typeface="Comic Sans MS" panose="030F0702030302020204" pitchFamily="66" charset="0"/>
              </a:rPr>
              <a:t>      memorize this forever.  </a:t>
            </a:r>
          </a:p>
        </p:txBody>
      </p:sp>
      <p:sp>
        <p:nvSpPr>
          <p:cNvPr id="20483" name="Text Box 5"/>
          <p:cNvSpPr txBox="1">
            <a:spLocks noChangeArrowheads="1"/>
          </p:cNvSpPr>
          <p:nvPr/>
        </p:nvSpPr>
        <p:spPr bwMode="auto">
          <a:xfrm>
            <a:off x="309033" y="1259462"/>
            <a:ext cx="76962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dirty="0">
                <a:solidFill>
                  <a:srgbClr val="000000"/>
                </a:solidFill>
              </a:rPr>
              <a:t> O</a:t>
            </a:r>
            <a:r>
              <a:rPr lang="en-US" altLang="en-US" sz="5400" baseline="-25000" dirty="0">
                <a:solidFill>
                  <a:srgbClr val="000000"/>
                </a:solidFill>
              </a:rPr>
              <a:t>2</a:t>
            </a:r>
            <a:r>
              <a:rPr lang="en-US" altLang="en-US" sz="5400" dirty="0">
                <a:solidFill>
                  <a:srgbClr val="000000"/>
                </a:solidFill>
              </a:rPr>
              <a:t> is           </a:t>
            </a:r>
            <a:r>
              <a:rPr lang="en-US" altLang="en-US" sz="800" dirty="0">
                <a:solidFill>
                  <a:srgbClr val="000000"/>
                </a:solidFill>
              </a:rPr>
              <a:t>    </a:t>
            </a:r>
            <a:r>
              <a:rPr lang="en-US" altLang="en-US" sz="5400" dirty="0">
                <a:solidFill>
                  <a:srgbClr val="000000"/>
                </a:solidFill>
              </a:rPr>
              <a:t>    </a:t>
            </a:r>
            <a:r>
              <a:rPr lang="en-US" altLang="en-US" sz="800" dirty="0">
                <a:solidFill>
                  <a:srgbClr val="000000"/>
                </a:solidFill>
              </a:rPr>
              <a:t>  </a:t>
            </a:r>
            <a:r>
              <a:rPr lang="en-US" altLang="en-US" sz="5400" dirty="0">
                <a:solidFill>
                  <a:srgbClr val="000000"/>
                </a:solidFill>
              </a:rPr>
              <a:t>    O</a:t>
            </a:r>
            <a:r>
              <a:rPr lang="en-US" altLang="en-US" sz="800" dirty="0">
                <a:solidFill>
                  <a:srgbClr val="000000"/>
                </a:solidFill>
              </a:rPr>
              <a:t>  </a:t>
            </a:r>
            <a:r>
              <a:rPr lang="en-US" altLang="en-US" sz="5400" dirty="0">
                <a:solidFill>
                  <a:srgbClr val="000000"/>
                </a:solidFill>
              </a:rPr>
              <a:t> </a:t>
            </a:r>
            <a:r>
              <a:rPr lang="en-US" altLang="en-US" sz="800" dirty="0">
                <a:solidFill>
                  <a:srgbClr val="000000"/>
                </a:solidFill>
              </a:rPr>
              <a:t>     </a:t>
            </a:r>
            <a:r>
              <a:rPr lang="en-US" altLang="en-US" sz="5400" dirty="0" err="1">
                <a:solidFill>
                  <a:srgbClr val="000000"/>
                </a:solidFill>
              </a:rPr>
              <a:t>O</a:t>
            </a:r>
            <a:br>
              <a:rPr lang="en-US" altLang="en-US" sz="5400" dirty="0">
                <a:solidFill>
                  <a:srgbClr val="000000"/>
                </a:solidFill>
              </a:rPr>
            </a:br>
            <a:br>
              <a:rPr lang="en-US" altLang="en-US" sz="5400" dirty="0">
                <a:solidFill>
                  <a:srgbClr val="000000"/>
                </a:solidFill>
              </a:rPr>
            </a:br>
            <a:r>
              <a:rPr lang="en-US" altLang="en-US" sz="5400" dirty="0">
                <a:solidFill>
                  <a:srgbClr val="000000"/>
                </a:solidFill>
              </a:rPr>
              <a:t>       or  O=O   </a:t>
            </a:r>
          </a:p>
        </p:txBody>
      </p:sp>
      <p:sp>
        <p:nvSpPr>
          <p:cNvPr id="31" name="Text Box 30">
            <a:extLst>
              <a:ext uri="{FF2B5EF4-FFF2-40B4-BE49-F238E27FC236}">
                <a16:creationId xmlns:a16="http://schemas.microsoft.com/office/drawing/2014/main" id="{1DED740B-B2C4-4F90-9290-2D37B87F23BE}"/>
              </a:ext>
            </a:extLst>
          </p:cNvPr>
          <p:cNvSpPr txBox="1">
            <a:spLocks noChangeArrowheads="1"/>
          </p:cNvSpPr>
          <p:nvPr/>
        </p:nvSpPr>
        <p:spPr bwMode="auto">
          <a:xfrm>
            <a:off x="22578" y="4278498"/>
            <a:ext cx="9121422" cy="260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dirty="0">
                <a:solidFill>
                  <a:srgbClr val="FF0000"/>
                </a:solidFill>
                <a:latin typeface="Times New Roman" panose="02020603050405020304" pitchFamily="18" charset="0"/>
                <a:cs typeface="Times New Roman" panose="02020603050405020304" pitchFamily="18" charset="0"/>
              </a:rPr>
              <a:t>DOUBLE NONPOLAR COVALENT BOND</a:t>
            </a:r>
            <a:br>
              <a:rPr lang="en-US" altLang="en-US" sz="4800" dirty="0">
                <a:solidFill>
                  <a:srgbClr val="FF0000"/>
                </a:solidFill>
                <a:latin typeface="Broadway" panose="04040905080B02020502" pitchFamily="82" charset="0"/>
              </a:rPr>
            </a:br>
            <a:r>
              <a:rPr lang="en-US" altLang="en-US" sz="4000" dirty="0">
                <a:solidFill>
                  <a:srgbClr val="0000CC"/>
                </a:solidFill>
                <a:latin typeface="Times New Roman" panose="02020603050405020304" pitchFamily="18" charset="0"/>
                <a:cs typeface="Times New Roman" panose="02020603050405020304" pitchFamily="18" charset="0"/>
              </a:rPr>
              <a:t>Why is this a NONPOLAR bond? _____</a:t>
            </a:r>
            <a:endParaRPr lang="en-US" altLang="en-US" sz="6000" dirty="0">
              <a:solidFill>
                <a:srgbClr val="0000CC"/>
              </a:solidFill>
              <a:latin typeface="Broadway" panose="04040905080B02020502" pitchFamily="82" charset="0"/>
            </a:endParaRPr>
          </a:p>
          <a:p>
            <a:pPr eaLnBrk="1" hangingPunct="1">
              <a:spcBef>
                <a:spcPct val="50000"/>
              </a:spcBef>
              <a:buFontTx/>
              <a:buNone/>
            </a:pPr>
            <a:endParaRPr lang="en-US" altLang="en-US" sz="1800" dirty="0">
              <a:solidFill>
                <a:srgbClr val="000000"/>
              </a:solidFill>
            </a:endParaRPr>
          </a:p>
        </p:txBody>
      </p:sp>
      <p:grpSp>
        <p:nvGrpSpPr>
          <p:cNvPr id="6" name="Group 5">
            <a:extLst>
              <a:ext uri="{FF2B5EF4-FFF2-40B4-BE49-F238E27FC236}">
                <a16:creationId xmlns:a16="http://schemas.microsoft.com/office/drawing/2014/main" id="{3E83C4FB-60EF-C87A-B69F-6FF5438EFC76}"/>
              </a:ext>
            </a:extLst>
          </p:cNvPr>
          <p:cNvGrpSpPr/>
          <p:nvPr/>
        </p:nvGrpSpPr>
        <p:grpSpPr>
          <a:xfrm>
            <a:off x="5977467" y="1219200"/>
            <a:ext cx="1181100" cy="961513"/>
            <a:chOff x="5977467" y="1219200"/>
            <a:chExt cx="1181100" cy="961513"/>
          </a:xfrm>
        </p:grpSpPr>
        <p:sp>
          <p:nvSpPr>
            <p:cNvPr id="19" name="Oval 18">
              <a:extLst>
                <a:ext uri="{FF2B5EF4-FFF2-40B4-BE49-F238E27FC236}">
                  <a16:creationId xmlns:a16="http://schemas.microsoft.com/office/drawing/2014/main" id="{3F961AB8-99AA-47D1-8C7E-B752045ECB44}"/>
                </a:ext>
              </a:extLst>
            </p:cNvPr>
            <p:cNvSpPr>
              <a:spLocks noChangeArrowheads="1"/>
            </p:cNvSpPr>
            <p:nvPr/>
          </p:nvSpPr>
          <p:spPr bwMode="auto">
            <a:xfrm>
              <a:off x="5977467" y="1219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 name="Oval 19">
              <a:extLst>
                <a:ext uri="{FF2B5EF4-FFF2-40B4-BE49-F238E27FC236}">
                  <a16:creationId xmlns:a16="http://schemas.microsoft.com/office/drawing/2014/main" id="{6D0142D2-D04D-4617-A4D3-2687A3E92F0F}"/>
                </a:ext>
              </a:extLst>
            </p:cNvPr>
            <p:cNvSpPr>
              <a:spLocks noChangeArrowheads="1"/>
            </p:cNvSpPr>
            <p:nvPr/>
          </p:nvSpPr>
          <p:spPr bwMode="auto">
            <a:xfrm>
              <a:off x="6129867" y="1219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1" name="Oval 20">
              <a:extLst>
                <a:ext uri="{FF2B5EF4-FFF2-40B4-BE49-F238E27FC236}">
                  <a16:creationId xmlns:a16="http://schemas.microsoft.com/office/drawing/2014/main" id="{5689D1FB-E620-48E4-A5F9-5EC868487066}"/>
                </a:ext>
              </a:extLst>
            </p:cNvPr>
            <p:cNvSpPr>
              <a:spLocks noChangeArrowheads="1"/>
            </p:cNvSpPr>
            <p:nvPr/>
          </p:nvSpPr>
          <p:spPr bwMode="auto">
            <a:xfrm>
              <a:off x="6929967" y="1222419"/>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2" name="Oval 21">
              <a:extLst>
                <a:ext uri="{FF2B5EF4-FFF2-40B4-BE49-F238E27FC236}">
                  <a16:creationId xmlns:a16="http://schemas.microsoft.com/office/drawing/2014/main" id="{E56E4022-8AEE-477A-9C6D-7E20495675CB}"/>
                </a:ext>
              </a:extLst>
            </p:cNvPr>
            <p:cNvSpPr>
              <a:spLocks noChangeArrowheads="1"/>
            </p:cNvSpPr>
            <p:nvPr/>
          </p:nvSpPr>
          <p:spPr bwMode="auto">
            <a:xfrm>
              <a:off x="7082367" y="1222419"/>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3" name="Oval 22">
              <a:extLst>
                <a:ext uri="{FF2B5EF4-FFF2-40B4-BE49-F238E27FC236}">
                  <a16:creationId xmlns:a16="http://schemas.microsoft.com/office/drawing/2014/main" id="{29B1920A-3ECA-4EB3-ACA0-29D9F940BC45}"/>
                </a:ext>
              </a:extLst>
            </p:cNvPr>
            <p:cNvSpPr>
              <a:spLocks noChangeArrowheads="1"/>
            </p:cNvSpPr>
            <p:nvPr/>
          </p:nvSpPr>
          <p:spPr bwMode="auto">
            <a:xfrm>
              <a:off x="6629400" y="1600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4" name="Oval 23">
              <a:extLst>
                <a:ext uri="{FF2B5EF4-FFF2-40B4-BE49-F238E27FC236}">
                  <a16:creationId xmlns:a16="http://schemas.microsoft.com/office/drawing/2014/main" id="{30EA2EB7-85AC-46A7-AE92-D911BAD27C17}"/>
                </a:ext>
              </a:extLst>
            </p:cNvPr>
            <p:cNvSpPr>
              <a:spLocks noChangeArrowheads="1"/>
            </p:cNvSpPr>
            <p:nvPr/>
          </p:nvSpPr>
          <p:spPr bwMode="auto">
            <a:xfrm>
              <a:off x="6629400" y="1752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7" name="Oval 26">
              <a:extLst>
                <a:ext uri="{FF2B5EF4-FFF2-40B4-BE49-F238E27FC236}">
                  <a16:creationId xmlns:a16="http://schemas.microsoft.com/office/drawing/2014/main" id="{91044EB3-6C8C-4483-A781-5679FB6CEA4A}"/>
                </a:ext>
              </a:extLst>
            </p:cNvPr>
            <p:cNvSpPr>
              <a:spLocks noChangeArrowheads="1"/>
            </p:cNvSpPr>
            <p:nvPr/>
          </p:nvSpPr>
          <p:spPr bwMode="auto">
            <a:xfrm>
              <a:off x="6477000" y="1600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8" name="Oval 27">
              <a:extLst>
                <a:ext uri="{FF2B5EF4-FFF2-40B4-BE49-F238E27FC236}">
                  <a16:creationId xmlns:a16="http://schemas.microsoft.com/office/drawing/2014/main" id="{D42FDA33-E8B9-43EC-BDFA-566D14BA7EEC}"/>
                </a:ext>
              </a:extLst>
            </p:cNvPr>
            <p:cNvSpPr>
              <a:spLocks noChangeArrowheads="1"/>
            </p:cNvSpPr>
            <p:nvPr/>
          </p:nvSpPr>
          <p:spPr bwMode="auto">
            <a:xfrm>
              <a:off x="6477000" y="1752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 name="Oval 1">
              <a:extLst>
                <a:ext uri="{FF2B5EF4-FFF2-40B4-BE49-F238E27FC236}">
                  <a16:creationId xmlns:a16="http://schemas.microsoft.com/office/drawing/2014/main" id="{A1688C55-2DD0-7F38-4387-31F5FB64D90A}"/>
                </a:ext>
              </a:extLst>
            </p:cNvPr>
            <p:cNvSpPr>
              <a:spLocks noChangeArrowheads="1"/>
            </p:cNvSpPr>
            <p:nvPr/>
          </p:nvSpPr>
          <p:spPr bwMode="auto">
            <a:xfrm>
              <a:off x="5985243" y="2072013"/>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 name="Oval 2">
              <a:extLst>
                <a:ext uri="{FF2B5EF4-FFF2-40B4-BE49-F238E27FC236}">
                  <a16:creationId xmlns:a16="http://schemas.microsoft.com/office/drawing/2014/main" id="{72B4229A-A4F7-446B-4BCB-D1902359C6FA}"/>
                </a:ext>
              </a:extLst>
            </p:cNvPr>
            <p:cNvSpPr>
              <a:spLocks noChangeArrowheads="1"/>
            </p:cNvSpPr>
            <p:nvPr/>
          </p:nvSpPr>
          <p:spPr bwMode="auto">
            <a:xfrm>
              <a:off x="6137643" y="2072013"/>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4" name="Oval 3">
              <a:extLst>
                <a:ext uri="{FF2B5EF4-FFF2-40B4-BE49-F238E27FC236}">
                  <a16:creationId xmlns:a16="http://schemas.microsoft.com/office/drawing/2014/main" id="{6F5E66C3-EC82-FEBA-28A4-B36B7A629B44}"/>
                </a:ext>
              </a:extLst>
            </p:cNvPr>
            <p:cNvSpPr>
              <a:spLocks noChangeArrowheads="1"/>
            </p:cNvSpPr>
            <p:nvPr/>
          </p:nvSpPr>
          <p:spPr bwMode="auto">
            <a:xfrm>
              <a:off x="6929967" y="2104513"/>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 name="Oval 4">
              <a:extLst>
                <a:ext uri="{FF2B5EF4-FFF2-40B4-BE49-F238E27FC236}">
                  <a16:creationId xmlns:a16="http://schemas.microsoft.com/office/drawing/2014/main" id="{C1E4F287-6B38-4130-8DCD-A0D6E1F373DA}"/>
                </a:ext>
              </a:extLst>
            </p:cNvPr>
            <p:cNvSpPr>
              <a:spLocks noChangeArrowheads="1"/>
            </p:cNvSpPr>
            <p:nvPr/>
          </p:nvSpPr>
          <p:spPr bwMode="auto">
            <a:xfrm>
              <a:off x="7082367" y="2104513"/>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grpSp>
    </p:spTree>
    <p:extLst>
      <p:ext uri="{BB962C8B-B14F-4D97-AF65-F5344CB8AC3E}">
        <p14:creationId xmlns:p14="http://schemas.microsoft.com/office/powerpoint/2010/main" val="1898722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95846979"/>
              </p:ext>
            </p:extLst>
          </p:nvPr>
        </p:nvGraphicFramePr>
        <p:xfrm>
          <a:off x="0" y="914401"/>
          <a:ext cx="9144002" cy="4426040"/>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4175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imes New Roman" panose="02020603050405020304" pitchFamily="18" charset="0"/>
                          <a:ea typeface="Tahoma" pitchFamily="34" charset="0"/>
                          <a:cs typeface="Times New Roman" panose="02020603050405020304" pitchFamily="18" charset="0"/>
                        </a:rPr>
                        <a:t>Lewis Dot</a:t>
                      </a:r>
                      <a:br>
                        <a:rPr lang="en-US" b="0" dirty="0">
                          <a:solidFill>
                            <a:schemeClr val="tx1"/>
                          </a:solidFill>
                          <a:latin typeface="Times New Roman" panose="02020603050405020304" pitchFamily="18" charset="0"/>
                          <a:ea typeface="Tahoma" pitchFamily="34" charset="0"/>
                          <a:cs typeface="Times New Roman" panose="02020603050405020304" pitchFamily="18" charset="0"/>
                        </a:rPr>
                      </a:br>
                      <a:r>
                        <a:rPr lang="en-US" b="0" dirty="0">
                          <a:solidFill>
                            <a:schemeClr val="tx1"/>
                          </a:solidFill>
                          <a:latin typeface="Times New Roman" panose="02020603050405020304" pitchFamily="18" charset="0"/>
                          <a:ea typeface="Tahoma" pitchFamily="34"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imes New Roman" panose="02020603050405020304" pitchFamily="18" charset="0"/>
                          <a:ea typeface="Tahoma" pitchFamily="34" charset="0"/>
                          <a:cs typeface="Times New Roman" panose="02020603050405020304" pitchFamily="18"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imes New Roman" panose="02020603050405020304" pitchFamily="18" charset="0"/>
                          <a:ea typeface="Tahoma" pitchFamily="34" charset="0"/>
                          <a:cs typeface="Times New Roman" panose="02020603050405020304" pitchFamily="18" charset="0"/>
                        </a:rPr>
                        <a:t>Lewis Dot</a:t>
                      </a:r>
                      <a:br>
                        <a:rPr lang="en-US" b="0" dirty="0">
                          <a:solidFill>
                            <a:schemeClr val="tx1"/>
                          </a:solidFill>
                          <a:latin typeface="Times New Roman" panose="02020603050405020304" pitchFamily="18" charset="0"/>
                          <a:ea typeface="Tahoma" pitchFamily="34" charset="0"/>
                          <a:cs typeface="Times New Roman" panose="02020603050405020304" pitchFamily="18" charset="0"/>
                        </a:rPr>
                      </a:br>
                      <a:r>
                        <a:rPr lang="en-US" b="0" dirty="0">
                          <a:solidFill>
                            <a:schemeClr val="tx1"/>
                          </a:solidFill>
                          <a:latin typeface="Times New Roman" panose="02020603050405020304" pitchFamily="18" charset="0"/>
                          <a:ea typeface="Tahoma" pitchFamily="34" charset="0"/>
                          <a:cs typeface="Times New Roman" panose="02020603050405020304" pitchFamily="18"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13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r>
                        <a:rPr kumimoji="0" lang="en-US" sz="3600" b="0" i="0" u="none" strike="noStrike" cap="none" normalizeH="0" baseline="5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r>
                        <a:rPr kumimoji="0" lang="en-US" sz="3600" b="0" i="0" u="none" strike="noStrike" cap="none" normalizeH="0" baseline="5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29732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2599045584"/>
                  </a:ext>
                </a:extLst>
              </a:tr>
              <a:tr h="14175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205387809"/>
                  </a:ext>
                </a:extLst>
              </a:tr>
              <a:tr h="29191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4026815427"/>
                  </a:ext>
                </a:extLst>
              </a:tr>
            </a:tbl>
          </a:graphicData>
        </a:graphic>
      </p:graphicFrame>
      <p:sp>
        <p:nvSpPr>
          <p:cNvPr id="5" name="Oval 47"/>
          <p:cNvSpPr>
            <a:spLocks noChangeArrowheads="1"/>
          </p:cNvSpPr>
          <p:nvPr/>
        </p:nvSpPr>
        <p:spPr bwMode="auto">
          <a:xfrm>
            <a:off x="4419600" y="2514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7" name="TextBox 1">
            <a:extLst>
              <a:ext uri="{FF2B5EF4-FFF2-40B4-BE49-F238E27FC236}">
                <a16:creationId xmlns:a16="http://schemas.microsoft.com/office/drawing/2014/main" id="{9FF4093F-A56C-4B8F-A071-8670AA62C32B}"/>
              </a:ext>
            </a:extLst>
          </p:cNvPr>
          <p:cNvSpPr txBox="1">
            <a:spLocks noChangeArrowheads="1"/>
          </p:cNvSpPr>
          <p:nvPr/>
        </p:nvSpPr>
        <p:spPr bwMode="auto">
          <a:xfrm>
            <a:off x="0" y="-2042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14.  Together we’ll draw a few atoms, and ions, then YOU will continue</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these charts which will run from hydrogen to calcium.  </a:t>
            </a:r>
            <a:endParaRPr lang="en-US" alt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30">
            <a:extLst>
              <a:ext uri="{FF2B5EF4-FFF2-40B4-BE49-F238E27FC236}">
                <a16:creationId xmlns:a16="http://schemas.microsoft.com/office/drawing/2014/main" id="{1DED740B-B2C4-4F90-9290-2D37B87F23BE}"/>
              </a:ext>
            </a:extLst>
          </p:cNvPr>
          <p:cNvSpPr txBox="1">
            <a:spLocks noChangeArrowheads="1"/>
          </p:cNvSpPr>
          <p:nvPr/>
        </p:nvSpPr>
        <p:spPr bwMode="auto">
          <a:xfrm>
            <a:off x="0" y="2286000"/>
            <a:ext cx="9121422"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400" dirty="0">
                <a:solidFill>
                  <a:srgbClr val="FF0000"/>
                </a:solidFill>
                <a:latin typeface="Broadway" panose="04040905080B02020502" pitchFamily="82" charset="0"/>
              </a:rPr>
              <a:t>DOUBLE NONPOLAR COVALENT BOND</a:t>
            </a:r>
            <a:br>
              <a:rPr lang="en-US" altLang="en-US" dirty="0">
                <a:solidFill>
                  <a:srgbClr val="FF0000"/>
                </a:solidFill>
                <a:latin typeface="Broadway" panose="04040905080B02020502" pitchFamily="82" charset="0"/>
              </a:rPr>
            </a:br>
            <a:br>
              <a:rPr lang="en-US" altLang="en-US" dirty="0">
                <a:solidFill>
                  <a:srgbClr val="FF0000"/>
                </a:solidFill>
                <a:latin typeface="Broadway" panose="04040905080B02020502" pitchFamily="82" charset="0"/>
              </a:rPr>
            </a:br>
            <a:r>
              <a:rPr lang="en-US" altLang="en-US" sz="4000" dirty="0">
                <a:solidFill>
                  <a:srgbClr val="0000CC"/>
                </a:solidFill>
                <a:latin typeface="Times New Roman" panose="02020603050405020304" pitchFamily="18" charset="0"/>
                <a:cs typeface="Times New Roman" panose="02020603050405020304" pitchFamily="18" charset="0"/>
              </a:rPr>
              <a:t>This a </a:t>
            </a:r>
            <a:r>
              <a:rPr lang="en-US" altLang="en-US" sz="4000" u="sng" dirty="0">
                <a:solidFill>
                  <a:srgbClr val="0000CC"/>
                </a:solidFill>
                <a:latin typeface="Times New Roman" panose="02020603050405020304" pitchFamily="18" charset="0"/>
                <a:cs typeface="Times New Roman" panose="02020603050405020304" pitchFamily="18" charset="0"/>
              </a:rPr>
              <a:t>NONPOLAR</a:t>
            </a:r>
            <a:r>
              <a:rPr lang="en-US" altLang="en-US" sz="4000" dirty="0">
                <a:solidFill>
                  <a:srgbClr val="0000CC"/>
                </a:solidFill>
                <a:latin typeface="Times New Roman" panose="02020603050405020304" pitchFamily="18" charset="0"/>
                <a:cs typeface="Times New Roman" panose="02020603050405020304" pitchFamily="18" charset="0"/>
              </a:rPr>
              <a:t> bond because </a:t>
            </a:r>
            <a:br>
              <a:rPr lang="en-US" altLang="en-US" sz="4000" dirty="0">
                <a:solidFill>
                  <a:srgbClr val="0000CC"/>
                </a:solidFill>
                <a:latin typeface="Times New Roman" panose="02020603050405020304" pitchFamily="18" charset="0"/>
                <a:cs typeface="Times New Roman" panose="02020603050405020304" pitchFamily="18" charset="0"/>
              </a:rPr>
            </a:br>
            <a:r>
              <a:rPr lang="en-US" altLang="en-US" sz="4000" dirty="0">
                <a:solidFill>
                  <a:srgbClr val="0000CC"/>
                </a:solidFill>
                <a:latin typeface="Times New Roman" panose="02020603050405020304" pitchFamily="18" charset="0"/>
                <a:cs typeface="Times New Roman" panose="02020603050405020304" pitchFamily="18" charset="0"/>
              </a:rPr>
              <a:t>there is NO Difference in EN Value between the both oxygen atoms.</a:t>
            </a:r>
          </a:p>
          <a:p>
            <a:pPr algn="ctr" eaLnBrk="1" hangingPunct="1">
              <a:spcBef>
                <a:spcPct val="50000"/>
              </a:spcBef>
              <a:buFontTx/>
              <a:buNone/>
            </a:pPr>
            <a:r>
              <a:rPr lang="en-US" altLang="en-US" sz="4000" dirty="0">
                <a:solidFill>
                  <a:schemeClr val="tx1">
                    <a:lumMod val="85000"/>
                    <a:lumOff val="15000"/>
                  </a:schemeClr>
                </a:solidFill>
                <a:latin typeface="Times New Roman" panose="02020603050405020304" pitchFamily="18" charset="0"/>
                <a:cs typeface="Times New Roman" panose="02020603050405020304" pitchFamily="18" charset="0"/>
              </a:rPr>
              <a:t>3.4 – 3.4 = 0 difference  </a:t>
            </a:r>
            <a:endParaRPr lang="en-US" altLang="en-US" sz="1800" dirty="0">
              <a:solidFill>
                <a:schemeClr val="tx1">
                  <a:lumMod val="85000"/>
                  <a:lumOff val="15000"/>
                </a:schemeClr>
              </a:solidFill>
            </a:endParaRPr>
          </a:p>
        </p:txBody>
      </p:sp>
      <p:sp>
        <p:nvSpPr>
          <p:cNvPr id="14" name="TextBox 13">
            <a:extLst>
              <a:ext uri="{FF2B5EF4-FFF2-40B4-BE49-F238E27FC236}">
                <a16:creationId xmlns:a16="http://schemas.microsoft.com/office/drawing/2014/main" id="{E0B051CF-3147-75F3-1E90-49752977240C}"/>
              </a:ext>
            </a:extLst>
          </p:cNvPr>
          <p:cNvSpPr txBox="1"/>
          <p:nvPr/>
        </p:nvSpPr>
        <p:spPr>
          <a:xfrm>
            <a:off x="838200" y="663714"/>
            <a:ext cx="7558726" cy="707886"/>
          </a:xfrm>
          <a:prstGeom prst="rect">
            <a:avLst/>
          </a:prstGeom>
          <a:noFill/>
        </p:spPr>
        <p:txBody>
          <a:bodyPr wrap="square" rtlCol="0">
            <a:spAutoFit/>
          </a:bodyPr>
          <a:lstStyle/>
          <a:p>
            <a:r>
              <a:rPr lang="en-US" sz="4000" dirty="0"/>
              <a:t>O   </a:t>
            </a:r>
            <a:r>
              <a:rPr lang="en-US" sz="4000" dirty="0" err="1"/>
              <a:t>O</a:t>
            </a:r>
            <a:r>
              <a:rPr lang="en-US" sz="4000" dirty="0"/>
              <a:t>                is this:  O=O</a:t>
            </a:r>
          </a:p>
        </p:txBody>
      </p:sp>
      <p:grpSp>
        <p:nvGrpSpPr>
          <p:cNvPr id="15" name="Group 14">
            <a:extLst>
              <a:ext uri="{FF2B5EF4-FFF2-40B4-BE49-F238E27FC236}">
                <a16:creationId xmlns:a16="http://schemas.microsoft.com/office/drawing/2014/main" id="{467A14C4-A0E2-174B-CE1B-308E0AE12CAD}"/>
              </a:ext>
            </a:extLst>
          </p:cNvPr>
          <p:cNvGrpSpPr/>
          <p:nvPr/>
        </p:nvGrpSpPr>
        <p:grpSpPr>
          <a:xfrm>
            <a:off x="914400" y="536900"/>
            <a:ext cx="1181100" cy="961513"/>
            <a:chOff x="5977467" y="1219200"/>
            <a:chExt cx="1181100" cy="961513"/>
          </a:xfrm>
        </p:grpSpPr>
        <p:sp>
          <p:nvSpPr>
            <p:cNvPr id="16" name="Oval 15">
              <a:extLst>
                <a:ext uri="{FF2B5EF4-FFF2-40B4-BE49-F238E27FC236}">
                  <a16:creationId xmlns:a16="http://schemas.microsoft.com/office/drawing/2014/main" id="{457344A7-81EC-4A67-9AB5-E0B6D5B280BC}"/>
                </a:ext>
              </a:extLst>
            </p:cNvPr>
            <p:cNvSpPr>
              <a:spLocks noChangeArrowheads="1"/>
            </p:cNvSpPr>
            <p:nvPr/>
          </p:nvSpPr>
          <p:spPr bwMode="auto">
            <a:xfrm>
              <a:off x="5977467" y="1219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 name="Oval 16">
              <a:extLst>
                <a:ext uri="{FF2B5EF4-FFF2-40B4-BE49-F238E27FC236}">
                  <a16:creationId xmlns:a16="http://schemas.microsoft.com/office/drawing/2014/main" id="{8EDE11C1-83AD-59C1-18EA-7A5047F754D6}"/>
                </a:ext>
              </a:extLst>
            </p:cNvPr>
            <p:cNvSpPr>
              <a:spLocks noChangeArrowheads="1"/>
            </p:cNvSpPr>
            <p:nvPr/>
          </p:nvSpPr>
          <p:spPr bwMode="auto">
            <a:xfrm>
              <a:off x="6129867" y="1219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8" name="Oval 17">
              <a:extLst>
                <a:ext uri="{FF2B5EF4-FFF2-40B4-BE49-F238E27FC236}">
                  <a16:creationId xmlns:a16="http://schemas.microsoft.com/office/drawing/2014/main" id="{21F36545-5C3B-F6A8-B605-6988197679DB}"/>
                </a:ext>
              </a:extLst>
            </p:cNvPr>
            <p:cNvSpPr>
              <a:spLocks noChangeArrowheads="1"/>
            </p:cNvSpPr>
            <p:nvPr/>
          </p:nvSpPr>
          <p:spPr bwMode="auto">
            <a:xfrm>
              <a:off x="6929967" y="1222419"/>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9" name="Oval 18">
              <a:extLst>
                <a:ext uri="{FF2B5EF4-FFF2-40B4-BE49-F238E27FC236}">
                  <a16:creationId xmlns:a16="http://schemas.microsoft.com/office/drawing/2014/main" id="{CD3DA1A5-0B02-F177-DBCF-8ED17B984F8B}"/>
                </a:ext>
              </a:extLst>
            </p:cNvPr>
            <p:cNvSpPr>
              <a:spLocks noChangeArrowheads="1"/>
            </p:cNvSpPr>
            <p:nvPr/>
          </p:nvSpPr>
          <p:spPr bwMode="auto">
            <a:xfrm>
              <a:off x="7082367" y="1222419"/>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 name="Oval 19">
              <a:extLst>
                <a:ext uri="{FF2B5EF4-FFF2-40B4-BE49-F238E27FC236}">
                  <a16:creationId xmlns:a16="http://schemas.microsoft.com/office/drawing/2014/main" id="{7DED4E45-9059-0F7D-FC2F-112BDBD9AF26}"/>
                </a:ext>
              </a:extLst>
            </p:cNvPr>
            <p:cNvSpPr>
              <a:spLocks noChangeArrowheads="1"/>
            </p:cNvSpPr>
            <p:nvPr/>
          </p:nvSpPr>
          <p:spPr bwMode="auto">
            <a:xfrm>
              <a:off x="6629400" y="1600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1" name="Oval 20">
              <a:extLst>
                <a:ext uri="{FF2B5EF4-FFF2-40B4-BE49-F238E27FC236}">
                  <a16:creationId xmlns:a16="http://schemas.microsoft.com/office/drawing/2014/main" id="{52553198-CA22-44B7-C31C-23587CD884D7}"/>
                </a:ext>
              </a:extLst>
            </p:cNvPr>
            <p:cNvSpPr>
              <a:spLocks noChangeArrowheads="1"/>
            </p:cNvSpPr>
            <p:nvPr/>
          </p:nvSpPr>
          <p:spPr bwMode="auto">
            <a:xfrm>
              <a:off x="6629400" y="1752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2" name="Oval 21">
              <a:extLst>
                <a:ext uri="{FF2B5EF4-FFF2-40B4-BE49-F238E27FC236}">
                  <a16:creationId xmlns:a16="http://schemas.microsoft.com/office/drawing/2014/main" id="{3BA67499-BACA-A943-2AF2-F8EEFD5BA1AA}"/>
                </a:ext>
              </a:extLst>
            </p:cNvPr>
            <p:cNvSpPr>
              <a:spLocks noChangeArrowheads="1"/>
            </p:cNvSpPr>
            <p:nvPr/>
          </p:nvSpPr>
          <p:spPr bwMode="auto">
            <a:xfrm>
              <a:off x="6477000" y="1600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3" name="Oval 22">
              <a:extLst>
                <a:ext uri="{FF2B5EF4-FFF2-40B4-BE49-F238E27FC236}">
                  <a16:creationId xmlns:a16="http://schemas.microsoft.com/office/drawing/2014/main" id="{42BA2356-780D-824F-6563-BD3DE70A8D11}"/>
                </a:ext>
              </a:extLst>
            </p:cNvPr>
            <p:cNvSpPr>
              <a:spLocks noChangeArrowheads="1"/>
            </p:cNvSpPr>
            <p:nvPr/>
          </p:nvSpPr>
          <p:spPr bwMode="auto">
            <a:xfrm>
              <a:off x="6477000" y="1752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4" name="Oval 23">
              <a:extLst>
                <a:ext uri="{FF2B5EF4-FFF2-40B4-BE49-F238E27FC236}">
                  <a16:creationId xmlns:a16="http://schemas.microsoft.com/office/drawing/2014/main" id="{734A9481-2FA7-541F-FD0D-CD2D867A358C}"/>
                </a:ext>
              </a:extLst>
            </p:cNvPr>
            <p:cNvSpPr>
              <a:spLocks noChangeArrowheads="1"/>
            </p:cNvSpPr>
            <p:nvPr/>
          </p:nvSpPr>
          <p:spPr bwMode="auto">
            <a:xfrm>
              <a:off x="5985243" y="2072013"/>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5" name="Oval 24">
              <a:extLst>
                <a:ext uri="{FF2B5EF4-FFF2-40B4-BE49-F238E27FC236}">
                  <a16:creationId xmlns:a16="http://schemas.microsoft.com/office/drawing/2014/main" id="{7E85592F-8318-3345-CB2D-6626F25DC455}"/>
                </a:ext>
              </a:extLst>
            </p:cNvPr>
            <p:cNvSpPr>
              <a:spLocks noChangeArrowheads="1"/>
            </p:cNvSpPr>
            <p:nvPr/>
          </p:nvSpPr>
          <p:spPr bwMode="auto">
            <a:xfrm>
              <a:off x="6137643" y="2072013"/>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6" name="Oval 25">
              <a:extLst>
                <a:ext uri="{FF2B5EF4-FFF2-40B4-BE49-F238E27FC236}">
                  <a16:creationId xmlns:a16="http://schemas.microsoft.com/office/drawing/2014/main" id="{A4E09271-BD4A-2DE8-3292-04E39AB40879}"/>
                </a:ext>
              </a:extLst>
            </p:cNvPr>
            <p:cNvSpPr>
              <a:spLocks noChangeArrowheads="1"/>
            </p:cNvSpPr>
            <p:nvPr/>
          </p:nvSpPr>
          <p:spPr bwMode="auto">
            <a:xfrm>
              <a:off x="6929967" y="2104513"/>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7" name="Oval 26">
              <a:extLst>
                <a:ext uri="{FF2B5EF4-FFF2-40B4-BE49-F238E27FC236}">
                  <a16:creationId xmlns:a16="http://schemas.microsoft.com/office/drawing/2014/main" id="{F305C62C-AD3D-E7A0-FDC5-FB5F35389A4A}"/>
                </a:ext>
              </a:extLst>
            </p:cNvPr>
            <p:cNvSpPr>
              <a:spLocks noChangeArrowheads="1"/>
            </p:cNvSpPr>
            <p:nvPr/>
          </p:nvSpPr>
          <p:spPr bwMode="auto">
            <a:xfrm>
              <a:off x="7082367" y="2104513"/>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grpSp>
    </p:spTree>
    <p:extLst>
      <p:ext uri="{BB962C8B-B14F-4D97-AF65-F5344CB8AC3E}">
        <p14:creationId xmlns:p14="http://schemas.microsoft.com/office/powerpoint/2010/main" val="29298933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838200"/>
            <a:ext cx="7772400" cy="1470025"/>
          </a:xfrm>
        </p:spPr>
        <p:txBody>
          <a:bodyPr/>
          <a:lstStyle/>
          <a:p>
            <a:pPr eaLnBrk="1" hangingPunct="1"/>
            <a:r>
              <a:rPr lang="en-US" altLang="en-US" dirty="0"/>
              <a:t>Bonding Class #4</a:t>
            </a:r>
          </a:p>
        </p:txBody>
      </p:sp>
      <p:sp>
        <p:nvSpPr>
          <p:cNvPr id="3" name="Subtitle 2"/>
          <p:cNvSpPr>
            <a:spLocks noGrp="1"/>
          </p:cNvSpPr>
          <p:nvPr>
            <p:ph type="subTitle" idx="1"/>
          </p:nvPr>
        </p:nvSpPr>
        <p:spPr>
          <a:xfrm>
            <a:off x="0" y="2667000"/>
            <a:ext cx="9144000" cy="2590800"/>
          </a:xfrm>
        </p:spPr>
        <p:txBody>
          <a:bodyPr rtlCol="0">
            <a:normAutofit lnSpcReduction="10000"/>
          </a:bodyPr>
          <a:lstStyle/>
          <a:p>
            <a:pPr algn="l" eaLnBrk="1" fontAlgn="auto" hangingPunct="1">
              <a:spcAft>
                <a:spcPts val="0"/>
              </a:spcAft>
              <a:defRPr/>
            </a:pPr>
            <a:r>
              <a:rPr lang="en-US" sz="3600" dirty="0">
                <a:solidFill>
                  <a:srgbClr val="FF0000"/>
                </a:solidFill>
                <a:latin typeface="Times New Roman" panose="02020603050405020304" pitchFamily="18" charset="0"/>
                <a:cs typeface="Times New Roman" panose="02020603050405020304" pitchFamily="18" charset="0"/>
              </a:rPr>
              <a:t>OB:  become masterful with both the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Double and the Triple Covalent Bonds,</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and to get more practice drawing structural</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diagrams for larger molecules</a:t>
            </a:r>
          </a:p>
        </p:txBody>
      </p:sp>
    </p:spTree>
    <p:extLst>
      <p:ext uri="{BB962C8B-B14F-4D97-AF65-F5344CB8AC3E}">
        <p14:creationId xmlns:p14="http://schemas.microsoft.com/office/powerpoint/2010/main" val="20540989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0"/>
            <a:ext cx="9144000" cy="59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rgbClr val="FF0000"/>
                </a:solidFill>
              </a:rPr>
              <a:t>60.</a:t>
            </a:r>
            <a:r>
              <a:rPr lang="en-US" altLang="en-US" sz="2800" dirty="0">
                <a:solidFill>
                  <a:prstClr val="black"/>
                </a:solidFill>
              </a:rPr>
              <a:t>  Looking at the HONClBrIF twins, in order, let’s figure out the kinds of bonds that they all have  </a:t>
            </a:r>
            <a:r>
              <a:rPr lang="en-US" altLang="en-US" sz="1800" b="1" dirty="0">
                <a:solidFill>
                  <a:srgbClr val="0000CC"/>
                </a:solidFill>
              </a:rPr>
              <a:t>(draw structural diagrams first) </a:t>
            </a:r>
            <a:endParaRPr lang="en-US" altLang="en-US" sz="2800" b="1" dirty="0">
              <a:solidFill>
                <a:srgbClr val="0000CC"/>
              </a:solidFill>
            </a:endParaRPr>
          </a:p>
          <a:p>
            <a:pPr eaLnBrk="1" hangingPunct="1">
              <a:spcBef>
                <a:spcPct val="0"/>
              </a:spcBef>
              <a:buFontTx/>
              <a:buNone/>
            </a:pPr>
            <a:r>
              <a:rPr lang="en-US" altLang="en-US" sz="2800" dirty="0">
                <a:solidFill>
                  <a:prstClr val="black"/>
                </a:solidFill>
              </a:rPr>
              <a:t>  </a:t>
            </a:r>
            <a:br>
              <a:rPr lang="en-US" altLang="en-US" sz="2800" dirty="0">
                <a:solidFill>
                  <a:prstClr val="black"/>
                </a:solidFill>
              </a:rPr>
            </a:br>
            <a:r>
              <a:rPr lang="en-US" altLang="en-US" sz="2800" dirty="0">
                <a:solidFill>
                  <a:prstClr val="black"/>
                </a:solidFill>
              </a:rPr>
              <a:t> </a:t>
            </a:r>
            <a:endParaRPr lang="en-US" altLang="en-US" sz="2800" baseline="-25000" dirty="0">
              <a:solidFill>
                <a:prstClr val="black"/>
              </a:solidFill>
            </a:endParaRPr>
          </a:p>
          <a:p>
            <a:pPr eaLnBrk="1" hangingPunct="1">
              <a:spcBef>
                <a:spcPct val="0"/>
              </a:spcBef>
              <a:buFontTx/>
              <a:buNone/>
            </a:pPr>
            <a:endParaRPr lang="en-US" altLang="en-US" sz="2800" dirty="0">
              <a:solidFill>
                <a:prstClr val="black"/>
              </a:solidFill>
            </a:endParaRPr>
          </a:p>
          <a:p>
            <a:pPr eaLnBrk="1" hangingPunct="1">
              <a:spcBef>
                <a:spcPct val="0"/>
              </a:spcBef>
              <a:buFontTx/>
              <a:buNone/>
            </a:pPr>
            <a:r>
              <a:rPr lang="en-US" altLang="en-US" sz="2800" dirty="0">
                <a:solidFill>
                  <a:prstClr val="black"/>
                </a:solidFill>
              </a:rPr>
              <a:t>  </a:t>
            </a:r>
            <a:endParaRPr lang="en-US" altLang="en-US" sz="2800" baseline="-25000" dirty="0">
              <a:solidFill>
                <a:prstClr val="black"/>
              </a:solidFill>
            </a:endParaRPr>
          </a:p>
          <a:p>
            <a:pPr eaLnBrk="1" hangingPunct="1">
              <a:spcBef>
                <a:spcPct val="0"/>
              </a:spcBef>
              <a:buFontTx/>
              <a:buNone/>
            </a:pPr>
            <a:endParaRPr lang="en-US" altLang="en-US" sz="2800" baseline="-25000" dirty="0">
              <a:solidFill>
                <a:prstClr val="black"/>
              </a:solidFill>
            </a:endParaRPr>
          </a:p>
          <a:p>
            <a:pPr eaLnBrk="1" hangingPunct="1">
              <a:spcBef>
                <a:spcPct val="0"/>
              </a:spcBef>
              <a:buFontTx/>
              <a:buNone/>
            </a:pPr>
            <a:endParaRPr lang="en-US" altLang="en-US" sz="2800" dirty="0">
              <a:solidFill>
                <a:prstClr val="black"/>
              </a:solidFill>
            </a:endParaRPr>
          </a:p>
          <a:p>
            <a:pPr eaLnBrk="1" hangingPunct="1">
              <a:spcBef>
                <a:spcPct val="0"/>
              </a:spcBef>
              <a:buFontTx/>
              <a:buNone/>
            </a:pPr>
            <a:r>
              <a:rPr lang="en-US" altLang="en-US" sz="2800" dirty="0">
                <a:solidFill>
                  <a:prstClr val="black"/>
                </a:solidFill>
              </a:rPr>
              <a:t>  </a:t>
            </a:r>
            <a:endParaRPr lang="en-US" altLang="en-US" sz="2800" baseline="-25000" dirty="0">
              <a:solidFill>
                <a:prstClr val="black"/>
              </a:solidFill>
            </a:endParaRPr>
          </a:p>
          <a:p>
            <a:pPr eaLnBrk="1" hangingPunct="1">
              <a:spcBef>
                <a:spcPct val="0"/>
              </a:spcBef>
              <a:buFontTx/>
              <a:buNone/>
            </a:pPr>
            <a:endParaRPr lang="en-US" altLang="en-US" sz="2800" dirty="0">
              <a:solidFill>
                <a:prstClr val="black"/>
              </a:solidFill>
            </a:endParaRPr>
          </a:p>
          <a:p>
            <a:pPr eaLnBrk="1" hangingPunct="1">
              <a:spcBef>
                <a:spcPct val="0"/>
              </a:spcBef>
              <a:buFontTx/>
              <a:buNone/>
            </a:pPr>
            <a:r>
              <a:rPr lang="en-US" altLang="en-US" sz="2800" dirty="0">
                <a:solidFill>
                  <a:prstClr val="black"/>
                </a:solidFill>
              </a:rPr>
              <a:t>  </a:t>
            </a:r>
            <a:endParaRPr lang="en-US" altLang="en-US" sz="2800" baseline="-25000" dirty="0">
              <a:solidFill>
                <a:prstClr val="black"/>
              </a:solidFill>
            </a:endParaRPr>
          </a:p>
          <a:p>
            <a:pPr eaLnBrk="1" hangingPunct="1">
              <a:spcBef>
                <a:spcPct val="0"/>
              </a:spcBef>
              <a:buFontTx/>
              <a:buNone/>
            </a:pPr>
            <a:endParaRPr lang="en-US" altLang="en-US" sz="2800" dirty="0">
              <a:solidFill>
                <a:prstClr val="black"/>
              </a:solidFill>
            </a:endParaRPr>
          </a:p>
          <a:p>
            <a:pPr eaLnBrk="1" hangingPunct="1">
              <a:spcBef>
                <a:spcPct val="0"/>
              </a:spcBef>
              <a:buFontTx/>
              <a:buNone/>
            </a:pPr>
            <a:endParaRPr lang="en-US" altLang="en-US" sz="2800" dirty="0">
              <a:solidFill>
                <a:prstClr val="black"/>
              </a:solidFill>
            </a:endParaRPr>
          </a:p>
          <a:p>
            <a:pPr eaLnBrk="1" hangingPunct="1">
              <a:spcBef>
                <a:spcPct val="0"/>
              </a:spcBef>
              <a:buFontTx/>
              <a:buNone/>
            </a:pPr>
            <a:r>
              <a:rPr lang="en-US" altLang="en-US" sz="2800" dirty="0">
                <a:solidFill>
                  <a:prstClr val="black"/>
                </a:solidFill>
              </a:rPr>
              <a:t>   </a:t>
            </a:r>
            <a:endParaRPr lang="en-US" altLang="en-US" sz="2800" baseline="-25000" dirty="0">
              <a:solidFill>
                <a:prstClr val="black"/>
              </a:solidFill>
            </a:endParaRPr>
          </a:p>
        </p:txBody>
      </p:sp>
      <p:graphicFrame>
        <p:nvGraphicFramePr>
          <p:cNvPr id="2" name="Table 2">
            <a:extLst>
              <a:ext uri="{FF2B5EF4-FFF2-40B4-BE49-F238E27FC236}">
                <a16:creationId xmlns:a16="http://schemas.microsoft.com/office/drawing/2014/main" id="{F3D10C74-1E58-4F92-BF7F-69FACE658C75}"/>
              </a:ext>
            </a:extLst>
          </p:cNvPr>
          <p:cNvGraphicFramePr>
            <a:graphicFrameLocks noGrp="1"/>
          </p:cNvGraphicFramePr>
          <p:nvPr>
            <p:extLst>
              <p:ext uri="{D42A27DB-BD31-4B8C-83A1-F6EECF244321}">
                <p14:modId xmlns:p14="http://schemas.microsoft.com/office/powerpoint/2010/main" val="2314250994"/>
              </p:ext>
            </p:extLst>
          </p:nvPr>
        </p:nvGraphicFramePr>
        <p:xfrm>
          <a:off x="0" y="876875"/>
          <a:ext cx="9144000" cy="598113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089405048"/>
                    </a:ext>
                  </a:extLst>
                </a:gridCol>
                <a:gridCol w="2362200">
                  <a:extLst>
                    <a:ext uri="{9D8B030D-6E8A-4147-A177-3AD203B41FA5}">
                      <a16:colId xmlns:a16="http://schemas.microsoft.com/office/drawing/2014/main" val="143863075"/>
                    </a:ext>
                  </a:extLst>
                </a:gridCol>
                <a:gridCol w="5029200">
                  <a:extLst>
                    <a:ext uri="{9D8B030D-6E8A-4147-A177-3AD203B41FA5}">
                      <a16:colId xmlns:a16="http://schemas.microsoft.com/office/drawing/2014/main" val="2868630715"/>
                    </a:ext>
                  </a:extLst>
                </a:gridCol>
              </a:tblGrid>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H</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600" b="1"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600" b="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8997531"/>
                  </a:ext>
                </a:extLst>
              </a:tr>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O</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3600" b="1" dirty="0">
                        <a:solidFill>
                          <a:srgbClr val="0000CC"/>
                        </a:solidFill>
                        <a:latin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600" b="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5436"/>
                  </a:ext>
                </a:extLst>
              </a:tr>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Cl</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3600" b="1" dirty="0">
                        <a:solidFill>
                          <a:srgbClr val="0000CC"/>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600" b="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5079087"/>
                  </a:ext>
                </a:extLst>
              </a:tr>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Br</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600" b="1"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841840"/>
                  </a:ext>
                </a:extLst>
              </a:tr>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 I</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3600" b="1" dirty="0">
                        <a:solidFill>
                          <a:srgbClr val="0000CC"/>
                        </a:solidFill>
                        <a:latin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5787428"/>
                  </a:ext>
                </a:extLst>
              </a:tr>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F</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8459174"/>
                  </a:ext>
                </a:extLst>
              </a:tr>
            </a:tbl>
          </a:graphicData>
        </a:graphic>
      </p:graphicFrame>
    </p:spTree>
    <p:extLst>
      <p:ext uri="{BB962C8B-B14F-4D97-AF65-F5344CB8AC3E}">
        <p14:creationId xmlns:p14="http://schemas.microsoft.com/office/powerpoint/2010/main" val="1528700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0"/>
            <a:ext cx="9144000" cy="59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rgbClr val="FF0000"/>
                </a:solidFill>
              </a:rPr>
              <a:t>60.</a:t>
            </a:r>
            <a:r>
              <a:rPr lang="en-US" altLang="en-US" sz="2800" dirty="0">
                <a:solidFill>
                  <a:prstClr val="black"/>
                </a:solidFill>
              </a:rPr>
              <a:t>  Looking at the HONClBrIF twins, in order, let’s figure out the kinds of bonds that they all have  </a:t>
            </a:r>
            <a:r>
              <a:rPr lang="en-US" altLang="en-US" sz="1800" b="1" dirty="0">
                <a:solidFill>
                  <a:srgbClr val="0000CC"/>
                </a:solidFill>
              </a:rPr>
              <a:t>(draw structural diagrams first) </a:t>
            </a:r>
            <a:endParaRPr lang="en-US" altLang="en-US" sz="2800" b="1" dirty="0">
              <a:solidFill>
                <a:srgbClr val="0000CC"/>
              </a:solidFill>
            </a:endParaRPr>
          </a:p>
          <a:p>
            <a:pPr eaLnBrk="1" hangingPunct="1">
              <a:spcBef>
                <a:spcPct val="0"/>
              </a:spcBef>
              <a:buFontTx/>
              <a:buNone/>
            </a:pPr>
            <a:r>
              <a:rPr lang="en-US" altLang="en-US" sz="2800" dirty="0">
                <a:solidFill>
                  <a:prstClr val="black"/>
                </a:solidFill>
              </a:rPr>
              <a:t>  </a:t>
            </a:r>
            <a:br>
              <a:rPr lang="en-US" altLang="en-US" sz="2800" dirty="0">
                <a:solidFill>
                  <a:prstClr val="black"/>
                </a:solidFill>
              </a:rPr>
            </a:br>
            <a:r>
              <a:rPr lang="en-US" altLang="en-US" sz="2800" dirty="0">
                <a:solidFill>
                  <a:prstClr val="black"/>
                </a:solidFill>
              </a:rPr>
              <a:t> </a:t>
            </a:r>
            <a:endParaRPr lang="en-US" altLang="en-US" sz="2800" baseline="-25000" dirty="0">
              <a:solidFill>
                <a:prstClr val="black"/>
              </a:solidFill>
            </a:endParaRPr>
          </a:p>
          <a:p>
            <a:pPr eaLnBrk="1" hangingPunct="1">
              <a:spcBef>
                <a:spcPct val="0"/>
              </a:spcBef>
              <a:buFontTx/>
              <a:buNone/>
            </a:pPr>
            <a:endParaRPr lang="en-US" altLang="en-US" sz="2800" dirty="0">
              <a:solidFill>
                <a:prstClr val="black"/>
              </a:solidFill>
            </a:endParaRPr>
          </a:p>
          <a:p>
            <a:pPr eaLnBrk="1" hangingPunct="1">
              <a:spcBef>
                <a:spcPct val="0"/>
              </a:spcBef>
              <a:buFontTx/>
              <a:buNone/>
            </a:pPr>
            <a:r>
              <a:rPr lang="en-US" altLang="en-US" sz="2800" dirty="0">
                <a:solidFill>
                  <a:prstClr val="black"/>
                </a:solidFill>
              </a:rPr>
              <a:t>  </a:t>
            </a:r>
            <a:endParaRPr lang="en-US" altLang="en-US" sz="2800" baseline="-25000" dirty="0">
              <a:solidFill>
                <a:prstClr val="black"/>
              </a:solidFill>
            </a:endParaRPr>
          </a:p>
          <a:p>
            <a:pPr eaLnBrk="1" hangingPunct="1">
              <a:spcBef>
                <a:spcPct val="0"/>
              </a:spcBef>
              <a:buFontTx/>
              <a:buNone/>
            </a:pPr>
            <a:endParaRPr lang="en-US" altLang="en-US" sz="2800" baseline="-25000" dirty="0">
              <a:solidFill>
                <a:prstClr val="black"/>
              </a:solidFill>
            </a:endParaRPr>
          </a:p>
          <a:p>
            <a:pPr eaLnBrk="1" hangingPunct="1">
              <a:spcBef>
                <a:spcPct val="0"/>
              </a:spcBef>
              <a:buFontTx/>
              <a:buNone/>
            </a:pPr>
            <a:endParaRPr lang="en-US" altLang="en-US" sz="2800" dirty="0">
              <a:solidFill>
                <a:prstClr val="black"/>
              </a:solidFill>
            </a:endParaRPr>
          </a:p>
          <a:p>
            <a:pPr eaLnBrk="1" hangingPunct="1">
              <a:spcBef>
                <a:spcPct val="0"/>
              </a:spcBef>
              <a:buFontTx/>
              <a:buNone/>
            </a:pPr>
            <a:r>
              <a:rPr lang="en-US" altLang="en-US" sz="2800" dirty="0">
                <a:solidFill>
                  <a:prstClr val="black"/>
                </a:solidFill>
              </a:rPr>
              <a:t>  </a:t>
            </a:r>
            <a:endParaRPr lang="en-US" altLang="en-US" sz="2800" baseline="-25000" dirty="0">
              <a:solidFill>
                <a:prstClr val="black"/>
              </a:solidFill>
            </a:endParaRPr>
          </a:p>
          <a:p>
            <a:pPr eaLnBrk="1" hangingPunct="1">
              <a:spcBef>
                <a:spcPct val="0"/>
              </a:spcBef>
              <a:buFontTx/>
              <a:buNone/>
            </a:pPr>
            <a:endParaRPr lang="en-US" altLang="en-US" sz="2800" dirty="0">
              <a:solidFill>
                <a:prstClr val="black"/>
              </a:solidFill>
            </a:endParaRPr>
          </a:p>
          <a:p>
            <a:pPr eaLnBrk="1" hangingPunct="1">
              <a:spcBef>
                <a:spcPct val="0"/>
              </a:spcBef>
              <a:buFontTx/>
              <a:buNone/>
            </a:pPr>
            <a:r>
              <a:rPr lang="en-US" altLang="en-US" sz="2800" dirty="0">
                <a:solidFill>
                  <a:prstClr val="black"/>
                </a:solidFill>
              </a:rPr>
              <a:t>  </a:t>
            </a:r>
            <a:endParaRPr lang="en-US" altLang="en-US" sz="2800" baseline="-25000" dirty="0">
              <a:solidFill>
                <a:prstClr val="black"/>
              </a:solidFill>
            </a:endParaRPr>
          </a:p>
          <a:p>
            <a:pPr eaLnBrk="1" hangingPunct="1">
              <a:spcBef>
                <a:spcPct val="0"/>
              </a:spcBef>
              <a:buFontTx/>
              <a:buNone/>
            </a:pPr>
            <a:endParaRPr lang="en-US" altLang="en-US" sz="2800" dirty="0">
              <a:solidFill>
                <a:prstClr val="black"/>
              </a:solidFill>
            </a:endParaRPr>
          </a:p>
          <a:p>
            <a:pPr eaLnBrk="1" hangingPunct="1">
              <a:spcBef>
                <a:spcPct val="0"/>
              </a:spcBef>
              <a:buFontTx/>
              <a:buNone/>
            </a:pPr>
            <a:endParaRPr lang="en-US" altLang="en-US" sz="2800" dirty="0">
              <a:solidFill>
                <a:prstClr val="black"/>
              </a:solidFill>
            </a:endParaRPr>
          </a:p>
          <a:p>
            <a:pPr eaLnBrk="1" hangingPunct="1">
              <a:spcBef>
                <a:spcPct val="0"/>
              </a:spcBef>
              <a:buFontTx/>
              <a:buNone/>
            </a:pPr>
            <a:r>
              <a:rPr lang="en-US" altLang="en-US" sz="2800" dirty="0">
                <a:solidFill>
                  <a:prstClr val="black"/>
                </a:solidFill>
              </a:rPr>
              <a:t>   </a:t>
            </a:r>
            <a:endParaRPr lang="en-US" altLang="en-US" sz="2800" baseline="-25000" dirty="0">
              <a:solidFill>
                <a:prstClr val="black"/>
              </a:solidFill>
            </a:endParaRPr>
          </a:p>
        </p:txBody>
      </p:sp>
      <p:graphicFrame>
        <p:nvGraphicFramePr>
          <p:cNvPr id="2" name="Table 2">
            <a:extLst>
              <a:ext uri="{FF2B5EF4-FFF2-40B4-BE49-F238E27FC236}">
                <a16:creationId xmlns:a16="http://schemas.microsoft.com/office/drawing/2014/main" id="{F3D10C74-1E58-4F92-BF7F-69FACE658C75}"/>
              </a:ext>
            </a:extLst>
          </p:cNvPr>
          <p:cNvGraphicFramePr>
            <a:graphicFrameLocks noGrp="1"/>
          </p:cNvGraphicFramePr>
          <p:nvPr/>
        </p:nvGraphicFramePr>
        <p:xfrm>
          <a:off x="0" y="876875"/>
          <a:ext cx="9144000" cy="598113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089405048"/>
                    </a:ext>
                  </a:extLst>
                </a:gridCol>
                <a:gridCol w="2362200">
                  <a:extLst>
                    <a:ext uri="{9D8B030D-6E8A-4147-A177-3AD203B41FA5}">
                      <a16:colId xmlns:a16="http://schemas.microsoft.com/office/drawing/2014/main" val="143863075"/>
                    </a:ext>
                  </a:extLst>
                </a:gridCol>
                <a:gridCol w="5029200">
                  <a:extLst>
                    <a:ext uri="{9D8B030D-6E8A-4147-A177-3AD203B41FA5}">
                      <a16:colId xmlns:a16="http://schemas.microsoft.com/office/drawing/2014/main" val="2868630715"/>
                    </a:ext>
                  </a:extLst>
                </a:gridCol>
              </a:tblGrid>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H</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altLang="en-US" sz="3600" b="1" dirty="0">
                          <a:solidFill>
                            <a:srgbClr val="0000CC"/>
                          </a:solidFill>
                          <a:latin typeface="Verdana" panose="020B0604030504040204" pitchFamily="34" charset="0"/>
                        </a:rPr>
                        <a:t>H―H</a:t>
                      </a:r>
                      <a:endParaRPr lang="en-US" sz="3600" b="1"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600" b="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8997531"/>
                  </a:ext>
                </a:extLst>
              </a:tr>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O</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00CC"/>
                          </a:solidFill>
                          <a:latin typeface="Verdana" panose="020B0604030504040204" pitchFamily="34" charset="0"/>
                        </a:rPr>
                        <a:t>O=O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600" b="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5436"/>
                  </a:ext>
                </a:extLst>
              </a:tr>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Cl</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00CC"/>
                          </a:solidFill>
                          <a:latin typeface="Verdana" panose="020B0604030504040204" pitchFamily="34" charset="0"/>
                        </a:rPr>
                        <a:t>Cl―Cl</a:t>
                      </a:r>
                      <a:endParaRPr lang="en-US" altLang="en-US" sz="3600" b="1" dirty="0">
                        <a:solidFill>
                          <a:srgbClr val="0000CC"/>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600" b="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5079087"/>
                  </a:ext>
                </a:extLst>
              </a:tr>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Br</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altLang="en-US" sz="3600" b="1" dirty="0">
                          <a:solidFill>
                            <a:srgbClr val="0000CC"/>
                          </a:solidFill>
                          <a:latin typeface="Verdana" panose="020B0604030504040204" pitchFamily="34" charset="0"/>
                        </a:rPr>
                        <a:t>Br―Br</a:t>
                      </a:r>
                      <a:endParaRPr lang="en-US" sz="3600" b="1"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841840"/>
                  </a:ext>
                </a:extLst>
              </a:tr>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 I</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00CC"/>
                          </a:solidFill>
                          <a:latin typeface="Verdana" panose="020B0604030504040204" pitchFamily="34" charset="0"/>
                        </a:rPr>
                        <a:t>I―I</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5787428"/>
                  </a:ext>
                </a:extLst>
              </a:tr>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F</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00CC"/>
                          </a:solidFill>
                          <a:latin typeface="Verdana" panose="020B0604030504040204" pitchFamily="34" charset="0"/>
                        </a:rPr>
                        <a:t>F―F</a:t>
                      </a:r>
                      <a:endParaRPr lang="en-US" sz="36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8459174"/>
                  </a:ext>
                </a:extLst>
              </a:tr>
            </a:tbl>
          </a:graphicData>
        </a:graphic>
      </p:graphicFrame>
    </p:spTree>
    <p:extLst>
      <p:ext uri="{BB962C8B-B14F-4D97-AF65-F5344CB8AC3E}">
        <p14:creationId xmlns:p14="http://schemas.microsoft.com/office/powerpoint/2010/main" val="363860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0"/>
            <a:ext cx="9144000" cy="59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rgbClr val="FF0000"/>
                </a:solidFill>
              </a:rPr>
              <a:t>60.</a:t>
            </a:r>
            <a:r>
              <a:rPr lang="en-US" altLang="en-US" sz="2800" dirty="0">
                <a:solidFill>
                  <a:prstClr val="black"/>
                </a:solidFill>
              </a:rPr>
              <a:t>  Looking at the HONClBrIF twins, in order, let’s figure out the kinds of bonds that they all have  </a:t>
            </a:r>
            <a:r>
              <a:rPr lang="en-US" altLang="en-US" sz="1800" b="1" dirty="0">
                <a:solidFill>
                  <a:srgbClr val="0000CC"/>
                </a:solidFill>
              </a:rPr>
              <a:t>(draw structural diagrams first) </a:t>
            </a:r>
            <a:endParaRPr lang="en-US" altLang="en-US" sz="2800" b="1" dirty="0">
              <a:solidFill>
                <a:srgbClr val="0000CC"/>
              </a:solidFill>
            </a:endParaRPr>
          </a:p>
          <a:p>
            <a:pPr eaLnBrk="1" hangingPunct="1">
              <a:spcBef>
                <a:spcPct val="0"/>
              </a:spcBef>
              <a:buFontTx/>
              <a:buNone/>
            </a:pPr>
            <a:r>
              <a:rPr lang="en-US" altLang="en-US" sz="2800" dirty="0">
                <a:solidFill>
                  <a:prstClr val="black"/>
                </a:solidFill>
              </a:rPr>
              <a:t>  </a:t>
            </a:r>
            <a:br>
              <a:rPr lang="en-US" altLang="en-US" sz="2800" dirty="0">
                <a:solidFill>
                  <a:prstClr val="black"/>
                </a:solidFill>
              </a:rPr>
            </a:br>
            <a:r>
              <a:rPr lang="en-US" altLang="en-US" sz="2800" dirty="0">
                <a:solidFill>
                  <a:prstClr val="black"/>
                </a:solidFill>
              </a:rPr>
              <a:t> </a:t>
            </a:r>
            <a:endParaRPr lang="en-US" altLang="en-US" sz="2800" baseline="-25000" dirty="0">
              <a:solidFill>
                <a:prstClr val="black"/>
              </a:solidFill>
            </a:endParaRPr>
          </a:p>
          <a:p>
            <a:pPr eaLnBrk="1" hangingPunct="1">
              <a:spcBef>
                <a:spcPct val="0"/>
              </a:spcBef>
              <a:buFontTx/>
              <a:buNone/>
            </a:pPr>
            <a:endParaRPr lang="en-US" altLang="en-US" sz="2800" dirty="0">
              <a:solidFill>
                <a:prstClr val="black"/>
              </a:solidFill>
            </a:endParaRPr>
          </a:p>
          <a:p>
            <a:pPr eaLnBrk="1" hangingPunct="1">
              <a:spcBef>
                <a:spcPct val="0"/>
              </a:spcBef>
              <a:buFontTx/>
              <a:buNone/>
            </a:pPr>
            <a:r>
              <a:rPr lang="en-US" altLang="en-US" sz="2800" dirty="0">
                <a:solidFill>
                  <a:prstClr val="black"/>
                </a:solidFill>
              </a:rPr>
              <a:t>  </a:t>
            </a:r>
            <a:endParaRPr lang="en-US" altLang="en-US" sz="2800" baseline="-25000" dirty="0">
              <a:solidFill>
                <a:prstClr val="black"/>
              </a:solidFill>
            </a:endParaRPr>
          </a:p>
          <a:p>
            <a:pPr eaLnBrk="1" hangingPunct="1">
              <a:spcBef>
                <a:spcPct val="0"/>
              </a:spcBef>
              <a:buFontTx/>
              <a:buNone/>
            </a:pPr>
            <a:endParaRPr lang="en-US" altLang="en-US" sz="2800" baseline="-25000" dirty="0">
              <a:solidFill>
                <a:prstClr val="black"/>
              </a:solidFill>
            </a:endParaRPr>
          </a:p>
          <a:p>
            <a:pPr eaLnBrk="1" hangingPunct="1">
              <a:spcBef>
                <a:spcPct val="0"/>
              </a:spcBef>
              <a:buFontTx/>
              <a:buNone/>
            </a:pPr>
            <a:endParaRPr lang="en-US" altLang="en-US" sz="2800" dirty="0">
              <a:solidFill>
                <a:prstClr val="black"/>
              </a:solidFill>
            </a:endParaRPr>
          </a:p>
          <a:p>
            <a:pPr eaLnBrk="1" hangingPunct="1">
              <a:spcBef>
                <a:spcPct val="0"/>
              </a:spcBef>
              <a:buFontTx/>
              <a:buNone/>
            </a:pPr>
            <a:r>
              <a:rPr lang="en-US" altLang="en-US" sz="2800" dirty="0">
                <a:solidFill>
                  <a:prstClr val="black"/>
                </a:solidFill>
              </a:rPr>
              <a:t>  </a:t>
            </a:r>
            <a:endParaRPr lang="en-US" altLang="en-US" sz="2800" baseline="-25000" dirty="0">
              <a:solidFill>
                <a:prstClr val="black"/>
              </a:solidFill>
            </a:endParaRPr>
          </a:p>
          <a:p>
            <a:pPr eaLnBrk="1" hangingPunct="1">
              <a:spcBef>
                <a:spcPct val="0"/>
              </a:spcBef>
              <a:buFontTx/>
              <a:buNone/>
            </a:pPr>
            <a:endParaRPr lang="en-US" altLang="en-US" sz="2800" dirty="0">
              <a:solidFill>
                <a:prstClr val="black"/>
              </a:solidFill>
            </a:endParaRPr>
          </a:p>
          <a:p>
            <a:pPr eaLnBrk="1" hangingPunct="1">
              <a:spcBef>
                <a:spcPct val="0"/>
              </a:spcBef>
              <a:buFontTx/>
              <a:buNone/>
            </a:pPr>
            <a:r>
              <a:rPr lang="en-US" altLang="en-US" sz="2800" dirty="0">
                <a:solidFill>
                  <a:prstClr val="black"/>
                </a:solidFill>
              </a:rPr>
              <a:t>  </a:t>
            </a:r>
            <a:endParaRPr lang="en-US" altLang="en-US" sz="2800" baseline="-25000" dirty="0">
              <a:solidFill>
                <a:prstClr val="black"/>
              </a:solidFill>
            </a:endParaRPr>
          </a:p>
          <a:p>
            <a:pPr eaLnBrk="1" hangingPunct="1">
              <a:spcBef>
                <a:spcPct val="0"/>
              </a:spcBef>
              <a:buFontTx/>
              <a:buNone/>
            </a:pPr>
            <a:endParaRPr lang="en-US" altLang="en-US" sz="2800" dirty="0">
              <a:solidFill>
                <a:prstClr val="black"/>
              </a:solidFill>
            </a:endParaRPr>
          </a:p>
          <a:p>
            <a:pPr eaLnBrk="1" hangingPunct="1">
              <a:spcBef>
                <a:spcPct val="0"/>
              </a:spcBef>
              <a:buFontTx/>
              <a:buNone/>
            </a:pPr>
            <a:endParaRPr lang="en-US" altLang="en-US" sz="2800" dirty="0">
              <a:solidFill>
                <a:prstClr val="black"/>
              </a:solidFill>
            </a:endParaRPr>
          </a:p>
          <a:p>
            <a:pPr eaLnBrk="1" hangingPunct="1">
              <a:spcBef>
                <a:spcPct val="0"/>
              </a:spcBef>
              <a:buFontTx/>
              <a:buNone/>
            </a:pPr>
            <a:r>
              <a:rPr lang="en-US" altLang="en-US" sz="2800" dirty="0">
                <a:solidFill>
                  <a:prstClr val="black"/>
                </a:solidFill>
              </a:rPr>
              <a:t>   </a:t>
            </a:r>
            <a:endParaRPr lang="en-US" altLang="en-US" sz="2800" baseline="-25000" dirty="0">
              <a:solidFill>
                <a:prstClr val="black"/>
              </a:solidFill>
            </a:endParaRPr>
          </a:p>
        </p:txBody>
      </p:sp>
      <p:graphicFrame>
        <p:nvGraphicFramePr>
          <p:cNvPr id="2" name="Table 2">
            <a:extLst>
              <a:ext uri="{FF2B5EF4-FFF2-40B4-BE49-F238E27FC236}">
                <a16:creationId xmlns:a16="http://schemas.microsoft.com/office/drawing/2014/main" id="{F3D10C74-1E58-4F92-BF7F-69FACE658C75}"/>
              </a:ext>
            </a:extLst>
          </p:cNvPr>
          <p:cNvGraphicFramePr>
            <a:graphicFrameLocks noGrp="1"/>
          </p:cNvGraphicFramePr>
          <p:nvPr>
            <p:extLst>
              <p:ext uri="{D42A27DB-BD31-4B8C-83A1-F6EECF244321}">
                <p14:modId xmlns:p14="http://schemas.microsoft.com/office/powerpoint/2010/main" val="3758169277"/>
              </p:ext>
            </p:extLst>
          </p:nvPr>
        </p:nvGraphicFramePr>
        <p:xfrm>
          <a:off x="0" y="876875"/>
          <a:ext cx="9144000" cy="598113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089405048"/>
                    </a:ext>
                  </a:extLst>
                </a:gridCol>
                <a:gridCol w="2362200">
                  <a:extLst>
                    <a:ext uri="{9D8B030D-6E8A-4147-A177-3AD203B41FA5}">
                      <a16:colId xmlns:a16="http://schemas.microsoft.com/office/drawing/2014/main" val="143863075"/>
                    </a:ext>
                  </a:extLst>
                </a:gridCol>
                <a:gridCol w="5029200">
                  <a:extLst>
                    <a:ext uri="{9D8B030D-6E8A-4147-A177-3AD203B41FA5}">
                      <a16:colId xmlns:a16="http://schemas.microsoft.com/office/drawing/2014/main" val="2868630715"/>
                    </a:ext>
                  </a:extLst>
                </a:gridCol>
              </a:tblGrid>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H</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altLang="en-US" sz="3600" b="1" dirty="0">
                          <a:solidFill>
                            <a:srgbClr val="0000CC"/>
                          </a:solidFill>
                          <a:latin typeface="Verdana" panose="020B0604030504040204" pitchFamily="34" charset="0"/>
                        </a:rPr>
                        <a:t>H―H</a:t>
                      </a:r>
                      <a:endParaRPr lang="en-US" sz="3600" b="1"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altLang="en-US" sz="3400" b="1" dirty="0">
                          <a:solidFill>
                            <a:srgbClr val="0000CC"/>
                          </a:solidFill>
                        </a:rPr>
                        <a:t>Single non-polar covalent </a:t>
                      </a:r>
                      <a:endParaRPr lang="en-US" sz="3400" b="1"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8997531"/>
                  </a:ext>
                </a:extLst>
              </a:tr>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O</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00CC"/>
                          </a:solidFill>
                          <a:latin typeface="Verdana" panose="020B0604030504040204" pitchFamily="34" charset="0"/>
                        </a:rPr>
                        <a:t>O=O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altLang="en-US" sz="3400" b="1" dirty="0">
                          <a:solidFill>
                            <a:srgbClr val="FF0000"/>
                          </a:solidFill>
                        </a:rPr>
                        <a:t>Double non-polar covalent </a:t>
                      </a:r>
                      <a:endParaRPr lang="en-US" sz="3400" b="1" dirty="0">
                        <a:solidFill>
                          <a:srgbClr val="FF0000"/>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5436"/>
                  </a:ext>
                </a:extLst>
              </a:tr>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Cl</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00CC"/>
                          </a:solidFill>
                          <a:latin typeface="Verdana" panose="020B0604030504040204" pitchFamily="34" charset="0"/>
                        </a:rPr>
                        <a:t>Cl―Cl</a:t>
                      </a:r>
                      <a:endParaRPr lang="en-US" altLang="en-US" sz="3600" b="1" dirty="0">
                        <a:solidFill>
                          <a:srgbClr val="0000CC"/>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altLang="en-US" sz="3400" b="1" dirty="0">
                          <a:solidFill>
                            <a:srgbClr val="0000CC"/>
                          </a:solidFill>
                        </a:rPr>
                        <a:t>Single non-polar covalent </a:t>
                      </a:r>
                      <a:endParaRPr lang="en-US" sz="3400" b="1"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5079087"/>
                  </a:ext>
                </a:extLst>
              </a:tr>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Br</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altLang="en-US" sz="3600" b="1" dirty="0">
                          <a:solidFill>
                            <a:srgbClr val="0000CC"/>
                          </a:solidFill>
                          <a:latin typeface="Verdana" panose="020B0604030504040204" pitchFamily="34" charset="0"/>
                        </a:rPr>
                        <a:t>Br―Br</a:t>
                      </a:r>
                      <a:endParaRPr lang="en-US" sz="3600" b="1"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altLang="en-US" sz="3400" b="1" dirty="0">
                          <a:solidFill>
                            <a:srgbClr val="0000CC"/>
                          </a:solidFill>
                        </a:rPr>
                        <a:t>Single non-polar covalent </a:t>
                      </a:r>
                      <a:endParaRPr lang="en-US" sz="3400" b="1"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841840"/>
                  </a:ext>
                </a:extLst>
              </a:tr>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 I</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00CC"/>
                          </a:solidFill>
                          <a:latin typeface="Verdana" panose="020B0604030504040204" pitchFamily="34" charset="0"/>
                        </a:rPr>
                        <a:t>I―I</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altLang="en-US" sz="3400" b="1" dirty="0">
                          <a:solidFill>
                            <a:srgbClr val="0000CC"/>
                          </a:solidFill>
                        </a:rPr>
                        <a:t>Single non-polar covalent </a:t>
                      </a:r>
                      <a:endParaRPr lang="en-US" sz="3400" b="1"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5787428"/>
                  </a:ext>
                </a:extLst>
              </a:tr>
              <a:tr h="996855">
                <a:tc>
                  <a:txBody>
                    <a:bodyPr/>
                    <a:lstStyle/>
                    <a:p>
                      <a:pPr algn="ctr"/>
                      <a:r>
                        <a:rPr lang="en-US" altLang="en-US" sz="3600" b="0" dirty="0">
                          <a:solidFill>
                            <a:prstClr val="black"/>
                          </a:solidFill>
                          <a:latin typeface="Times New Roman" panose="02020603050405020304" pitchFamily="18" charset="0"/>
                          <a:cs typeface="Times New Roman" panose="02020603050405020304" pitchFamily="18" charset="0"/>
                        </a:rPr>
                        <a:t>F</a:t>
                      </a:r>
                      <a:r>
                        <a:rPr lang="en-US" altLang="en-US" sz="3600" b="0" baseline="-25000" dirty="0">
                          <a:solidFill>
                            <a:prstClr val="black"/>
                          </a:solidFill>
                          <a:latin typeface="Times New Roman" panose="02020603050405020304" pitchFamily="18" charset="0"/>
                          <a:cs typeface="Times New Roman" panose="02020603050405020304" pitchFamily="18" charset="0"/>
                        </a:rPr>
                        <a:t>2</a:t>
                      </a:r>
                      <a:endParaRPr lang="en-US" sz="3600" b="0"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00CC"/>
                          </a:solidFill>
                          <a:latin typeface="Verdana" panose="020B0604030504040204" pitchFamily="34" charset="0"/>
                        </a:rPr>
                        <a:t>F―F</a:t>
                      </a:r>
                      <a:endParaRPr lang="en-US" sz="36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altLang="en-US" sz="3400" b="1" dirty="0">
                          <a:solidFill>
                            <a:srgbClr val="0000CC"/>
                          </a:solidFill>
                        </a:rPr>
                        <a:t>Single non-polar covalent </a:t>
                      </a:r>
                      <a:endParaRPr lang="en-US" sz="3400" b="1" dirty="0">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8459174"/>
                  </a:ext>
                </a:extLst>
              </a:tr>
            </a:tbl>
          </a:graphicData>
        </a:graphic>
      </p:graphicFrame>
    </p:spTree>
    <p:extLst>
      <p:ext uri="{BB962C8B-B14F-4D97-AF65-F5344CB8AC3E}">
        <p14:creationId xmlns:p14="http://schemas.microsoft.com/office/powerpoint/2010/main" val="27084097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F54B183-2B03-45B2-A69B-EC9BAEE814BD}"/>
              </a:ext>
            </a:extLst>
          </p:cNvPr>
          <p:cNvGraphicFramePr>
            <a:graphicFrameLocks noGrp="1"/>
          </p:cNvGraphicFramePr>
          <p:nvPr>
            <p:extLst>
              <p:ext uri="{D42A27DB-BD31-4B8C-83A1-F6EECF244321}">
                <p14:modId xmlns:p14="http://schemas.microsoft.com/office/powerpoint/2010/main" val="264594053"/>
              </p:ext>
            </p:extLst>
          </p:nvPr>
        </p:nvGraphicFramePr>
        <p:xfrm>
          <a:off x="0" y="0"/>
          <a:ext cx="9144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875530">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61.</a:t>
                      </a:r>
                      <a:r>
                        <a:rPr lang="en-US" sz="2400" b="0" dirty="0">
                          <a:solidFill>
                            <a:srgbClr val="0000CC"/>
                          </a:solidFill>
                          <a:latin typeface="Times New Roman" panose="02020603050405020304" pitchFamily="18" charset="0"/>
                          <a:cs typeface="Times New Roman" panose="02020603050405020304" pitchFamily="18" charset="0"/>
                        </a:rPr>
                        <a:t>  Draw a Lewis Dot Diagram for a nitrogen atom</a:t>
                      </a:r>
                      <a:br>
                        <a:rPr lang="en-US" sz="2400" b="0" dirty="0">
                          <a:solidFill>
                            <a:srgbClr val="0000CC"/>
                          </a:solidFill>
                          <a:latin typeface="Times New Roman" panose="02020603050405020304" pitchFamily="18" charset="0"/>
                          <a:cs typeface="Times New Roman" panose="02020603050405020304" pitchFamily="18" charset="0"/>
                        </a:rPr>
                      </a:br>
                      <a:br>
                        <a:rPr lang="en-US" sz="2400" b="0" dirty="0">
                          <a:solidFill>
                            <a:srgbClr val="0000CC"/>
                          </a:solidFill>
                          <a:latin typeface="Times New Roman" panose="02020603050405020304" pitchFamily="18" charset="0"/>
                          <a:cs typeface="Times New Roman" panose="02020603050405020304" pitchFamily="18" charset="0"/>
                        </a:rPr>
                      </a:br>
                      <a:br>
                        <a:rPr lang="en-US" sz="2400" b="0" dirty="0">
                          <a:solidFill>
                            <a:srgbClr val="0000CC"/>
                          </a:solidFill>
                          <a:latin typeface="Times New Roman" panose="02020603050405020304" pitchFamily="18" charset="0"/>
                          <a:cs typeface="Times New Roman" panose="02020603050405020304" pitchFamily="18" charset="0"/>
                        </a:rPr>
                      </a:b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FF0000"/>
                          </a:solidFill>
                          <a:latin typeface="Times New Roman" panose="02020603050405020304" pitchFamily="18" charset="0"/>
                          <a:cs typeface="Times New Roman" panose="02020603050405020304" pitchFamily="18" charset="0"/>
                        </a:rPr>
                        <a:t>How many electrons does each atom need to meet the octet rule?</a:t>
                      </a:r>
                    </a:p>
                    <a:p>
                      <a:pPr algn="ctr"/>
                      <a:endParaRPr lang="en-US" sz="2400" b="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CC"/>
                          </a:solidFill>
                          <a:latin typeface="Times New Roman" panose="02020603050405020304" pitchFamily="18" charset="0"/>
                          <a:cs typeface="Times New Roman" panose="02020603050405020304" pitchFamily="18" charset="0"/>
                        </a:rPr>
                        <a:t>Draw a Lewis Dot Diagram for </a:t>
                      </a:r>
                      <a:r>
                        <a:rPr lang="en-US" sz="2400" b="0" i="1" dirty="0">
                          <a:solidFill>
                            <a:srgbClr val="FF0000"/>
                          </a:solidFill>
                          <a:latin typeface="Times New Roman" panose="02020603050405020304" pitchFamily="18" charset="0"/>
                          <a:cs typeface="Times New Roman" panose="02020603050405020304" pitchFamily="18" charset="0"/>
                        </a:rPr>
                        <a:t>another</a:t>
                      </a:r>
                      <a:r>
                        <a:rPr lang="en-US" sz="2400" b="0" dirty="0">
                          <a:solidFill>
                            <a:srgbClr val="0000CC"/>
                          </a:solidFill>
                          <a:latin typeface="Times New Roman" panose="02020603050405020304" pitchFamily="18" charset="0"/>
                          <a:cs typeface="Times New Roman" panose="02020603050405020304" pitchFamily="18" charset="0"/>
                        </a:rPr>
                        <a:t> nitrogen atom</a:t>
                      </a:r>
                      <a:br>
                        <a:rPr lang="en-US" sz="2400" b="0" dirty="0">
                          <a:solidFill>
                            <a:srgbClr val="0000CC"/>
                          </a:solidFill>
                          <a:latin typeface="Times New Roman" panose="02020603050405020304" pitchFamily="18" charset="0"/>
                          <a:cs typeface="Times New Roman" panose="02020603050405020304" pitchFamily="18" charset="0"/>
                        </a:rPr>
                      </a:br>
                      <a:br>
                        <a:rPr lang="en-US" sz="2400" b="0" dirty="0">
                          <a:solidFill>
                            <a:srgbClr val="0000CC"/>
                          </a:solidFill>
                          <a:latin typeface="Times New Roman" panose="02020603050405020304" pitchFamily="18" charset="0"/>
                          <a:cs typeface="Times New Roman" panose="02020603050405020304" pitchFamily="18" charset="0"/>
                        </a:rPr>
                      </a:br>
                      <a:br>
                        <a:rPr lang="en-US" sz="2400" b="0" dirty="0">
                          <a:solidFill>
                            <a:srgbClr val="0000CC"/>
                          </a:solidFill>
                          <a:latin typeface="Times New Roman" panose="02020603050405020304" pitchFamily="18" charset="0"/>
                          <a:cs typeface="Times New Roman" panose="02020603050405020304" pitchFamily="18" charset="0"/>
                        </a:rPr>
                      </a:br>
                      <a:endParaRPr lang="en-US" sz="2400" b="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82470">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62.</a:t>
                      </a:r>
                      <a:r>
                        <a:rPr lang="en-US" sz="2400" b="0" dirty="0">
                          <a:solidFill>
                            <a:srgbClr val="0000CC"/>
                          </a:solidFill>
                          <a:latin typeface="Times New Roman" panose="02020603050405020304" pitchFamily="18" charset="0"/>
                          <a:cs typeface="Times New Roman" panose="02020603050405020304" pitchFamily="18" charset="0"/>
                        </a:rPr>
                        <a:t>  Draw</a:t>
                      </a:r>
                      <a:r>
                        <a:rPr lang="en-US" sz="2400" b="0" baseline="0" dirty="0">
                          <a:solidFill>
                            <a:srgbClr val="0000CC"/>
                          </a:solidFill>
                          <a:latin typeface="Times New Roman" panose="02020603050405020304" pitchFamily="18" charset="0"/>
                          <a:cs typeface="Times New Roman" panose="02020603050405020304" pitchFamily="18" charset="0"/>
                        </a:rPr>
                        <a:t> a</a:t>
                      </a:r>
                      <a:br>
                        <a:rPr lang="en-US" sz="2400" b="0" baseline="0" dirty="0">
                          <a:solidFill>
                            <a:srgbClr val="0000CC"/>
                          </a:solidFill>
                          <a:latin typeface="Times New Roman" panose="02020603050405020304" pitchFamily="18" charset="0"/>
                          <a:cs typeface="Times New Roman" panose="02020603050405020304" pitchFamily="18" charset="0"/>
                        </a:rPr>
                      </a:br>
                      <a:r>
                        <a:rPr lang="en-US" sz="2400" b="0" baseline="0" dirty="0">
                          <a:solidFill>
                            <a:srgbClr val="0000CC"/>
                          </a:solidFill>
                          <a:latin typeface="Times New Roman" panose="02020603050405020304" pitchFamily="18" charset="0"/>
                          <a:cs typeface="Times New Roman" panose="02020603050405020304" pitchFamily="18" charset="0"/>
                        </a:rPr>
                        <a:t>molecule of </a:t>
                      </a:r>
                      <a:br>
                        <a:rPr lang="en-US" sz="2400" b="0" baseline="0" dirty="0">
                          <a:solidFill>
                            <a:srgbClr val="0000CC"/>
                          </a:solidFill>
                          <a:latin typeface="Times New Roman" panose="02020603050405020304" pitchFamily="18" charset="0"/>
                          <a:cs typeface="Times New Roman" panose="02020603050405020304" pitchFamily="18" charset="0"/>
                        </a:rPr>
                      </a:br>
                      <a:r>
                        <a:rPr lang="en-US" sz="2400" b="0" baseline="0" dirty="0">
                          <a:solidFill>
                            <a:srgbClr val="0000CC"/>
                          </a:solidFill>
                          <a:latin typeface="Times New Roman" panose="02020603050405020304" pitchFamily="18" charset="0"/>
                          <a:cs typeface="Times New Roman" panose="02020603050405020304" pitchFamily="18" charset="0"/>
                        </a:rPr>
                        <a:t>nitrogen </a:t>
                      </a:r>
                      <a:br>
                        <a:rPr lang="en-US" sz="2400" b="0" baseline="0" dirty="0">
                          <a:solidFill>
                            <a:srgbClr val="0000CC"/>
                          </a:solidFill>
                          <a:latin typeface="Times New Roman" panose="02020603050405020304" pitchFamily="18" charset="0"/>
                          <a:cs typeface="Times New Roman" panose="02020603050405020304" pitchFamily="18" charset="0"/>
                        </a:rPr>
                      </a:br>
                      <a:r>
                        <a:rPr lang="en-US" sz="2400" b="0" baseline="0" dirty="0">
                          <a:solidFill>
                            <a:srgbClr val="0000CC"/>
                          </a:solidFill>
                          <a:latin typeface="Times New Roman" panose="02020603050405020304" pitchFamily="18" charset="0"/>
                          <a:cs typeface="Times New Roman" panose="02020603050405020304" pitchFamily="18" charset="0"/>
                        </a:rPr>
                        <a:t>in this box</a:t>
                      </a:r>
                      <a:endParaRPr lang="en-US" sz="2400" b="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endParaRPr lang="en-US" sz="2400" b="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cxnSp>
        <p:nvCxnSpPr>
          <p:cNvPr id="3" name="Straight Arrow Connector 2">
            <a:extLst>
              <a:ext uri="{FF2B5EF4-FFF2-40B4-BE49-F238E27FC236}">
                <a16:creationId xmlns:a16="http://schemas.microsoft.com/office/drawing/2014/main" id="{02818C47-5E22-4399-A768-D51A2B4E3DD1}"/>
              </a:ext>
            </a:extLst>
          </p:cNvPr>
          <p:cNvCxnSpPr/>
          <p:nvPr/>
        </p:nvCxnSpPr>
        <p:spPr>
          <a:xfrm flipV="1">
            <a:off x="2286000" y="5410200"/>
            <a:ext cx="762000" cy="762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3417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F54B183-2B03-45B2-A69B-EC9BAEE814BD}"/>
              </a:ext>
            </a:extLst>
          </p:cNvPr>
          <p:cNvGraphicFramePr>
            <a:graphicFrameLocks noGrp="1"/>
          </p:cNvGraphicFramePr>
          <p:nvPr>
            <p:extLst>
              <p:ext uri="{D42A27DB-BD31-4B8C-83A1-F6EECF244321}">
                <p14:modId xmlns:p14="http://schemas.microsoft.com/office/powerpoint/2010/main" val="1307593631"/>
              </p:ext>
            </p:extLst>
          </p:nvPr>
        </p:nvGraphicFramePr>
        <p:xfrm>
          <a:off x="0" y="0"/>
          <a:ext cx="9144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875530">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61.</a:t>
                      </a:r>
                      <a:r>
                        <a:rPr lang="en-US" sz="2400" b="0" dirty="0">
                          <a:solidFill>
                            <a:srgbClr val="0000CC"/>
                          </a:solidFill>
                          <a:latin typeface="Times New Roman" panose="02020603050405020304" pitchFamily="18" charset="0"/>
                          <a:cs typeface="Times New Roman" panose="02020603050405020304" pitchFamily="18" charset="0"/>
                        </a:rPr>
                        <a:t>  Draw a Lewis Dot Diagram for a nitrogen atom</a:t>
                      </a:r>
                      <a:br>
                        <a:rPr lang="en-US" sz="2400" b="0" dirty="0">
                          <a:solidFill>
                            <a:srgbClr val="0000CC"/>
                          </a:solidFill>
                          <a:latin typeface="Times New Roman" panose="02020603050405020304" pitchFamily="18" charset="0"/>
                          <a:cs typeface="Times New Roman" panose="02020603050405020304" pitchFamily="18" charset="0"/>
                        </a:rPr>
                      </a:br>
                      <a:br>
                        <a:rPr lang="en-US" sz="2400" b="0" dirty="0">
                          <a:solidFill>
                            <a:srgbClr val="0000CC"/>
                          </a:solidFill>
                          <a:latin typeface="Times New Roman" panose="02020603050405020304" pitchFamily="18" charset="0"/>
                          <a:cs typeface="Times New Roman" panose="02020603050405020304" pitchFamily="18" charset="0"/>
                        </a:rPr>
                      </a:br>
                      <a:br>
                        <a:rPr lang="en-US" sz="2400" b="0" dirty="0">
                          <a:solidFill>
                            <a:srgbClr val="0000CC"/>
                          </a:solidFill>
                          <a:latin typeface="Times New Roman" panose="02020603050405020304" pitchFamily="18" charset="0"/>
                          <a:cs typeface="Times New Roman" panose="02020603050405020304" pitchFamily="18" charset="0"/>
                        </a:rPr>
                      </a:br>
                      <a:r>
                        <a:rPr lang="en-US" sz="6000" b="0" dirty="0">
                          <a:solidFill>
                            <a:schemeClr val="tx1">
                              <a:lumMod val="95000"/>
                              <a:lumOff val="5000"/>
                            </a:schemeClr>
                          </a:solidFill>
                          <a:latin typeface="Times New Roman" panose="02020603050405020304" pitchFamily="18" charset="0"/>
                          <a:cs typeface="Times New Roman" panose="02020603050405020304" pitchFamily="18" charset="0"/>
                        </a:rPr>
                        <a:t>N</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FF0000"/>
                          </a:solidFill>
                          <a:latin typeface="Times New Roman" panose="02020603050405020304" pitchFamily="18" charset="0"/>
                          <a:cs typeface="Times New Roman" panose="02020603050405020304" pitchFamily="18" charset="0"/>
                        </a:rPr>
                        <a:t>How many electrons does each atom need to meet the octet rule?</a:t>
                      </a:r>
                    </a:p>
                    <a:p>
                      <a:pPr algn="ctr"/>
                      <a:endParaRPr lang="en-US" sz="2400" b="0" dirty="0">
                        <a:solidFill>
                          <a:srgbClr val="0000CC"/>
                        </a:solidFill>
                        <a:latin typeface="Times New Roman" panose="02020603050405020304" pitchFamily="18" charset="0"/>
                        <a:cs typeface="Times New Roman" panose="02020603050405020304" pitchFamily="18" charset="0"/>
                      </a:endParaRPr>
                    </a:p>
                    <a:p>
                      <a:pPr algn="ctr"/>
                      <a:r>
                        <a:rPr lang="en-US" sz="2400" b="0" dirty="0">
                          <a:solidFill>
                            <a:schemeClr val="tx1">
                              <a:lumMod val="85000"/>
                              <a:lumOff val="15000"/>
                            </a:schemeClr>
                          </a:solidFill>
                          <a:latin typeface="Times New Roman" panose="02020603050405020304" pitchFamily="18" charset="0"/>
                          <a:cs typeface="Times New Roman" panose="02020603050405020304" pitchFamily="18" charset="0"/>
                        </a:rPr>
                        <a:t>Each</a:t>
                      </a:r>
                      <a:r>
                        <a:rPr lang="en-US" sz="2400" b="0" baseline="0" dirty="0">
                          <a:solidFill>
                            <a:schemeClr val="tx1">
                              <a:lumMod val="85000"/>
                              <a:lumOff val="15000"/>
                            </a:schemeClr>
                          </a:solidFill>
                          <a:latin typeface="Times New Roman" panose="02020603050405020304" pitchFamily="18" charset="0"/>
                          <a:cs typeface="Times New Roman" panose="02020603050405020304" pitchFamily="18" charset="0"/>
                        </a:rPr>
                        <a:t> nitrogen</a:t>
                      </a:r>
                      <a:br>
                        <a:rPr lang="en-US" sz="2400" b="0" baseline="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400" b="0" baseline="0" dirty="0">
                          <a:solidFill>
                            <a:schemeClr val="tx1">
                              <a:lumMod val="85000"/>
                              <a:lumOff val="15000"/>
                            </a:schemeClr>
                          </a:solidFill>
                          <a:latin typeface="Times New Roman" panose="02020603050405020304" pitchFamily="18" charset="0"/>
                          <a:cs typeface="Times New Roman" panose="02020603050405020304" pitchFamily="18" charset="0"/>
                        </a:rPr>
                        <a:t>atom needs to </a:t>
                      </a:r>
                      <a:br>
                        <a:rPr lang="en-US" sz="2400" b="0" baseline="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400" b="0" baseline="0" dirty="0">
                          <a:solidFill>
                            <a:schemeClr val="tx1">
                              <a:lumMod val="85000"/>
                              <a:lumOff val="15000"/>
                            </a:schemeClr>
                          </a:solidFill>
                          <a:latin typeface="Times New Roman" panose="02020603050405020304" pitchFamily="18" charset="0"/>
                          <a:cs typeface="Times New Roman" panose="02020603050405020304" pitchFamily="18" charset="0"/>
                        </a:rPr>
                        <a:t>gain 3 electrons</a:t>
                      </a:r>
                      <a:br>
                        <a:rPr lang="en-US" sz="2400" b="0" baseline="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400" b="0" baseline="0" dirty="0">
                          <a:solidFill>
                            <a:schemeClr val="tx1">
                              <a:lumMod val="85000"/>
                              <a:lumOff val="15000"/>
                            </a:schemeClr>
                          </a:solidFill>
                          <a:latin typeface="Times New Roman" panose="02020603050405020304" pitchFamily="18" charset="0"/>
                          <a:cs typeface="Times New Roman" panose="02020603050405020304" pitchFamily="18" charset="0"/>
                        </a:rPr>
                        <a:t>for an octet.</a:t>
                      </a:r>
                      <a:endParaRPr lang="en-US" sz="2400" b="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CC"/>
                          </a:solidFill>
                          <a:latin typeface="Times New Roman" panose="02020603050405020304" pitchFamily="18" charset="0"/>
                          <a:cs typeface="Times New Roman" panose="02020603050405020304" pitchFamily="18" charset="0"/>
                        </a:rPr>
                        <a:t>Draw a Lewis Dot Diagram for </a:t>
                      </a:r>
                      <a:r>
                        <a:rPr lang="en-US" sz="2400" b="0" i="1" dirty="0">
                          <a:solidFill>
                            <a:srgbClr val="FF0000"/>
                          </a:solidFill>
                          <a:latin typeface="Times New Roman" panose="02020603050405020304" pitchFamily="18" charset="0"/>
                          <a:cs typeface="Times New Roman" panose="02020603050405020304" pitchFamily="18" charset="0"/>
                        </a:rPr>
                        <a:t>another</a:t>
                      </a:r>
                      <a:r>
                        <a:rPr lang="en-US" sz="2400" b="0" dirty="0">
                          <a:solidFill>
                            <a:srgbClr val="0000CC"/>
                          </a:solidFill>
                          <a:latin typeface="Times New Roman" panose="02020603050405020304" pitchFamily="18" charset="0"/>
                          <a:cs typeface="Times New Roman" panose="02020603050405020304" pitchFamily="18" charset="0"/>
                        </a:rPr>
                        <a:t> nitrogen atom</a:t>
                      </a:r>
                      <a:br>
                        <a:rPr lang="en-US" sz="2400" b="0" dirty="0">
                          <a:solidFill>
                            <a:srgbClr val="0000CC"/>
                          </a:solidFill>
                          <a:latin typeface="Times New Roman" panose="02020603050405020304" pitchFamily="18" charset="0"/>
                          <a:cs typeface="Times New Roman" panose="02020603050405020304" pitchFamily="18" charset="0"/>
                        </a:rPr>
                      </a:br>
                      <a:br>
                        <a:rPr lang="en-US" sz="2400" b="0" dirty="0">
                          <a:solidFill>
                            <a:srgbClr val="0000CC"/>
                          </a:solidFill>
                          <a:latin typeface="Times New Roman" panose="02020603050405020304" pitchFamily="18" charset="0"/>
                          <a:cs typeface="Times New Roman" panose="02020603050405020304" pitchFamily="18" charset="0"/>
                        </a:rPr>
                      </a:br>
                      <a:br>
                        <a:rPr lang="en-US" sz="2400" b="0" dirty="0">
                          <a:solidFill>
                            <a:srgbClr val="0000CC"/>
                          </a:solidFill>
                          <a:latin typeface="Times New Roman" panose="02020603050405020304" pitchFamily="18" charset="0"/>
                          <a:cs typeface="Times New Roman" panose="02020603050405020304" pitchFamily="18" charset="0"/>
                        </a:rPr>
                      </a:br>
                      <a:r>
                        <a:rPr lang="en-US" sz="6000" b="0" dirty="0">
                          <a:solidFill>
                            <a:schemeClr val="tx1">
                              <a:lumMod val="95000"/>
                              <a:lumOff val="5000"/>
                            </a:schemeClr>
                          </a:solidFill>
                          <a:latin typeface="Times New Roman" panose="02020603050405020304" pitchFamily="18" charset="0"/>
                          <a:cs typeface="Times New Roman" panose="02020603050405020304" pitchFamily="18" charset="0"/>
                        </a:rPr>
                        <a:t>N</a:t>
                      </a:r>
                      <a:endParaRPr lang="en-US" sz="2400" b="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82470">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62.</a:t>
                      </a:r>
                      <a:r>
                        <a:rPr lang="en-US" sz="2400" b="0" dirty="0">
                          <a:solidFill>
                            <a:srgbClr val="0000CC"/>
                          </a:solidFill>
                          <a:latin typeface="Times New Roman" panose="02020603050405020304" pitchFamily="18" charset="0"/>
                          <a:cs typeface="Times New Roman" panose="02020603050405020304" pitchFamily="18" charset="0"/>
                        </a:rPr>
                        <a:t>  Draw</a:t>
                      </a:r>
                      <a:r>
                        <a:rPr lang="en-US" sz="2400" b="0" baseline="0" dirty="0">
                          <a:solidFill>
                            <a:srgbClr val="0000CC"/>
                          </a:solidFill>
                          <a:latin typeface="Times New Roman" panose="02020603050405020304" pitchFamily="18" charset="0"/>
                          <a:cs typeface="Times New Roman" panose="02020603050405020304" pitchFamily="18" charset="0"/>
                        </a:rPr>
                        <a:t> a</a:t>
                      </a:r>
                      <a:br>
                        <a:rPr lang="en-US" sz="2400" b="0" baseline="0" dirty="0">
                          <a:solidFill>
                            <a:srgbClr val="0000CC"/>
                          </a:solidFill>
                          <a:latin typeface="Times New Roman" panose="02020603050405020304" pitchFamily="18" charset="0"/>
                          <a:cs typeface="Times New Roman" panose="02020603050405020304" pitchFamily="18" charset="0"/>
                        </a:rPr>
                      </a:br>
                      <a:r>
                        <a:rPr lang="en-US" sz="2400" b="0" baseline="0" dirty="0">
                          <a:solidFill>
                            <a:srgbClr val="0000CC"/>
                          </a:solidFill>
                          <a:latin typeface="Times New Roman" panose="02020603050405020304" pitchFamily="18" charset="0"/>
                          <a:cs typeface="Times New Roman" panose="02020603050405020304" pitchFamily="18" charset="0"/>
                        </a:rPr>
                        <a:t>molecule of </a:t>
                      </a:r>
                      <a:br>
                        <a:rPr lang="en-US" sz="2400" b="0" baseline="0" dirty="0">
                          <a:solidFill>
                            <a:srgbClr val="0000CC"/>
                          </a:solidFill>
                          <a:latin typeface="Times New Roman" panose="02020603050405020304" pitchFamily="18" charset="0"/>
                          <a:cs typeface="Times New Roman" panose="02020603050405020304" pitchFamily="18" charset="0"/>
                        </a:rPr>
                      </a:br>
                      <a:r>
                        <a:rPr lang="en-US" sz="2400" b="0" baseline="0" dirty="0">
                          <a:solidFill>
                            <a:srgbClr val="0000CC"/>
                          </a:solidFill>
                          <a:latin typeface="Times New Roman" panose="02020603050405020304" pitchFamily="18" charset="0"/>
                          <a:cs typeface="Times New Roman" panose="02020603050405020304" pitchFamily="18" charset="0"/>
                        </a:rPr>
                        <a:t>nitrogen </a:t>
                      </a:r>
                      <a:br>
                        <a:rPr lang="en-US" sz="2400" b="0" baseline="0" dirty="0">
                          <a:solidFill>
                            <a:srgbClr val="0000CC"/>
                          </a:solidFill>
                          <a:latin typeface="Times New Roman" panose="02020603050405020304" pitchFamily="18" charset="0"/>
                          <a:cs typeface="Times New Roman" panose="02020603050405020304" pitchFamily="18" charset="0"/>
                        </a:rPr>
                      </a:br>
                      <a:r>
                        <a:rPr lang="en-US" sz="2400" b="0" baseline="0" dirty="0">
                          <a:solidFill>
                            <a:srgbClr val="0000CC"/>
                          </a:solidFill>
                          <a:latin typeface="Times New Roman" panose="02020603050405020304" pitchFamily="18" charset="0"/>
                          <a:cs typeface="Times New Roman" panose="02020603050405020304" pitchFamily="18" charset="0"/>
                        </a:rPr>
                        <a:t>in this box</a:t>
                      </a:r>
                      <a:endParaRPr lang="en-US" sz="2400" b="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endParaRPr lang="en-US" sz="2400" b="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cxnSp>
        <p:nvCxnSpPr>
          <p:cNvPr id="3" name="Straight Arrow Connector 2">
            <a:extLst>
              <a:ext uri="{FF2B5EF4-FFF2-40B4-BE49-F238E27FC236}">
                <a16:creationId xmlns:a16="http://schemas.microsoft.com/office/drawing/2014/main" id="{02818C47-5E22-4399-A768-D51A2B4E3DD1}"/>
              </a:ext>
            </a:extLst>
          </p:cNvPr>
          <p:cNvCxnSpPr/>
          <p:nvPr/>
        </p:nvCxnSpPr>
        <p:spPr>
          <a:xfrm flipV="1">
            <a:off x="2286000" y="5410200"/>
            <a:ext cx="762000" cy="762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4" name="Oval 3">
            <a:extLst>
              <a:ext uri="{FF2B5EF4-FFF2-40B4-BE49-F238E27FC236}">
                <a16:creationId xmlns:a16="http://schemas.microsoft.com/office/drawing/2014/main" id="{8BE5C467-072E-4430-A5C1-2ADDEE1D8131}"/>
              </a:ext>
            </a:extLst>
          </p:cNvPr>
          <p:cNvSpPr/>
          <p:nvPr/>
        </p:nvSpPr>
        <p:spPr>
          <a:xfrm>
            <a:off x="1371600" y="1905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8B242B71-0CFB-4BC7-932A-911A79152B9A}"/>
              </a:ext>
            </a:extLst>
          </p:cNvPr>
          <p:cNvSpPr/>
          <p:nvPr/>
        </p:nvSpPr>
        <p:spPr>
          <a:xfrm>
            <a:off x="1600200" y="1905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5F26D86D-B562-4CA4-BC32-68F5BDA3918E}"/>
              </a:ext>
            </a:extLst>
          </p:cNvPr>
          <p:cNvSpPr/>
          <p:nvPr/>
        </p:nvSpPr>
        <p:spPr>
          <a:xfrm>
            <a:off x="1828800" y="2209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Oval 6">
            <a:extLst>
              <a:ext uri="{FF2B5EF4-FFF2-40B4-BE49-F238E27FC236}">
                <a16:creationId xmlns:a16="http://schemas.microsoft.com/office/drawing/2014/main" id="{EA12FBD8-73DF-4850-8922-238A440D9E91}"/>
              </a:ext>
            </a:extLst>
          </p:cNvPr>
          <p:cNvSpPr/>
          <p:nvPr/>
        </p:nvSpPr>
        <p:spPr>
          <a:xfrm>
            <a:off x="1828800" y="2438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 name="Oval 7">
            <a:extLst>
              <a:ext uri="{FF2B5EF4-FFF2-40B4-BE49-F238E27FC236}">
                <a16:creationId xmlns:a16="http://schemas.microsoft.com/office/drawing/2014/main" id="{A6325089-7959-480E-9294-5859CFAD8C60}"/>
              </a:ext>
            </a:extLst>
          </p:cNvPr>
          <p:cNvSpPr/>
          <p:nvPr/>
        </p:nvSpPr>
        <p:spPr>
          <a:xfrm>
            <a:off x="1447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Oval 8">
            <a:extLst>
              <a:ext uri="{FF2B5EF4-FFF2-40B4-BE49-F238E27FC236}">
                <a16:creationId xmlns:a16="http://schemas.microsoft.com/office/drawing/2014/main" id="{3C77B0F4-2432-403C-B215-161634DF05A7}"/>
              </a:ext>
            </a:extLst>
          </p:cNvPr>
          <p:cNvSpPr/>
          <p:nvPr/>
        </p:nvSpPr>
        <p:spPr>
          <a:xfrm>
            <a:off x="7467600" y="1905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0" name="Oval 9">
            <a:extLst>
              <a:ext uri="{FF2B5EF4-FFF2-40B4-BE49-F238E27FC236}">
                <a16:creationId xmlns:a16="http://schemas.microsoft.com/office/drawing/2014/main" id="{41334D10-D6AF-4FAE-9F0D-1FF901583199}"/>
              </a:ext>
            </a:extLst>
          </p:cNvPr>
          <p:cNvSpPr/>
          <p:nvPr/>
        </p:nvSpPr>
        <p:spPr>
          <a:xfrm>
            <a:off x="7696200" y="1905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1" name="Oval 10">
            <a:extLst>
              <a:ext uri="{FF2B5EF4-FFF2-40B4-BE49-F238E27FC236}">
                <a16:creationId xmlns:a16="http://schemas.microsoft.com/office/drawing/2014/main" id="{5A9240E4-D67B-4D0A-8434-6083FDEBA0E3}"/>
              </a:ext>
            </a:extLst>
          </p:cNvPr>
          <p:cNvSpPr/>
          <p:nvPr/>
        </p:nvSpPr>
        <p:spPr>
          <a:xfrm>
            <a:off x="7924800" y="2209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2" name="Oval 11">
            <a:extLst>
              <a:ext uri="{FF2B5EF4-FFF2-40B4-BE49-F238E27FC236}">
                <a16:creationId xmlns:a16="http://schemas.microsoft.com/office/drawing/2014/main" id="{91C9178B-965B-444A-B6BD-CB209B78839B}"/>
              </a:ext>
            </a:extLst>
          </p:cNvPr>
          <p:cNvSpPr/>
          <p:nvPr/>
        </p:nvSpPr>
        <p:spPr>
          <a:xfrm>
            <a:off x="7924800" y="2438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3" name="Oval 12">
            <a:extLst>
              <a:ext uri="{FF2B5EF4-FFF2-40B4-BE49-F238E27FC236}">
                <a16:creationId xmlns:a16="http://schemas.microsoft.com/office/drawing/2014/main" id="{440D3C34-64E4-4283-91FA-308E127182D3}"/>
              </a:ext>
            </a:extLst>
          </p:cNvPr>
          <p:cNvSpPr/>
          <p:nvPr/>
        </p:nvSpPr>
        <p:spPr>
          <a:xfrm>
            <a:off x="7543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13646778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10498659"/>
              </p:ext>
            </p:extLst>
          </p:nvPr>
        </p:nvGraphicFramePr>
        <p:xfrm>
          <a:off x="0" y="0"/>
          <a:ext cx="9144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875530">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61.</a:t>
                      </a:r>
                      <a:r>
                        <a:rPr lang="en-US" sz="2400" b="0" dirty="0">
                          <a:solidFill>
                            <a:srgbClr val="0000CC"/>
                          </a:solidFill>
                          <a:latin typeface="Times New Roman" panose="02020603050405020304" pitchFamily="18" charset="0"/>
                          <a:cs typeface="Times New Roman" panose="02020603050405020304" pitchFamily="18" charset="0"/>
                        </a:rPr>
                        <a:t>  Draw a Lewis Dot Diagram for a nitrogen atom</a:t>
                      </a:r>
                      <a:br>
                        <a:rPr lang="en-US" sz="2400" b="0" dirty="0">
                          <a:solidFill>
                            <a:srgbClr val="0000CC"/>
                          </a:solidFill>
                          <a:latin typeface="Times New Roman" panose="02020603050405020304" pitchFamily="18" charset="0"/>
                          <a:cs typeface="Times New Roman" panose="02020603050405020304" pitchFamily="18" charset="0"/>
                        </a:rPr>
                      </a:br>
                      <a:br>
                        <a:rPr lang="en-US" sz="2400" b="0" dirty="0">
                          <a:solidFill>
                            <a:srgbClr val="0000CC"/>
                          </a:solidFill>
                          <a:latin typeface="Times New Roman" panose="02020603050405020304" pitchFamily="18" charset="0"/>
                          <a:cs typeface="Times New Roman" panose="02020603050405020304" pitchFamily="18" charset="0"/>
                        </a:rPr>
                      </a:br>
                      <a:br>
                        <a:rPr lang="en-US" sz="2400" b="0" dirty="0">
                          <a:solidFill>
                            <a:srgbClr val="0000CC"/>
                          </a:solidFill>
                          <a:latin typeface="Times New Roman" panose="02020603050405020304" pitchFamily="18" charset="0"/>
                          <a:cs typeface="Times New Roman" panose="02020603050405020304" pitchFamily="18" charset="0"/>
                        </a:rPr>
                      </a:br>
                      <a:r>
                        <a:rPr lang="en-US" sz="6000" b="0" dirty="0">
                          <a:solidFill>
                            <a:schemeClr val="tx1">
                              <a:lumMod val="95000"/>
                              <a:lumOff val="5000"/>
                            </a:schemeClr>
                          </a:solidFill>
                          <a:latin typeface="Times New Roman" panose="02020603050405020304" pitchFamily="18" charset="0"/>
                          <a:cs typeface="Times New Roman" panose="02020603050405020304" pitchFamily="18" charset="0"/>
                        </a:rPr>
                        <a:t>N</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FF0000"/>
                          </a:solidFill>
                          <a:latin typeface="Times New Roman" panose="02020603050405020304" pitchFamily="18" charset="0"/>
                          <a:cs typeface="Times New Roman" panose="02020603050405020304" pitchFamily="18" charset="0"/>
                        </a:rPr>
                        <a:t>How many electrons does each atom need to meet the octet rule?</a:t>
                      </a:r>
                    </a:p>
                    <a:p>
                      <a:pPr algn="ctr"/>
                      <a:endParaRPr lang="en-US" sz="2400" b="0" dirty="0">
                        <a:solidFill>
                          <a:srgbClr val="0000CC"/>
                        </a:solidFill>
                        <a:latin typeface="Times New Roman" panose="02020603050405020304" pitchFamily="18" charset="0"/>
                        <a:cs typeface="Times New Roman" panose="02020603050405020304" pitchFamily="18" charset="0"/>
                      </a:endParaRPr>
                    </a:p>
                    <a:p>
                      <a:pPr algn="ctr"/>
                      <a:r>
                        <a:rPr lang="en-US" sz="2400" b="0" dirty="0">
                          <a:solidFill>
                            <a:srgbClr val="0000CC"/>
                          </a:solidFill>
                          <a:latin typeface="Times New Roman" panose="02020603050405020304" pitchFamily="18" charset="0"/>
                          <a:cs typeface="Times New Roman" panose="02020603050405020304" pitchFamily="18" charset="0"/>
                        </a:rPr>
                        <a:t>Each</a:t>
                      </a:r>
                      <a:r>
                        <a:rPr lang="en-US" sz="2400" b="0" baseline="0" dirty="0">
                          <a:solidFill>
                            <a:srgbClr val="0000CC"/>
                          </a:solidFill>
                          <a:latin typeface="Times New Roman" panose="02020603050405020304" pitchFamily="18" charset="0"/>
                          <a:cs typeface="Times New Roman" panose="02020603050405020304" pitchFamily="18" charset="0"/>
                        </a:rPr>
                        <a:t> nitrogen</a:t>
                      </a:r>
                      <a:br>
                        <a:rPr lang="en-US" sz="2400" b="0" baseline="0" dirty="0">
                          <a:solidFill>
                            <a:srgbClr val="0000CC"/>
                          </a:solidFill>
                          <a:latin typeface="Times New Roman" panose="02020603050405020304" pitchFamily="18" charset="0"/>
                          <a:cs typeface="Times New Roman" panose="02020603050405020304" pitchFamily="18" charset="0"/>
                        </a:rPr>
                      </a:br>
                      <a:r>
                        <a:rPr lang="en-US" sz="2400" b="0" baseline="0" dirty="0">
                          <a:solidFill>
                            <a:srgbClr val="0000CC"/>
                          </a:solidFill>
                          <a:latin typeface="Times New Roman" panose="02020603050405020304" pitchFamily="18" charset="0"/>
                          <a:cs typeface="Times New Roman" panose="02020603050405020304" pitchFamily="18" charset="0"/>
                        </a:rPr>
                        <a:t>atom needs to </a:t>
                      </a:r>
                      <a:br>
                        <a:rPr lang="en-US" sz="2400" b="0" baseline="0" dirty="0">
                          <a:solidFill>
                            <a:srgbClr val="0000CC"/>
                          </a:solidFill>
                          <a:latin typeface="Times New Roman" panose="02020603050405020304" pitchFamily="18" charset="0"/>
                          <a:cs typeface="Times New Roman" panose="02020603050405020304" pitchFamily="18" charset="0"/>
                        </a:rPr>
                      </a:br>
                      <a:r>
                        <a:rPr lang="en-US" sz="2400" b="0" baseline="0" dirty="0">
                          <a:solidFill>
                            <a:srgbClr val="0000CC"/>
                          </a:solidFill>
                          <a:latin typeface="Times New Roman" panose="02020603050405020304" pitchFamily="18" charset="0"/>
                          <a:cs typeface="Times New Roman" panose="02020603050405020304" pitchFamily="18" charset="0"/>
                        </a:rPr>
                        <a:t>gain 3 electrons</a:t>
                      </a:r>
                      <a:br>
                        <a:rPr lang="en-US" sz="2400" b="0" baseline="0" dirty="0">
                          <a:solidFill>
                            <a:srgbClr val="0000CC"/>
                          </a:solidFill>
                          <a:latin typeface="Times New Roman" panose="02020603050405020304" pitchFamily="18" charset="0"/>
                          <a:cs typeface="Times New Roman" panose="02020603050405020304" pitchFamily="18" charset="0"/>
                        </a:rPr>
                      </a:br>
                      <a:r>
                        <a:rPr lang="en-US" sz="2400" b="0" baseline="0" dirty="0">
                          <a:solidFill>
                            <a:srgbClr val="0000CC"/>
                          </a:solidFill>
                          <a:latin typeface="Times New Roman" panose="02020603050405020304" pitchFamily="18" charset="0"/>
                          <a:cs typeface="Times New Roman" panose="02020603050405020304" pitchFamily="18" charset="0"/>
                        </a:rPr>
                        <a:t>for an octet.</a:t>
                      </a:r>
                      <a:endParaRPr lang="en-US" sz="2400" b="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CC"/>
                          </a:solidFill>
                          <a:latin typeface="Times New Roman" panose="02020603050405020304" pitchFamily="18" charset="0"/>
                          <a:cs typeface="Times New Roman" panose="02020603050405020304" pitchFamily="18" charset="0"/>
                        </a:rPr>
                        <a:t>Draw a Lewis Dot Diagram for another nitrogen atom</a:t>
                      </a:r>
                      <a:br>
                        <a:rPr lang="en-US" sz="2400" b="0" dirty="0">
                          <a:solidFill>
                            <a:srgbClr val="0000CC"/>
                          </a:solidFill>
                          <a:latin typeface="Times New Roman" panose="02020603050405020304" pitchFamily="18" charset="0"/>
                          <a:cs typeface="Times New Roman" panose="02020603050405020304" pitchFamily="18" charset="0"/>
                        </a:rPr>
                      </a:br>
                      <a:br>
                        <a:rPr lang="en-US" sz="2400" b="0" dirty="0">
                          <a:solidFill>
                            <a:srgbClr val="0000CC"/>
                          </a:solidFill>
                          <a:latin typeface="Times New Roman" panose="02020603050405020304" pitchFamily="18" charset="0"/>
                          <a:cs typeface="Times New Roman" panose="02020603050405020304" pitchFamily="18" charset="0"/>
                        </a:rPr>
                      </a:br>
                      <a:br>
                        <a:rPr lang="en-US" sz="2400" b="0" dirty="0">
                          <a:solidFill>
                            <a:srgbClr val="0000CC"/>
                          </a:solidFill>
                          <a:latin typeface="Times New Roman" panose="02020603050405020304" pitchFamily="18" charset="0"/>
                          <a:cs typeface="Times New Roman" panose="02020603050405020304" pitchFamily="18" charset="0"/>
                        </a:rPr>
                      </a:br>
                      <a:r>
                        <a:rPr lang="en-US" sz="6000" b="0" dirty="0">
                          <a:solidFill>
                            <a:schemeClr val="tx1">
                              <a:lumMod val="95000"/>
                              <a:lumOff val="5000"/>
                            </a:schemeClr>
                          </a:solidFill>
                          <a:latin typeface="Times New Roman" panose="02020603050405020304" pitchFamily="18" charset="0"/>
                          <a:cs typeface="Times New Roman" panose="02020603050405020304" pitchFamily="18" charset="0"/>
                        </a:rPr>
                        <a:t>N</a:t>
                      </a:r>
                      <a:endParaRPr lang="en-US" sz="2400" b="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82470">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62.</a:t>
                      </a:r>
                      <a:r>
                        <a:rPr lang="en-US" sz="2400" b="0" dirty="0">
                          <a:solidFill>
                            <a:srgbClr val="0000CC"/>
                          </a:solidFill>
                          <a:latin typeface="Times New Roman" panose="02020603050405020304" pitchFamily="18" charset="0"/>
                          <a:cs typeface="Times New Roman" panose="02020603050405020304" pitchFamily="18" charset="0"/>
                        </a:rPr>
                        <a:t>  Draw</a:t>
                      </a:r>
                      <a:r>
                        <a:rPr lang="en-US" sz="2400" b="0" baseline="0" dirty="0">
                          <a:solidFill>
                            <a:srgbClr val="0000CC"/>
                          </a:solidFill>
                          <a:latin typeface="Times New Roman" panose="02020603050405020304" pitchFamily="18" charset="0"/>
                          <a:cs typeface="Times New Roman" panose="02020603050405020304" pitchFamily="18" charset="0"/>
                        </a:rPr>
                        <a:t> a</a:t>
                      </a:r>
                      <a:br>
                        <a:rPr lang="en-US" sz="2400" b="0" baseline="0" dirty="0">
                          <a:solidFill>
                            <a:srgbClr val="0000CC"/>
                          </a:solidFill>
                          <a:latin typeface="Times New Roman" panose="02020603050405020304" pitchFamily="18" charset="0"/>
                          <a:cs typeface="Times New Roman" panose="02020603050405020304" pitchFamily="18" charset="0"/>
                        </a:rPr>
                      </a:br>
                      <a:r>
                        <a:rPr lang="en-US" sz="2400" b="0" baseline="0" dirty="0">
                          <a:solidFill>
                            <a:srgbClr val="0000CC"/>
                          </a:solidFill>
                          <a:latin typeface="Times New Roman" panose="02020603050405020304" pitchFamily="18" charset="0"/>
                          <a:cs typeface="Times New Roman" panose="02020603050405020304" pitchFamily="18" charset="0"/>
                        </a:rPr>
                        <a:t>molecule of </a:t>
                      </a:r>
                      <a:br>
                        <a:rPr lang="en-US" sz="2400" b="0" baseline="0" dirty="0">
                          <a:solidFill>
                            <a:srgbClr val="0000CC"/>
                          </a:solidFill>
                          <a:latin typeface="Times New Roman" panose="02020603050405020304" pitchFamily="18" charset="0"/>
                          <a:cs typeface="Times New Roman" panose="02020603050405020304" pitchFamily="18" charset="0"/>
                        </a:rPr>
                      </a:br>
                      <a:r>
                        <a:rPr lang="en-US" sz="2400" b="0" baseline="0" dirty="0">
                          <a:solidFill>
                            <a:srgbClr val="0000CC"/>
                          </a:solidFill>
                          <a:latin typeface="Times New Roman" panose="02020603050405020304" pitchFamily="18" charset="0"/>
                          <a:cs typeface="Times New Roman" panose="02020603050405020304" pitchFamily="18" charset="0"/>
                        </a:rPr>
                        <a:t>nitrogen </a:t>
                      </a:r>
                      <a:br>
                        <a:rPr lang="en-US" sz="2400" b="0" baseline="0" dirty="0">
                          <a:solidFill>
                            <a:srgbClr val="0000CC"/>
                          </a:solidFill>
                          <a:latin typeface="Times New Roman" panose="02020603050405020304" pitchFamily="18" charset="0"/>
                          <a:cs typeface="Times New Roman" panose="02020603050405020304" pitchFamily="18" charset="0"/>
                        </a:rPr>
                      </a:br>
                      <a:r>
                        <a:rPr lang="en-US" sz="2400" b="0" baseline="0" dirty="0">
                          <a:solidFill>
                            <a:srgbClr val="0000CC"/>
                          </a:solidFill>
                          <a:latin typeface="Times New Roman" panose="02020603050405020304" pitchFamily="18" charset="0"/>
                          <a:cs typeface="Times New Roman" panose="02020603050405020304" pitchFamily="18" charset="0"/>
                        </a:rPr>
                        <a:t>in this box</a:t>
                      </a:r>
                      <a:endParaRPr lang="en-US" sz="2400" b="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endParaRPr lang="en-US" sz="2400" b="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cxnSp>
        <p:nvCxnSpPr>
          <p:cNvPr id="5" name="Straight Arrow Connector 4"/>
          <p:cNvCxnSpPr/>
          <p:nvPr/>
        </p:nvCxnSpPr>
        <p:spPr>
          <a:xfrm flipV="1">
            <a:off x="2286000" y="5410200"/>
            <a:ext cx="762000" cy="762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4" name="Oval 3"/>
          <p:cNvSpPr/>
          <p:nvPr/>
        </p:nvSpPr>
        <p:spPr>
          <a:xfrm>
            <a:off x="1371600" y="1905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p:cNvSpPr/>
          <p:nvPr/>
        </p:nvSpPr>
        <p:spPr>
          <a:xfrm>
            <a:off x="1600200" y="1905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Oval 6"/>
          <p:cNvSpPr/>
          <p:nvPr/>
        </p:nvSpPr>
        <p:spPr>
          <a:xfrm>
            <a:off x="1828800" y="2209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 name="Oval 7"/>
          <p:cNvSpPr/>
          <p:nvPr/>
        </p:nvSpPr>
        <p:spPr>
          <a:xfrm>
            <a:off x="1828800" y="2438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Oval 8"/>
          <p:cNvSpPr/>
          <p:nvPr/>
        </p:nvSpPr>
        <p:spPr>
          <a:xfrm>
            <a:off x="1447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0" name="Oval 9"/>
          <p:cNvSpPr/>
          <p:nvPr/>
        </p:nvSpPr>
        <p:spPr>
          <a:xfrm>
            <a:off x="7467600" y="1905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1" name="Oval 10"/>
          <p:cNvSpPr/>
          <p:nvPr/>
        </p:nvSpPr>
        <p:spPr>
          <a:xfrm>
            <a:off x="7696200" y="1905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2" name="Oval 11"/>
          <p:cNvSpPr/>
          <p:nvPr/>
        </p:nvSpPr>
        <p:spPr>
          <a:xfrm>
            <a:off x="7924800" y="2209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3" name="Oval 12"/>
          <p:cNvSpPr/>
          <p:nvPr/>
        </p:nvSpPr>
        <p:spPr>
          <a:xfrm>
            <a:off x="7924800" y="2438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4" name="Oval 13"/>
          <p:cNvSpPr/>
          <p:nvPr/>
        </p:nvSpPr>
        <p:spPr>
          <a:xfrm>
            <a:off x="7543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5" name="TextBox 13"/>
          <p:cNvSpPr txBox="1">
            <a:spLocks noChangeArrowheads="1"/>
          </p:cNvSpPr>
          <p:nvPr/>
        </p:nvSpPr>
        <p:spPr bwMode="auto">
          <a:xfrm>
            <a:off x="3733800" y="4177786"/>
            <a:ext cx="320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7200" dirty="0">
                <a:solidFill>
                  <a:prstClr val="black"/>
                </a:solidFill>
              </a:rPr>
              <a:t>N</a:t>
            </a:r>
            <a:r>
              <a:rPr lang="en-US" altLang="en-US" sz="800" dirty="0">
                <a:solidFill>
                  <a:prstClr val="black"/>
                </a:solidFill>
              </a:rPr>
              <a:t>     </a:t>
            </a:r>
            <a:r>
              <a:rPr lang="en-US" altLang="en-US" sz="7200" dirty="0">
                <a:solidFill>
                  <a:prstClr val="black"/>
                </a:solidFill>
              </a:rPr>
              <a:t> </a:t>
            </a:r>
            <a:r>
              <a:rPr lang="en-US" altLang="en-US" sz="7200" dirty="0" err="1">
                <a:solidFill>
                  <a:prstClr val="black"/>
                </a:solidFill>
              </a:rPr>
              <a:t>N</a:t>
            </a:r>
            <a:endParaRPr lang="en-US" altLang="en-US" sz="7200" dirty="0">
              <a:solidFill>
                <a:prstClr val="black"/>
              </a:solidFill>
            </a:endParaRPr>
          </a:p>
        </p:txBody>
      </p:sp>
      <p:sp>
        <p:nvSpPr>
          <p:cNvPr id="16" name="Oval 15"/>
          <p:cNvSpPr/>
          <p:nvPr/>
        </p:nvSpPr>
        <p:spPr>
          <a:xfrm>
            <a:off x="3733800" y="463498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7" name="Oval 16"/>
          <p:cNvSpPr/>
          <p:nvPr/>
        </p:nvSpPr>
        <p:spPr>
          <a:xfrm>
            <a:off x="3733800" y="486358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8" name="Oval 17"/>
          <p:cNvSpPr/>
          <p:nvPr/>
        </p:nvSpPr>
        <p:spPr>
          <a:xfrm>
            <a:off x="5334000" y="463498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9" name="Oval 18"/>
          <p:cNvSpPr/>
          <p:nvPr/>
        </p:nvSpPr>
        <p:spPr>
          <a:xfrm>
            <a:off x="5334000" y="486358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0" name="Oval 19"/>
          <p:cNvSpPr/>
          <p:nvPr/>
        </p:nvSpPr>
        <p:spPr>
          <a:xfrm>
            <a:off x="4419600" y="478738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1" name="Oval 20"/>
          <p:cNvSpPr/>
          <p:nvPr/>
        </p:nvSpPr>
        <p:spPr>
          <a:xfrm>
            <a:off x="4419600" y="501598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2" name="Oval 21"/>
          <p:cNvSpPr/>
          <p:nvPr/>
        </p:nvSpPr>
        <p:spPr>
          <a:xfrm>
            <a:off x="4648200" y="478738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3" name="Oval 22"/>
          <p:cNvSpPr/>
          <p:nvPr/>
        </p:nvSpPr>
        <p:spPr>
          <a:xfrm>
            <a:off x="4648200" y="501598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4" name="Oval 23"/>
          <p:cNvSpPr/>
          <p:nvPr/>
        </p:nvSpPr>
        <p:spPr>
          <a:xfrm>
            <a:off x="4419600" y="455878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5" name="Oval 24"/>
          <p:cNvSpPr/>
          <p:nvPr/>
        </p:nvSpPr>
        <p:spPr>
          <a:xfrm>
            <a:off x="4648200" y="455878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6" name="Rectangle 25"/>
          <p:cNvSpPr>
            <a:spLocks noChangeArrowheads="1"/>
          </p:cNvSpPr>
          <p:nvPr/>
        </p:nvSpPr>
        <p:spPr bwMode="auto">
          <a:xfrm>
            <a:off x="6213475" y="4125398"/>
            <a:ext cx="2051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0" dirty="0">
                <a:solidFill>
                  <a:srgbClr val="000000"/>
                </a:solidFill>
              </a:rPr>
              <a:t>N  </a:t>
            </a:r>
            <a:r>
              <a:rPr lang="en-US" altLang="en-US" sz="8000" dirty="0" err="1">
                <a:solidFill>
                  <a:srgbClr val="000000"/>
                </a:solidFill>
              </a:rPr>
              <a:t>N</a:t>
            </a:r>
            <a:endParaRPr lang="en-US" altLang="en-US" sz="8000" dirty="0">
              <a:solidFill>
                <a:srgbClr val="000000"/>
              </a:solidFill>
            </a:endParaRPr>
          </a:p>
        </p:txBody>
      </p:sp>
      <p:cxnSp>
        <p:nvCxnSpPr>
          <p:cNvPr id="27" name="Straight Connector 26"/>
          <p:cNvCxnSpPr/>
          <p:nvPr/>
        </p:nvCxnSpPr>
        <p:spPr>
          <a:xfrm>
            <a:off x="6969125" y="4558785"/>
            <a:ext cx="381000" cy="1588"/>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6969125" y="4787385"/>
            <a:ext cx="381000" cy="1588"/>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6969125" y="5015985"/>
            <a:ext cx="381000" cy="1588"/>
          </a:xfrm>
          <a:prstGeom prst="line">
            <a:avLst/>
          </a:prstGeom>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3386137" y="5257800"/>
            <a:ext cx="5757863" cy="1631216"/>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Lewis Dot Diagram and structural diagram.  </a:t>
            </a:r>
            <a:br>
              <a:rPr lang="en-US" sz="2000" dirty="0">
                <a:solidFill>
                  <a:srgbClr val="FF0000"/>
                </a:solidFill>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This is a triple nonpolar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covalent bond.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9071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955203"/>
          </a:xfrm>
          <a:prstGeom prst="rect">
            <a:avLst/>
          </a:prstGeom>
          <a:noFill/>
        </p:spPr>
        <p:txBody>
          <a:bodyPr wrap="square" rtlCol="0">
            <a:spAutoFit/>
          </a:bodyPr>
          <a:lstStyle/>
          <a:p>
            <a:pPr marL="342900" indent="-342900">
              <a:buAutoNum type="arabicPeriod" startAt="63"/>
            </a:pPr>
            <a:r>
              <a:rPr lang="en-US" sz="4000" dirty="0">
                <a:solidFill>
                  <a:srgbClr val="FF0000"/>
                </a:solidFill>
              </a:rPr>
              <a:t> Nitrogen makes a triple nonpolar   </a:t>
            </a:r>
            <a:br>
              <a:rPr lang="en-US" sz="4000" dirty="0">
                <a:solidFill>
                  <a:srgbClr val="FF0000"/>
                </a:solidFill>
              </a:rPr>
            </a:br>
            <a:r>
              <a:rPr lang="en-US" sz="4000" dirty="0">
                <a:solidFill>
                  <a:srgbClr val="FF0000"/>
                </a:solidFill>
              </a:rPr>
              <a:t>    covalent bond because…</a:t>
            </a:r>
          </a:p>
          <a:p>
            <a:endParaRPr lang="en-US" dirty="0"/>
          </a:p>
          <a:p>
            <a:r>
              <a:rPr lang="en-US" dirty="0"/>
              <a:t> </a:t>
            </a:r>
            <a:br>
              <a:rPr lang="en-US" dirty="0"/>
            </a:b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Each atom of nitrogen needs to “borrow” 3 electrons from </a:t>
            </a:r>
            <a:b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the other, so </a:t>
            </a:r>
            <a:r>
              <a:rPr lang="en-US" sz="3200" b="1" dirty="0">
                <a:solidFill>
                  <a:schemeClr val="tx1">
                    <a:lumMod val="85000"/>
                    <a:lumOff val="15000"/>
                  </a:schemeClr>
                </a:solidFill>
                <a:latin typeface="Times New Roman" panose="02020603050405020304" pitchFamily="18" charset="0"/>
                <a:cs typeface="Times New Roman" panose="02020603050405020304" pitchFamily="18" charset="0"/>
              </a:rPr>
              <a:t>they share three pairs of electrons </a:t>
            </a:r>
            <a:b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sharing three pairs = triple bond</a:t>
            </a:r>
          </a:p>
          <a:p>
            <a:endParaRPr lang="en-US" sz="2800" dirty="0">
              <a:solidFill>
                <a:schemeClr val="tx1">
                  <a:lumMod val="85000"/>
                  <a:lumOff val="15000"/>
                </a:schemeClr>
              </a:solidFill>
              <a:latin typeface="Times New Roman" panose="02020603050405020304" pitchFamily="18" charset="0"/>
              <a:cs typeface="Times New Roman" panose="02020603050405020304" pitchFamily="18" charset="0"/>
            </a:endParaRPr>
          </a:p>
          <a:p>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Since each Nitrogen atom has an electronegativity of 3.0, </a:t>
            </a:r>
            <a:b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there is NO DIFFERENCE in electronegativity values, </a:t>
            </a:r>
            <a:b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these bond is NONPOLAR</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275926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buFontTx/>
              <a:buAutoNum type="arabicPeriod" startAt="64"/>
            </a:pPr>
            <a:r>
              <a:rPr lang="en-US" altLang="en-US" sz="2000" b="1" dirty="0">
                <a:solidFill>
                  <a:prstClr val="black"/>
                </a:solidFill>
              </a:rPr>
              <a:t>   Let’s draw electron dot diagrams and then STRUCTURAL diagrams for these</a:t>
            </a:r>
            <a:br>
              <a:rPr lang="en-US" altLang="en-US" sz="2000" b="1" dirty="0">
                <a:solidFill>
                  <a:prstClr val="black"/>
                </a:solidFill>
              </a:rPr>
            </a:br>
            <a:r>
              <a:rPr lang="en-US" altLang="en-US" sz="2000" b="1" dirty="0">
                <a:solidFill>
                  <a:prstClr val="black"/>
                </a:solidFill>
              </a:rPr>
              <a:t>   compounds.    The first one is called ETHANE, with a formula of:  </a:t>
            </a:r>
          </a:p>
          <a:p>
            <a:pPr eaLnBrk="1" hangingPunct="1">
              <a:spcBef>
                <a:spcPct val="0"/>
              </a:spcBef>
              <a:buNone/>
            </a:pPr>
            <a:endParaRPr lang="en-US" altLang="en-US" sz="1800" dirty="0">
              <a:solidFill>
                <a:prstClr val="black"/>
              </a:solidFill>
            </a:endParaRPr>
          </a:p>
          <a:p>
            <a:pPr eaLnBrk="1" hangingPunct="1">
              <a:spcBef>
                <a:spcPct val="0"/>
              </a:spcBef>
              <a:buNone/>
            </a:pPr>
            <a:endParaRPr lang="en-US" altLang="en-US" sz="1800" dirty="0">
              <a:solidFill>
                <a:prstClr val="black"/>
              </a:solidFill>
            </a:endParaRPr>
          </a:p>
          <a:p>
            <a:pPr eaLnBrk="1" hangingPunct="1">
              <a:spcBef>
                <a:spcPct val="0"/>
              </a:spcBef>
              <a:buNone/>
            </a:pPr>
            <a:r>
              <a:rPr lang="en-US" altLang="en-US" sz="1800" dirty="0">
                <a:solidFill>
                  <a:prstClr val="black"/>
                </a:solidFill>
              </a:rPr>
              <a:t>                                  DOTS                                                                                    Structural</a:t>
            </a:r>
          </a:p>
        </p:txBody>
      </p:sp>
      <p:sp>
        <p:nvSpPr>
          <p:cNvPr id="10245" name="TextBox 6"/>
          <p:cNvSpPr txBox="1">
            <a:spLocks noChangeArrowheads="1"/>
          </p:cNvSpPr>
          <p:nvPr/>
        </p:nvSpPr>
        <p:spPr bwMode="auto">
          <a:xfrm>
            <a:off x="3810000" y="839270"/>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a:t>
            </a:r>
            <a:r>
              <a:rPr lang="en-US" altLang="en-US" sz="3600" baseline="-25000" dirty="0">
                <a:solidFill>
                  <a:srgbClr val="0000CC"/>
                </a:solidFill>
                <a:latin typeface="Times New Roman" panose="02020603050405020304" pitchFamily="18" charset="0"/>
                <a:cs typeface="Times New Roman" panose="02020603050405020304" pitchFamily="18" charset="0"/>
              </a:rPr>
              <a:t>2</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1998784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86342258"/>
              </p:ext>
            </p:extLst>
          </p:nvPr>
        </p:nvGraphicFramePr>
        <p:xfrm>
          <a:off x="0" y="914401"/>
          <a:ext cx="9144002" cy="4426040"/>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4175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imes New Roman" panose="02020603050405020304" pitchFamily="18" charset="0"/>
                          <a:ea typeface="Tahoma" pitchFamily="34" charset="0"/>
                          <a:cs typeface="Times New Roman" panose="02020603050405020304" pitchFamily="18" charset="0"/>
                        </a:rPr>
                        <a:t>Lewis Dot</a:t>
                      </a:r>
                      <a:br>
                        <a:rPr lang="en-US" b="0" dirty="0">
                          <a:solidFill>
                            <a:schemeClr val="tx1"/>
                          </a:solidFill>
                          <a:latin typeface="Times New Roman" panose="02020603050405020304" pitchFamily="18" charset="0"/>
                          <a:ea typeface="Tahoma" pitchFamily="34" charset="0"/>
                          <a:cs typeface="Times New Roman" panose="02020603050405020304" pitchFamily="18" charset="0"/>
                        </a:rPr>
                      </a:br>
                      <a:r>
                        <a:rPr lang="en-US" b="0" dirty="0">
                          <a:solidFill>
                            <a:schemeClr val="tx1"/>
                          </a:solidFill>
                          <a:latin typeface="Times New Roman" panose="02020603050405020304" pitchFamily="18" charset="0"/>
                          <a:ea typeface="Tahoma" pitchFamily="34" charset="0"/>
                          <a:cs typeface="Times New Roman" panose="02020603050405020304" pitchFamily="18"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imes New Roman" panose="02020603050405020304" pitchFamily="18" charset="0"/>
                          <a:ea typeface="Tahoma" pitchFamily="34" charset="0"/>
                          <a:cs typeface="Times New Roman" panose="02020603050405020304" pitchFamily="18"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imes New Roman" panose="02020603050405020304" pitchFamily="18" charset="0"/>
                          <a:ea typeface="Tahoma" pitchFamily="34" charset="0"/>
                          <a:cs typeface="Times New Roman" panose="02020603050405020304" pitchFamily="18" charset="0"/>
                        </a:rPr>
                        <a:t>Lewis Dot</a:t>
                      </a:r>
                      <a:br>
                        <a:rPr lang="en-US" b="0" dirty="0">
                          <a:solidFill>
                            <a:schemeClr val="tx1"/>
                          </a:solidFill>
                          <a:latin typeface="Times New Roman" panose="02020603050405020304" pitchFamily="18" charset="0"/>
                          <a:ea typeface="Tahoma" pitchFamily="34" charset="0"/>
                          <a:cs typeface="Times New Roman" panose="02020603050405020304" pitchFamily="18" charset="0"/>
                        </a:rPr>
                      </a:br>
                      <a:r>
                        <a:rPr lang="en-US" b="0" dirty="0">
                          <a:solidFill>
                            <a:schemeClr val="tx1"/>
                          </a:solidFill>
                          <a:latin typeface="Times New Roman" panose="02020603050405020304" pitchFamily="18" charset="0"/>
                          <a:ea typeface="Tahoma" pitchFamily="34" charset="0"/>
                          <a:cs typeface="Times New Roman" panose="02020603050405020304" pitchFamily="18"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13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r>
                        <a:rPr kumimoji="0" lang="en-US" sz="3600" b="0" i="0" u="none" strike="noStrike" cap="none" normalizeH="0" baseline="5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r>
                        <a:rPr kumimoji="0" lang="en-US" sz="3600" b="0" i="0" u="none" strike="noStrike" cap="none" normalizeH="0" baseline="5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29732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2599045584"/>
                  </a:ext>
                </a:extLst>
              </a:tr>
              <a:tr h="14175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Helium does not </a:t>
                      </a:r>
                      <a:b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make 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Helium does not </a:t>
                      </a:r>
                      <a:b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make 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205387809"/>
                  </a:ext>
                </a:extLst>
              </a:tr>
              <a:tr h="29835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4026815427"/>
                  </a:ext>
                </a:extLst>
              </a:tr>
            </a:tbl>
          </a:graphicData>
        </a:graphic>
      </p:graphicFrame>
      <p:sp>
        <p:nvSpPr>
          <p:cNvPr id="5" name="Oval 47"/>
          <p:cNvSpPr>
            <a:spLocks noChangeArrowheads="1"/>
          </p:cNvSpPr>
          <p:nvPr/>
        </p:nvSpPr>
        <p:spPr bwMode="auto">
          <a:xfrm>
            <a:off x="4419600" y="2514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7" name="TextBox 1">
            <a:extLst>
              <a:ext uri="{FF2B5EF4-FFF2-40B4-BE49-F238E27FC236}">
                <a16:creationId xmlns:a16="http://schemas.microsoft.com/office/drawing/2014/main" id="{9FF4093F-A56C-4B8F-A071-8670AA62C32B}"/>
              </a:ext>
            </a:extLst>
          </p:cNvPr>
          <p:cNvSpPr txBox="1">
            <a:spLocks noChangeArrowheads="1"/>
          </p:cNvSpPr>
          <p:nvPr/>
        </p:nvSpPr>
        <p:spPr bwMode="auto">
          <a:xfrm>
            <a:off x="0" y="508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solidFill>
                  <a:srgbClr val="FF0000"/>
                </a:solidFill>
              </a:rPr>
              <a:t>Fill in the boxes, try to follow the pattern that develops.  </a:t>
            </a:r>
            <a:endParaRPr lang="en-US" altLang="en-US" sz="1800" dirty="0"/>
          </a:p>
        </p:txBody>
      </p:sp>
      <p:sp>
        <p:nvSpPr>
          <p:cNvPr id="6" name="Oval 47">
            <a:extLst>
              <a:ext uri="{FF2B5EF4-FFF2-40B4-BE49-F238E27FC236}">
                <a16:creationId xmlns:a16="http://schemas.microsoft.com/office/drawing/2014/main" id="{D615FA3C-3238-4364-BB32-47C894F9D6C4}"/>
              </a:ext>
            </a:extLst>
          </p:cNvPr>
          <p:cNvSpPr>
            <a:spLocks noChangeArrowheads="1"/>
          </p:cNvSpPr>
          <p:nvPr/>
        </p:nvSpPr>
        <p:spPr bwMode="auto">
          <a:xfrm>
            <a:off x="4800600" y="442767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7" name="Oval 47">
            <a:extLst>
              <a:ext uri="{FF2B5EF4-FFF2-40B4-BE49-F238E27FC236}">
                <a16:creationId xmlns:a16="http://schemas.microsoft.com/office/drawing/2014/main" id="{6459B816-0903-44E1-8A7B-E8C8BFB57EF9}"/>
              </a:ext>
            </a:extLst>
          </p:cNvPr>
          <p:cNvSpPr>
            <a:spLocks noChangeArrowheads="1"/>
          </p:cNvSpPr>
          <p:nvPr/>
        </p:nvSpPr>
        <p:spPr bwMode="auto">
          <a:xfrm>
            <a:off x="4800599" y="4267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331515050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buFontTx/>
              <a:buAutoNum type="arabicPeriod" startAt="64"/>
            </a:pPr>
            <a:r>
              <a:rPr lang="en-US" altLang="en-US" sz="2000" b="1" dirty="0">
                <a:solidFill>
                  <a:prstClr val="black"/>
                </a:solidFill>
              </a:rPr>
              <a:t>   Let’s draw electron dot diagrams and then STRUCTURAL diagrams for these</a:t>
            </a:r>
            <a:br>
              <a:rPr lang="en-US" altLang="en-US" sz="2000" b="1" dirty="0">
                <a:solidFill>
                  <a:prstClr val="black"/>
                </a:solidFill>
              </a:rPr>
            </a:br>
            <a:r>
              <a:rPr lang="en-US" altLang="en-US" sz="2000" b="1" dirty="0">
                <a:solidFill>
                  <a:prstClr val="black"/>
                </a:solidFill>
              </a:rPr>
              <a:t>   compounds.    The first one is called ETHANE, with a formula of:  </a:t>
            </a:r>
          </a:p>
          <a:p>
            <a:pPr eaLnBrk="1" hangingPunct="1">
              <a:spcBef>
                <a:spcPct val="0"/>
              </a:spcBef>
              <a:buNone/>
            </a:pPr>
            <a:endParaRPr lang="en-US" altLang="en-US" sz="1800" dirty="0">
              <a:solidFill>
                <a:prstClr val="black"/>
              </a:solidFill>
            </a:endParaRPr>
          </a:p>
          <a:p>
            <a:pPr eaLnBrk="1" hangingPunct="1">
              <a:spcBef>
                <a:spcPct val="0"/>
              </a:spcBef>
              <a:buNone/>
            </a:pPr>
            <a:endParaRPr lang="en-US" altLang="en-US" sz="1800" dirty="0">
              <a:solidFill>
                <a:prstClr val="black"/>
              </a:solidFill>
            </a:endParaRPr>
          </a:p>
          <a:p>
            <a:pPr eaLnBrk="1" hangingPunct="1">
              <a:spcBef>
                <a:spcPct val="0"/>
              </a:spcBef>
              <a:buNone/>
            </a:pPr>
            <a:r>
              <a:rPr lang="en-US" altLang="en-US" sz="1800" dirty="0">
                <a:solidFill>
                  <a:prstClr val="black"/>
                </a:solidFill>
              </a:rPr>
              <a:t>                                  DOTS                                                                                    Structural</a:t>
            </a:r>
          </a:p>
        </p:txBody>
      </p:sp>
      <p:sp>
        <p:nvSpPr>
          <p:cNvPr id="11" name="Text Box 15"/>
          <p:cNvSpPr txBox="1">
            <a:spLocks noChangeArrowheads="1"/>
          </p:cNvSpPr>
          <p:nvPr/>
        </p:nvSpPr>
        <p:spPr bwMode="auto">
          <a:xfrm>
            <a:off x="1569076" y="2665412"/>
            <a:ext cx="1447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800" dirty="0">
                <a:solidFill>
                  <a:prstClr val="black"/>
                </a:solidFill>
                <a:latin typeface="Comic Sans MS" panose="030F0702030302020204" pitchFamily="66" charset="0"/>
              </a:rPr>
              <a:t> </a:t>
            </a:r>
            <a:r>
              <a:rPr lang="en-US" altLang="en-US" sz="4800" dirty="0">
                <a:solidFill>
                  <a:prstClr val="black"/>
                </a:solidFill>
                <a:latin typeface="Comic Sans MS" panose="030F0702030302020204" pitchFamily="66" charset="0"/>
              </a:rPr>
              <a:t>C </a:t>
            </a:r>
            <a:r>
              <a:rPr lang="en-US" altLang="en-US" sz="800" dirty="0">
                <a:solidFill>
                  <a:prstClr val="black"/>
                </a:solidFill>
                <a:latin typeface="Comic Sans MS" panose="030F0702030302020204" pitchFamily="66" charset="0"/>
              </a:rPr>
              <a:t>    </a:t>
            </a:r>
            <a:r>
              <a:rPr lang="en-US" altLang="en-US" sz="4800" dirty="0" err="1">
                <a:solidFill>
                  <a:prstClr val="black"/>
                </a:solidFill>
                <a:latin typeface="Comic Sans MS" panose="030F0702030302020204" pitchFamily="66" charset="0"/>
              </a:rPr>
              <a:t>C</a:t>
            </a:r>
            <a:endParaRPr lang="en-US" altLang="en-US" sz="4800" dirty="0">
              <a:solidFill>
                <a:prstClr val="black"/>
              </a:solidFill>
              <a:latin typeface="Comic Sans MS" panose="030F0702030302020204" pitchFamily="66" charset="0"/>
            </a:endParaRPr>
          </a:p>
        </p:txBody>
      </p:sp>
      <p:sp>
        <p:nvSpPr>
          <p:cNvPr id="12" name="Oval 16"/>
          <p:cNvSpPr>
            <a:spLocks noChangeArrowheads="1"/>
          </p:cNvSpPr>
          <p:nvPr/>
        </p:nvSpPr>
        <p:spPr bwMode="auto">
          <a:xfrm>
            <a:off x="2178676" y="28940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3" name="Oval 17"/>
          <p:cNvSpPr>
            <a:spLocks noChangeArrowheads="1"/>
          </p:cNvSpPr>
          <p:nvPr/>
        </p:nvSpPr>
        <p:spPr bwMode="auto">
          <a:xfrm>
            <a:off x="2178676" y="31226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4" name="Oval 18"/>
          <p:cNvSpPr>
            <a:spLocks noChangeArrowheads="1"/>
          </p:cNvSpPr>
          <p:nvPr/>
        </p:nvSpPr>
        <p:spPr bwMode="auto">
          <a:xfrm>
            <a:off x="2483476" y="33512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5" name="Oval 19"/>
          <p:cNvSpPr>
            <a:spLocks noChangeArrowheads="1"/>
          </p:cNvSpPr>
          <p:nvPr/>
        </p:nvSpPr>
        <p:spPr bwMode="auto">
          <a:xfrm>
            <a:off x="1950076" y="33512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6" name="Oval 20"/>
          <p:cNvSpPr>
            <a:spLocks noChangeArrowheads="1"/>
          </p:cNvSpPr>
          <p:nvPr/>
        </p:nvSpPr>
        <p:spPr bwMode="auto">
          <a:xfrm>
            <a:off x="2864476" y="29702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7" name="Oval 21"/>
          <p:cNvSpPr>
            <a:spLocks noChangeArrowheads="1"/>
          </p:cNvSpPr>
          <p:nvPr/>
        </p:nvSpPr>
        <p:spPr bwMode="auto">
          <a:xfrm>
            <a:off x="2712076" y="26654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8" name="Oval 22"/>
          <p:cNvSpPr>
            <a:spLocks noChangeArrowheads="1"/>
          </p:cNvSpPr>
          <p:nvPr/>
        </p:nvSpPr>
        <p:spPr bwMode="auto">
          <a:xfrm>
            <a:off x="1950076" y="26654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9" name="Oval 23"/>
          <p:cNvSpPr>
            <a:spLocks noChangeArrowheads="1"/>
          </p:cNvSpPr>
          <p:nvPr/>
        </p:nvSpPr>
        <p:spPr bwMode="auto">
          <a:xfrm>
            <a:off x="1569076" y="29702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0" name="Oval 24"/>
          <p:cNvSpPr>
            <a:spLocks noChangeArrowheads="1"/>
          </p:cNvSpPr>
          <p:nvPr/>
        </p:nvSpPr>
        <p:spPr bwMode="auto">
          <a:xfrm>
            <a:off x="1569076" y="3122612"/>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1" name="Oval 25"/>
          <p:cNvSpPr>
            <a:spLocks noChangeArrowheads="1"/>
          </p:cNvSpPr>
          <p:nvPr/>
        </p:nvSpPr>
        <p:spPr bwMode="auto">
          <a:xfrm>
            <a:off x="1797676" y="3351212"/>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2" name="Oval 26"/>
          <p:cNvSpPr>
            <a:spLocks noChangeArrowheads="1"/>
          </p:cNvSpPr>
          <p:nvPr/>
        </p:nvSpPr>
        <p:spPr bwMode="auto">
          <a:xfrm>
            <a:off x="1797676" y="2665412"/>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3" name="Oval 27"/>
          <p:cNvSpPr>
            <a:spLocks noChangeArrowheads="1"/>
          </p:cNvSpPr>
          <p:nvPr/>
        </p:nvSpPr>
        <p:spPr bwMode="auto">
          <a:xfrm>
            <a:off x="2635876" y="3351212"/>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4" name="Oval 28"/>
          <p:cNvSpPr>
            <a:spLocks noChangeArrowheads="1"/>
          </p:cNvSpPr>
          <p:nvPr/>
        </p:nvSpPr>
        <p:spPr bwMode="auto">
          <a:xfrm>
            <a:off x="2864476" y="3122612"/>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5" name="Oval 29"/>
          <p:cNvSpPr>
            <a:spLocks noChangeArrowheads="1"/>
          </p:cNvSpPr>
          <p:nvPr/>
        </p:nvSpPr>
        <p:spPr bwMode="auto">
          <a:xfrm>
            <a:off x="2559676" y="2665412"/>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6" name="Text Box 30"/>
          <p:cNvSpPr txBox="1">
            <a:spLocks noChangeArrowheads="1"/>
          </p:cNvSpPr>
          <p:nvPr/>
        </p:nvSpPr>
        <p:spPr bwMode="auto">
          <a:xfrm>
            <a:off x="1569076" y="3427412"/>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Comic Sans MS" panose="030F0702030302020204" pitchFamily="66" charset="0"/>
              </a:rPr>
              <a:t> H    H</a:t>
            </a:r>
          </a:p>
        </p:txBody>
      </p:sp>
      <p:sp>
        <p:nvSpPr>
          <p:cNvPr id="27" name="Rectangle 32"/>
          <p:cNvSpPr>
            <a:spLocks noChangeArrowheads="1"/>
          </p:cNvSpPr>
          <p:nvPr/>
        </p:nvSpPr>
        <p:spPr bwMode="auto">
          <a:xfrm>
            <a:off x="1645276" y="2132012"/>
            <a:ext cx="1262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0000CC"/>
                </a:solidFill>
                <a:latin typeface="Comic Sans MS" panose="030F0702030302020204" pitchFamily="66" charset="0"/>
              </a:rPr>
              <a:t>H     H</a:t>
            </a:r>
          </a:p>
        </p:txBody>
      </p:sp>
      <p:sp>
        <p:nvSpPr>
          <p:cNvPr id="28" name="Text Box 33"/>
          <p:cNvSpPr txBox="1">
            <a:spLocks noChangeArrowheads="1"/>
          </p:cNvSpPr>
          <p:nvPr/>
        </p:nvSpPr>
        <p:spPr bwMode="auto">
          <a:xfrm>
            <a:off x="1111876" y="2817812"/>
            <a:ext cx="38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Comic Sans MS" panose="030F0702030302020204" pitchFamily="66" charset="0"/>
              </a:rPr>
              <a:t>H</a:t>
            </a:r>
          </a:p>
        </p:txBody>
      </p:sp>
      <p:sp>
        <p:nvSpPr>
          <p:cNvPr id="29" name="Rectangle 35"/>
          <p:cNvSpPr>
            <a:spLocks noChangeArrowheads="1"/>
          </p:cNvSpPr>
          <p:nvPr/>
        </p:nvSpPr>
        <p:spPr bwMode="auto">
          <a:xfrm>
            <a:off x="2940676" y="2817812"/>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0000CC"/>
                </a:solidFill>
                <a:latin typeface="Comic Sans MS" panose="030F0702030302020204" pitchFamily="66" charset="0"/>
              </a:rPr>
              <a:t>H</a:t>
            </a:r>
          </a:p>
        </p:txBody>
      </p:sp>
      <p:sp>
        <p:nvSpPr>
          <p:cNvPr id="2" name="TextBox 1"/>
          <p:cNvSpPr txBox="1"/>
          <p:nvPr/>
        </p:nvSpPr>
        <p:spPr>
          <a:xfrm>
            <a:off x="381000" y="4708526"/>
            <a:ext cx="7924800" cy="1384995"/>
          </a:xfrm>
          <a:prstGeom prst="rect">
            <a:avLst/>
          </a:prstGeom>
          <a:noFill/>
        </p:spPr>
        <p:txBody>
          <a:bodyPr wrap="square" rtlCol="0">
            <a:spAutoFit/>
          </a:bodyPr>
          <a:lstStyle/>
          <a:p>
            <a:r>
              <a:rPr lang="en-US" sz="2800" dirty="0">
                <a:solidFill>
                  <a:schemeClr val="tx1">
                    <a:lumMod val="85000"/>
                    <a:lumOff val="15000"/>
                  </a:schemeClr>
                </a:solidFill>
              </a:rPr>
              <a:t>C-C bonds are single nonpolar covalent</a:t>
            </a:r>
          </a:p>
          <a:p>
            <a:endParaRPr lang="en-US" sz="2800" dirty="0"/>
          </a:p>
          <a:p>
            <a:r>
              <a:rPr lang="en-US" sz="2800" dirty="0">
                <a:solidFill>
                  <a:srgbClr val="FF0000"/>
                </a:solidFill>
              </a:rPr>
              <a:t>C-H bonds are single polar covalent</a:t>
            </a:r>
          </a:p>
        </p:txBody>
      </p:sp>
      <p:sp>
        <p:nvSpPr>
          <p:cNvPr id="32" name="TextBox 6"/>
          <p:cNvSpPr txBox="1">
            <a:spLocks noChangeArrowheads="1"/>
          </p:cNvSpPr>
          <p:nvPr/>
        </p:nvSpPr>
        <p:spPr bwMode="auto">
          <a:xfrm>
            <a:off x="3810000" y="839270"/>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a:t>
            </a:r>
            <a:r>
              <a:rPr lang="en-US" altLang="en-US" sz="3600" baseline="-25000" dirty="0">
                <a:solidFill>
                  <a:srgbClr val="0000CC"/>
                </a:solidFill>
                <a:latin typeface="Times New Roman" panose="02020603050405020304" pitchFamily="18" charset="0"/>
                <a:cs typeface="Times New Roman" panose="02020603050405020304" pitchFamily="18" charset="0"/>
              </a:rPr>
              <a:t>2</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7197620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buFontTx/>
              <a:buAutoNum type="arabicPeriod" startAt="64"/>
            </a:pPr>
            <a:r>
              <a:rPr lang="en-US" altLang="en-US" sz="2000" b="1" dirty="0">
                <a:solidFill>
                  <a:prstClr val="black"/>
                </a:solidFill>
              </a:rPr>
              <a:t>   Let’s draw electron dot diagrams and then STRUCTURAL diagrams for these</a:t>
            </a:r>
            <a:br>
              <a:rPr lang="en-US" altLang="en-US" sz="2000" b="1" dirty="0">
                <a:solidFill>
                  <a:prstClr val="black"/>
                </a:solidFill>
              </a:rPr>
            </a:br>
            <a:r>
              <a:rPr lang="en-US" altLang="en-US" sz="2000" b="1" dirty="0">
                <a:solidFill>
                  <a:prstClr val="black"/>
                </a:solidFill>
              </a:rPr>
              <a:t>   compounds.    The first one is called ETHANE, with a formula of:  </a:t>
            </a:r>
          </a:p>
          <a:p>
            <a:pPr eaLnBrk="1" hangingPunct="1">
              <a:spcBef>
                <a:spcPct val="0"/>
              </a:spcBef>
              <a:buNone/>
            </a:pPr>
            <a:endParaRPr lang="en-US" altLang="en-US" sz="1800" dirty="0">
              <a:solidFill>
                <a:prstClr val="black"/>
              </a:solidFill>
            </a:endParaRPr>
          </a:p>
          <a:p>
            <a:pPr eaLnBrk="1" hangingPunct="1">
              <a:spcBef>
                <a:spcPct val="0"/>
              </a:spcBef>
              <a:buNone/>
            </a:pPr>
            <a:endParaRPr lang="en-US" altLang="en-US" sz="1800" dirty="0">
              <a:solidFill>
                <a:prstClr val="black"/>
              </a:solidFill>
            </a:endParaRPr>
          </a:p>
          <a:p>
            <a:pPr eaLnBrk="1" hangingPunct="1">
              <a:spcBef>
                <a:spcPct val="0"/>
              </a:spcBef>
              <a:buNone/>
            </a:pPr>
            <a:r>
              <a:rPr lang="en-US" altLang="en-US" sz="1800" dirty="0">
                <a:solidFill>
                  <a:prstClr val="black"/>
                </a:solidFill>
              </a:rPr>
              <a:t>                                  DOTS                                                                                    Structural</a:t>
            </a:r>
          </a:p>
        </p:txBody>
      </p:sp>
      <p:sp>
        <p:nvSpPr>
          <p:cNvPr id="11" name="Text Box 15"/>
          <p:cNvSpPr txBox="1">
            <a:spLocks noChangeArrowheads="1"/>
          </p:cNvSpPr>
          <p:nvPr/>
        </p:nvSpPr>
        <p:spPr bwMode="auto">
          <a:xfrm>
            <a:off x="1569076" y="2665412"/>
            <a:ext cx="1447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800" dirty="0">
                <a:solidFill>
                  <a:prstClr val="black"/>
                </a:solidFill>
                <a:latin typeface="Comic Sans MS" panose="030F0702030302020204" pitchFamily="66" charset="0"/>
              </a:rPr>
              <a:t> </a:t>
            </a:r>
            <a:r>
              <a:rPr lang="en-US" altLang="en-US" sz="4800" dirty="0">
                <a:solidFill>
                  <a:prstClr val="black"/>
                </a:solidFill>
                <a:latin typeface="Comic Sans MS" panose="030F0702030302020204" pitchFamily="66" charset="0"/>
              </a:rPr>
              <a:t>C </a:t>
            </a:r>
            <a:r>
              <a:rPr lang="en-US" altLang="en-US" sz="800" dirty="0">
                <a:solidFill>
                  <a:prstClr val="black"/>
                </a:solidFill>
                <a:latin typeface="Comic Sans MS" panose="030F0702030302020204" pitchFamily="66" charset="0"/>
              </a:rPr>
              <a:t>    </a:t>
            </a:r>
            <a:r>
              <a:rPr lang="en-US" altLang="en-US" sz="4800" dirty="0" err="1">
                <a:solidFill>
                  <a:prstClr val="black"/>
                </a:solidFill>
                <a:latin typeface="Comic Sans MS" panose="030F0702030302020204" pitchFamily="66" charset="0"/>
              </a:rPr>
              <a:t>C</a:t>
            </a:r>
            <a:endParaRPr lang="en-US" altLang="en-US" sz="4800" dirty="0">
              <a:solidFill>
                <a:prstClr val="black"/>
              </a:solidFill>
              <a:latin typeface="Comic Sans MS" panose="030F0702030302020204" pitchFamily="66" charset="0"/>
            </a:endParaRPr>
          </a:p>
        </p:txBody>
      </p:sp>
      <p:sp>
        <p:nvSpPr>
          <p:cNvPr id="12" name="Oval 16"/>
          <p:cNvSpPr>
            <a:spLocks noChangeArrowheads="1"/>
          </p:cNvSpPr>
          <p:nvPr/>
        </p:nvSpPr>
        <p:spPr bwMode="auto">
          <a:xfrm>
            <a:off x="2178676" y="28940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3" name="Oval 17"/>
          <p:cNvSpPr>
            <a:spLocks noChangeArrowheads="1"/>
          </p:cNvSpPr>
          <p:nvPr/>
        </p:nvSpPr>
        <p:spPr bwMode="auto">
          <a:xfrm>
            <a:off x="2178676" y="31226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4" name="Oval 18"/>
          <p:cNvSpPr>
            <a:spLocks noChangeArrowheads="1"/>
          </p:cNvSpPr>
          <p:nvPr/>
        </p:nvSpPr>
        <p:spPr bwMode="auto">
          <a:xfrm>
            <a:off x="2483476" y="33512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5" name="Oval 19"/>
          <p:cNvSpPr>
            <a:spLocks noChangeArrowheads="1"/>
          </p:cNvSpPr>
          <p:nvPr/>
        </p:nvSpPr>
        <p:spPr bwMode="auto">
          <a:xfrm>
            <a:off x="1950076" y="33512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6" name="Oval 20"/>
          <p:cNvSpPr>
            <a:spLocks noChangeArrowheads="1"/>
          </p:cNvSpPr>
          <p:nvPr/>
        </p:nvSpPr>
        <p:spPr bwMode="auto">
          <a:xfrm>
            <a:off x="2864476" y="29702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7" name="Oval 21"/>
          <p:cNvSpPr>
            <a:spLocks noChangeArrowheads="1"/>
          </p:cNvSpPr>
          <p:nvPr/>
        </p:nvSpPr>
        <p:spPr bwMode="auto">
          <a:xfrm>
            <a:off x="2712076" y="26654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8" name="Oval 22"/>
          <p:cNvSpPr>
            <a:spLocks noChangeArrowheads="1"/>
          </p:cNvSpPr>
          <p:nvPr/>
        </p:nvSpPr>
        <p:spPr bwMode="auto">
          <a:xfrm>
            <a:off x="1950076" y="26654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9" name="Oval 23"/>
          <p:cNvSpPr>
            <a:spLocks noChangeArrowheads="1"/>
          </p:cNvSpPr>
          <p:nvPr/>
        </p:nvSpPr>
        <p:spPr bwMode="auto">
          <a:xfrm>
            <a:off x="1569076" y="29702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0" name="Oval 24"/>
          <p:cNvSpPr>
            <a:spLocks noChangeArrowheads="1"/>
          </p:cNvSpPr>
          <p:nvPr/>
        </p:nvSpPr>
        <p:spPr bwMode="auto">
          <a:xfrm>
            <a:off x="1569076" y="3122612"/>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1" name="Oval 25"/>
          <p:cNvSpPr>
            <a:spLocks noChangeArrowheads="1"/>
          </p:cNvSpPr>
          <p:nvPr/>
        </p:nvSpPr>
        <p:spPr bwMode="auto">
          <a:xfrm>
            <a:off x="1797676" y="3351212"/>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2" name="Oval 26"/>
          <p:cNvSpPr>
            <a:spLocks noChangeArrowheads="1"/>
          </p:cNvSpPr>
          <p:nvPr/>
        </p:nvSpPr>
        <p:spPr bwMode="auto">
          <a:xfrm>
            <a:off x="1797676" y="2665412"/>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3" name="Oval 27"/>
          <p:cNvSpPr>
            <a:spLocks noChangeArrowheads="1"/>
          </p:cNvSpPr>
          <p:nvPr/>
        </p:nvSpPr>
        <p:spPr bwMode="auto">
          <a:xfrm>
            <a:off x="2635876" y="3351212"/>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4" name="Oval 28"/>
          <p:cNvSpPr>
            <a:spLocks noChangeArrowheads="1"/>
          </p:cNvSpPr>
          <p:nvPr/>
        </p:nvSpPr>
        <p:spPr bwMode="auto">
          <a:xfrm>
            <a:off x="2864476" y="3122612"/>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5" name="Oval 29"/>
          <p:cNvSpPr>
            <a:spLocks noChangeArrowheads="1"/>
          </p:cNvSpPr>
          <p:nvPr/>
        </p:nvSpPr>
        <p:spPr bwMode="auto">
          <a:xfrm>
            <a:off x="2559676" y="2665412"/>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6" name="Text Box 30"/>
          <p:cNvSpPr txBox="1">
            <a:spLocks noChangeArrowheads="1"/>
          </p:cNvSpPr>
          <p:nvPr/>
        </p:nvSpPr>
        <p:spPr bwMode="auto">
          <a:xfrm>
            <a:off x="1569076" y="3427412"/>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Comic Sans MS" panose="030F0702030302020204" pitchFamily="66" charset="0"/>
              </a:rPr>
              <a:t> H    H</a:t>
            </a:r>
          </a:p>
        </p:txBody>
      </p:sp>
      <p:sp>
        <p:nvSpPr>
          <p:cNvPr id="27" name="Rectangle 32"/>
          <p:cNvSpPr>
            <a:spLocks noChangeArrowheads="1"/>
          </p:cNvSpPr>
          <p:nvPr/>
        </p:nvSpPr>
        <p:spPr bwMode="auto">
          <a:xfrm>
            <a:off x="1645276" y="2132012"/>
            <a:ext cx="1262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0000CC"/>
                </a:solidFill>
                <a:latin typeface="Comic Sans MS" panose="030F0702030302020204" pitchFamily="66" charset="0"/>
              </a:rPr>
              <a:t>H     H</a:t>
            </a:r>
          </a:p>
        </p:txBody>
      </p:sp>
      <p:sp>
        <p:nvSpPr>
          <p:cNvPr id="28" name="Text Box 33"/>
          <p:cNvSpPr txBox="1">
            <a:spLocks noChangeArrowheads="1"/>
          </p:cNvSpPr>
          <p:nvPr/>
        </p:nvSpPr>
        <p:spPr bwMode="auto">
          <a:xfrm>
            <a:off x="1111876" y="2817812"/>
            <a:ext cx="38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Comic Sans MS" panose="030F0702030302020204" pitchFamily="66" charset="0"/>
              </a:rPr>
              <a:t>H</a:t>
            </a:r>
          </a:p>
        </p:txBody>
      </p:sp>
      <p:sp>
        <p:nvSpPr>
          <p:cNvPr id="29" name="Rectangle 35"/>
          <p:cNvSpPr>
            <a:spLocks noChangeArrowheads="1"/>
          </p:cNvSpPr>
          <p:nvPr/>
        </p:nvSpPr>
        <p:spPr bwMode="auto">
          <a:xfrm>
            <a:off x="2940676" y="2817812"/>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0000CC"/>
                </a:solidFill>
                <a:latin typeface="Comic Sans MS" panose="030F0702030302020204" pitchFamily="66" charset="0"/>
              </a:rPr>
              <a:t>H</a:t>
            </a:r>
          </a:p>
        </p:txBody>
      </p:sp>
      <p:sp>
        <p:nvSpPr>
          <p:cNvPr id="2" name="TextBox 1"/>
          <p:cNvSpPr txBox="1"/>
          <p:nvPr/>
        </p:nvSpPr>
        <p:spPr>
          <a:xfrm>
            <a:off x="381000" y="4708526"/>
            <a:ext cx="7924800" cy="1384995"/>
          </a:xfrm>
          <a:prstGeom prst="rect">
            <a:avLst/>
          </a:prstGeom>
          <a:noFill/>
        </p:spPr>
        <p:txBody>
          <a:bodyPr wrap="square" rtlCol="0">
            <a:spAutoFit/>
          </a:bodyPr>
          <a:lstStyle/>
          <a:p>
            <a:r>
              <a:rPr lang="en-US" sz="2800" dirty="0">
                <a:solidFill>
                  <a:schemeClr val="tx1">
                    <a:lumMod val="85000"/>
                    <a:lumOff val="15000"/>
                  </a:schemeClr>
                </a:solidFill>
              </a:rPr>
              <a:t>C-C bonds are single nonpolar covalent</a:t>
            </a:r>
          </a:p>
          <a:p>
            <a:endParaRPr lang="en-US" sz="2800" dirty="0"/>
          </a:p>
          <a:p>
            <a:r>
              <a:rPr lang="en-US" sz="2800" dirty="0">
                <a:solidFill>
                  <a:srgbClr val="FF0000"/>
                </a:solidFill>
              </a:rPr>
              <a:t>C-H bonds are single polar covalent</a:t>
            </a:r>
          </a:p>
        </p:txBody>
      </p:sp>
      <p:sp>
        <p:nvSpPr>
          <p:cNvPr id="32" name="TextBox 6"/>
          <p:cNvSpPr txBox="1">
            <a:spLocks noChangeArrowheads="1"/>
          </p:cNvSpPr>
          <p:nvPr/>
        </p:nvSpPr>
        <p:spPr bwMode="auto">
          <a:xfrm>
            <a:off x="3810000" y="839270"/>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a:t>
            </a:r>
            <a:r>
              <a:rPr lang="en-US" altLang="en-US" sz="3600" baseline="-25000" dirty="0">
                <a:solidFill>
                  <a:srgbClr val="0000CC"/>
                </a:solidFill>
                <a:latin typeface="Times New Roman" panose="02020603050405020304" pitchFamily="18" charset="0"/>
                <a:cs typeface="Times New Roman" panose="02020603050405020304" pitchFamily="18" charset="0"/>
              </a:rPr>
              <a:t>2</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6</a:t>
            </a:r>
          </a:p>
        </p:txBody>
      </p:sp>
      <p:sp>
        <p:nvSpPr>
          <p:cNvPr id="30" name="Text Box 7">
            <a:extLst>
              <a:ext uri="{FF2B5EF4-FFF2-40B4-BE49-F238E27FC236}">
                <a16:creationId xmlns:a16="http://schemas.microsoft.com/office/drawing/2014/main" id="{8379F218-D6F3-42B1-A95B-C6B46278DAC5}"/>
              </a:ext>
            </a:extLst>
          </p:cNvPr>
          <p:cNvSpPr txBox="1">
            <a:spLocks noChangeArrowheads="1"/>
          </p:cNvSpPr>
          <p:nvPr/>
        </p:nvSpPr>
        <p:spPr bwMode="auto">
          <a:xfrm>
            <a:off x="5943600" y="3046412"/>
            <a:ext cx="259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prstClr val="black"/>
                </a:solidFill>
                <a:latin typeface="Comic Sans MS" panose="030F0702030302020204" pitchFamily="66" charset="0"/>
              </a:rPr>
              <a:t>H―C―C―H</a:t>
            </a:r>
          </a:p>
        </p:txBody>
      </p:sp>
      <p:sp>
        <p:nvSpPr>
          <p:cNvPr id="31" name="Text Box 8">
            <a:extLst>
              <a:ext uri="{FF2B5EF4-FFF2-40B4-BE49-F238E27FC236}">
                <a16:creationId xmlns:a16="http://schemas.microsoft.com/office/drawing/2014/main" id="{A6CA021B-4026-4C81-9F52-2CD845E94C96}"/>
              </a:ext>
            </a:extLst>
          </p:cNvPr>
          <p:cNvSpPr txBox="1">
            <a:spLocks noChangeArrowheads="1"/>
          </p:cNvSpPr>
          <p:nvPr/>
        </p:nvSpPr>
        <p:spPr bwMode="auto">
          <a:xfrm>
            <a:off x="6629400" y="3732212"/>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prstClr val="black"/>
                </a:solidFill>
                <a:latin typeface="Comic Sans MS" panose="030F0702030302020204" pitchFamily="66" charset="0"/>
              </a:rPr>
              <a:t>H   H</a:t>
            </a:r>
          </a:p>
        </p:txBody>
      </p:sp>
      <p:sp>
        <p:nvSpPr>
          <p:cNvPr id="33" name="Rectangle 10">
            <a:extLst>
              <a:ext uri="{FF2B5EF4-FFF2-40B4-BE49-F238E27FC236}">
                <a16:creationId xmlns:a16="http://schemas.microsoft.com/office/drawing/2014/main" id="{12EBCE76-33B8-4855-906C-AD2190108E71}"/>
              </a:ext>
            </a:extLst>
          </p:cNvPr>
          <p:cNvSpPr>
            <a:spLocks noChangeArrowheads="1"/>
          </p:cNvSpPr>
          <p:nvPr/>
        </p:nvSpPr>
        <p:spPr bwMode="auto">
          <a:xfrm>
            <a:off x="6629400" y="2436812"/>
            <a:ext cx="1049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prstClr val="black"/>
                </a:solidFill>
                <a:latin typeface="Comic Sans MS" panose="030F0702030302020204" pitchFamily="66" charset="0"/>
              </a:rPr>
              <a:t>H   H</a:t>
            </a:r>
          </a:p>
        </p:txBody>
      </p:sp>
      <p:sp>
        <p:nvSpPr>
          <p:cNvPr id="34" name="Line 11">
            <a:extLst>
              <a:ext uri="{FF2B5EF4-FFF2-40B4-BE49-F238E27FC236}">
                <a16:creationId xmlns:a16="http://schemas.microsoft.com/office/drawing/2014/main" id="{B3749982-EB4E-4DC1-8CB8-E48179C07281}"/>
              </a:ext>
            </a:extLst>
          </p:cNvPr>
          <p:cNvSpPr>
            <a:spLocks noChangeShapeType="1"/>
          </p:cNvSpPr>
          <p:nvPr/>
        </p:nvSpPr>
        <p:spPr bwMode="auto">
          <a:xfrm>
            <a:off x="6858000" y="2894012"/>
            <a:ext cx="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5" name="Line 12">
            <a:extLst>
              <a:ext uri="{FF2B5EF4-FFF2-40B4-BE49-F238E27FC236}">
                <a16:creationId xmlns:a16="http://schemas.microsoft.com/office/drawing/2014/main" id="{8403F2AE-2648-4172-A516-8400CD1401EB}"/>
              </a:ext>
            </a:extLst>
          </p:cNvPr>
          <p:cNvSpPr>
            <a:spLocks noChangeShapeType="1"/>
          </p:cNvSpPr>
          <p:nvPr/>
        </p:nvSpPr>
        <p:spPr bwMode="auto">
          <a:xfrm>
            <a:off x="6858000" y="3579812"/>
            <a:ext cx="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6" name="Line 13">
            <a:extLst>
              <a:ext uri="{FF2B5EF4-FFF2-40B4-BE49-F238E27FC236}">
                <a16:creationId xmlns:a16="http://schemas.microsoft.com/office/drawing/2014/main" id="{76E06CC9-7841-4AF9-8991-6870DE80C313}"/>
              </a:ext>
            </a:extLst>
          </p:cNvPr>
          <p:cNvSpPr>
            <a:spLocks noChangeShapeType="1"/>
          </p:cNvSpPr>
          <p:nvPr/>
        </p:nvSpPr>
        <p:spPr bwMode="auto">
          <a:xfrm>
            <a:off x="7467600" y="2894012"/>
            <a:ext cx="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7" name="Line 14">
            <a:extLst>
              <a:ext uri="{FF2B5EF4-FFF2-40B4-BE49-F238E27FC236}">
                <a16:creationId xmlns:a16="http://schemas.microsoft.com/office/drawing/2014/main" id="{1E1D6AB6-19DF-4BEE-A39E-4F05079A1DFC}"/>
              </a:ext>
            </a:extLst>
          </p:cNvPr>
          <p:cNvSpPr>
            <a:spLocks noChangeShapeType="1"/>
          </p:cNvSpPr>
          <p:nvPr/>
        </p:nvSpPr>
        <p:spPr bwMode="auto">
          <a:xfrm>
            <a:off x="7467600" y="3579812"/>
            <a:ext cx="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Tree>
    <p:extLst>
      <p:ext uri="{BB962C8B-B14F-4D97-AF65-F5344CB8AC3E}">
        <p14:creationId xmlns:p14="http://schemas.microsoft.com/office/powerpoint/2010/main" val="36499015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2000" b="1" dirty="0">
                <a:solidFill>
                  <a:srgbClr val="0000CC"/>
                </a:solidFill>
              </a:rPr>
              <a:t>65.  Let’s draw electron dot diagrams and then STRUCTURAL diagrams for these</a:t>
            </a:r>
            <a:br>
              <a:rPr lang="en-US" altLang="en-US" sz="2000" b="1" dirty="0">
                <a:solidFill>
                  <a:srgbClr val="0000CC"/>
                </a:solidFill>
              </a:rPr>
            </a:br>
            <a:r>
              <a:rPr lang="en-US" altLang="en-US" sz="2000" b="1" dirty="0">
                <a:solidFill>
                  <a:srgbClr val="0000CC"/>
                </a:solidFill>
              </a:rPr>
              <a:t>   compounds.    This one is called ETHENE,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10245" name="TextBox 6"/>
          <p:cNvSpPr txBox="1">
            <a:spLocks noChangeArrowheads="1"/>
          </p:cNvSpPr>
          <p:nvPr/>
        </p:nvSpPr>
        <p:spPr bwMode="auto">
          <a:xfrm>
            <a:off x="3810000" y="839270"/>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a:t>
            </a:r>
            <a:r>
              <a:rPr lang="en-US" altLang="en-US" sz="3600" baseline="-25000" dirty="0">
                <a:solidFill>
                  <a:srgbClr val="0000CC"/>
                </a:solidFill>
                <a:latin typeface="Times New Roman" panose="02020603050405020304" pitchFamily="18" charset="0"/>
                <a:cs typeface="Times New Roman" panose="02020603050405020304" pitchFamily="18" charset="0"/>
              </a:rPr>
              <a:t>2</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18957225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2000" b="1" dirty="0">
                <a:solidFill>
                  <a:srgbClr val="0000CC"/>
                </a:solidFill>
              </a:rPr>
              <a:t>65.  Let’s draw electron dot diagrams and then STRUCTURAL diagrams for these</a:t>
            </a:r>
            <a:br>
              <a:rPr lang="en-US" altLang="en-US" sz="2000" b="1" dirty="0">
                <a:solidFill>
                  <a:srgbClr val="0000CC"/>
                </a:solidFill>
              </a:rPr>
            </a:br>
            <a:r>
              <a:rPr lang="en-US" altLang="en-US" sz="2000" b="1" dirty="0">
                <a:solidFill>
                  <a:srgbClr val="0000CC"/>
                </a:solidFill>
              </a:rPr>
              <a:t>   compounds.    This one is called ETHENE,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13" name="Text Box 45"/>
          <p:cNvSpPr txBox="1">
            <a:spLocks noChangeArrowheads="1"/>
          </p:cNvSpPr>
          <p:nvPr/>
        </p:nvSpPr>
        <p:spPr bwMode="auto">
          <a:xfrm>
            <a:off x="1481137" y="2915253"/>
            <a:ext cx="1447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a:solidFill>
                  <a:prstClr val="black"/>
                </a:solidFill>
                <a:latin typeface="Comic Sans MS" panose="030F0702030302020204" pitchFamily="66" charset="0"/>
              </a:rPr>
              <a:t>C  C</a:t>
            </a:r>
          </a:p>
        </p:txBody>
      </p:sp>
      <p:sp>
        <p:nvSpPr>
          <p:cNvPr id="14" name="Oval 46"/>
          <p:cNvSpPr>
            <a:spLocks noChangeArrowheads="1"/>
          </p:cNvSpPr>
          <p:nvPr/>
        </p:nvSpPr>
        <p:spPr bwMode="auto">
          <a:xfrm>
            <a:off x="2014537" y="32200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5" name="Oval 47"/>
          <p:cNvSpPr>
            <a:spLocks noChangeArrowheads="1"/>
          </p:cNvSpPr>
          <p:nvPr/>
        </p:nvSpPr>
        <p:spPr bwMode="auto">
          <a:xfrm>
            <a:off x="2014537" y="33724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6" name="Oval 48"/>
          <p:cNvSpPr>
            <a:spLocks noChangeArrowheads="1"/>
          </p:cNvSpPr>
          <p:nvPr/>
        </p:nvSpPr>
        <p:spPr bwMode="auto">
          <a:xfrm>
            <a:off x="2395537" y="36010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7" name="Oval 49"/>
          <p:cNvSpPr>
            <a:spLocks noChangeArrowheads="1"/>
          </p:cNvSpPr>
          <p:nvPr/>
        </p:nvSpPr>
        <p:spPr bwMode="auto">
          <a:xfrm>
            <a:off x="1862137" y="36010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8" name="Oval 50"/>
          <p:cNvSpPr>
            <a:spLocks noChangeArrowheads="1"/>
          </p:cNvSpPr>
          <p:nvPr/>
        </p:nvSpPr>
        <p:spPr bwMode="auto">
          <a:xfrm>
            <a:off x="2166937" y="33724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9" name="Oval 51"/>
          <p:cNvSpPr>
            <a:spLocks noChangeArrowheads="1"/>
          </p:cNvSpPr>
          <p:nvPr/>
        </p:nvSpPr>
        <p:spPr bwMode="auto">
          <a:xfrm>
            <a:off x="2624137" y="29152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0" name="Oval 52"/>
          <p:cNvSpPr>
            <a:spLocks noChangeArrowheads="1"/>
          </p:cNvSpPr>
          <p:nvPr/>
        </p:nvSpPr>
        <p:spPr bwMode="auto">
          <a:xfrm>
            <a:off x="1862137" y="29152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1" name="Oval 53"/>
          <p:cNvSpPr>
            <a:spLocks noChangeArrowheads="1"/>
          </p:cNvSpPr>
          <p:nvPr/>
        </p:nvSpPr>
        <p:spPr bwMode="auto">
          <a:xfrm>
            <a:off x="2166937" y="32200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2" name="Oval 55"/>
          <p:cNvSpPr>
            <a:spLocks noChangeArrowheads="1"/>
          </p:cNvSpPr>
          <p:nvPr/>
        </p:nvSpPr>
        <p:spPr bwMode="auto">
          <a:xfrm>
            <a:off x="1709737" y="3601053"/>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3" name="Oval 56"/>
          <p:cNvSpPr>
            <a:spLocks noChangeArrowheads="1"/>
          </p:cNvSpPr>
          <p:nvPr/>
        </p:nvSpPr>
        <p:spPr bwMode="auto">
          <a:xfrm>
            <a:off x="1709737" y="2915253"/>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4" name="Oval 57"/>
          <p:cNvSpPr>
            <a:spLocks noChangeArrowheads="1"/>
          </p:cNvSpPr>
          <p:nvPr/>
        </p:nvSpPr>
        <p:spPr bwMode="auto">
          <a:xfrm>
            <a:off x="2547937" y="3601053"/>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5" name="Oval 59"/>
          <p:cNvSpPr>
            <a:spLocks noChangeArrowheads="1"/>
          </p:cNvSpPr>
          <p:nvPr/>
        </p:nvSpPr>
        <p:spPr bwMode="auto">
          <a:xfrm>
            <a:off x="2471737" y="2915253"/>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6" name="Text Box 60"/>
          <p:cNvSpPr txBox="1">
            <a:spLocks noChangeArrowheads="1"/>
          </p:cNvSpPr>
          <p:nvPr/>
        </p:nvSpPr>
        <p:spPr bwMode="auto">
          <a:xfrm>
            <a:off x="1481137" y="3677253"/>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Comic Sans MS" panose="030F0702030302020204" pitchFamily="66" charset="0"/>
              </a:rPr>
              <a:t> H    H</a:t>
            </a:r>
          </a:p>
        </p:txBody>
      </p:sp>
      <p:sp>
        <p:nvSpPr>
          <p:cNvPr id="27" name="Rectangle 61"/>
          <p:cNvSpPr>
            <a:spLocks noChangeArrowheads="1"/>
          </p:cNvSpPr>
          <p:nvPr/>
        </p:nvSpPr>
        <p:spPr bwMode="auto">
          <a:xfrm>
            <a:off x="1557337" y="2381853"/>
            <a:ext cx="1262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0000CC"/>
                </a:solidFill>
                <a:latin typeface="Comic Sans MS" panose="030F0702030302020204" pitchFamily="66" charset="0"/>
              </a:rPr>
              <a:t>H     H</a:t>
            </a:r>
          </a:p>
        </p:txBody>
      </p:sp>
      <p:sp>
        <p:nvSpPr>
          <p:cNvPr id="28" name="TextBox 27"/>
          <p:cNvSpPr txBox="1"/>
          <p:nvPr/>
        </p:nvSpPr>
        <p:spPr>
          <a:xfrm>
            <a:off x="152400" y="4977760"/>
            <a:ext cx="8153400" cy="1569660"/>
          </a:xfrm>
          <a:prstGeom prst="rect">
            <a:avLst/>
          </a:prstGeom>
          <a:noFill/>
        </p:spPr>
        <p:txBody>
          <a:bodyPr wrap="square" rtlCol="0">
            <a:spAutoFit/>
          </a:bodyPr>
          <a:lstStyle/>
          <a:p>
            <a:r>
              <a:rPr lang="en-US" sz="3200" dirty="0">
                <a:solidFill>
                  <a:schemeClr val="tx1">
                    <a:lumMod val="85000"/>
                    <a:lumOff val="15000"/>
                  </a:schemeClr>
                </a:solidFill>
              </a:rPr>
              <a:t>C=C bonds are double nonpolar covalent</a:t>
            </a:r>
          </a:p>
          <a:p>
            <a:endParaRPr lang="en-US" sz="3200" dirty="0"/>
          </a:p>
          <a:p>
            <a:r>
              <a:rPr lang="en-US" sz="3200" dirty="0">
                <a:solidFill>
                  <a:srgbClr val="FF0000"/>
                </a:solidFill>
              </a:rPr>
              <a:t>C-H bonds are single polar covalent</a:t>
            </a:r>
          </a:p>
        </p:txBody>
      </p:sp>
      <p:sp>
        <p:nvSpPr>
          <p:cNvPr id="29" name="TextBox 6">
            <a:extLst>
              <a:ext uri="{FF2B5EF4-FFF2-40B4-BE49-F238E27FC236}">
                <a16:creationId xmlns:a16="http://schemas.microsoft.com/office/drawing/2014/main" id="{B0CF067B-77D4-4360-9221-0417AA8D86E9}"/>
              </a:ext>
            </a:extLst>
          </p:cNvPr>
          <p:cNvSpPr txBox="1">
            <a:spLocks noChangeArrowheads="1"/>
          </p:cNvSpPr>
          <p:nvPr/>
        </p:nvSpPr>
        <p:spPr bwMode="auto">
          <a:xfrm>
            <a:off x="3810000" y="839270"/>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a:t>
            </a:r>
            <a:r>
              <a:rPr lang="en-US" altLang="en-US" sz="3600" baseline="-25000" dirty="0">
                <a:solidFill>
                  <a:srgbClr val="0000CC"/>
                </a:solidFill>
                <a:latin typeface="Times New Roman" panose="02020603050405020304" pitchFamily="18" charset="0"/>
                <a:cs typeface="Times New Roman" panose="02020603050405020304" pitchFamily="18" charset="0"/>
              </a:rPr>
              <a:t>2</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11876316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2000" b="1" dirty="0">
                <a:solidFill>
                  <a:srgbClr val="0000CC"/>
                </a:solidFill>
              </a:rPr>
              <a:t>65.  Let’s draw electron dot diagrams and then STRUCTURAL diagrams for these</a:t>
            </a:r>
            <a:br>
              <a:rPr lang="en-US" altLang="en-US" sz="2000" b="1" dirty="0">
                <a:solidFill>
                  <a:srgbClr val="0000CC"/>
                </a:solidFill>
              </a:rPr>
            </a:br>
            <a:r>
              <a:rPr lang="en-US" altLang="en-US" sz="2000" b="1" dirty="0">
                <a:solidFill>
                  <a:srgbClr val="0000CC"/>
                </a:solidFill>
              </a:rPr>
              <a:t>   compounds.    This one is called ETHENE,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13" name="Text Box 45"/>
          <p:cNvSpPr txBox="1">
            <a:spLocks noChangeArrowheads="1"/>
          </p:cNvSpPr>
          <p:nvPr/>
        </p:nvSpPr>
        <p:spPr bwMode="auto">
          <a:xfrm>
            <a:off x="1481137" y="2915253"/>
            <a:ext cx="1447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a:solidFill>
                  <a:prstClr val="black"/>
                </a:solidFill>
                <a:latin typeface="Comic Sans MS" panose="030F0702030302020204" pitchFamily="66" charset="0"/>
              </a:rPr>
              <a:t>C  C</a:t>
            </a:r>
          </a:p>
        </p:txBody>
      </p:sp>
      <p:sp>
        <p:nvSpPr>
          <p:cNvPr id="14" name="Oval 46"/>
          <p:cNvSpPr>
            <a:spLocks noChangeArrowheads="1"/>
          </p:cNvSpPr>
          <p:nvPr/>
        </p:nvSpPr>
        <p:spPr bwMode="auto">
          <a:xfrm>
            <a:off x="2014537" y="32200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5" name="Oval 47"/>
          <p:cNvSpPr>
            <a:spLocks noChangeArrowheads="1"/>
          </p:cNvSpPr>
          <p:nvPr/>
        </p:nvSpPr>
        <p:spPr bwMode="auto">
          <a:xfrm>
            <a:off x="2014537" y="33724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6" name="Oval 48"/>
          <p:cNvSpPr>
            <a:spLocks noChangeArrowheads="1"/>
          </p:cNvSpPr>
          <p:nvPr/>
        </p:nvSpPr>
        <p:spPr bwMode="auto">
          <a:xfrm>
            <a:off x="2395537" y="36010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7" name="Oval 49"/>
          <p:cNvSpPr>
            <a:spLocks noChangeArrowheads="1"/>
          </p:cNvSpPr>
          <p:nvPr/>
        </p:nvSpPr>
        <p:spPr bwMode="auto">
          <a:xfrm>
            <a:off x="1862137" y="36010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8" name="Oval 50"/>
          <p:cNvSpPr>
            <a:spLocks noChangeArrowheads="1"/>
          </p:cNvSpPr>
          <p:nvPr/>
        </p:nvSpPr>
        <p:spPr bwMode="auto">
          <a:xfrm>
            <a:off x="2166937" y="33724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9" name="Oval 51"/>
          <p:cNvSpPr>
            <a:spLocks noChangeArrowheads="1"/>
          </p:cNvSpPr>
          <p:nvPr/>
        </p:nvSpPr>
        <p:spPr bwMode="auto">
          <a:xfrm>
            <a:off x="2624137" y="29152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0" name="Oval 52"/>
          <p:cNvSpPr>
            <a:spLocks noChangeArrowheads="1"/>
          </p:cNvSpPr>
          <p:nvPr/>
        </p:nvSpPr>
        <p:spPr bwMode="auto">
          <a:xfrm>
            <a:off x="1862137" y="29152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1" name="Oval 53"/>
          <p:cNvSpPr>
            <a:spLocks noChangeArrowheads="1"/>
          </p:cNvSpPr>
          <p:nvPr/>
        </p:nvSpPr>
        <p:spPr bwMode="auto">
          <a:xfrm>
            <a:off x="2166937" y="322005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2" name="Oval 55"/>
          <p:cNvSpPr>
            <a:spLocks noChangeArrowheads="1"/>
          </p:cNvSpPr>
          <p:nvPr/>
        </p:nvSpPr>
        <p:spPr bwMode="auto">
          <a:xfrm>
            <a:off x="1709737" y="3601053"/>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3" name="Oval 56"/>
          <p:cNvSpPr>
            <a:spLocks noChangeArrowheads="1"/>
          </p:cNvSpPr>
          <p:nvPr/>
        </p:nvSpPr>
        <p:spPr bwMode="auto">
          <a:xfrm>
            <a:off x="1709737" y="2915253"/>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4" name="Oval 57"/>
          <p:cNvSpPr>
            <a:spLocks noChangeArrowheads="1"/>
          </p:cNvSpPr>
          <p:nvPr/>
        </p:nvSpPr>
        <p:spPr bwMode="auto">
          <a:xfrm>
            <a:off x="2547937" y="3601053"/>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5" name="Oval 59"/>
          <p:cNvSpPr>
            <a:spLocks noChangeArrowheads="1"/>
          </p:cNvSpPr>
          <p:nvPr/>
        </p:nvSpPr>
        <p:spPr bwMode="auto">
          <a:xfrm>
            <a:off x="2471737" y="2915253"/>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6" name="Text Box 60"/>
          <p:cNvSpPr txBox="1">
            <a:spLocks noChangeArrowheads="1"/>
          </p:cNvSpPr>
          <p:nvPr/>
        </p:nvSpPr>
        <p:spPr bwMode="auto">
          <a:xfrm>
            <a:off x="1481137" y="3677253"/>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Comic Sans MS" panose="030F0702030302020204" pitchFamily="66" charset="0"/>
              </a:rPr>
              <a:t> H    H</a:t>
            </a:r>
          </a:p>
        </p:txBody>
      </p:sp>
      <p:sp>
        <p:nvSpPr>
          <p:cNvPr id="27" name="Rectangle 61"/>
          <p:cNvSpPr>
            <a:spLocks noChangeArrowheads="1"/>
          </p:cNvSpPr>
          <p:nvPr/>
        </p:nvSpPr>
        <p:spPr bwMode="auto">
          <a:xfrm>
            <a:off x="1557337" y="2381853"/>
            <a:ext cx="1262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0000CC"/>
                </a:solidFill>
                <a:latin typeface="Comic Sans MS" panose="030F0702030302020204" pitchFamily="66" charset="0"/>
              </a:rPr>
              <a:t>H     H</a:t>
            </a:r>
          </a:p>
        </p:txBody>
      </p:sp>
      <p:sp>
        <p:nvSpPr>
          <p:cNvPr id="29" name="TextBox 6">
            <a:extLst>
              <a:ext uri="{FF2B5EF4-FFF2-40B4-BE49-F238E27FC236}">
                <a16:creationId xmlns:a16="http://schemas.microsoft.com/office/drawing/2014/main" id="{B0CF067B-77D4-4360-9221-0417AA8D86E9}"/>
              </a:ext>
            </a:extLst>
          </p:cNvPr>
          <p:cNvSpPr txBox="1">
            <a:spLocks noChangeArrowheads="1"/>
          </p:cNvSpPr>
          <p:nvPr/>
        </p:nvSpPr>
        <p:spPr bwMode="auto">
          <a:xfrm>
            <a:off x="3810000" y="839270"/>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a:t>
            </a:r>
            <a:r>
              <a:rPr lang="en-US" altLang="en-US" sz="3600" baseline="-25000" dirty="0">
                <a:solidFill>
                  <a:srgbClr val="0000CC"/>
                </a:solidFill>
                <a:latin typeface="Times New Roman" panose="02020603050405020304" pitchFamily="18" charset="0"/>
                <a:cs typeface="Times New Roman" panose="02020603050405020304" pitchFamily="18" charset="0"/>
              </a:rPr>
              <a:t>2</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4</a:t>
            </a:r>
          </a:p>
        </p:txBody>
      </p:sp>
      <p:sp>
        <p:nvSpPr>
          <p:cNvPr id="30" name="Text Box 36">
            <a:extLst>
              <a:ext uri="{FF2B5EF4-FFF2-40B4-BE49-F238E27FC236}">
                <a16:creationId xmlns:a16="http://schemas.microsoft.com/office/drawing/2014/main" id="{6F1F35B5-5068-4E67-B130-9AA3506A349C}"/>
              </a:ext>
            </a:extLst>
          </p:cNvPr>
          <p:cNvSpPr txBox="1">
            <a:spLocks noChangeArrowheads="1"/>
          </p:cNvSpPr>
          <p:nvPr/>
        </p:nvSpPr>
        <p:spPr bwMode="auto">
          <a:xfrm>
            <a:off x="5910265" y="2731896"/>
            <a:ext cx="259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006600"/>
                </a:solidFill>
                <a:latin typeface="Comic Sans MS" panose="030F0702030302020204" pitchFamily="66" charset="0"/>
              </a:rPr>
              <a:t>      C   C</a:t>
            </a:r>
          </a:p>
        </p:txBody>
      </p:sp>
      <p:sp>
        <p:nvSpPr>
          <p:cNvPr id="31" name="Text Box 37">
            <a:extLst>
              <a:ext uri="{FF2B5EF4-FFF2-40B4-BE49-F238E27FC236}">
                <a16:creationId xmlns:a16="http://schemas.microsoft.com/office/drawing/2014/main" id="{4216AD53-82C8-4F9E-A275-A9CBA056A226}"/>
              </a:ext>
            </a:extLst>
          </p:cNvPr>
          <p:cNvSpPr txBox="1">
            <a:spLocks noChangeArrowheads="1"/>
          </p:cNvSpPr>
          <p:nvPr/>
        </p:nvSpPr>
        <p:spPr bwMode="auto">
          <a:xfrm>
            <a:off x="6596065" y="3417696"/>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6600"/>
                </a:solidFill>
                <a:latin typeface="Comic Sans MS" panose="030F0702030302020204" pitchFamily="66" charset="0"/>
              </a:rPr>
              <a:t>H   H</a:t>
            </a:r>
          </a:p>
        </p:txBody>
      </p:sp>
      <p:sp>
        <p:nvSpPr>
          <p:cNvPr id="32" name="Rectangle 38">
            <a:extLst>
              <a:ext uri="{FF2B5EF4-FFF2-40B4-BE49-F238E27FC236}">
                <a16:creationId xmlns:a16="http://schemas.microsoft.com/office/drawing/2014/main" id="{AF500F3F-6472-4EEC-8FAA-112784483AA3}"/>
              </a:ext>
            </a:extLst>
          </p:cNvPr>
          <p:cNvSpPr>
            <a:spLocks noChangeArrowheads="1"/>
          </p:cNvSpPr>
          <p:nvPr/>
        </p:nvSpPr>
        <p:spPr bwMode="auto">
          <a:xfrm>
            <a:off x="6596065" y="2122296"/>
            <a:ext cx="1049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6600"/>
                </a:solidFill>
                <a:latin typeface="Comic Sans MS" panose="030F0702030302020204" pitchFamily="66" charset="0"/>
              </a:rPr>
              <a:t>H   H</a:t>
            </a:r>
          </a:p>
        </p:txBody>
      </p:sp>
      <p:sp>
        <p:nvSpPr>
          <p:cNvPr id="33" name="Line 39">
            <a:extLst>
              <a:ext uri="{FF2B5EF4-FFF2-40B4-BE49-F238E27FC236}">
                <a16:creationId xmlns:a16="http://schemas.microsoft.com/office/drawing/2014/main" id="{1D257F71-D643-4B23-AA6B-0689F9CE71C3}"/>
              </a:ext>
            </a:extLst>
          </p:cNvPr>
          <p:cNvSpPr>
            <a:spLocks noChangeShapeType="1"/>
          </p:cNvSpPr>
          <p:nvPr/>
        </p:nvSpPr>
        <p:spPr bwMode="auto">
          <a:xfrm>
            <a:off x="6824665" y="2579496"/>
            <a:ext cx="0" cy="22860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4" name="Line 40">
            <a:extLst>
              <a:ext uri="{FF2B5EF4-FFF2-40B4-BE49-F238E27FC236}">
                <a16:creationId xmlns:a16="http://schemas.microsoft.com/office/drawing/2014/main" id="{80DB8958-3F1C-4BCA-BA42-06C2EF524723}"/>
              </a:ext>
            </a:extLst>
          </p:cNvPr>
          <p:cNvSpPr>
            <a:spLocks noChangeShapeType="1"/>
          </p:cNvSpPr>
          <p:nvPr/>
        </p:nvSpPr>
        <p:spPr bwMode="auto">
          <a:xfrm>
            <a:off x="6824665" y="3265296"/>
            <a:ext cx="0" cy="22860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5" name="Line 41">
            <a:extLst>
              <a:ext uri="{FF2B5EF4-FFF2-40B4-BE49-F238E27FC236}">
                <a16:creationId xmlns:a16="http://schemas.microsoft.com/office/drawing/2014/main" id="{31783DEB-074C-441C-97AA-7BB74341ED1C}"/>
              </a:ext>
            </a:extLst>
          </p:cNvPr>
          <p:cNvSpPr>
            <a:spLocks noChangeShapeType="1"/>
          </p:cNvSpPr>
          <p:nvPr/>
        </p:nvSpPr>
        <p:spPr bwMode="auto">
          <a:xfrm>
            <a:off x="7434265" y="2579496"/>
            <a:ext cx="0" cy="22860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6" name="Line 42">
            <a:extLst>
              <a:ext uri="{FF2B5EF4-FFF2-40B4-BE49-F238E27FC236}">
                <a16:creationId xmlns:a16="http://schemas.microsoft.com/office/drawing/2014/main" id="{8A8226F6-6660-4E4A-BAC1-5ADCBAE5D558}"/>
              </a:ext>
            </a:extLst>
          </p:cNvPr>
          <p:cNvSpPr>
            <a:spLocks noChangeShapeType="1"/>
          </p:cNvSpPr>
          <p:nvPr/>
        </p:nvSpPr>
        <p:spPr bwMode="auto">
          <a:xfrm>
            <a:off x="7434265" y="3265296"/>
            <a:ext cx="0" cy="22860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7" name="Line 43">
            <a:extLst>
              <a:ext uri="{FF2B5EF4-FFF2-40B4-BE49-F238E27FC236}">
                <a16:creationId xmlns:a16="http://schemas.microsoft.com/office/drawing/2014/main" id="{ADC40E32-A288-4C72-89D6-AF23D60D433C}"/>
              </a:ext>
            </a:extLst>
          </p:cNvPr>
          <p:cNvSpPr>
            <a:spLocks noChangeShapeType="1"/>
          </p:cNvSpPr>
          <p:nvPr/>
        </p:nvSpPr>
        <p:spPr bwMode="auto">
          <a:xfrm>
            <a:off x="7053265" y="2960496"/>
            <a:ext cx="228600" cy="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8" name="Line 44">
            <a:extLst>
              <a:ext uri="{FF2B5EF4-FFF2-40B4-BE49-F238E27FC236}">
                <a16:creationId xmlns:a16="http://schemas.microsoft.com/office/drawing/2014/main" id="{6561D64E-B06E-4413-95B8-DEB8883A2323}"/>
              </a:ext>
            </a:extLst>
          </p:cNvPr>
          <p:cNvSpPr>
            <a:spLocks noChangeShapeType="1"/>
          </p:cNvSpPr>
          <p:nvPr/>
        </p:nvSpPr>
        <p:spPr bwMode="auto">
          <a:xfrm>
            <a:off x="7053265" y="3036696"/>
            <a:ext cx="228600" cy="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 name="TextBox 1">
            <a:extLst>
              <a:ext uri="{FF2B5EF4-FFF2-40B4-BE49-F238E27FC236}">
                <a16:creationId xmlns:a16="http://schemas.microsoft.com/office/drawing/2014/main" id="{63A73790-528F-1346-2194-4917CFBCAC47}"/>
              </a:ext>
            </a:extLst>
          </p:cNvPr>
          <p:cNvSpPr txBox="1"/>
          <p:nvPr/>
        </p:nvSpPr>
        <p:spPr>
          <a:xfrm>
            <a:off x="152400" y="4977760"/>
            <a:ext cx="8153400" cy="1569660"/>
          </a:xfrm>
          <a:prstGeom prst="rect">
            <a:avLst/>
          </a:prstGeom>
          <a:noFill/>
        </p:spPr>
        <p:txBody>
          <a:bodyPr wrap="square" rtlCol="0">
            <a:spAutoFit/>
          </a:bodyPr>
          <a:lstStyle/>
          <a:p>
            <a:r>
              <a:rPr lang="en-US" sz="3200" dirty="0">
                <a:solidFill>
                  <a:schemeClr val="tx1">
                    <a:lumMod val="85000"/>
                    <a:lumOff val="15000"/>
                  </a:schemeClr>
                </a:solidFill>
              </a:rPr>
              <a:t>C=C bonds are double nonpolar covalent</a:t>
            </a:r>
          </a:p>
          <a:p>
            <a:endParaRPr lang="en-US" sz="3200" dirty="0"/>
          </a:p>
          <a:p>
            <a:r>
              <a:rPr lang="en-US" sz="3200" dirty="0">
                <a:solidFill>
                  <a:srgbClr val="FF0000"/>
                </a:solidFill>
              </a:rPr>
              <a:t>C-H bonds are single polar covalent</a:t>
            </a:r>
          </a:p>
        </p:txBody>
      </p:sp>
    </p:spTree>
    <p:extLst>
      <p:ext uri="{BB962C8B-B14F-4D97-AF65-F5344CB8AC3E}">
        <p14:creationId xmlns:p14="http://schemas.microsoft.com/office/powerpoint/2010/main" val="8563186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0000CC"/>
                </a:solidFill>
              </a:rPr>
              <a:t>66.  Let’s draw electron dot diagrams and then STRUCTURAL diagrams for these</a:t>
            </a:r>
            <a:br>
              <a:rPr lang="en-US" altLang="en-US" sz="2000" b="1" dirty="0">
                <a:solidFill>
                  <a:srgbClr val="0000CC"/>
                </a:solidFill>
              </a:rPr>
            </a:br>
            <a:r>
              <a:rPr lang="en-US" altLang="en-US" sz="2000" b="1" dirty="0">
                <a:solidFill>
                  <a:srgbClr val="0000CC"/>
                </a:solidFill>
              </a:rPr>
              <a:t>   compounds.    This is ETHYNE,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3" name="Rectangle 2"/>
          <p:cNvSpPr/>
          <p:nvPr/>
        </p:nvSpPr>
        <p:spPr>
          <a:xfrm>
            <a:off x="3657600" y="987623"/>
            <a:ext cx="1133644" cy="646331"/>
          </a:xfrm>
          <a:prstGeom prst="rect">
            <a:avLst/>
          </a:prstGeom>
        </p:spPr>
        <p:txBody>
          <a:bodyPr wrap="none">
            <a:spAutoFit/>
          </a:bodyPr>
          <a:lstStyle/>
          <a:p>
            <a:pPr lvl="0" eaLnBrk="1" hangingPunct="1"/>
            <a:r>
              <a:rPr lang="en-US" altLang="en-US" sz="3600" dirty="0">
                <a:solidFill>
                  <a:srgbClr val="0000CC"/>
                </a:solidFill>
                <a:latin typeface="Times New Roman" panose="02020603050405020304" pitchFamily="18" charset="0"/>
                <a:cs typeface="Times New Roman" panose="02020603050405020304" pitchFamily="18" charset="0"/>
              </a:rPr>
              <a:t>C</a:t>
            </a:r>
            <a:r>
              <a:rPr lang="en-US" altLang="en-US" sz="3600" baseline="-25000" dirty="0">
                <a:solidFill>
                  <a:srgbClr val="0000CC"/>
                </a:solidFill>
                <a:latin typeface="Times New Roman" panose="02020603050405020304" pitchFamily="18" charset="0"/>
                <a:cs typeface="Times New Roman" panose="02020603050405020304" pitchFamily="18" charset="0"/>
              </a:rPr>
              <a:t>2</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8727002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0000CC"/>
                </a:solidFill>
              </a:rPr>
              <a:t>66.  Let’s draw electron dot diagrams and then STRUCTURAL diagrams for these</a:t>
            </a:r>
            <a:br>
              <a:rPr lang="en-US" altLang="en-US" sz="2000" b="1" dirty="0">
                <a:solidFill>
                  <a:srgbClr val="0000CC"/>
                </a:solidFill>
              </a:rPr>
            </a:br>
            <a:r>
              <a:rPr lang="en-US" altLang="en-US" sz="2000" b="1" dirty="0">
                <a:solidFill>
                  <a:srgbClr val="0000CC"/>
                </a:solidFill>
              </a:rPr>
              <a:t>   compounds.    This is ETHYNE,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4" name="Text Box 7"/>
          <p:cNvSpPr txBox="1">
            <a:spLocks noChangeArrowheads="1"/>
          </p:cNvSpPr>
          <p:nvPr/>
        </p:nvSpPr>
        <p:spPr bwMode="auto">
          <a:xfrm>
            <a:off x="1828800" y="1981200"/>
            <a:ext cx="1447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dirty="0">
                <a:solidFill>
                  <a:prstClr val="black"/>
                </a:solidFill>
                <a:latin typeface="Comic Sans MS" panose="030F0702030302020204" pitchFamily="66" charset="0"/>
              </a:rPr>
              <a:t>C  </a:t>
            </a:r>
            <a:r>
              <a:rPr lang="en-US" altLang="en-US" sz="4800" dirty="0" err="1">
                <a:solidFill>
                  <a:prstClr val="black"/>
                </a:solidFill>
                <a:latin typeface="Comic Sans MS" panose="030F0702030302020204" pitchFamily="66" charset="0"/>
              </a:rPr>
              <a:t>C</a:t>
            </a:r>
            <a:endParaRPr lang="en-US" altLang="en-US" sz="4800" dirty="0">
              <a:solidFill>
                <a:prstClr val="black"/>
              </a:solidFill>
              <a:latin typeface="Comic Sans MS" panose="030F0702030302020204" pitchFamily="66" charset="0"/>
            </a:endParaRPr>
          </a:p>
        </p:txBody>
      </p:sp>
      <p:sp>
        <p:nvSpPr>
          <p:cNvPr id="5" name="Oval 8"/>
          <p:cNvSpPr>
            <a:spLocks noChangeArrowheads="1"/>
          </p:cNvSpPr>
          <p:nvPr/>
        </p:nvSpPr>
        <p:spPr bwMode="auto">
          <a:xfrm>
            <a:off x="2362200" y="2209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6" name="Oval 9"/>
          <p:cNvSpPr>
            <a:spLocks noChangeArrowheads="1"/>
          </p:cNvSpPr>
          <p:nvPr/>
        </p:nvSpPr>
        <p:spPr bwMode="auto">
          <a:xfrm>
            <a:off x="2362200" y="2362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7" name="Oval 10"/>
          <p:cNvSpPr>
            <a:spLocks noChangeArrowheads="1"/>
          </p:cNvSpPr>
          <p:nvPr/>
        </p:nvSpPr>
        <p:spPr bwMode="auto">
          <a:xfrm>
            <a:off x="2514600" y="2362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8" name="Oval 11"/>
          <p:cNvSpPr>
            <a:spLocks noChangeArrowheads="1"/>
          </p:cNvSpPr>
          <p:nvPr/>
        </p:nvSpPr>
        <p:spPr bwMode="auto">
          <a:xfrm>
            <a:off x="2362200" y="2514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9" name="Oval 12"/>
          <p:cNvSpPr>
            <a:spLocks noChangeArrowheads="1"/>
          </p:cNvSpPr>
          <p:nvPr/>
        </p:nvSpPr>
        <p:spPr bwMode="auto">
          <a:xfrm>
            <a:off x="3124200" y="2286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0" name="Oval 13"/>
          <p:cNvSpPr>
            <a:spLocks noChangeArrowheads="1"/>
          </p:cNvSpPr>
          <p:nvPr/>
        </p:nvSpPr>
        <p:spPr bwMode="auto">
          <a:xfrm>
            <a:off x="2514600" y="2514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1" name="Oval 14"/>
          <p:cNvSpPr>
            <a:spLocks noChangeArrowheads="1"/>
          </p:cNvSpPr>
          <p:nvPr/>
        </p:nvSpPr>
        <p:spPr bwMode="auto">
          <a:xfrm>
            <a:off x="2514600" y="2209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2" name="Oval 15"/>
          <p:cNvSpPr>
            <a:spLocks noChangeArrowheads="1"/>
          </p:cNvSpPr>
          <p:nvPr/>
        </p:nvSpPr>
        <p:spPr bwMode="auto">
          <a:xfrm>
            <a:off x="1828800" y="2286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3" name="Oval 16"/>
          <p:cNvSpPr>
            <a:spLocks noChangeArrowheads="1"/>
          </p:cNvSpPr>
          <p:nvPr/>
        </p:nvSpPr>
        <p:spPr bwMode="auto">
          <a:xfrm>
            <a:off x="1828800" y="24384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4" name="Oval 20"/>
          <p:cNvSpPr>
            <a:spLocks noChangeArrowheads="1"/>
          </p:cNvSpPr>
          <p:nvPr/>
        </p:nvSpPr>
        <p:spPr bwMode="auto">
          <a:xfrm>
            <a:off x="3124200" y="24384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5" name="Text Box 24"/>
          <p:cNvSpPr txBox="1">
            <a:spLocks noChangeArrowheads="1"/>
          </p:cNvSpPr>
          <p:nvPr/>
        </p:nvSpPr>
        <p:spPr bwMode="auto">
          <a:xfrm>
            <a:off x="1219200" y="2057400"/>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srgbClr val="0000CC"/>
                </a:solidFill>
                <a:latin typeface="Comic Sans MS" panose="030F0702030302020204" pitchFamily="66" charset="0"/>
              </a:rPr>
              <a:t>H</a:t>
            </a:r>
          </a:p>
        </p:txBody>
      </p:sp>
      <p:sp>
        <p:nvSpPr>
          <p:cNvPr id="16" name="Rectangle 25"/>
          <p:cNvSpPr>
            <a:spLocks noChangeArrowheads="1"/>
          </p:cNvSpPr>
          <p:nvPr/>
        </p:nvSpPr>
        <p:spPr bwMode="auto">
          <a:xfrm>
            <a:off x="3200400" y="2057400"/>
            <a:ext cx="574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0000CC"/>
                </a:solidFill>
                <a:latin typeface="Comic Sans MS" panose="030F0702030302020204" pitchFamily="66" charset="0"/>
              </a:rPr>
              <a:t>H</a:t>
            </a:r>
          </a:p>
        </p:txBody>
      </p:sp>
      <p:sp>
        <p:nvSpPr>
          <p:cNvPr id="21" name="TextBox 20"/>
          <p:cNvSpPr txBox="1"/>
          <p:nvPr/>
        </p:nvSpPr>
        <p:spPr>
          <a:xfrm>
            <a:off x="9099" y="4343402"/>
            <a:ext cx="9134901" cy="1938992"/>
          </a:xfrm>
          <a:prstGeom prst="rect">
            <a:avLst/>
          </a:prstGeom>
          <a:noFill/>
        </p:spPr>
        <p:txBody>
          <a:bodyPr wrap="square" rtlCol="0">
            <a:spAutoFit/>
          </a:bodyPr>
          <a:lstStyle/>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C≡C bonds are triple nonpolar covalent</a:t>
            </a:r>
          </a:p>
          <a:p>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4000" dirty="0">
                <a:solidFill>
                  <a:srgbClr val="FF0000"/>
                </a:solidFill>
                <a:latin typeface="Times New Roman" panose="02020603050405020304" pitchFamily="18" charset="0"/>
                <a:cs typeface="Times New Roman" panose="02020603050405020304" pitchFamily="18" charset="0"/>
              </a:rPr>
              <a:t>C-H bonds are single polar covalent</a:t>
            </a:r>
          </a:p>
        </p:txBody>
      </p:sp>
      <p:sp>
        <p:nvSpPr>
          <p:cNvPr id="22" name="Rectangle 21"/>
          <p:cNvSpPr/>
          <p:nvPr/>
        </p:nvSpPr>
        <p:spPr>
          <a:xfrm>
            <a:off x="3657600" y="987623"/>
            <a:ext cx="1133644" cy="646331"/>
          </a:xfrm>
          <a:prstGeom prst="rect">
            <a:avLst/>
          </a:prstGeom>
        </p:spPr>
        <p:txBody>
          <a:bodyPr wrap="none">
            <a:spAutoFit/>
          </a:bodyPr>
          <a:lstStyle/>
          <a:p>
            <a:pPr lvl="0" eaLnBrk="1" hangingPunct="1"/>
            <a:r>
              <a:rPr lang="en-US" altLang="en-US" sz="3600" dirty="0">
                <a:solidFill>
                  <a:srgbClr val="0000CC"/>
                </a:solidFill>
                <a:latin typeface="Times New Roman" panose="02020603050405020304" pitchFamily="18" charset="0"/>
                <a:cs typeface="Times New Roman" panose="02020603050405020304" pitchFamily="18" charset="0"/>
              </a:rPr>
              <a:t>C</a:t>
            </a:r>
            <a:r>
              <a:rPr lang="en-US" altLang="en-US" sz="3600" baseline="-25000" dirty="0">
                <a:solidFill>
                  <a:srgbClr val="0000CC"/>
                </a:solidFill>
                <a:latin typeface="Times New Roman" panose="02020603050405020304" pitchFamily="18" charset="0"/>
                <a:cs typeface="Times New Roman" panose="02020603050405020304" pitchFamily="18" charset="0"/>
              </a:rPr>
              <a:t>2</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913081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0000CC"/>
                </a:solidFill>
              </a:rPr>
              <a:t>66.  Let’s draw electron dot diagrams and then STRUCTURAL diagrams for these</a:t>
            </a:r>
            <a:br>
              <a:rPr lang="en-US" altLang="en-US" sz="2000" b="1" dirty="0">
                <a:solidFill>
                  <a:srgbClr val="0000CC"/>
                </a:solidFill>
              </a:rPr>
            </a:br>
            <a:r>
              <a:rPr lang="en-US" altLang="en-US" sz="2000" b="1" dirty="0">
                <a:solidFill>
                  <a:srgbClr val="0000CC"/>
                </a:solidFill>
              </a:rPr>
              <a:t>   compounds.    This is ETHYNE,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4" name="Text Box 7"/>
          <p:cNvSpPr txBox="1">
            <a:spLocks noChangeArrowheads="1"/>
          </p:cNvSpPr>
          <p:nvPr/>
        </p:nvSpPr>
        <p:spPr bwMode="auto">
          <a:xfrm>
            <a:off x="1828800" y="1981200"/>
            <a:ext cx="1447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dirty="0">
                <a:solidFill>
                  <a:prstClr val="black"/>
                </a:solidFill>
                <a:latin typeface="Comic Sans MS" panose="030F0702030302020204" pitchFamily="66" charset="0"/>
              </a:rPr>
              <a:t>C  </a:t>
            </a:r>
            <a:r>
              <a:rPr lang="en-US" altLang="en-US" sz="4800" dirty="0" err="1">
                <a:solidFill>
                  <a:prstClr val="black"/>
                </a:solidFill>
                <a:latin typeface="Comic Sans MS" panose="030F0702030302020204" pitchFamily="66" charset="0"/>
              </a:rPr>
              <a:t>C</a:t>
            </a:r>
            <a:endParaRPr lang="en-US" altLang="en-US" sz="4800" dirty="0">
              <a:solidFill>
                <a:prstClr val="black"/>
              </a:solidFill>
              <a:latin typeface="Comic Sans MS" panose="030F0702030302020204" pitchFamily="66" charset="0"/>
            </a:endParaRPr>
          </a:p>
        </p:txBody>
      </p:sp>
      <p:sp>
        <p:nvSpPr>
          <p:cNvPr id="5" name="Oval 8"/>
          <p:cNvSpPr>
            <a:spLocks noChangeArrowheads="1"/>
          </p:cNvSpPr>
          <p:nvPr/>
        </p:nvSpPr>
        <p:spPr bwMode="auto">
          <a:xfrm>
            <a:off x="2362200" y="2209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6" name="Oval 9"/>
          <p:cNvSpPr>
            <a:spLocks noChangeArrowheads="1"/>
          </p:cNvSpPr>
          <p:nvPr/>
        </p:nvSpPr>
        <p:spPr bwMode="auto">
          <a:xfrm>
            <a:off x="2362200" y="2362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7" name="Oval 10"/>
          <p:cNvSpPr>
            <a:spLocks noChangeArrowheads="1"/>
          </p:cNvSpPr>
          <p:nvPr/>
        </p:nvSpPr>
        <p:spPr bwMode="auto">
          <a:xfrm>
            <a:off x="2514600" y="2362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8" name="Oval 11"/>
          <p:cNvSpPr>
            <a:spLocks noChangeArrowheads="1"/>
          </p:cNvSpPr>
          <p:nvPr/>
        </p:nvSpPr>
        <p:spPr bwMode="auto">
          <a:xfrm>
            <a:off x="2362200" y="2514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9" name="Oval 12"/>
          <p:cNvSpPr>
            <a:spLocks noChangeArrowheads="1"/>
          </p:cNvSpPr>
          <p:nvPr/>
        </p:nvSpPr>
        <p:spPr bwMode="auto">
          <a:xfrm>
            <a:off x="3124200" y="2286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0" name="Oval 13"/>
          <p:cNvSpPr>
            <a:spLocks noChangeArrowheads="1"/>
          </p:cNvSpPr>
          <p:nvPr/>
        </p:nvSpPr>
        <p:spPr bwMode="auto">
          <a:xfrm>
            <a:off x="2514600" y="2514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1" name="Oval 14"/>
          <p:cNvSpPr>
            <a:spLocks noChangeArrowheads="1"/>
          </p:cNvSpPr>
          <p:nvPr/>
        </p:nvSpPr>
        <p:spPr bwMode="auto">
          <a:xfrm>
            <a:off x="2514600" y="2209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2" name="Oval 15"/>
          <p:cNvSpPr>
            <a:spLocks noChangeArrowheads="1"/>
          </p:cNvSpPr>
          <p:nvPr/>
        </p:nvSpPr>
        <p:spPr bwMode="auto">
          <a:xfrm>
            <a:off x="1828800" y="2286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3" name="Oval 16"/>
          <p:cNvSpPr>
            <a:spLocks noChangeArrowheads="1"/>
          </p:cNvSpPr>
          <p:nvPr/>
        </p:nvSpPr>
        <p:spPr bwMode="auto">
          <a:xfrm>
            <a:off x="1828800" y="24384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4" name="Oval 20"/>
          <p:cNvSpPr>
            <a:spLocks noChangeArrowheads="1"/>
          </p:cNvSpPr>
          <p:nvPr/>
        </p:nvSpPr>
        <p:spPr bwMode="auto">
          <a:xfrm>
            <a:off x="3124200" y="24384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5" name="Text Box 24"/>
          <p:cNvSpPr txBox="1">
            <a:spLocks noChangeArrowheads="1"/>
          </p:cNvSpPr>
          <p:nvPr/>
        </p:nvSpPr>
        <p:spPr bwMode="auto">
          <a:xfrm>
            <a:off x="1219200" y="2057400"/>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srgbClr val="0000CC"/>
                </a:solidFill>
                <a:latin typeface="Comic Sans MS" panose="030F0702030302020204" pitchFamily="66" charset="0"/>
              </a:rPr>
              <a:t>H</a:t>
            </a:r>
          </a:p>
        </p:txBody>
      </p:sp>
      <p:sp>
        <p:nvSpPr>
          <p:cNvPr id="16" name="Rectangle 25"/>
          <p:cNvSpPr>
            <a:spLocks noChangeArrowheads="1"/>
          </p:cNvSpPr>
          <p:nvPr/>
        </p:nvSpPr>
        <p:spPr bwMode="auto">
          <a:xfrm>
            <a:off x="3200400" y="2057400"/>
            <a:ext cx="574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solidFill>
                  <a:srgbClr val="0000CC"/>
                </a:solidFill>
                <a:latin typeface="Comic Sans MS" panose="030F0702030302020204" pitchFamily="66" charset="0"/>
              </a:rPr>
              <a:t>H</a:t>
            </a:r>
          </a:p>
        </p:txBody>
      </p:sp>
      <p:sp>
        <p:nvSpPr>
          <p:cNvPr id="22" name="Rectangle 21"/>
          <p:cNvSpPr/>
          <p:nvPr/>
        </p:nvSpPr>
        <p:spPr>
          <a:xfrm>
            <a:off x="3657600" y="987623"/>
            <a:ext cx="1133644" cy="646331"/>
          </a:xfrm>
          <a:prstGeom prst="rect">
            <a:avLst/>
          </a:prstGeom>
        </p:spPr>
        <p:txBody>
          <a:bodyPr wrap="none">
            <a:spAutoFit/>
          </a:bodyPr>
          <a:lstStyle/>
          <a:p>
            <a:pPr lvl="0" eaLnBrk="1" hangingPunct="1"/>
            <a:r>
              <a:rPr lang="en-US" altLang="en-US" sz="3600" dirty="0">
                <a:solidFill>
                  <a:srgbClr val="0000CC"/>
                </a:solidFill>
                <a:latin typeface="Times New Roman" panose="02020603050405020304" pitchFamily="18" charset="0"/>
                <a:cs typeface="Times New Roman" panose="02020603050405020304" pitchFamily="18" charset="0"/>
              </a:rPr>
              <a:t>C</a:t>
            </a:r>
            <a:r>
              <a:rPr lang="en-US" altLang="en-US" sz="3600" baseline="-25000" dirty="0">
                <a:solidFill>
                  <a:srgbClr val="0000CC"/>
                </a:solidFill>
                <a:latin typeface="Times New Roman" panose="02020603050405020304" pitchFamily="18" charset="0"/>
                <a:cs typeface="Times New Roman" panose="02020603050405020304" pitchFamily="18" charset="0"/>
              </a:rPr>
              <a:t>2</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2</a:t>
            </a:r>
          </a:p>
        </p:txBody>
      </p:sp>
      <p:sp>
        <p:nvSpPr>
          <p:cNvPr id="18" name="Text Box 26">
            <a:extLst>
              <a:ext uri="{FF2B5EF4-FFF2-40B4-BE49-F238E27FC236}">
                <a16:creationId xmlns:a16="http://schemas.microsoft.com/office/drawing/2014/main" id="{FD5646F4-687B-4046-964D-B7C34D2F987B}"/>
              </a:ext>
            </a:extLst>
          </p:cNvPr>
          <p:cNvSpPr txBox="1">
            <a:spLocks noChangeArrowheads="1"/>
          </p:cNvSpPr>
          <p:nvPr/>
        </p:nvSpPr>
        <p:spPr bwMode="auto">
          <a:xfrm>
            <a:off x="5181600" y="1905000"/>
            <a:ext cx="358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prstClr val="black"/>
                </a:solidFill>
                <a:latin typeface="Comic Sans MS" panose="030F0702030302020204" pitchFamily="66" charset="0"/>
              </a:rPr>
              <a:t> H―C   C―H</a:t>
            </a:r>
          </a:p>
        </p:txBody>
      </p:sp>
      <p:sp>
        <p:nvSpPr>
          <p:cNvPr id="19" name="Line 27">
            <a:extLst>
              <a:ext uri="{FF2B5EF4-FFF2-40B4-BE49-F238E27FC236}">
                <a16:creationId xmlns:a16="http://schemas.microsoft.com/office/drawing/2014/main" id="{B16B4DA5-109E-4A6A-9E77-66597B17D14D}"/>
              </a:ext>
            </a:extLst>
          </p:cNvPr>
          <p:cNvSpPr>
            <a:spLocks noChangeShapeType="1"/>
          </p:cNvSpPr>
          <p:nvPr/>
        </p:nvSpPr>
        <p:spPr bwMode="auto">
          <a:xfrm>
            <a:off x="6629400" y="2362200"/>
            <a:ext cx="381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0" name="Line 28">
            <a:extLst>
              <a:ext uri="{FF2B5EF4-FFF2-40B4-BE49-F238E27FC236}">
                <a16:creationId xmlns:a16="http://schemas.microsoft.com/office/drawing/2014/main" id="{5C8ED0C6-37F8-4B62-8CAC-99B985576AAF}"/>
              </a:ext>
            </a:extLst>
          </p:cNvPr>
          <p:cNvSpPr>
            <a:spLocks noChangeShapeType="1"/>
          </p:cNvSpPr>
          <p:nvPr/>
        </p:nvSpPr>
        <p:spPr bwMode="auto">
          <a:xfrm>
            <a:off x="6629400" y="2247900"/>
            <a:ext cx="381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3" name="Line 29">
            <a:extLst>
              <a:ext uri="{FF2B5EF4-FFF2-40B4-BE49-F238E27FC236}">
                <a16:creationId xmlns:a16="http://schemas.microsoft.com/office/drawing/2014/main" id="{28772B6C-F7F9-42E9-AF1B-FA3606A38E41}"/>
              </a:ext>
            </a:extLst>
          </p:cNvPr>
          <p:cNvSpPr>
            <a:spLocks noChangeShapeType="1"/>
          </p:cNvSpPr>
          <p:nvPr/>
        </p:nvSpPr>
        <p:spPr bwMode="auto">
          <a:xfrm>
            <a:off x="6629400" y="2133600"/>
            <a:ext cx="381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 name="TextBox 1">
            <a:extLst>
              <a:ext uri="{FF2B5EF4-FFF2-40B4-BE49-F238E27FC236}">
                <a16:creationId xmlns:a16="http://schemas.microsoft.com/office/drawing/2014/main" id="{B6C66BFF-0655-3021-8A0A-5081F63A9B04}"/>
              </a:ext>
            </a:extLst>
          </p:cNvPr>
          <p:cNvSpPr txBox="1"/>
          <p:nvPr/>
        </p:nvSpPr>
        <p:spPr>
          <a:xfrm>
            <a:off x="9099" y="4343402"/>
            <a:ext cx="9134901" cy="1938992"/>
          </a:xfrm>
          <a:prstGeom prst="rect">
            <a:avLst/>
          </a:prstGeom>
          <a:noFill/>
        </p:spPr>
        <p:txBody>
          <a:bodyPr wrap="square" rtlCol="0">
            <a:spAutoFit/>
          </a:bodyPr>
          <a:lstStyle/>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C≡C bonds are triple nonpolar covalent</a:t>
            </a:r>
          </a:p>
          <a:p>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4000" dirty="0">
                <a:solidFill>
                  <a:srgbClr val="FF0000"/>
                </a:solidFill>
                <a:latin typeface="Times New Roman" panose="02020603050405020304" pitchFamily="18" charset="0"/>
                <a:cs typeface="Times New Roman" panose="02020603050405020304" pitchFamily="18" charset="0"/>
              </a:rPr>
              <a:t>C-H bonds are single polar covalent</a:t>
            </a:r>
          </a:p>
        </p:txBody>
      </p:sp>
    </p:spTree>
    <p:extLst>
      <p:ext uri="{BB962C8B-B14F-4D97-AF65-F5344CB8AC3E}">
        <p14:creationId xmlns:p14="http://schemas.microsoft.com/office/powerpoint/2010/main" val="341211561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67.  Let’s draw electron dot diagrams and then STRUCTURAL diagrams for these</a:t>
            </a:r>
            <a:b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compounds.    This one is called PROPANE,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10245" name="TextBox 6"/>
          <p:cNvSpPr txBox="1">
            <a:spLocks noChangeArrowheads="1"/>
          </p:cNvSpPr>
          <p:nvPr/>
        </p:nvSpPr>
        <p:spPr bwMode="auto">
          <a:xfrm>
            <a:off x="3810000" y="839270"/>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a:t>
            </a:r>
            <a:r>
              <a:rPr lang="en-US" altLang="en-US" sz="3600" baseline="-25000" dirty="0">
                <a:solidFill>
                  <a:srgbClr val="0000CC"/>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126274321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67.  Let’s draw electron dot diagrams and then STRUCTURAL diagrams for these</a:t>
            </a:r>
            <a:b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compounds.    This one is called PROPANE,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4" name="Text Box 30"/>
          <p:cNvSpPr txBox="1">
            <a:spLocks noChangeArrowheads="1"/>
          </p:cNvSpPr>
          <p:nvPr/>
        </p:nvSpPr>
        <p:spPr bwMode="auto">
          <a:xfrm>
            <a:off x="1076325" y="2667000"/>
            <a:ext cx="2209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800" dirty="0">
                <a:solidFill>
                  <a:prstClr val="black"/>
                </a:solidFill>
                <a:latin typeface="Comic Sans MS" panose="030F0702030302020204" pitchFamily="66" charset="0"/>
              </a:rPr>
              <a:t>  </a:t>
            </a:r>
            <a:r>
              <a:rPr lang="en-US" altLang="en-US" sz="4800" dirty="0">
                <a:solidFill>
                  <a:prstClr val="black"/>
                </a:solidFill>
                <a:latin typeface="Comic Sans MS" panose="030F0702030302020204" pitchFamily="66" charset="0"/>
              </a:rPr>
              <a:t>C </a:t>
            </a:r>
            <a:r>
              <a:rPr lang="en-US" altLang="en-US" sz="900" dirty="0">
                <a:solidFill>
                  <a:prstClr val="black"/>
                </a:solidFill>
                <a:latin typeface="Comic Sans MS" panose="030F0702030302020204" pitchFamily="66" charset="0"/>
              </a:rPr>
              <a:t>    </a:t>
            </a:r>
            <a:r>
              <a:rPr lang="en-US" altLang="en-US" sz="4800" dirty="0" err="1">
                <a:solidFill>
                  <a:prstClr val="black"/>
                </a:solidFill>
                <a:latin typeface="Comic Sans MS" panose="030F0702030302020204" pitchFamily="66" charset="0"/>
              </a:rPr>
              <a:t>C</a:t>
            </a:r>
            <a:r>
              <a:rPr lang="en-US" altLang="en-US" sz="4800" dirty="0">
                <a:solidFill>
                  <a:prstClr val="black"/>
                </a:solidFill>
                <a:latin typeface="Comic Sans MS" panose="030F0702030302020204" pitchFamily="66" charset="0"/>
              </a:rPr>
              <a:t> </a:t>
            </a:r>
            <a:r>
              <a:rPr lang="en-US" altLang="en-US" sz="800" dirty="0">
                <a:solidFill>
                  <a:prstClr val="black"/>
                </a:solidFill>
                <a:latin typeface="Comic Sans MS" panose="030F0702030302020204" pitchFamily="66" charset="0"/>
              </a:rPr>
              <a:t>    </a:t>
            </a:r>
            <a:r>
              <a:rPr lang="en-US" altLang="en-US" sz="4800" dirty="0" err="1">
                <a:solidFill>
                  <a:prstClr val="black"/>
                </a:solidFill>
                <a:latin typeface="Comic Sans MS" panose="030F0702030302020204" pitchFamily="66" charset="0"/>
              </a:rPr>
              <a:t>C</a:t>
            </a:r>
            <a:endParaRPr lang="en-US" altLang="en-US" sz="4800" dirty="0">
              <a:solidFill>
                <a:prstClr val="black"/>
              </a:solidFill>
              <a:latin typeface="Comic Sans MS" panose="030F0702030302020204" pitchFamily="66" charset="0"/>
            </a:endParaRPr>
          </a:p>
        </p:txBody>
      </p:sp>
      <p:sp>
        <p:nvSpPr>
          <p:cNvPr id="5" name="Oval 31"/>
          <p:cNvSpPr>
            <a:spLocks noChangeArrowheads="1"/>
          </p:cNvSpPr>
          <p:nvPr/>
        </p:nvSpPr>
        <p:spPr bwMode="auto">
          <a:xfrm>
            <a:off x="1685925" y="29337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6" name="Oval 32"/>
          <p:cNvSpPr>
            <a:spLocks noChangeArrowheads="1"/>
          </p:cNvSpPr>
          <p:nvPr/>
        </p:nvSpPr>
        <p:spPr bwMode="auto">
          <a:xfrm>
            <a:off x="1685925" y="310197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7" name="Oval 33"/>
          <p:cNvSpPr>
            <a:spLocks noChangeArrowheads="1"/>
          </p:cNvSpPr>
          <p:nvPr/>
        </p:nvSpPr>
        <p:spPr bwMode="auto">
          <a:xfrm>
            <a:off x="1990725" y="3352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8" name="Oval 34"/>
          <p:cNvSpPr>
            <a:spLocks noChangeArrowheads="1"/>
          </p:cNvSpPr>
          <p:nvPr/>
        </p:nvSpPr>
        <p:spPr bwMode="auto">
          <a:xfrm>
            <a:off x="1457325" y="3352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9" name="Oval 35"/>
          <p:cNvSpPr>
            <a:spLocks noChangeArrowheads="1"/>
          </p:cNvSpPr>
          <p:nvPr/>
        </p:nvSpPr>
        <p:spPr bwMode="auto">
          <a:xfrm>
            <a:off x="2438400" y="295751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0" name="Oval 36"/>
          <p:cNvSpPr>
            <a:spLocks noChangeArrowheads="1"/>
          </p:cNvSpPr>
          <p:nvPr/>
        </p:nvSpPr>
        <p:spPr bwMode="auto">
          <a:xfrm>
            <a:off x="2219325" y="2667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1" name="Oval 37"/>
          <p:cNvSpPr>
            <a:spLocks noChangeArrowheads="1"/>
          </p:cNvSpPr>
          <p:nvPr/>
        </p:nvSpPr>
        <p:spPr bwMode="auto">
          <a:xfrm>
            <a:off x="1457325" y="2667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2" name="Oval 38"/>
          <p:cNvSpPr>
            <a:spLocks noChangeArrowheads="1"/>
          </p:cNvSpPr>
          <p:nvPr/>
        </p:nvSpPr>
        <p:spPr bwMode="auto">
          <a:xfrm>
            <a:off x="1076325" y="2971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3" name="Oval 39"/>
          <p:cNvSpPr>
            <a:spLocks noChangeArrowheads="1"/>
          </p:cNvSpPr>
          <p:nvPr/>
        </p:nvSpPr>
        <p:spPr bwMode="auto">
          <a:xfrm>
            <a:off x="1076325" y="3124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4" name="Oval 40"/>
          <p:cNvSpPr>
            <a:spLocks noChangeArrowheads="1"/>
          </p:cNvSpPr>
          <p:nvPr/>
        </p:nvSpPr>
        <p:spPr bwMode="auto">
          <a:xfrm>
            <a:off x="1304925" y="33528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5" name="Oval 41"/>
          <p:cNvSpPr>
            <a:spLocks noChangeArrowheads="1"/>
          </p:cNvSpPr>
          <p:nvPr/>
        </p:nvSpPr>
        <p:spPr bwMode="auto">
          <a:xfrm>
            <a:off x="1304925" y="2667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6" name="Oval 42"/>
          <p:cNvSpPr>
            <a:spLocks noChangeArrowheads="1"/>
          </p:cNvSpPr>
          <p:nvPr/>
        </p:nvSpPr>
        <p:spPr bwMode="auto">
          <a:xfrm>
            <a:off x="2143125" y="33528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7" name="Oval 43"/>
          <p:cNvSpPr>
            <a:spLocks noChangeArrowheads="1"/>
          </p:cNvSpPr>
          <p:nvPr/>
        </p:nvSpPr>
        <p:spPr bwMode="auto">
          <a:xfrm>
            <a:off x="3095625" y="291465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8" name="Oval 44"/>
          <p:cNvSpPr>
            <a:spLocks noChangeArrowheads="1"/>
          </p:cNvSpPr>
          <p:nvPr/>
        </p:nvSpPr>
        <p:spPr bwMode="auto">
          <a:xfrm>
            <a:off x="2066925" y="2667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9" name="Text Box 45"/>
          <p:cNvSpPr txBox="1">
            <a:spLocks noChangeArrowheads="1"/>
          </p:cNvSpPr>
          <p:nvPr/>
        </p:nvSpPr>
        <p:spPr bwMode="auto">
          <a:xfrm>
            <a:off x="1076325" y="34290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Comic Sans MS" panose="030F0702030302020204" pitchFamily="66" charset="0"/>
              </a:rPr>
              <a:t> H    H</a:t>
            </a:r>
          </a:p>
        </p:txBody>
      </p:sp>
      <p:sp>
        <p:nvSpPr>
          <p:cNvPr id="20" name="Rectangle 46"/>
          <p:cNvSpPr>
            <a:spLocks noChangeArrowheads="1"/>
          </p:cNvSpPr>
          <p:nvPr/>
        </p:nvSpPr>
        <p:spPr bwMode="auto">
          <a:xfrm>
            <a:off x="1152525" y="2133600"/>
            <a:ext cx="13620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a:solidFill>
                  <a:srgbClr val="0000CC"/>
                </a:solidFill>
                <a:latin typeface="Comic Sans MS" panose="030F0702030302020204" pitchFamily="66" charset="0"/>
              </a:rPr>
              <a:t> </a:t>
            </a:r>
            <a:r>
              <a:rPr lang="en-US" altLang="en-US" sz="2800">
                <a:solidFill>
                  <a:srgbClr val="0000CC"/>
                </a:solidFill>
                <a:latin typeface="Comic Sans MS" panose="030F0702030302020204" pitchFamily="66" charset="0"/>
              </a:rPr>
              <a:t>H     H</a:t>
            </a:r>
          </a:p>
        </p:txBody>
      </p:sp>
      <p:sp>
        <p:nvSpPr>
          <p:cNvPr id="21" name="Text Box 47"/>
          <p:cNvSpPr txBox="1">
            <a:spLocks noChangeArrowheads="1"/>
          </p:cNvSpPr>
          <p:nvPr/>
        </p:nvSpPr>
        <p:spPr bwMode="auto">
          <a:xfrm>
            <a:off x="542925" y="274320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solidFill>
                  <a:srgbClr val="0000CC"/>
                </a:solidFill>
                <a:latin typeface="Comic Sans MS" panose="030F0702030302020204" pitchFamily="66" charset="0"/>
              </a:rPr>
              <a:t>H</a:t>
            </a:r>
          </a:p>
        </p:txBody>
      </p:sp>
      <p:sp>
        <p:nvSpPr>
          <p:cNvPr id="22" name="Rectangle 48"/>
          <p:cNvSpPr>
            <a:spLocks noChangeArrowheads="1"/>
          </p:cNvSpPr>
          <p:nvPr/>
        </p:nvSpPr>
        <p:spPr bwMode="auto">
          <a:xfrm>
            <a:off x="3133725" y="2743200"/>
            <a:ext cx="5349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solidFill>
                  <a:srgbClr val="0000CC"/>
                </a:solidFill>
                <a:latin typeface="Comic Sans MS" panose="030F0702030302020204" pitchFamily="66" charset="0"/>
              </a:rPr>
              <a:t>H</a:t>
            </a:r>
          </a:p>
        </p:txBody>
      </p:sp>
      <p:sp>
        <p:nvSpPr>
          <p:cNvPr id="23" name="Oval 49"/>
          <p:cNvSpPr>
            <a:spLocks noChangeArrowheads="1"/>
          </p:cNvSpPr>
          <p:nvPr/>
        </p:nvSpPr>
        <p:spPr bwMode="auto">
          <a:xfrm>
            <a:off x="2447925" y="310197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4" name="Oval 50"/>
          <p:cNvSpPr>
            <a:spLocks noChangeArrowheads="1"/>
          </p:cNvSpPr>
          <p:nvPr/>
        </p:nvSpPr>
        <p:spPr bwMode="auto">
          <a:xfrm>
            <a:off x="3095625" y="30829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5" name="Oval 51"/>
          <p:cNvSpPr>
            <a:spLocks noChangeArrowheads="1"/>
          </p:cNvSpPr>
          <p:nvPr/>
        </p:nvSpPr>
        <p:spPr bwMode="auto">
          <a:xfrm>
            <a:off x="2752725" y="3352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6" name="Oval 52"/>
          <p:cNvSpPr>
            <a:spLocks noChangeArrowheads="1"/>
          </p:cNvSpPr>
          <p:nvPr/>
        </p:nvSpPr>
        <p:spPr bwMode="auto">
          <a:xfrm>
            <a:off x="2752725" y="2667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7" name="Oval 53"/>
          <p:cNvSpPr>
            <a:spLocks noChangeArrowheads="1"/>
          </p:cNvSpPr>
          <p:nvPr/>
        </p:nvSpPr>
        <p:spPr bwMode="auto">
          <a:xfrm>
            <a:off x="2905125" y="2667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8" name="Oval 54"/>
          <p:cNvSpPr>
            <a:spLocks noChangeArrowheads="1"/>
          </p:cNvSpPr>
          <p:nvPr/>
        </p:nvSpPr>
        <p:spPr bwMode="auto">
          <a:xfrm>
            <a:off x="2905125" y="33528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9" name="Rectangle 56"/>
          <p:cNvSpPr>
            <a:spLocks noChangeArrowheads="1"/>
          </p:cNvSpPr>
          <p:nvPr/>
        </p:nvSpPr>
        <p:spPr bwMode="auto">
          <a:xfrm>
            <a:off x="2638425" y="2185988"/>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0000CC"/>
                </a:solidFill>
                <a:latin typeface="Comic Sans MS" panose="030F0702030302020204" pitchFamily="66" charset="0"/>
              </a:rPr>
              <a:t>H</a:t>
            </a:r>
          </a:p>
        </p:txBody>
      </p:sp>
      <p:sp>
        <p:nvSpPr>
          <p:cNvPr id="30" name="Rectangle 58"/>
          <p:cNvSpPr>
            <a:spLocks noChangeArrowheads="1"/>
          </p:cNvSpPr>
          <p:nvPr/>
        </p:nvSpPr>
        <p:spPr bwMode="auto">
          <a:xfrm>
            <a:off x="2600325" y="34290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0000CC"/>
                </a:solidFill>
                <a:latin typeface="Comic Sans MS" panose="030F0702030302020204" pitchFamily="66" charset="0"/>
              </a:rPr>
              <a:t>H</a:t>
            </a:r>
          </a:p>
        </p:txBody>
      </p:sp>
      <p:sp>
        <p:nvSpPr>
          <p:cNvPr id="41" name="TextBox 6"/>
          <p:cNvSpPr txBox="1">
            <a:spLocks noChangeArrowheads="1"/>
          </p:cNvSpPr>
          <p:nvPr/>
        </p:nvSpPr>
        <p:spPr bwMode="auto">
          <a:xfrm>
            <a:off x="3810000" y="839270"/>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a:t>
            </a:r>
            <a:r>
              <a:rPr lang="en-US" altLang="en-US" sz="3600" baseline="-25000" dirty="0">
                <a:solidFill>
                  <a:srgbClr val="0000CC"/>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8</a:t>
            </a:r>
          </a:p>
        </p:txBody>
      </p:sp>
      <p:sp>
        <p:nvSpPr>
          <p:cNvPr id="2" name="TextBox 1">
            <a:extLst>
              <a:ext uri="{FF2B5EF4-FFF2-40B4-BE49-F238E27FC236}">
                <a16:creationId xmlns:a16="http://schemas.microsoft.com/office/drawing/2014/main" id="{60B800D3-808A-7CF5-769E-6DFDE827FE38}"/>
              </a:ext>
            </a:extLst>
          </p:cNvPr>
          <p:cNvSpPr txBox="1"/>
          <p:nvPr/>
        </p:nvSpPr>
        <p:spPr>
          <a:xfrm>
            <a:off x="30472" y="4680261"/>
            <a:ext cx="9134901" cy="1938992"/>
          </a:xfrm>
          <a:prstGeom prst="rect">
            <a:avLst/>
          </a:prstGeom>
          <a:noFill/>
        </p:spPr>
        <p:txBody>
          <a:bodyPr wrap="square" rtlCol="0">
            <a:spAutoFit/>
          </a:bodyPr>
          <a:lstStyle/>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C-C bonds are single nonpolar covalent</a:t>
            </a:r>
          </a:p>
          <a:p>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4000" dirty="0">
                <a:solidFill>
                  <a:srgbClr val="FF0000"/>
                </a:solidFill>
                <a:latin typeface="Times New Roman" panose="02020603050405020304" pitchFamily="18" charset="0"/>
                <a:cs typeface="Times New Roman" panose="02020603050405020304" pitchFamily="18" charset="0"/>
              </a:rPr>
              <a:t>C-H bonds are single polar covalent</a:t>
            </a:r>
          </a:p>
        </p:txBody>
      </p:sp>
    </p:spTree>
    <p:extLst>
      <p:ext uri="{BB962C8B-B14F-4D97-AF65-F5344CB8AC3E}">
        <p14:creationId xmlns:p14="http://schemas.microsoft.com/office/powerpoint/2010/main" val="1773061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37275688"/>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8461122"/>
                  </a:ext>
                </a:extLst>
              </a:tr>
            </a:tbl>
          </a:graphicData>
        </a:graphic>
      </p:graphicFrame>
      <p:sp>
        <p:nvSpPr>
          <p:cNvPr id="5" name="Oval 47"/>
          <p:cNvSpPr>
            <a:spLocks noChangeArrowheads="1"/>
          </p:cNvSpPr>
          <p:nvPr/>
        </p:nvSpPr>
        <p:spPr bwMode="auto">
          <a:xfrm>
            <a:off x="4467578" y="1295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23736929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67.  Let’s draw electron dot diagrams and then STRUCTURAL diagrams for these</a:t>
            </a:r>
            <a:b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   compounds.    This one is called PROPANE,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4" name="Text Box 30"/>
          <p:cNvSpPr txBox="1">
            <a:spLocks noChangeArrowheads="1"/>
          </p:cNvSpPr>
          <p:nvPr/>
        </p:nvSpPr>
        <p:spPr bwMode="auto">
          <a:xfrm>
            <a:off x="1076325" y="2667000"/>
            <a:ext cx="2209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800" dirty="0">
                <a:solidFill>
                  <a:prstClr val="black"/>
                </a:solidFill>
                <a:latin typeface="Comic Sans MS" panose="030F0702030302020204" pitchFamily="66" charset="0"/>
              </a:rPr>
              <a:t>  </a:t>
            </a:r>
            <a:r>
              <a:rPr lang="en-US" altLang="en-US" sz="4800" dirty="0">
                <a:solidFill>
                  <a:prstClr val="black"/>
                </a:solidFill>
                <a:latin typeface="Comic Sans MS" panose="030F0702030302020204" pitchFamily="66" charset="0"/>
              </a:rPr>
              <a:t>C </a:t>
            </a:r>
            <a:r>
              <a:rPr lang="en-US" altLang="en-US" sz="900" dirty="0">
                <a:solidFill>
                  <a:prstClr val="black"/>
                </a:solidFill>
                <a:latin typeface="Comic Sans MS" panose="030F0702030302020204" pitchFamily="66" charset="0"/>
              </a:rPr>
              <a:t>    </a:t>
            </a:r>
            <a:r>
              <a:rPr lang="en-US" altLang="en-US" sz="4800" dirty="0" err="1">
                <a:solidFill>
                  <a:prstClr val="black"/>
                </a:solidFill>
                <a:latin typeface="Comic Sans MS" panose="030F0702030302020204" pitchFamily="66" charset="0"/>
              </a:rPr>
              <a:t>C</a:t>
            </a:r>
            <a:r>
              <a:rPr lang="en-US" altLang="en-US" sz="4800" dirty="0">
                <a:solidFill>
                  <a:prstClr val="black"/>
                </a:solidFill>
                <a:latin typeface="Comic Sans MS" panose="030F0702030302020204" pitchFamily="66" charset="0"/>
              </a:rPr>
              <a:t> </a:t>
            </a:r>
            <a:r>
              <a:rPr lang="en-US" altLang="en-US" sz="800" dirty="0">
                <a:solidFill>
                  <a:prstClr val="black"/>
                </a:solidFill>
                <a:latin typeface="Comic Sans MS" panose="030F0702030302020204" pitchFamily="66" charset="0"/>
              </a:rPr>
              <a:t>    </a:t>
            </a:r>
            <a:r>
              <a:rPr lang="en-US" altLang="en-US" sz="4800" dirty="0" err="1">
                <a:solidFill>
                  <a:prstClr val="black"/>
                </a:solidFill>
                <a:latin typeface="Comic Sans MS" panose="030F0702030302020204" pitchFamily="66" charset="0"/>
              </a:rPr>
              <a:t>C</a:t>
            </a:r>
            <a:endParaRPr lang="en-US" altLang="en-US" sz="4800" dirty="0">
              <a:solidFill>
                <a:prstClr val="black"/>
              </a:solidFill>
              <a:latin typeface="Comic Sans MS" panose="030F0702030302020204" pitchFamily="66" charset="0"/>
            </a:endParaRPr>
          </a:p>
        </p:txBody>
      </p:sp>
      <p:sp>
        <p:nvSpPr>
          <p:cNvPr id="5" name="Oval 31"/>
          <p:cNvSpPr>
            <a:spLocks noChangeArrowheads="1"/>
          </p:cNvSpPr>
          <p:nvPr/>
        </p:nvSpPr>
        <p:spPr bwMode="auto">
          <a:xfrm>
            <a:off x="1685925" y="29337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6" name="Oval 32"/>
          <p:cNvSpPr>
            <a:spLocks noChangeArrowheads="1"/>
          </p:cNvSpPr>
          <p:nvPr/>
        </p:nvSpPr>
        <p:spPr bwMode="auto">
          <a:xfrm>
            <a:off x="1685925" y="310197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7" name="Oval 33"/>
          <p:cNvSpPr>
            <a:spLocks noChangeArrowheads="1"/>
          </p:cNvSpPr>
          <p:nvPr/>
        </p:nvSpPr>
        <p:spPr bwMode="auto">
          <a:xfrm>
            <a:off x="1990725" y="3352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8" name="Oval 34"/>
          <p:cNvSpPr>
            <a:spLocks noChangeArrowheads="1"/>
          </p:cNvSpPr>
          <p:nvPr/>
        </p:nvSpPr>
        <p:spPr bwMode="auto">
          <a:xfrm>
            <a:off x="1457325" y="3352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9" name="Oval 35"/>
          <p:cNvSpPr>
            <a:spLocks noChangeArrowheads="1"/>
          </p:cNvSpPr>
          <p:nvPr/>
        </p:nvSpPr>
        <p:spPr bwMode="auto">
          <a:xfrm>
            <a:off x="2438400" y="295751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0" name="Oval 36"/>
          <p:cNvSpPr>
            <a:spLocks noChangeArrowheads="1"/>
          </p:cNvSpPr>
          <p:nvPr/>
        </p:nvSpPr>
        <p:spPr bwMode="auto">
          <a:xfrm>
            <a:off x="2219325" y="2667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1" name="Oval 37"/>
          <p:cNvSpPr>
            <a:spLocks noChangeArrowheads="1"/>
          </p:cNvSpPr>
          <p:nvPr/>
        </p:nvSpPr>
        <p:spPr bwMode="auto">
          <a:xfrm>
            <a:off x="1457325" y="2667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2" name="Oval 38"/>
          <p:cNvSpPr>
            <a:spLocks noChangeArrowheads="1"/>
          </p:cNvSpPr>
          <p:nvPr/>
        </p:nvSpPr>
        <p:spPr bwMode="auto">
          <a:xfrm>
            <a:off x="1076325" y="2971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3" name="Oval 39"/>
          <p:cNvSpPr>
            <a:spLocks noChangeArrowheads="1"/>
          </p:cNvSpPr>
          <p:nvPr/>
        </p:nvSpPr>
        <p:spPr bwMode="auto">
          <a:xfrm>
            <a:off x="1076325" y="3124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4" name="Oval 40"/>
          <p:cNvSpPr>
            <a:spLocks noChangeArrowheads="1"/>
          </p:cNvSpPr>
          <p:nvPr/>
        </p:nvSpPr>
        <p:spPr bwMode="auto">
          <a:xfrm>
            <a:off x="1304925" y="33528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5" name="Oval 41"/>
          <p:cNvSpPr>
            <a:spLocks noChangeArrowheads="1"/>
          </p:cNvSpPr>
          <p:nvPr/>
        </p:nvSpPr>
        <p:spPr bwMode="auto">
          <a:xfrm>
            <a:off x="1304925" y="2667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6" name="Oval 42"/>
          <p:cNvSpPr>
            <a:spLocks noChangeArrowheads="1"/>
          </p:cNvSpPr>
          <p:nvPr/>
        </p:nvSpPr>
        <p:spPr bwMode="auto">
          <a:xfrm>
            <a:off x="2143125" y="33528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7" name="Oval 43"/>
          <p:cNvSpPr>
            <a:spLocks noChangeArrowheads="1"/>
          </p:cNvSpPr>
          <p:nvPr/>
        </p:nvSpPr>
        <p:spPr bwMode="auto">
          <a:xfrm>
            <a:off x="3095625" y="291465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8" name="Oval 44"/>
          <p:cNvSpPr>
            <a:spLocks noChangeArrowheads="1"/>
          </p:cNvSpPr>
          <p:nvPr/>
        </p:nvSpPr>
        <p:spPr bwMode="auto">
          <a:xfrm>
            <a:off x="2066925" y="2667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9" name="Text Box 45"/>
          <p:cNvSpPr txBox="1">
            <a:spLocks noChangeArrowheads="1"/>
          </p:cNvSpPr>
          <p:nvPr/>
        </p:nvSpPr>
        <p:spPr bwMode="auto">
          <a:xfrm>
            <a:off x="1076325" y="34290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CC"/>
                </a:solidFill>
                <a:latin typeface="Comic Sans MS" panose="030F0702030302020204" pitchFamily="66" charset="0"/>
              </a:rPr>
              <a:t> H    H</a:t>
            </a:r>
          </a:p>
        </p:txBody>
      </p:sp>
      <p:sp>
        <p:nvSpPr>
          <p:cNvPr id="20" name="Rectangle 46"/>
          <p:cNvSpPr>
            <a:spLocks noChangeArrowheads="1"/>
          </p:cNvSpPr>
          <p:nvPr/>
        </p:nvSpPr>
        <p:spPr bwMode="auto">
          <a:xfrm>
            <a:off x="1152525" y="2133600"/>
            <a:ext cx="13620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a:solidFill>
                  <a:srgbClr val="0000CC"/>
                </a:solidFill>
                <a:latin typeface="Comic Sans MS" panose="030F0702030302020204" pitchFamily="66" charset="0"/>
              </a:rPr>
              <a:t> </a:t>
            </a:r>
            <a:r>
              <a:rPr lang="en-US" altLang="en-US" sz="2800">
                <a:solidFill>
                  <a:srgbClr val="0000CC"/>
                </a:solidFill>
                <a:latin typeface="Comic Sans MS" panose="030F0702030302020204" pitchFamily="66" charset="0"/>
              </a:rPr>
              <a:t>H     H</a:t>
            </a:r>
          </a:p>
        </p:txBody>
      </p:sp>
      <p:sp>
        <p:nvSpPr>
          <p:cNvPr id="21" name="Text Box 47"/>
          <p:cNvSpPr txBox="1">
            <a:spLocks noChangeArrowheads="1"/>
          </p:cNvSpPr>
          <p:nvPr/>
        </p:nvSpPr>
        <p:spPr bwMode="auto">
          <a:xfrm>
            <a:off x="542925" y="2743200"/>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solidFill>
                  <a:srgbClr val="0000CC"/>
                </a:solidFill>
                <a:latin typeface="Comic Sans MS" panose="030F0702030302020204" pitchFamily="66" charset="0"/>
              </a:rPr>
              <a:t>H</a:t>
            </a:r>
          </a:p>
        </p:txBody>
      </p:sp>
      <p:sp>
        <p:nvSpPr>
          <p:cNvPr id="22" name="Rectangle 48"/>
          <p:cNvSpPr>
            <a:spLocks noChangeArrowheads="1"/>
          </p:cNvSpPr>
          <p:nvPr/>
        </p:nvSpPr>
        <p:spPr bwMode="auto">
          <a:xfrm>
            <a:off x="3133725" y="2743200"/>
            <a:ext cx="5349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solidFill>
                  <a:srgbClr val="0000CC"/>
                </a:solidFill>
                <a:latin typeface="Comic Sans MS" panose="030F0702030302020204" pitchFamily="66" charset="0"/>
              </a:rPr>
              <a:t>H</a:t>
            </a:r>
          </a:p>
        </p:txBody>
      </p:sp>
      <p:sp>
        <p:nvSpPr>
          <p:cNvPr id="23" name="Oval 49"/>
          <p:cNvSpPr>
            <a:spLocks noChangeArrowheads="1"/>
          </p:cNvSpPr>
          <p:nvPr/>
        </p:nvSpPr>
        <p:spPr bwMode="auto">
          <a:xfrm>
            <a:off x="2447925" y="310197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4" name="Oval 50"/>
          <p:cNvSpPr>
            <a:spLocks noChangeArrowheads="1"/>
          </p:cNvSpPr>
          <p:nvPr/>
        </p:nvSpPr>
        <p:spPr bwMode="auto">
          <a:xfrm>
            <a:off x="3095625" y="30829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5" name="Oval 51"/>
          <p:cNvSpPr>
            <a:spLocks noChangeArrowheads="1"/>
          </p:cNvSpPr>
          <p:nvPr/>
        </p:nvSpPr>
        <p:spPr bwMode="auto">
          <a:xfrm>
            <a:off x="2752725" y="3352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6" name="Oval 52"/>
          <p:cNvSpPr>
            <a:spLocks noChangeArrowheads="1"/>
          </p:cNvSpPr>
          <p:nvPr/>
        </p:nvSpPr>
        <p:spPr bwMode="auto">
          <a:xfrm>
            <a:off x="2752725" y="2667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7" name="Oval 53"/>
          <p:cNvSpPr>
            <a:spLocks noChangeArrowheads="1"/>
          </p:cNvSpPr>
          <p:nvPr/>
        </p:nvSpPr>
        <p:spPr bwMode="auto">
          <a:xfrm>
            <a:off x="2905125" y="2667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8" name="Oval 54"/>
          <p:cNvSpPr>
            <a:spLocks noChangeArrowheads="1"/>
          </p:cNvSpPr>
          <p:nvPr/>
        </p:nvSpPr>
        <p:spPr bwMode="auto">
          <a:xfrm>
            <a:off x="2905125" y="33528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9" name="Rectangle 56"/>
          <p:cNvSpPr>
            <a:spLocks noChangeArrowheads="1"/>
          </p:cNvSpPr>
          <p:nvPr/>
        </p:nvSpPr>
        <p:spPr bwMode="auto">
          <a:xfrm>
            <a:off x="2638425" y="2185988"/>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0000CC"/>
                </a:solidFill>
                <a:latin typeface="Comic Sans MS" panose="030F0702030302020204" pitchFamily="66" charset="0"/>
              </a:rPr>
              <a:t>H</a:t>
            </a:r>
          </a:p>
        </p:txBody>
      </p:sp>
      <p:sp>
        <p:nvSpPr>
          <p:cNvPr id="30" name="Rectangle 58"/>
          <p:cNvSpPr>
            <a:spLocks noChangeArrowheads="1"/>
          </p:cNvSpPr>
          <p:nvPr/>
        </p:nvSpPr>
        <p:spPr bwMode="auto">
          <a:xfrm>
            <a:off x="2600325" y="34290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0000CC"/>
                </a:solidFill>
                <a:latin typeface="Comic Sans MS" panose="030F0702030302020204" pitchFamily="66" charset="0"/>
              </a:rPr>
              <a:t>H</a:t>
            </a:r>
          </a:p>
        </p:txBody>
      </p:sp>
      <p:sp>
        <p:nvSpPr>
          <p:cNvPr id="41" name="TextBox 6"/>
          <p:cNvSpPr txBox="1">
            <a:spLocks noChangeArrowheads="1"/>
          </p:cNvSpPr>
          <p:nvPr/>
        </p:nvSpPr>
        <p:spPr bwMode="auto">
          <a:xfrm>
            <a:off x="3810000" y="839270"/>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a:t>
            </a:r>
            <a:r>
              <a:rPr lang="en-US" altLang="en-US" sz="3600" baseline="-25000" dirty="0">
                <a:solidFill>
                  <a:srgbClr val="0000CC"/>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8</a:t>
            </a:r>
          </a:p>
        </p:txBody>
      </p:sp>
      <p:sp>
        <p:nvSpPr>
          <p:cNvPr id="32" name="Text Box 73">
            <a:extLst>
              <a:ext uri="{FF2B5EF4-FFF2-40B4-BE49-F238E27FC236}">
                <a16:creationId xmlns:a16="http://schemas.microsoft.com/office/drawing/2014/main" id="{B4CC58D2-D303-482E-B3FD-EEC98E170CB8}"/>
              </a:ext>
            </a:extLst>
          </p:cNvPr>
          <p:cNvSpPr txBox="1">
            <a:spLocks noChangeArrowheads="1"/>
          </p:cNvSpPr>
          <p:nvPr/>
        </p:nvSpPr>
        <p:spPr bwMode="auto">
          <a:xfrm>
            <a:off x="5419725" y="2743200"/>
            <a:ext cx="365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prstClr val="black"/>
                </a:solidFill>
                <a:latin typeface="Comic Sans MS" panose="030F0702030302020204" pitchFamily="66" charset="0"/>
              </a:rPr>
              <a:t>H―C―C―C</a:t>
            </a:r>
            <a:r>
              <a:rPr lang="en-US" altLang="en-US">
                <a:solidFill>
                  <a:prstClr val="black"/>
                </a:solidFill>
                <a:latin typeface="Verdana" panose="020B0604030504040204" pitchFamily="34" charset="0"/>
              </a:rPr>
              <a:t>―</a:t>
            </a:r>
            <a:r>
              <a:rPr lang="en-US" altLang="en-US">
                <a:solidFill>
                  <a:prstClr val="black"/>
                </a:solidFill>
                <a:latin typeface="Comic Sans MS" panose="030F0702030302020204" pitchFamily="66" charset="0"/>
              </a:rPr>
              <a:t>H</a:t>
            </a:r>
          </a:p>
        </p:txBody>
      </p:sp>
      <p:sp>
        <p:nvSpPr>
          <p:cNvPr id="33" name="Text Box 74">
            <a:extLst>
              <a:ext uri="{FF2B5EF4-FFF2-40B4-BE49-F238E27FC236}">
                <a16:creationId xmlns:a16="http://schemas.microsoft.com/office/drawing/2014/main" id="{DAECEBCD-FAFC-4059-A331-0B7F57330F78}"/>
              </a:ext>
            </a:extLst>
          </p:cNvPr>
          <p:cNvSpPr txBox="1">
            <a:spLocks noChangeArrowheads="1"/>
          </p:cNvSpPr>
          <p:nvPr/>
        </p:nvSpPr>
        <p:spPr bwMode="auto">
          <a:xfrm>
            <a:off x="6105525" y="34290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prstClr val="black"/>
                </a:solidFill>
                <a:latin typeface="Comic Sans MS" panose="030F0702030302020204" pitchFamily="66" charset="0"/>
              </a:rPr>
              <a:t>H   H   H</a:t>
            </a:r>
          </a:p>
        </p:txBody>
      </p:sp>
      <p:sp>
        <p:nvSpPr>
          <p:cNvPr id="34" name="Rectangle 75">
            <a:extLst>
              <a:ext uri="{FF2B5EF4-FFF2-40B4-BE49-F238E27FC236}">
                <a16:creationId xmlns:a16="http://schemas.microsoft.com/office/drawing/2014/main" id="{B92B7FA7-B8ED-4910-8050-7F05FBC923E1}"/>
              </a:ext>
            </a:extLst>
          </p:cNvPr>
          <p:cNvSpPr>
            <a:spLocks noChangeArrowheads="1"/>
          </p:cNvSpPr>
          <p:nvPr/>
        </p:nvSpPr>
        <p:spPr bwMode="auto">
          <a:xfrm>
            <a:off x="6105525" y="21336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prstClr val="black"/>
                </a:solidFill>
                <a:latin typeface="Comic Sans MS" panose="030F0702030302020204" pitchFamily="66" charset="0"/>
              </a:rPr>
              <a:t>H   H   H</a:t>
            </a:r>
          </a:p>
        </p:txBody>
      </p:sp>
      <p:sp>
        <p:nvSpPr>
          <p:cNvPr id="35" name="Line 76">
            <a:extLst>
              <a:ext uri="{FF2B5EF4-FFF2-40B4-BE49-F238E27FC236}">
                <a16:creationId xmlns:a16="http://schemas.microsoft.com/office/drawing/2014/main" id="{A43FB476-9B27-43B6-B6CE-FC5AF20377C3}"/>
              </a:ext>
            </a:extLst>
          </p:cNvPr>
          <p:cNvSpPr>
            <a:spLocks noChangeShapeType="1"/>
          </p:cNvSpPr>
          <p:nvPr/>
        </p:nvSpPr>
        <p:spPr bwMode="auto">
          <a:xfrm>
            <a:off x="6334125" y="2590800"/>
            <a:ext cx="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6" name="Line 77">
            <a:extLst>
              <a:ext uri="{FF2B5EF4-FFF2-40B4-BE49-F238E27FC236}">
                <a16:creationId xmlns:a16="http://schemas.microsoft.com/office/drawing/2014/main" id="{E78DAA70-7F4A-427A-B62F-90D538AE944A}"/>
              </a:ext>
            </a:extLst>
          </p:cNvPr>
          <p:cNvSpPr>
            <a:spLocks noChangeShapeType="1"/>
          </p:cNvSpPr>
          <p:nvPr/>
        </p:nvSpPr>
        <p:spPr bwMode="auto">
          <a:xfrm>
            <a:off x="6334125" y="3276600"/>
            <a:ext cx="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7" name="Line 78">
            <a:extLst>
              <a:ext uri="{FF2B5EF4-FFF2-40B4-BE49-F238E27FC236}">
                <a16:creationId xmlns:a16="http://schemas.microsoft.com/office/drawing/2014/main" id="{E8083056-638A-45CE-B874-7643ECEC6FF7}"/>
              </a:ext>
            </a:extLst>
          </p:cNvPr>
          <p:cNvSpPr>
            <a:spLocks noChangeShapeType="1"/>
          </p:cNvSpPr>
          <p:nvPr/>
        </p:nvSpPr>
        <p:spPr bwMode="auto">
          <a:xfrm>
            <a:off x="6943725" y="2590800"/>
            <a:ext cx="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8" name="Line 79">
            <a:extLst>
              <a:ext uri="{FF2B5EF4-FFF2-40B4-BE49-F238E27FC236}">
                <a16:creationId xmlns:a16="http://schemas.microsoft.com/office/drawing/2014/main" id="{5ACDE878-EDDC-4923-A934-2EE4A7313AD9}"/>
              </a:ext>
            </a:extLst>
          </p:cNvPr>
          <p:cNvSpPr>
            <a:spLocks noChangeShapeType="1"/>
          </p:cNvSpPr>
          <p:nvPr/>
        </p:nvSpPr>
        <p:spPr bwMode="auto">
          <a:xfrm>
            <a:off x="6943725" y="3276600"/>
            <a:ext cx="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 name="Line 80">
            <a:extLst>
              <a:ext uri="{FF2B5EF4-FFF2-40B4-BE49-F238E27FC236}">
                <a16:creationId xmlns:a16="http://schemas.microsoft.com/office/drawing/2014/main" id="{8AF2EB45-418C-461D-AC9C-EC454487C53B}"/>
              </a:ext>
            </a:extLst>
          </p:cNvPr>
          <p:cNvSpPr>
            <a:spLocks noChangeShapeType="1"/>
          </p:cNvSpPr>
          <p:nvPr/>
        </p:nvSpPr>
        <p:spPr bwMode="auto">
          <a:xfrm>
            <a:off x="7553325" y="2590800"/>
            <a:ext cx="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2" name="Line 81">
            <a:extLst>
              <a:ext uri="{FF2B5EF4-FFF2-40B4-BE49-F238E27FC236}">
                <a16:creationId xmlns:a16="http://schemas.microsoft.com/office/drawing/2014/main" id="{C9ADF846-9B9C-4C5D-A980-60B1FFCC499A}"/>
              </a:ext>
            </a:extLst>
          </p:cNvPr>
          <p:cNvSpPr>
            <a:spLocks noChangeShapeType="1"/>
          </p:cNvSpPr>
          <p:nvPr/>
        </p:nvSpPr>
        <p:spPr bwMode="auto">
          <a:xfrm>
            <a:off x="7553325" y="3276600"/>
            <a:ext cx="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 name="TextBox 1">
            <a:extLst>
              <a:ext uri="{FF2B5EF4-FFF2-40B4-BE49-F238E27FC236}">
                <a16:creationId xmlns:a16="http://schemas.microsoft.com/office/drawing/2014/main" id="{321F671D-286A-11FB-7CF4-09939F27D9D0}"/>
              </a:ext>
            </a:extLst>
          </p:cNvPr>
          <p:cNvSpPr txBox="1"/>
          <p:nvPr/>
        </p:nvSpPr>
        <p:spPr>
          <a:xfrm>
            <a:off x="30472" y="4680261"/>
            <a:ext cx="9134901" cy="1938992"/>
          </a:xfrm>
          <a:prstGeom prst="rect">
            <a:avLst/>
          </a:prstGeom>
          <a:noFill/>
        </p:spPr>
        <p:txBody>
          <a:bodyPr wrap="square" rtlCol="0">
            <a:spAutoFit/>
          </a:bodyPr>
          <a:lstStyle/>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C-C bonds are single nonpolar covalent</a:t>
            </a:r>
          </a:p>
          <a:p>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4000" dirty="0">
                <a:solidFill>
                  <a:srgbClr val="FF0000"/>
                </a:solidFill>
                <a:latin typeface="Times New Roman" panose="02020603050405020304" pitchFamily="18" charset="0"/>
                <a:cs typeface="Times New Roman" panose="02020603050405020304" pitchFamily="18" charset="0"/>
              </a:rPr>
              <a:t>C-H bonds are single polar covalent</a:t>
            </a:r>
          </a:p>
        </p:txBody>
      </p:sp>
    </p:spTree>
    <p:extLst>
      <p:ext uri="{BB962C8B-B14F-4D97-AF65-F5344CB8AC3E}">
        <p14:creationId xmlns:p14="http://schemas.microsoft.com/office/powerpoint/2010/main" val="20561172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C00000"/>
                </a:solidFill>
                <a:latin typeface="Times New Roman" panose="02020603050405020304" pitchFamily="18" charset="0"/>
                <a:cs typeface="Times New Roman" panose="02020603050405020304" pitchFamily="18" charset="0"/>
              </a:rPr>
              <a:t>68.  Let’s draw electron dot diagrams and then STRUCTURAL diagrams for these</a:t>
            </a:r>
            <a:br>
              <a:rPr lang="en-US" altLang="en-US" sz="2000" b="1" dirty="0">
                <a:solidFill>
                  <a:srgbClr val="C00000"/>
                </a:solidFill>
                <a:latin typeface="Times New Roman" panose="02020603050405020304" pitchFamily="18" charset="0"/>
                <a:cs typeface="Times New Roman" panose="02020603050405020304" pitchFamily="18" charset="0"/>
              </a:rPr>
            </a:br>
            <a:r>
              <a:rPr lang="en-US" altLang="en-US" sz="2000" b="1" dirty="0">
                <a:solidFill>
                  <a:srgbClr val="C00000"/>
                </a:solidFill>
                <a:latin typeface="Times New Roman" panose="02020603050405020304" pitchFamily="18" charset="0"/>
                <a:cs typeface="Times New Roman" panose="02020603050405020304" pitchFamily="18" charset="0"/>
              </a:rPr>
              <a:t>   compounds.    This one is called CARBON DIOXIDE,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10245" name="TextBox 6"/>
          <p:cNvSpPr txBox="1">
            <a:spLocks noChangeArrowheads="1"/>
          </p:cNvSpPr>
          <p:nvPr/>
        </p:nvSpPr>
        <p:spPr bwMode="auto">
          <a:xfrm>
            <a:off x="3810000" y="839270"/>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CO</a:t>
            </a:r>
            <a:r>
              <a:rPr lang="en-US" altLang="en-US" sz="3600" baseline="-25000" dirty="0">
                <a:solidFill>
                  <a:srgbClr val="0000CC"/>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4312920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C00000"/>
                </a:solidFill>
                <a:latin typeface="Times New Roman" panose="02020603050405020304" pitchFamily="18" charset="0"/>
                <a:cs typeface="Times New Roman" panose="02020603050405020304" pitchFamily="18" charset="0"/>
              </a:rPr>
              <a:t>68.  Let’s draw electron dot diagrams and then STRUCTURAL diagrams for these</a:t>
            </a:r>
            <a:br>
              <a:rPr lang="en-US" altLang="en-US" sz="2000" b="1" dirty="0">
                <a:solidFill>
                  <a:srgbClr val="C00000"/>
                </a:solidFill>
                <a:latin typeface="Times New Roman" panose="02020603050405020304" pitchFamily="18" charset="0"/>
                <a:cs typeface="Times New Roman" panose="02020603050405020304" pitchFamily="18" charset="0"/>
              </a:rPr>
            </a:br>
            <a:r>
              <a:rPr lang="en-US" altLang="en-US" sz="2000" b="1" dirty="0">
                <a:solidFill>
                  <a:srgbClr val="C00000"/>
                </a:solidFill>
                <a:latin typeface="Times New Roman" panose="02020603050405020304" pitchFamily="18" charset="0"/>
                <a:cs typeface="Times New Roman" panose="02020603050405020304" pitchFamily="18" charset="0"/>
              </a:rPr>
              <a:t>   compounds.    This one is called CARBON DIOXIDE,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5" name="Text Box 8"/>
          <p:cNvSpPr txBox="1">
            <a:spLocks noChangeArrowheads="1"/>
          </p:cNvSpPr>
          <p:nvPr/>
        </p:nvSpPr>
        <p:spPr bwMode="auto">
          <a:xfrm>
            <a:off x="1752600" y="1981200"/>
            <a:ext cx="1447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a:solidFill>
                  <a:prstClr val="black"/>
                </a:solidFill>
                <a:latin typeface="Comic Sans MS" panose="030F0702030302020204" pitchFamily="66" charset="0"/>
              </a:rPr>
              <a:t>C  </a:t>
            </a:r>
          </a:p>
        </p:txBody>
      </p:sp>
      <p:sp>
        <p:nvSpPr>
          <p:cNvPr id="6" name="Oval 9"/>
          <p:cNvSpPr>
            <a:spLocks noChangeArrowheads="1"/>
          </p:cNvSpPr>
          <p:nvPr/>
        </p:nvSpPr>
        <p:spPr bwMode="auto">
          <a:xfrm>
            <a:off x="2286000" y="2286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7" name="Oval 10"/>
          <p:cNvSpPr>
            <a:spLocks noChangeArrowheads="1"/>
          </p:cNvSpPr>
          <p:nvPr/>
        </p:nvSpPr>
        <p:spPr bwMode="auto">
          <a:xfrm>
            <a:off x="2438400" y="2286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8" name="Oval 11"/>
          <p:cNvSpPr>
            <a:spLocks noChangeArrowheads="1"/>
          </p:cNvSpPr>
          <p:nvPr/>
        </p:nvSpPr>
        <p:spPr bwMode="auto">
          <a:xfrm>
            <a:off x="2286000" y="2438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9" name="Oval 12"/>
          <p:cNvSpPr>
            <a:spLocks noChangeArrowheads="1"/>
          </p:cNvSpPr>
          <p:nvPr/>
        </p:nvSpPr>
        <p:spPr bwMode="auto">
          <a:xfrm>
            <a:off x="2438400" y="24384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0" name="Oval 13"/>
          <p:cNvSpPr>
            <a:spLocks noChangeArrowheads="1"/>
          </p:cNvSpPr>
          <p:nvPr/>
        </p:nvSpPr>
        <p:spPr bwMode="auto">
          <a:xfrm>
            <a:off x="1752600" y="2438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1" name="Oval 14"/>
          <p:cNvSpPr>
            <a:spLocks noChangeArrowheads="1"/>
          </p:cNvSpPr>
          <p:nvPr/>
        </p:nvSpPr>
        <p:spPr bwMode="auto">
          <a:xfrm>
            <a:off x="1752600" y="2286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2" name="Oval 15"/>
          <p:cNvSpPr>
            <a:spLocks noChangeArrowheads="1"/>
          </p:cNvSpPr>
          <p:nvPr/>
        </p:nvSpPr>
        <p:spPr bwMode="auto">
          <a:xfrm>
            <a:off x="1600200" y="24384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3" name="Oval 16"/>
          <p:cNvSpPr>
            <a:spLocks noChangeArrowheads="1"/>
          </p:cNvSpPr>
          <p:nvPr/>
        </p:nvSpPr>
        <p:spPr bwMode="auto">
          <a:xfrm>
            <a:off x="2743200" y="2667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4" name="Text Box 17"/>
          <p:cNvSpPr txBox="1">
            <a:spLocks noChangeArrowheads="1"/>
          </p:cNvSpPr>
          <p:nvPr/>
        </p:nvSpPr>
        <p:spPr bwMode="auto">
          <a:xfrm>
            <a:off x="990600" y="1981200"/>
            <a:ext cx="685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a:solidFill>
                  <a:srgbClr val="0000CC"/>
                </a:solidFill>
                <a:latin typeface="Comic Sans MS" panose="030F0702030302020204" pitchFamily="66" charset="0"/>
              </a:rPr>
              <a:t>O</a:t>
            </a:r>
          </a:p>
        </p:txBody>
      </p:sp>
      <p:sp>
        <p:nvSpPr>
          <p:cNvPr id="15" name="Rectangle 18"/>
          <p:cNvSpPr>
            <a:spLocks noChangeArrowheads="1"/>
          </p:cNvSpPr>
          <p:nvPr/>
        </p:nvSpPr>
        <p:spPr bwMode="auto">
          <a:xfrm>
            <a:off x="2514600" y="1962150"/>
            <a:ext cx="6715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a:solidFill>
                  <a:srgbClr val="0000CC"/>
                </a:solidFill>
                <a:latin typeface="Comic Sans MS" panose="030F0702030302020204" pitchFamily="66" charset="0"/>
              </a:rPr>
              <a:t>O</a:t>
            </a:r>
          </a:p>
        </p:txBody>
      </p:sp>
      <p:sp>
        <p:nvSpPr>
          <p:cNvPr id="16" name="Oval 19"/>
          <p:cNvSpPr>
            <a:spLocks noChangeArrowheads="1"/>
          </p:cNvSpPr>
          <p:nvPr/>
        </p:nvSpPr>
        <p:spPr bwMode="auto">
          <a:xfrm>
            <a:off x="1600200" y="2286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7" name="Oval 20"/>
          <p:cNvSpPr>
            <a:spLocks noChangeArrowheads="1"/>
          </p:cNvSpPr>
          <p:nvPr/>
        </p:nvSpPr>
        <p:spPr bwMode="auto">
          <a:xfrm>
            <a:off x="1219200" y="2667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8" name="Oval 21"/>
          <p:cNvSpPr>
            <a:spLocks noChangeArrowheads="1"/>
          </p:cNvSpPr>
          <p:nvPr/>
        </p:nvSpPr>
        <p:spPr bwMode="auto">
          <a:xfrm>
            <a:off x="1371600" y="2667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9" name="Oval 22"/>
          <p:cNvSpPr>
            <a:spLocks noChangeArrowheads="1"/>
          </p:cNvSpPr>
          <p:nvPr/>
        </p:nvSpPr>
        <p:spPr bwMode="auto">
          <a:xfrm>
            <a:off x="1219200" y="1981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0" name="Oval 23"/>
          <p:cNvSpPr>
            <a:spLocks noChangeArrowheads="1"/>
          </p:cNvSpPr>
          <p:nvPr/>
        </p:nvSpPr>
        <p:spPr bwMode="auto">
          <a:xfrm>
            <a:off x="1371600" y="1981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1" name="Oval 24"/>
          <p:cNvSpPr>
            <a:spLocks noChangeArrowheads="1"/>
          </p:cNvSpPr>
          <p:nvPr/>
        </p:nvSpPr>
        <p:spPr bwMode="auto">
          <a:xfrm>
            <a:off x="2895600" y="2667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2" name="Oval 25"/>
          <p:cNvSpPr>
            <a:spLocks noChangeArrowheads="1"/>
          </p:cNvSpPr>
          <p:nvPr/>
        </p:nvSpPr>
        <p:spPr bwMode="auto">
          <a:xfrm>
            <a:off x="2895600" y="1981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3" name="Oval 26"/>
          <p:cNvSpPr>
            <a:spLocks noChangeArrowheads="1"/>
          </p:cNvSpPr>
          <p:nvPr/>
        </p:nvSpPr>
        <p:spPr bwMode="auto">
          <a:xfrm>
            <a:off x="2743200" y="1981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4" name="TextBox 1"/>
          <p:cNvSpPr txBox="1">
            <a:spLocks noChangeArrowheads="1"/>
          </p:cNvSpPr>
          <p:nvPr/>
        </p:nvSpPr>
        <p:spPr bwMode="auto">
          <a:xfrm>
            <a:off x="9098" y="3810000"/>
            <a:ext cx="913490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prstClr val="black"/>
                </a:solidFill>
                <a:latin typeface="Times New Roman" panose="02020603050405020304" pitchFamily="18" charset="0"/>
                <a:cs typeface="Times New Roman" panose="02020603050405020304" pitchFamily="18" charset="0"/>
              </a:rPr>
              <a:t>Both the  O=C are double polar covalent bonds</a:t>
            </a:r>
          </a:p>
          <a:p>
            <a:pPr eaLnBrk="1" hangingPunct="1">
              <a:spcBef>
                <a:spcPct val="0"/>
              </a:spcBef>
              <a:buFontTx/>
              <a:buNone/>
            </a:pPr>
            <a:endParaRPr lang="en-US" altLang="en-US" sz="3600" dirty="0">
              <a:solidFill>
                <a:prstClr val="black"/>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3600" dirty="0">
                <a:solidFill>
                  <a:srgbClr val="FF3300"/>
                </a:solidFill>
                <a:latin typeface="Times New Roman" panose="02020603050405020304" pitchFamily="18" charset="0"/>
                <a:cs typeface="Times New Roman" panose="02020603050405020304" pitchFamily="18" charset="0"/>
              </a:rPr>
              <a:t>Carbon dioxide is a STRAIGHT-LINE molecule</a:t>
            </a:r>
            <a:br>
              <a:rPr lang="en-US" altLang="en-US" sz="3600" dirty="0">
                <a:solidFill>
                  <a:srgbClr val="FF3300"/>
                </a:solidFill>
                <a:latin typeface="Times New Roman" panose="02020603050405020304" pitchFamily="18" charset="0"/>
                <a:cs typeface="Times New Roman" panose="02020603050405020304" pitchFamily="18" charset="0"/>
              </a:rPr>
            </a:br>
            <a:r>
              <a:rPr lang="en-US" altLang="en-US" sz="3600" dirty="0">
                <a:solidFill>
                  <a:srgbClr val="FF3300"/>
                </a:solidFill>
                <a:latin typeface="Times New Roman" panose="02020603050405020304" pitchFamily="18" charset="0"/>
                <a:cs typeface="Times New Roman" panose="02020603050405020304" pitchFamily="18" charset="0"/>
              </a:rPr>
              <a:t>            which you need to remember.  </a:t>
            </a:r>
          </a:p>
          <a:p>
            <a:pPr eaLnBrk="1" hangingPunct="1">
              <a:spcBef>
                <a:spcPct val="0"/>
              </a:spcBef>
              <a:buFontTx/>
              <a:buNone/>
            </a:pPr>
            <a:endParaRPr lang="en-US" altLang="en-US" sz="1800" dirty="0">
              <a:solidFill>
                <a:prstClr val="black"/>
              </a:solidFill>
              <a:latin typeface="Arial" panose="020B0604020202020204" pitchFamily="34" charset="0"/>
            </a:endParaRPr>
          </a:p>
        </p:txBody>
      </p:sp>
      <p:sp>
        <p:nvSpPr>
          <p:cNvPr id="25" name="TextBox 6"/>
          <p:cNvSpPr txBox="1">
            <a:spLocks noChangeArrowheads="1"/>
          </p:cNvSpPr>
          <p:nvPr/>
        </p:nvSpPr>
        <p:spPr bwMode="auto">
          <a:xfrm>
            <a:off x="3810000" y="839270"/>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CO</a:t>
            </a:r>
            <a:r>
              <a:rPr lang="en-US" altLang="en-US" sz="3600" baseline="-25000" dirty="0">
                <a:solidFill>
                  <a:srgbClr val="0000CC"/>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48981914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C00000"/>
                </a:solidFill>
                <a:latin typeface="Times New Roman" panose="02020603050405020304" pitchFamily="18" charset="0"/>
                <a:cs typeface="Times New Roman" panose="02020603050405020304" pitchFamily="18" charset="0"/>
              </a:rPr>
              <a:t>68.  Let’s draw electron dot diagrams and then STRUCTURAL diagrams for these</a:t>
            </a:r>
            <a:br>
              <a:rPr lang="en-US" altLang="en-US" sz="2000" b="1" dirty="0">
                <a:solidFill>
                  <a:srgbClr val="C00000"/>
                </a:solidFill>
                <a:latin typeface="Times New Roman" panose="02020603050405020304" pitchFamily="18" charset="0"/>
                <a:cs typeface="Times New Roman" panose="02020603050405020304" pitchFamily="18" charset="0"/>
              </a:rPr>
            </a:br>
            <a:r>
              <a:rPr lang="en-US" altLang="en-US" sz="2000" b="1" dirty="0">
                <a:solidFill>
                  <a:srgbClr val="C00000"/>
                </a:solidFill>
                <a:latin typeface="Times New Roman" panose="02020603050405020304" pitchFamily="18" charset="0"/>
                <a:cs typeface="Times New Roman" panose="02020603050405020304" pitchFamily="18" charset="0"/>
              </a:rPr>
              <a:t>   compounds.    This one is called CARBON DIOXIDE,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5" name="Text Box 8"/>
          <p:cNvSpPr txBox="1">
            <a:spLocks noChangeArrowheads="1"/>
          </p:cNvSpPr>
          <p:nvPr/>
        </p:nvSpPr>
        <p:spPr bwMode="auto">
          <a:xfrm>
            <a:off x="1752600" y="1981200"/>
            <a:ext cx="1447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a:solidFill>
                  <a:prstClr val="black"/>
                </a:solidFill>
                <a:latin typeface="Comic Sans MS" panose="030F0702030302020204" pitchFamily="66" charset="0"/>
              </a:rPr>
              <a:t>C  </a:t>
            </a:r>
          </a:p>
        </p:txBody>
      </p:sp>
      <p:sp>
        <p:nvSpPr>
          <p:cNvPr id="6" name="Oval 9"/>
          <p:cNvSpPr>
            <a:spLocks noChangeArrowheads="1"/>
          </p:cNvSpPr>
          <p:nvPr/>
        </p:nvSpPr>
        <p:spPr bwMode="auto">
          <a:xfrm>
            <a:off x="2286000" y="2286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7" name="Oval 10"/>
          <p:cNvSpPr>
            <a:spLocks noChangeArrowheads="1"/>
          </p:cNvSpPr>
          <p:nvPr/>
        </p:nvSpPr>
        <p:spPr bwMode="auto">
          <a:xfrm>
            <a:off x="2438400" y="2286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8" name="Oval 11"/>
          <p:cNvSpPr>
            <a:spLocks noChangeArrowheads="1"/>
          </p:cNvSpPr>
          <p:nvPr/>
        </p:nvSpPr>
        <p:spPr bwMode="auto">
          <a:xfrm>
            <a:off x="2286000" y="2438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9" name="Oval 12"/>
          <p:cNvSpPr>
            <a:spLocks noChangeArrowheads="1"/>
          </p:cNvSpPr>
          <p:nvPr/>
        </p:nvSpPr>
        <p:spPr bwMode="auto">
          <a:xfrm>
            <a:off x="2438400" y="24384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0" name="Oval 13"/>
          <p:cNvSpPr>
            <a:spLocks noChangeArrowheads="1"/>
          </p:cNvSpPr>
          <p:nvPr/>
        </p:nvSpPr>
        <p:spPr bwMode="auto">
          <a:xfrm>
            <a:off x="1752600" y="2438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1" name="Oval 14"/>
          <p:cNvSpPr>
            <a:spLocks noChangeArrowheads="1"/>
          </p:cNvSpPr>
          <p:nvPr/>
        </p:nvSpPr>
        <p:spPr bwMode="auto">
          <a:xfrm>
            <a:off x="1752600" y="2286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2" name="Oval 15"/>
          <p:cNvSpPr>
            <a:spLocks noChangeArrowheads="1"/>
          </p:cNvSpPr>
          <p:nvPr/>
        </p:nvSpPr>
        <p:spPr bwMode="auto">
          <a:xfrm>
            <a:off x="1600200" y="24384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3" name="Oval 16"/>
          <p:cNvSpPr>
            <a:spLocks noChangeArrowheads="1"/>
          </p:cNvSpPr>
          <p:nvPr/>
        </p:nvSpPr>
        <p:spPr bwMode="auto">
          <a:xfrm>
            <a:off x="2743200" y="2667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4" name="Text Box 17"/>
          <p:cNvSpPr txBox="1">
            <a:spLocks noChangeArrowheads="1"/>
          </p:cNvSpPr>
          <p:nvPr/>
        </p:nvSpPr>
        <p:spPr bwMode="auto">
          <a:xfrm>
            <a:off x="990600" y="1981200"/>
            <a:ext cx="685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a:solidFill>
                  <a:srgbClr val="0000CC"/>
                </a:solidFill>
                <a:latin typeface="Comic Sans MS" panose="030F0702030302020204" pitchFamily="66" charset="0"/>
              </a:rPr>
              <a:t>O</a:t>
            </a:r>
          </a:p>
        </p:txBody>
      </p:sp>
      <p:sp>
        <p:nvSpPr>
          <p:cNvPr id="15" name="Rectangle 18"/>
          <p:cNvSpPr>
            <a:spLocks noChangeArrowheads="1"/>
          </p:cNvSpPr>
          <p:nvPr/>
        </p:nvSpPr>
        <p:spPr bwMode="auto">
          <a:xfrm>
            <a:off x="2514600" y="1962150"/>
            <a:ext cx="6715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a:solidFill>
                  <a:srgbClr val="0000CC"/>
                </a:solidFill>
                <a:latin typeface="Comic Sans MS" panose="030F0702030302020204" pitchFamily="66" charset="0"/>
              </a:rPr>
              <a:t>O</a:t>
            </a:r>
          </a:p>
        </p:txBody>
      </p:sp>
      <p:sp>
        <p:nvSpPr>
          <p:cNvPr id="16" name="Oval 19"/>
          <p:cNvSpPr>
            <a:spLocks noChangeArrowheads="1"/>
          </p:cNvSpPr>
          <p:nvPr/>
        </p:nvSpPr>
        <p:spPr bwMode="auto">
          <a:xfrm>
            <a:off x="1600200" y="2286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7" name="Oval 20"/>
          <p:cNvSpPr>
            <a:spLocks noChangeArrowheads="1"/>
          </p:cNvSpPr>
          <p:nvPr/>
        </p:nvSpPr>
        <p:spPr bwMode="auto">
          <a:xfrm>
            <a:off x="1219200" y="2667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8" name="Oval 21"/>
          <p:cNvSpPr>
            <a:spLocks noChangeArrowheads="1"/>
          </p:cNvSpPr>
          <p:nvPr/>
        </p:nvSpPr>
        <p:spPr bwMode="auto">
          <a:xfrm>
            <a:off x="1371600" y="2667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9" name="Oval 22"/>
          <p:cNvSpPr>
            <a:spLocks noChangeArrowheads="1"/>
          </p:cNvSpPr>
          <p:nvPr/>
        </p:nvSpPr>
        <p:spPr bwMode="auto">
          <a:xfrm>
            <a:off x="1219200" y="1981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0" name="Oval 23"/>
          <p:cNvSpPr>
            <a:spLocks noChangeArrowheads="1"/>
          </p:cNvSpPr>
          <p:nvPr/>
        </p:nvSpPr>
        <p:spPr bwMode="auto">
          <a:xfrm>
            <a:off x="1371600" y="1981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1" name="Oval 24"/>
          <p:cNvSpPr>
            <a:spLocks noChangeArrowheads="1"/>
          </p:cNvSpPr>
          <p:nvPr/>
        </p:nvSpPr>
        <p:spPr bwMode="auto">
          <a:xfrm>
            <a:off x="2895600" y="2667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2" name="Oval 25"/>
          <p:cNvSpPr>
            <a:spLocks noChangeArrowheads="1"/>
          </p:cNvSpPr>
          <p:nvPr/>
        </p:nvSpPr>
        <p:spPr bwMode="auto">
          <a:xfrm>
            <a:off x="2895600" y="1981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3" name="Oval 26"/>
          <p:cNvSpPr>
            <a:spLocks noChangeArrowheads="1"/>
          </p:cNvSpPr>
          <p:nvPr/>
        </p:nvSpPr>
        <p:spPr bwMode="auto">
          <a:xfrm>
            <a:off x="2743200" y="1981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5" name="TextBox 6"/>
          <p:cNvSpPr txBox="1">
            <a:spLocks noChangeArrowheads="1"/>
          </p:cNvSpPr>
          <p:nvPr/>
        </p:nvSpPr>
        <p:spPr bwMode="auto">
          <a:xfrm>
            <a:off x="3810000" y="839270"/>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CO</a:t>
            </a:r>
            <a:r>
              <a:rPr lang="en-US" altLang="en-US" sz="3600" baseline="-25000" dirty="0">
                <a:solidFill>
                  <a:srgbClr val="0000CC"/>
                </a:solidFill>
                <a:latin typeface="Times New Roman" panose="02020603050405020304" pitchFamily="18" charset="0"/>
                <a:cs typeface="Times New Roman" panose="02020603050405020304" pitchFamily="18" charset="0"/>
              </a:rPr>
              <a:t>2</a:t>
            </a:r>
          </a:p>
        </p:txBody>
      </p:sp>
      <p:sp>
        <p:nvSpPr>
          <p:cNvPr id="26" name="Text Box 7">
            <a:extLst>
              <a:ext uri="{FF2B5EF4-FFF2-40B4-BE49-F238E27FC236}">
                <a16:creationId xmlns:a16="http://schemas.microsoft.com/office/drawing/2014/main" id="{3C1838C1-FC5C-4960-937E-FDD2D3BDB62D}"/>
              </a:ext>
            </a:extLst>
          </p:cNvPr>
          <p:cNvSpPr txBox="1">
            <a:spLocks noChangeArrowheads="1"/>
          </p:cNvSpPr>
          <p:nvPr/>
        </p:nvSpPr>
        <p:spPr bwMode="auto">
          <a:xfrm>
            <a:off x="6134100" y="1986732"/>
            <a:ext cx="2819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5400" dirty="0">
                <a:solidFill>
                  <a:prstClr val="black"/>
                </a:solidFill>
                <a:latin typeface="Comic Sans MS" panose="030F0702030302020204" pitchFamily="66" charset="0"/>
              </a:rPr>
              <a:t>O=C=O</a:t>
            </a:r>
          </a:p>
        </p:txBody>
      </p:sp>
      <p:sp>
        <p:nvSpPr>
          <p:cNvPr id="2" name="TextBox 1">
            <a:extLst>
              <a:ext uri="{FF2B5EF4-FFF2-40B4-BE49-F238E27FC236}">
                <a16:creationId xmlns:a16="http://schemas.microsoft.com/office/drawing/2014/main" id="{B45E1C79-2015-CF5F-E79E-C4CFB32A4BA9}"/>
              </a:ext>
            </a:extLst>
          </p:cNvPr>
          <p:cNvSpPr txBox="1">
            <a:spLocks noChangeArrowheads="1"/>
          </p:cNvSpPr>
          <p:nvPr/>
        </p:nvSpPr>
        <p:spPr bwMode="auto">
          <a:xfrm>
            <a:off x="9098" y="3810000"/>
            <a:ext cx="913490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prstClr val="black"/>
                </a:solidFill>
                <a:latin typeface="Times New Roman" panose="02020603050405020304" pitchFamily="18" charset="0"/>
                <a:cs typeface="Times New Roman" panose="02020603050405020304" pitchFamily="18" charset="0"/>
              </a:rPr>
              <a:t>Both the  O=C are double polar covalent bonds</a:t>
            </a:r>
          </a:p>
          <a:p>
            <a:pPr eaLnBrk="1" hangingPunct="1">
              <a:spcBef>
                <a:spcPct val="0"/>
              </a:spcBef>
              <a:buFontTx/>
              <a:buNone/>
            </a:pPr>
            <a:endParaRPr lang="en-US" altLang="en-US" sz="3600" dirty="0">
              <a:solidFill>
                <a:prstClr val="black"/>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3600" dirty="0">
                <a:solidFill>
                  <a:srgbClr val="FF3300"/>
                </a:solidFill>
                <a:latin typeface="Times New Roman" panose="02020603050405020304" pitchFamily="18" charset="0"/>
                <a:cs typeface="Times New Roman" panose="02020603050405020304" pitchFamily="18" charset="0"/>
              </a:rPr>
              <a:t>Carbon dioxide is a STRAIGHT-LINE molecule</a:t>
            </a:r>
            <a:br>
              <a:rPr lang="en-US" altLang="en-US" sz="3600" dirty="0">
                <a:solidFill>
                  <a:srgbClr val="FF3300"/>
                </a:solidFill>
                <a:latin typeface="Times New Roman" panose="02020603050405020304" pitchFamily="18" charset="0"/>
                <a:cs typeface="Times New Roman" panose="02020603050405020304" pitchFamily="18" charset="0"/>
              </a:rPr>
            </a:br>
            <a:r>
              <a:rPr lang="en-US" altLang="en-US" sz="3600" dirty="0">
                <a:solidFill>
                  <a:srgbClr val="FF3300"/>
                </a:solidFill>
                <a:latin typeface="Times New Roman" panose="02020603050405020304" pitchFamily="18" charset="0"/>
                <a:cs typeface="Times New Roman" panose="02020603050405020304" pitchFamily="18" charset="0"/>
              </a:rPr>
              <a:t>            which you need to remember.  </a:t>
            </a:r>
          </a:p>
          <a:p>
            <a:pPr eaLnBrk="1" hangingPunct="1">
              <a:spcBef>
                <a:spcPct val="0"/>
              </a:spcBef>
              <a:buFontTx/>
              <a:buNone/>
            </a:pPr>
            <a:endParaRPr lang="en-US" alt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0068074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C00000"/>
                </a:solidFill>
                <a:latin typeface="Times New Roman" panose="02020603050405020304" pitchFamily="18" charset="0"/>
                <a:cs typeface="Times New Roman" panose="02020603050405020304" pitchFamily="18" charset="0"/>
              </a:rPr>
              <a:t>69.  Let’s draw electron dot diagrams and then STRUCTURAL diagrams for these</a:t>
            </a:r>
            <a:br>
              <a:rPr lang="en-US" altLang="en-US" sz="2000" b="1" dirty="0">
                <a:solidFill>
                  <a:srgbClr val="C00000"/>
                </a:solidFill>
                <a:latin typeface="Times New Roman" panose="02020603050405020304" pitchFamily="18" charset="0"/>
                <a:cs typeface="Times New Roman" panose="02020603050405020304" pitchFamily="18" charset="0"/>
              </a:rPr>
            </a:br>
            <a:r>
              <a:rPr lang="en-US" altLang="en-US" sz="2000" b="1" dirty="0">
                <a:solidFill>
                  <a:srgbClr val="C00000"/>
                </a:solidFill>
                <a:latin typeface="Times New Roman" panose="02020603050405020304" pitchFamily="18" charset="0"/>
                <a:cs typeface="Times New Roman" panose="02020603050405020304" pitchFamily="18" charset="0"/>
              </a:rPr>
              <a:t>   compounds.    This one is called ARSENIC TRICHLORIDE,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10245" name="TextBox 6"/>
          <p:cNvSpPr txBox="1">
            <a:spLocks noChangeArrowheads="1"/>
          </p:cNvSpPr>
          <p:nvPr/>
        </p:nvSpPr>
        <p:spPr bwMode="auto">
          <a:xfrm>
            <a:off x="3810000" y="83927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AsCl</a:t>
            </a:r>
            <a:r>
              <a:rPr lang="en-US" altLang="en-US" sz="3600" baseline="-25000" dirty="0">
                <a:solidFill>
                  <a:srgbClr val="0000CC"/>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3589174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C00000"/>
                </a:solidFill>
                <a:latin typeface="Times New Roman" panose="02020603050405020304" pitchFamily="18" charset="0"/>
                <a:cs typeface="Times New Roman" panose="02020603050405020304" pitchFamily="18" charset="0"/>
              </a:rPr>
              <a:t>69.  Let’s draw electron dot diagrams and then STRUCTURAL diagrams for these</a:t>
            </a:r>
            <a:br>
              <a:rPr lang="en-US" altLang="en-US" sz="2000" b="1" dirty="0">
                <a:solidFill>
                  <a:srgbClr val="C00000"/>
                </a:solidFill>
                <a:latin typeface="Times New Roman" panose="02020603050405020304" pitchFamily="18" charset="0"/>
                <a:cs typeface="Times New Roman" panose="02020603050405020304" pitchFamily="18" charset="0"/>
              </a:rPr>
            </a:br>
            <a:r>
              <a:rPr lang="en-US" altLang="en-US" sz="2000" b="1" dirty="0">
                <a:solidFill>
                  <a:srgbClr val="C00000"/>
                </a:solidFill>
                <a:latin typeface="Times New Roman" panose="02020603050405020304" pitchFamily="18" charset="0"/>
                <a:cs typeface="Times New Roman" panose="02020603050405020304" pitchFamily="18" charset="0"/>
              </a:rPr>
              <a:t>   compounds.    This one is called ARSENIC TRICHLORIDE,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7" name="Text Box 31"/>
          <p:cNvSpPr txBox="1">
            <a:spLocks noChangeArrowheads="1"/>
          </p:cNvSpPr>
          <p:nvPr/>
        </p:nvSpPr>
        <p:spPr bwMode="auto">
          <a:xfrm>
            <a:off x="1866900" y="2371457"/>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prstClr val="black"/>
                </a:solidFill>
                <a:latin typeface="Comic Sans MS" panose="030F0702030302020204" pitchFamily="66" charset="0"/>
              </a:rPr>
              <a:t>As</a:t>
            </a:r>
          </a:p>
        </p:txBody>
      </p:sp>
      <p:sp>
        <p:nvSpPr>
          <p:cNvPr id="8" name="Oval 32"/>
          <p:cNvSpPr>
            <a:spLocks noChangeArrowheads="1"/>
          </p:cNvSpPr>
          <p:nvPr/>
        </p:nvSpPr>
        <p:spPr bwMode="auto">
          <a:xfrm>
            <a:off x="2171700" y="2371457"/>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9" name="Oval 33"/>
          <p:cNvSpPr>
            <a:spLocks noChangeArrowheads="1"/>
          </p:cNvSpPr>
          <p:nvPr/>
        </p:nvSpPr>
        <p:spPr bwMode="auto">
          <a:xfrm>
            <a:off x="2324100" y="2371457"/>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0" name="Oval 34"/>
          <p:cNvSpPr>
            <a:spLocks noChangeArrowheads="1"/>
          </p:cNvSpPr>
          <p:nvPr/>
        </p:nvSpPr>
        <p:spPr bwMode="auto">
          <a:xfrm>
            <a:off x="2628900" y="2752457"/>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1" name="Oval 35"/>
          <p:cNvSpPr>
            <a:spLocks noChangeArrowheads="1"/>
          </p:cNvSpPr>
          <p:nvPr/>
        </p:nvSpPr>
        <p:spPr bwMode="auto">
          <a:xfrm>
            <a:off x="2324100" y="2981057"/>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2" name="Oval 36"/>
          <p:cNvSpPr>
            <a:spLocks noChangeArrowheads="1"/>
          </p:cNvSpPr>
          <p:nvPr/>
        </p:nvSpPr>
        <p:spPr bwMode="auto">
          <a:xfrm>
            <a:off x="1866900" y="2600057"/>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3" name="Text Box 37"/>
          <p:cNvSpPr txBox="1">
            <a:spLocks noChangeArrowheads="1"/>
          </p:cNvSpPr>
          <p:nvPr/>
        </p:nvSpPr>
        <p:spPr bwMode="auto">
          <a:xfrm>
            <a:off x="2705100" y="2371457"/>
            <a:ext cx="68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srgbClr val="0000CC"/>
                </a:solidFill>
                <a:latin typeface="Comic Sans MS" panose="030F0702030302020204" pitchFamily="66" charset="0"/>
              </a:rPr>
              <a:t>Cl</a:t>
            </a:r>
          </a:p>
        </p:txBody>
      </p:sp>
      <p:sp>
        <p:nvSpPr>
          <p:cNvPr id="14" name="Oval 38"/>
          <p:cNvSpPr>
            <a:spLocks noChangeArrowheads="1"/>
          </p:cNvSpPr>
          <p:nvPr/>
        </p:nvSpPr>
        <p:spPr bwMode="auto">
          <a:xfrm>
            <a:off x="2628900" y="2600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5" name="Oval 39"/>
          <p:cNvSpPr>
            <a:spLocks noChangeArrowheads="1"/>
          </p:cNvSpPr>
          <p:nvPr/>
        </p:nvSpPr>
        <p:spPr bwMode="auto">
          <a:xfrm>
            <a:off x="2171700" y="2981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6" name="Oval 40"/>
          <p:cNvSpPr>
            <a:spLocks noChangeArrowheads="1"/>
          </p:cNvSpPr>
          <p:nvPr/>
        </p:nvSpPr>
        <p:spPr bwMode="auto">
          <a:xfrm>
            <a:off x="1866900" y="27524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7" name="Oval 41"/>
          <p:cNvSpPr>
            <a:spLocks noChangeArrowheads="1"/>
          </p:cNvSpPr>
          <p:nvPr/>
        </p:nvSpPr>
        <p:spPr bwMode="auto">
          <a:xfrm>
            <a:off x="2933700" y="2981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8" name="Oval 42"/>
          <p:cNvSpPr>
            <a:spLocks noChangeArrowheads="1"/>
          </p:cNvSpPr>
          <p:nvPr/>
        </p:nvSpPr>
        <p:spPr bwMode="auto">
          <a:xfrm>
            <a:off x="3086100" y="2981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9" name="Oval 43"/>
          <p:cNvSpPr>
            <a:spLocks noChangeArrowheads="1"/>
          </p:cNvSpPr>
          <p:nvPr/>
        </p:nvSpPr>
        <p:spPr bwMode="auto">
          <a:xfrm>
            <a:off x="3238500" y="2600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0" name="Oval 44"/>
          <p:cNvSpPr>
            <a:spLocks noChangeArrowheads="1"/>
          </p:cNvSpPr>
          <p:nvPr/>
        </p:nvSpPr>
        <p:spPr bwMode="auto">
          <a:xfrm>
            <a:off x="3238500" y="27524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1" name="Oval 45"/>
          <p:cNvSpPr>
            <a:spLocks noChangeArrowheads="1"/>
          </p:cNvSpPr>
          <p:nvPr/>
        </p:nvSpPr>
        <p:spPr bwMode="auto">
          <a:xfrm>
            <a:off x="2933700" y="23714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2" name="Oval 46"/>
          <p:cNvSpPr>
            <a:spLocks noChangeArrowheads="1"/>
          </p:cNvSpPr>
          <p:nvPr/>
        </p:nvSpPr>
        <p:spPr bwMode="auto">
          <a:xfrm>
            <a:off x="3086100" y="23714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3" name="Text Box 47"/>
          <p:cNvSpPr txBox="1">
            <a:spLocks noChangeArrowheads="1"/>
          </p:cNvSpPr>
          <p:nvPr/>
        </p:nvSpPr>
        <p:spPr bwMode="auto">
          <a:xfrm>
            <a:off x="1943100" y="2981057"/>
            <a:ext cx="68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srgbClr val="0000CC"/>
                </a:solidFill>
                <a:latin typeface="Comic Sans MS" panose="030F0702030302020204" pitchFamily="66" charset="0"/>
              </a:rPr>
              <a:t>Cl</a:t>
            </a:r>
          </a:p>
        </p:txBody>
      </p:sp>
      <p:sp>
        <p:nvSpPr>
          <p:cNvPr id="24" name="Oval 48"/>
          <p:cNvSpPr>
            <a:spLocks noChangeArrowheads="1"/>
          </p:cNvSpPr>
          <p:nvPr/>
        </p:nvSpPr>
        <p:spPr bwMode="auto">
          <a:xfrm>
            <a:off x="2552700" y="32096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5" name="Oval 49"/>
          <p:cNvSpPr>
            <a:spLocks noChangeArrowheads="1"/>
          </p:cNvSpPr>
          <p:nvPr/>
        </p:nvSpPr>
        <p:spPr bwMode="auto">
          <a:xfrm>
            <a:off x="2552700" y="3362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6" name="Oval 50"/>
          <p:cNvSpPr>
            <a:spLocks noChangeArrowheads="1"/>
          </p:cNvSpPr>
          <p:nvPr/>
        </p:nvSpPr>
        <p:spPr bwMode="auto">
          <a:xfrm>
            <a:off x="2324100" y="35906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7" name="Oval 51"/>
          <p:cNvSpPr>
            <a:spLocks noChangeArrowheads="1"/>
          </p:cNvSpPr>
          <p:nvPr/>
        </p:nvSpPr>
        <p:spPr bwMode="auto">
          <a:xfrm>
            <a:off x="2171700" y="35906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8" name="Oval 52"/>
          <p:cNvSpPr>
            <a:spLocks noChangeArrowheads="1"/>
          </p:cNvSpPr>
          <p:nvPr/>
        </p:nvSpPr>
        <p:spPr bwMode="auto">
          <a:xfrm>
            <a:off x="1943100" y="3362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9" name="Oval 53"/>
          <p:cNvSpPr>
            <a:spLocks noChangeArrowheads="1"/>
          </p:cNvSpPr>
          <p:nvPr/>
        </p:nvSpPr>
        <p:spPr bwMode="auto">
          <a:xfrm>
            <a:off x="1943100" y="32096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30" name="Text Box 54"/>
          <p:cNvSpPr txBox="1">
            <a:spLocks noChangeArrowheads="1"/>
          </p:cNvSpPr>
          <p:nvPr/>
        </p:nvSpPr>
        <p:spPr bwMode="auto">
          <a:xfrm>
            <a:off x="1257300" y="2371457"/>
            <a:ext cx="76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srgbClr val="0000CC"/>
                </a:solidFill>
                <a:latin typeface="Comic Sans MS" panose="030F0702030302020204" pitchFamily="66" charset="0"/>
              </a:rPr>
              <a:t>Cl</a:t>
            </a:r>
          </a:p>
        </p:txBody>
      </p:sp>
      <p:sp>
        <p:nvSpPr>
          <p:cNvPr id="31" name="Oval 55"/>
          <p:cNvSpPr>
            <a:spLocks noChangeArrowheads="1"/>
          </p:cNvSpPr>
          <p:nvPr/>
        </p:nvSpPr>
        <p:spPr bwMode="auto">
          <a:xfrm>
            <a:off x="1638300" y="2981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32" name="Oval 56"/>
          <p:cNvSpPr>
            <a:spLocks noChangeArrowheads="1"/>
          </p:cNvSpPr>
          <p:nvPr/>
        </p:nvSpPr>
        <p:spPr bwMode="auto">
          <a:xfrm>
            <a:off x="1485900" y="2981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33" name="Oval 57"/>
          <p:cNvSpPr>
            <a:spLocks noChangeArrowheads="1"/>
          </p:cNvSpPr>
          <p:nvPr/>
        </p:nvSpPr>
        <p:spPr bwMode="auto">
          <a:xfrm>
            <a:off x="1257300" y="27524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34" name="Oval 58"/>
          <p:cNvSpPr>
            <a:spLocks noChangeArrowheads="1"/>
          </p:cNvSpPr>
          <p:nvPr/>
        </p:nvSpPr>
        <p:spPr bwMode="auto">
          <a:xfrm>
            <a:off x="1257300" y="2600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35" name="Oval 59"/>
          <p:cNvSpPr>
            <a:spLocks noChangeArrowheads="1"/>
          </p:cNvSpPr>
          <p:nvPr/>
        </p:nvSpPr>
        <p:spPr bwMode="auto">
          <a:xfrm>
            <a:off x="1485900" y="23714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36" name="Oval 60"/>
          <p:cNvSpPr>
            <a:spLocks noChangeArrowheads="1"/>
          </p:cNvSpPr>
          <p:nvPr/>
        </p:nvSpPr>
        <p:spPr bwMode="auto">
          <a:xfrm>
            <a:off x="1638300" y="23714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37" name="TextBox 61"/>
          <p:cNvSpPr txBox="1">
            <a:spLocks noChangeArrowheads="1"/>
          </p:cNvSpPr>
          <p:nvPr/>
        </p:nvSpPr>
        <p:spPr bwMode="auto">
          <a:xfrm>
            <a:off x="0" y="4368532"/>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prstClr val="black"/>
                </a:solidFill>
                <a:latin typeface="Arial" panose="020B0604020202020204" pitchFamily="34" charset="0"/>
              </a:rPr>
              <a:t>  </a:t>
            </a:r>
            <a:r>
              <a:rPr lang="en-US" altLang="en-US" sz="3600" dirty="0">
                <a:solidFill>
                  <a:prstClr val="black"/>
                </a:solidFill>
                <a:latin typeface="Times New Roman" panose="02020603050405020304" pitchFamily="18" charset="0"/>
                <a:cs typeface="Times New Roman" panose="02020603050405020304" pitchFamily="18" charset="0"/>
              </a:rPr>
              <a:t>All three of the As–Cl bonds are</a:t>
            </a:r>
            <a:br>
              <a:rPr lang="en-US" altLang="en-US" sz="3600" dirty="0">
                <a:solidFill>
                  <a:prstClr val="black"/>
                </a:solidFill>
                <a:latin typeface="Times New Roman" panose="02020603050405020304" pitchFamily="18" charset="0"/>
                <a:cs typeface="Times New Roman" panose="02020603050405020304" pitchFamily="18" charset="0"/>
              </a:rPr>
            </a:br>
            <a:r>
              <a:rPr lang="en-US" altLang="en-US" sz="3600" dirty="0">
                <a:solidFill>
                  <a:prstClr val="black"/>
                </a:solidFill>
                <a:latin typeface="Times New Roman" panose="02020603050405020304" pitchFamily="18" charset="0"/>
                <a:cs typeface="Times New Roman" panose="02020603050405020304" pitchFamily="18" charset="0"/>
              </a:rPr>
              <a:t>    single polar covalent bond</a:t>
            </a:r>
          </a:p>
        </p:txBody>
      </p:sp>
      <p:sp>
        <p:nvSpPr>
          <p:cNvPr id="38" name="TextBox 6"/>
          <p:cNvSpPr txBox="1">
            <a:spLocks noChangeArrowheads="1"/>
          </p:cNvSpPr>
          <p:nvPr/>
        </p:nvSpPr>
        <p:spPr bwMode="auto">
          <a:xfrm>
            <a:off x="3810000" y="83927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AsCl</a:t>
            </a:r>
            <a:r>
              <a:rPr lang="en-US" altLang="en-US" sz="3600" baseline="-25000" dirty="0">
                <a:solidFill>
                  <a:srgbClr val="0000CC"/>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5804034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C00000"/>
                </a:solidFill>
                <a:latin typeface="Times New Roman" panose="02020603050405020304" pitchFamily="18" charset="0"/>
                <a:cs typeface="Times New Roman" panose="02020603050405020304" pitchFamily="18" charset="0"/>
              </a:rPr>
              <a:t>69.  Let’s draw electron dot diagrams and then STRUCTURAL diagrams for these</a:t>
            </a:r>
            <a:br>
              <a:rPr lang="en-US" altLang="en-US" sz="2000" b="1" dirty="0">
                <a:solidFill>
                  <a:srgbClr val="C00000"/>
                </a:solidFill>
                <a:latin typeface="Times New Roman" panose="02020603050405020304" pitchFamily="18" charset="0"/>
                <a:cs typeface="Times New Roman" panose="02020603050405020304" pitchFamily="18" charset="0"/>
              </a:rPr>
            </a:br>
            <a:r>
              <a:rPr lang="en-US" altLang="en-US" sz="2000" b="1" dirty="0">
                <a:solidFill>
                  <a:srgbClr val="C00000"/>
                </a:solidFill>
                <a:latin typeface="Times New Roman" panose="02020603050405020304" pitchFamily="18" charset="0"/>
                <a:cs typeface="Times New Roman" panose="02020603050405020304" pitchFamily="18" charset="0"/>
              </a:rPr>
              <a:t>   compounds.    This one is called ARSENIC TRICHLORIDE,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7" name="Text Box 31"/>
          <p:cNvSpPr txBox="1">
            <a:spLocks noChangeArrowheads="1"/>
          </p:cNvSpPr>
          <p:nvPr/>
        </p:nvSpPr>
        <p:spPr bwMode="auto">
          <a:xfrm>
            <a:off x="1866900" y="2371457"/>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prstClr val="black"/>
                </a:solidFill>
                <a:latin typeface="Comic Sans MS" panose="030F0702030302020204" pitchFamily="66" charset="0"/>
              </a:rPr>
              <a:t>As</a:t>
            </a:r>
          </a:p>
        </p:txBody>
      </p:sp>
      <p:sp>
        <p:nvSpPr>
          <p:cNvPr id="8" name="Oval 32"/>
          <p:cNvSpPr>
            <a:spLocks noChangeArrowheads="1"/>
          </p:cNvSpPr>
          <p:nvPr/>
        </p:nvSpPr>
        <p:spPr bwMode="auto">
          <a:xfrm>
            <a:off x="2171700" y="2371457"/>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9" name="Oval 33"/>
          <p:cNvSpPr>
            <a:spLocks noChangeArrowheads="1"/>
          </p:cNvSpPr>
          <p:nvPr/>
        </p:nvSpPr>
        <p:spPr bwMode="auto">
          <a:xfrm>
            <a:off x="2324100" y="2371457"/>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0" name="Oval 34"/>
          <p:cNvSpPr>
            <a:spLocks noChangeArrowheads="1"/>
          </p:cNvSpPr>
          <p:nvPr/>
        </p:nvSpPr>
        <p:spPr bwMode="auto">
          <a:xfrm>
            <a:off x="2628900" y="2752457"/>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1" name="Oval 35"/>
          <p:cNvSpPr>
            <a:spLocks noChangeArrowheads="1"/>
          </p:cNvSpPr>
          <p:nvPr/>
        </p:nvSpPr>
        <p:spPr bwMode="auto">
          <a:xfrm>
            <a:off x="2324100" y="2981057"/>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2" name="Oval 36"/>
          <p:cNvSpPr>
            <a:spLocks noChangeArrowheads="1"/>
          </p:cNvSpPr>
          <p:nvPr/>
        </p:nvSpPr>
        <p:spPr bwMode="auto">
          <a:xfrm>
            <a:off x="1866900" y="2600057"/>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3" name="Text Box 37"/>
          <p:cNvSpPr txBox="1">
            <a:spLocks noChangeArrowheads="1"/>
          </p:cNvSpPr>
          <p:nvPr/>
        </p:nvSpPr>
        <p:spPr bwMode="auto">
          <a:xfrm>
            <a:off x="2705100" y="2371457"/>
            <a:ext cx="68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srgbClr val="0000CC"/>
                </a:solidFill>
                <a:latin typeface="Comic Sans MS" panose="030F0702030302020204" pitchFamily="66" charset="0"/>
              </a:rPr>
              <a:t>Cl</a:t>
            </a:r>
          </a:p>
        </p:txBody>
      </p:sp>
      <p:sp>
        <p:nvSpPr>
          <p:cNvPr id="14" name="Oval 38"/>
          <p:cNvSpPr>
            <a:spLocks noChangeArrowheads="1"/>
          </p:cNvSpPr>
          <p:nvPr/>
        </p:nvSpPr>
        <p:spPr bwMode="auto">
          <a:xfrm>
            <a:off x="2628900" y="2600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5" name="Oval 39"/>
          <p:cNvSpPr>
            <a:spLocks noChangeArrowheads="1"/>
          </p:cNvSpPr>
          <p:nvPr/>
        </p:nvSpPr>
        <p:spPr bwMode="auto">
          <a:xfrm>
            <a:off x="2171700" y="2981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6" name="Oval 40"/>
          <p:cNvSpPr>
            <a:spLocks noChangeArrowheads="1"/>
          </p:cNvSpPr>
          <p:nvPr/>
        </p:nvSpPr>
        <p:spPr bwMode="auto">
          <a:xfrm>
            <a:off x="1866900" y="27524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7" name="Oval 41"/>
          <p:cNvSpPr>
            <a:spLocks noChangeArrowheads="1"/>
          </p:cNvSpPr>
          <p:nvPr/>
        </p:nvSpPr>
        <p:spPr bwMode="auto">
          <a:xfrm>
            <a:off x="2933700" y="2981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8" name="Oval 42"/>
          <p:cNvSpPr>
            <a:spLocks noChangeArrowheads="1"/>
          </p:cNvSpPr>
          <p:nvPr/>
        </p:nvSpPr>
        <p:spPr bwMode="auto">
          <a:xfrm>
            <a:off x="3086100" y="2981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19" name="Oval 43"/>
          <p:cNvSpPr>
            <a:spLocks noChangeArrowheads="1"/>
          </p:cNvSpPr>
          <p:nvPr/>
        </p:nvSpPr>
        <p:spPr bwMode="auto">
          <a:xfrm>
            <a:off x="3238500" y="2600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0" name="Oval 44"/>
          <p:cNvSpPr>
            <a:spLocks noChangeArrowheads="1"/>
          </p:cNvSpPr>
          <p:nvPr/>
        </p:nvSpPr>
        <p:spPr bwMode="auto">
          <a:xfrm>
            <a:off x="3238500" y="27524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1" name="Oval 45"/>
          <p:cNvSpPr>
            <a:spLocks noChangeArrowheads="1"/>
          </p:cNvSpPr>
          <p:nvPr/>
        </p:nvSpPr>
        <p:spPr bwMode="auto">
          <a:xfrm>
            <a:off x="2933700" y="23714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2" name="Oval 46"/>
          <p:cNvSpPr>
            <a:spLocks noChangeArrowheads="1"/>
          </p:cNvSpPr>
          <p:nvPr/>
        </p:nvSpPr>
        <p:spPr bwMode="auto">
          <a:xfrm>
            <a:off x="3086100" y="23714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3" name="Text Box 47"/>
          <p:cNvSpPr txBox="1">
            <a:spLocks noChangeArrowheads="1"/>
          </p:cNvSpPr>
          <p:nvPr/>
        </p:nvSpPr>
        <p:spPr bwMode="auto">
          <a:xfrm>
            <a:off x="1943100" y="2981057"/>
            <a:ext cx="68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srgbClr val="0000CC"/>
                </a:solidFill>
                <a:latin typeface="Comic Sans MS" panose="030F0702030302020204" pitchFamily="66" charset="0"/>
              </a:rPr>
              <a:t>Cl</a:t>
            </a:r>
          </a:p>
        </p:txBody>
      </p:sp>
      <p:sp>
        <p:nvSpPr>
          <p:cNvPr id="24" name="Oval 48"/>
          <p:cNvSpPr>
            <a:spLocks noChangeArrowheads="1"/>
          </p:cNvSpPr>
          <p:nvPr/>
        </p:nvSpPr>
        <p:spPr bwMode="auto">
          <a:xfrm>
            <a:off x="2552700" y="32096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5" name="Oval 49"/>
          <p:cNvSpPr>
            <a:spLocks noChangeArrowheads="1"/>
          </p:cNvSpPr>
          <p:nvPr/>
        </p:nvSpPr>
        <p:spPr bwMode="auto">
          <a:xfrm>
            <a:off x="2552700" y="3362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6" name="Oval 50"/>
          <p:cNvSpPr>
            <a:spLocks noChangeArrowheads="1"/>
          </p:cNvSpPr>
          <p:nvPr/>
        </p:nvSpPr>
        <p:spPr bwMode="auto">
          <a:xfrm>
            <a:off x="2324100" y="35906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7" name="Oval 51"/>
          <p:cNvSpPr>
            <a:spLocks noChangeArrowheads="1"/>
          </p:cNvSpPr>
          <p:nvPr/>
        </p:nvSpPr>
        <p:spPr bwMode="auto">
          <a:xfrm>
            <a:off x="2171700" y="35906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8" name="Oval 52"/>
          <p:cNvSpPr>
            <a:spLocks noChangeArrowheads="1"/>
          </p:cNvSpPr>
          <p:nvPr/>
        </p:nvSpPr>
        <p:spPr bwMode="auto">
          <a:xfrm>
            <a:off x="1943100" y="3362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29" name="Oval 53"/>
          <p:cNvSpPr>
            <a:spLocks noChangeArrowheads="1"/>
          </p:cNvSpPr>
          <p:nvPr/>
        </p:nvSpPr>
        <p:spPr bwMode="auto">
          <a:xfrm>
            <a:off x="1943100" y="32096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30" name="Text Box 54"/>
          <p:cNvSpPr txBox="1">
            <a:spLocks noChangeArrowheads="1"/>
          </p:cNvSpPr>
          <p:nvPr/>
        </p:nvSpPr>
        <p:spPr bwMode="auto">
          <a:xfrm>
            <a:off x="1257300" y="2371457"/>
            <a:ext cx="76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srgbClr val="0000CC"/>
                </a:solidFill>
                <a:latin typeface="Comic Sans MS" panose="030F0702030302020204" pitchFamily="66" charset="0"/>
              </a:rPr>
              <a:t>Cl</a:t>
            </a:r>
          </a:p>
        </p:txBody>
      </p:sp>
      <p:sp>
        <p:nvSpPr>
          <p:cNvPr id="31" name="Oval 55"/>
          <p:cNvSpPr>
            <a:spLocks noChangeArrowheads="1"/>
          </p:cNvSpPr>
          <p:nvPr/>
        </p:nvSpPr>
        <p:spPr bwMode="auto">
          <a:xfrm>
            <a:off x="1638300" y="2981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32" name="Oval 56"/>
          <p:cNvSpPr>
            <a:spLocks noChangeArrowheads="1"/>
          </p:cNvSpPr>
          <p:nvPr/>
        </p:nvSpPr>
        <p:spPr bwMode="auto">
          <a:xfrm>
            <a:off x="1485900" y="2981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33" name="Oval 57"/>
          <p:cNvSpPr>
            <a:spLocks noChangeArrowheads="1"/>
          </p:cNvSpPr>
          <p:nvPr/>
        </p:nvSpPr>
        <p:spPr bwMode="auto">
          <a:xfrm>
            <a:off x="1257300" y="27524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34" name="Oval 58"/>
          <p:cNvSpPr>
            <a:spLocks noChangeArrowheads="1"/>
          </p:cNvSpPr>
          <p:nvPr/>
        </p:nvSpPr>
        <p:spPr bwMode="auto">
          <a:xfrm>
            <a:off x="1257300" y="26000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35" name="Oval 59"/>
          <p:cNvSpPr>
            <a:spLocks noChangeArrowheads="1"/>
          </p:cNvSpPr>
          <p:nvPr/>
        </p:nvSpPr>
        <p:spPr bwMode="auto">
          <a:xfrm>
            <a:off x="1485900" y="23714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36" name="Oval 60"/>
          <p:cNvSpPr>
            <a:spLocks noChangeArrowheads="1"/>
          </p:cNvSpPr>
          <p:nvPr/>
        </p:nvSpPr>
        <p:spPr bwMode="auto">
          <a:xfrm>
            <a:off x="1638300" y="237145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prstClr val="black"/>
              </a:solidFill>
              <a:latin typeface="Arial" panose="020B0604020202020204" pitchFamily="34" charset="0"/>
            </a:endParaRPr>
          </a:p>
        </p:txBody>
      </p:sp>
      <p:sp>
        <p:nvSpPr>
          <p:cNvPr id="38" name="TextBox 6"/>
          <p:cNvSpPr txBox="1">
            <a:spLocks noChangeArrowheads="1"/>
          </p:cNvSpPr>
          <p:nvPr/>
        </p:nvSpPr>
        <p:spPr bwMode="auto">
          <a:xfrm>
            <a:off x="3810000" y="83927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AsCl</a:t>
            </a:r>
            <a:r>
              <a:rPr lang="en-US" altLang="en-US" sz="3600" baseline="-25000" dirty="0">
                <a:solidFill>
                  <a:srgbClr val="0000CC"/>
                </a:solidFill>
                <a:latin typeface="Times New Roman" panose="02020603050405020304" pitchFamily="18" charset="0"/>
                <a:cs typeface="Times New Roman" panose="02020603050405020304" pitchFamily="18" charset="0"/>
              </a:rPr>
              <a:t>3</a:t>
            </a:r>
          </a:p>
        </p:txBody>
      </p:sp>
      <p:sp>
        <p:nvSpPr>
          <p:cNvPr id="39" name="Text Box 28">
            <a:extLst>
              <a:ext uri="{FF2B5EF4-FFF2-40B4-BE49-F238E27FC236}">
                <a16:creationId xmlns:a16="http://schemas.microsoft.com/office/drawing/2014/main" id="{5C1778A4-1B45-48B0-B788-5CC5E4CBB830}"/>
              </a:ext>
            </a:extLst>
          </p:cNvPr>
          <p:cNvSpPr txBox="1">
            <a:spLocks noChangeArrowheads="1"/>
          </p:cNvSpPr>
          <p:nvPr/>
        </p:nvSpPr>
        <p:spPr bwMode="auto">
          <a:xfrm>
            <a:off x="5753102" y="2279382"/>
            <a:ext cx="308609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prstClr val="black"/>
                </a:solidFill>
                <a:latin typeface="Arial" panose="020B0604020202020204" pitchFamily="34" charset="0"/>
              </a:rPr>
              <a:t>Cl</a:t>
            </a:r>
            <a:r>
              <a:rPr lang="en-US" altLang="en-US" sz="4000">
                <a:solidFill>
                  <a:prstClr val="black"/>
                </a:solidFill>
                <a:latin typeface="Verdana" panose="020B0604030504040204" pitchFamily="34" charset="0"/>
              </a:rPr>
              <a:t>―As―Cl</a:t>
            </a:r>
          </a:p>
        </p:txBody>
      </p:sp>
      <p:sp>
        <p:nvSpPr>
          <p:cNvPr id="40" name="Text Box 29">
            <a:extLst>
              <a:ext uri="{FF2B5EF4-FFF2-40B4-BE49-F238E27FC236}">
                <a16:creationId xmlns:a16="http://schemas.microsoft.com/office/drawing/2014/main" id="{C53923D8-B70D-4092-BCEC-28FF0F55C9E3}"/>
              </a:ext>
            </a:extLst>
          </p:cNvPr>
          <p:cNvSpPr txBox="1">
            <a:spLocks noChangeArrowheads="1"/>
          </p:cNvSpPr>
          <p:nvPr/>
        </p:nvSpPr>
        <p:spPr bwMode="auto">
          <a:xfrm>
            <a:off x="6667502" y="3422382"/>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prstClr val="black"/>
                </a:solidFill>
                <a:latin typeface="Arial" panose="020B0604020202020204" pitchFamily="34" charset="0"/>
              </a:rPr>
              <a:t>Cl</a:t>
            </a:r>
          </a:p>
        </p:txBody>
      </p:sp>
      <p:sp>
        <p:nvSpPr>
          <p:cNvPr id="41" name="Line 30">
            <a:extLst>
              <a:ext uri="{FF2B5EF4-FFF2-40B4-BE49-F238E27FC236}">
                <a16:creationId xmlns:a16="http://schemas.microsoft.com/office/drawing/2014/main" id="{FE3ECAF1-2E37-41BA-81F3-A76C9904D58F}"/>
              </a:ext>
            </a:extLst>
          </p:cNvPr>
          <p:cNvSpPr>
            <a:spLocks noChangeShapeType="1"/>
          </p:cNvSpPr>
          <p:nvPr/>
        </p:nvSpPr>
        <p:spPr bwMode="auto">
          <a:xfrm>
            <a:off x="7048502" y="2888982"/>
            <a:ext cx="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 name="TextBox 61">
            <a:extLst>
              <a:ext uri="{FF2B5EF4-FFF2-40B4-BE49-F238E27FC236}">
                <a16:creationId xmlns:a16="http://schemas.microsoft.com/office/drawing/2014/main" id="{6F489A19-2A83-DD0C-EDBD-CAA91AC31C06}"/>
              </a:ext>
            </a:extLst>
          </p:cNvPr>
          <p:cNvSpPr txBox="1">
            <a:spLocks noChangeArrowheads="1"/>
          </p:cNvSpPr>
          <p:nvPr/>
        </p:nvSpPr>
        <p:spPr bwMode="auto">
          <a:xfrm>
            <a:off x="0" y="4368532"/>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prstClr val="black"/>
                </a:solidFill>
                <a:latin typeface="Arial" panose="020B0604020202020204" pitchFamily="34" charset="0"/>
              </a:rPr>
              <a:t>  </a:t>
            </a:r>
            <a:r>
              <a:rPr lang="en-US" altLang="en-US" sz="3600" dirty="0">
                <a:solidFill>
                  <a:prstClr val="black"/>
                </a:solidFill>
                <a:latin typeface="Times New Roman" panose="02020603050405020304" pitchFamily="18" charset="0"/>
                <a:cs typeface="Times New Roman" panose="02020603050405020304" pitchFamily="18" charset="0"/>
              </a:rPr>
              <a:t>All three of the As–Cl bonds are</a:t>
            </a:r>
            <a:br>
              <a:rPr lang="en-US" altLang="en-US" sz="3600" dirty="0">
                <a:solidFill>
                  <a:prstClr val="black"/>
                </a:solidFill>
                <a:latin typeface="Times New Roman" panose="02020603050405020304" pitchFamily="18" charset="0"/>
                <a:cs typeface="Times New Roman" panose="02020603050405020304" pitchFamily="18" charset="0"/>
              </a:rPr>
            </a:br>
            <a:r>
              <a:rPr lang="en-US" altLang="en-US" sz="3600" dirty="0">
                <a:solidFill>
                  <a:prstClr val="black"/>
                </a:solidFill>
                <a:latin typeface="Times New Roman" panose="02020603050405020304" pitchFamily="18" charset="0"/>
                <a:cs typeface="Times New Roman" panose="02020603050405020304" pitchFamily="18" charset="0"/>
              </a:rPr>
              <a:t>    single polar covalent bond</a:t>
            </a:r>
          </a:p>
        </p:txBody>
      </p:sp>
    </p:spTree>
    <p:extLst>
      <p:ext uri="{BB962C8B-B14F-4D97-AF65-F5344CB8AC3E}">
        <p14:creationId xmlns:p14="http://schemas.microsoft.com/office/powerpoint/2010/main" val="38326385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C00000"/>
                </a:solidFill>
                <a:latin typeface="Times New Roman" panose="02020603050405020304" pitchFamily="18" charset="0"/>
                <a:cs typeface="Times New Roman" panose="02020603050405020304" pitchFamily="18" charset="0"/>
              </a:rPr>
              <a:t>70.  Let’s draw electron dot diagrams and then STRUCTURAL diagrams for these</a:t>
            </a:r>
            <a:br>
              <a:rPr lang="en-US" altLang="en-US" sz="2000" b="1" dirty="0">
                <a:solidFill>
                  <a:srgbClr val="C00000"/>
                </a:solidFill>
                <a:latin typeface="Times New Roman" panose="02020603050405020304" pitchFamily="18" charset="0"/>
                <a:cs typeface="Times New Roman" panose="02020603050405020304" pitchFamily="18" charset="0"/>
              </a:rPr>
            </a:br>
            <a:r>
              <a:rPr lang="en-US" altLang="en-US" sz="2000" b="1" dirty="0">
                <a:solidFill>
                  <a:srgbClr val="C00000"/>
                </a:solidFill>
                <a:latin typeface="Times New Roman" panose="02020603050405020304" pitchFamily="18" charset="0"/>
                <a:cs typeface="Times New Roman" panose="02020603050405020304" pitchFamily="18" charset="0"/>
              </a:rPr>
              <a:t>   compounds.    This one is called BUTANE,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10245" name="TextBox 6"/>
          <p:cNvSpPr txBox="1">
            <a:spLocks noChangeArrowheads="1"/>
          </p:cNvSpPr>
          <p:nvPr/>
        </p:nvSpPr>
        <p:spPr bwMode="auto">
          <a:xfrm>
            <a:off x="3810000" y="83927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a:t>
            </a:r>
            <a:r>
              <a:rPr lang="en-US" altLang="en-US" sz="3600" baseline="-25000" dirty="0">
                <a:solidFill>
                  <a:srgbClr val="0000CC"/>
                </a:solidFill>
                <a:latin typeface="Times New Roman" panose="02020603050405020304" pitchFamily="18" charset="0"/>
                <a:cs typeface="Times New Roman" panose="02020603050405020304" pitchFamily="18" charset="0"/>
              </a:rPr>
              <a:t>4</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10</a:t>
            </a:r>
          </a:p>
        </p:txBody>
      </p:sp>
    </p:spTree>
    <p:extLst>
      <p:ext uri="{BB962C8B-B14F-4D97-AF65-F5344CB8AC3E}">
        <p14:creationId xmlns:p14="http://schemas.microsoft.com/office/powerpoint/2010/main" val="16528299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C00000"/>
                </a:solidFill>
                <a:latin typeface="Times New Roman" panose="02020603050405020304" pitchFamily="18" charset="0"/>
                <a:cs typeface="Times New Roman" panose="02020603050405020304" pitchFamily="18" charset="0"/>
              </a:rPr>
              <a:t>70.  Let’s draw electron dot diagrams and then STRUCTURAL diagrams for these</a:t>
            </a:r>
            <a:br>
              <a:rPr lang="en-US" altLang="en-US" sz="2000" b="1" dirty="0">
                <a:solidFill>
                  <a:srgbClr val="C00000"/>
                </a:solidFill>
                <a:latin typeface="Times New Roman" panose="02020603050405020304" pitchFamily="18" charset="0"/>
                <a:cs typeface="Times New Roman" panose="02020603050405020304" pitchFamily="18" charset="0"/>
              </a:rPr>
            </a:br>
            <a:r>
              <a:rPr lang="en-US" altLang="en-US" sz="2000" b="1" dirty="0">
                <a:solidFill>
                  <a:srgbClr val="C00000"/>
                </a:solidFill>
                <a:latin typeface="Times New Roman" panose="02020603050405020304" pitchFamily="18" charset="0"/>
                <a:cs typeface="Times New Roman" panose="02020603050405020304" pitchFamily="18" charset="0"/>
              </a:rPr>
              <a:t>   compounds.    This one is called BUTANE,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10245" name="TextBox 6"/>
          <p:cNvSpPr txBox="1">
            <a:spLocks noChangeArrowheads="1"/>
          </p:cNvSpPr>
          <p:nvPr/>
        </p:nvSpPr>
        <p:spPr bwMode="auto">
          <a:xfrm>
            <a:off x="3810000" y="83927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a:t>
            </a:r>
            <a:r>
              <a:rPr lang="en-US" altLang="en-US" sz="3600" baseline="-25000" dirty="0">
                <a:solidFill>
                  <a:srgbClr val="0000CC"/>
                </a:solidFill>
                <a:latin typeface="Times New Roman" panose="02020603050405020304" pitchFamily="18" charset="0"/>
                <a:cs typeface="Times New Roman" panose="02020603050405020304" pitchFamily="18" charset="0"/>
              </a:rPr>
              <a:t>4</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10</a:t>
            </a:r>
          </a:p>
        </p:txBody>
      </p:sp>
      <p:sp>
        <p:nvSpPr>
          <p:cNvPr id="4" name="TextBox 2"/>
          <p:cNvSpPr txBox="1">
            <a:spLocks noChangeArrowheads="1"/>
          </p:cNvSpPr>
          <p:nvPr/>
        </p:nvSpPr>
        <p:spPr bwMode="auto">
          <a:xfrm>
            <a:off x="4904523" y="2492514"/>
            <a:ext cx="358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dirty="0">
                <a:solidFill>
                  <a:prstClr val="black"/>
                </a:solidFill>
                <a:latin typeface="Tahoma" panose="020B0604030504040204" pitchFamily="34" charset="0"/>
                <a:cs typeface="Tahoma" panose="020B0604030504040204" pitchFamily="34" charset="0"/>
              </a:rPr>
              <a:t>H―C―C―C―C―H</a:t>
            </a:r>
          </a:p>
          <a:p>
            <a:pPr eaLnBrk="1" hangingPunct="1">
              <a:spcBef>
                <a:spcPct val="0"/>
              </a:spcBef>
              <a:buFontTx/>
              <a:buNone/>
            </a:pPr>
            <a:endParaRPr lang="en-US" altLang="en-US" sz="2000" dirty="0">
              <a:solidFill>
                <a:prstClr val="black"/>
              </a:solidFill>
              <a:latin typeface="Tahoma" panose="020B0604030504040204" pitchFamily="34" charset="0"/>
              <a:cs typeface="Tahoma" panose="020B0604030504040204" pitchFamily="34" charset="0"/>
            </a:endParaRPr>
          </a:p>
        </p:txBody>
      </p:sp>
      <p:sp>
        <p:nvSpPr>
          <p:cNvPr id="11" name="Rectangle 24"/>
          <p:cNvSpPr>
            <a:spLocks noChangeArrowheads="1"/>
          </p:cNvSpPr>
          <p:nvPr/>
        </p:nvSpPr>
        <p:spPr bwMode="auto">
          <a:xfrm>
            <a:off x="5924124" y="19812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solidFill>
                  <a:prstClr val="black"/>
                </a:solidFill>
                <a:latin typeface="Arial" panose="020B0604020202020204" pitchFamily="34" charset="0"/>
              </a:rPr>
              <a:t>H  </a:t>
            </a:r>
            <a:r>
              <a:rPr lang="en-US" altLang="en-US" sz="800" dirty="0">
                <a:solidFill>
                  <a:prstClr val="black"/>
                </a:solidFill>
                <a:latin typeface="Arial" panose="020B0604020202020204" pitchFamily="34" charset="0"/>
              </a:rPr>
              <a:t> </a:t>
            </a:r>
            <a:r>
              <a:rPr lang="en-US" altLang="en-US" sz="2000" dirty="0" err="1">
                <a:solidFill>
                  <a:prstClr val="black"/>
                </a:solidFill>
                <a:latin typeface="Arial" panose="020B0604020202020204" pitchFamily="34" charset="0"/>
              </a:rPr>
              <a:t>H</a:t>
            </a:r>
            <a:r>
              <a:rPr lang="en-US" altLang="en-US" sz="2000" dirty="0">
                <a:solidFill>
                  <a:prstClr val="black"/>
                </a:solidFill>
                <a:latin typeface="Arial" panose="020B0604020202020204" pitchFamily="34" charset="0"/>
              </a:rPr>
              <a:t> </a:t>
            </a:r>
            <a:r>
              <a:rPr lang="en-US" altLang="en-US" sz="800" dirty="0">
                <a:solidFill>
                  <a:prstClr val="black"/>
                </a:solidFill>
                <a:latin typeface="Arial" panose="020B0604020202020204" pitchFamily="34" charset="0"/>
              </a:rPr>
              <a:t>  </a:t>
            </a:r>
            <a:r>
              <a:rPr lang="en-US" altLang="en-US" sz="2000" dirty="0">
                <a:solidFill>
                  <a:prstClr val="black"/>
                </a:solidFill>
                <a:latin typeface="Arial" panose="020B0604020202020204" pitchFamily="34" charset="0"/>
              </a:rPr>
              <a:t> </a:t>
            </a:r>
            <a:r>
              <a:rPr lang="en-US" altLang="en-US" sz="2000" dirty="0" err="1">
                <a:solidFill>
                  <a:prstClr val="black"/>
                </a:solidFill>
                <a:latin typeface="Arial" panose="020B0604020202020204" pitchFamily="34" charset="0"/>
              </a:rPr>
              <a:t>H</a:t>
            </a:r>
            <a:r>
              <a:rPr lang="en-US" altLang="en-US" sz="800" dirty="0">
                <a:solidFill>
                  <a:prstClr val="black"/>
                </a:solidFill>
                <a:latin typeface="Arial" panose="020B0604020202020204" pitchFamily="34" charset="0"/>
              </a:rPr>
              <a:t>  </a:t>
            </a:r>
            <a:r>
              <a:rPr lang="en-US" altLang="en-US" sz="2000" dirty="0">
                <a:solidFill>
                  <a:prstClr val="black"/>
                </a:solidFill>
                <a:latin typeface="Arial" panose="020B0604020202020204" pitchFamily="34" charset="0"/>
              </a:rPr>
              <a:t>  </a:t>
            </a:r>
            <a:r>
              <a:rPr lang="en-US" altLang="en-US" sz="2000" dirty="0" err="1">
                <a:solidFill>
                  <a:prstClr val="black"/>
                </a:solidFill>
                <a:latin typeface="Arial" panose="020B0604020202020204" pitchFamily="34" charset="0"/>
              </a:rPr>
              <a:t>H</a:t>
            </a:r>
            <a:endParaRPr lang="en-US" altLang="en-US" sz="2000" dirty="0">
              <a:solidFill>
                <a:prstClr val="black"/>
              </a:solidFill>
              <a:latin typeface="Arial" panose="020B0604020202020204" pitchFamily="34" charset="0"/>
            </a:endParaRPr>
          </a:p>
        </p:txBody>
      </p:sp>
      <p:cxnSp>
        <p:nvCxnSpPr>
          <p:cNvPr id="12" name="Straight Connector 11"/>
          <p:cNvCxnSpPr/>
          <p:nvPr/>
        </p:nvCxnSpPr>
        <p:spPr>
          <a:xfrm flipH="1">
            <a:off x="6114624" y="2819400"/>
            <a:ext cx="1588" cy="228600"/>
          </a:xfrm>
          <a:prstGeom prst="line">
            <a:avLst/>
          </a:prstGeom>
          <a:ln w="12700"/>
        </p:spPr>
        <p:style>
          <a:lnRef idx="2">
            <a:schemeClr val="dk1"/>
          </a:lnRef>
          <a:fillRef idx="0">
            <a:schemeClr val="dk1"/>
          </a:fillRef>
          <a:effectRef idx="1">
            <a:schemeClr val="dk1"/>
          </a:effectRef>
          <a:fontRef idx="minor">
            <a:schemeClr val="tx1"/>
          </a:fontRef>
        </p:style>
      </p:cxnSp>
      <p:sp>
        <p:nvSpPr>
          <p:cNvPr id="24" name="Rectangle 24"/>
          <p:cNvSpPr>
            <a:spLocks noChangeArrowheads="1"/>
          </p:cNvSpPr>
          <p:nvPr/>
        </p:nvSpPr>
        <p:spPr bwMode="auto">
          <a:xfrm>
            <a:off x="5952699" y="3000345"/>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solidFill>
                  <a:prstClr val="black"/>
                </a:solidFill>
                <a:latin typeface="Arial" panose="020B0604020202020204" pitchFamily="34" charset="0"/>
              </a:rPr>
              <a:t>H  </a:t>
            </a:r>
            <a:r>
              <a:rPr lang="en-US" altLang="en-US" sz="800" dirty="0">
                <a:solidFill>
                  <a:prstClr val="black"/>
                </a:solidFill>
                <a:latin typeface="Arial" panose="020B0604020202020204" pitchFamily="34" charset="0"/>
              </a:rPr>
              <a:t>  </a:t>
            </a:r>
            <a:r>
              <a:rPr lang="en-US" altLang="en-US" sz="2000" dirty="0" err="1">
                <a:solidFill>
                  <a:prstClr val="black"/>
                </a:solidFill>
                <a:latin typeface="Arial" panose="020B0604020202020204" pitchFamily="34" charset="0"/>
              </a:rPr>
              <a:t>H</a:t>
            </a:r>
            <a:r>
              <a:rPr lang="en-US" altLang="en-US" sz="2000" dirty="0">
                <a:solidFill>
                  <a:prstClr val="black"/>
                </a:solidFill>
                <a:latin typeface="Arial" panose="020B0604020202020204" pitchFamily="34" charset="0"/>
              </a:rPr>
              <a:t> </a:t>
            </a:r>
            <a:r>
              <a:rPr lang="en-US" altLang="en-US" sz="800" dirty="0">
                <a:solidFill>
                  <a:prstClr val="black"/>
                </a:solidFill>
                <a:latin typeface="Arial" panose="020B0604020202020204" pitchFamily="34" charset="0"/>
              </a:rPr>
              <a:t>  </a:t>
            </a:r>
            <a:r>
              <a:rPr lang="en-US" altLang="en-US" sz="2000" dirty="0">
                <a:solidFill>
                  <a:prstClr val="black"/>
                </a:solidFill>
                <a:latin typeface="Arial" panose="020B0604020202020204" pitchFamily="34" charset="0"/>
              </a:rPr>
              <a:t> </a:t>
            </a:r>
            <a:r>
              <a:rPr lang="en-US" altLang="en-US" sz="2000" dirty="0" err="1">
                <a:solidFill>
                  <a:prstClr val="black"/>
                </a:solidFill>
                <a:latin typeface="Arial" panose="020B0604020202020204" pitchFamily="34" charset="0"/>
              </a:rPr>
              <a:t>H</a:t>
            </a:r>
            <a:r>
              <a:rPr lang="en-US" altLang="en-US" sz="800" dirty="0">
                <a:solidFill>
                  <a:prstClr val="black"/>
                </a:solidFill>
                <a:latin typeface="Arial" panose="020B0604020202020204" pitchFamily="34" charset="0"/>
              </a:rPr>
              <a:t>  </a:t>
            </a:r>
            <a:r>
              <a:rPr lang="en-US" altLang="en-US" sz="2000" dirty="0">
                <a:solidFill>
                  <a:prstClr val="black"/>
                </a:solidFill>
                <a:latin typeface="Arial" panose="020B0604020202020204" pitchFamily="34" charset="0"/>
              </a:rPr>
              <a:t>  </a:t>
            </a:r>
            <a:r>
              <a:rPr lang="en-US" altLang="en-US" sz="2000" dirty="0" err="1">
                <a:solidFill>
                  <a:prstClr val="black"/>
                </a:solidFill>
                <a:latin typeface="Arial" panose="020B0604020202020204" pitchFamily="34" charset="0"/>
              </a:rPr>
              <a:t>H</a:t>
            </a:r>
            <a:endParaRPr lang="en-US" altLang="en-US" sz="2000" dirty="0">
              <a:solidFill>
                <a:prstClr val="black"/>
              </a:solidFill>
              <a:latin typeface="Arial" panose="020B0604020202020204" pitchFamily="34" charset="0"/>
            </a:endParaRPr>
          </a:p>
        </p:txBody>
      </p:sp>
      <p:cxnSp>
        <p:nvCxnSpPr>
          <p:cNvPr id="26" name="Straight Connector 25"/>
          <p:cNvCxnSpPr/>
          <p:nvPr/>
        </p:nvCxnSpPr>
        <p:spPr>
          <a:xfrm flipH="1">
            <a:off x="6497212" y="2825889"/>
            <a:ext cx="1588" cy="228600"/>
          </a:xfrm>
          <a:prstGeom prst="line">
            <a:avLst/>
          </a:prstGeom>
          <a:ln w="12700"/>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flipH="1">
            <a:off x="6876624" y="2827407"/>
            <a:ext cx="1588" cy="228600"/>
          </a:xfrm>
          <a:prstGeom prst="line">
            <a:avLst/>
          </a:prstGeom>
          <a:ln w="12700"/>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flipH="1">
            <a:off x="7257624" y="2827407"/>
            <a:ext cx="1588" cy="228600"/>
          </a:xfrm>
          <a:prstGeom prst="line">
            <a:avLst/>
          </a:prstGeom>
          <a:ln w="12700"/>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H="1">
            <a:off x="6113036" y="2331481"/>
            <a:ext cx="1588" cy="228600"/>
          </a:xfrm>
          <a:prstGeom prst="line">
            <a:avLst/>
          </a:prstGeom>
          <a:ln w="12700"/>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flipH="1">
            <a:off x="6495624" y="2337970"/>
            <a:ext cx="1588" cy="228600"/>
          </a:xfrm>
          <a:prstGeom prst="line">
            <a:avLst/>
          </a:prstGeom>
          <a:ln w="12700"/>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flipH="1">
            <a:off x="6875036" y="2339488"/>
            <a:ext cx="1588" cy="228600"/>
          </a:xfrm>
          <a:prstGeom prst="line">
            <a:avLst/>
          </a:prstGeom>
          <a:ln w="12700"/>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H="1">
            <a:off x="7256036" y="2339488"/>
            <a:ext cx="1588" cy="228600"/>
          </a:xfrm>
          <a:prstGeom prst="line">
            <a:avLst/>
          </a:prstGeom>
          <a:ln w="12700"/>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9099" y="1734741"/>
            <a:ext cx="4465637" cy="3693319"/>
          </a:xfrm>
          <a:prstGeom prst="rect">
            <a:avLst/>
          </a:prstGeom>
          <a:noFill/>
        </p:spPr>
        <p:txBody>
          <a:bodyPr wrap="square" rtlCol="0">
            <a:spAutoFit/>
          </a:bodyPr>
          <a:lstStyle/>
          <a:p>
            <a:r>
              <a:rPr lang="en-US" dirty="0">
                <a:latin typeface="Tahoma" panose="020B0604030504040204" pitchFamily="34" charset="0"/>
                <a:cs typeface="Tahoma" panose="020B0604030504040204" pitchFamily="34" charset="0"/>
              </a:rPr>
              <a:t>At some point, and I have reached this point, I’m done with dots. I promise to remember carbon MUST make 4 bonds, and that hydrogen can only make 1 bond.</a:t>
            </a:r>
            <a:br>
              <a:rPr lang="en-US" dirty="0">
                <a:latin typeface="Tahoma" panose="020B0604030504040204" pitchFamily="34" charset="0"/>
                <a:cs typeface="Tahoma" panose="020B0604030504040204" pitchFamily="34" charset="0"/>
              </a:rPr>
            </a:br>
            <a:br>
              <a:rPr lang="en-US" dirty="0">
                <a:latin typeface="Tahoma" panose="020B0604030504040204" pitchFamily="34" charset="0"/>
                <a:cs typeface="Tahoma" panose="020B0604030504040204" pitchFamily="34" charset="0"/>
              </a:rPr>
            </a:br>
            <a:r>
              <a:rPr lang="en-US" dirty="0">
                <a:latin typeface="Tahoma" panose="020B0604030504040204" pitchFamily="34" charset="0"/>
                <a:cs typeface="Tahoma" panose="020B0604030504040204" pitchFamily="34" charset="0"/>
              </a:rPr>
              <a:t>The dots are for thinking, we have thought about this enough, no more </a:t>
            </a:r>
            <a:br>
              <a:rPr lang="en-US" dirty="0">
                <a:latin typeface="Tahoma" panose="020B0604030504040204" pitchFamily="34" charset="0"/>
                <a:cs typeface="Tahoma" panose="020B0604030504040204" pitchFamily="34" charset="0"/>
              </a:rPr>
            </a:br>
            <a:r>
              <a:rPr lang="en-US" dirty="0">
                <a:latin typeface="Tahoma" panose="020B0604030504040204" pitchFamily="34" charset="0"/>
                <a:cs typeface="Tahoma" panose="020B0604030504040204" pitchFamily="34" charset="0"/>
              </a:rPr>
              <a:t>dots  because we are smart, and</a:t>
            </a:r>
            <a:br>
              <a:rPr lang="en-US" dirty="0">
                <a:latin typeface="Tahoma" panose="020B0604030504040204" pitchFamily="34" charset="0"/>
                <a:cs typeface="Tahoma" panose="020B0604030504040204" pitchFamily="34" charset="0"/>
              </a:rPr>
            </a:br>
            <a:r>
              <a:rPr lang="en-US" dirty="0">
                <a:latin typeface="Tahoma" panose="020B0604030504040204" pitchFamily="34" charset="0"/>
                <a:cs typeface="Tahoma" panose="020B0604030504040204" pitchFamily="34" charset="0"/>
              </a:rPr>
              <a:t>we will remember this.  </a:t>
            </a:r>
          </a:p>
          <a:p>
            <a:endParaRPr lang="en-US" dirty="0">
              <a:latin typeface="Tahoma" panose="020B0604030504040204" pitchFamily="34" charset="0"/>
              <a:cs typeface="Tahoma" panose="020B0604030504040204" pitchFamily="34" charset="0"/>
            </a:endParaRPr>
          </a:p>
          <a:p>
            <a:r>
              <a:rPr lang="en-US" dirty="0">
                <a:latin typeface="Tahoma" panose="020B0604030504040204" pitchFamily="34" charset="0"/>
                <a:cs typeface="Tahoma" panose="020B0604030504040204" pitchFamily="34" charset="0"/>
              </a:rPr>
              <a:t>If you forget how to count to 4, and </a:t>
            </a:r>
            <a:br>
              <a:rPr lang="en-US" dirty="0">
                <a:latin typeface="Tahoma" panose="020B0604030504040204" pitchFamily="34" charset="0"/>
                <a:cs typeface="Tahoma" panose="020B0604030504040204" pitchFamily="34" charset="0"/>
              </a:rPr>
            </a:br>
            <a:r>
              <a:rPr lang="en-US" dirty="0">
                <a:latin typeface="Tahoma" panose="020B0604030504040204" pitchFamily="34" charset="0"/>
                <a:cs typeface="Tahoma" panose="020B0604030504040204" pitchFamily="34" charset="0"/>
              </a:rPr>
              <a:t>you will, you can’t belly ache about it.  </a:t>
            </a:r>
          </a:p>
          <a:p>
            <a:endParaRPr lang="en-US" dirty="0">
              <a:latin typeface="Tahoma" panose="020B0604030504040204" pitchFamily="34" charset="0"/>
              <a:cs typeface="Tahoma" panose="020B0604030504040204" pitchFamily="34" charset="0"/>
            </a:endParaRPr>
          </a:p>
        </p:txBody>
      </p:sp>
      <p:sp>
        <p:nvSpPr>
          <p:cNvPr id="25" name="TextBox 24"/>
          <p:cNvSpPr txBox="1"/>
          <p:nvPr/>
        </p:nvSpPr>
        <p:spPr>
          <a:xfrm>
            <a:off x="4724400" y="3940097"/>
            <a:ext cx="4343400" cy="2308324"/>
          </a:xfrm>
          <a:prstGeom prst="rect">
            <a:avLst/>
          </a:prstGeom>
          <a:noFill/>
        </p:spPr>
        <p:txBody>
          <a:bodyPr wrap="square" rtlCol="0">
            <a:spAutoFit/>
          </a:body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The C―C bonds are all</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single nonpolar covalent</a:t>
            </a: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the C―H bonds are all </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single polar covalent too.</a:t>
            </a:r>
          </a:p>
          <a:p>
            <a:endParaRPr lang="en-US" dirty="0"/>
          </a:p>
        </p:txBody>
      </p:sp>
    </p:spTree>
    <p:extLst>
      <p:ext uri="{BB962C8B-B14F-4D97-AF65-F5344CB8AC3E}">
        <p14:creationId xmlns:p14="http://schemas.microsoft.com/office/powerpoint/2010/main" val="40572759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FF0000"/>
                </a:solidFill>
                <a:latin typeface="Times New Roman" panose="02020603050405020304" pitchFamily="18" charset="0"/>
                <a:cs typeface="Times New Roman" panose="02020603050405020304" pitchFamily="18" charset="0"/>
              </a:rPr>
              <a:t>71.  Let’s draw electron dot diagrams and then STRUCTURAL diagrams for these</a:t>
            </a:r>
            <a:br>
              <a:rPr lang="en-US" altLang="en-US" sz="2000" b="1" dirty="0">
                <a:solidFill>
                  <a:srgbClr val="FF0000"/>
                </a:solidFill>
                <a:latin typeface="Times New Roman" panose="02020603050405020304" pitchFamily="18" charset="0"/>
                <a:cs typeface="Times New Roman" panose="02020603050405020304" pitchFamily="18" charset="0"/>
              </a:rPr>
            </a:br>
            <a:r>
              <a:rPr lang="en-US" altLang="en-US" sz="2000" b="1" dirty="0">
                <a:solidFill>
                  <a:srgbClr val="FF0000"/>
                </a:solidFill>
                <a:latin typeface="Times New Roman" panose="02020603050405020304" pitchFamily="18" charset="0"/>
                <a:cs typeface="Times New Roman" panose="02020603050405020304" pitchFamily="18" charset="0"/>
              </a:rPr>
              <a:t>   compounds.    This one is called OXYGEN DIBROMIDE,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10245" name="TextBox 6"/>
          <p:cNvSpPr txBox="1">
            <a:spLocks noChangeArrowheads="1"/>
          </p:cNvSpPr>
          <p:nvPr/>
        </p:nvSpPr>
        <p:spPr bwMode="auto">
          <a:xfrm>
            <a:off x="3810000" y="83927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OBr</a:t>
            </a:r>
            <a:r>
              <a:rPr lang="en-US" altLang="en-US" sz="3600" baseline="-25000" dirty="0">
                <a:solidFill>
                  <a:srgbClr val="0000CC"/>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51165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98735067"/>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Li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8461122"/>
                  </a:ext>
                </a:extLst>
              </a:tr>
            </a:tbl>
          </a:graphicData>
        </a:graphic>
      </p:graphicFrame>
      <p:sp>
        <p:nvSpPr>
          <p:cNvPr id="5" name="Oval 47"/>
          <p:cNvSpPr>
            <a:spLocks noChangeArrowheads="1"/>
          </p:cNvSpPr>
          <p:nvPr/>
        </p:nvSpPr>
        <p:spPr bwMode="auto">
          <a:xfrm>
            <a:off x="4467578" y="1295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15376327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FF0000"/>
                </a:solidFill>
                <a:latin typeface="Times New Roman" panose="02020603050405020304" pitchFamily="18" charset="0"/>
                <a:cs typeface="Times New Roman" panose="02020603050405020304" pitchFamily="18" charset="0"/>
              </a:rPr>
              <a:t>71.  Let’s draw electron dot diagrams and then STRUCTURAL diagrams for these</a:t>
            </a:r>
            <a:br>
              <a:rPr lang="en-US" altLang="en-US" sz="2000" b="1" dirty="0">
                <a:solidFill>
                  <a:srgbClr val="FF0000"/>
                </a:solidFill>
                <a:latin typeface="Times New Roman" panose="02020603050405020304" pitchFamily="18" charset="0"/>
                <a:cs typeface="Times New Roman" panose="02020603050405020304" pitchFamily="18" charset="0"/>
              </a:rPr>
            </a:br>
            <a:r>
              <a:rPr lang="en-US" altLang="en-US" sz="2000" b="1" dirty="0">
                <a:solidFill>
                  <a:srgbClr val="FF0000"/>
                </a:solidFill>
                <a:latin typeface="Times New Roman" panose="02020603050405020304" pitchFamily="18" charset="0"/>
                <a:cs typeface="Times New Roman" panose="02020603050405020304" pitchFamily="18" charset="0"/>
              </a:rPr>
              <a:t>   compounds.    This one is called OXYGEN DIBROMIDE,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10245" name="TextBox 6"/>
          <p:cNvSpPr txBox="1">
            <a:spLocks noChangeArrowheads="1"/>
          </p:cNvSpPr>
          <p:nvPr/>
        </p:nvSpPr>
        <p:spPr bwMode="auto">
          <a:xfrm>
            <a:off x="3810000" y="83927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solidFill>
                  <a:srgbClr val="0000CC"/>
                </a:solidFill>
                <a:latin typeface="Times New Roman" panose="02020603050405020304" pitchFamily="18" charset="0"/>
                <a:cs typeface="Times New Roman" panose="02020603050405020304" pitchFamily="18" charset="0"/>
              </a:rPr>
              <a:t>OBr</a:t>
            </a:r>
            <a:r>
              <a:rPr lang="en-US" altLang="en-US" sz="3600" baseline="-25000">
                <a:solidFill>
                  <a:srgbClr val="0000CC"/>
                </a:solidFill>
                <a:latin typeface="Times New Roman" panose="02020603050405020304" pitchFamily="18" charset="0"/>
                <a:cs typeface="Times New Roman" panose="02020603050405020304" pitchFamily="18" charset="0"/>
              </a:rPr>
              <a:t>2</a:t>
            </a:r>
            <a:endParaRPr lang="en-US" altLang="en-US" sz="3600" baseline="-25000" dirty="0">
              <a:solidFill>
                <a:srgbClr val="0000CC"/>
              </a:solidFill>
              <a:latin typeface="Times New Roman" panose="02020603050405020304" pitchFamily="18" charset="0"/>
              <a:cs typeface="Times New Roman" panose="02020603050405020304" pitchFamily="18" charset="0"/>
            </a:endParaRPr>
          </a:p>
        </p:txBody>
      </p:sp>
      <p:sp>
        <p:nvSpPr>
          <p:cNvPr id="4" name="TextBox 1"/>
          <p:cNvSpPr txBox="1">
            <a:spLocks noChangeArrowheads="1"/>
          </p:cNvSpPr>
          <p:nvPr/>
        </p:nvSpPr>
        <p:spPr bwMode="auto">
          <a:xfrm>
            <a:off x="905905" y="1839912"/>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200" b="1">
                <a:solidFill>
                  <a:prstClr val="black"/>
                </a:solidFill>
                <a:latin typeface="Arial" panose="020B0604020202020204" pitchFamily="34" charset="0"/>
              </a:rPr>
              <a:t>O</a:t>
            </a:r>
          </a:p>
        </p:txBody>
      </p:sp>
      <p:sp>
        <p:nvSpPr>
          <p:cNvPr id="5" name="Oval 4"/>
          <p:cNvSpPr/>
          <p:nvPr/>
        </p:nvSpPr>
        <p:spPr>
          <a:xfrm>
            <a:off x="1148792" y="23558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6" name="Oval 5"/>
          <p:cNvSpPr/>
          <p:nvPr/>
        </p:nvSpPr>
        <p:spPr>
          <a:xfrm>
            <a:off x="1148792" y="25209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7" name="Oval 6"/>
          <p:cNvSpPr/>
          <p:nvPr/>
        </p:nvSpPr>
        <p:spPr>
          <a:xfrm>
            <a:off x="2013980" y="23558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2013980" y="25209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9" name="Oval 8"/>
          <p:cNvSpPr/>
          <p:nvPr/>
        </p:nvSpPr>
        <p:spPr>
          <a:xfrm>
            <a:off x="1480580" y="28384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0" name="Oval 9"/>
          <p:cNvSpPr/>
          <p:nvPr/>
        </p:nvSpPr>
        <p:spPr>
          <a:xfrm>
            <a:off x="1709180" y="28384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1" name="Oval 10"/>
          <p:cNvSpPr/>
          <p:nvPr/>
        </p:nvSpPr>
        <p:spPr>
          <a:xfrm>
            <a:off x="1485342" y="1905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2" name="Oval 11"/>
          <p:cNvSpPr/>
          <p:nvPr/>
        </p:nvSpPr>
        <p:spPr>
          <a:xfrm>
            <a:off x="1713942" y="1905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3" name="TextBox 3"/>
          <p:cNvSpPr txBox="1">
            <a:spLocks noChangeArrowheads="1"/>
          </p:cNvSpPr>
          <p:nvPr/>
        </p:nvSpPr>
        <p:spPr bwMode="auto">
          <a:xfrm>
            <a:off x="1099580" y="2838450"/>
            <a:ext cx="1604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b="1" dirty="0">
                <a:solidFill>
                  <a:prstClr val="black"/>
                </a:solidFill>
                <a:latin typeface="Arial" panose="020B0604020202020204" pitchFamily="34" charset="0"/>
              </a:rPr>
              <a:t>   </a:t>
            </a:r>
            <a:r>
              <a:rPr lang="en-US" altLang="en-US" sz="7200" b="1" dirty="0">
                <a:solidFill>
                  <a:prstClr val="black"/>
                </a:solidFill>
                <a:latin typeface="Arial" panose="020B0604020202020204" pitchFamily="34" charset="0"/>
              </a:rPr>
              <a:t>Br</a:t>
            </a:r>
          </a:p>
        </p:txBody>
      </p:sp>
      <p:sp>
        <p:nvSpPr>
          <p:cNvPr id="14" name="Oval 13"/>
          <p:cNvSpPr/>
          <p:nvPr/>
        </p:nvSpPr>
        <p:spPr>
          <a:xfrm>
            <a:off x="1099580" y="3351212"/>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5" name="Oval 14"/>
          <p:cNvSpPr/>
          <p:nvPr/>
        </p:nvSpPr>
        <p:spPr>
          <a:xfrm>
            <a:off x="1099580" y="3516312"/>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6" name="Oval 15"/>
          <p:cNvSpPr/>
          <p:nvPr/>
        </p:nvSpPr>
        <p:spPr>
          <a:xfrm>
            <a:off x="2362200" y="3427412"/>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7" name="Oval 16"/>
          <p:cNvSpPr/>
          <p:nvPr/>
        </p:nvSpPr>
        <p:spPr>
          <a:xfrm>
            <a:off x="2362200" y="3592512"/>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8" name="Oval 17"/>
          <p:cNvSpPr/>
          <p:nvPr/>
        </p:nvSpPr>
        <p:spPr>
          <a:xfrm>
            <a:off x="1513917" y="3897312"/>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9" name="Oval 18"/>
          <p:cNvSpPr/>
          <p:nvPr/>
        </p:nvSpPr>
        <p:spPr>
          <a:xfrm>
            <a:off x="1742517" y="3897312"/>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20" name="Rectangle 5"/>
          <p:cNvSpPr>
            <a:spLocks noChangeArrowheads="1"/>
          </p:cNvSpPr>
          <p:nvPr/>
        </p:nvSpPr>
        <p:spPr bwMode="auto">
          <a:xfrm>
            <a:off x="2099705" y="1839912"/>
            <a:ext cx="1211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7200" b="1">
                <a:solidFill>
                  <a:srgbClr val="000000"/>
                </a:solidFill>
                <a:latin typeface="Arial" panose="020B0604020202020204" pitchFamily="34" charset="0"/>
              </a:rPr>
              <a:t>Br</a:t>
            </a:r>
          </a:p>
        </p:txBody>
      </p:sp>
      <p:sp>
        <p:nvSpPr>
          <p:cNvPr id="21" name="Oval 20"/>
          <p:cNvSpPr/>
          <p:nvPr/>
        </p:nvSpPr>
        <p:spPr>
          <a:xfrm>
            <a:off x="2362200" y="28384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22" name="Oval 21"/>
          <p:cNvSpPr/>
          <p:nvPr/>
        </p:nvSpPr>
        <p:spPr>
          <a:xfrm>
            <a:off x="2590800" y="28448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23" name="Oval 22"/>
          <p:cNvSpPr/>
          <p:nvPr/>
        </p:nvSpPr>
        <p:spPr>
          <a:xfrm>
            <a:off x="2362200" y="1905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24" name="Oval 23"/>
          <p:cNvSpPr/>
          <p:nvPr/>
        </p:nvSpPr>
        <p:spPr>
          <a:xfrm>
            <a:off x="2590800" y="1905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25" name="Oval 24"/>
          <p:cNvSpPr/>
          <p:nvPr/>
        </p:nvSpPr>
        <p:spPr>
          <a:xfrm>
            <a:off x="3310967" y="23558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26" name="Oval 25"/>
          <p:cNvSpPr/>
          <p:nvPr/>
        </p:nvSpPr>
        <p:spPr>
          <a:xfrm>
            <a:off x="3310967" y="25209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33" name="TextBox 32">
            <a:extLst>
              <a:ext uri="{FF2B5EF4-FFF2-40B4-BE49-F238E27FC236}">
                <a16:creationId xmlns:a16="http://schemas.microsoft.com/office/drawing/2014/main" id="{471F5177-5D3B-4927-919A-7495A141A58D}"/>
              </a:ext>
            </a:extLst>
          </p:cNvPr>
          <p:cNvSpPr txBox="1"/>
          <p:nvPr/>
        </p:nvSpPr>
        <p:spPr>
          <a:xfrm>
            <a:off x="13812" y="4379716"/>
            <a:ext cx="9144000" cy="2431435"/>
          </a:xfrm>
          <a:prstGeom prst="rect">
            <a:avLst/>
          </a:prstGeom>
          <a:noFill/>
        </p:spPr>
        <p:txBody>
          <a:bodyPr wrap="square" rtlCol="0">
            <a:spAutoFit/>
          </a:bodyPr>
          <a:lstStyle/>
          <a:p>
            <a:pPr eaLnBrk="1" hangingPunct="1"/>
            <a:r>
              <a:rPr lang="en-US" altLang="en-US" sz="2800" dirty="0">
                <a:solidFill>
                  <a:prstClr val="black"/>
                </a:solidFill>
                <a:latin typeface="Times New Roman" panose="02020603050405020304" pitchFamily="18" charset="0"/>
                <a:cs typeface="Times New Roman" panose="02020603050405020304" pitchFamily="18" charset="0"/>
              </a:rPr>
              <a:t>These bonds are </a:t>
            </a:r>
            <a:r>
              <a:rPr lang="en-US" altLang="en-US" sz="2800" u="sng" dirty="0">
                <a:solidFill>
                  <a:prstClr val="black"/>
                </a:solidFill>
                <a:latin typeface="Times New Roman" panose="02020603050405020304" pitchFamily="18" charset="0"/>
                <a:cs typeface="Times New Roman" panose="02020603050405020304" pitchFamily="18" charset="0"/>
              </a:rPr>
              <a:t>SINGLE </a:t>
            </a:r>
            <a:r>
              <a:rPr lang="en-US" altLang="en-US" sz="2800" i="1" u="sng" dirty="0">
                <a:solidFill>
                  <a:srgbClr val="0000CC"/>
                </a:solidFill>
                <a:latin typeface="Times New Roman" panose="02020603050405020304" pitchFamily="18" charset="0"/>
                <a:cs typeface="Times New Roman" panose="02020603050405020304" pitchFamily="18" charset="0"/>
              </a:rPr>
              <a:t>POLAR</a:t>
            </a:r>
            <a:r>
              <a:rPr lang="en-US" altLang="en-US" sz="2800" u="sng" dirty="0">
                <a:solidFill>
                  <a:prstClr val="black"/>
                </a:solidFill>
                <a:latin typeface="Times New Roman" panose="02020603050405020304" pitchFamily="18" charset="0"/>
                <a:cs typeface="Times New Roman" panose="02020603050405020304" pitchFamily="18" charset="0"/>
              </a:rPr>
              <a:t> COVALENT</a:t>
            </a:r>
            <a:r>
              <a:rPr lang="en-US" altLang="en-US" sz="2800" dirty="0">
                <a:solidFill>
                  <a:prstClr val="black"/>
                </a:solidFill>
                <a:latin typeface="Times New Roman" panose="02020603050405020304" pitchFamily="18" charset="0"/>
                <a:cs typeface="Times New Roman" panose="02020603050405020304" pitchFamily="18" charset="0"/>
              </a:rPr>
              <a:t> bonds.  </a:t>
            </a:r>
          </a:p>
          <a:p>
            <a:pPr eaLnBrk="1" hangingPunct="1"/>
            <a:endParaRPr lang="en-US" altLang="en-US" sz="2800" dirty="0">
              <a:solidFill>
                <a:prstClr val="black"/>
              </a:solidFill>
              <a:latin typeface="Times New Roman" panose="02020603050405020304" pitchFamily="18" charset="0"/>
              <a:cs typeface="Times New Roman" panose="02020603050405020304" pitchFamily="18" charset="0"/>
            </a:endParaRPr>
          </a:p>
          <a:p>
            <a:pPr eaLnBrk="1" hangingPunct="1"/>
            <a:r>
              <a:rPr lang="en-US" altLang="en-US" sz="2400" dirty="0">
                <a:solidFill>
                  <a:srgbClr val="FF0000"/>
                </a:solidFill>
                <a:latin typeface="Times New Roman" panose="02020603050405020304" pitchFamily="18" charset="0"/>
                <a:cs typeface="Times New Roman" panose="02020603050405020304" pitchFamily="18" charset="0"/>
              </a:rPr>
              <a:t>Electronegativity difference:  3.4 - 3.0 = 0.4   </a:t>
            </a:r>
          </a:p>
          <a:p>
            <a:pPr eaLnBrk="1" hangingPunct="1"/>
            <a:endParaRPr lang="en-US" altLang="en-US" sz="2400"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2400" dirty="0">
                <a:solidFill>
                  <a:srgbClr val="FF0000"/>
                </a:solidFill>
                <a:latin typeface="Times New Roman" panose="02020603050405020304" pitchFamily="18" charset="0"/>
                <a:cs typeface="Times New Roman" panose="02020603050405020304" pitchFamily="18" charset="0"/>
              </a:rPr>
              <a:t>Just like with water, when one oxygen atoms bonds to 2 other atoms, the molecule is BENT.  </a:t>
            </a:r>
            <a:endParaRPr lang="en-US" dirty="0"/>
          </a:p>
        </p:txBody>
      </p:sp>
    </p:spTree>
    <p:extLst>
      <p:ext uri="{BB962C8B-B14F-4D97-AF65-F5344CB8AC3E}">
        <p14:creationId xmlns:p14="http://schemas.microsoft.com/office/powerpoint/2010/main" val="26360012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FF0000"/>
                </a:solidFill>
                <a:latin typeface="Times New Roman" panose="02020603050405020304" pitchFamily="18" charset="0"/>
                <a:cs typeface="Times New Roman" panose="02020603050405020304" pitchFamily="18" charset="0"/>
              </a:rPr>
              <a:t>71.  Let’s draw electron dot diagrams and then STRUCTURAL diagrams for these</a:t>
            </a:r>
            <a:br>
              <a:rPr lang="en-US" altLang="en-US" sz="2000" b="1" dirty="0">
                <a:solidFill>
                  <a:srgbClr val="FF0000"/>
                </a:solidFill>
                <a:latin typeface="Times New Roman" panose="02020603050405020304" pitchFamily="18" charset="0"/>
                <a:cs typeface="Times New Roman" panose="02020603050405020304" pitchFamily="18" charset="0"/>
              </a:rPr>
            </a:br>
            <a:r>
              <a:rPr lang="en-US" altLang="en-US" sz="2000" b="1" dirty="0">
                <a:solidFill>
                  <a:srgbClr val="FF0000"/>
                </a:solidFill>
                <a:latin typeface="Times New Roman" panose="02020603050405020304" pitchFamily="18" charset="0"/>
                <a:cs typeface="Times New Roman" panose="02020603050405020304" pitchFamily="18" charset="0"/>
              </a:rPr>
              <a:t>   compounds.    This one is called OXYGEN DIBROMIDE,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10245" name="TextBox 6"/>
          <p:cNvSpPr txBox="1">
            <a:spLocks noChangeArrowheads="1"/>
          </p:cNvSpPr>
          <p:nvPr/>
        </p:nvSpPr>
        <p:spPr bwMode="auto">
          <a:xfrm>
            <a:off x="3810000" y="83927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solidFill>
                  <a:srgbClr val="0000CC"/>
                </a:solidFill>
                <a:latin typeface="Times New Roman" panose="02020603050405020304" pitchFamily="18" charset="0"/>
                <a:cs typeface="Times New Roman" panose="02020603050405020304" pitchFamily="18" charset="0"/>
              </a:rPr>
              <a:t>OBr</a:t>
            </a:r>
            <a:r>
              <a:rPr lang="en-US" altLang="en-US" sz="3600" baseline="-25000">
                <a:solidFill>
                  <a:srgbClr val="0000CC"/>
                </a:solidFill>
                <a:latin typeface="Times New Roman" panose="02020603050405020304" pitchFamily="18" charset="0"/>
                <a:cs typeface="Times New Roman" panose="02020603050405020304" pitchFamily="18" charset="0"/>
              </a:rPr>
              <a:t>2</a:t>
            </a:r>
            <a:endParaRPr lang="en-US" altLang="en-US" sz="3600" baseline="-25000" dirty="0">
              <a:solidFill>
                <a:srgbClr val="0000CC"/>
              </a:solidFill>
              <a:latin typeface="Times New Roman" panose="02020603050405020304" pitchFamily="18" charset="0"/>
              <a:cs typeface="Times New Roman" panose="02020603050405020304" pitchFamily="18" charset="0"/>
            </a:endParaRPr>
          </a:p>
        </p:txBody>
      </p:sp>
      <p:sp>
        <p:nvSpPr>
          <p:cNvPr id="4" name="TextBox 1"/>
          <p:cNvSpPr txBox="1">
            <a:spLocks noChangeArrowheads="1"/>
          </p:cNvSpPr>
          <p:nvPr/>
        </p:nvSpPr>
        <p:spPr bwMode="auto">
          <a:xfrm>
            <a:off x="905905" y="1839912"/>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200" b="1">
                <a:solidFill>
                  <a:prstClr val="black"/>
                </a:solidFill>
                <a:latin typeface="Arial" panose="020B0604020202020204" pitchFamily="34" charset="0"/>
              </a:rPr>
              <a:t>O</a:t>
            </a:r>
          </a:p>
        </p:txBody>
      </p:sp>
      <p:sp>
        <p:nvSpPr>
          <p:cNvPr id="5" name="Oval 4"/>
          <p:cNvSpPr/>
          <p:nvPr/>
        </p:nvSpPr>
        <p:spPr>
          <a:xfrm>
            <a:off x="1148792" y="23558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6" name="Oval 5"/>
          <p:cNvSpPr/>
          <p:nvPr/>
        </p:nvSpPr>
        <p:spPr>
          <a:xfrm>
            <a:off x="1148792" y="25209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7" name="Oval 6"/>
          <p:cNvSpPr/>
          <p:nvPr/>
        </p:nvSpPr>
        <p:spPr>
          <a:xfrm>
            <a:off x="2013980" y="23558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2013980" y="25209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9" name="Oval 8"/>
          <p:cNvSpPr/>
          <p:nvPr/>
        </p:nvSpPr>
        <p:spPr>
          <a:xfrm>
            <a:off x="1480580" y="28384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0" name="Oval 9"/>
          <p:cNvSpPr/>
          <p:nvPr/>
        </p:nvSpPr>
        <p:spPr>
          <a:xfrm>
            <a:off x="1709180" y="28384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1" name="Oval 10"/>
          <p:cNvSpPr/>
          <p:nvPr/>
        </p:nvSpPr>
        <p:spPr>
          <a:xfrm>
            <a:off x="1485342" y="1905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2" name="Oval 11"/>
          <p:cNvSpPr/>
          <p:nvPr/>
        </p:nvSpPr>
        <p:spPr>
          <a:xfrm>
            <a:off x="1713942" y="1905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3" name="TextBox 3"/>
          <p:cNvSpPr txBox="1">
            <a:spLocks noChangeArrowheads="1"/>
          </p:cNvSpPr>
          <p:nvPr/>
        </p:nvSpPr>
        <p:spPr bwMode="auto">
          <a:xfrm>
            <a:off x="1099580" y="2838450"/>
            <a:ext cx="1604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b="1" dirty="0">
                <a:solidFill>
                  <a:prstClr val="black"/>
                </a:solidFill>
                <a:latin typeface="Arial" panose="020B0604020202020204" pitchFamily="34" charset="0"/>
              </a:rPr>
              <a:t>   </a:t>
            </a:r>
            <a:r>
              <a:rPr lang="en-US" altLang="en-US" sz="7200" b="1" dirty="0">
                <a:solidFill>
                  <a:prstClr val="black"/>
                </a:solidFill>
                <a:latin typeface="Arial" panose="020B0604020202020204" pitchFamily="34" charset="0"/>
              </a:rPr>
              <a:t>Br</a:t>
            </a:r>
          </a:p>
        </p:txBody>
      </p:sp>
      <p:sp>
        <p:nvSpPr>
          <p:cNvPr id="14" name="Oval 13"/>
          <p:cNvSpPr/>
          <p:nvPr/>
        </p:nvSpPr>
        <p:spPr>
          <a:xfrm>
            <a:off x="1099580" y="3351212"/>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5" name="Oval 14"/>
          <p:cNvSpPr/>
          <p:nvPr/>
        </p:nvSpPr>
        <p:spPr>
          <a:xfrm>
            <a:off x="1099580" y="3516312"/>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6" name="Oval 15"/>
          <p:cNvSpPr/>
          <p:nvPr/>
        </p:nvSpPr>
        <p:spPr>
          <a:xfrm>
            <a:off x="2362200" y="3427412"/>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7" name="Oval 16"/>
          <p:cNvSpPr/>
          <p:nvPr/>
        </p:nvSpPr>
        <p:spPr>
          <a:xfrm>
            <a:off x="2362200" y="3592512"/>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8" name="Oval 17"/>
          <p:cNvSpPr/>
          <p:nvPr/>
        </p:nvSpPr>
        <p:spPr>
          <a:xfrm>
            <a:off x="1513917" y="3897312"/>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19" name="Oval 18"/>
          <p:cNvSpPr/>
          <p:nvPr/>
        </p:nvSpPr>
        <p:spPr>
          <a:xfrm>
            <a:off x="1742517" y="3897312"/>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20" name="Rectangle 5"/>
          <p:cNvSpPr>
            <a:spLocks noChangeArrowheads="1"/>
          </p:cNvSpPr>
          <p:nvPr/>
        </p:nvSpPr>
        <p:spPr bwMode="auto">
          <a:xfrm>
            <a:off x="2099705" y="1839912"/>
            <a:ext cx="1211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7200" b="1">
                <a:solidFill>
                  <a:srgbClr val="000000"/>
                </a:solidFill>
                <a:latin typeface="Arial" panose="020B0604020202020204" pitchFamily="34" charset="0"/>
              </a:rPr>
              <a:t>Br</a:t>
            </a:r>
          </a:p>
        </p:txBody>
      </p:sp>
      <p:sp>
        <p:nvSpPr>
          <p:cNvPr id="21" name="Oval 20"/>
          <p:cNvSpPr/>
          <p:nvPr/>
        </p:nvSpPr>
        <p:spPr>
          <a:xfrm>
            <a:off x="2362200" y="28384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22" name="Oval 21"/>
          <p:cNvSpPr/>
          <p:nvPr/>
        </p:nvSpPr>
        <p:spPr>
          <a:xfrm>
            <a:off x="2590800" y="28448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23" name="Oval 22"/>
          <p:cNvSpPr/>
          <p:nvPr/>
        </p:nvSpPr>
        <p:spPr>
          <a:xfrm>
            <a:off x="2362200" y="1905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24" name="Oval 23"/>
          <p:cNvSpPr/>
          <p:nvPr/>
        </p:nvSpPr>
        <p:spPr>
          <a:xfrm>
            <a:off x="2590800" y="1905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25" name="Oval 24"/>
          <p:cNvSpPr/>
          <p:nvPr/>
        </p:nvSpPr>
        <p:spPr>
          <a:xfrm>
            <a:off x="3310967" y="23558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26" name="Oval 25"/>
          <p:cNvSpPr/>
          <p:nvPr/>
        </p:nvSpPr>
        <p:spPr>
          <a:xfrm>
            <a:off x="3310967" y="25209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27" name="Rectangle 23"/>
          <p:cNvSpPr>
            <a:spLocks noChangeArrowheads="1"/>
          </p:cNvSpPr>
          <p:nvPr/>
        </p:nvSpPr>
        <p:spPr bwMode="auto">
          <a:xfrm>
            <a:off x="5901767" y="1992312"/>
            <a:ext cx="903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200" b="1">
                <a:solidFill>
                  <a:srgbClr val="000000"/>
                </a:solidFill>
                <a:latin typeface="Arial" panose="020B0604020202020204" pitchFamily="34" charset="0"/>
              </a:rPr>
              <a:t>O</a:t>
            </a:r>
          </a:p>
        </p:txBody>
      </p:sp>
      <p:sp>
        <p:nvSpPr>
          <p:cNvPr id="28" name="Rectangle 25"/>
          <p:cNvSpPr>
            <a:spLocks noChangeArrowheads="1"/>
          </p:cNvSpPr>
          <p:nvPr/>
        </p:nvSpPr>
        <p:spPr bwMode="auto">
          <a:xfrm>
            <a:off x="5776355" y="3240087"/>
            <a:ext cx="1297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b="1" dirty="0">
                <a:solidFill>
                  <a:srgbClr val="000000"/>
                </a:solidFill>
                <a:latin typeface="Arial" panose="020B0604020202020204" pitchFamily="34" charset="0"/>
              </a:rPr>
              <a:t>   </a:t>
            </a:r>
            <a:r>
              <a:rPr lang="en-US" altLang="en-US" sz="7200" b="1" dirty="0">
                <a:solidFill>
                  <a:srgbClr val="000000"/>
                </a:solidFill>
                <a:latin typeface="Arial" panose="020B0604020202020204" pitchFamily="34" charset="0"/>
              </a:rPr>
              <a:t>Br</a:t>
            </a:r>
          </a:p>
        </p:txBody>
      </p:sp>
      <p:sp>
        <p:nvSpPr>
          <p:cNvPr id="29" name="Rectangle 21504"/>
          <p:cNvSpPr>
            <a:spLocks noChangeArrowheads="1"/>
          </p:cNvSpPr>
          <p:nvPr/>
        </p:nvSpPr>
        <p:spPr bwMode="auto">
          <a:xfrm>
            <a:off x="7132080" y="1993900"/>
            <a:ext cx="1209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7200" b="1">
                <a:solidFill>
                  <a:srgbClr val="000000"/>
                </a:solidFill>
                <a:latin typeface="Arial" panose="020B0604020202020204" pitchFamily="34" charset="0"/>
              </a:rPr>
              <a:t>Br</a:t>
            </a:r>
          </a:p>
        </p:txBody>
      </p:sp>
      <p:cxnSp>
        <p:nvCxnSpPr>
          <p:cNvPr id="30" name="Straight Connector 21508"/>
          <p:cNvCxnSpPr/>
          <p:nvPr/>
        </p:nvCxnSpPr>
        <p:spPr>
          <a:xfrm>
            <a:off x="6739967" y="2592387"/>
            <a:ext cx="457200" cy="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338330" y="3043237"/>
            <a:ext cx="0" cy="39370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ACB5D12-D77E-EF99-61C9-8269B4A268ED}"/>
              </a:ext>
            </a:extLst>
          </p:cNvPr>
          <p:cNvSpPr txBox="1"/>
          <p:nvPr/>
        </p:nvSpPr>
        <p:spPr>
          <a:xfrm>
            <a:off x="13812" y="4379716"/>
            <a:ext cx="9144000" cy="2431435"/>
          </a:xfrm>
          <a:prstGeom prst="rect">
            <a:avLst/>
          </a:prstGeom>
          <a:noFill/>
        </p:spPr>
        <p:txBody>
          <a:bodyPr wrap="square" rtlCol="0">
            <a:spAutoFit/>
          </a:bodyPr>
          <a:lstStyle/>
          <a:p>
            <a:pPr eaLnBrk="1" hangingPunct="1"/>
            <a:r>
              <a:rPr lang="en-US" altLang="en-US" sz="2800" dirty="0">
                <a:solidFill>
                  <a:prstClr val="black"/>
                </a:solidFill>
                <a:latin typeface="Times New Roman" panose="02020603050405020304" pitchFamily="18" charset="0"/>
                <a:cs typeface="Times New Roman" panose="02020603050405020304" pitchFamily="18" charset="0"/>
              </a:rPr>
              <a:t>These bonds are </a:t>
            </a:r>
            <a:r>
              <a:rPr lang="en-US" altLang="en-US" sz="2800" u="sng" dirty="0">
                <a:solidFill>
                  <a:prstClr val="black"/>
                </a:solidFill>
                <a:latin typeface="Times New Roman" panose="02020603050405020304" pitchFamily="18" charset="0"/>
                <a:cs typeface="Times New Roman" panose="02020603050405020304" pitchFamily="18" charset="0"/>
              </a:rPr>
              <a:t>SINGLE </a:t>
            </a:r>
            <a:r>
              <a:rPr lang="en-US" altLang="en-US" sz="2800" i="1" u="sng" dirty="0">
                <a:solidFill>
                  <a:srgbClr val="0000CC"/>
                </a:solidFill>
                <a:latin typeface="Times New Roman" panose="02020603050405020304" pitchFamily="18" charset="0"/>
                <a:cs typeface="Times New Roman" panose="02020603050405020304" pitchFamily="18" charset="0"/>
              </a:rPr>
              <a:t>POLAR</a:t>
            </a:r>
            <a:r>
              <a:rPr lang="en-US" altLang="en-US" sz="2800" u="sng" dirty="0">
                <a:solidFill>
                  <a:prstClr val="black"/>
                </a:solidFill>
                <a:latin typeface="Times New Roman" panose="02020603050405020304" pitchFamily="18" charset="0"/>
                <a:cs typeface="Times New Roman" panose="02020603050405020304" pitchFamily="18" charset="0"/>
              </a:rPr>
              <a:t> COVALENT</a:t>
            </a:r>
            <a:r>
              <a:rPr lang="en-US" altLang="en-US" sz="2800" dirty="0">
                <a:solidFill>
                  <a:prstClr val="black"/>
                </a:solidFill>
                <a:latin typeface="Times New Roman" panose="02020603050405020304" pitchFamily="18" charset="0"/>
                <a:cs typeface="Times New Roman" panose="02020603050405020304" pitchFamily="18" charset="0"/>
              </a:rPr>
              <a:t> bonds.  </a:t>
            </a:r>
          </a:p>
          <a:p>
            <a:pPr eaLnBrk="1" hangingPunct="1"/>
            <a:endParaRPr lang="en-US" altLang="en-US" sz="2800" dirty="0">
              <a:solidFill>
                <a:prstClr val="black"/>
              </a:solidFill>
              <a:latin typeface="Times New Roman" panose="02020603050405020304" pitchFamily="18" charset="0"/>
              <a:cs typeface="Times New Roman" panose="02020603050405020304" pitchFamily="18" charset="0"/>
            </a:endParaRPr>
          </a:p>
          <a:p>
            <a:pPr eaLnBrk="1" hangingPunct="1"/>
            <a:r>
              <a:rPr lang="en-US" altLang="en-US" sz="2400" dirty="0">
                <a:solidFill>
                  <a:srgbClr val="FF0000"/>
                </a:solidFill>
                <a:latin typeface="Times New Roman" panose="02020603050405020304" pitchFamily="18" charset="0"/>
                <a:cs typeface="Times New Roman" panose="02020603050405020304" pitchFamily="18" charset="0"/>
              </a:rPr>
              <a:t>Electronegativity difference:  3.4 - 3.0 = 0.4   </a:t>
            </a:r>
          </a:p>
          <a:p>
            <a:pPr eaLnBrk="1" hangingPunct="1"/>
            <a:endParaRPr lang="en-US" altLang="en-US" sz="2400"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2400" dirty="0">
                <a:solidFill>
                  <a:srgbClr val="FF0000"/>
                </a:solidFill>
                <a:latin typeface="Times New Roman" panose="02020603050405020304" pitchFamily="18" charset="0"/>
                <a:cs typeface="Times New Roman" panose="02020603050405020304" pitchFamily="18" charset="0"/>
              </a:rPr>
              <a:t>Just like with water, when one oxygen atoms bonds to 2 other atoms, the molecule is BENT.  </a:t>
            </a:r>
            <a:endParaRPr lang="en-US" dirty="0"/>
          </a:p>
        </p:txBody>
      </p:sp>
    </p:spTree>
    <p:extLst>
      <p:ext uri="{BB962C8B-B14F-4D97-AF65-F5344CB8AC3E}">
        <p14:creationId xmlns:p14="http://schemas.microsoft.com/office/powerpoint/2010/main" val="119022666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006600"/>
                </a:solidFill>
                <a:latin typeface="Times New Roman" panose="02020603050405020304" pitchFamily="18" charset="0"/>
                <a:cs typeface="Times New Roman" panose="02020603050405020304" pitchFamily="18" charset="0"/>
              </a:rPr>
              <a:t>72.  Let’s draw electron dot diagrams and then STRUCTURAL diagrams for these</a:t>
            </a:r>
            <a:br>
              <a:rPr lang="en-US" altLang="en-US" sz="2000" b="1" dirty="0">
                <a:solidFill>
                  <a:srgbClr val="006600"/>
                </a:solidFill>
                <a:latin typeface="Times New Roman" panose="02020603050405020304" pitchFamily="18" charset="0"/>
                <a:cs typeface="Times New Roman" panose="02020603050405020304" pitchFamily="18" charset="0"/>
              </a:rPr>
            </a:br>
            <a:r>
              <a:rPr lang="en-US" altLang="en-US" sz="2000" b="1" dirty="0">
                <a:solidFill>
                  <a:srgbClr val="006600"/>
                </a:solidFill>
                <a:latin typeface="Times New Roman" panose="02020603050405020304" pitchFamily="18" charset="0"/>
                <a:cs typeface="Times New Roman" panose="02020603050405020304" pitchFamily="18" charset="0"/>
              </a:rPr>
              <a:t>   compounds.    This is called CARBON TETRACHLORIDE,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10245" name="TextBox 6"/>
          <p:cNvSpPr txBox="1">
            <a:spLocks noChangeArrowheads="1"/>
          </p:cNvSpPr>
          <p:nvPr/>
        </p:nvSpPr>
        <p:spPr bwMode="auto">
          <a:xfrm>
            <a:off x="3810000" y="83927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CCl</a:t>
            </a:r>
            <a:r>
              <a:rPr lang="en-US" altLang="en-US" sz="3600" baseline="-25000" dirty="0">
                <a:solidFill>
                  <a:srgbClr val="0000CC"/>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8011667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006600"/>
                </a:solidFill>
                <a:latin typeface="Times New Roman" panose="02020603050405020304" pitchFamily="18" charset="0"/>
                <a:cs typeface="Times New Roman" panose="02020603050405020304" pitchFamily="18" charset="0"/>
              </a:rPr>
              <a:t>72.  Let’s draw electron dot diagrams and then STRUCTURAL diagrams for these</a:t>
            </a:r>
            <a:br>
              <a:rPr lang="en-US" altLang="en-US" sz="2000" b="1" dirty="0">
                <a:solidFill>
                  <a:srgbClr val="006600"/>
                </a:solidFill>
                <a:latin typeface="Times New Roman" panose="02020603050405020304" pitchFamily="18" charset="0"/>
                <a:cs typeface="Times New Roman" panose="02020603050405020304" pitchFamily="18" charset="0"/>
              </a:rPr>
            </a:br>
            <a:r>
              <a:rPr lang="en-US" altLang="en-US" sz="2000" b="1" dirty="0">
                <a:solidFill>
                  <a:srgbClr val="006600"/>
                </a:solidFill>
                <a:latin typeface="Times New Roman" panose="02020603050405020304" pitchFamily="18" charset="0"/>
                <a:cs typeface="Times New Roman" panose="02020603050405020304" pitchFamily="18" charset="0"/>
              </a:rPr>
              <a:t>   compounds.    This is called CARBON TETRACHLORIDE,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10245" name="TextBox 6"/>
          <p:cNvSpPr txBox="1">
            <a:spLocks noChangeArrowheads="1"/>
          </p:cNvSpPr>
          <p:nvPr/>
        </p:nvSpPr>
        <p:spPr bwMode="auto">
          <a:xfrm>
            <a:off x="3810000" y="83927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CCl</a:t>
            </a:r>
            <a:r>
              <a:rPr lang="en-US" altLang="en-US" sz="3600" baseline="-25000" dirty="0">
                <a:solidFill>
                  <a:srgbClr val="0000CC"/>
                </a:solidFill>
                <a:latin typeface="Times New Roman" panose="02020603050405020304" pitchFamily="18" charset="0"/>
                <a:cs typeface="Times New Roman" panose="02020603050405020304" pitchFamily="18" charset="0"/>
              </a:rPr>
              <a:t>4</a:t>
            </a:r>
          </a:p>
        </p:txBody>
      </p:sp>
      <p:sp>
        <p:nvSpPr>
          <p:cNvPr id="2" name="Rectangle 1"/>
          <p:cNvSpPr/>
          <p:nvPr/>
        </p:nvSpPr>
        <p:spPr>
          <a:xfrm>
            <a:off x="9099" y="5233900"/>
            <a:ext cx="9144000" cy="1569660"/>
          </a:xfrm>
          <a:prstGeom prst="rect">
            <a:avLst/>
          </a:prstGeom>
        </p:spPr>
        <p:txBody>
          <a:bodyPr wrap="square">
            <a:spAutoFit/>
          </a:bodyPr>
          <a:lstStyle/>
          <a:p>
            <a:pPr eaLnBrk="1" hangingPunct="1"/>
            <a:r>
              <a:rPr lang="en-US" altLang="en-US" sz="3200" dirty="0">
                <a:solidFill>
                  <a:prstClr val="black"/>
                </a:solidFill>
                <a:latin typeface="Times New Roman" panose="02020603050405020304" pitchFamily="18" charset="0"/>
                <a:cs typeface="Times New Roman" panose="02020603050405020304" pitchFamily="18" charset="0"/>
              </a:rPr>
              <a:t>The EN difference between Cl–C is 3.2 – 2.6 = 0.6</a:t>
            </a:r>
            <a:br>
              <a:rPr lang="en-US" altLang="en-US" sz="3200" dirty="0">
                <a:solidFill>
                  <a:prstClr val="black"/>
                </a:solidFill>
                <a:latin typeface="Times New Roman" panose="02020603050405020304" pitchFamily="18" charset="0"/>
                <a:cs typeface="Times New Roman" panose="02020603050405020304" pitchFamily="18" charset="0"/>
              </a:rPr>
            </a:br>
            <a:br>
              <a:rPr lang="en-US" altLang="en-US" sz="3200" dirty="0">
                <a:solidFill>
                  <a:prstClr val="black"/>
                </a:solidFill>
                <a:latin typeface="Times New Roman" panose="02020603050405020304" pitchFamily="18" charset="0"/>
                <a:cs typeface="Times New Roman" panose="02020603050405020304" pitchFamily="18" charset="0"/>
              </a:rPr>
            </a:br>
            <a:r>
              <a:rPr lang="en-US" altLang="en-US" sz="3200" dirty="0">
                <a:solidFill>
                  <a:prstClr val="black"/>
                </a:solidFill>
                <a:latin typeface="Times New Roman" panose="02020603050405020304" pitchFamily="18" charset="0"/>
                <a:cs typeface="Times New Roman" panose="02020603050405020304" pitchFamily="18" charset="0"/>
              </a:rPr>
              <a:t>These are FOUR </a:t>
            </a:r>
            <a:r>
              <a:rPr lang="en-US" altLang="en-US" sz="3200" dirty="0">
                <a:solidFill>
                  <a:srgbClr val="FF0000"/>
                </a:solidFill>
                <a:latin typeface="Times New Roman" panose="02020603050405020304" pitchFamily="18" charset="0"/>
                <a:cs typeface="Times New Roman" panose="02020603050405020304" pitchFamily="18" charset="0"/>
              </a:rPr>
              <a:t>single polar covalent bonds.  </a:t>
            </a:r>
          </a:p>
        </p:txBody>
      </p:sp>
      <p:sp>
        <p:nvSpPr>
          <p:cNvPr id="5" name="Oval 4"/>
          <p:cNvSpPr/>
          <p:nvPr/>
        </p:nvSpPr>
        <p:spPr>
          <a:xfrm>
            <a:off x="1785937" y="2941638"/>
            <a:ext cx="46037"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6" name="Oval 5"/>
          <p:cNvSpPr/>
          <p:nvPr/>
        </p:nvSpPr>
        <p:spPr>
          <a:xfrm>
            <a:off x="2544763" y="2895600"/>
            <a:ext cx="46037" cy="46038"/>
          </a:xfrm>
          <a:prstGeom prst="ellipse">
            <a:avLst/>
          </a:prstGeom>
          <a:solidFill>
            <a:schemeClr val="tx1"/>
          </a:solidFill>
          <a:ln>
            <a:solidFill>
              <a:schemeClr val="tx1"/>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7" name="Oval 6"/>
          <p:cNvSpPr/>
          <p:nvPr/>
        </p:nvSpPr>
        <p:spPr>
          <a:xfrm>
            <a:off x="2544763" y="3048000"/>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1785937" y="30940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9" name="Oval 8"/>
          <p:cNvSpPr/>
          <p:nvPr/>
        </p:nvSpPr>
        <p:spPr>
          <a:xfrm>
            <a:off x="2243137" y="3398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0" name="Oval 9"/>
          <p:cNvSpPr/>
          <p:nvPr/>
        </p:nvSpPr>
        <p:spPr>
          <a:xfrm>
            <a:off x="2209800" y="2636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1" name="Oval 10"/>
          <p:cNvSpPr/>
          <p:nvPr/>
        </p:nvSpPr>
        <p:spPr>
          <a:xfrm>
            <a:off x="2928937" y="34750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2" name="Oval 11"/>
          <p:cNvSpPr/>
          <p:nvPr/>
        </p:nvSpPr>
        <p:spPr>
          <a:xfrm>
            <a:off x="3157537" y="34750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3" name="Oval 12"/>
          <p:cNvSpPr/>
          <p:nvPr/>
        </p:nvSpPr>
        <p:spPr>
          <a:xfrm>
            <a:off x="2895600" y="2636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4" name="Oval 13"/>
          <p:cNvSpPr/>
          <p:nvPr/>
        </p:nvSpPr>
        <p:spPr>
          <a:xfrm>
            <a:off x="3124200" y="2636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5" name="Oval 14"/>
          <p:cNvSpPr/>
          <p:nvPr/>
        </p:nvSpPr>
        <p:spPr>
          <a:xfrm>
            <a:off x="3535363" y="3001962"/>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6" name="Oval 15"/>
          <p:cNvSpPr/>
          <p:nvPr/>
        </p:nvSpPr>
        <p:spPr>
          <a:xfrm>
            <a:off x="3535363" y="3154362"/>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7" name="Oval 16"/>
          <p:cNvSpPr/>
          <p:nvPr/>
        </p:nvSpPr>
        <p:spPr>
          <a:xfrm>
            <a:off x="1371600" y="2636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8" name="Oval 17"/>
          <p:cNvSpPr/>
          <p:nvPr/>
        </p:nvSpPr>
        <p:spPr>
          <a:xfrm>
            <a:off x="1143000" y="2636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9" name="Oval 18"/>
          <p:cNvSpPr/>
          <p:nvPr/>
        </p:nvSpPr>
        <p:spPr>
          <a:xfrm>
            <a:off x="1404937" y="3398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0" name="Oval 19"/>
          <p:cNvSpPr/>
          <p:nvPr/>
        </p:nvSpPr>
        <p:spPr>
          <a:xfrm>
            <a:off x="1176337" y="3398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1" name="Oval 20"/>
          <p:cNvSpPr/>
          <p:nvPr/>
        </p:nvSpPr>
        <p:spPr>
          <a:xfrm>
            <a:off x="795337" y="30940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2" name="Oval 21"/>
          <p:cNvSpPr/>
          <p:nvPr/>
        </p:nvSpPr>
        <p:spPr>
          <a:xfrm>
            <a:off x="795337" y="2925762"/>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3" name="Oval 22"/>
          <p:cNvSpPr/>
          <p:nvPr/>
        </p:nvSpPr>
        <p:spPr>
          <a:xfrm>
            <a:off x="2057400" y="2636838"/>
            <a:ext cx="46037" cy="46038"/>
          </a:xfrm>
          <a:prstGeom prst="ellipse">
            <a:avLst/>
          </a:prstGeom>
          <a:solidFill>
            <a:schemeClr val="tx1"/>
          </a:solidFill>
          <a:ln>
            <a:solidFill>
              <a:schemeClr val="tx1"/>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4" name="Oval 23"/>
          <p:cNvSpPr/>
          <p:nvPr/>
        </p:nvSpPr>
        <p:spPr>
          <a:xfrm>
            <a:off x="2090737" y="3398838"/>
            <a:ext cx="46037" cy="46038"/>
          </a:xfrm>
          <a:prstGeom prst="ellipse">
            <a:avLst/>
          </a:prstGeom>
          <a:solidFill>
            <a:schemeClr val="tx1"/>
          </a:solidFill>
          <a:ln>
            <a:solidFill>
              <a:schemeClr val="tx1"/>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5" name="TextBox 27"/>
          <p:cNvSpPr txBox="1">
            <a:spLocks noChangeArrowheads="1"/>
          </p:cNvSpPr>
          <p:nvPr/>
        </p:nvSpPr>
        <p:spPr bwMode="auto">
          <a:xfrm>
            <a:off x="1699418" y="1752600"/>
            <a:ext cx="106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dirty="0">
                <a:solidFill>
                  <a:srgbClr val="FF0000"/>
                </a:solidFill>
                <a:latin typeface="Arial" panose="020B0604020202020204" pitchFamily="34" charset="0"/>
              </a:rPr>
              <a:t>Cl</a:t>
            </a:r>
          </a:p>
        </p:txBody>
      </p:sp>
      <p:sp>
        <p:nvSpPr>
          <p:cNvPr id="26" name="Rectangle 28"/>
          <p:cNvSpPr>
            <a:spLocks noChangeArrowheads="1"/>
          </p:cNvSpPr>
          <p:nvPr/>
        </p:nvSpPr>
        <p:spPr bwMode="auto">
          <a:xfrm>
            <a:off x="1789113" y="3322638"/>
            <a:ext cx="954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dirty="0">
                <a:solidFill>
                  <a:srgbClr val="FF0000"/>
                </a:solidFill>
                <a:latin typeface="Arial" panose="020B0604020202020204" pitchFamily="34" charset="0"/>
              </a:rPr>
              <a:t>Cl</a:t>
            </a:r>
          </a:p>
        </p:txBody>
      </p:sp>
      <p:sp>
        <p:nvSpPr>
          <p:cNvPr id="27" name="Oval 26"/>
          <p:cNvSpPr/>
          <p:nvPr/>
        </p:nvSpPr>
        <p:spPr>
          <a:xfrm>
            <a:off x="2620963" y="23320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8" name="Oval 27"/>
          <p:cNvSpPr/>
          <p:nvPr/>
        </p:nvSpPr>
        <p:spPr>
          <a:xfrm>
            <a:off x="2620963" y="2163762"/>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9" name="Oval 28"/>
          <p:cNvSpPr/>
          <p:nvPr/>
        </p:nvSpPr>
        <p:spPr>
          <a:xfrm>
            <a:off x="1706563" y="23320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0" name="Oval 29"/>
          <p:cNvSpPr/>
          <p:nvPr/>
        </p:nvSpPr>
        <p:spPr>
          <a:xfrm>
            <a:off x="1706563" y="2163762"/>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1" name="Oval 30"/>
          <p:cNvSpPr/>
          <p:nvPr/>
        </p:nvSpPr>
        <p:spPr>
          <a:xfrm>
            <a:off x="2011363" y="17986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2" name="Oval 31"/>
          <p:cNvSpPr/>
          <p:nvPr/>
        </p:nvSpPr>
        <p:spPr>
          <a:xfrm>
            <a:off x="2209800" y="17986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3" name="Oval 32"/>
          <p:cNvSpPr/>
          <p:nvPr/>
        </p:nvSpPr>
        <p:spPr>
          <a:xfrm>
            <a:off x="1782763" y="3779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4" name="Oval 33"/>
          <p:cNvSpPr/>
          <p:nvPr/>
        </p:nvSpPr>
        <p:spPr>
          <a:xfrm>
            <a:off x="1782763" y="39322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5" name="Oval 34"/>
          <p:cNvSpPr/>
          <p:nvPr/>
        </p:nvSpPr>
        <p:spPr>
          <a:xfrm>
            <a:off x="2087563" y="4160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6" name="Oval 35"/>
          <p:cNvSpPr/>
          <p:nvPr/>
        </p:nvSpPr>
        <p:spPr>
          <a:xfrm>
            <a:off x="2316163" y="4160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7" name="Oval 36"/>
          <p:cNvSpPr/>
          <p:nvPr/>
        </p:nvSpPr>
        <p:spPr>
          <a:xfrm>
            <a:off x="2697163" y="3763962"/>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8" name="Oval 37"/>
          <p:cNvSpPr/>
          <p:nvPr/>
        </p:nvSpPr>
        <p:spPr>
          <a:xfrm>
            <a:off x="2697163" y="39322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73" name="Rectangle 28"/>
          <p:cNvSpPr>
            <a:spLocks noChangeArrowheads="1"/>
          </p:cNvSpPr>
          <p:nvPr/>
        </p:nvSpPr>
        <p:spPr bwMode="auto">
          <a:xfrm>
            <a:off x="838200" y="2514600"/>
            <a:ext cx="954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dirty="0">
                <a:solidFill>
                  <a:srgbClr val="FF0000"/>
                </a:solidFill>
                <a:latin typeface="Arial" panose="020B0604020202020204" pitchFamily="34" charset="0"/>
              </a:rPr>
              <a:t>Cl</a:t>
            </a:r>
          </a:p>
        </p:txBody>
      </p:sp>
      <p:sp>
        <p:nvSpPr>
          <p:cNvPr id="74" name="Rectangle 28"/>
          <p:cNvSpPr>
            <a:spLocks noChangeArrowheads="1"/>
          </p:cNvSpPr>
          <p:nvPr/>
        </p:nvSpPr>
        <p:spPr bwMode="auto">
          <a:xfrm>
            <a:off x="2619374" y="2586038"/>
            <a:ext cx="954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dirty="0">
                <a:solidFill>
                  <a:srgbClr val="FF0000"/>
                </a:solidFill>
                <a:latin typeface="Arial" panose="020B0604020202020204" pitchFamily="34" charset="0"/>
              </a:rPr>
              <a:t>Cl</a:t>
            </a:r>
          </a:p>
        </p:txBody>
      </p:sp>
      <p:sp>
        <p:nvSpPr>
          <p:cNvPr id="75" name="Rectangle 28"/>
          <p:cNvSpPr>
            <a:spLocks noChangeArrowheads="1"/>
          </p:cNvSpPr>
          <p:nvPr/>
        </p:nvSpPr>
        <p:spPr bwMode="auto">
          <a:xfrm>
            <a:off x="1828800" y="2514600"/>
            <a:ext cx="7409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dirty="0">
                <a:solidFill>
                  <a:srgbClr val="006600"/>
                </a:solidFill>
                <a:latin typeface="Arial" panose="020B0604020202020204" pitchFamily="34" charset="0"/>
              </a:rPr>
              <a:t>C</a:t>
            </a:r>
          </a:p>
        </p:txBody>
      </p:sp>
    </p:spTree>
    <p:extLst>
      <p:ext uri="{BB962C8B-B14F-4D97-AF65-F5344CB8AC3E}">
        <p14:creationId xmlns:p14="http://schemas.microsoft.com/office/powerpoint/2010/main" val="9461913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000" b="1" dirty="0">
                <a:solidFill>
                  <a:srgbClr val="006600"/>
                </a:solidFill>
                <a:latin typeface="Times New Roman" panose="02020603050405020304" pitchFamily="18" charset="0"/>
                <a:cs typeface="Times New Roman" panose="02020603050405020304" pitchFamily="18" charset="0"/>
              </a:rPr>
              <a:t>72.  Let’s draw electron dot diagrams and then STRUCTURAL diagrams for these</a:t>
            </a:r>
            <a:br>
              <a:rPr lang="en-US" altLang="en-US" sz="2000" b="1" dirty="0">
                <a:solidFill>
                  <a:srgbClr val="006600"/>
                </a:solidFill>
                <a:latin typeface="Times New Roman" panose="02020603050405020304" pitchFamily="18" charset="0"/>
                <a:cs typeface="Times New Roman" panose="02020603050405020304" pitchFamily="18" charset="0"/>
              </a:rPr>
            </a:br>
            <a:r>
              <a:rPr lang="en-US" altLang="en-US" sz="2000" b="1" dirty="0">
                <a:solidFill>
                  <a:srgbClr val="006600"/>
                </a:solidFill>
                <a:latin typeface="Times New Roman" panose="02020603050405020304" pitchFamily="18" charset="0"/>
                <a:cs typeface="Times New Roman" panose="02020603050405020304" pitchFamily="18" charset="0"/>
              </a:rPr>
              <a:t>   compounds.    This is called CARBON TETRACHLORIDE, with a formula of:  </a:t>
            </a: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endParaRPr lang="en-US" altLang="en-US" sz="1800" dirty="0">
              <a:solidFill>
                <a:prstClr val="black"/>
              </a:solidFill>
            </a:endParaRPr>
          </a:p>
          <a:p>
            <a:pPr eaLnBrk="1" hangingPunct="1">
              <a:spcBef>
                <a:spcPct val="0"/>
              </a:spcBef>
              <a:buFont typeface="Arial" panose="020B0604020202020204" pitchFamily="34" charset="0"/>
              <a:buNone/>
            </a:pPr>
            <a:r>
              <a:rPr lang="en-US" altLang="en-US" sz="1800" dirty="0">
                <a:solidFill>
                  <a:prstClr val="black"/>
                </a:solidFill>
              </a:rPr>
              <a:t>                                  DOTS                                                                                    Structural</a:t>
            </a:r>
          </a:p>
        </p:txBody>
      </p:sp>
      <p:sp>
        <p:nvSpPr>
          <p:cNvPr id="10245" name="TextBox 6"/>
          <p:cNvSpPr txBox="1">
            <a:spLocks noChangeArrowheads="1"/>
          </p:cNvSpPr>
          <p:nvPr/>
        </p:nvSpPr>
        <p:spPr bwMode="auto">
          <a:xfrm>
            <a:off x="3810000" y="83927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CCl</a:t>
            </a:r>
            <a:r>
              <a:rPr lang="en-US" altLang="en-US" sz="3600" baseline="-25000" dirty="0">
                <a:solidFill>
                  <a:srgbClr val="0000CC"/>
                </a:solidFill>
                <a:latin typeface="Times New Roman" panose="02020603050405020304" pitchFamily="18" charset="0"/>
                <a:cs typeface="Times New Roman" panose="02020603050405020304" pitchFamily="18" charset="0"/>
              </a:rPr>
              <a:t>4</a:t>
            </a:r>
          </a:p>
        </p:txBody>
      </p:sp>
      <p:sp>
        <p:nvSpPr>
          <p:cNvPr id="5" name="Oval 4"/>
          <p:cNvSpPr/>
          <p:nvPr/>
        </p:nvSpPr>
        <p:spPr>
          <a:xfrm>
            <a:off x="1785937" y="2941638"/>
            <a:ext cx="46037"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solidFill>
                <a:prstClr val="white"/>
              </a:solidFill>
            </a:endParaRPr>
          </a:p>
        </p:txBody>
      </p:sp>
      <p:sp>
        <p:nvSpPr>
          <p:cNvPr id="6" name="Oval 5"/>
          <p:cNvSpPr/>
          <p:nvPr/>
        </p:nvSpPr>
        <p:spPr>
          <a:xfrm>
            <a:off x="2544763" y="2895600"/>
            <a:ext cx="46037" cy="46038"/>
          </a:xfrm>
          <a:prstGeom prst="ellipse">
            <a:avLst/>
          </a:prstGeom>
          <a:solidFill>
            <a:schemeClr val="tx1"/>
          </a:solidFill>
          <a:ln>
            <a:solidFill>
              <a:schemeClr val="tx1"/>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7" name="Oval 6"/>
          <p:cNvSpPr/>
          <p:nvPr/>
        </p:nvSpPr>
        <p:spPr>
          <a:xfrm>
            <a:off x="2544763" y="3048000"/>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1785937" y="30940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9" name="Oval 8"/>
          <p:cNvSpPr/>
          <p:nvPr/>
        </p:nvSpPr>
        <p:spPr>
          <a:xfrm>
            <a:off x="2243137" y="3398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0" name="Oval 9"/>
          <p:cNvSpPr/>
          <p:nvPr/>
        </p:nvSpPr>
        <p:spPr>
          <a:xfrm>
            <a:off x="2209800" y="2636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1" name="Oval 10"/>
          <p:cNvSpPr/>
          <p:nvPr/>
        </p:nvSpPr>
        <p:spPr>
          <a:xfrm>
            <a:off x="2928937" y="34750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2" name="Oval 11"/>
          <p:cNvSpPr/>
          <p:nvPr/>
        </p:nvSpPr>
        <p:spPr>
          <a:xfrm>
            <a:off x="3157537" y="34750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3" name="Oval 12"/>
          <p:cNvSpPr/>
          <p:nvPr/>
        </p:nvSpPr>
        <p:spPr>
          <a:xfrm>
            <a:off x="2895600" y="2636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4" name="Oval 13"/>
          <p:cNvSpPr/>
          <p:nvPr/>
        </p:nvSpPr>
        <p:spPr>
          <a:xfrm>
            <a:off x="3124200" y="2636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5" name="Oval 14"/>
          <p:cNvSpPr/>
          <p:nvPr/>
        </p:nvSpPr>
        <p:spPr>
          <a:xfrm>
            <a:off x="3535363" y="3001962"/>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6" name="Oval 15"/>
          <p:cNvSpPr/>
          <p:nvPr/>
        </p:nvSpPr>
        <p:spPr>
          <a:xfrm>
            <a:off x="3535363" y="3154362"/>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7" name="Oval 16"/>
          <p:cNvSpPr/>
          <p:nvPr/>
        </p:nvSpPr>
        <p:spPr>
          <a:xfrm>
            <a:off x="1371600" y="2636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8" name="Oval 17"/>
          <p:cNvSpPr/>
          <p:nvPr/>
        </p:nvSpPr>
        <p:spPr>
          <a:xfrm>
            <a:off x="1143000" y="2636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19" name="Oval 18"/>
          <p:cNvSpPr/>
          <p:nvPr/>
        </p:nvSpPr>
        <p:spPr>
          <a:xfrm>
            <a:off x="1404937" y="3398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0" name="Oval 19"/>
          <p:cNvSpPr/>
          <p:nvPr/>
        </p:nvSpPr>
        <p:spPr>
          <a:xfrm>
            <a:off x="1176337" y="3398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1" name="Oval 20"/>
          <p:cNvSpPr/>
          <p:nvPr/>
        </p:nvSpPr>
        <p:spPr>
          <a:xfrm>
            <a:off x="795337" y="30940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2" name="Oval 21"/>
          <p:cNvSpPr/>
          <p:nvPr/>
        </p:nvSpPr>
        <p:spPr>
          <a:xfrm>
            <a:off x="795337" y="2925762"/>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3" name="Oval 22"/>
          <p:cNvSpPr/>
          <p:nvPr/>
        </p:nvSpPr>
        <p:spPr>
          <a:xfrm>
            <a:off x="2057400" y="2636838"/>
            <a:ext cx="46037" cy="46038"/>
          </a:xfrm>
          <a:prstGeom prst="ellipse">
            <a:avLst/>
          </a:prstGeom>
          <a:solidFill>
            <a:schemeClr val="tx1"/>
          </a:solidFill>
          <a:ln>
            <a:solidFill>
              <a:schemeClr val="tx1"/>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4" name="Oval 23"/>
          <p:cNvSpPr/>
          <p:nvPr/>
        </p:nvSpPr>
        <p:spPr>
          <a:xfrm>
            <a:off x="2090737" y="3398838"/>
            <a:ext cx="46037" cy="46038"/>
          </a:xfrm>
          <a:prstGeom prst="ellipse">
            <a:avLst/>
          </a:prstGeom>
          <a:solidFill>
            <a:schemeClr val="tx1"/>
          </a:solidFill>
          <a:ln>
            <a:solidFill>
              <a:schemeClr val="tx1"/>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5" name="TextBox 27"/>
          <p:cNvSpPr txBox="1">
            <a:spLocks noChangeArrowheads="1"/>
          </p:cNvSpPr>
          <p:nvPr/>
        </p:nvSpPr>
        <p:spPr bwMode="auto">
          <a:xfrm>
            <a:off x="1699418" y="1752600"/>
            <a:ext cx="106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dirty="0">
                <a:solidFill>
                  <a:srgbClr val="FF0000"/>
                </a:solidFill>
                <a:latin typeface="Arial" panose="020B0604020202020204" pitchFamily="34" charset="0"/>
              </a:rPr>
              <a:t>Cl</a:t>
            </a:r>
          </a:p>
        </p:txBody>
      </p:sp>
      <p:sp>
        <p:nvSpPr>
          <p:cNvPr id="26" name="Rectangle 28"/>
          <p:cNvSpPr>
            <a:spLocks noChangeArrowheads="1"/>
          </p:cNvSpPr>
          <p:nvPr/>
        </p:nvSpPr>
        <p:spPr bwMode="auto">
          <a:xfrm>
            <a:off x="1789113" y="3322638"/>
            <a:ext cx="954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dirty="0">
                <a:solidFill>
                  <a:srgbClr val="FF0000"/>
                </a:solidFill>
                <a:latin typeface="Arial" panose="020B0604020202020204" pitchFamily="34" charset="0"/>
              </a:rPr>
              <a:t>Cl</a:t>
            </a:r>
          </a:p>
        </p:txBody>
      </p:sp>
      <p:sp>
        <p:nvSpPr>
          <p:cNvPr id="27" name="Oval 26"/>
          <p:cNvSpPr/>
          <p:nvPr/>
        </p:nvSpPr>
        <p:spPr>
          <a:xfrm>
            <a:off x="2620963" y="23320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8" name="Oval 27"/>
          <p:cNvSpPr/>
          <p:nvPr/>
        </p:nvSpPr>
        <p:spPr>
          <a:xfrm>
            <a:off x="2620963" y="2163762"/>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29" name="Oval 28"/>
          <p:cNvSpPr/>
          <p:nvPr/>
        </p:nvSpPr>
        <p:spPr>
          <a:xfrm>
            <a:off x="1706563" y="23320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0" name="Oval 29"/>
          <p:cNvSpPr/>
          <p:nvPr/>
        </p:nvSpPr>
        <p:spPr>
          <a:xfrm>
            <a:off x="1706563" y="2163762"/>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1" name="Oval 30"/>
          <p:cNvSpPr/>
          <p:nvPr/>
        </p:nvSpPr>
        <p:spPr>
          <a:xfrm>
            <a:off x="2011363" y="17986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2" name="Oval 31"/>
          <p:cNvSpPr/>
          <p:nvPr/>
        </p:nvSpPr>
        <p:spPr>
          <a:xfrm>
            <a:off x="2209800" y="17986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3" name="Oval 32"/>
          <p:cNvSpPr/>
          <p:nvPr/>
        </p:nvSpPr>
        <p:spPr>
          <a:xfrm>
            <a:off x="1782763" y="3779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4" name="Oval 33"/>
          <p:cNvSpPr/>
          <p:nvPr/>
        </p:nvSpPr>
        <p:spPr>
          <a:xfrm>
            <a:off x="1782763" y="39322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5" name="Oval 34"/>
          <p:cNvSpPr/>
          <p:nvPr/>
        </p:nvSpPr>
        <p:spPr>
          <a:xfrm>
            <a:off x="2087563" y="4160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6" name="Oval 35"/>
          <p:cNvSpPr/>
          <p:nvPr/>
        </p:nvSpPr>
        <p:spPr>
          <a:xfrm>
            <a:off x="2316163" y="41608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7" name="Oval 36"/>
          <p:cNvSpPr/>
          <p:nvPr/>
        </p:nvSpPr>
        <p:spPr>
          <a:xfrm>
            <a:off x="2697163" y="3763962"/>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38" name="Oval 37"/>
          <p:cNvSpPr/>
          <p:nvPr/>
        </p:nvSpPr>
        <p:spPr>
          <a:xfrm>
            <a:off x="2697163" y="3932238"/>
            <a:ext cx="46037" cy="46038"/>
          </a:xfrm>
          <a:prstGeom prst="ellipse">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73" name="Rectangle 28"/>
          <p:cNvSpPr>
            <a:spLocks noChangeArrowheads="1"/>
          </p:cNvSpPr>
          <p:nvPr/>
        </p:nvSpPr>
        <p:spPr bwMode="auto">
          <a:xfrm>
            <a:off x="838200" y="2514600"/>
            <a:ext cx="954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dirty="0">
                <a:solidFill>
                  <a:srgbClr val="FF0000"/>
                </a:solidFill>
                <a:latin typeface="Arial" panose="020B0604020202020204" pitchFamily="34" charset="0"/>
              </a:rPr>
              <a:t>Cl</a:t>
            </a:r>
          </a:p>
        </p:txBody>
      </p:sp>
      <p:sp>
        <p:nvSpPr>
          <p:cNvPr id="74" name="Rectangle 28"/>
          <p:cNvSpPr>
            <a:spLocks noChangeArrowheads="1"/>
          </p:cNvSpPr>
          <p:nvPr/>
        </p:nvSpPr>
        <p:spPr bwMode="auto">
          <a:xfrm>
            <a:off x="2619374" y="2586038"/>
            <a:ext cx="954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dirty="0">
                <a:solidFill>
                  <a:srgbClr val="FF0000"/>
                </a:solidFill>
                <a:latin typeface="Arial" panose="020B0604020202020204" pitchFamily="34" charset="0"/>
              </a:rPr>
              <a:t>Cl</a:t>
            </a:r>
          </a:p>
        </p:txBody>
      </p:sp>
      <p:sp>
        <p:nvSpPr>
          <p:cNvPr id="75" name="Rectangle 28"/>
          <p:cNvSpPr>
            <a:spLocks noChangeArrowheads="1"/>
          </p:cNvSpPr>
          <p:nvPr/>
        </p:nvSpPr>
        <p:spPr bwMode="auto">
          <a:xfrm>
            <a:off x="1828800" y="2514600"/>
            <a:ext cx="7409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dirty="0">
                <a:solidFill>
                  <a:srgbClr val="006600"/>
                </a:solidFill>
                <a:latin typeface="Arial" panose="020B0604020202020204" pitchFamily="34" charset="0"/>
              </a:rPr>
              <a:t>C</a:t>
            </a:r>
          </a:p>
        </p:txBody>
      </p:sp>
      <p:sp>
        <p:nvSpPr>
          <p:cNvPr id="42" name="TextBox 44">
            <a:extLst>
              <a:ext uri="{FF2B5EF4-FFF2-40B4-BE49-F238E27FC236}">
                <a16:creationId xmlns:a16="http://schemas.microsoft.com/office/drawing/2014/main" id="{9C7761AD-4D64-4807-8668-EBA93432867E}"/>
              </a:ext>
            </a:extLst>
          </p:cNvPr>
          <p:cNvSpPr txBox="1">
            <a:spLocks noChangeArrowheads="1"/>
          </p:cNvSpPr>
          <p:nvPr/>
        </p:nvSpPr>
        <p:spPr bwMode="auto">
          <a:xfrm>
            <a:off x="5257800" y="2819400"/>
            <a:ext cx="411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a:solidFill>
                  <a:prstClr val="black"/>
                </a:solidFill>
                <a:latin typeface="Arial" panose="020B0604020202020204" pitchFamily="34" charset="0"/>
              </a:rPr>
              <a:t>Cl―C―Cl</a:t>
            </a:r>
          </a:p>
        </p:txBody>
      </p:sp>
      <p:sp>
        <p:nvSpPr>
          <p:cNvPr id="43" name="TextBox 45">
            <a:extLst>
              <a:ext uri="{FF2B5EF4-FFF2-40B4-BE49-F238E27FC236}">
                <a16:creationId xmlns:a16="http://schemas.microsoft.com/office/drawing/2014/main" id="{9ED4F532-3B3B-4FF3-A98F-8D063BB533E9}"/>
              </a:ext>
            </a:extLst>
          </p:cNvPr>
          <p:cNvSpPr txBox="1">
            <a:spLocks noChangeArrowheads="1"/>
          </p:cNvSpPr>
          <p:nvPr/>
        </p:nvSpPr>
        <p:spPr bwMode="auto">
          <a:xfrm>
            <a:off x="6705600" y="1371600"/>
            <a:ext cx="121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a:solidFill>
                  <a:prstClr val="black"/>
                </a:solidFill>
                <a:latin typeface="Arial" panose="020B0604020202020204" pitchFamily="34" charset="0"/>
              </a:rPr>
              <a:t>Cl</a:t>
            </a:r>
          </a:p>
        </p:txBody>
      </p:sp>
      <p:sp>
        <p:nvSpPr>
          <p:cNvPr id="44" name="Rectangle 46">
            <a:extLst>
              <a:ext uri="{FF2B5EF4-FFF2-40B4-BE49-F238E27FC236}">
                <a16:creationId xmlns:a16="http://schemas.microsoft.com/office/drawing/2014/main" id="{FA2B1956-493F-4D5A-9EEC-3CE3BD3B1EA1}"/>
              </a:ext>
            </a:extLst>
          </p:cNvPr>
          <p:cNvSpPr>
            <a:spLocks noChangeArrowheads="1"/>
          </p:cNvSpPr>
          <p:nvPr/>
        </p:nvSpPr>
        <p:spPr bwMode="auto">
          <a:xfrm>
            <a:off x="6707188" y="4216400"/>
            <a:ext cx="91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a:solidFill>
                  <a:srgbClr val="000000"/>
                </a:solidFill>
                <a:latin typeface="Arial" panose="020B0604020202020204" pitchFamily="34" charset="0"/>
              </a:rPr>
              <a:t>Cl</a:t>
            </a:r>
          </a:p>
        </p:txBody>
      </p:sp>
      <p:cxnSp>
        <p:nvCxnSpPr>
          <p:cNvPr id="45" name="Straight Connector 44">
            <a:extLst>
              <a:ext uri="{FF2B5EF4-FFF2-40B4-BE49-F238E27FC236}">
                <a16:creationId xmlns:a16="http://schemas.microsoft.com/office/drawing/2014/main" id="{FC73ECE4-2E30-4556-BFD8-D4F6F6446163}"/>
              </a:ext>
            </a:extLst>
          </p:cNvPr>
          <p:cNvCxnSpPr/>
          <p:nvPr/>
        </p:nvCxnSpPr>
        <p:spPr>
          <a:xfrm rot="5400000">
            <a:off x="6896894" y="2628106"/>
            <a:ext cx="533400" cy="1588"/>
          </a:xfrm>
          <a:prstGeom prst="line">
            <a:avLst/>
          </a:prstGeom>
          <a:ln w="57150"/>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82D0DF33-D45D-4765-9959-DDEF52FDA9CA}"/>
              </a:ext>
            </a:extLst>
          </p:cNvPr>
          <p:cNvCxnSpPr/>
          <p:nvPr/>
        </p:nvCxnSpPr>
        <p:spPr>
          <a:xfrm rot="5400000">
            <a:off x="6896894" y="3999706"/>
            <a:ext cx="533400" cy="1588"/>
          </a:xfrm>
          <a:prstGeom prst="line">
            <a:avLst/>
          </a:prstGeom>
          <a:ln w="57150"/>
        </p:spPr>
        <p:style>
          <a:lnRef idx="2">
            <a:schemeClr val="dk1"/>
          </a:lnRef>
          <a:fillRef idx="0">
            <a:schemeClr val="dk1"/>
          </a:fillRef>
          <a:effectRef idx="1">
            <a:schemeClr val="dk1"/>
          </a:effectRef>
          <a:fontRef idx="minor">
            <a:schemeClr val="tx1"/>
          </a:fontRef>
        </p:style>
      </p:cxnSp>
      <p:sp>
        <p:nvSpPr>
          <p:cNvPr id="3" name="Rectangle 2">
            <a:extLst>
              <a:ext uri="{FF2B5EF4-FFF2-40B4-BE49-F238E27FC236}">
                <a16:creationId xmlns:a16="http://schemas.microsoft.com/office/drawing/2014/main" id="{B7453F05-C495-60BC-19A2-FF8B80F46A71}"/>
              </a:ext>
            </a:extLst>
          </p:cNvPr>
          <p:cNvSpPr/>
          <p:nvPr/>
        </p:nvSpPr>
        <p:spPr>
          <a:xfrm>
            <a:off x="9099" y="5233900"/>
            <a:ext cx="9144000" cy="1569660"/>
          </a:xfrm>
          <a:prstGeom prst="rect">
            <a:avLst/>
          </a:prstGeom>
        </p:spPr>
        <p:txBody>
          <a:bodyPr wrap="square">
            <a:spAutoFit/>
          </a:bodyPr>
          <a:lstStyle/>
          <a:p>
            <a:pPr eaLnBrk="1" hangingPunct="1"/>
            <a:r>
              <a:rPr lang="en-US" altLang="en-US" sz="3200" dirty="0">
                <a:solidFill>
                  <a:prstClr val="black"/>
                </a:solidFill>
                <a:latin typeface="Times New Roman" panose="02020603050405020304" pitchFamily="18" charset="0"/>
                <a:cs typeface="Times New Roman" panose="02020603050405020304" pitchFamily="18" charset="0"/>
              </a:rPr>
              <a:t>The EN difference between Cl–C is 3.2 – 2.6 = 0.6</a:t>
            </a:r>
            <a:br>
              <a:rPr lang="en-US" altLang="en-US" sz="3200" dirty="0">
                <a:solidFill>
                  <a:prstClr val="black"/>
                </a:solidFill>
                <a:latin typeface="Times New Roman" panose="02020603050405020304" pitchFamily="18" charset="0"/>
                <a:cs typeface="Times New Roman" panose="02020603050405020304" pitchFamily="18" charset="0"/>
              </a:rPr>
            </a:br>
            <a:br>
              <a:rPr lang="en-US" altLang="en-US" sz="3200" dirty="0">
                <a:solidFill>
                  <a:prstClr val="black"/>
                </a:solidFill>
                <a:latin typeface="Times New Roman" panose="02020603050405020304" pitchFamily="18" charset="0"/>
                <a:cs typeface="Times New Roman" panose="02020603050405020304" pitchFamily="18" charset="0"/>
              </a:rPr>
            </a:br>
            <a:r>
              <a:rPr lang="en-US" altLang="en-US" sz="3200" dirty="0">
                <a:solidFill>
                  <a:prstClr val="black"/>
                </a:solidFill>
                <a:latin typeface="Times New Roman" panose="02020603050405020304" pitchFamily="18" charset="0"/>
                <a:cs typeface="Times New Roman" panose="02020603050405020304" pitchFamily="18" charset="0"/>
              </a:rPr>
              <a:t>These are FOUR </a:t>
            </a:r>
            <a:r>
              <a:rPr lang="en-US" altLang="en-US" sz="3200" dirty="0">
                <a:solidFill>
                  <a:srgbClr val="FF0000"/>
                </a:solidFill>
                <a:latin typeface="Times New Roman" panose="02020603050405020304" pitchFamily="18" charset="0"/>
                <a:cs typeface="Times New Roman" panose="02020603050405020304" pitchFamily="18" charset="0"/>
              </a:rPr>
              <a:t>single polar covalent bonds.  </a:t>
            </a:r>
          </a:p>
        </p:txBody>
      </p:sp>
    </p:spTree>
    <p:extLst>
      <p:ext uri="{BB962C8B-B14F-4D97-AF65-F5344CB8AC3E}">
        <p14:creationId xmlns:p14="http://schemas.microsoft.com/office/powerpoint/2010/main" val="258255520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t>73.  Draw a Lewis Dot diagram for </a:t>
            </a:r>
            <a:r>
              <a:rPr lang="en-US" dirty="0" err="1"/>
              <a:t>CaO</a:t>
            </a:r>
            <a:r>
              <a:rPr lang="en-US" dirty="0"/>
              <a:t> calcium oxide, and tell what sort of bond or bonds are present.</a:t>
            </a:r>
          </a:p>
          <a:p>
            <a:pPr eaLnBrk="1" hangingPunct="1">
              <a:spcBef>
                <a:spcPct val="0"/>
              </a:spcBef>
              <a:buFont typeface="Arial" panose="020B0604020202020204" pitchFamily="34" charset="0"/>
              <a:buNone/>
            </a:pPr>
            <a:endParaRPr lang="en-US" altLang="en-US" sz="1800" dirty="0">
              <a:solidFill>
                <a:prstClr val="black"/>
              </a:solidFill>
            </a:endParaRPr>
          </a:p>
        </p:txBody>
      </p:sp>
      <p:sp>
        <p:nvSpPr>
          <p:cNvPr id="10245" name="TextBox 6"/>
          <p:cNvSpPr txBox="1">
            <a:spLocks noChangeArrowheads="1"/>
          </p:cNvSpPr>
          <p:nvPr/>
        </p:nvSpPr>
        <p:spPr bwMode="auto">
          <a:xfrm>
            <a:off x="3581400" y="129540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err="1">
                <a:solidFill>
                  <a:srgbClr val="0000CC"/>
                </a:solidFill>
                <a:latin typeface="Times New Roman" panose="02020603050405020304" pitchFamily="18" charset="0"/>
                <a:cs typeface="Times New Roman" panose="02020603050405020304" pitchFamily="18" charset="0"/>
              </a:rPr>
              <a:t>CaO</a:t>
            </a:r>
            <a:endParaRPr lang="en-US" altLang="en-US" sz="3600" baseline="-25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35324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099" y="95071"/>
            <a:ext cx="91440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t>73.  Draw a Lewis Dot diagram for </a:t>
            </a:r>
            <a:r>
              <a:rPr lang="en-US" dirty="0" err="1"/>
              <a:t>CaO</a:t>
            </a:r>
            <a:r>
              <a:rPr lang="en-US" dirty="0"/>
              <a:t> calcium oxide, and tell what sort of bond or bonds are present.</a:t>
            </a:r>
          </a:p>
          <a:p>
            <a:pPr eaLnBrk="1" hangingPunct="1">
              <a:spcBef>
                <a:spcPct val="0"/>
              </a:spcBef>
              <a:buFont typeface="Arial" panose="020B0604020202020204" pitchFamily="34" charset="0"/>
              <a:buNone/>
            </a:pPr>
            <a:endParaRPr lang="en-US" altLang="en-US" sz="1800" dirty="0">
              <a:solidFill>
                <a:prstClr val="black"/>
              </a:solidFill>
            </a:endParaRPr>
          </a:p>
        </p:txBody>
      </p:sp>
      <p:sp>
        <p:nvSpPr>
          <p:cNvPr id="10245" name="TextBox 6"/>
          <p:cNvSpPr txBox="1">
            <a:spLocks noChangeArrowheads="1"/>
          </p:cNvSpPr>
          <p:nvPr/>
        </p:nvSpPr>
        <p:spPr bwMode="auto">
          <a:xfrm>
            <a:off x="3581400" y="129540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err="1">
                <a:solidFill>
                  <a:srgbClr val="0000CC"/>
                </a:solidFill>
                <a:latin typeface="Times New Roman" panose="02020603050405020304" pitchFamily="18" charset="0"/>
                <a:cs typeface="Times New Roman" panose="02020603050405020304" pitchFamily="18" charset="0"/>
              </a:rPr>
              <a:t>CaO</a:t>
            </a:r>
            <a:endParaRPr lang="en-US" altLang="en-US" sz="3600" baseline="-25000" dirty="0">
              <a:solidFill>
                <a:srgbClr val="0000CC"/>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CF26C47B-FE5E-7C3C-9580-34D85D1952E3}"/>
              </a:ext>
            </a:extLst>
          </p:cNvPr>
          <p:cNvGrpSpPr/>
          <p:nvPr/>
        </p:nvGrpSpPr>
        <p:grpSpPr>
          <a:xfrm>
            <a:off x="1828800" y="2362200"/>
            <a:ext cx="2209800" cy="1163598"/>
            <a:chOff x="1828800" y="2362200"/>
            <a:chExt cx="2209800" cy="1163598"/>
          </a:xfrm>
        </p:grpSpPr>
        <p:sp>
          <p:nvSpPr>
            <p:cNvPr id="2" name="TextBox 1"/>
            <p:cNvSpPr txBox="1"/>
            <p:nvPr/>
          </p:nvSpPr>
          <p:spPr>
            <a:xfrm>
              <a:off x="1828800" y="2417802"/>
              <a:ext cx="2133600" cy="1107996"/>
            </a:xfrm>
            <a:prstGeom prst="rect">
              <a:avLst/>
            </a:prstGeom>
            <a:noFill/>
          </p:spPr>
          <p:txBody>
            <a:bodyPr wrap="square" rtlCol="0">
              <a:spAutoFit/>
            </a:bodyPr>
            <a:lstStyle/>
            <a:p>
              <a:r>
                <a:rPr lang="en-US" sz="6600" dirty="0"/>
                <a:t>[Ca]</a:t>
              </a:r>
            </a:p>
          </p:txBody>
        </p:sp>
        <p:sp>
          <p:nvSpPr>
            <p:cNvPr id="3" name="TextBox 2"/>
            <p:cNvSpPr txBox="1"/>
            <p:nvPr/>
          </p:nvSpPr>
          <p:spPr>
            <a:xfrm>
              <a:off x="3429000" y="2362200"/>
              <a:ext cx="609600" cy="523220"/>
            </a:xfrm>
            <a:prstGeom prst="rect">
              <a:avLst/>
            </a:prstGeom>
            <a:noFill/>
          </p:spPr>
          <p:txBody>
            <a:bodyPr wrap="square" rtlCol="0">
              <a:spAutoFit/>
            </a:bodyPr>
            <a:lstStyle/>
            <a:p>
              <a:r>
                <a:rPr lang="en-US" sz="2800" dirty="0"/>
                <a:t>+2</a:t>
              </a:r>
            </a:p>
          </p:txBody>
        </p:sp>
      </p:grpSp>
      <p:grpSp>
        <p:nvGrpSpPr>
          <p:cNvPr id="8" name="Group 7">
            <a:extLst>
              <a:ext uri="{FF2B5EF4-FFF2-40B4-BE49-F238E27FC236}">
                <a16:creationId xmlns:a16="http://schemas.microsoft.com/office/drawing/2014/main" id="{E03C8E02-495B-7565-29F7-9BA58A7D0B74}"/>
              </a:ext>
            </a:extLst>
          </p:cNvPr>
          <p:cNvGrpSpPr/>
          <p:nvPr/>
        </p:nvGrpSpPr>
        <p:grpSpPr>
          <a:xfrm>
            <a:off x="3429000" y="2618082"/>
            <a:ext cx="3352800" cy="1323439"/>
            <a:chOff x="3429000" y="2971800"/>
            <a:chExt cx="3352800" cy="1323439"/>
          </a:xfrm>
        </p:grpSpPr>
        <p:sp>
          <p:nvSpPr>
            <p:cNvPr id="4" name="TextBox 3"/>
            <p:cNvSpPr txBox="1"/>
            <p:nvPr/>
          </p:nvSpPr>
          <p:spPr>
            <a:xfrm>
              <a:off x="3429000" y="2971800"/>
              <a:ext cx="3352800" cy="1323439"/>
            </a:xfrm>
            <a:prstGeom prst="rect">
              <a:avLst/>
            </a:prstGeom>
            <a:noFill/>
          </p:spPr>
          <p:txBody>
            <a:bodyPr wrap="square" rtlCol="0">
              <a:spAutoFit/>
            </a:bodyPr>
            <a:lstStyle/>
            <a:p>
              <a:r>
                <a:rPr lang="en-US" sz="8000" dirty="0">
                  <a:solidFill>
                    <a:srgbClr val="0000CC"/>
                  </a:solidFill>
                </a:rPr>
                <a:t>[</a:t>
              </a:r>
              <a:r>
                <a:rPr lang="en-US" sz="800" dirty="0">
                  <a:solidFill>
                    <a:srgbClr val="0000CC"/>
                  </a:solidFill>
                </a:rPr>
                <a:t>   </a:t>
              </a:r>
              <a:r>
                <a:rPr lang="en-US" sz="6600" dirty="0">
                  <a:solidFill>
                    <a:srgbClr val="0000CC"/>
                  </a:solidFill>
                </a:rPr>
                <a:t>O</a:t>
              </a:r>
              <a:r>
                <a:rPr lang="en-US" sz="800" dirty="0">
                  <a:solidFill>
                    <a:srgbClr val="0000CC"/>
                  </a:solidFill>
                </a:rPr>
                <a:t>  </a:t>
              </a:r>
              <a:r>
                <a:rPr lang="en-US" sz="8000" dirty="0">
                  <a:solidFill>
                    <a:srgbClr val="0000CC"/>
                  </a:solidFill>
                </a:rPr>
                <a:t>]</a:t>
              </a:r>
              <a:endParaRPr lang="en-US" sz="6600" dirty="0">
                <a:solidFill>
                  <a:srgbClr val="0000CC"/>
                </a:solidFill>
              </a:endParaRPr>
            </a:p>
          </p:txBody>
        </p:sp>
        <p:sp>
          <p:nvSpPr>
            <p:cNvPr id="7" name="TextBox 6"/>
            <p:cNvSpPr txBox="1"/>
            <p:nvPr/>
          </p:nvSpPr>
          <p:spPr>
            <a:xfrm>
              <a:off x="4800600" y="3049105"/>
              <a:ext cx="609600" cy="523220"/>
            </a:xfrm>
            <a:prstGeom prst="rect">
              <a:avLst/>
            </a:prstGeom>
            <a:noFill/>
          </p:spPr>
          <p:txBody>
            <a:bodyPr wrap="square" rtlCol="0">
              <a:spAutoFit/>
            </a:bodyPr>
            <a:lstStyle/>
            <a:p>
              <a:r>
                <a:rPr lang="en-US" sz="2800" dirty="0">
                  <a:solidFill>
                    <a:srgbClr val="0000CC"/>
                  </a:solidFill>
                </a:rPr>
                <a:t>-2</a:t>
              </a:r>
            </a:p>
          </p:txBody>
        </p:sp>
        <p:sp>
          <p:nvSpPr>
            <p:cNvPr id="5" name="Oval 4"/>
            <p:cNvSpPr/>
            <p:nvPr/>
          </p:nvSpPr>
          <p:spPr>
            <a:xfrm>
              <a:off x="3836659" y="3581815"/>
              <a:ext cx="45719" cy="45719"/>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40474" y="3819999"/>
              <a:ext cx="45719" cy="45719"/>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50505" y="3291966"/>
              <a:ext cx="45719" cy="45719"/>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67200" y="3291965"/>
              <a:ext cx="45719" cy="45719"/>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05748" y="4069081"/>
              <a:ext cx="45719" cy="45719"/>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320536" y="4046221"/>
              <a:ext cx="45719" cy="45719"/>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58239" y="3841426"/>
              <a:ext cx="45719" cy="45719"/>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58239" y="3557024"/>
              <a:ext cx="45719" cy="45719"/>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100" y="4533922"/>
            <a:ext cx="9134900" cy="1908215"/>
          </a:xfrm>
          <a:prstGeom prst="rect">
            <a:avLst/>
          </a:prstGeom>
          <a:noFill/>
        </p:spPr>
        <p:txBody>
          <a:bodyPr wrap="square" rtlCol="0">
            <a:spAutoFit/>
          </a:bodyPr>
          <a:lstStyle/>
          <a:p>
            <a:pPr algn="ctr"/>
            <a:r>
              <a:rPr lang="en-US" sz="3000" dirty="0">
                <a:solidFill>
                  <a:srgbClr val="FF0000"/>
                </a:solidFill>
                <a:latin typeface="Times New Roman" panose="02020603050405020304" pitchFamily="18" charset="0"/>
                <a:cs typeface="Times New Roman" panose="02020603050405020304" pitchFamily="18" charset="0"/>
              </a:rPr>
              <a:t>These are IONIC BONDS.  They’re NOT double bonds.  </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The positive charge (+2) matches to the negative charge (-2) They must sum to zero and they do sum to zero.</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19060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685800"/>
            <a:ext cx="7772400" cy="1470025"/>
          </a:xfrm>
        </p:spPr>
        <p:txBody>
          <a:bodyPr anchor="ctr"/>
          <a:lstStyle/>
          <a:p>
            <a:pPr eaLnBrk="1" hangingPunct="1"/>
            <a:r>
              <a:rPr lang="en-US" altLang="en-US" sz="4400"/>
              <a:t>Bonding Class #5</a:t>
            </a:r>
          </a:p>
        </p:txBody>
      </p:sp>
      <p:sp>
        <p:nvSpPr>
          <p:cNvPr id="2051" name="Rectangle 3"/>
          <p:cNvSpPr>
            <a:spLocks noGrp="1" noChangeArrowheads="1"/>
          </p:cNvSpPr>
          <p:nvPr>
            <p:ph type="subTitle" idx="1"/>
          </p:nvPr>
        </p:nvSpPr>
        <p:spPr>
          <a:xfrm>
            <a:off x="533400" y="2514600"/>
            <a:ext cx="8305800" cy="3429000"/>
          </a:xfrm>
        </p:spPr>
        <p:txBody>
          <a:bodyPr/>
          <a:lstStyle/>
          <a:p>
            <a:pPr eaLnBrk="1" hangingPunct="1"/>
            <a:r>
              <a:rPr lang="en-US" altLang="en-US" sz="3200" dirty="0">
                <a:solidFill>
                  <a:srgbClr val="FF0000"/>
                </a:solidFill>
              </a:rPr>
              <a:t>OB:  Random Vocabulary, more practice with Lewis Dot diagrams, Structural Diagrams, and we get to meet the weird hybrid bonds of ozone, carbon monoxide, PCl</a:t>
            </a:r>
            <a:r>
              <a:rPr lang="en-US" altLang="en-US" sz="3200" baseline="-25000" dirty="0">
                <a:solidFill>
                  <a:srgbClr val="FF0000"/>
                </a:solidFill>
              </a:rPr>
              <a:t>5</a:t>
            </a:r>
            <a:r>
              <a:rPr lang="en-US" altLang="en-US" sz="3200" dirty="0">
                <a:solidFill>
                  <a:srgbClr val="FF0000"/>
                </a:solidFill>
              </a:rPr>
              <a:t>, and NO</a:t>
            </a:r>
            <a:r>
              <a:rPr lang="en-US" altLang="en-US" sz="3200" baseline="-25000" dirty="0">
                <a:solidFill>
                  <a:srgbClr val="FF0000"/>
                </a:solidFill>
              </a:rPr>
              <a:t>2</a:t>
            </a:r>
          </a:p>
        </p:txBody>
      </p:sp>
      <p:sp>
        <p:nvSpPr>
          <p:cNvPr id="2052" name="Text Box 4"/>
          <p:cNvSpPr txBox="1">
            <a:spLocks noChangeArrowheads="1"/>
          </p:cNvSpPr>
          <p:nvPr/>
        </p:nvSpPr>
        <p:spPr bwMode="auto">
          <a:xfrm>
            <a:off x="0" y="502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0000CC"/>
                </a:solidFill>
                <a:latin typeface="Comic Sans MS" panose="030F0702030302020204" pitchFamily="66" charset="0"/>
              </a:rPr>
              <a:t>Fresh </a:t>
            </a:r>
            <a:r>
              <a:rPr lang="en-US" altLang="en-US" sz="2400" dirty="0">
                <a:solidFill>
                  <a:srgbClr val="0000CC"/>
                </a:solidFill>
                <a:latin typeface="Comic Sans MS" panose="030F0702030302020204" pitchFamily="66" charset="0"/>
              </a:rPr>
              <a:t>minds, periodic tables at the ready!</a:t>
            </a:r>
          </a:p>
        </p:txBody>
      </p:sp>
    </p:spTree>
    <p:extLst>
      <p:ext uri="{BB962C8B-B14F-4D97-AF65-F5344CB8AC3E}">
        <p14:creationId xmlns:p14="http://schemas.microsoft.com/office/powerpoint/2010/main" val="29373177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55481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ALLOYS</a:t>
            </a:r>
          </a:p>
          <a:p>
            <a:endParaRPr lang="en-US" sz="300" dirty="0">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74.  Alloys are MIXTURES of either 2 or more </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       metals, OR metals + nonmetals.  </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003300"/>
                </a:solidFill>
                <a:latin typeface="Times New Roman" panose="02020603050405020304" pitchFamily="18" charset="0"/>
                <a:cs typeface="Times New Roman" panose="02020603050405020304" pitchFamily="18" charset="0"/>
              </a:rPr>
              <a:t>They are not chemically bonded!</a:t>
            </a:r>
          </a:p>
          <a:p>
            <a:endParaRPr lang="en-US" b="1"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They get mixed most often by melting them together since metals are solids and don’t mix well otherwise.</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1743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4791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ALLOYS</a:t>
            </a:r>
          </a:p>
          <a:p>
            <a:endParaRPr lang="en-US" sz="300" dirty="0">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74.  Alloys are MIXTURES of either 2 or more </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       metals, OR metals + nonmetals.  </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003300"/>
                </a:solidFill>
                <a:latin typeface="Times New Roman" panose="02020603050405020304" pitchFamily="18" charset="0"/>
                <a:cs typeface="Times New Roman" panose="02020603050405020304" pitchFamily="18" charset="0"/>
              </a:rPr>
              <a:t>They are not chemically bonded!</a:t>
            </a:r>
          </a:p>
          <a:p>
            <a:endParaRPr lang="en-US" b="1"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They get mixed most often by melting them together since metals are solids and don’t mix well otherwise.</a:t>
            </a:r>
          </a:p>
          <a:p>
            <a:endParaRPr lang="en-US" sz="24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The ALLOY is not a new substance.</a:t>
            </a: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An ALLOY is a mixture of the original substances.  The alloy has different properties than the original substances because they pack together in a different way, often “tighter”.  </a:t>
            </a: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Most alloys are made for strength, non-corrosiveness, or beauty.</a:t>
            </a:r>
          </a:p>
          <a:p>
            <a:r>
              <a:rPr lang="en-US" sz="2000" b="1"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362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63468783"/>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Li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8461122"/>
                  </a:ext>
                </a:extLst>
              </a:tr>
            </a:tbl>
          </a:graphicData>
        </a:graphic>
      </p:graphicFrame>
      <p:sp>
        <p:nvSpPr>
          <p:cNvPr id="5" name="Oval 47"/>
          <p:cNvSpPr>
            <a:spLocks noChangeArrowheads="1"/>
          </p:cNvSpPr>
          <p:nvPr/>
        </p:nvSpPr>
        <p:spPr bwMode="auto">
          <a:xfrm>
            <a:off x="4467578" y="1295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 name="Oval 47">
            <a:extLst>
              <a:ext uri="{FF2B5EF4-FFF2-40B4-BE49-F238E27FC236}">
                <a16:creationId xmlns:a16="http://schemas.microsoft.com/office/drawing/2014/main" id="{0C8E7837-8322-4B83-B6B2-2AA24FE3FFD3}"/>
              </a:ext>
            </a:extLst>
          </p:cNvPr>
          <p:cNvSpPr>
            <a:spLocks noChangeArrowheads="1"/>
          </p:cNvSpPr>
          <p:nvPr/>
        </p:nvSpPr>
        <p:spPr bwMode="auto">
          <a:xfrm>
            <a:off x="4152900" y="2971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7" name="Oval 47">
            <a:extLst>
              <a:ext uri="{FF2B5EF4-FFF2-40B4-BE49-F238E27FC236}">
                <a16:creationId xmlns:a16="http://schemas.microsoft.com/office/drawing/2014/main" id="{A91E23DD-3617-4AD6-862C-E18CCFF05BD0}"/>
              </a:ext>
            </a:extLst>
          </p:cNvPr>
          <p:cNvSpPr>
            <a:spLocks noChangeArrowheads="1"/>
          </p:cNvSpPr>
          <p:nvPr/>
        </p:nvSpPr>
        <p:spPr bwMode="auto">
          <a:xfrm>
            <a:off x="4152900" y="3124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79500438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4163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75.  </a:t>
            </a:r>
            <a:r>
              <a:rPr lang="en-US" sz="28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Examples of ALLOYS:</a:t>
            </a:r>
            <a:br>
              <a:rPr lang="en-US" sz="32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Sterling Silver </a:t>
            </a:r>
            <a:r>
              <a:rPr lang="en-US" sz="2400" dirty="0">
                <a:latin typeface="Times New Roman" panose="02020603050405020304" pitchFamily="18" charset="0"/>
                <a:cs typeface="Times New Roman" panose="02020603050405020304" pitchFamily="18" charset="0"/>
              </a:rPr>
              <a:t>made from SILVER + COPPER for strength</a:t>
            </a:r>
          </a:p>
          <a:p>
            <a:endParaRPr lang="en-US" sz="24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Cast Iron </a:t>
            </a:r>
            <a:r>
              <a:rPr lang="en-US" sz="2400" dirty="0">
                <a:latin typeface="Times New Roman" panose="02020603050405020304" pitchFamily="18" charset="0"/>
                <a:cs typeface="Times New Roman" panose="02020603050405020304" pitchFamily="18" charset="0"/>
              </a:rPr>
              <a:t>(IRON + CARBON) for strength and non-corrosiveness</a:t>
            </a:r>
          </a:p>
          <a:p>
            <a:endParaRPr lang="en-US" sz="24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Stainless steel</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(Fe + Cr) for strength and non-corrosiveness</a:t>
            </a:r>
          </a:p>
          <a:p>
            <a:endParaRPr lang="en-US" sz="24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Brass</a:t>
            </a:r>
            <a:r>
              <a:rPr lang="en-US" sz="2400" dirty="0">
                <a:latin typeface="Times New Roman" panose="02020603050405020304" pitchFamily="18" charset="0"/>
                <a:cs typeface="Times New Roman" panose="02020603050405020304" pitchFamily="18" charset="0"/>
              </a:rPr>
              <a:t> (ZINC + COPPER) for durability, beauty, and French horns.</a:t>
            </a:r>
          </a:p>
        </p:txBody>
      </p:sp>
      <p:pic>
        <p:nvPicPr>
          <p:cNvPr id="4098" name="Picture 2" descr="Is All That Shines Really Sterling Silver? | HowStuffWorks">
            <a:extLst>
              <a:ext uri="{FF2B5EF4-FFF2-40B4-BE49-F238E27FC236}">
                <a16:creationId xmlns:a16="http://schemas.microsoft.com/office/drawing/2014/main" id="{0F764067-BD1C-A437-1E9A-AE1EE5398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99" y="346760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st Iron Plumbing - The Advantages and Disadvantages">
            <a:extLst>
              <a:ext uri="{FF2B5EF4-FFF2-40B4-BE49-F238E27FC236}">
                <a16:creationId xmlns:a16="http://schemas.microsoft.com/office/drawing/2014/main" id="{0CDEC632-7DBA-9C89-14EC-298CBE96D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52578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hoice 20 Qt. Standard Stainless Steel Mixing Bowl">
            <a:extLst>
              <a:ext uri="{FF2B5EF4-FFF2-40B4-BE49-F238E27FC236}">
                <a16:creationId xmlns:a16="http://schemas.microsoft.com/office/drawing/2014/main" id="{AB02CA67-54BE-7E75-56E5-5A0E1A9BB6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778" b="7556"/>
          <a:stretch/>
        </p:blipFill>
        <p:spPr bwMode="auto">
          <a:xfrm>
            <a:off x="4953000" y="3506772"/>
            <a:ext cx="21431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rench horn - Wikipedia">
            <a:extLst>
              <a:ext uri="{FF2B5EF4-FFF2-40B4-BE49-F238E27FC236}">
                <a16:creationId xmlns:a16="http://schemas.microsoft.com/office/drawing/2014/main" id="{579A0D64-26B0-FEE9-DAFC-E60F780B3D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3578" y="4876800"/>
            <a:ext cx="2784748" cy="179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1541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4000" cy="352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dirty="0">
                <a:solidFill>
                  <a:srgbClr val="000000"/>
                </a:solidFill>
              </a:rPr>
              <a:t>76.  Coordination numbers in ionic solids.</a:t>
            </a:r>
          </a:p>
          <a:p>
            <a:pPr eaLnBrk="1" hangingPunct="1">
              <a:spcBef>
                <a:spcPct val="50000"/>
              </a:spcBef>
            </a:pPr>
            <a:r>
              <a:rPr lang="en-US" altLang="en-US" dirty="0">
                <a:solidFill>
                  <a:srgbClr val="000000"/>
                </a:solidFill>
              </a:rPr>
              <a:t>Metals will only make IONIC bonds with nonmetals, like NaCl.  </a:t>
            </a:r>
          </a:p>
          <a:p>
            <a:pPr eaLnBrk="1" hangingPunct="1">
              <a:spcBef>
                <a:spcPct val="50000"/>
              </a:spcBef>
            </a:pPr>
            <a:endParaRPr lang="en-US" altLang="en-US" sz="1050" dirty="0">
              <a:solidFill>
                <a:srgbClr val="000000"/>
              </a:solidFill>
            </a:endParaRPr>
          </a:p>
          <a:p>
            <a:pPr eaLnBrk="1" hangingPunct="1">
              <a:spcBef>
                <a:spcPct val="50000"/>
              </a:spcBef>
            </a:pPr>
            <a:r>
              <a:rPr lang="en-US" altLang="en-US" sz="2400" dirty="0">
                <a:solidFill>
                  <a:srgbClr val="FF0000"/>
                </a:solidFill>
                <a:latin typeface="Comic Sans MS" panose="030F0702030302020204" pitchFamily="66" charset="0"/>
              </a:rPr>
              <a:t>Each Na</a:t>
            </a:r>
            <a:r>
              <a:rPr lang="en-US" altLang="en-US" sz="2400" baseline="30000" dirty="0">
                <a:solidFill>
                  <a:srgbClr val="FF0000"/>
                </a:solidFill>
                <a:latin typeface="Comic Sans MS" panose="030F0702030302020204" pitchFamily="66" charset="0"/>
              </a:rPr>
              <a:t>+1</a:t>
            </a:r>
            <a:r>
              <a:rPr lang="en-US" altLang="en-US" sz="2400" dirty="0">
                <a:solidFill>
                  <a:srgbClr val="FF0000"/>
                </a:solidFill>
                <a:latin typeface="Comic Sans MS" panose="030F0702030302020204" pitchFamily="66" charset="0"/>
              </a:rPr>
              <a:t> cation is surrounded by 6 Cl</a:t>
            </a:r>
            <a:r>
              <a:rPr lang="en-US" altLang="en-US" sz="2400" baseline="30000" dirty="0">
                <a:solidFill>
                  <a:srgbClr val="FF0000"/>
                </a:solidFill>
                <a:latin typeface="Comic Sans MS" panose="030F0702030302020204" pitchFamily="66" charset="0"/>
              </a:rPr>
              <a:t>-1</a:t>
            </a:r>
            <a:r>
              <a:rPr lang="en-US" altLang="en-US" sz="2400" dirty="0">
                <a:solidFill>
                  <a:srgbClr val="FF0000"/>
                </a:solidFill>
                <a:latin typeface="Comic Sans MS" panose="030F0702030302020204" pitchFamily="66" charset="0"/>
              </a:rPr>
              <a:t> ions.</a:t>
            </a:r>
          </a:p>
          <a:p>
            <a:pPr eaLnBrk="1" hangingPunct="1">
              <a:spcBef>
                <a:spcPct val="50000"/>
              </a:spcBef>
            </a:pPr>
            <a:r>
              <a:rPr lang="en-US" altLang="en-US" sz="2400" dirty="0">
                <a:solidFill>
                  <a:srgbClr val="000000"/>
                </a:solidFill>
                <a:latin typeface="Comic Sans MS" panose="030F0702030302020204" pitchFamily="66" charset="0"/>
              </a:rPr>
              <a:t>The reverse is also true, </a:t>
            </a:r>
          </a:p>
          <a:p>
            <a:pPr eaLnBrk="1" hangingPunct="1">
              <a:spcBef>
                <a:spcPct val="50000"/>
              </a:spcBef>
            </a:pPr>
            <a:r>
              <a:rPr lang="en-US" altLang="en-US" sz="2400" dirty="0">
                <a:solidFill>
                  <a:srgbClr val="0000CC"/>
                </a:solidFill>
                <a:latin typeface="Comic Sans MS" panose="030F0702030302020204" pitchFamily="66" charset="0"/>
              </a:rPr>
              <a:t>Each Cl</a:t>
            </a:r>
            <a:r>
              <a:rPr lang="en-US" altLang="en-US" sz="2400" baseline="30000" dirty="0">
                <a:solidFill>
                  <a:srgbClr val="0000CC"/>
                </a:solidFill>
                <a:latin typeface="Comic Sans MS" panose="030F0702030302020204" pitchFamily="66" charset="0"/>
              </a:rPr>
              <a:t>-1</a:t>
            </a:r>
            <a:r>
              <a:rPr lang="en-US" altLang="en-US" sz="2400" dirty="0">
                <a:solidFill>
                  <a:srgbClr val="0000CC"/>
                </a:solidFill>
                <a:latin typeface="Comic Sans MS" panose="030F0702030302020204" pitchFamily="66" charset="0"/>
              </a:rPr>
              <a:t> ion is surrounded by 6 Na</a:t>
            </a:r>
            <a:r>
              <a:rPr lang="en-US" altLang="en-US" sz="2400" baseline="30000" dirty="0">
                <a:solidFill>
                  <a:srgbClr val="0000CC"/>
                </a:solidFill>
                <a:latin typeface="Comic Sans MS" panose="030F0702030302020204" pitchFamily="66" charset="0"/>
              </a:rPr>
              <a:t>+1</a:t>
            </a:r>
            <a:r>
              <a:rPr lang="en-US" altLang="en-US" sz="2400" dirty="0">
                <a:solidFill>
                  <a:srgbClr val="0000CC"/>
                </a:solidFill>
                <a:latin typeface="Comic Sans MS" panose="030F0702030302020204" pitchFamily="66" charset="0"/>
              </a:rPr>
              <a:t> cations</a:t>
            </a:r>
          </a:p>
          <a:p>
            <a:pPr eaLnBrk="1" hangingPunct="1">
              <a:spcBef>
                <a:spcPct val="50000"/>
              </a:spcBef>
            </a:pPr>
            <a:endParaRPr lang="en-US" altLang="en-US" sz="2400" dirty="0">
              <a:solidFill>
                <a:srgbClr val="0000CC"/>
              </a:solidFill>
              <a:latin typeface="Comic Sans MS" panose="030F0702030302020204" pitchFamily="66" charset="0"/>
            </a:endParaRPr>
          </a:p>
        </p:txBody>
      </p:sp>
      <p:sp>
        <p:nvSpPr>
          <p:cNvPr id="2" name="AutoShape 2" descr="Image result for NaCl lattice stru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NaCl lattice struct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6227" y="3291721"/>
            <a:ext cx="3977773" cy="3566279"/>
          </a:xfrm>
          <a:prstGeom prst="rect">
            <a:avLst/>
          </a:prstGeom>
        </p:spPr>
      </p:pic>
    </p:spTree>
    <p:extLst>
      <p:ext uri="{BB962C8B-B14F-4D97-AF65-F5344CB8AC3E}">
        <p14:creationId xmlns:p14="http://schemas.microsoft.com/office/powerpoint/2010/main" val="221328641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dirty="0">
                <a:solidFill>
                  <a:schemeClr val="tx1">
                    <a:lumMod val="95000"/>
                    <a:lumOff val="5000"/>
                  </a:schemeClr>
                </a:solidFill>
              </a:rPr>
              <a:t>76.  Coordination numbers in ionic solids.</a:t>
            </a:r>
          </a:p>
          <a:p>
            <a:pPr eaLnBrk="1" hangingPunct="1">
              <a:spcBef>
                <a:spcPct val="50000"/>
              </a:spcBef>
            </a:pPr>
            <a:r>
              <a:rPr lang="en-US" altLang="en-US" sz="2400" dirty="0">
                <a:solidFill>
                  <a:schemeClr val="tx1">
                    <a:lumMod val="95000"/>
                    <a:lumOff val="5000"/>
                  </a:schemeClr>
                </a:solidFill>
                <a:latin typeface="Comic Sans MS" panose="030F0702030302020204" pitchFamily="66" charset="0"/>
              </a:rPr>
              <a:t>Each Na</a:t>
            </a:r>
            <a:r>
              <a:rPr lang="en-US" altLang="en-US" sz="2400" baseline="30000" dirty="0">
                <a:solidFill>
                  <a:schemeClr val="tx1">
                    <a:lumMod val="95000"/>
                    <a:lumOff val="5000"/>
                  </a:schemeClr>
                </a:solidFill>
                <a:latin typeface="Comic Sans MS" panose="030F0702030302020204" pitchFamily="66" charset="0"/>
              </a:rPr>
              <a:t>+1</a:t>
            </a:r>
            <a:r>
              <a:rPr lang="en-US" altLang="en-US" sz="2400" dirty="0">
                <a:solidFill>
                  <a:schemeClr val="tx1">
                    <a:lumMod val="95000"/>
                    <a:lumOff val="5000"/>
                  </a:schemeClr>
                </a:solidFill>
                <a:latin typeface="Comic Sans MS" panose="030F0702030302020204" pitchFamily="66" charset="0"/>
              </a:rPr>
              <a:t> cation is surrounded by 6 Cl</a:t>
            </a:r>
            <a:r>
              <a:rPr lang="en-US" altLang="en-US" sz="2400" baseline="30000" dirty="0">
                <a:solidFill>
                  <a:schemeClr val="tx1">
                    <a:lumMod val="95000"/>
                    <a:lumOff val="5000"/>
                  </a:schemeClr>
                </a:solidFill>
                <a:latin typeface="Comic Sans MS" panose="030F0702030302020204" pitchFamily="66" charset="0"/>
              </a:rPr>
              <a:t>-1</a:t>
            </a:r>
            <a:r>
              <a:rPr lang="en-US" altLang="en-US" sz="2400" dirty="0">
                <a:solidFill>
                  <a:schemeClr val="tx1">
                    <a:lumMod val="95000"/>
                    <a:lumOff val="5000"/>
                  </a:schemeClr>
                </a:solidFill>
                <a:latin typeface="Comic Sans MS" panose="030F0702030302020204" pitchFamily="66" charset="0"/>
              </a:rPr>
              <a:t> ions.</a:t>
            </a:r>
          </a:p>
          <a:p>
            <a:pPr eaLnBrk="1" hangingPunct="1">
              <a:spcBef>
                <a:spcPct val="50000"/>
              </a:spcBef>
            </a:pPr>
            <a:r>
              <a:rPr lang="en-US" altLang="en-US" sz="2400" dirty="0">
                <a:solidFill>
                  <a:schemeClr val="tx1">
                    <a:lumMod val="95000"/>
                    <a:lumOff val="5000"/>
                  </a:schemeClr>
                </a:solidFill>
                <a:latin typeface="Comic Sans MS" panose="030F0702030302020204" pitchFamily="66" charset="0"/>
              </a:rPr>
              <a:t>Each Cl</a:t>
            </a:r>
            <a:r>
              <a:rPr lang="en-US" altLang="en-US" sz="2400" baseline="30000" dirty="0">
                <a:solidFill>
                  <a:schemeClr val="tx1">
                    <a:lumMod val="95000"/>
                    <a:lumOff val="5000"/>
                  </a:schemeClr>
                </a:solidFill>
                <a:latin typeface="Comic Sans MS" panose="030F0702030302020204" pitchFamily="66" charset="0"/>
              </a:rPr>
              <a:t>-1</a:t>
            </a:r>
            <a:r>
              <a:rPr lang="en-US" altLang="en-US" sz="2400" dirty="0">
                <a:solidFill>
                  <a:schemeClr val="tx1">
                    <a:lumMod val="95000"/>
                    <a:lumOff val="5000"/>
                  </a:schemeClr>
                </a:solidFill>
                <a:latin typeface="Comic Sans MS" panose="030F0702030302020204" pitchFamily="66" charset="0"/>
              </a:rPr>
              <a:t> ion is surrounded by 6 Na</a:t>
            </a:r>
            <a:r>
              <a:rPr lang="en-US" altLang="en-US" sz="2400" baseline="30000" dirty="0">
                <a:solidFill>
                  <a:schemeClr val="tx1">
                    <a:lumMod val="95000"/>
                    <a:lumOff val="5000"/>
                  </a:schemeClr>
                </a:solidFill>
                <a:latin typeface="Comic Sans MS" panose="030F0702030302020204" pitchFamily="66" charset="0"/>
              </a:rPr>
              <a:t>+1</a:t>
            </a:r>
            <a:r>
              <a:rPr lang="en-US" altLang="en-US" sz="2400" dirty="0">
                <a:solidFill>
                  <a:schemeClr val="tx1">
                    <a:lumMod val="95000"/>
                    <a:lumOff val="5000"/>
                  </a:schemeClr>
                </a:solidFill>
                <a:latin typeface="Comic Sans MS" panose="030F0702030302020204" pitchFamily="66" charset="0"/>
              </a:rPr>
              <a:t> cations</a:t>
            </a:r>
          </a:p>
          <a:p>
            <a:pPr eaLnBrk="1" hangingPunct="1">
              <a:spcBef>
                <a:spcPct val="50000"/>
              </a:spcBef>
            </a:pPr>
            <a:r>
              <a:rPr lang="en-US" altLang="en-US" sz="2400" dirty="0">
                <a:solidFill>
                  <a:srgbClr val="0000CC"/>
                </a:solidFill>
                <a:latin typeface="Comic Sans MS" panose="030F0702030302020204" pitchFamily="66" charset="0"/>
              </a:rPr>
              <a:t>The sodium has a coordination number of 6.</a:t>
            </a:r>
          </a:p>
          <a:p>
            <a:pPr eaLnBrk="1" hangingPunct="1">
              <a:spcBef>
                <a:spcPct val="50000"/>
              </a:spcBef>
            </a:pPr>
            <a:r>
              <a:rPr lang="en-US" altLang="en-US" sz="2400" dirty="0">
                <a:solidFill>
                  <a:srgbClr val="0000CC"/>
                </a:solidFill>
                <a:latin typeface="Comic Sans MS" panose="030F0702030302020204" pitchFamily="66" charset="0"/>
              </a:rPr>
              <a:t>The chloride also has a coordination number of 6.  </a:t>
            </a:r>
            <a:br>
              <a:rPr lang="en-US" altLang="en-US" sz="2400" dirty="0">
                <a:solidFill>
                  <a:srgbClr val="0000CC"/>
                </a:solidFill>
                <a:latin typeface="Comic Sans MS" panose="030F0702030302020204" pitchFamily="66" charset="0"/>
              </a:rPr>
            </a:br>
            <a:br>
              <a:rPr lang="en-US" altLang="en-US" sz="2400" dirty="0">
                <a:solidFill>
                  <a:srgbClr val="0000CC"/>
                </a:solidFill>
                <a:latin typeface="Comic Sans MS" panose="030F0702030302020204" pitchFamily="66" charset="0"/>
              </a:rPr>
            </a:br>
            <a:br>
              <a:rPr lang="en-US" altLang="en-US" sz="2400" dirty="0">
                <a:solidFill>
                  <a:srgbClr val="0000CC"/>
                </a:solidFill>
                <a:latin typeface="Comic Sans MS" panose="030F0702030302020204" pitchFamily="66" charset="0"/>
              </a:rPr>
            </a:br>
            <a:endParaRPr lang="en-US" altLang="en-US" sz="2400" dirty="0">
              <a:solidFill>
                <a:srgbClr val="0000CC"/>
              </a:solidFill>
              <a:latin typeface="Comic Sans MS" panose="030F0702030302020204" pitchFamily="66" charset="0"/>
            </a:endParaRPr>
          </a:p>
          <a:p>
            <a:pPr eaLnBrk="1" hangingPunct="1">
              <a:spcBef>
                <a:spcPct val="50000"/>
              </a:spcBef>
            </a:pPr>
            <a:r>
              <a:rPr lang="en-US" altLang="en-US" sz="2400" b="1" dirty="0">
                <a:solidFill>
                  <a:srgbClr val="C00000"/>
                </a:solidFill>
                <a:latin typeface="Comic Sans MS" panose="030F0702030302020204" pitchFamily="66" charset="0"/>
              </a:rPr>
              <a:t>77.</a:t>
            </a:r>
            <a:r>
              <a:rPr lang="en-US" altLang="en-US" sz="2400" dirty="0">
                <a:solidFill>
                  <a:srgbClr val="0000CC"/>
                </a:solidFill>
                <a:latin typeface="Comic Sans MS" panose="030F0702030302020204" pitchFamily="66" charset="0"/>
              </a:rPr>
              <a:t>  Since both coordination </a:t>
            </a:r>
            <a:br>
              <a:rPr lang="en-US" altLang="en-US" sz="2400" dirty="0">
                <a:solidFill>
                  <a:srgbClr val="0000CC"/>
                </a:solidFill>
                <a:latin typeface="Comic Sans MS" panose="030F0702030302020204" pitchFamily="66" charset="0"/>
              </a:rPr>
            </a:br>
            <a:r>
              <a:rPr lang="en-US" altLang="en-US" sz="2400" dirty="0">
                <a:solidFill>
                  <a:srgbClr val="0000CC"/>
                </a:solidFill>
                <a:latin typeface="Comic Sans MS" panose="030F0702030302020204" pitchFamily="66" charset="0"/>
              </a:rPr>
              <a:t>        numbers are 6, NaCl has</a:t>
            </a:r>
            <a:br>
              <a:rPr lang="en-US" altLang="en-US" sz="2400" dirty="0">
                <a:solidFill>
                  <a:srgbClr val="0000CC"/>
                </a:solidFill>
                <a:latin typeface="Comic Sans MS" panose="030F0702030302020204" pitchFamily="66" charset="0"/>
              </a:rPr>
            </a:br>
            <a:r>
              <a:rPr lang="en-US" altLang="en-US" sz="2400" dirty="0">
                <a:solidFill>
                  <a:srgbClr val="0000CC"/>
                </a:solidFill>
                <a:latin typeface="Comic Sans MS" panose="030F0702030302020204" pitchFamily="66" charset="0"/>
              </a:rPr>
              <a:t>        a nice boxy shape.  </a:t>
            </a:r>
          </a:p>
        </p:txBody>
      </p:sp>
      <p:sp>
        <p:nvSpPr>
          <p:cNvPr id="2" name="AutoShape 2" descr="Image result for NaCl lattice stru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NaCl lattice struct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a:extLst>
              <a:ext uri="{FF2B5EF4-FFF2-40B4-BE49-F238E27FC236}">
                <a16:creationId xmlns:a16="http://schemas.microsoft.com/office/drawing/2014/main" id="{AB20666F-33DA-29E9-1FE2-B6E4428EA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048000"/>
            <a:ext cx="34671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3432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B4050FF-5437-8B8C-2C49-B3282A77B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3815"/>
            <a:ext cx="7467600" cy="6814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03BAEB-58C1-EF7F-26DA-A9E011CE1970}"/>
              </a:ext>
            </a:extLst>
          </p:cNvPr>
          <p:cNvSpPr txBox="1"/>
          <p:nvPr/>
        </p:nvSpPr>
        <p:spPr>
          <a:xfrm>
            <a:off x="0" y="2112079"/>
            <a:ext cx="1676400" cy="3354765"/>
          </a:xfrm>
          <a:prstGeom prst="rect">
            <a:avLst/>
          </a:prstGeom>
          <a:solidFill>
            <a:srgbClr val="FFFFCC"/>
          </a:solidFill>
        </p:spPr>
        <p:txBody>
          <a:bodyPr wrap="square" rtlCol="0">
            <a:spAutoFit/>
          </a:bodyPr>
          <a:lstStyle/>
          <a:p>
            <a:pPr algn="ctr"/>
            <a:r>
              <a:rPr lang="en-US" sz="2400" dirty="0">
                <a:solidFill>
                  <a:srgbClr val="FF0000"/>
                </a:solidFill>
              </a:rPr>
              <a:t>78.</a:t>
            </a:r>
          </a:p>
          <a:p>
            <a:pPr algn="ctr"/>
            <a:endParaRPr lang="en-US" sz="2400" dirty="0">
              <a:solidFill>
                <a:srgbClr val="FF0000"/>
              </a:solidFill>
            </a:endParaRPr>
          </a:p>
          <a:p>
            <a:pPr algn="ctr"/>
            <a:r>
              <a:rPr lang="en-US" sz="2400" dirty="0">
                <a:solidFill>
                  <a:srgbClr val="FF0000"/>
                </a:solidFill>
              </a:rPr>
              <a:t>Different </a:t>
            </a:r>
            <a:r>
              <a:rPr lang="en-US" sz="2000" dirty="0">
                <a:solidFill>
                  <a:srgbClr val="FF0000"/>
                </a:solidFill>
              </a:rPr>
              <a:t>Coordination </a:t>
            </a:r>
            <a:r>
              <a:rPr lang="en-US" sz="2400" dirty="0">
                <a:solidFill>
                  <a:srgbClr val="FF0000"/>
                </a:solidFill>
              </a:rPr>
              <a:t>Numbers </a:t>
            </a:r>
            <a:br>
              <a:rPr lang="en-US" sz="2400" dirty="0">
                <a:solidFill>
                  <a:srgbClr val="FF0000"/>
                </a:solidFill>
              </a:rPr>
            </a:br>
            <a:r>
              <a:rPr lang="en-US" sz="2400" dirty="0">
                <a:solidFill>
                  <a:srgbClr val="FF0000"/>
                </a:solidFill>
              </a:rPr>
              <a:t>form into different shaped crystals. </a:t>
            </a:r>
          </a:p>
        </p:txBody>
      </p:sp>
    </p:spTree>
    <p:extLst>
      <p:ext uri="{BB962C8B-B14F-4D97-AF65-F5344CB8AC3E}">
        <p14:creationId xmlns:p14="http://schemas.microsoft.com/office/powerpoint/2010/main" val="40380858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6287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79.   </a:t>
            </a:r>
            <a:r>
              <a:rPr lang="en-US" sz="5400" u="sng" dirty="0">
                <a:latin typeface="Times New Roman" panose="02020603050405020304" pitchFamily="18" charset="0"/>
                <a:cs typeface="Times New Roman" panose="02020603050405020304" pitchFamily="18" charset="0"/>
              </a:rPr>
              <a:t>Coordination number</a:t>
            </a:r>
            <a:r>
              <a:rPr lang="en-US" sz="5400" dirty="0">
                <a:latin typeface="Times New Roman" panose="02020603050405020304" pitchFamily="18" charset="0"/>
                <a:cs typeface="Times New Roman" panose="02020603050405020304" pitchFamily="18" charset="0"/>
              </a:rPr>
              <a:t> </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        the number of the   </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        “different” kind of ions</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        surrounding one kind of</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        ion in an ionic solid.</a:t>
            </a:r>
          </a:p>
          <a:p>
            <a:pPr marL="342900" indent="-342900">
              <a:buAutoNum type="arabicPeriod" startAt="77"/>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0892281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0"/>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a:solidFill>
                  <a:srgbClr val="FF0000"/>
                </a:solidFill>
                <a:latin typeface="Comic Sans MS" panose="030F0702030302020204" pitchFamily="66" charset="0"/>
              </a:rPr>
              <a:t>Let’s work on carbon monoxide now. </a:t>
            </a:r>
            <a:br>
              <a:rPr lang="en-US" altLang="en-US" sz="2800" dirty="0">
                <a:solidFill>
                  <a:srgbClr val="FF0000"/>
                </a:solidFill>
                <a:latin typeface="Comic Sans MS" panose="030F0702030302020204" pitchFamily="66" charset="0"/>
              </a:rPr>
            </a:br>
            <a:r>
              <a:rPr lang="en-US" altLang="en-US" sz="2800" dirty="0">
                <a:solidFill>
                  <a:srgbClr val="FF0000"/>
                </a:solidFill>
                <a:latin typeface="Comic Sans MS" panose="030F0702030302020204" pitchFamily="66" charset="0"/>
              </a:rPr>
              <a:t>    How does it bond together?</a:t>
            </a:r>
          </a:p>
          <a:p>
            <a:pPr eaLnBrk="1" hangingPunct="1">
              <a:spcBef>
                <a:spcPct val="50000"/>
              </a:spcBef>
            </a:pPr>
            <a:r>
              <a:rPr lang="en-US" altLang="en-US" sz="2800" dirty="0">
                <a:solidFill>
                  <a:srgbClr val="FF0000"/>
                </a:solidFill>
                <a:latin typeface="Comic Sans MS" panose="030F0702030302020204" pitchFamily="66" charset="0"/>
              </a:rPr>
              <a:t>CO</a:t>
            </a:r>
            <a:r>
              <a:rPr lang="en-US" altLang="en-US" sz="2800" baseline="-25000" dirty="0">
                <a:solidFill>
                  <a:srgbClr val="FF0000"/>
                </a:solidFill>
                <a:latin typeface="Comic Sans MS" panose="030F0702030302020204" pitchFamily="66" charset="0"/>
              </a:rPr>
              <a:t>2</a:t>
            </a:r>
            <a:r>
              <a:rPr lang="en-US" altLang="en-US" sz="2800" dirty="0">
                <a:solidFill>
                  <a:srgbClr val="FF0000"/>
                </a:solidFill>
                <a:latin typeface="Comic Sans MS" panose="030F0702030302020204" pitchFamily="66" charset="0"/>
              </a:rPr>
              <a:t> is so important, it’s a straight-line molecule with  two double polar covalent bonds, but what about CO?</a:t>
            </a:r>
          </a:p>
          <a:p>
            <a:pPr eaLnBrk="1" hangingPunct="1">
              <a:spcBef>
                <a:spcPct val="50000"/>
              </a:spcBef>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80.  Start with the atom Lewis Dot Diagrams… </a:t>
            </a:r>
          </a:p>
        </p:txBody>
      </p:sp>
      <p:sp>
        <p:nvSpPr>
          <p:cNvPr id="7171" name="Text Box 5"/>
          <p:cNvSpPr txBox="1">
            <a:spLocks noChangeArrowheads="1"/>
          </p:cNvSpPr>
          <p:nvPr/>
        </p:nvSpPr>
        <p:spPr bwMode="auto">
          <a:xfrm>
            <a:off x="1600200" y="3657600"/>
            <a:ext cx="6477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a:solidFill>
                  <a:srgbClr val="0000CC"/>
                </a:solidFill>
              </a:rPr>
              <a:t>C</a:t>
            </a:r>
            <a:r>
              <a:rPr lang="en-US" altLang="en-US" sz="9600">
                <a:solidFill>
                  <a:srgbClr val="000000"/>
                </a:solidFill>
              </a:rPr>
              <a:t>         </a:t>
            </a:r>
            <a:r>
              <a:rPr lang="en-US" altLang="en-US" sz="9600">
                <a:solidFill>
                  <a:srgbClr val="006600"/>
                </a:solidFill>
              </a:rPr>
              <a:t>O</a:t>
            </a:r>
          </a:p>
        </p:txBody>
      </p:sp>
    </p:spTree>
    <p:extLst>
      <p:ext uri="{BB962C8B-B14F-4D97-AF65-F5344CB8AC3E}">
        <p14:creationId xmlns:p14="http://schemas.microsoft.com/office/powerpoint/2010/main" val="409099885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143000" y="1219200"/>
            <a:ext cx="23510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600">
                <a:solidFill>
                  <a:srgbClr val="0000CC"/>
                </a:solidFill>
              </a:rPr>
              <a:t>C</a:t>
            </a:r>
            <a:r>
              <a:rPr lang="en-US" altLang="en-US" sz="9600">
                <a:solidFill>
                  <a:srgbClr val="000000"/>
                </a:solidFill>
              </a:rPr>
              <a:t> </a:t>
            </a:r>
            <a:r>
              <a:rPr lang="en-US" altLang="en-US" sz="9600">
                <a:solidFill>
                  <a:srgbClr val="006600"/>
                </a:solidFill>
              </a:rPr>
              <a:t>O</a:t>
            </a:r>
          </a:p>
        </p:txBody>
      </p:sp>
      <p:sp>
        <p:nvSpPr>
          <p:cNvPr id="9219" name="Oval 5"/>
          <p:cNvSpPr>
            <a:spLocks noChangeArrowheads="1"/>
          </p:cNvSpPr>
          <p:nvPr/>
        </p:nvSpPr>
        <p:spPr bwMode="auto">
          <a:xfrm>
            <a:off x="1066800" y="1905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0" name="Oval 6"/>
          <p:cNvSpPr>
            <a:spLocks noChangeArrowheads="1"/>
          </p:cNvSpPr>
          <p:nvPr/>
        </p:nvSpPr>
        <p:spPr bwMode="auto">
          <a:xfrm>
            <a:off x="1066800" y="21336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1" name="Oval 7"/>
          <p:cNvSpPr>
            <a:spLocks noChangeArrowheads="1"/>
          </p:cNvSpPr>
          <p:nvPr/>
        </p:nvSpPr>
        <p:spPr bwMode="auto">
          <a:xfrm>
            <a:off x="2133600" y="1905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2" name="Oval 8"/>
          <p:cNvSpPr>
            <a:spLocks noChangeArrowheads="1"/>
          </p:cNvSpPr>
          <p:nvPr/>
        </p:nvSpPr>
        <p:spPr bwMode="auto">
          <a:xfrm>
            <a:off x="2133600" y="21336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3" name="Oval 9"/>
          <p:cNvSpPr>
            <a:spLocks noChangeArrowheads="1"/>
          </p:cNvSpPr>
          <p:nvPr/>
        </p:nvSpPr>
        <p:spPr bwMode="auto">
          <a:xfrm>
            <a:off x="2819400" y="13716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4" name="Oval 10"/>
          <p:cNvSpPr>
            <a:spLocks noChangeArrowheads="1"/>
          </p:cNvSpPr>
          <p:nvPr/>
        </p:nvSpPr>
        <p:spPr bwMode="auto">
          <a:xfrm>
            <a:off x="2971800" y="13716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5" name="Oval 11"/>
          <p:cNvSpPr>
            <a:spLocks noChangeArrowheads="1"/>
          </p:cNvSpPr>
          <p:nvPr/>
        </p:nvSpPr>
        <p:spPr bwMode="auto">
          <a:xfrm>
            <a:off x="3429000" y="19050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6" name="Oval 12"/>
          <p:cNvSpPr>
            <a:spLocks noChangeArrowheads="1"/>
          </p:cNvSpPr>
          <p:nvPr/>
        </p:nvSpPr>
        <p:spPr bwMode="auto">
          <a:xfrm>
            <a:off x="3429000" y="21336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7" name="Oval 13"/>
          <p:cNvSpPr>
            <a:spLocks noChangeArrowheads="1"/>
          </p:cNvSpPr>
          <p:nvPr/>
        </p:nvSpPr>
        <p:spPr bwMode="auto">
          <a:xfrm>
            <a:off x="2362200" y="19050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8" name="Oval 14"/>
          <p:cNvSpPr>
            <a:spLocks noChangeArrowheads="1"/>
          </p:cNvSpPr>
          <p:nvPr/>
        </p:nvSpPr>
        <p:spPr bwMode="auto">
          <a:xfrm>
            <a:off x="2362200" y="21336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9" name="Text Box 15"/>
          <p:cNvSpPr txBox="1">
            <a:spLocks noChangeArrowheads="1"/>
          </p:cNvSpPr>
          <p:nvPr/>
        </p:nvSpPr>
        <p:spPr bwMode="auto">
          <a:xfrm>
            <a:off x="4191000" y="1997075"/>
            <a:ext cx="4724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rgbClr val="006600"/>
                </a:solidFill>
                <a:latin typeface="Comic Sans MS" panose="030F0702030302020204" pitchFamily="66" charset="0"/>
              </a:rPr>
              <a:t>80.  Carbon monoxide makes a  double polar covalent (and)…</a:t>
            </a:r>
          </a:p>
          <a:p>
            <a:pPr algn="ctr" eaLnBrk="1" hangingPunct="1">
              <a:spcBef>
                <a:spcPct val="50000"/>
              </a:spcBef>
            </a:pPr>
            <a:endParaRPr lang="en-US" altLang="en-US" sz="2400" dirty="0">
              <a:solidFill>
                <a:srgbClr val="006600"/>
              </a:solidFill>
              <a:latin typeface="Comic Sans MS" panose="030F0702030302020204" pitchFamily="66" charset="0"/>
            </a:endParaRPr>
          </a:p>
          <a:p>
            <a:pPr algn="ctr" eaLnBrk="1" hangingPunct="1">
              <a:spcBef>
                <a:spcPct val="50000"/>
              </a:spcBef>
            </a:pPr>
            <a:r>
              <a:rPr lang="en-US" altLang="en-US" sz="2400" dirty="0">
                <a:solidFill>
                  <a:srgbClr val="FF0000"/>
                </a:solidFill>
                <a:latin typeface="Comic Sans MS" panose="030F0702030302020204" pitchFamily="66" charset="0"/>
              </a:rPr>
              <a:t>Oxygen gets an octet, </a:t>
            </a:r>
            <a:br>
              <a:rPr lang="en-US" altLang="en-US" sz="2400" dirty="0">
                <a:solidFill>
                  <a:srgbClr val="FF0000"/>
                </a:solidFill>
                <a:latin typeface="Comic Sans MS" panose="030F0702030302020204" pitchFamily="66" charset="0"/>
              </a:rPr>
            </a:br>
            <a:r>
              <a:rPr lang="en-US" altLang="en-US" sz="2400" dirty="0">
                <a:solidFill>
                  <a:srgbClr val="FF0000"/>
                </a:solidFill>
                <a:latin typeface="Comic Sans MS" panose="030F0702030302020204" pitchFamily="66" charset="0"/>
              </a:rPr>
              <a:t>but carbon ends up with </a:t>
            </a:r>
            <a:br>
              <a:rPr lang="en-US" altLang="en-US" sz="2400" dirty="0">
                <a:solidFill>
                  <a:srgbClr val="FF0000"/>
                </a:solidFill>
                <a:latin typeface="Comic Sans MS" panose="030F0702030302020204" pitchFamily="66" charset="0"/>
              </a:rPr>
            </a:br>
            <a:r>
              <a:rPr lang="en-US" altLang="en-US" sz="2400" dirty="0">
                <a:solidFill>
                  <a:srgbClr val="FF0000"/>
                </a:solidFill>
                <a:latin typeface="Comic Sans MS" panose="030F0702030302020204" pitchFamily="66" charset="0"/>
              </a:rPr>
              <a:t>only 6 electrons, </a:t>
            </a:r>
            <a:br>
              <a:rPr lang="en-US" altLang="en-US" sz="2400" dirty="0">
                <a:solidFill>
                  <a:srgbClr val="FF0000"/>
                </a:solidFill>
                <a:latin typeface="Comic Sans MS" panose="030F0702030302020204" pitchFamily="66" charset="0"/>
              </a:rPr>
            </a:br>
            <a:r>
              <a:rPr lang="en-US" altLang="en-US" sz="2400" dirty="0">
                <a:solidFill>
                  <a:srgbClr val="FF0000"/>
                </a:solidFill>
                <a:latin typeface="Comic Sans MS" panose="030F0702030302020204" pitchFamily="66" charset="0"/>
              </a:rPr>
              <a:t>which is NOT okay.</a:t>
            </a:r>
          </a:p>
        </p:txBody>
      </p:sp>
      <p:sp>
        <p:nvSpPr>
          <p:cNvPr id="2" name="TextBox 1">
            <a:extLst>
              <a:ext uri="{FF2B5EF4-FFF2-40B4-BE49-F238E27FC236}">
                <a16:creationId xmlns:a16="http://schemas.microsoft.com/office/drawing/2014/main" id="{E75E1655-F7D8-C4DA-F717-664F023A24C0}"/>
              </a:ext>
            </a:extLst>
          </p:cNvPr>
          <p:cNvSpPr txBox="1"/>
          <p:nvPr/>
        </p:nvSpPr>
        <p:spPr>
          <a:xfrm>
            <a:off x="3733800" y="247471"/>
            <a:ext cx="5334000" cy="1200329"/>
          </a:xfrm>
          <a:prstGeom prst="rect">
            <a:avLst/>
          </a:prstGeom>
          <a:solidFill>
            <a:srgbClr val="FFFF00"/>
          </a:solidFill>
        </p:spPr>
        <p:txBody>
          <a:bodyPr wrap="square" rtlCol="0">
            <a:spAutoFit/>
          </a:bodyPr>
          <a:lstStyle/>
          <a:p>
            <a:pPr algn="ctr"/>
            <a:r>
              <a:rPr lang="en-US" sz="2400" dirty="0">
                <a:latin typeface="Playpen Sans SemiBold" pitchFamily="2" charset="0"/>
                <a:ea typeface="Playpen Sans SemiBold" pitchFamily="2" charset="0"/>
              </a:rPr>
              <a:t>This is incorrect, but a good “start” to your thinking about how this will work.  </a:t>
            </a:r>
          </a:p>
        </p:txBody>
      </p:sp>
    </p:spTree>
    <p:extLst>
      <p:ext uri="{BB962C8B-B14F-4D97-AF65-F5344CB8AC3E}">
        <p14:creationId xmlns:p14="http://schemas.microsoft.com/office/powerpoint/2010/main" val="76066763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143000" y="1219200"/>
            <a:ext cx="23510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600">
                <a:solidFill>
                  <a:srgbClr val="0000CC"/>
                </a:solidFill>
              </a:rPr>
              <a:t>C</a:t>
            </a:r>
            <a:r>
              <a:rPr lang="en-US" altLang="en-US" sz="9600">
                <a:solidFill>
                  <a:srgbClr val="000000"/>
                </a:solidFill>
              </a:rPr>
              <a:t> </a:t>
            </a:r>
            <a:r>
              <a:rPr lang="en-US" altLang="en-US" sz="9600">
                <a:solidFill>
                  <a:srgbClr val="006600"/>
                </a:solidFill>
              </a:rPr>
              <a:t>O</a:t>
            </a:r>
          </a:p>
        </p:txBody>
      </p:sp>
      <p:sp>
        <p:nvSpPr>
          <p:cNvPr id="9219" name="Oval 5"/>
          <p:cNvSpPr>
            <a:spLocks noChangeArrowheads="1"/>
          </p:cNvSpPr>
          <p:nvPr/>
        </p:nvSpPr>
        <p:spPr bwMode="auto">
          <a:xfrm>
            <a:off x="1066800" y="1905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0" name="Oval 6"/>
          <p:cNvSpPr>
            <a:spLocks noChangeArrowheads="1"/>
          </p:cNvSpPr>
          <p:nvPr/>
        </p:nvSpPr>
        <p:spPr bwMode="auto">
          <a:xfrm>
            <a:off x="1066800" y="21336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1" name="Oval 7"/>
          <p:cNvSpPr>
            <a:spLocks noChangeArrowheads="1"/>
          </p:cNvSpPr>
          <p:nvPr/>
        </p:nvSpPr>
        <p:spPr bwMode="auto">
          <a:xfrm>
            <a:off x="2133600" y="1905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2" name="Oval 8"/>
          <p:cNvSpPr>
            <a:spLocks noChangeArrowheads="1"/>
          </p:cNvSpPr>
          <p:nvPr/>
        </p:nvSpPr>
        <p:spPr bwMode="auto">
          <a:xfrm>
            <a:off x="2133600" y="21336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3" name="Oval 9"/>
          <p:cNvSpPr>
            <a:spLocks noChangeArrowheads="1"/>
          </p:cNvSpPr>
          <p:nvPr/>
        </p:nvSpPr>
        <p:spPr bwMode="auto">
          <a:xfrm>
            <a:off x="2819400" y="13716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4" name="Oval 10"/>
          <p:cNvSpPr>
            <a:spLocks noChangeArrowheads="1"/>
          </p:cNvSpPr>
          <p:nvPr/>
        </p:nvSpPr>
        <p:spPr bwMode="auto">
          <a:xfrm>
            <a:off x="2971800" y="13716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5" name="Oval 11"/>
          <p:cNvSpPr>
            <a:spLocks noChangeArrowheads="1"/>
          </p:cNvSpPr>
          <p:nvPr/>
        </p:nvSpPr>
        <p:spPr bwMode="auto">
          <a:xfrm>
            <a:off x="3429000" y="19050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6" name="Oval 12"/>
          <p:cNvSpPr>
            <a:spLocks noChangeArrowheads="1"/>
          </p:cNvSpPr>
          <p:nvPr/>
        </p:nvSpPr>
        <p:spPr bwMode="auto">
          <a:xfrm>
            <a:off x="3429000" y="21336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7" name="Oval 13"/>
          <p:cNvSpPr>
            <a:spLocks noChangeArrowheads="1"/>
          </p:cNvSpPr>
          <p:nvPr/>
        </p:nvSpPr>
        <p:spPr bwMode="auto">
          <a:xfrm>
            <a:off x="2362200" y="19050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8" name="Oval 14"/>
          <p:cNvSpPr>
            <a:spLocks noChangeArrowheads="1"/>
          </p:cNvSpPr>
          <p:nvPr/>
        </p:nvSpPr>
        <p:spPr bwMode="auto">
          <a:xfrm>
            <a:off x="2362200" y="21336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229" name="Text Box 15"/>
          <p:cNvSpPr txBox="1">
            <a:spLocks noChangeArrowheads="1"/>
          </p:cNvSpPr>
          <p:nvPr/>
        </p:nvSpPr>
        <p:spPr bwMode="auto">
          <a:xfrm>
            <a:off x="4181715" y="2590800"/>
            <a:ext cx="4724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rgbClr val="FF0000"/>
                </a:solidFill>
                <a:latin typeface="Comic Sans MS" panose="030F0702030302020204" pitchFamily="66" charset="0"/>
              </a:rPr>
              <a:t>To make this work, the oxygen will “COORDINATE” things so that carbon can feel like it gets an octet too.  </a:t>
            </a:r>
          </a:p>
          <a:p>
            <a:pPr algn="ctr" eaLnBrk="1" hangingPunct="1">
              <a:spcBef>
                <a:spcPct val="50000"/>
              </a:spcBef>
            </a:pPr>
            <a:endParaRPr lang="en-US" altLang="en-US" sz="2400" dirty="0">
              <a:solidFill>
                <a:srgbClr val="FF0000"/>
              </a:solidFill>
              <a:latin typeface="Comic Sans MS" panose="030F0702030302020204" pitchFamily="66" charset="0"/>
            </a:endParaRPr>
          </a:p>
          <a:p>
            <a:pPr algn="ctr" eaLnBrk="1" hangingPunct="1">
              <a:spcBef>
                <a:spcPct val="50000"/>
              </a:spcBef>
            </a:pPr>
            <a:r>
              <a:rPr lang="en-US" altLang="en-US" sz="2400" dirty="0">
                <a:solidFill>
                  <a:srgbClr val="FF0000"/>
                </a:solidFill>
                <a:latin typeface="Comic Sans MS" panose="030F0702030302020204" pitchFamily="66" charset="0"/>
              </a:rPr>
              <a:t>Then oxygen lends 2 more electrons to the middle of </a:t>
            </a:r>
            <a:br>
              <a:rPr lang="en-US" altLang="en-US" sz="2400" dirty="0">
                <a:solidFill>
                  <a:srgbClr val="FF0000"/>
                </a:solidFill>
                <a:latin typeface="Comic Sans MS" panose="030F0702030302020204" pitchFamily="66" charset="0"/>
              </a:rPr>
            </a:br>
            <a:r>
              <a:rPr lang="en-US" altLang="en-US" sz="2400" dirty="0">
                <a:solidFill>
                  <a:srgbClr val="FF0000"/>
                </a:solidFill>
                <a:latin typeface="Comic Sans MS" panose="030F0702030302020204" pitchFamily="66" charset="0"/>
              </a:rPr>
              <a:t>the molecule, forming what </a:t>
            </a:r>
            <a:br>
              <a:rPr lang="en-US" altLang="en-US" sz="2400" dirty="0">
                <a:solidFill>
                  <a:srgbClr val="FF0000"/>
                </a:solidFill>
                <a:latin typeface="Comic Sans MS" panose="030F0702030302020204" pitchFamily="66" charset="0"/>
              </a:rPr>
            </a:br>
            <a:r>
              <a:rPr lang="en-US" altLang="en-US" sz="2400" dirty="0">
                <a:solidFill>
                  <a:srgbClr val="FF0000"/>
                </a:solidFill>
                <a:latin typeface="Comic Sans MS" panose="030F0702030302020204" pitchFamily="66" charset="0"/>
              </a:rPr>
              <a:t>is called a … </a:t>
            </a:r>
          </a:p>
        </p:txBody>
      </p:sp>
      <p:sp>
        <p:nvSpPr>
          <p:cNvPr id="2" name="AutoShape 20">
            <a:extLst>
              <a:ext uri="{FF2B5EF4-FFF2-40B4-BE49-F238E27FC236}">
                <a16:creationId xmlns:a16="http://schemas.microsoft.com/office/drawing/2014/main" id="{F0B16F68-8DED-C099-096E-6EB42D50DE52}"/>
              </a:ext>
            </a:extLst>
          </p:cNvPr>
          <p:cNvSpPr>
            <a:spLocks noChangeArrowheads="1"/>
          </p:cNvSpPr>
          <p:nvPr/>
        </p:nvSpPr>
        <p:spPr bwMode="auto">
          <a:xfrm rot="20584350" flipH="1">
            <a:off x="1791626" y="4494168"/>
            <a:ext cx="987425" cy="685800"/>
          </a:xfrm>
          <a:prstGeom prst="curvedDownArrow">
            <a:avLst>
              <a:gd name="adj1" fmla="val 28796"/>
              <a:gd name="adj2" fmla="val 57593"/>
              <a:gd name="adj3" fmla="val 33333"/>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3" name="Rectangle 4">
            <a:extLst>
              <a:ext uri="{FF2B5EF4-FFF2-40B4-BE49-F238E27FC236}">
                <a16:creationId xmlns:a16="http://schemas.microsoft.com/office/drawing/2014/main" id="{ED112C19-E713-DEB0-9555-6E7ED5CDEA6E}"/>
              </a:ext>
            </a:extLst>
          </p:cNvPr>
          <p:cNvSpPr>
            <a:spLocks noChangeArrowheads="1"/>
          </p:cNvSpPr>
          <p:nvPr/>
        </p:nvSpPr>
        <p:spPr bwMode="auto">
          <a:xfrm>
            <a:off x="933702" y="5105400"/>
            <a:ext cx="23510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600">
                <a:solidFill>
                  <a:srgbClr val="0000CC"/>
                </a:solidFill>
              </a:rPr>
              <a:t>C</a:t>
            </a:r>
            <a:r>
              <a:rPr lang="en-US" altLang="en-US" sz="9600">
                <a:solidFill>
                  <a:srgbClr val="000000"/>
                </a:solidFill>
              </a:rPr>
              <a:t> </a:t>
            </a:r>
            <a:r>
              <a:rPr lang="en-US" altLang="en-US" sz="9600">
                <a:solidFill>
                  <a:srgbClr val="006600"/>
                </a:solidFill>
              </a:rPr>
              <a:t>O</a:t>
            </a:r>
          </a:p>
        </p:txBody>
      </p:sp>
      <p:sp>
        <p:nvSpPr>
          <p:cNvPr id="4" name="Oval 5">
            <a:extLst>
              <a:ext uri="{FF2B5EF4-FFF2-40B4-BE49-F238E27FC236}">
                <a16:creationId xmlns:a16="http://schemas.microsoft.com/office/drawing/2014/main" id="{649FFA8F-65A0-7393-AA22-AD8E8CF8B45E}"/>
              </a:ext>
            </a:extLst>
          </p:cNvPr>
          <p:cNvSpPr>
            <a:spLocks noChangeArrowheads="1"/>
          </p:cNvSpPr>
          <p:nvPr/>
        </p:nvSpPr>
        <p:spPr bwMode="auto">
          <a:xfrm>
            <a:off x="857502" y="5791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5" name="Oval 6">
            <a:extLst>
              <a:ext uri="{FF2B5EF4-FFF2-40B4-BE49-F238E27FC236}">
                <a16:creationId xmlns:a16="http://schemas.microsoft.com/office/drawing/2014/main" id="{E7E218C8-F5F1-F4D0-DD5C-259B27D84AB7}"/>
              </a:ext>
            </a:extLst>
          </p:cNvPr>
          <p:cNvSpPr>
            <a:spLocks noChangeArrowheads="1"/>
          </p:cNvSpPr>
          <p:nvPr/>
        </p:nvSpPr>
        <p:spPr bwMode="auto">
          <a:xfrm>
            <a:off x="857502" y="60198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6" name="Oval 7">
            <a:extLst>
              <a:ext uri="{FF2B5EF4-FFF2-40B4-BE49-F238E27FC236}">
                <a16:creationId xmlns:a16="http://schemas.microsoft.com/office/drawing/2014/main" id="{CF4456B1-6497-1029-3319-736024B690C4}"/>
              </a:ext>
            </a:extLst>
          </p:cNvPr>
          <p:cNvSpPr>
            <a:spLocks noChangeArrowheads="1"/>
          </p:cNvSpPr>
          <p:nvPr/>
        </p:nvSpPr>
        <p:spPr bwMode="auto">
          <a:xfrm>
            <a:off x="1924302" y="5791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7" name="Oval 8">
            <a:extLst>
              <a:ext uri="{FF2B5EF4-FFF2-40B4-BE49-F238E27FC236}">
                <a16:creationId xmlns:a16="http://schemas.microsoft.com/office/drawing/2014/main" id="{2B69A4B0-360F-BFBE-AE91-9F455358C75F}"/>
              </a:ext>
            </a:extLst>
          </p:cNvPr>
          <p:cNvSpPr>
            <a:spLocks noChangeArrowheads="1"/>
          </p:cNvSpPr>
          <p:nvPr/>
        </p:nvSpPr>
        <p:spPr bwMode="auto">
          <a:xfrm>
            <a:off x="1924302" y="60198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8" name="Oval 9">
            <a:extLst>
              <a:ext uri="{FF2B5EF4-FFF2-40B4-BE49-F238E27FC236}">
                <a16:creationId xmlns:a16="http://schemas.microsoft.com/office/drawing/2014/main" id="{CE77584F-7C55-DCCE-0030-4C1016AAE15C}"/>
              </a:ext>
            </a:extLst>
          </p:cNvPr>
          <p:cNvSpPr>
            <a:spLocks noChangeArrowheads="1"/>
          </p:cNvSpPr>
          <p:nvPr/>
        </p:nvSpPr>
        <p:spPr bwMode="auto">
          <a:xfrm>
            <a:off x="2610102" y="52578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9" name="Oval 10">
            <a:extLst>
              <a:ext uri="{FF2B5EF4-FFF2-40B4-BE49-F238E27FC236}">
                <a16:creationId xmlns:a16="http://schemas.microsoft.com/office/drawing/2014/main" id="{EE29C2BF-E9C9-EB04-75CA-B59544B292FF}"/>
              </a:ext>
            </a:extLst>
          </p:cNvPr>
          <p:cNvSpPr>
            <a:spLocks noChangeArrowheads="1"/>
          </p:cNvSpPr>
          <p:nvPr/>
        </p:nvSpPr>
        <p:spPr bwMode="auto">
          <a:xfrm>
            <a:off x="2762502" y="52578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0" name="Oval 11">
            <a:extLst>
              <a:ext uri="{FF2B5EF4-FFF2-40B4-BE49-F238E27FC236}">
                <a16:creationId xmlns:a16="http://schemas.microsoft.com/office/drawing/2014/main" id="{EC622F74-6150-85B0-0CFB-C1B02D170EAD}"/>
              </a:ext>
            </a:extLst>
          </p:cNvPr>
          <p:cNvSpPr>
            <a:spLocks noChangeArrowheads="1"/>
          </p:cNvSpPr>
          <p:nvPr/>
        </p:nvSpPr>
        <p:spPr bwMode="auto">
          <a:xfrm>
            <a:off x="3219702" y="57912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1" name="Oval 12">
            <a:extLst>
              <a:ext uri="{FF2B5EF4-FFF2-40B4-BE49-F238E27FC236}">
                <a16:creationId xmlns:a16="http://schemas.microsoft.com/office/drawing/2014/main" id="{2B2C8EED-A02C-0346-0F00-1EE4AFBCBF01}"/>
              </a:ext>
            </a:extLst>
          </p:cNvPr>
          <p:cNvSpPr>
            <a:spLocks noChangeArrowheads="1"/>
          </p:cNvSpPr>
          <p:nvPr/>
        </p:nvSpPr>
        <p:spPr bwMode="auto">
          <a:xfrm>
            <a:off x="3219702" y="60198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2" name="Oval 13">
            <a:extLst>
              <a:ext uri="{FF2B5EF4-FFF2-40B4-BE49-F238E27FC236}">
                <a16:creationId xmlns:a16="http://schemas.microsoft.com/office/drawing/2014/main" id="{7D64464F-2041-2D5A-6B9A-6F3CD8EFFFD2}"/>
              </a:ext>
            </a:extLst>
          </p:cNvPr>
          <p:cNvSpPr>
            <a:spLocks noChangeArrowheads="1"/>
          </p:cNvSpPr>
          <p:nvPr/>
        </p:nvSpPr>
        <p:spPr bwMode="auto">
          <a:xfrm>
            <a:off x="2152902" y="57912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3" name="Oval 14">
            <a:extLst>
              <a:ext uri="{FF2B5EF4-FFF2-40B4-BE49-F238E27FC236}">
                <a16:creationId xmlns:a16="http://schemas.microsoft.com/office/drawing/2014/main" id="{C1973026-9494-EE28-2DBF-5C560B6D49C1}"/>
              </a:ext>
            </a:extLst>
          </p:cNvPr>
          <p:cNvSpPr>
            <a:spLocks noChangeArrowheads="1"/>
          </p:cNvSpPr>
          <p:nvPr/>
        </p:nvSpPr>
        <p:spPr bwMode="auto">
          <a:xfrm>
            <a:off x="2152902" y="60198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291745829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Text Box 15"/>
          <p:cNvSpPr txBox="1">
            <a:spLocks noChangeArrowheads="1"/>
          </p:cNvSpPr>
          <p:nvPr/>
        </p:nvSpPr>
        <p:spPr bwMode="auto">
          <a:xfrm>
            <a:off x="4181715" y="1600200"/>
            <a:ext cx="496228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rgbClr val="FF0000"/>
                </a:solidFill>
                <a:latin typeface="Comic Sans MS" panose="030F0702030302020204" pitchFamily="66" charset="0"/>
              </a:rPr>
              <a:t>Carbon and oxygen first for a double polar covalent bond, then… </a:t>
            </a:r>
          </a:p>
          <a:p>
            <a:pPr algn="ctr" eaLnBrk="1" hangingPunct="1">
              <a:spcBef>
                <a:spcPct val="50000"/>
              </a:spcBef>
            </a:pPr>
            <a:endParaRPr lang="en-US" altLang="en-US" sz="2400" dirty="0">
              <a:solidFill>
                <a:srgbClr val="FF0000"/>
              </a:solidFill>
              <a:latin typeface="Comic Sans MS" panose="030F0702030302020204" pitchFamily="66" charset="0"/>
            </a:endParaRPr>
          </a:p>
          <a:p>
            <a:pPr algn="ctr" eaLnBrk="1" hangingPunct="1">
              <a:spcBef>
                <a:spcPct val="50000"/>
              </a:spcBef>
            </a:pPr>
            <a:r>
              <a:rPr lang="en-US" altLang="en-US" sz="2400" dirty="0">
                <a:solidFill>
                  <a:srgbClr val="FF0000"/>
                </a:solidFill>
                <a:latin typeface="Comic Sans MS" panose="030F0702030302020204" pitchFamily="66" charset="0"/>
              </a:rPr>
              <a:t>oxygen lends 2 more electrons </a:t>
            </a:r>
            <a:br>
              <a:rPr lang="en-US" altLang="en-US" sz="2400" dirty="0">
                <a:solidFill>
                  <a:srgbClr val="FF0000"/>
                </a:solidFill>
                <a:latin typeface="Comic Sans MS" panose="030F0702030302020204" pitchFamily="66" charset="0"/>
              </a:rPr>
            </a:br>
            <a:r>
              <a:rPr lang="en-US" altLang="en-US" sz="2400" dirty="0">
                <a:solidFill>
                  <a:srgbClr val="FF0000"/>
                </a:solidFill>
                <a:latin typeface="Comic Sans MS" panose="030F0702030302020204" pitchFamily="66" charset="0"/>
              </a:rPr>
              <a:t>to the middle of the molecule, forming what is called a </a:t>
            </a:r>
            <a:br>
              <a:rPr lang="en-US" altLang="en-US" sz="2400" dirty="0">
                <a:solidFill>
                  <a:srgbClr val="FF0000"/>
                </a:solidFill>
                <a:latin typeface="Comic Sans MS" panose="030F0702030302020204" pitchFamily="66" charset="0"/>
              </a:rPr>
            </a:br>
            <a:r>
              <a:rPr lang="en-US" altLang="en-US" sz="2400" dirty="0">
                <a:solidFill>
                  <a:schemeClr val="tx1">
                    <a:lumMod val="95000"/>
                    <a:lumOff val="5000"/>
                  </a:schemeClr>
                </a:solidFill>
                <a:latin typeface="Comic Sans MS" panose="030F0702030302020204" pitchFamily="66" charset="0"/>
              </a:rPr>
              <a:t>COORDINATE COVALENT bond   </a:t>
            </a:r>
          </a:p>
        </p:txBody>
      </p:sp>
      <p:sp>
        <p:nvSpPr>
          <p:cNvPr id="14" name="Rectangle 21">
            <a:extLst>
              <a:ext uri="{FF2B5EF4-FFF2-40B4-BE49-F238E27FC236}">
                <a16:creationId xmlns:a16="http://schemas.microsoft.com/office/drawing/2014/main" id="{14410358-916B-202F-3BC3-368F54FB3CC6}"/>
              </a:ext>
            </a:extLst>
          </p:cNvPr>
          <p:cNvSpPr>
            <a:spLocks noChangeArrowheads="1"/>
          </p:cNvSpPr>
          <p:nvPr/>
        </p:nvSpPr>
        <p:spPr bwMode="auto">
          <a:xfrm>
            <a:off x="1143000" y="4846949"/>
            <a:ext cx="23510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600">
                <a:solidFill>
                  <a:srgbClr val="0000CC"/>
                </a:solidFill>
              </a:rPr>
              <a:t>C</a:t>
            </a:r>
            <a:r>
              <a:rPr lang="en-US" altLang="en-US" sz="9600">
                <a:solidFill>
                  <a:srgbClr val="000000"/>
                </a:solidFill>
              </a:rPr>
              <a:t> </a:t>
            </a:r>
            <a:r>
              <a:rPr lang="en-US" altLang="en-US" sz="9600">
                <a:solidFill>
                  <a:srgbClr val="006600"/>
                </a:solidFill>
              </a:rPr>
              <a:t>O</a:t>
            </a:r>
          </a:p>
        </p:txBody>
      </p:sp>
      <p:sp>
        <p:nvSpPr>
          <p:cNvPr id="15" name="Oval 22">
            <a:extLst>
              <a:ext uri="{FF2B5EF4-FFF2-40B4-BE49-F238E27FC236}">
                <a16:creationId xmlns:a16="http://schemas.microsoft.com/office/drawing/2014/main" id="{41A37724-0051-88F2-5046-092D4E63FAFB}"/>
              </a:ext>
            </a:extLst>
          </p:cNvPr>
          <p:cNvSpPr>
            <a:spLocks noChangeArrowheads="1"/>
          </p:cNvSpPr>
          <p:nvPr/>
        </p:nvSpPr>
        <p:spPr bwMode="auto">
          <a:xfrm>
            <a:off x="1066800" y="5532749"/>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6" name="Oval 23">
            <a:extLst>
              <a:ext uri="{FF2B5EF4-FFF2-40B4-BE49-F238E27FC236}">
                <a16:creationId xmlns:a16="http://schemas.microsoft.com/office/drawing/2014/main" id="{646DFAED-7717-78C1-3EFA-726EA7EED0EC}"/>
              </a:ext>
            </a:extLst>
          </p:cNvPr>
          <p:cNvSpPr>
            <a:spLocks noChangeArrowheads="1"/>
          </p:cNvSpPr>
          <p:nvPr/>
        </p:nvSpPr>
        <p:spPr bwMode="auto">
          <a:xfrm>
            <a:off x="1066800" y="5761349"/>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7" name="Oval 24">
            <a:extLst>
              <a:ext uri="{FF2B5EF4-FFF2-40B4-BE49-F238E27FC236}">
                <a16:creationId xmlns:a16="http://schemas.microsoft.com/office/drawing/2014/main" id="{D7D033F3-20C3-D168-63B4-FF5D383CF31C}"/>
              </a:ext>
            </a:extLst>
          </p:cNvPr>
          <p:cNvSpPr>
            <a:spLocks noChangeArrowheads="1"/>
          </p:cNvSpPr>
          <p:nvPr/>
        </p:nvSpPr>
        <p:spPr bwMode="auto">
          <a:xfrm>
            <a:off x="2133600" y="5532749"/>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8" name="Oval 25">
            <a:extLst>
              <a:ext uri="{FF2B5EF4-FFF2-40B4-BE49-F238E27FC236}">
                <a16:creationId xmlns:a16="http://schemas.microsoft.com/office/drawing/2014/main" id="{D52C1DF9-8DAD-70A2-3444-25345CF17DF7}"/>
              </a:ext>
            </a:extLst>
          </p:cNvPr>
          <p:cNvSpPr>
            <a:spLocks noChangeArrowheads="1"/>
          </p:cNvSpPr>
          <p:nvPr/>
        </p:nvSpPr>
        <p:spPr bwMode="auto">
          <a:xfrm>
            <a:off x="2133600" y="5761349"/>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9" name="Oval 26">
            <a:extLst>
              <a:ext uri="{FF2B5EF4-FFF2-40B4-BE49-F238E27FC236}">
                <a16:creationId xmlns:a16="http://schemas.microsoft.com/office/drawing/2014/main" id="{B2A02386-7A9F-7DF0-F1EA-F3834B0E24CB}"/>
              </a:ext>
            </a:extLst>
          </p:cNvPr>
          <p:cNvSpPr>
            <a:spLocks noChangeArrowheads="1"/>
          </p:cNvSpPr>
          <p:nvPr/>
        </p:nvSpPr>
        <p:spPr bwMode="auto">
          <a:xfrm>
            <a:off x="2133600" y="5304149"/>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0" name="Oval 27">
            <a:extLst>
              <a:ext uri="{FF2B5EF4-FFF2-40B4-BE49-F238E27FC236}">
                <a16:creationId xmlns:a16="http://schemas.microsoft.com/office/drawing/2014/main" id="{37F5BA89-084A-E9C6-9AE2-4D9F35CA2865}"/>
              </a:ext>
            </a:extLst>
          </p:cNvPr>
          <p:cNvSpPr>
            <a:spLocks noChangeArrowheads="1"/>
          </p:cNvSpPr>
          <p:nvPr/>
        </p:nvSpPr>
        <p:spPr bwMode="auto">
          <a:xfrm>
            <a:off x="2362200" y="5304149"/>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1" name="Oval 28">
            <a:extLst>
              <a:ext uri="{FF2B5EF4-FFF2-40B4-BE49-F238E27FC236}">
                <a16:creationId xmlns:a16="http://schemas.microsoft.com/office/drawing/2014/main" id="{C5EE7B1B-5113-D229-BA29-19077E998BC6}"/>
              </a:ext>
            </a:extLst>
          </p:cNvPr>
          <p:cNvSpPr>
            <a:spLocks noChangeArrowheads="1"/>
          </p:cNvSpPr>
          <p:nvPr/>
        </p:nvSpPr>
        <p:spPr bwMode="auto">
          <a:xfrm>
            <a:off x="3429000" y="5532749"/>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2" name="Oval 29">
            <a:extLst>
              <a:ext uri="{FF2B5EF4-FFF2-40B4-BE49-F238E27FC236}">
                <a16:creationId xmlns:a16="http://schemas.microsoft.com/office/drawing/2014/main" id="{70A6542A-8C27-9D45-D9B5-80F6B483B6AD}"/>
              </a:ext>
            </a:extLst>
          </p:cNvPr>
          <p:cNvSpPr>
            <a:spLocks noChangeArrowheads="1"/>
          </p:cNvSpPr>
          <p:nvPr/>
        </p:nvSpPr>
        <p:spPr bwMode="auto">
          <a:xfrm>
            <a:off x="3429000" y="5761349"/>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3" name="Oval 30">
            <a:extLst>
              <a:ext uri="{FF2B5EF4-FFF2-40B4-BE49-F238E27FC236}">
                <a16:creationId xmlns:a16="http://schemas.microsoft.com/office/drawing/2014/main" id="{2B12FFFE-198B-D901-379D-70AE50120F35}"/>
              </a:ext>
            </a:extLst>
          </p:cNvPr>
          <p:cNvSpPr>
            <a:spLocks noChangeArrowheads="1"/>
          </p:cNvSpPr>
          <p:nvPr/>
        </p:nvSpPr>
        <p:spPr bwMode="auto">
          <a:xfrm>
            <a:off x="2362200" y="5532749"/>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4" name="Oval 31">
            <a:extLst>
              <a:ext uri="{FF2B5EF4-FFF2-40B4-BE49-F238E27FC236}">
                <a16:creationId xmlns:a16="http://schemas.microsoft.com/office/drawing/2014/main" id="{24D84C1D-BB08-BB2E-4F96-7B51B89A1C71}"/>
              </a:ext>
            </a:extLst>
          </p:cNvPr>
          <p:cNvSpPr>
            <a:spLocks noChangeArrowheads="1"/>
          </p:cNvSpPr>
          <p:nvPr/>
        </p:nvSpPr>
        <p:spPr bwMode="auto">
          <a:xfrm>
            <a:off x="2362200" y="5761349"/>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382757447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1">
            <a:extLst>
              <a:ext uri="{FF2B5EF4-FFF2-40B4-BE49-F238E27FC236}">
                <a16:creationId xmlns:a16="http://schemas.microsoft.com/office/drawing/2014/main" id="{14410358-916B-202F-3BC3-368F54FB3CC6}"/>
              </a:ext>
            </a:extLst>
          </p:cNvPr>
          <p:cNvSpPr>
            <a:spLocks noChangeArrowheads="1"/>
          </p:cNvSpPr>
          <p:nvPr/>
        </p:nvSpPr>
        <p:spPr bwMode="auto">
          <a:xfrm>
            <a:off x="990600" y="533400"/>
            <a:ext cx="23510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600">
                <a:solidFill>
                  <a:srgbClr val="0000CC"/>
                </a:solidFill>
              </a:rPr>
              <a:t>C</a:t>
            </a:r>
            <a:r>
              <a:rPr lang="en-US" altLang="en-US" sz="9600">
                <a:solidFill>
                  <a:srgbClr val="000000"/>
                </a:solidFill>
              </a:rPr>
              <a:t> </a:t>
            </a:r>
            <a:r>
              <a:rPr lang="en-US" altLang="en-US" sz="9600">
                <a:solidFill>
                  <a:srgbClr val="006600"/>
                </a:solidFill>
              </a:rPr>
              <a:t>O</a:t>
            </a:r>
          </a:p>
        </p:txBody>
      </p:sp>
      <p:sp>
        <p:nvSpPr>
          <p:cNvPr id="15" name="Oval 22">
            <a:extLst>
              <a:ext uri="{FF2B5EF4-FFF2-40B4-BE49-F238E27FC236}">
                <a16:creationId xmlns:a16="http://schemas.microsoft.com/office/drawing/2014/main" id="{41A37724-0051-88F2-5046-092D4E63FAFB}"/>
              </a:ext>
            </a:extLst>
          </p:cNvPr>
          <p:cNvSpPr>
            <a:spLocks noChangeArrowheads="1"/>
          </p:cNvSpPr>
          <p:nvPr/>
        </p:nvSpPr>
        <p:spPr bwMode="auto">
          <a:xfrm>
            <a:off x="914400" y="1219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6" name="Oval 23">
            <a:extLst>
              <a:ext uri="{FF2B5EF4-FFF2-40B4-BE49-F238E27FC236}">
                <a16:creationId xmlns:a16="http://schemas.microsoft.com/office/drawing/2014/main" id="{646DFAED-7717-78C1-3EFA-726EA7EED0EC}"/>
              </a:ext>
            </a:extLst>
          </p:cNvPr>
          <p:cNvSpPr>
            <a:spLocks noChangeArrowheads="1"/>
          </p:cNvSpPr>
          <p:nvPr/>
        </p:nvSpPr>
        <p:spPr bwMode="auto">
          <a:xfrm>
            <a:off x="914400" y="14478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7" name="Oval 24">
            <a:extLst>
              <a:ext uri="{FF2B5EF4-FFF2-40B4-BE49-F238E27FC236}">
                <a16:creationId xmlns:a16="http://schemas.microsoft.com/office/drawing/2014/main" id="{D7D033F3-20C3-D168-63B4-FF5D383CF31C}"/>
              </a:ext>
            </a:extLst>
          </p:cNvPr>
          <p:cNvSpPr>
            <a:spLocks noChangeArrowheads="1"/>
          </p:cNvSpPr>
          <p:nvPr/>
        </p:nvSpPr>
        <p:spPr bwMode="auto">
          <a:xfrm>
            <a:off x="1981200" y="1219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8" name="Oval 25">
            <a:extLst>
              <a:ext uri="{FF2B5EF4-FFF2-40B4-BE49-F238E27FC236}">
                <a16:creationId xmlns:a16="http://schemas.microsoft.com/office/drawing/2014/main" id="{D52C1DF9-8DAD-70A2-3444-25345CF17DF7}"/>
              </a:ext>
            </a:extLst>
          </p:cNvPr>
          <p:cNvSpPr>
            <a:spLocks noChangeArrowheads="1"/>
          </p:cNvSpPr>
          <p:nvPr/>
        </p:nvSpPr>
        <p:spPr bwMode="auto">
          <a:xfrm>
            <a:off x="1981200" y="14478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9" name="Oval 26">
            <a:extLst>
              <a:ext uri="{FF2B5EF4-FFF2-40B4-BE49-F238E27FC236}">
                <a16:creationId xmlns:a16="http://schemas.microsoft.com/office/drawing/2014/main" id="{B2A02386-7A9F-7DF0-F1EA-F3834B0E24CB}"/>
              </a:ext>
            </a:extLst>
          </p:cNvPr>
          <p:cNvSpPr>
            <a:spLocks noChangeArrowheads="1"/>
          </p:cNvSpPr>
          <p:nvPr/>
        </p:nvSpPr>
        <p:spPr bwMode="auto">
          <a:xfrm>
            <a:off x="1981200" y="9906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0" name="Oval 27">
            <a:extLst>
              <a:ext uri="{FF2B5EF4-FFF2-40B4-BE49-F238E27FC236}">
                <a16:creationId xmlns:a16="http://schemas.microsoft.com/office/drawing/2014/main" id="{37F5BA89-084A-E9C6-9AE2-4D9F35CA2865}"/>
              </a:ext>
            </a:extLst>
          </p:cNvPr>
          <p:cNvSpPr>
            <a:spLocks noChangeArrowheads="1"/>
          </p:cNvSpPr>
          <p:nvPr/>
        </p:nvSpPr>
        <p:spPr bwMode="auto">
          <a:xfrm>
            <a:off x="2209800" y="9906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1" name="Oval 28">
            <a:extLst>
              <a:ext uri="{FF2B5EF4-FFF2-40B4-BE49-F238E27FC236}">
                <a16:creationId xmlns:a16="http://schemas.microsoft.com/office/drawing/2014/main" id="{C5EE7B1B-5113-D229-BA29-19077E998BC6}"/>
              </a:ext>
            </a:extLst>
          </p:cNvPr>
          <p:cNvSpPr>
            <a:spLocks noChangeArrowheads="1"/>
          </p:cNvSpPr>
          <p:nvPr/>
        </p:nvSpPr>
        <p:spPr bwMode="auto">
          <a:xfrm>
            <a:off x="3276600" y="12192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2" name="Oval 29">
            <a:extLst>
              <a:ext uri="{FF2B5EF4-FFF2-40B4-BE49-F238E27FC236}">
                <a16:creationId xmlns:a16="http://schemas.microsoft.com/office/drawing/2014/main" id="{70A6542A-8C27-9D45-D9B5-80F6B483B6AD}"/>
              </a:ext>
            </a:extLst>
          </p:cNvPr>
          <p:cNvSpPr>
            <a:spLocks noChangeArrowheads="1"/>
          </p:cNvSpPr>
          <p:nvPr/>
        </p:nvSpPr>
        <p:spPr bwMode="auto">
          <a:xfrm>
            <a:off x="3276600" y="14478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3" name="Oval 30">
            <a:extLst>
              <a:ext uri="{FF2B5EF4-FFF2-40B4-BE49-F238E27FC236}">
                <a16:creationId xmlns:a16="http://schemas.microsoft.com/office/drawing/2014/main" id="{2B12FFFE-198B-D901-379D-70AE50120F35}"/>
              </a:ext>
            </a:extLst>
          </p:cNvPr>
          <p:cNvSpPr>
            <a:spLocks noChangeArrowheads="1"/>
          </p:cNvSpPr>
          <p:nvPr/>
        </p:nvSpPr>
        <p:spPr bwMode="auto">
          <a:xfrm>
            <a:off x="2209800" y="12192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4" name="Oval 31">
            <a:extLst>
              <a:ext uri="{FF2B5EF4-FFF2-40B4-BE49-F238E27FC236}">
                <a16:creationId xmlns:a16="http://schemas.microsoft.com/office/drawing/2014/main" id="{24D84C1D-BB08-BB2E-4F96-7B51B89A1C71}"/>
              </a:ext>
            </a:extLst>
          </p:cNvPr>
          <p:cNvSpPr>
            <a:spLocks noChangeArrowheads="1"/>
          </p:cNvSpPr>
          <p:nvPr/>
        </p:nvSpPr>
        <p:spPr bwMode="auto">
          <a:xfrm>
            <a:off x="2209800" y="1447800"/>
            <a:ext cx="76200" cy="7620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 name="TextBox 1">
            <a:extLst>
              <a:ext uri="{FF2B5EF4-FFF2-40B4-BE49-F238E27FC236}">
                <a16:creationId xmlns:a16="http://schemas.microsoft.com/office/drawing/2014/main" id="{7AA49D9D-EC5D-9BA4-02E4-B2ACB2172436}"/>
              </a:ext>
            </a:extLst>
          </p:cNvPr>
          <p:cNvSpPr txBox="1"/>
          <p:nvPr/>
        </p:nvSpPr>
        <p:spPr>
          <a:xfrm>
            <a:off x="14140" y="2667000"/>
            <a:ext cx="9129860" cy="3539430"/>
          </a:xfrm>
          <a:prstGeom prst="rect">
            <a:avLst/>
          </a:prstGeom>
          <a:noFill/>
        </p:spPr>
        <p:txBody>
          <a:bodyPr wrap="square" rtlCol="0">
            <a:spAutoFit/>
          </a:bodyPr>
          <a:lstStyle/>
          <a:p>
            <a:r>
              <a:rPr lang="en-US" altLang="en-US" sz="4000" dirty="0">
                <a:solidFill>
                  <a:schemeClr val="tx1">
                    <a:lumMod val="95000"/>
                    <a:lumOff val="5000"/>
                  </a:schemeClr>
                </a:solidFill>
              </a:rPr>
              <a:t>81.  The shorthand for this type of bond</a:t>
            </a:r>
            <a:br>
              <a:rPr lang="en-US" altLang="en-US" sz="4000" dirty="0">
                <a:solidFill>
                  <a:schemeClr val="tx1">
                    <a:lumMod val="95000"/>
                    <a:lumOff val="5000"/>
                  </a:schemeClr>
                </a:solidFill>
              </a:rPr>
            </a:br>
            <a:br>
              <a:rPr lang="en-US" altLang="en-US" sz="4000" dirty="0">
                <a:solidFill>
                  <a:schemeClr val="tx1">
                    <a:lumMod val="95000"/>
                    <a:lumOff val="5000"/>
                  </a:schemeClr>
                </a:solidFill>
              </a:rPr>
            </a:br>
            <a:r>
              <a:rPr lang="en-US" altLang="en-US" sz="4000" dirty="0">
                <a:solidFill>
                  <a:schemeClr val="tx1">
                    <a:lumMod val="95000"/>
                    <a:lumOff val="5000"/>
                  </a:schemeClr>
                </a:solidFill>
              </a:rPr>
              <a:t>                   </a:t>
            </a:r>
            <a:r>
              <a:rPr lang="en-US" altLang="en-US" sz="7200" dirty="0">
                <a:solidFill>
                  <a:srgbClr val="FF0000"/>
                </a:solidFill>
              </a:rPr>
              <a:t>C=O</a:t>
            </a:r>
            <a:br>
              <a:rPr lang="en-US" altLang="en-US" sz="7200" dirty="0">
                <a:solidFill>
                  <a:srgbClr val="FF0000"/>
                </a:solidFill>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82.  CO forms a double polar covalent bond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AND</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 coordinate covalent bond.  </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Text Box 35">
            <a:extLst>
              <a:ext uri="{FF2B5EF4-FFF2-40B4-BE49-F238E27FC236}">
                <a16:creationId xmlns:a16="http://schemas.microsoft.com/office/drawing/2014/main" id="{9F92D408-08B8-3289-321D-D73B25664D09}"/>
              </a:ext>
            </a:extLst>
          </p:cNvPr>
          <p:cNvSpPr txBox="1">
            <a:spLocks noChangeArrowheads="1"/>
          </p:cNvSpPr>
          <p:nvPr/>
        </p:nvSpPr>
        <p:spPr bwMode="auto">
          <a:xfrm>
            <a:off x="3390122" y="3657600"/>
            <a:ext cx="838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000" dirty="0">
                <a:solidFill>
                  <a:srgbClr val="FF0000"/>
                </a:solidFill>
                <a:cs typeface="Arial" panose="020B0604020202020204" pitchFamily="34" charset="0"/>
              </a:rPr>
              <a:t>~</a:t>
            </a:r>
          </a:p>
        </p:txBody>
      </p:sp>
    </p:spTree>
    <p:extLst>
      <p:ext uri="{BB962C8B-B14F-4D97-AF65-F5344CB8AC3E}">
        <p14:creationId xmlns:p14="http://schemas.microsoft.com/office/powerpoint/2010/main" val="1613000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67132411"/>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Li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Be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8461122"/>
                  </a:ext>
                </a:extLst>
              </a:tr>
            </a:tbl>
          </a:graphicData>
        </a:graphic>
      </p:graphicFrame>
      <p:sp>
        <p:nvSpPr>
          <p:cNvPr id="5" name="Oval 47"/>
          <p:cNvSpPr>
            <a:spLocks noChangeArrowheads="1"/>
          </p:cNvSpPr>
          <p:nvPr/>
        </p:nvSpPr>
        <p:spPr bwMode="auto">
          <a:xfrm>
            <a:off x="4467578" y="1295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 name="Oval 47">
            <a:extLst>
              <a:ext uri="{FF2B5EF4-FFF2-40B4-BE49-F238E27FC236}">
                <a16:creationId xmlns:a16="http://schemas.microsoft.com/office/drawing/2014/main" id="{0C8E7837-8322-4B83-B6B2-2AA24FE3FFD3}"/>
              </a:ext>
            </a:extLst>
          </p:cNvPr>
          <p:cNvSpPr>
            <a:spLocks noChangeArrowheads="1"/>
          </p:cNvSpPr>
          <p:nvPr/>
        </p:nvSpPr>
        <p:spPr bwMode="auto">
          <a:xfrm>
            <a:off x="4152900" y="2971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7" name="Oval 47">
            <a:extLst>
              <a:ext uri="{FF2B5EF4-FFF2-40B4-BE49-F238E27FC236}">
                <a16:creationId xmlns:a16="http://schemas.microsoft.com/office/drawing/2014/main" id="{A91E23DD-3617-4AD6-862C-E18CCFF05BD0}"/>
              </a:ext>
            </a:extLst>
          </p:cNvPr>
          <p:cNvSpPr>
            <a:spLocks noChangeArrowheads="1"/>
          </p:cNvSpPr>
          <p:nvPr/>
        </p:nvSpPr>
        <p:spPr bwMode="auto">
          <a:xfrm>
            <a:off x="4152900" y="3124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364421471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0"/>
            <a:ext cx="9144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FF0000"/>
                </a:solidFill>
                <a:latin typeface="Comic Sans MS" panose="030F0702030302020204" pitchFamily="66" charset="0"/>
              </a:rPr>
              <a:t>83. </a:t>
            </a:r>
            <a:r>
              <a:rPr lang="en-US" altLang="en-US" sz="2800" b="1" dirty="0">
                <a:solidFill>
                  <a:schemeClr val="tx1">
                    <a:lumMod val="95000"/>
                    <a:lumOff val="5000"/>
                  </a:schemeClr>
                </a:solidFill>
                <a:latin typeface="Comic Sans MS" panose="030F0702030302020204" pitchFamily="66" charset="0"/>
              </a:rPr>
              <a:t>P</a:t>
            </a:r>
            <a:r>
              <a:rPr lang="en-US" altLang="en-US" sz="2800" dirty="0">
                <a:solidFill>
                  <a:srgbClr val="000000"/>
                </a:solidFill>
                <a:latin typeface="Comic Sans MS" panose="030F0702030302020204" pitchFamily="66" charset="0"/>
              </a:rPr>
              <a:t>hosphorus pentachloride is up next, a real</a:t>
            </a:r>
            <a:br>
              <a:rPr lang="en-US" altLang="en-US" sz="2800" dirty="0">
                <a:solidFill>
                  <a:srgbClr val="000000"/>
                </a:solidFill>
                <a:latin typeface="Comic Sans MS" panose="030F0702030302020204" pitchFamily="66" charset="0"/>
              </a:rPr>
            </a:br>
            <a:r>
              <a:rPr lang="en-US" altLang="en-US" sz="2800" dirty="0">
                <a:solidFill>
                  <a:srgbClr val="000000"/>
                </a:solidFill>
                <a:latin typeface="Comic Sans MS" panose="030F0702030302020204" pitchFamily="66" charset="0"/>
              </a:rPr>
              <a:t>       weirdo molecule…</a:t>
            </a:r>
          </a:p>
          <a:p>
            <a:pPr eaLnBrk="1" hangingPunct="1">
              <a:spcBef>
                <a:spcPct val="50000"/>
              </a:spcBef>
            </a:pPr>
            <a:r>
              <a:rPr lang="en-US" altLang="en-US" sz="2800" dirty="0">
                <a:solidFill>
                  <a:srgbClr val="000000"/>
                </a:solidFill>
                <a:latin typeface="Comic Sans MS" panose="030F0702030302020204" pitchFamily="66" charset="0"/>
              </a:rPr>
              <a:t>It’s used as part of fertilizer preparation, and other chemical reactions.  Common in chemistry world, </a:t>
            </a:r>
            <a:br>
              <a:rPr lang="en-US" altLang="en-US" sz="2800" dirty="0">
                <a:solidFill>
                  <a:srgbClr val="000000"/>
                </a:solidFill>
                <a:latin typeface="Comic Sans MS" panose="030F0702030302020204" pitchFamily="66" charset="0"/>
              </a:rPr>
            </a:br>
            <a:r>
              <a:rPr lang="en-US" altLang="en-US" sz="2800" dirty="0">
                <a:solidFill>
                  <a:srgbClr val="000000"/>
                </a:solidFill>
                <a:latin typeface="Comic Sans MS" panose="030F0702030302020204" pitchFamily="66" charset="0"/>
              </a:rPr>
              <a:t>new to you.  Draw the dot diagram.</a:t>
            </a:r>
          </a:p>
        </p:txBody>
      </p:sp>
    </p:spTree>
    <p:extLst>
      <p:ext uri="{BB962C8B-B14F-4D97-AF65-F5344CB8AC3E}">
        <p14:creationId xmlns:p14="http://schemas.microsoft.com/office/powerpoint/2010/main" val="9851500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0" y="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a:solidFill>
                  <a:srgbClr val="000000"/>
                </a:solidFill>
                <a:latin typeface="Comic Sans MS" panose="030F0702030302020204" pitchFamily="66" charset="0"/>
              </a:rPr>
              <a:t>Phosphorus Pentachloride   </a:t>
            </a:r>
            <a:r>
              <a:rPr lang="en-US" altLang="en-US" sz="4400" dirty="0">
                <a:solidFill>
                  <a:srgbClr val="000000"/>
                </a:solidFill>
                <a:latin typeface="Comic Sans MS" panose="030F0702030302020204" pitchFamily="66" charset="0"/>
              </a:rPr>
              <a:t>PCl</a:t>
            </a:r>
            <a:r>
              <a:rPr lang="en-US" altLang="en-US" sz="4400" baseline="-25000" dirty="0">
                <a:solidFill>
                  <a:srgbClr val="000000"/>
                </a:solidFill>
                <a:latin typeface="Comic Sans MS" panose="030F0702030302020204" pitchFamily="66" charset="0"/>
              </a:rPr>
              <a:t>5</a:t>
            </a:r>
          </a:p>
        </p:txBody>
      </p:sp>
      <p:sp>
        <p:nvSpPr>
          <p:cNvPr id="11267" name="Text Box 31"/>
          <p:cNvSpPr txBox="1">
            <a:spLocks noChangeArrowheads="1"/>
          </p:cNvSpPr>
          <p:nvPr/>
        </p:nvSpPr>
        <p:spPr bwMode="auto">
          <a:xfrm>
            <a:off x="-9525" y="-30163"/>
            <a:ext cx="9144000" cy="425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a:solidFill>
                <a:srgbClr val="000000"/>
              </a:solidFill>
            </a:endParaRPr>
          </a:p>
          <a:p>
            <a:pPr algn="ctr" eaLnBrk="1" hangingPunct="1">
              <a:spcBef>
                <a:spcPct val="50000"/>
              </a:spcBef>
            </a:pPr>
            <a:endParaRPr lang="en-US" altLang="en-US">
              <a:solidFill>
                <a:srgbClr val="000000"/>
              </a:solidFill>
            </a:endParaRPr>
          </a:p>
          <a:p>
            <a:pPr algn="ctr" eaLnBrk="1" hangingPunct="1">
              <a:spcBef>
                <a:spcPct val="50000"/>
              </a:spcBef>
            </a:pPr>
            <a:endParaRPr lang="en-US" altLang="en-US">
              <a:solidFill>
                <a:srgbClr val="000000"/>
              </a:solidFill>
            </a:endParaRPr>
          </a:p>
          <a:p>
            <a:pPr algn="ctr" eaLnBrk="1" hangingPunct="1">
              <a:spcBef>
                <a:spcPct val="50000"/>
              </a:spcBef>
            </a:pPr>
            <a:endParaRPr lang="en-US" altLang="en-US">
              <a:solidFill>
                <a:srgbClr val="000000"/>
              </a:solidFill>
            </a:endParaRPr>
          </a:p>
          <a:p>
            <a:pPr algn="ctr" eaLnBrk="1" hangingPunct="1">
              <a:spcBef>
                <a:spcPct val="50000"/>
              </a:spcBef>
            </a:pPr>
            <a:endParaRPr lang="en-US" altLang="en-US">
              <a:solidFill>
                <a:srgbClr val="000000"/>
              </a:solidFill>
            </a:endParaRPr>
          </a:p>
          <a:p>
            <a:pPr algn="ctr" eaLnBrk="1" hangingPunct="1">
              <a:spcBef>
                <a:spcPct val="50000"/>
              </a:spcBef>
            </a:pPr>
            <a:endParaRPr lang="en-US" altLang="en-US">
              <a:solidFill>
                <a:srgbClr val="000000"/>
              </a:solidFill>
            </a:endParaRPr>
          </a:p>
          <a:p>
            <a:pPr algn="ctr" eaLnBrk="1" hangingPunct="1">
              <a:spcBef>
                <a:spcPct val="50000"/>
              </a:spcBef>
            </a:pPr>
            <a:r>
              <a:rPr lang="en-US" altLang="en-US" sz="8000">
                <a:solidFill>
                  <a:srgbClr val="000000"/>
                </a:solidFill>
              </a:rPr>
              <a:t>P</a:t>
            </a:r>
          </a:p>
        </p:txBody>
      </p:sp>
      <p:sp>
        <p:nvSpPr>
          <p:cNvPr id="11268" name="Line 32"/>
          <p:cNvSpPr>
            <a:spLocks noChangeShapeType="1"/>
          </p:cNvSpPr>
          <p:nvPr/>
        </p:nvSpPr>
        <p:spPr bwMode="auto">
          <a:xfrm flipV="1">
            <a:off x="4495800" y="2286000"/>
            <a:ext cx="0" cy="8382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1269" name="Line 33"/>
          <p:cNvSpPr>
            <a:spLocks noChangeShapeType="1"/>
          </p:cNvSpPr>
          <p:nvPr/>
        </p:nvSpPr>
        <p:spPr bwMode="auto">
          <a:xfrm flipV="1">
            <a:off x="3657600" y="3962400"/>
            <a:ext cx="533400" cy="6858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1270" name="Line 34"/>
          <p:cNvSpPr>
            <a:spLocks noChangeShapeType="1"/>
          </p:cNvSpPr>
          <p:nvPr/>
        </p:nvSpPr>
        <p:spPr bwMode="auto">
          <a:xfrm flipH="1" flipV="1">
            <a:off x="4724400" y="3886200"/>
            <a:ext cx="457200" cy="6858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1271" name="Line 35"/>
          <p:cNvSpPr>
            <a:spLocks noChangeShapeType="1"/>
          </p:cNvSpPr>
          <p:nvPr/>
        </p:nvSpPr>
        <p:spPr bwMode="auto">
          <a:xfrm flipH="1" flipV="1">
            <a:off x="3581400" y="2895600"/>
            <a:ext cx="609600" cy="4572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1272" name="Line 36"/>
          <p:cNvSpPr>
            <a:spLocks noChangeShapeType="1"/>
          </p:cNvSpPr>
          <p:nvPr/>
        </p:nvSpPr>
        <p:spPr bwMode="auto">
          <a:xfrm flipV="1">
            <a:off x="4953000" y="2819400"/>
            <a:ext cx="609600" cy="5334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1273" name="Text Box 37"/>
          <p:cNvSpPr txBox="1">
            <a:spLocks noChangeArrowheads="1"/>
          </p:cNvSpPr>
          <p:nvPr/>
        </p:nvSpPr>
        <p:spPr bwMode="auto">
          <a:xfrm>
            <a:off x="5105400" y="4419600"/>
            <a:ext cx="1143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7200">
                <a:solidFill>
                  <a:srgbClr val="000000"/>
                </a:solidFill>
              </a:rPr>
              <a:t>Cl</a:t>
            </a:r>
          </a:p>
        </p:txBody>
      </p:sp>
      <p:sp>
        <p:nvSpPr>
          <p:cNvPr id="11274" name="Rectangle 39"/>
          <p:cNvSpPr>
            <a:spLocks noChangeArrowheads="1"/>
          </p:cNvSpPr>
          <p:nvPr/>
        </p:nvSpPr>
        <p:spPr bwMode="auto">
          <a:xfrm>
            <a:off x="5486400" y="1981200"/>
            <a:ext cx="10477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7200">
                <a:solidFill>
                  <a:srgbClr val="000000"/>
                </a:solidFill>
              </a:rPr>
              <a:t>Cl</a:t>
            </a:r>
          </a:p>
        </p:txBody>
      </p:sp>
      <p:sp>
        <p:nvSpPr>
          <p:cNvPr id="11275" name="Rectangle 41"/>
          <p:cNvSpPr>
            <a:spLocks noChangeArrowheads="1"/>
          </p:cNvSpPr>
          <p:nvPr/>
        </p:nvSpPr>
        <p:spPr bwMode="auto">
          <a:xfrm>
            <a:off x="2819400" y="4495800"/>
            <a:ext cx="10477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7200">
                <a:solidFill>
                  <a:srgbClr val="000000"/>
                </a:solidFill>
              </a:rPr>
              <a:t>Cl</a:t>
            </a:r>
          </a:p>
        </p:txBody>
      </p:sp>
      <p:sp>
        <p:nvSpPr>
          <p:cNvPr id="11276" name="Rectangle 43"/>
          <p:cNvSpPr>
            <a:spLocks noChangeArrowheads="1"/>
          </p:cNvSpPr>
          <p:nvPr/>
        </p:nvSpPr>
        <p:spPr bwMode="auto">
          <a:xfrm>
            <a:off x="2514600" y="1981200"/>
            <a:ext cx="10477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7200">
                <a:solidFill>
                  <a:srgbClr val="000000"/>
                </a:solidFill>
              </a:rPr>
              <a:t>Cl</a:t>
            </a:r>
          </a:p>
        </p:txBody>
      </p:sp>
      <p:sp>
        <p:nvSpPr>
          <p:cNvPr id="11277" name="Rectangle 45"/>
          <p:cNvSpPr>
            <a:spLocks noChangeArrowheads="1"/>
          </p:cNvSpPr>
          <p:nvPr/>
        </p:nvSpPr>
        <p:spPr bwMode="auto">
          <a:xfrm>
            <a:off x="4038600" y="1219200"/>
            <a:ext cx="10477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7200">
                <a:solidFill>
                  <a:srgbClr val="000000"/>
                </a:solidFill>
              </a:rPr>
              <a:t>Cl</a:t>
            </a:r>
          </a:p>
        </p:txBody>
      </p:sp>
      <p:sp>
        <p:nvSpPr>
          <p:cNvPr id="2" name="TextBox 1"/>
          <p:cNvSpPr txBox="1"/>
          <p:nvPr/>
        </p:nvSpPr>
        <p:spPr>
          <a:xfrm>
            <a:off x="-9525" y="5867400"/>
            <a:ext cx="9144000" cy="707886"/>
          </a:xfrm>
          <a:prstGeom prst="rect">
            <a:avLst/>
          </a:prstGeom>
          <a:noFill/>
        </p:spPr>
        <p:txBody>
          <a:bodyPr wrap="square" rtlCol="0">
            <a:spAutoFit/>
          </a:bodyPr>
          <a:lstStyle/>
          <a:p>
            <a:r>
              <a:rPr lang="en-US" sz="2000" dirty="0">
                <a:solidFill>
                  <a:srgbClr val="0000CC"/>
                </a:solidFill>
              </a:rPr>
              <a:t>This </a:t>
            </a:r>
            <a:r>
              <a:rPr lang="en-US" sz="2000" b="1" dirty="0">
                <a:solidFill>
                  <a:srgbClr val="FF0000"/>
                </a:solidFill>
              </a:rPr>
              <a:t>breaks the octet rule </a:t>
            </a:r>
            <a:r>
              <a:rPr lang="en-US" sz="2000" dirty="0">
                <a:solidFill>
                  <a:srgbClr val="0000CC"/>
                </a:solidFill>
              </a:rPr>
              <a:t>-- phosphorous ends up with TEN valence electrons, which is 2 too many!  It’s an exception to the octet rule. </a:t>
            </a:r>
          </a:p>
        </p:txBody>
      </p:sp>
      <p:sp>
        <p:nvSpPr>
          <p:cNvPr id="3" name="TextBox 2">
            <a:extLst>
              <a:ext uri="{FF2B5EF4-FFF2-40B4-BE49-F238E27FC236}">
                <a16:creationId xmlns:a16="http://schemas.microsoft.com/office/drawing/2014/main" id="{56A7C2CC-F8EC-5791-7AD2-E07A054738B8}"/>
              </a:ext>
            </a:extLst>
          </p:cNvPr>
          <p:cNvSpPr txBox="1"/>
          <p:nvPr/>
        </p:nvSpPr>
        <p:spPr>
          <a:xfrm>
            <a:off x="9525" y="76200"/>
            <a:ext cx="1133475" cy="584775"/>
          </a:xfrm>
          <a:prstGeom prst="rect">
            <a:avLst/>
          </a:prstGeom>
          <a:noFill/>
        </p:spPr>
        <p:txBody>
          <a:bodyPr wrap="square" rtlCol="0">
            <a:spAutoFit/>
          </a:bodyPr>
          <a:lstStyle/>
          <a:p>
            <a:r>
              <a:rPr lang="en-US" sz="3200" dirty="0">
                <a:solidFill>
                  <a:srgbClr val="FF0000"/>
                </a:solidFill>
              </a:rPr>
              <a:t>83.</a:t>
            </a:r>
          </a:p>
        </p:txBody>
      </p:sp>
    </p:spTree>
    <p:extLst>
      <p:ext uri="{BB962C8B-B14F-4D97-AF65-F5344CB8AC3E}">
        <p14:creationId xmlns:p14="http://schemas.microsoft.com/office/powerpoint/2010/main" val="58411240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47DDC-45FE-146F-694A-C25B784A4007}"/>
              </a:ext>
            </a:extLst>
          </p:cNvPr>
          <p:cNvSpPr txBox="1"/>
          <p:nvPr/>
        </p:nvSpPr>
        <p:spPr>
          <a:xfrm>
            <a:off x="0" y="0"/>
            <a:ext cx="9067800" cy="3662541"/>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84.  </a:t>
            </a:r>
            <a:r>
              <a:rPr lang="en-US" sz="3200" dirty="0">
                <a:solidFill>
                  <a:srgbClr val="0000CC"/>
                </a:solidFill>
                <a:latin typeface="Times New Roman" panose="02020603050405020304" pitchFamily="18" charset="0"/>
                <a:cs typeface="Times New Roman" panose="02020603050405020304" pitchFamily="18" charset="0"/>
              </a:rPr>
              <a:t>Boron has an electron configuration of 2-3</a:t>
            </a:r>
          </a:p>
          <a:p>
            <a:endParaRPr lang="en-US" sz="20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BF</a:t>
            </a:r>
            <a:r>
              <a:rPr lang="en-US" sz="3200" baseline="-25000" dirty="0">
                <a:latin typeface="Times New Roman" panose="02020603050405020304" pitchFamily="18" charset="0"/>
                <a:cs typeface="Times New Roman" panose="02020603050405020304" pitchFamily="18" charset="0"/>
              </a:rPr>
              <a:t>3 </a:t>
            </a:r>
            <a:r>
              <a:rPr lang="en-US" sz="3200" dirty="0">
                <a:latin typeface="Times New Roman" panose="02020603050405020304" pitchFamily="18" charset="0"/>
                <a:cs typeface="Times New Roman" panose="02020603050405020304" pitchFamily="18" charset="0"/>
              </a:rPr>
              <a:t>strangely only make 3 bonds, which gives it just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6 total valence electrons, not an octet.  </a:t>
            </a:r>
            <a:r>
              <a:rPr lang="en-US" sz="3200" dirty="0">
                <a:solidFill>
                  <a:srgbClr val="FF0000"/>
                </a:solidFill>
                <a:latin typeface="Times New Roman" panose="02020603050405020304" pitchFamily="18" charset="0"/>
                <a:cs typeface="Times New Roman" panose="02020603050405020304" pitchFamily="18" charset="0"/>
              </a:rPr>
              <a:t>Boron breaks the octet rule with TOO FEW ELECTRONS.  </a:t>
            </a:r>
          </a:p>
          <a:p>
            <a:endParaRPr lang="en-US" sz="20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That’s okay for this exceptional atom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(boron rhymes with … </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endParaRPr lang="en-US" sz="3200"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2ABE5C31-C3DC-3AEB-1D2F-BCB6F06FED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0756"/>
          <a:stretch/>
        </p:blipFill>
        <p:spPr bwMode="auto">
          <a:xfrm>
            <a:off x="685800" y="3685268"/>
            <a:ext cx="2224087" cy="30670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3B25873-6B88-5C3A-6179-84E32A3431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817"/>
          <a:stretch/>
        </p:blipFill>
        <p:spPr bwMode="auto">
          <a:xfrm>
            <a:off x="4114800" y="3856718"/>
            <a:ext cx="25908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8083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7"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09800"/>
            <a:ext cx="618944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8"/>
          <p:cNvSpPr txBox="1">
            <a:spLocks noChangeArrowheads="1"/>
          </p:cNvSpPr>
          <p:nvPr/>
        </p:nvSpPr>
        <p:spPr bwMode="auto">
          <a:xfrm>
            <a:off x="33867" y="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John Adams High School, in Ozone Park, New York City.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I graduated in 1978 on that sidewalk out in front of the school.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We had 2 graduations that day,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975 kids and families were too many for one ceremony!</a:t>
            </a:r>
          </a:p>
        </p:txBody>
      </p:sp>
    </p:spTree>
    <p:extLst>
      <p:ext uri="{BB962C8B-B14F-4D97-AF65-F5344CB8AC3E}">
        <p14:creationId xmlns:p14="http://schemas.microsoft.com/office/powerpoint/2010/main" val="232868945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ozone_pk_oxford_bakery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80858"/>
            <a:ext cx="6368814"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9"/>
          <p:cNvSpPr txBox="1">
            <a:spLocks noChangeArrowheads="1"/>
          </p:cNvSpPr>
          <p:nvPr/>
        </p:nvSpPr>
        <p:spPr bwMode="auto">
          <a:xfrm>
            <a:off x="1" y="0"/>
            <a:ext cx="9143999"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solidFill>
                  <a:schemeClr val="tx1">
                    <a:lumMod val="95000"/>
                    <a:lumOff val="5000"/>
                  </a:schemeClr>
                </a:solidFill>
                <a:latin typeface="Comic Sans MS" panose="030F0702030302020204" pitchFamily="66" charset="0"/>
              </a:rPr>
              <a:t>My sister and my brother both worked here, and they had the best crumb buns in the world.  And the cookies were fab too.</a:t>
            </a:r>
          </a:p>
          <a:p>
            <a:pPr eaLnBrk="1" hangingPunct="1">
              <a:spcBef>
                <a:spcPct val="50000"/>
              </a:spcBef>
            </a:pPr>
            <a:r>
              <a:rPr lang="en-US" altLang="en-US" sz="2400" dirty="0">
                <a:solidFill>
                  <a:schemeClr val="tx1">
                    <a:lumMod val="95000"/>
                    <a:lumOff val="5000"/>
                  </a:schemeClr>
                </a:solidFill>
                <a:latin typeface="Comic Sans MS" panose="030F0702030302020204" pitchFamily="66" charset="0"/>
              </a:rPr>
              <a:t>Those stairs go up to the A train to Manhattan. In Queens this train runs on elevated tracks (called the EL).  In Brooklyn and Manhattan this train runs underground (the subway) </a:t>
            </a:r>
          </a:p>
        </p:txBody>
      </p:sp>
    </p:spTree>
    <p:extLst>
      <p:ext uri="{BB962C8B-B14F-4D97-AF65-F5344CB8AC3E}">
        <p14:creationId xmlns:p14="http://schemas.microsoft.com/office/powerpoint/2010/main" val="13015971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FF0000"/>
                </a:solidFill>
              </a:rPr>
              <a:t>85.</a:t>
            </a:r>
            <a:r>
              <a:rPr lang="en-US" altLang="en-US" dirty="0">
                <a:solidFill>
                  <a:srgbClr val="000000"/>
                </a:solidFill>
              </a:rPr>
              <a:t>  Ozone and Oxygen, both pure oxygen, one you breathe to live,</a:t>
            </a:r>
            <a:br>
              <a:rPr lang="en-US" altLang="en-US" dirty="0">
                <a:solidFill>
                  <a:srgbClr val="000000"/>
                </a:solidFill>
              </a:rPr>
            </a:br>
            <a:r>
              <a:rPr lang="en-US" altLang="en-US" dirty="0">
                <a:solidFill>
                  <a:srgbClr val="000000"/>
                </a:solidFill>
              </a:rPr>
              <a:t>          one you breathe to die.  (sorry).</a:t>
            </a:r>
            <a:br>
              <a:rPr lang="en-US" altLang="en-US" dirty="0">
                <a:solidFill>
                  <a:srgbClr val="000000"/>
                </a:solidFill>
              </a:rPr>
            </a:br>
            <a:r>
              <a:rPr lang="en-US" altLang="en-US" dirty="0">
                <a:solidFill>
                  <a:srgbClr val="000000"/>
                </a:solidFill>
              </a:rPr>
              <a:t>                                           </a:t>
            </a:r>
            <a:r>
              <a:rPr lang="en-US" altLang="en-US" sz="6000" dirty="0">
                <a:solidFill>
                  <a:srgbClr val="0000CC"/>
                </a:solidFill>
              </a:rPr>
              <a:t>O</a:t>
            </a:r>
            <a:r>
              <a:rPr lang="en-US" altLang="en-US" sz="6000" baseline="-25000" dirty="0">
                <a:solidFill>
                  <a:srgbClr val="0000CC"/>
                </a:solidFill>
              </a:rPr>
              <a:t>3</a:t>
            </a:r>
            <a:r>
              <a:rPr lang="en-US" altLang="en-US" sz="6000" dirty="0">
                <a:solidFill>
                  <a:srgbClr val="0000CC"/>
                </a:solidFill>
              </a:rPr>
              <a:t>  vs. O</a:t>
            </a:r>
            <a:r>
              <a:rPr lang="en-US" altLang="en-US" sz="6000" baseline="-25000" dirty="0">
                <a:solidFill>
                  <a:srgbClr val="0000CC"/>
                </a:solidFill>
              </a:rPr>
              <a:t>2</a:t>
            </a:r>
          </a:p>
        </p:txBody>
      </p:sp>
      <p:sp>
        <p:nvSpPr>
          <p:cNvPr id="16387" name="Text Box 5"/>
          <p:cNvSpPr txBox="1">
            <a:spLocks noChangeArrowheads="1"/>
          </p:cNvSpPr>
          <p:nvPr/>
        </p:nvSpPr>
        <p:spPr bwMode="auto">
          <a:xfrm>
            <a:off x="0" y="19050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rgbClr val="FF0000"/>
                </a:solidFill>
                <a:latin typeface="Comic Sans MS" panose="030F0702030302020204" pitchFamily="66" charset="0"/>
              </a:rPr>
              <a:t>You already know oxygen has a double nonpolar covalent bond.  </a:t>
            </a:r>
            <a:br>
              <a:rPr lang="en-US" altLang="en-US" sz="2400" dirty="0">
                <a:solidFill>
                  <a:srgbClr val="FF0000"/>
                </a:solidFill>
                <a:latin typeface="Comic Sans MS" panose="030F0702030302020204" pitchFamily="66" charset="0"/>
              </a:rPr>
            </a:br>
            <a:r>
              <a:rPr lang="en-US" altLang="en-US" sz="2400" dirty="0">
                <a:solidFill>
                  <a:srgbClr val="0000CC"/>
                </a:solidFill>
                <a:latin typeface="Comic Sans MS" panose="030F0702030302020204" pitchFamily="66" charset="0"/>
              </a:rPr>
              <a:t>No need to review, right?  </a:t>
            </a:r>
          </a:p>
          <a:p>
            <a:pPr eaLnBrk="1" hangingPunct="1">
              <a:spcBef>
                <a:spcPct val="50000"/>
              </a:spcBef>
            </a:pPr>
            <a:endParaRPr lang="en-US" altLang="en-US"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3462710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77E10-68CE-EBD8-B394-7FDFDD023150}"/>
            </a:ext>
          </a:extLst>
        </p:cNvPr>
        <p:cNvGrpSpPr/>
        <p:nvPr/>
      </p:nvGrpSpPr>
      <p:grpSpPr>
        <a:xfrm>
          <a:off x="0" y="0"/>
          <a:ext cx="0" cy="0"/>
          <a:chOff x="0" y="0"/>
          <a:chExt cx="0" cy="0"/>
        </a:xfrm>
      </p:grpSpPr>
      <p:sp>
        <p:nvSpPr>
          <p:cNvPr id="16386" name="Text Box 4">
            <a:extLst>
              <a:ext uri="{FF2B5EF4-FFF2-40B4-BE49-F238E27FC236}">
                <a16:creationId xmlns:a16="http://schemas.microsoft.com/office/drawing/2014/main" id="{C25DE126-A4B6-7E52-C380-184B1E48CFD8}"/>
              </a:ext>
            </a:extLst>
          </p:cNvPr>
          <p:cNvSpPr txBox="1">
            <a:spLocks noChangeArrowheads="1"/>
          </p:cNvSpPr>
          <p:nvPr/>
        </p:nvSpPr>
        <p:spPr bwMode="auto">
          <a:xfrm>
            <a:off x="0" y="0"/>
            <a:ext cx="91440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FF0000"/>
                </a:solidFill>
              </a:rPr>
              <a:t>85.</a:t>
            </a:r>
            <a:r>
              <a:rPr lang="en-US" altLang="en-US" dirty="0">
                <a:solidFill>
                  <a:srgbClr val="000000"/>
                </a:solidFill>
              </a:rPr>
              <a:t>  Ozone and Oxygen, both pure oxygen, one you breathe to live,</a:t>
            </a:r>
            <a:br>
              <a:rPr lang="en-US" altLang="en-US" dirty="0">
                <a:solidFill>
                  <a:srgbClr val="000000"/>
                </a:solidFill>
              </a:rPr>
            </a:br>
            <a:r>
              <a:rPr lang="en-US" altLang="en-US" dirty="0">
                <a:solidFill>
                  <a:srgbClr val="000000"/>
                </a:solidFill>
              </a:rPr>
              <a:t>          one you breathe to die.  (sorry).</a:t>
            </a:r>
            <a:br>
              <a:rPr lang="en-US" altLang="en-US" dirty="0">
                <a:solidFill>
                  <a:srgbClr val="000000"/>
                </a:solidFill>
              </a:rPr>
            </a:br>
            <a:r>
              <a:rPr lang="en-US" altLang="en-US" dirty="0">
                <a:solidFill>
                  <a:srgbClr val="000000"/>
                </a:solidFill>
              </a:rPr>
              <a:t>                                           </a:t>
            </a:r>
            <a:r>
              <a:rPr lang="en-US" altLang="en-US" sz="6000" dirty="0">
                <a:solidFill>
                  <a:srgbClr val="0000CC"/>
                </a:solidFill>
              </a:rPr>
              <a:t>O</a:t>
            </a:r>
            <a:r>
              <a:rPr lang="en-US" altLang="en-US" sz="6000" baseline="-25000" dirty="0">
                <a:solidFill>
                  <a:srgbClr val="0000CC"/>
                </a:solidFill>
              </a:rPr>
              <a:t>3</a:t>
            </a:r>
            <a:r>
              <a:rPr lang="en-US" altLang="en-US" sz="6000" dirty="0">
                <a:solidFill>
                  <a:srgbClr val="0000CC"/>
                </a:solidFill>
              </a:rPr>
              <a:t>  vs. O</a:t>
            </a:r>
            <a:r>
              <a:rPr lang="en-US" altLang="en-US" sz="6000" baseline="-25000" dirty="0">
                <a:solidFill>
                  <a:srgbClr val="0000CC"/>
                </a:solidFill>
              </a:rPr>
              <a:t>2</a:t>
            </a:r>
          </a:p>
        </p:txBody>
      </p:sp>
      <p:sp>
        <p:nvSpPr>
          <p:cNvPr id="16387" name="Text Box 5">
            <a:extLst>
              <a:ext uri="{FF2B5EF4-FFF2-40B4-BE49-F238E27FC236}">
                <a16:creationId xmlns:a16="http://schemas.microsoft.com/office/drawing/2014/main" id="{4D88E0AA-CA21-383C-0D5C-AF1A99024FC0}"/>
              </a:ext>
            </a:extLst>
          </p:cNvPr>
          <p:cNvSpPr txBox="1">
            <a:spLocks noChangeArrowheads="1"/>
          </p:cNvSpPr>
          <p:nvPr/>
        </p:nvSpPr>
        <p:spPr bwMode="auto">
          <a:xfrm>
            <a:off x="0" y="1905000"/>
            <a:ext cx="9144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2400" dirty="0">
                <a:solidFill>
                  <a:srgbClr val="FF0000"/>
                </a:solidFill>
                <a:latin typeface="Comic Sans MS" panose="030F0702030302020204" pitchFamily="66" charset="0"/>
              </a:rPr>
              <a:t>You already know oxygen has a double nonpolar covalent bond.  </a:t>
            </a:r>
            <a:br>
              <a:rPr lang="en-US" altLang="en-US" sz="2400" dirty="0">
                <a:solidFill>
                  <a:srgbClr val="FF0000"/>
                </a:solidFill>
                <a:latin typeface="Comic Sans MS" panose="030F0702030302020204" pitchFamily="66" charset="0"/>
              </a:rPr>
            </a:br>
            <a:r>
              <a:rPr lang="en-US" altLang="en-US" sz="2400" dirty="0">
                <a:solidFill>
                  <a:srgbClr val="0000CC"/>
                </a:solidFill>
                <a:latin typeface="Comic Sans MS" panose="030F0702030302020204" pitchFamily="66" charset="0"/>
              </a:rPr>
              <a:t>No need to review, right?  </a:t>
            </a:r>
            <a:br>
              <a:rPr lang="en-US" altLang="en-US" sz="2400" dirty="0">
                <a:solidFill>
                  <a:srgbClr val="0000CC"/>
                </a:solidFill>
                <a:latin typeface="Comic Sans MS" panose="030F0702030302020204" pitchFamily="66" charset="0"/>
              </a:rPr>
            </a:br>
            <a:endParaRPr lang="en-US" altLang="en-US" sz="2400" dirty="0">
              <a:solidFill>
                <a:srgbClr val="0000CC"/>
              </a:solidFill>
              <a:latin typeface="Comic Sans MS" panose="030F0702030302020204" pitchFamily="66" charset="0"/>
            </a:endParaRPr>
          </a:p>
          <a:p>
            <a:pPr marL="0" marR="0" lvl="0" indent="0" defTabSz="914400" rtl="0" eaLnBrk="1" fontAlgn="base" latinLnBrk="0" hangingPunct="1">
              <a:lnSpc>
                <a:spcPct val="100000"/>
              </a:lnSpc>
              <a:spcBef>
                <a:spcPct val="50000"/>
              </a:spcBef>
              <a:spcAft>
                <a:spcPct val="0"/>
              </a:spcAft>
              <a:buClrTx/>
              <a:buSzTx/>
              <a:buFontTx/>
              <a:buNone/>
              <a:tabLst/>
              <a:defRPr/>
            </a:pPr>
            <a:br>
              <a:rPr lang="en-US" altLang="en-US" sz="2400" dirty="0">
                <a:solidFill>
                  <a:srgbClr val="0000CC"/>
                </a:solidFill>
                <a:latin typeface="Comic Sans MS" panose="030F0702030302020204" pitchFamily="66" charset="0"/>
              </a:rPr>
            </a:br>
            <a:r>
              <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86.  Ozone is an ALLOTROPE of oxygen.  </a:t>
            </a:r>
            <a:br>
              <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endPar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87.  Allotropes are pure forms of an element but due to</a:t>
            </a:r>
            <a:b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different bonding, they have different properties.   </a:t>
            </a:r>
          </a:p>
          <a:p>
            <a:pPr algn="ctr" eaLnBrk="1" hangingPunct="1">
              <a:spcBef>
                <a:spcPct val="50000"/>
              </a:spcBef>
            </a:pPr>
            <a:endParaRPr lang="en-US" altLang="en-US" sz="2400" dirty="0">
              <a:solidFill>
                <a:srgbClr val="0000CC"/>
              </a:solidFill>
              <a:latin typeface="Comic Sans MS" panose="030F0702030302020204" pitchFamily="66" charset="0"/>
            </a:endParaRPr>
          </a:p>
          <a:p>
            <a:pPr eaLnBrk="1" hangingPunct="1">
              <a:spcBef>
                <a:spcPct val="50000"/>
              </a:spcBef>
            </a:pPr>
            <a:endParaRPr lang="en-US" altLang="en-US"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0485915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676400" y="228600"/>
            <a:ext cx="9906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600">
                <a:solidFill>
                  <a:srgbClr val="000000"/>
                </a:solidFill>
              </a:rPr>
              <a:t>O</a:t>
            </a:r>
          </a:p>
        </p:txBody>
      </p:sp>
      <p:sp>
        <p:nvSpPr>
          <p:cNvPr id="17411" name="Rectangle 7"/>
          <p:cNvSpPr>
            <a:spLocks noChangeArrowheads="1"/>
          </p:cNvSpPr>
          <p:nvPr/>
        </p:nvSpPr>
        <p:spPr bwMode="auto">
          <a:xfrm>
            <a:off x="609600" y="1752600"/>
            <a:ext cx="83661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600">
                <a:solidFill>
                  <a:srgbClr val="000000"/>
                </a:solidFill>
              </a:rPr>
              <a:t>O</a:t>
            </a:r>
          </a:p>
        </p:txBody>
      </p:sp>
      <p:sp>
        <p:nvSpPr>
          <p:cNvPr id="17412" name="Rectangle 9"/>
          <p:cNvSpPr>
            <a:spLocks noChangeArrowheads="1"/>
          </p:cNvSpPr>
          <p:nvPr/>
        </p:nvSpPr>
        <p:spPr bwMode="auto">
          <a:xfrm>
            <a:off x="2514600" y="1752600"/>
            <a:ext cx="83661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600">
                <a:solidFill>
                  <a:srgbClr val="000000"/>
                </a:solidFill>
              </a:rPr>
              <a:t>O</a:t>
            </a:r>
          </a:p>
        </p:txBody>
      </p:sp>
      <p:sp>
        <p:nvSpPr>
          <p:cNvPr id="17413" name="Rectangle 11"/>
          <p:cNvSpPr>
            <a:spLocks noChangeArrowheads="1"/>
          </p:cNvSpPr>
          <p:nvPr/>
        </p:nvSpPr>
        <p:spPr bwMode="auto">
          <a:xfrm>
            <a:off x="6248400" y="304800"/>
            <a:ext cx="83661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600">
                <a:solidFill>
                  <a:srgbClr val="0000CC"/>
                </a:solidFill>
              </a:rPr>
              <a:t>O</a:t>
            </a:r>
          </a:p>
        </p:txBody>
      </p:sp>
      <p:sp>
        <p:nvSpPr>
          <p:cNvPr id="17414" name="Rectangle 13"/>
          <p:cNvSpPr>
            <a:spLocks noChangeArrowheads="1"/>
          </p:cNvSpPr>
          <p:nvPr/>
        </p:nvSpPr>
        <p:spPr bwMode="auto">
          <a:xfrm>
            <a:off x="7239000" y="1752600"/>
            <a:ext cx="83661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600">
                <a:solidFill>
                  <a:srgbClr val="0000CC"/>
                </a:solidFill>
              </a:rPr>
              <a:t>O</a:t>
            </a:r>
          </a:p>
        </p:txBody>
      </p:sp>
      <p:sp>
        <p:nvSpPr>
          <p:cNvPr id="17415" name="Rectangle 15"/>
          <p:cNvSpPr>
            <a:spLocks noChangeArrowheads="1"/>
          </p:cNvSpPr>
          <p:nvPr/>
        </p:nvSpPr>
        <p:spPr bwMode="auto">
          <a:xfrm>
            <a:off x="5181600" y="1752600"/>
            <a:ext cx="83661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600">
                <a:solidFill>
                  <a:srgbClr val="0000CC"/>
                </a:solidFill>
              </a:rPr>
              <a:t>O</a:t>
            </a:r>
          </a:p>
        </p:txBody>
      </p:sp>
      <p:sp>
        <p:nvSpPr>
          <p:cNvPr id="17416" name="Line 17"/>
          <p:cNvSpPr>
            <a:spLocks noChangeShapeType="1"/>
          </p:cNvSpPr>
          <p:nvPr/>
        </p:nvSpPr>
        <p:spPr bwMode="auto">
          <a:xfrm flipH="1">
            <a:off x="1219200" y="1143000"/>
            <a:ext cx="533400" cy="76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7417" name="Line 18"/>
          <p:cNvSpPr>
            <a:spLocks noChangeShapeType="1"/>
          </p:cNvSpPr>
          <p:nvPr/>
        </p:nvSpPr>
        <p:spPr bwMode="auto">
          <a:xfrm flipH="1">
            <a:off x="1371600" y="1295400"/>
            <a:ext cx="533400" cy="76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7418" name="Line 19"/>
          <p:cNvSpPr>
            <a:spLocks noChangeShapeType="1"/>
          </p:cNvSpPr>
          <p:nvPr/>
        </p:nvSpPr>
        <p:spPr bwMode="auto">
          <a:xfrm flipH="1">
            <a:off x="5867400" y="1219200"/>
            <a:ext cx="533400" cy="762000"/>
          </a:xfrm>
          <a:prstGeom prst="line">
            <a:avLst/>
          </a:prstGeom>
          <a:noFill/>
          <a:ln w="38100">
            <a:solidFill>
              <a:srgbClr val="00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7419" name="Line 20"/>
          <p:cNvSpPr>
            <a:spLocks noChangeShapeType="1"/>
          </p:cNvSpPr>
          <p:nvPr/>
        </p:nvSpPr>
        <p:spPr bwMode="auto">
          <a:xfrm>
            <a:off x="2362200" y="1142999"/>
            <a:ext cx="381000" cy="7619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7420" name="Line 21"/>
          <p:cNvSpPr>
            <a:spLocks noChangeShapeType="1"/>
          </p:cNvSpPr>
          <p:nvPr/>
        </p:nvSpPr>
        <p:spPr bwMode="auto">
          <a:xfrm>
            <a:off x="6858000" y="1219200"/>
            <a:ext cx="457200" cy="76200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7421" name="Line 22"/>
          <p:cNvSpPr>
            <a:spLocks noChangeShapeType="1"/>
          </p:cNvSpPr>
          <p:nvPr/>
        </p:nvSpPr>
        <p:spPr bwMode="auto">
          <a:xfrm>
            <a:off x="7010400" y="1143000"/>
            <a:ext cx="457200" cy="76200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7422" name="Line 23"/>
          <p:cNvSpPr>
            <a:spLocks noChangeShapeType="1"/>
          </p:cNvSpPr>
          <p:nvPr/>
        </p:nvSpPr>
        <p:spPr bwMode="auto">
          <a:xfrm>
            <a:off x="3886200" y="1143000"/>
            <a:ext cx="1447800" cy="0"/>
          </a:xfrm>
          <a:prstGeom prst="line">
            <a:avLst/>
          </a:prstGeom>
          <a:noFill/>
          <a:ln w="1143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7423" name="Line 24"/>
          <p:cNvSpPr>
            <a:spLocks noChangeShapeType="1"/>
          </p:cNvSpPr>
          <p:nvPr/>
        </p:nvSpPr>
        <p:spPr bwMode="auto">
          <a:xfrm>
            <a:off x="3886200" y="1524000"/>
            <a:ext cx="1447800" cy="0"/>
          </a:xfrm>
          <a:prstGeom prst="line">
            <a:avLst/>
          </a:prstGeom>
          <a:noFill/>
          <a:ln w="1143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7424" name="Line 25"/>
          <p:cNvSpPr>
            <a:spLocks noChangeShapeType="1"/>
          </p:cNvSpPr>
          <p:nvPr/>
        </p:nvSpPr>
        <p:spPr bwMode="auto">
          <a:xfrm>
            <a:off x="3886200" y="1524000"/>
            <a:ext cx="457200" cy="228600"/>
          </a:xfrm>
          <a:prstGeom prst="line">
            <a:avLst/>
          </a:prstGeom>
          <a:noFill/>
          <a:ln w="889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7425" name="Line 26"/>
          <p:cNvSpPr>
            <a:spLocks noChangeShapeType="1"/>
          </p:cNvSpPr>
          <p:nvPr/>
        </p:nvSpPr>
        <p:spPr bwMode="auto">
          <a:xfrm>
            <a:off x="4876800" y="914400"/>
            <a:ext cx="457200" cy="228600"/>
          </a:xfrm>
          <a:prstGeom prst="line">
            <a:avLst/>
          </a:prstGeom>
          <a:noFill/>
          <a:ln w="889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7426" name="Text Box 27"/>
          <p:cNvSpPr txBox="1">
            <a:spLocks noChangeArrowheads="1"/>
          </p:cNvSpPr>
          <p:nvPr/>
        </p:nvSpPr>
        <p:spPr bwMode="auto">
          <a:xfrm>
            <a:off x="0" y="3079750"/>
            <a:ext cx="9144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With ozone (and some other molecules, like NO</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 the electrons can’t get full octets all around.  In this case, the oxygen atoms become “most” stable by making a double bond and a sort of single bond.</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89.  Originally it was described this way:  the stable and unstable sides of the ozone bonds would </a:t>
            </a:r>
            <a:r>
              <a:rPr lang="en-US" altLang="en-US" sz="2400" dirty="0">
                <a:solidFill>
                  <a:srgbClr val="FF0000"/>
                </a:solidFill>
                <a:latin typeface="Times New Roman" panose="02020603050405020304" pitchFamily="18" charset="0"/>
                <a:cs typeface="Times New Roman" panose="02020603050405020304" pitchFamily="18" charset="0"/>
              </a:rPr>
              <a:t>“RESONATE”</a:t>
            </a:r>
            <a:r>
              <a:rPr lang="en-US" altLang="en-US" sz="2400" dirty="0">
                <a:solidFill>
                  <a:srgbClr val="000000"/>
                </a:solidFill>
                <a:latin typeface="Times New Roman" panose="02020603050405020304" pitchFamily="18" charset="0"/>
                <a:cs typeface="Times New Roman" panose="02020603050405020304" pitchFamily="18" charset="0"/>
              </a:rPr>
              <a:t> back and forth.  </a:t>
            </a:r>
            <a:br>
              <a:rPr lang="en-US" altLang="en-US" sz="24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4800" dirty="0">
                <a:solidFill>
                  <a:srgbClr val="000000"/>
                </a:solidFill>
                <a:latin typeface="Times New Roman" panose="02020603050405020304" pitchFamily="18" charset="0"/>
                <a:cs typeface="Times New Roman" panose="02020603050405020304" pitchFamily="18" charset="0"/>
              </a:rPr>
              <a:t>Ozone has a </a:t>
            </a:r>
            <a:r>
              <a:rPr lang="en-US" altLang="en-US" sz="4800" dirty="0">
                <a:solidFill>
                  <a:srgbClr val="FF0000"/>
                </a:solidFill>
                <a:latin typeface="Times New Roman" panose="02020603050405020304" pitchFamily="18" charset="0"/>
                <a:cs typeface="Times New Roman" panose="02020603050405020304" pitchFamily="18" charset="0"/>
              </a:rPr>
              <a:t>resonating bond.  </a:t>
            </a:r>
          </a:p>
        </p:txBody>
      </p:sp>
      <p:sp>
        <p:nvSpPr>
          <p:cNvPr id="2" name="TextBox 1"/>
          <p:cNvSpPr txBox="1"/>
          <p:nvPr/>
        </p:nvSpPr>
        <p:spPr>
          <a:xfrm>
            <a:off x="0" y="0"/>
            <a:ext cx="914400" cy="769441"/>
          </a:xfrm>
          <a:prstGeom prst="rect">
            <a:avLst/>
          </a:prstGeom>
          <a:noFill/>
        </p:spPr>
        <p:txBody>
          <a:bodyPr wrap="square" rtlCol="0">
            <a:spAutoFit/>
          </a:bodyPr>
          <a:lstStyle/>
          <a:p>
            <a:r>
              <a:rPr lang="en-US" sz="4400" b="1" dirty="0">
                <a:solidFill>
                  <a:srgbClr val="6600FF"/>
                </a:solidFill>
              </a:rPr>
              <a:t>88</a:t>
            </a:r>
          </a:p>
        </p:txBody>
      </p:sp>
    </p:spTree>
    <p:extLst>
      <p:ext uri="{BB962C8B-B14F-4D97-AF65-F5344CB8AC3E}">
        <p14:creationId xmlns:p14="http://schemas.microsoft.com/office/powerpoint/2010/main" val="100997641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6" name="Text Box 27"/>
          <p:cNvSpPr txBox="1">
            <a:spLocks noChangeArrowheads="1"/>
          </p:cNvSpPr>
          <p:nvPr/>
        </p:nvSpPr>
        <p:spPr bwMode="auto">
          <a:xfrm>
            <a:off x="0" y="2238647"/>
            <a:ext cx="91440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90.  In reality, this switching back and forth is constant, and becomes,</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two  “</a:t>
            </a:r>
            <a:r>
              <a:rPr lang="en-US" altLang="en-US" sz="2400" b="1" u="sng" dirty="0">
                <a:solidFill>
                  <a:srgbClr val="FF0000"/>
                </a:solidFill>
                <a:latin typeface="Times New Roman" panose="02020603050405020304" pitchFamily="18" charset="0"/>
                <a:cs typeface="Times New Roman" panose="02020603050405020304" pitchFamily="18" charset="0"/>
              </a:rPr>
              <a:t>1</a:t>
            </a:r>
            <a:r>
              <a:rPr lang="en-US" altLang="en-US" sz="2800" b="1" u="sng" dirty="0">
                <a:solidFill>
                  <a:srgbClr val="FF0000"/>
                </a:solidFill>
                <a:latin typeface="Times New Roman" panose="02020603050405020304" pitchFamily="18" charset="0"/>
                <a:cs typeface="Times New Roman" panose="02020603050405020304" pitchFamily="18" charset="0"/>
              </a:rPr>
              <a:t>½</a:t>
            </a:r>
            <a:r>
              <a:rPr lang="en-US" altLang="en-US" sz="2400" b="1" u="sng" dirty="0">
                <a:solidFill>
                  <a:srgbClr val="FF0000"/>
                </a:solidFill>
                <a:latin typeface="Times New Roman" panose="02020603050405020304" pitchFamily="18" charset="0"/>
                <a:cs typeface="Times New Roman" panose="02020603050405020304" pitchFamily="18" charset="0"/>
              </a:rPr>
              <a:t> bonds</a:t>
            </a:r>
            <a:r>
              <a:rPr lang="en-US" altLang="en-US" sz="2400" dirty="0">
                <a:solidFill>
                  <a:srgbClr val="FF0000"/>
                </a:solidFill>
                <a:latin typeface="Times New Roman" panose="02020603050405020304" pitchFamily="18" charset="0"/>
                <a:cs typeface="Times New Roman" panose="02020603050405020304" pitchFamily="18" charset="0"/>
              </a:rPr>
              <a:t>” all the time.  Scientists know this because they</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can measure the bond lengths.  Single bonds are longer than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double bonds.  These “resonating” bonds are 1½ sized all the time.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a:solidFill>
                  <a:srgbClr val="0000CC"/>
                </a:solidFill>
                <a:latin typeface="Times New Roman" panose="02020603050405020304" pitchFamily="18" charset="0"/>
                <a:cs typeface="Times New Roman" panose="02020603050405020304" pitchFamily="18" charset="0"/>
              </a:rPr>
              <a:t>91.  In reality, the valence electrons in ozone are shared between all 3 atoms in ozone, which is hard to draw, to describe, and breaks the rules.  </a:t>
            </a:r>
            <a:br>
              <a:rPr lang="en-US" altLang="en-US" sz="2000" dirty="0">
                <a:solidFill>
                  <a:srgbClr val="FF0000"/>
                </a:solidFill>
                <a:latin typeface="Comic Sans MS" panose="030F0702030302020204" pitchFamily="66" charset="0"/>
              </a:rPr>
            </a:br>
            <a:br>
              <a:rPr lang="en-US" altLang="en-US" sz="2000" dirty="0">
                <a:solidFill>
                  <a:srgbClr val="FF0000"/>
                </a:solidFill>
                <a:latin typeface="Comic Sans MS" panose="030F0702030302020204" pitchFamily="66" charset="0"/>
              </a:rPr>
            </a:br>
            <a:r>
              <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rPr>
              <a:t>Getting the ozone bonding, the RESONATING bond correct on the regents is a personal thing for me.  If you have any kindness in your heart for me, please remember this hybrid!</a:t>
            </a:r>
            <a:endPar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7170" name="Picture 2" descr="Resonance Structures – Easy Hard Science">
            <a:extLst>
              <a:ext uri="{FF2B5EF4-FFF2-40B4-BE49-F238E27FC236}">
                <a16:creationId xmlns:a16="http://schemas.microsoft.com/office/drawing/2014/main" id="{265BA215-ADE5-85CE-2B91-ADAFDE101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5067300" cy="17021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sonance Structures – Easy Hard Science">
            <a:extLst>
              <a:ext uri="{FF2B5EF4-FFF2-40B4-BE49-F238E27FC236}">
                <a16:creationId xmlns:a16="http://schemas.microsoft.com/office/drawing/2014/main" id="{091DE1D9-AC1D-0F19-B8A9-F29770C6B6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7895"/>
          <a:stretch/>
        </p:blipFill>
        <p:spPr bwMode="auto">
          <a:xfrm>
            <a:off x="6172200" y="457200"/>
            <a:ext cx="2133600" cy="17021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82127A3-1717-99EA-EE55-E6535B1D089B}"/>
              </a:ext>
            </a:extLst>
          </p:cNvPr>
          <p:cNvSpPr txBox="1"/>
          <p:nvPr/>
        </p:nvSpPr>
        <p:spPr>
          <a:xfrm>
            <a:off x="6324600" y="609600"/>
            <a:ext cx="1828800" cy="1384995"/>
          </a:xfrm>
          <a:prstGeom prst="rect">
            <a:avLst/>
          </a:prstGeom>
          <a:solidFill>
            <a:schemeClr val="bg1"/>
          </a:solid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O</a:t>
            </a:r>
          </a:p>
          <a:p>
            <a:pPr algn="ctr"/>
            <a:endParaRPr lang="en-US" sz="20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O      </a:t>
            </a:r>
            <a:r>
              <a:rPr lang="en-US" sz="3200" dirty="0" err="1">
                <a:latin typeface="Times New Roman" panose="02020603050405020304" pitchFamily="18" charset="0"/>
                <a:cs typeface="Times New Roman" panose="02020603050405020304" pitchFamily="18" charset="0"/>
              </a:rPr>
              <a:t>O</a:t>
            </a:r>
            <a:endParaRPr lang="en-US"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EA586B3C-0F92-7B7B-F3BA-A3727CF30697}"/>
              </a:ext>
            </a:extLst>
          </p:cNvPr>
          <p:cNvCxnSpPr>
            <a:cxnSpLocks/>
          </p:cNvCxnSpPr>
          <p:nvPr/>
        </p:nvCxnSpPr>
        <p:spPr>
          <a:xfrm flipH="1">
            <a:off x="6858000" y="1066800"/>
            <a:ext cx="228600" cy="4572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4A9463-F6D7-B681-CE25-0C89A03506AD}"/>
              </a:ext>
            </a:extLst>
          </p:cNvPr>
          <p:cNvCxnSpPr>
            <a:cxnSpLocks/>
          </p:cNvCxnSpPr>
          <p:nvPr/>
        </p:nvCxnSpPr>
        <p:spPr>
          <a:xfrm flipH="1">
            <a:off x="6976110" y="1219200"/>
            <a:ext cx="110490" cy="2286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4CB309-59D1-30DE-391B-00ACE6E20E28}"/>
              </a:ext>
            </a:extLst>
          </p:cNvPr>
          <p:cNvCxnSpPr>
            <a:cxnSpLocks/>
          </p:cNvCxnSpPr>
          <p:nvPr/>
        </p:nvCxnSpPr>
        <p:spPr>
          <a:xfrm flipH="1" flipV="1">
            <a:off x="7391400" y="1066800"/>
            <a:ext cx="304800" cy="3810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A5F6B1-5BE9-DB2D-4F8A-36F693BB548A}"/>
              </a:ext>
            </a:extLst>
          </p:cNvPr>
          <p:cNvCxnSpPr>
            <a:cxnSpLocks/>
          </p:cNvCxnSpPr>
          <p:nvPr/>
        </p:nvCxnSpPr>
        <p:spPr>
          <a:xfrm>
            <a:off x="7391400" y="1203747"/>
            <a:ext cx="152400" cy="1967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FAEFE30-9FAC-0EC1-67D8-4CCED6EB5789}"/>
              </a:ext>
            </a:extLst>
          </p:cNvPr>
          <p:cNvCxnSpPr>
            <a:cxnSpLocks/>
            <a:endCxn id="2" idx="1"/>
          </p:cNvCxnSpPr>
          <p:nvPr/>
        </p:nvCxnSpPr>
        <p:spPr>
          <a:xfrm>
            <a:off x="5334000" y="1295400"/>
            <a:ext cx="838200" cy="128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C44AD9-8013-6760-6A4C-0CBF74367BB4}"/>
              </a:ext>
            </a:extLst>
          </p:cNvPr>
          <p:cNvSpPr txBox="1"/>
          <p:nvPr/>
        </p:nvSpPr>
        <p:spPr>
          <a:xfrm>
            <a:off x="6515100" y="35778"/>
            <a:ext cx="1828800" cy="461665"/>
          </a:xfrm>
          <a:prstGeom prst="rect">
            <a:avLst/>
          </a:prstGeom>
          <a:noFill/>
        </p:spPr>
        <p:txBody>
          <a:bodyPr wrap="square" rtlCol="0">
            <a:spAutoFit/>
          </a:bodyPr>
          <a:lstStyle/>
          <a:p>
            <a:r>
              <a:rPr lang="en-US" sz="2400" b="1" dirty="0">
                <a:solidFill>
                  <a:srgbClr val="0000CC"/>
                </a:solidFill>
              </a:rPr>
              <a:t>Draw this</a:t>
            </a:r>
          </a:p>
        </p:txBody>
      </p:sp>
    </p:spTree>
    <p:extLst>
      <p:ext uri="{BB962C8B-B14F-4D97-AF65-F5344CB8AC3E}">
        <p14:creationId xmlns:p14="http://schemas.microsoft.com/office/powerpoint/2010/main" val="164107374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0" y="457200"/>
            <a:ext cx="7772400" cy="1470025"/>
          </a:xfrm>
        </p:spPr>
        <p:txBody>
          <a:bodyPr/>
          <a:lstStyle/>
          <a:p>
            <a:pPr eaLnBrk="1" hangingPunct="1"/>
            <a:r>
              <a:rPr lang="en-US" altLang="en-US" dirty="0"/>
              <a:t>Bonding Class #6</a:t>
            </a:r>
          </a:p>
        </p:txBody>
      </p:sp>
      <p:sp>
        <p:nvSpPr>
          <p:cNvPr id="2051" name="Subtitle 2"/>
          <p:cNvSpPr>
            <a:spLocks noGrp="1"/>
          </p:cNvSpPr>
          <p:nvPr>
            <p:ph type="subTitle" idx="1"/>
          </p:nvPr>
        </p:nvSpPr>
        <p:spPr>
          <a:xfrm>
            <a:off x="0" y="1927225"/>
            <a:ext cx="9144000" cy="3352800"/>
          </a:xfrm>
        </p:spPr>
        <p:txBody>
          <a:bodyPr/>
          <a:lstStyle/>
          <a:p>
            <a:pPr algn="l" eaLnBrk="1" hangingPunct="1"/>
            <a:r>
              <a:rPr lang="en-US" altLang="en-US" dirty="0">
                <a:solidFill>
                  <a:srgbClr val="FF0000"/>
                </a:solidFill>
                <a:latin typeface="Times New Roman" panose="02020603050405020304" pitchFamily="18" charset="0"/>
                <a:cs typeface="Times New Roman" panose="02020603050405020304" pitchFamily="18" charset="0"/>
              </a:rPr>
              <a:t>92.  </a:t>
            </a:r>
            <a:r>
              <a:rPr lang="en-US" altLang="en-US" sz="4000" dirty="0">
                <a:solidFill>
                  <a:srgbClr val="FF0000"/>
                </a:solidFill>
                <a:latin typeface="Times New Roman" panose="02020603050405020304" pitchFamily="18" charset="0"/>
                <a:cs typeface="Times New Roman" panose="02020603050405020304" pitchFamily="18" charset="0"/>
              </a:rPr>
              <a:t>Intermolecular Bonding</a:t>
            </a:r>
            <a:r>
              <a:rPr lang="en-US" altLang="en-US" dirty="0">
                <a:solidFill>
                  <a:srgbClr val="FF0000"/>
                </a:solidFill>
                <a:latin typeface="Times New Roman" panose="02020603050405020304" pitchFamily="18" charset="0"/>
                <a:cs typeface="Times New Roman" panose="02020603050405020304" pitchFamily="18" charset="0"/>
              </a:rPr>
              <a:t>: </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sz="4000" dirty="0">
                <a:solidFill>
                  <a:srgbClr val="0000CC"/>
                </a:solidFill>
                <a:latin typeface="Times New Roman" panose="02020603050405020304" pitchFamily="18" charset="0"/>
                <a:cs typeface="Times New Roman" panose="02020603050405020304" pitchFamily="18" charset="0"/>
              </a:rPr>
              <a:t>the weak attractions between molecules, they are much weaker than ionic or covalent bonds, or metallic bonds, but they are important and have a real effect on the compounds</a:t>
            </a:r>
            <a:endParaRPr lang="en-US" altLang="en-US"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11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80441573"/>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Li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Be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8461122"/>
                  </a:ext>
                </a:extLst>
              </a:tr>
            </a:tbl>
          </a:graphicData>
        </a:graphic>
      </p:graphicFrame>
      <p:sp>
        <p:nvSpPr>
          <p:cNvPr id="5" name="Oval 47"/>
          <p:cNvSpPr>
            <a:spLocks noChangeArrowheads="1"/>
          </p:cNvSpPr>
          <p:nvPr/>
        </p:nvSpPr>
        <p:spPr bwMode="auto">
          <a:xfrm>
            <a:off x="4467578" y="1295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 name="Oval 47">
            <a:extLst>
              <a:ext uri="{FF2B5EF4-FFF2-40B4-BE49-F238E27FC236}">
                <a16:creationId xmlns:a16="http://schemas.microsoft.com/office/drawing/2014/main" id="{0C8E7837-8322-4B83-B6B2-2AA24FE3FFD3}"/>
              </a:ext>
            </a:extLst>
          </p:cNvPr>
          <p:cNvSpPr>
            <a:spLocks noChangeArrowheads="1"/>
          </p:cNvSpPr>
          <p:nvPr/>
        </p:nvSpPr>
        <p:spPr bwMode="auto">
          <a:xfrm>
            <a:off x="4152900" y="2971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7" name="Oval 47">
            <a:extLst>
              <a:ext uri="{FF2B5EF4-FFF2-40B4-BE49-F238E27FC236}">
                <a16:creationId xmlns:a16="http://schemas.microsoft.com/office/drawing/2014/main" id="{A91E23DD-3617-4AD6-862C-E18CCFF05BD0}"/>
              </a:ext>
            </a:extLst>
          </p:cNvPr>
          <p:cNvSpPr>
            <a:spLocks noChangeArrowheads="1"/>
          </p:cNvSpPr>
          <p:nvPr/>
        </p:nvSpPr>
        <p:spPr bwMode="auto">
          <a:xfrm>
            <a:off x="4152900" y="3124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8" name="Oval 47">
            <a:extLst>
              <a:ext uri="{FF2B5EF4-FFF2-40B4-BE49-F238E27FC236}">
                <a16:creationId xmlns:a16="http://schemas.microsoft.com/office/drawing/2014/main" id="{7605A45A-2745-4574-8AC4-83F163C8CC58}"/>
              </a:ext>
            </a:extLst>
          </p:cNvPr>
          <p:cNvSpPr>
            <a:spLocks noChangeArrowheads="1"/>
          </p:cNvSpPr>
          <p:nvPr/>
        </p:nvSpPr>
        <p:spPr bwMode="auto">
          <a:xfrm>
            <a:off x="42672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9" name="Oval 47">
            <a:extLst>
              <a:ext uri="{FF2B5EF4-FFF2-40B4-BE49-F238E27FC236}">
                <a16:creationId xmlns:a16="http://schemas.microsoft.com/office/drawing/2014/main" id="{963C957C-BBA9-40F4-BADA-05F80AF3B263}"/>
              </a:ext>
            </a:extLst>
          </p:cNvPr>
          <p:cNvSpPr>
            <a:spLocks noChangeArrowheads="1"/>
          </p:cNvSpPr>
          <p:nvPr/>
        </p:nvSpPr>
        <p:spPr bwMode="auto">
          <a:xfrm>
            <a:off x="4267200"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0" name="Oval 47">
            <a:extLst>
              <a:ext uri="{FF2B5EF4-FFF2-40B4-BE49-F238E27FC236}">
                <a16:creationId xmlns:a16="http://schemas.microsoft.com/office/drawing/2014/main" id="{1DD43B8C-461B-4C10-8C5A-9CC96B1F2CBE}"/>
              </a:ext>
            </a:extLst>
          </p:cNvPr>
          <p:cNvSpPr>
            <a:spLocks noChangeArrowheads="1"/>
          </p:cNvSpPr>
          <p:nvPr/>
        </p:nvSpPr>
        <p:spPr bwMode="auto">
          <a:xfrm>
            <a:off x="4429478" y="4191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260306556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0"/>
            <a:ext cx="9144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93.  </a:t>
            </a:r>
            <a:r>
              <a:rPr lang="en-US" altLang="en-US" sz="2800" dirty="0">
                <a:solidFill>
                  <a:prstClr val="black"/>
                </a:solidFill>
                <a:latin typeface="Times New Roman" panose="02020603050405020304" pitchFamily="18" charset="0"/>
                <a:cs typeface="Times New Roman" panose="02020603050405020304" pitchFamily="18" charset="0"/>
              </a:rPr>
              <a:t>There are three kinds of INTERMOLECULAR BONDS, </a:t>
            </a:r>
            <a:br>
              <a:rPr lang="en-US" altLang="en-US" sz="2800" dirty="0">
                <a:solidFill>
                  <a:prstClr val="black"/>
                </a:solidFill>
                <a:latin typeface="Times New Roman" panose="02020603050405020304" pitchFamily="18" charset="0"/>
                <a:cs typeface="Times New Roman" panose="02020603050405020304" pitchFamily="18" charset="0"/>
              </a:rPr>
            </a:br>
            <a:r>
              <a:rPr lang="en-US" altLang="en-US" sz="2800" dirty="0">
                <a:solidFill>
                  <a:prstClr val="black"/>
                </a:solidFill>
                <a:latin typeface="Times New Roman" panose="02020603050405020304" pitchFamily="18" charset="0"/>
                <a:cs typeface="Times New Roman" panose="02020603050405020304" pitchFamily="18" charset="0"/>
              </a:rPr>
              <a:t>These bonds are formed by the molecules with each other.  These are all MUCH WEAKER than the inside the compound bonds, but they are important.</a:t>
            </a:r>
          </a:p>
          <a:p>
            <a:pPr eaLnBrk="1" hangingPunct="1">
              <a:spcBef>
                <a:spcPct val="0"/>
              </a:spcBef>
              <a:buFontTx/>
              <a:buNone/>
            </a:pPr>
            <a:endParaRPr lang="en-US" altLang="en-US" sz="2400" dirty="0">
              <a:solidFill>
                <a:prstClr val="black"/>
              </a:solidFill>
            </a:endParaRPr>
          </a:p>
          <a:p>
            <a:pPr eaLnBrk="1" hangingPunct="1">
              <a:spcBef>
                <a:spcPct val="0"/>
              </a:spcBef>
              <a:buFontTx/>
              <a:buNone/>
            </a:pPr>
            <a:r>
              <a:rPr lang="en-US" altLang="en-US" b="1" dirty="0">
                <a:solidFill>
                  <a:srgbClr val="FF0000"/>
                </a:solidFill>
              </a:rPr>
              <a:t> </a:t>
            </a:r>
            <a:endParaRPr lang="en-US" altLang="en-US" sz="1800" dirty="0">
              <a:solidFill>
                <a:srgbClr val="FF0000"/>
              </a:solidFill>
            </a:endParaRPr>
          </a:p>
        </p:txBody>
      </p:sp>
    </p:spTree>
    <p:extLst>
      <p:ext uri="{BB962C8B-B14F-4D97-AF65-F5344CB8AC3E}">
        <p14:creationId xmlns:p14="http://schemas.microsoft.com/office/powerpoint/2010/main" val="335644478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0"/>
            <a:ext cx="91440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b="1" dirty="0">
                <a:solidFill>
                  <a:srgbClr val="FF0000"/>
                </a:solidFill>
                <a:latin typeface="Times New Roman" panose="02020603050405020304" pitchFamily="18" charset="0"/>
                <a:cs typeface="Times New Roman" panose="02020603050405020304" pitchFamily="18" charset="0"/>
              </a:rPr>
              <a:t>94.</a:t>
            </a:r>
            <a:r>
              <a:rPr lang="en-US" altLang="en-US" sz="4400" dirty="0">
                <a:solidFill>
                  <a:prstClr val="black"/>
                </a:solidFill>
                <a:latin typeface="Times New Roman" panose="02020603050405020304" pitchFamily="18" charset="0"/>
                <a:cs typeface="Times New Roman" panose="02020603050405020304" pitchFamily="18" charset="0"/>
              </a:rPr>
              <a:t>  Weakest to strongest they are:  </a:t>
            </a:r>
            <a:br>
              <a:rPr lang="en-US" altLang="en-US" sz="4400" dirty="0">
                <a:solidFill>
                  <a:prstClr val="black"/>
                </a:solidFill>
                <a:latin typeface="Times New Roman" panose="02020603050405020304" pitchFamily="18" charset="0"/>
                <a:cs typeface="Times New Roman" panose="02020603050405020304" pitchFamily="18" charset="0"/>
              </a:rPr>
            </a:br>
            <a:r>
              <a:rPr lang="en-US" altLang="en-US" sz="4400" dirty="0">
                <a:solidFill>
                  <a:prstClr val="black"/>
                </a:solidFill>
                <a:latin typeface="Times New Roman" panose="02020603050405020304" pitchFamily="18" charset="0"/>
                <a:cs typeface="Times New Roman" panose="02020603050405020304" pitchFamily="18" charset="0"/>
              </a:rPr>
              <a:t>       </a:t>
            </a:r>
            <a:r>
              <a:rPr lang="en-US" altLang="en-US" sz="4400" dirty="0">
                <a:solidFill>
                  <a:srgbClr val="FF0000"/>
                </a:solidFill>
                <a:latin typeface="Times New Roman" panose="02020603050405020304" pitchFamily="18" charset="0"/>
                <a:cs typeface="Times New Roman" panose="02020603050405020304" pitchFamily="18" charset="0"/>
              </a:rPr>
              <a:t>electron dispersion force</a:t>
            </a:r>
            <a:r>
              <a:rPr lang="en-US" altLang="en-US" sz="4400" dirty="0">
                <a:solidFill>
                  <a:prstClr val="black"/>
                </a:solidFill>
                <a:latin typeface="Times New Roman" panose="02020603050405020304" pitchFamily="18" charset="0"/>
                <a:cs typeface="Times New Roman" panose="02020603050405020304" pitchFamily="18" charset="0"/>
              </a:rPr>
              <a:t> </a:t>
            </a:r>
            <a:br>
              <a:rPr lang="en-US" altLang="en-US" sz="4400" dirty="0">
                <a:solidFill>
                  <a:prstClr val="black"/>
                </a:solidFill>
                <a:latin typeface="Times New Roman" panose="02020603050405020304" pitchFamily="18" charset="0"/>
                <a:cs typeface="Times New Roman" panose="02020603050405020304" pitchFamily="18" charset="0"/>
              </a:rPr>
            </a:br>
            <a:r>
              <a:rPr lang="en-US" altLang="en-US" sz="4400" dirty="0">
                <a:solidFill>
                  <a:prstClr val="black"/>
                </a:solidFill>
                <a:latin typeface="Times New Roman" panose="02020603050405020304" pitchFamily="18" charset="0"/>
                <a:cs typeface="Times New Roman" panose="02020603050405020304" pitchFamily="18" charset="0"/>
              </a:rPr>
              <a:t>       </a:t>
            </a:r>
            <a:r>
              <a:rPr lang="en-US" altLang="en-US" sz="4400" dirty="0">
                <a:solidFill>
                  <a:srgbClr val="002060"/>
                </a:solidFill>
                <a:latin typeface="Times New Roman" panose="02020603050405020304" pitchFamily="18" charset="0"/>
                <a:cs typeface="Times New Roman" panose="02020603050405020304" pitchFamily="18" charset="0"/>
              </a:rPr>
              <a:t>dipole interaction</a:t>
            </a:r>
            <a:r>
              <a:rPr lang="en-US" altLang="en-US" sz="4400" dirty="0">
                <a:solidFill>
                  <a:prstClr val="black"/>
                </a:solidFill>
                <a:latin typeface="Times New Roman" panose="02020603050405020304" pitchFamily="18" charset="0"/>
                <a:cs typeface="Times New Roman" panose="02020603050405020304" pitchFamily="18" charset="0"/>
              </a:rPr>
              <a:t> </a:t>
            </a:r>
            <a:br>
              <a:rPr lang="en-US" altLang="en-US" sz="4400" dirty="0">
                <a:solidFill>
                  <a:prstClr val="black"/>
                </a:solidFill>
                <a:latin typeface="Times New Roman" panose="02020603050405020304" pitchFamily="18" charset="0"/>
                <a:cs typeface="Times New Roman" panose="02020603050405020304" pitchFamily="18" charset="0"/>
              </a:rPr>
            </a:br>
            <a:r>
              <a:rPr lang="en-US" altLang="en-US" sz="4400" dirty="0">
                <a:solidFill>
                  <a:prstClr val="black"/>
                </a:solidFill>
                <a:latin typeface="Times New Roman" panose="02020603050405020304" pitchFamily="18" charset="0"/>
                <a:cs typeface="Times New Roman" panose="02020603050405020304" pitchFamily="18" charset="0"/>
              </a:rPr>
              <a:t>       </a:t>
            </a:r>
            <a:r>
              <a:rPr lang="en-US" altLang="en-US" sz="4400" dirty="0">
                <a:solidFill>
                  <a:srgbClr val="0000CC"/>
                </a:solidFill>
                <a:latin typeface="Times New Roman" panose="02020603050405020304" pitchFamily="18" charset="0"/>
                <a:cs typeface="Times New Roman" panose="02020603050405020304" pitchFamily="18" charset="0"/>
              </a:rPr>
              <a:t>hydrogen bonding</a:t>
            </a:r>
            <a:endParaRPr lang="en-US" altLang="en-US" sz="4400" dirty="0">
              <a:solidFill>
                <a:prstClr val="black"/>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400" dirty="0">
              <a:solidFill>
                <a:prstClr val="black"/>
              </a:solidFill>
            </a:endParaRPr>
          </a:p>
          <a:p>
            <a:pPr eaLnBrk="1" hangingPunct="1">
              <a:spcBef>
                <a:spcPct val="0"/>
              </a:spcBef>
              <a:buFontTx/>
              <a:buNone/>
            </a:pPr>
            <a:r>
              <a:rPr lang="en-US" altLang="en-US" sz="3600" b="1" dirty="0">
                <a:solidFill>
                  <a:srgbClr val="FF0000"/>
                </a:solidFill>
              </a:rPr>
              <a:t> </a:t>
            </a:r>
            <a:endParaRPr lang="en-US" altLang="en-US" sz="1800" dirty="0">
              <a:solidFill>
                <a:srgbClr val="FF0000"/>
              </a:solidFill>
            </a:endParaRPr>
          </a:p>
        </p:txBody>
      </p:sp>
    </p:spTree>
    <p:extLst>
      <p:ext uri="{BB962C8B-B14F-4D97-AF65-F5344CB8AC3E}">
        <p14:creationId xmlns:p14="http://schemas.microsoft.com/office/powerpoint/2010/main" val="1052422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FF0000"/>
                </a:solidFill>
              </a:rPr>
              <a:t>95.    </a:t>
            </a:r>
            <a:r>
              <a:rPr lang="en-US" altLang="en-US" sz="3600" dirty="0">
                <a:solidFill>
                  <a:prstClr val="black"/>
                </a:solidFill>
                <a:latin typeface="Times New Roman" panose="02020603050405020304" pitchFamily="18" charset="0"/>
                <a:cs typeface="Times New Roman" panose="02020603050405020304" pitchFamily="18" charset="0"/>
              </a:rPr>
              <a:t>The weakest is the electron dispersion force. </a:t>
            </a:r>
            <a:br>
              <a:rPr lang="en-US" altLang="en-US" sz="3600" dirty="0">
                <a:solidFill>
                  <a:prstClr val="black"/>
                </a:solidFill>
                <a:latin typeface="Times New Roman" panose="02020603050405020304" pitchFamily="18" charset="0"/>
                <a:cs typeface="Times New Roman" panose="02020603050405020304" pitchFamily="18" charset="0"/>
              </a:rPr>
            </a:br>
            <a:r>
              <a:rPr lang="en-US" altLang="en-US" sz="3600" dirty="0">
                <a:solidFill>
                  <a:prstClr val="black"/>
                </a:solidFill>
                <a:latin typeface="Times New Roman" panose="02020603050405020304" pitchFamily="18" charset="0"/>
                <a:cs typeface="Times New Roman" panose="02020603050405020304" pitchFamily="18" charset="0"/>
              </a:rPr>
              <a:t>        It’s caused by the constant movement of</a:t>
            </a:r>
            <a:br>
              <a:rPr lang="en-US" altLang="en-US" sz="3600" dirty="0">
                <a:solidFill>
                  <a:prstClr val="black"/>
                </a:solidFill>
                <a:latin typeface="Times New Roman" panose="02020603050405020304" pitchFamily="18" charset="0"/>
                <a:cs typeface="Times New Roman" panose="02020603050405020304" pitchFamily="18" charset="0"/>
              </a:rPr>
            </a:br>
            <a:r>
              <a:rPr lang="en-US" altLang="en-US" sz="3600" dirty="0">
                <a:solidFill>
                  <a:prstClr val="black"/>
                </a:solidFill>
                <a:latin typeface="Times New Roman" panose="02020603050405020304" pitchFamily="18" charset="0"/>
                <a:cs typeface="Times New Roman" panose="02020603050405020304" pitchFamily="18" charset="0"/>
              </a:rPr>
              <a:t>        the electrons in atoms, or in compounds.</a:t>
            </a:r>
            <a:br>
              <a:rPr lang="en-US" altLang="en-US" sz="3600" dirty="0">
                <a:solidFill>
                  <a:prstClr val="black"/>
                </a:solidFill>
                <a:latin typeface="Times New Roman" panose="02020603050405020304" pitchFamily="18" charset="0"/>
                <a:cs typeface="Times New Roman" panose="02020603050405020304" pitchFamily="18" charset="0"/>
              </a:rPr>
            </a:br>
            <a:r>
              <a:rPr lang="en-US" altLang="en-US" sz="3600" dirty="0">
                <a:solidFill>
                  <a:prstClr val="black"/>
                </a:solidFill>
                <a:latin typeface="Times New Roman" panose="02020603050405020304" pitchFamily="18" charset="0"/>
                <a:cs typeface="Times New Roman" panose="02020603050405020304" pitchFamily="18" charset="0"/>
              </a:rPr>
              <a:t>       Sometimes it’s called </a:t>
            </a:r>
            <a:br>
              <a:rPr lang="en-US" altLang="en-US" sz="3600" dirty="0">
                <a:solidFill>
                  <a:prstClr val="black"/>
                </a:solidFill>
                <a:latin typeface="Times New Roman" panose="02020603050405020304" pitchFamily="18" charset="0"/>
                <a:cs typeface="Times New Roman" panose="02020603050405020304" pitchFamily="18" charset="0"/>
              </a:rPr>
            </a:br>
            <a:r>
              <a:rPr lang="en-US" altLang="en-US" sz="3600" i="1" dirty="0">
                <a:solidFill>
                  <a:prstClr val="black"/>
                </a:solidFill>
                <a:latin typeface="Times New Roman" panose="02020603050405020304" pitchFamily="18" charset="0"/>
                <a:cs typeface="Times New Roman" panose="02020603050405020304" pitchFamily="18" charset="0"/>
              </a:rPr>
              <a:t>       </a:t>
            </a:r>
            <a:r>
              <a:rPr lang="en-US" altLang="en-US" sz="3600" b="1" i="1" dirty="0">
                <a:solidFill>
                  <a:srgbClr val="006600"/>
                </a:solidFill>
                <a:latin typeface="Times New Roman" panose="02020603050405020304" pitchFamily="18" charset="0"/>
                <a:cs typeface="Times New Roman" panose="02020603050405020304" pitchFamily="18" charset="0"/>
              </a:rPr>
              <a:t>Electron Dispersion Attraction</a:t>
            </a:r>
            <a:r>
              <a:rPr lang="en-US" altLang="en-US" sz="3600" dirty="0">
                <a:solidFill>
                  <a:prstClr val="black"/>
                </a:solidFill>
                <a:latin typeface="Times New Roman" panose="02020603050405020304" pitchFamily="18" charset="0"/>
                <a:cs typeface="Times New Roman" panose="02020603050405020304" pitchFamily="18" charset="0"/>
              </a:rPr>
              <a:t>.</a:t>
            </a:r>
            <a:br>
              <a:rPr lang="en-US" altLang="en-US" sz="3600" dirty="0">
                <a:solidFill>
                  <a:prstClr val="black"/>
                </a:solidFill>
                <a:latin typeface="Times New Roman" panose="02020603050405020304" pitchFamily="18" charset="0"/>
                <a:cs typeface="Times New Roman" panose="02020603050405020304" pitchFamily="18" charset="0"/>
              </a:rPr>
            </a:br>
            <a:br>
              <a:rPr lang="en-US" altLang="en-US" sz="3600" dirty="0">
                <a:solidFill>
                  <a:prstClr val="black"/>
                </a:solidFill>
                <a:latin typeface="Times New Roman" panose="02020603050405020304" pitchFamily="18" charset="0"/>
                <a:cs typeface="Times New Roman" panose="02020603050405020304" pitchFamily="18" charset="0"/>
              </a:rPr>
            </a:br>
            <a:br>
              <a:rPr lang="en-US" altLang="en-US" sz="3600" dirty="0">
                <a:solidFill>
                  <a:prstClr val="black"/>
                </a:solidFill>
                <a:latin typeface="Times New Roman" panose="02020603050405020304" pitchFamily="18" charset="0"/>
                <a:cs typeface="Times New Roman" panose="02020603050405020304" pitchFamily="18" charset="0"/>
              </a:rPr>
            </a:br>
            <a:r>
              <a:rPr lang="en-US" altLang="en-US" sz="3600" dirty="0">
                <a:solidFill>
                  <a:prstClr val="black"/>
                </a:solidFill>
                <a:latin typeface="Times New Roman" panose="02020603050405020304" pitchFamily="18" charset="0"/>
                <a:cs typeface="Times New Roman" panose="02020603050405020304" pitchFamily="18" charset="0"/>
              </a:rPr>
              <a:t>It’s best observed in group 17.  All 4 of the halogens are diatomic, all have nonpolar bonds, but are gases, liquid, or solid at room temperature, due to the electron dispersion attraction  </a:t>
            </a:r>
            <a:r>
              <a:rPr lang="en-US" altLang="en-US" sz="36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1675821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12728"/>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b="1" dirty="0">
                <a:solidFill>
                  <a:srgbClr val="FF0000"/>
                </a:solidFill>
              </a:rPr>
              <a:t>96  </a:t>
            </a:r>
            <a:r>
              <a:rPr lang="en-US" altLang="en-US" dirty="0">
                <a:solidFill>
                  <a:prstClr val="black"/>
                </a:solidFill>
              </a:rPr>
              <a:t>Example one:  fluorine F</a:t>
            </a:r>
            <a:r>
              <a:rPr lang="en-US" altLang="en-US" baseline="-25000" dirty="0">
                <a:solidFill>
                  <a:prstClr val="black"/>
                </a:solidFill>
              </a:rPr>
              <a:t>2</a:t>
            </a:r>
          </a:p>
          <a:p>
            <a:pPr eaLnBrk="1" hangingPunct="1">
              <a:spcBef>
                <a:spcPct val="0"/>
              </a:spcBef>
              <a:buFontTx/>
              <a:buNone/>
            </a:pPr>
            <a:endParaRPr lang="en-US" altLang="en-US" sz="2400" dirty="0">
              <a:solidFill>
                <a:prstClr val="black"/>
              </a:solidFill>
            </a:endParaRPr>
          </a:p>
        </p:txBody>
      </p:sp>
      <p:sp>
        <p:nvSpPr>
          <p:cNvPr id="3" name="Oval 2"/>
          <p:cNvSpPr/>
          <p:nvPr/>
        </p:nvSpPr>
        <p:spPr>
          <a:xfrm>
            <a:off x="762000" y="1371600"/>
            <a:ext cx="8382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 name="Oval 3"/>
          <p:cNvSpPr/>
          <p:nvPr/>
        </p:nvSpPr>
        <p:spPr>
          <a:xfrm>
            <a:off x="990600" y="152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Oval 4"/>
          <p:cNvSpPr/>
          <p:nvPr/>
        </p:nvSpPr>
        <p:spPr>
          <a:xfrm>
            <a:off x="11430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Oval 5"/>
          <p:cNvSpPr/>
          <p:nvPr/>
        </p:nvSpPr>
        <p:spPr>
          <a:xfrm>
            <a:off x="12954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6"/>
          <p:cNvSpPr/>
          <p:nvPr/>
        </p:nvSpPr>
        <p:spPr>
          <a:xfrm>
            <a:off x="1447800" y="1752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7"/>
          <p:cNvSpPr/>
          <p:nvPr/>
        </p:nvSpPr>
        <p:spPr>
          <a:xfrm>
            <a:off x="10668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Oval 8"/>
          <p:cNvSpPr/>
          <p:nvPr/>
        </p:nvSpPr>
        <p:spPr>
          <a:xfrm>
            <a:off x="12954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p:cNvSpPr/>
          <p:nvPr/>
        </p:nvSpPr>
        <p:spPr>
          <a:xfrm>
            <a:off x="9144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Oval 10"/>
          <p:cNvSpPr/>
          <p:nvPr/>
        </p:nvSpPr>
        <p:spPr>
          <a:xfrm>
            <a:off x="1752600" y="1600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Oval 11"/>
          <p:cNvSpPr/>
          <p:nvPr/>
        </p:nvSpPr>
        <p:spPr>
          <a:xfrm>
            <a:off x="1905000" y="1600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Oval 12"/>
          <p:cNvSpPr/>
          <p:nvPr/>
        </p:nvSpPr>
        <p:spPr>
          <a:xfrm>
            <a:off x="1981200" y="1905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Oval 13"/>
          <p:cNvSpPr/>
          <p:nvPr/>
        </p:nvSpPr>
        <p:spPr>
          <a:xfrm>
            <a:off x="2286000" y="1905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Oval 14"/>
          <p:cNvSpPr/>
          <p:nvPr/>
        </p:nvSpPr>
        <p:spPr>
          <a:xfrm>
            <a:off x="18288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 name="Oval 15"/>
          <p:cNvSpPr/>
          <p:nvPr/>
        </p:nvSpPr>
        <p:spPr>
          <a:xfrm>
            <a:off x="1981200" y="1447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 name="Oval 16"/>
          <p:cNvSpPr/>
          <p:nvPr/>
        </p:nvSpPr>
        <p:spPr>
          <a:xfrm>
            <a:off x="2133600" y="2057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1" name="Oval 20"/>
          <p:cNvSpPr/>
          <p:nvPr/>
        </p:nvSpPr>
        <p:spPr>
          <a:xfrm>
            <a:off x="1600200" y="1371600"/>
            <a:ext cx="8382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2" name="Oval 21"/>
          <p:cNvSpPr/>
          <p:nvPr/>
        </p:nvSpPr>
        <p:spPr>
          <a:xfrm rot="21071985">
            <a:off x="1219200" y="2590800"/>
            <a:ext cx="8382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Oval 22"/>
          <p:cNvSpPr/>
          <p:nvPr/>
        </p:nvSpPr>
        <p:spPr>
          <a:xfrm rot="21071985">
            <a:off x="14478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4" name="Oval 23"/>
          <p:cNvSpPr/>
          <p:nvPr/>
        </p:nvSpPr>
        <p:spPr>
          <a:xfrm rot="21071985">
            <a:off x="1600200" y="2895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5" name="Oval 24"/>
          <p:cNvSpPr/>
          <p:nvPr/>
        </p:nvSpPr>
        <p:spPr>
          <a:xfrm rot="21071985">
            <a:off x="1752600" y="3048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6" name="Oval 25"/>
          <p:cNvSpPr/>
          <p:nvPr/>
        </p:nvSpPr>
        <p:spPr>
          <a:xfrm rot="21071985">
            <a:off x="1905000" y="2971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7" name="Oval 26"/>
          <p:cNvSpPr/>
          <p:nvPr/>
        </p:nvSpPr>
        <p:spPr>
          <a:xfrm rot="21071985">
            <a:off x="1524000" y="3200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8" name="Oval 27"/>
          <p:cNvSpPr/>
          <p:nvPr/>
        </p:nvSpPr>
        <p:spPr>
          <a:xfrm rot="21071985">
            <a:off x="1752600" y="3352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9" name="Oval 28"/>
          <p:cNvSpPr/>
          <p:nvPr/>
        </p:nvSpPr>
        <p:spPr>
          <a:xfrm rot="21071985">
            <a:off x="1371600" y="2895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 name="Oval 29"/>
          <p:cNvSpPr/>
          <p:nvPr/>
        </p:nvSpPr>
        <p:spPr>
          <a:xfrm rot="21071985">
            <a:off x="2209800" y="2819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1" name="Oval 30"/>
          <p:cNvSpPr/>
          <p:nvPr/>
        </p:nvSpPr>
        <p:spPr>
          <a:xfrm rot="21071985">
            <a:off x="2362200" y="2819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2" name="Oval 31"/>
          <p:cNvSpPr/>
          <p:nvPr/>
        </p:nvSpPr>
        <p:spPr>
          <a:xfrm rot="21071985">
            <a:off x="2438400" y="3124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3" name="Oval 32"/>
          <p:cNvSpPr/>
          <p:nvPr/>
        </p:nvSpPr>
        <p:spPr>
          <a:xfrm rot="21071985">
            <a:off x="2743200" y="3124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4" name="Oval 33"/>
          <p:cNvSpPr/>
          <p:nvPr/>
        </p:nvSpPr>
        <p:spPr>
          <a:xfrm rot="21071985">
            <a:off x="2286000" y="3200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5" name="Oval 34"/>
          <p:cNvSpPr/>
          <p:nvPr/>
        </p:nvSpPr>
        <p:spPr>
          <a:xfrm rot="21071985">
            <a:off x="2438400" y="2667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6" name="Oval 35"/>
          <p:cNvSpPr/>
          <p:nvPr/>
        </p:nvSpPr>
        <p:spPr>
          <a:xfrm rot="21071985">
            <a:off x="2590800" y="3276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7" name="Oval 36"/>
          <p:cNvSpPr/>
          <p:nvPr/>
        </p:nvSpPr>
        <p:spPr>
          <a:xfrm rot="21071985">
            <a:off x="2057400" y="2590800"/>
            <a:ext cx="8382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8" name="Oval 37"/>
          <p:cNvSpPr/>
          <p:nvPr/>
        </p:nvSpPr>
        <p:spPr>
          <a:xfrm rot="20431423">
            <a:off x="1804988" y="3771900"/>
            <a:ext cx="8382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9" name="Oval 38"/>
          <p:cNvSpPr/>
          <p:nvPr/>
        </p:nvSpPr>
        <p:spPr>
          <a:xfrm rot="20431423">
            <a:off x="2033588" y="39243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0" name="Oval 39"/>
          <p:cNvSpPr/>
          <p:nvPr/>
        </p:nvSpPr>
        <p:spPr>
          <a:xfrm rot="20431423">
            <a:off x="2185988" y="40767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 name="Oval 40"/>
          <p:cNvSpPr/>
          <p:nvPr/>
        </p:nvSpPr>
        <p:spPr>
          <a:xfrm rot="20431423">
            <a:off x="2338388" y="42291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2" name="Oval 41"/>
          <p:cNvSpPr/>
          <p:nvPr/>
        </p:nvSpPr>
        <p:spPr>
          <a:xfrm rot="20431423">
            <a:off x="2490788" y="41529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3" name="Oval 42"/>
          <p:cNvSpPr/>
          <p:nvPr/>
        </p:nvSpPr>
        <p:spPr>
          <a:xfrm rot="20431423">
            <a:off x="2109788" y="4381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4" name="Oval 43"/>
          <p:cNvSpPr/>
          <p:nvPr/>
        </p:nvSpPr>
        <p:spPr>
          <a:xfrm rot="20431423">
            <a:off x="2338388" y="45339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5" name="Oval 44"/>
          <p:cNvSpPr/>
          <p:nvPr/>
        </p:nvSpPr>
        <p:spPr>
          <a:xfrm rot="20431423">
            <a:off x="1957388" y="40767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6" name="Oval 45"/>
          <p:cNvSpPr/>
          <p:nvPr/>
        </p:nvSpPr>
        <p:spPr>
          <a:xfrm rot="20431423">
            <a:off x="2795588" y="4000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7" name="Oval 46"/>
          <p:cNvSpPr/>
          <p:nvPr/>
        </p:nvSpPr>
        <p:spPr>
          <a:xfrm rot="20431423">
            <a:off x="2947988" y="4000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8" name="Oval 47"/>
          <p:cNvSpPr/>
          <p:nvPr/>
        </p:nvSpPr>
        <p:spPr>
          <a:xfrm rot="20431423">
            <a:off x="3024188" y="43053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9" name="Oval 48"/>
          <p:cNvSpPr/>
          <p:nvPr/>
        </p:nvSpPr>
        <p:spPr>
          <a:xfrm rot="20431423">
            <a:off x="3328988" y="43053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0" name="Oval 49"/>
          <p:cNvSpPr/>
          <p:nvPr/>
        </p:nvSpPr>
        <p:spPr>
          <a:xfrm rot="20431423">
            <a:off x="2871788" y="4381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 name="Oval 50"/>
          <p:cNvSpPr/>
          <p:nvPr/>
        </p:nvSpPr>
        <p:spPr>
          <a:xfrm rot="20431423">
            <a:off x="3024188" y="38481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2" name="Oval 51"/>
          <p:cNvSpPr/>
          <p:nvPr/>
        </p:nvSpPr>
        <p:spPr>
          <a:xfrm rot="20431423">
            <a:off x="3176588" y="44577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3" name="Oval 52"/>
          <p:cNvSpPr/>
          <p:nvPr/>
        </p:nvSpPr>
        <p:spPr>
          <a:xfrm rot="20431423">
            <a:off x="2643188" y="3771900"/>
            <a:ext cx="8382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4" name="Oval 53"/>
          <p:cNvSpPr/>
          <p:nvPr/>
        </p:nvSpPr>
        <p:spPr>
          <a:xfrm rot="2183080">
            <a:off x="2763838" y="1411288"/>
            <a:ext cx="8382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5" name="Oval 54"/>
          <p:cNvSpPr/>
          <p:nvPr/>
        </p:nvSpPr>
        <p:spPr>
          <a:xfrm rot="2183080">
            <a:off x="2992438" y="1563688"/>
            <a:ext cx="46037" cy="4603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6" name="Oval 55"/>
          <p:cNvSpPr/>
          <p:nvPr/>
        </p:nvSpPr>
        <p:spPr>
          <a:xfrm rot="2183080">
            <a:off x="3144838" y="1716088"/>
            <a:ext cx="46037" cy="4603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7" name="Oval 56"/>
          <p:cNvSpPr/>
          <p:nvPr/>
        </p:nvSpPr>
        <p:spPr>
          <a:xfrm rot="2183080">
            <a:off x="3297238" y="1868488"/>
            <a:ext cx="46037" cy="4603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8" name="Oval 57"/>
          <p:cNvSpPr/>
          <p:nvPr/>
        </p:nvSpPr>
        <p:spPr>
          <a:xfrm rot="2183080">
            <a:off x="3449638" y="1792288"/>
            <a:ext cx="46037" cy="4603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9" name="Oval 58"/>
          <p:cNvSpPr/>
          <p:nvPr/>
        </p:nvSpPr>
        <p:spPr>
          <a:xfrm rot="2183080">
            <a:off x="3068638" y="2020888"/>
            <a:ext cx="46037" cy="4603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0" name="Oval 59"/>
          <p:cNvSpPr/>
          <p:nvPr/>
        </p:nvSpPr>
        <p:spPr>
          <a:xfrm rot="2183080">
            <a:off x="3297238" y="2173288"/>
            <a:ext cx="46037" cy="4603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 name="Oval 60"/>
          <p:cNvSpPr/>
          <p:nvPr/>
        </p:nvSpPr>
        <p:spPr>
          <a:xfrm rot="2183080">
            <a:off x="2916238" y="1716088"/>
            <a:ext cx="46037" cy="4603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2" name="Oval 61"/>
          <p:cNvSpPr/>
          <p:nvPr/>
        </p:nvSpPr>
        <p:spPr>
          <a:xfrm rot="2183080">
            <a:off x="3362325" y="2371725"/>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3" name="Oval 62"/>
          <p:cNvSpPr/>
          <p:nvPr/>
        </p:nvSpPr>
        <p:spPr>
          <a:xfrm rot="2183080">
            <a:off x="3514725" y="2371725"/>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4" name="Oval 63"/>
          <p:cNvSpPr/>
          <p:nvPr/>
        </p:nvSpPr>
        <p:spPr>
          <a:xfrm rot="2183080">
            <a:off x="3590925" y="2676525"/>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5" name="Oval 64"/>
          <p:cNvSpPr/>
          <p:nvPr/>
        </p:nvSpPr>
        <p:spPr>
          <a:xfrm rot="2183080">
            <a:off x="3895725" y="2676525"/>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6" name="Oval 65"/>
          <p:cNvSpPr/>
          <p:nvPr/>
        </p:nvSpPr>
        <p:spPr>
          <a:xfrm rot="2183080">
            <a:off x="3438525" y="2752725"/>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7" name="Oval 66"/>
          <p:cNvSpPr/>
          <p:nvPr/>
        </p:nvSpPr>
        <p:spPr>
          <a:xfrm rot="2183080">
            <a:off x="3590925" y="2219325"/>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8" name="Oval 67"/>
          <p:cNvSpPr/>
          <p:nvPr/>
        </p:nvSpPr>
        <p:spPr>
          <a:xfrm rot="2183080">
            <a:off x="3743325" y="2828925"/>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9" name="Oval 68"/>
          <p:cNvSpPr/>
          <p:nvPr/>
        </p:nvSpPr>
        <p:spPr>
          <a:xfrm rot="2183080">
            <a:off x="3160713" y="2139950"/>
            <a:ext cx="8382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0" name="Oval 69"/>
          <p:cNvSpPr/>
          <p:nvPr/>
        </p:nvSpPr>
        <p:spPr>
          <a:xfrm rot="20431423">
            <a:off x="661988" y="4914900"/>
            <a:ext cx="8382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1" name="Oval 70"/>
          <p:cNvSpPr/>
          <p:nvPr/>
        </p:nvSpPr>
        <p:spPr>
          <a:xfrm rot="20431423">
            <a:off x="890588" y="50673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2" name="Oval 71"/>
          <p:cNvSpPr/>
          <p:nvPr/>
        </p:nvSpPr>
        <p:spPr>
          <a:xfrm rot="20431423">
            <a:off x="1042988" y="52197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3" name="Oval 72"/>
          <p:cNvSpPr/>
          <p:nvPr/>
        </p:nvSpPr>
        <p:spPr>
          <a:xfrm rot="20431423">
            <a:off x="1195388" y="53721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4" name="Oval 73"/>
          <p:cNvSpPr/>
          <p:nvPr/>
        </p:nvSpPr>
        <p:spPr>
          <a:xfrm rot="20431423">
            <a:off x="1347788" y="52959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5" name="Oval 74"/>
          <p:cNvSpPr/>
          <p:nvPr/>
        </p:nvSpPr>
        <p:spPr>
          <a:xfrm rot="20431423">
            <a:off x="966788" y="5524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6" name="Oval 75"/>
          <p:cNvSpPr/>
          <p:nvPr/>
        </p:nvSpPr>
        <p:spPr>
          <a:xfrm rot="20431423">
            <a:off x="1195388" y="56769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7" name="Oval 76"/>
          <p:cNvSpPr/>
          <p:nvPr/>
        </p:nvSpPr>
        <p:spPr>
          <a:xfrm rot="20431423">
            <a:off x="814388" y="52197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8" name="Oval 77"/>
          <p:cNvSpPr/>
          <p:nvPr/>
        </p:nvSpPr>
        <p:spPr>
          <a:xfrm rot="20431423">
            <a:off x="1652588" y="5143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9" name="Oval 78"/>
          <p:cNvSpPr/>
          <p:nvPr/>
        </p:nvSpPr>
        <p:spPr>
          <a:xfrm rot="20431423">
            <a:off x="1804988" y="5143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0" name="Oval 79"/>
          <p:cNvSpPr/>
          <p:nvPr/>
        </p:nvSpPr>
        <p:spPr>
          <a:xfrm rot="20431423">
            <a:off x="1881188" y="54483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1" name="Oval 80"/>
          <p:cNvSpPr/>
          <p:nvPr/>
        </p:nvSpPr>
        <p:spPr>
          <a:xfrm rot="20431423">
            <a:off x="2185988" y="54483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2" name="Oval 81"/>
          <p:cNvSpPr/>
          <p:nvPr/>
        </p:nvSpPr>
        <p:spPr>
          <a:xfrm rot="20431423">
            <a:off x="1728788" y="5524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3" name="Oval 82"/>
          <p:cNvSpPr/>
          <p:nvPr/>
        </p:nvSpPr>
        <p:spPr>
          <a:xfrm rot="20431423">
            <a:off x="1881188" y="49911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4" name="Oval 83"/>
          <p:cNvSpPr/>
          <p:nvPr/>
        </p:nvSpPr>
        <p:spPr>
          <a:xfrm rot="20431423">
            <a:off x="2033588" y="56007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5" name="Oval 84"/>
          <p:cNvSpPr/>
          <p:nvPr/>
        </p:nvSpPr>
        <p:spPr>
          <a:xfrm rot="20431423">
            <a:off x="1500188" y="4914900"/>
            <a:ext cx="8382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6" name="Oval 85"/>
          <p:cNvSpPr/>
          <p:nvPr/>
        </p:nvSpPr>
        <p:spPr>
          <a:xfrm rot="20431423">
            <a:off x="3633788" y="3009900"/>
            <a:ext cx="8382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7" name="Oval 86"/>
          <p:cNvSpPr/>
          <p:nvPr/>
        </p:nvSpPr>
        <p:spPr>
          <a:xfrm rot="20431423">
            <a:off x="3862388" y="31623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8" name="Oval 87"/>
          <p:cNvSpPr/>
          <p:nvPr/>
        </p:nvSpPr>
        <p:spPr>
          <a:xfrm rot="20431423">
            <a:off x="4014788" y="33147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9" name="Oval 88"/>
          <p:cNvSpPr/>
          <p:nvPr/>
        </p:nvSpPr>
        <p:spPr>
          <a:xfrm rot="20431423">
            <a:off x="4167188" y="34671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0" name="Oval 89"/>
          <p:cNvSpPr/>
          <p:nvPr/>
        </p:nvSpPr>
        <p:spPr>
          <a:xfrm rot="20431423">
            <a:off x="4319588" y="33909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1" name="Oval 90"/>
          <p:cNvSpPr/>
          <p:nvPr/>
        </p:nvSpPr>
        <p:spPr>
          <a:xfrm rot="20431423">
            <a:off x="3938588" y="3619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 name="Oval 91"/>
          <p:cNvSpPr/>
          <p:nvPr/>
        </p:nvSpPr>
        <p:spPr>
          <a:xfrm rot="20431423">
            <a:off x="4167188" y="37719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3" name="Oval 92"/>
          <p:cNvSpPr/>
          <p:nvPr/>
        </p:nvSpPr>
        <p:spPr>
          <a:xfrm rot="20431423">
            <a:off x="3786188" y="33147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4" name="Oval 93"/>
          <p:cNvSpPr/>
          <p:nvPr/>
        </p:nvSpPr>
        <p:spPr>
          <a:xfrm rot="20431423">
            <a:off x="4624388" y="3238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5" name="Oval 94"/>
          <p:cNvSpPr/>
          <p:nvPr/>
        </p:nvSpPr>
        <p:spPr>
          <a:xfrm rot="20431423">
            <a:off x="4776788" y="3238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6" name="Oval 95"/>
          <p:cNvSpPr/>
          <p:nvPr/>
        </p:nvSpPr>
        <p:spPr>
          <a:xfrm rot="20431423">
            <a:off x="5035550" y="335915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7" name="Oval 96"/>
          <p:cNvSpPr/>
          <p:nvPr/>
        </p:nvSpPr>
        <p:spPr>
          <a:xfrm rot="20431423">
            <a:off x="5157788" y="35433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8" name="Oval 97"/>
          <p:cNvSpPr/>
          <p:nvPr/>
        </p:nvSpPr>
        <p:spPr>
          <a:xfrm rot="20431423">
            <a:off x="4700588" y="3619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9" name="Oval 98"/>
          <p:cNvSpPr/>
          <p:nvPr/>
        </p:nvSpPr>
        <p:spPr>
          <a:xfrm rot="20431423">
            <a:off x="4852988" y="30861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0" name="Oval 99"/>
          <p:cNvSpPr/>
          <p:nvPr/>
        </p:nvSpPr>
        <p:spPr>
          <a:xfrm rot="20431423">
            <a:off x="5005388" y="36957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1" name="Oval 100"/>
          <p:cNvSpPr/>
          <p:nvPr/>
        </p:nvSpPr>
        <p:spPr>
          <a:xfrm rot="20431423">
            <a:off x="4471988" y="3009900"/>
            <a:ext cx="8382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 name="Oval 101"/>
          <p:cNvSpPr/>
          <p:nvPr/>
        </p:nvSpPr>
        <p:spPr>
          <a:xfrm rot="20431423">
            <a:off x="3938588" y="4762500"/>
            <a:ext cx="8382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 name="Oval 102"/>
          <p:cNvSpPr/>
          <p:nvPr/>
        </p:nvSpPr>
        <p:spPr>
          <a:xfrm rot="20431423">
            <a:off x="4167188" y="49149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4" name="Oval 103"/>
          <p:cNvSpPr/>
          <p:nvPr/>
        </p:nvSpPr>
        <p:spPr>
          <a:xfrm rot="20431423">
            <a:off x="4319588" y="50673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5" name="Oval 104"/>
          <p:cNvSpPr/>
          <p:nvPr/>
        </p:nvSpPr>
        <p:spPr>
          <a:xfrm rot="20431423">
            <a:off x="4471988" y="52197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6" name="Oval 105"/>
          <p:cNvSpPr/>
          <p:nvPr/>
        </p:nvSpPr>
        <p:spPr>
          <a:xfrm rot="20431423">
            <a:off x="4624388" y="5143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7" name="Oval 106"/>
          <p:cNvSpPr/>
          <p:nvPr/>
        </p:nvSpPr>
        <p:spPr>
          <a:xfrm rot="20431423">
            <a:off x="4243388" y="53721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8" name="Oval 107"/>
          <p:cNvSpPr/>
          <p:nvPr/>
        </p:nvSpPr>
        <p:spPr>
          <a:xfrm rot="20431423">
            <a:off x="4471988" y="5524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9" name="Oval 108"/>
          <p:cNvSpPr/>
          <p:nvPr/>
        </p:nvSpPr>
        <p:spPr>
          <a:xfrm rot="20431423">
            <a:off x="4090988" y="50673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0" name="Oval 109"/>
          <p:cNvSpPr/>
          <p:nvPr/>
        </p:nvSpPr>
        <p:spPr>
          <a:xfrm rot="20431423">
            <a:off x="4929188" y="49911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1" name="Oval 110"/>
          <p:cNvSpPr/>
          <p:nvPr/>
        </p:nvSpPr>
        <p:spPr>
          <a:xfrm rot="20431423">
            <a:off x="5081588" y="49911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2" name="Oval 111"/>
          <p:cNvSpPr/>
          <p:nvPr/>
        </p:nvSpPr>
        <p:spPr>
          <a:xfrm rot="20431423">
            <a:off x="5157788" y="52959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3" name="Oval 112"/>
          <p:cNvSpPr/>
          <p:nvPr/>
        </p:nvSpPr>
        <p:spPr>
          <a:xfrm rot="20431423">
            <a:off x="5462588" y="52959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4" name="Oval 113"/>
          <p:cNvSpPr/>
          <p:nvPr/>
        </p:nvSpPr>
        <p:spPr>
          <a:xfrm rot="20431423">
            <a:off x="5005388" y="53721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5" name="Oval 114"/>
          <p:cNvSpPr/>
          <p:nvPr/>
        </p:nvSpPr>
        <p:spPr>
          <a:xfrm rot="20431423">
            <a:off x="5157788" y="48387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6" name="Oval 115"/>
          <p:cNvSpPr/>
          <p:nvPr/>
        </p:nvSpPr>
        <p:spPr>
          <a:xfrm rot="20431423">
            <a:off x="5310188" y="54483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7" name="Oval 116"/>
          <p:cNvSpPr/>
          <p:nvPr/>
        </p:nvSpPr>
        <p:spPr>
          <a:xfrm rot="20431423">
            <a:off x="4776788" y="4762500"/>
            <a:ext cx="8382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235" name="TextBox 117"/>
          <p:cNvSpPr txBox="1">
            <a:spLocks noChangeArrowheads="1"/>
          </p:cNvSpPr>
          <p:nvPr/>
        </p:nvSpPr>
        <p:spPr bwMode="auto">
          <a:xfrm>
            <a:off x="5219132" y="98742"/>
            <a:ext cx="3885973"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006600"/>
                </a:solidFill>
              </a:rPr>
              <a:t>Each of these F</a:t>
            </a:r>
            <a:r>
              <a:rPr lang="en-US" altLang="en-US" sz="1800" b="1" baseline="-25000" dirty="0">
                <a:solidFill>
                  <a:srgbClr val="006600"/>
                </a:solidFill>
              </a:rPr>
              <a:t>2</a:t>
            </a:r>
            <a:r>
              <a:rPr lang="en-US" altLang="en-US" sz="1800" b="1" dirty="0">
                <a:solidFill>
                  <a:srgbClr val="006600"/>
                </a:solidFill>
              </a:rPr>
              <a:t> molecules has a 2-7 doubled electron configuration.  </a:t>
            </a:r>
            <a:br>
              <a:rPr lang="en-US" altLang="en-US" sz="1800" b="1" dirty="0">
                <a:solidFill>
                  <a:srgbClr val="006600"/>
                </a:solidFill>
              </a:rPr>
            </a:br>
            <a:r>
              <a:rPr lang="en-US" altLang="en-US" sz="1800" b="1" dirty="0">
                <a:solidFill>
                  <a:srgbClr val="006600"/>
                </a:solidFill>
              </a:rPr>
              <a:t>Each atom has 9 electrons, the molecules have 18 electrons.  </a:t>
            </a:r>
          </a:p>
          <a:p>
            <a:pPr eaLnBrk="1" hangingPunct="1">
              <a:spcBef>
                <a:spcPct val="0"/>
              </a:spcBef>
              <a:buFontTx/>
              <a:buNone/>
            </a:pPr>
            <a:endParaRPr lang="en-US" altLang="en-US" sz="1800" dirty="0">
              <a:solidFill>
                <a:srgbClr val="FF0000"/>
              </a:solidFill>
            </a:endParaRPr>
          </a:p>
          <a:p>
            <a:pPr eaLnBrk="1" hangingPunct="1">
              <a:spcBef>
                <a:spcPct val="0"/>
              </a:spcBef>
              <a:buFontTx/>
              <a:buNone/>
            </a:pPr>
            <a:r>
              <a:rPr lang="en-US" altLang="en-US" sz="1800" b="1" dirty="0">
                <a:solidFill>
                  <a:prstClr val="black">
                    <a:lumMod val="95000"/>
                    <a:lumOff val="5000"/>
                  </a:prstClr>
                </a:solidFill>
              </a:rPr>
              <a:t>When these electrons all “move” to one side, for a nanosecond, there will be a temporary dipole created, a  positive side, and a </a:t>
            </a:r>
            <a:br>
              <a:rPr lang="en-US" altLang="en-US" sz="1800" b="1" dirty="0">
                <a:solidFill>
                  <a:prstClr val="black">
                    <a:lumMod val="95000"/>
                    <a:lumOff val="5000"/>
                  </a:prstClr>
                </a:solidFill>
              </a:rPr>
            </a:br>
            <a:r>
              <a:rPr lang="en-US" altLang="en-US" sz="1800" b="1" dirty="0">
                <a:solidFill>
                  <a:prstClr val="black">
                    <a:lumMod val="95000"/>
                    <a:lumOff val="5000"/>
                  </a:prstClr>
                </a:solidFill>
              </a:rPr>
              <a:t>negative side of the molecule.  </a:t>
            </a:r>
          </a:p>
          <a:p>
            <a:pPr eaLnBrk="1" hangingPunct="1">
              <a:spcBef>
                <a:spcPct val="0"/>
              </a:spcBef>
              <a:buFontTx/>
              <a:buNone/>
            </a:pPr>
            <a:endParaRPr lang="en-US" altLang="en-US" sz="1800" dirty="0">
              <a:solidFill>
                <a:srgbClr val="FF0000"/>
              </a:solidFill>
            </a:endParaRPr>
          </a:p>
          <a:p>
            <a:pPr eaLnBrk="1" hangingPunct="1">
              <a:spcBef>
                <a:spcPct val="0"/>
              </a:spcBef>
              <a:buFontTx/>
              <a:buNone/>
            </a:pPr>
            <a:r>
              <a:rPr lang="en-US" altLang="en-US" sz="1800" dirty="0">
                <a:solidFill>
                  <a:srgbClr val="FF0000"/>
                </a:solidFill>
              </a:rPr>
              <a:t>          </a:t>
            </a:r>
            <a:r>
              <a:rPr lang="en-US" altLang="en-US" sz="1800" b="1" dirty="0">
                <a:solidFill>
                  <a:srgbClr val="006600"/>
                </a:solidFill>
              </a:rPr>
              <a:t>This allows for the weakest of   </a:t>
            </a:r>
            <a:br>
              <a:rPr lang="en-US" altLang="en-US" sz="1800" b="1" dirty="0">
                <a:solidFill>
                  <a:srgbClr val="006600"/>
                </a:solidFill>
              </a:rPr>
            </a:br>
            <a:r>
              <a:rPr lang="en-US" altLang="en-US" sz="1800" b="1" dirty="0">
                <a:solidFill>
                  <a:srgbClr val="006600"/>
                </a:solidFill>
              </a:rPr>
              <a:t>          temporary attractions to exist. </a:t>
            </a:r>
          </a:p>
          <a:p>
            <a:pPr eaLnBrk="1" hangingPunct="1">
              <a:spcBef>
                <a:spcPct val="0"/>
              </a:spcBef>
              <a:buFontTx/>
              <a:buNone/>
            </a:pPr>
            <a:endParaRPr lang="en-US" altLang="en-US" sz="1800" b="1" dirty="0">
              <a:solidFill>
                <a:srgbClr val="006600"/>
              </a:solidFill>
            </a:endParaRPr>
          </a:p>
          <a:p>
            <a:pPr eaLnBrk="1" hangingPunct="1">
              <a:spcBef>
                <a:spcPct val="0"/>
              </a:spcBef>
              <a:buFontTx/>
              <a:buNone/>
            </a:pPr>
            <a:r>
              <a:rPr lang="en-US" altLang="en-US" sz="1800" b="1" dirty="0">
                <a:solidFill>
                  <a:srgbClr val="006600"/>
                </a:solidFill>
              </a:rPr>
              <a:t>              </a:t>
            </a:r>
            <a:r>
              <a:rPr lang="en-US" altLang="en-US" sz="2000" b="1" dirty="0">
                <a:solidFill>
                  <a:srgbClr val="006600"/>
                </a:solidFill>
              </a:rPr>
              <a:t>F</a:t>
            </a:r>
            <a:r>
              <a:rPr lang="en-US" altLang="en-US" sz="2000" b="1" baseline="-25000" dirty="0">
                <a:solidFill>
                  <a:srgbClr val="006600"/>
                </a:solidFill>
              </a:rPr>
              <a:t>2</a:t>
            </a:r>
            <a:r>
              <a:rPr lang="en-US" altLang="en-US" sz="2000" b="1" dirty="0">
                <a:solidFill>
                  <a:srgbClr val="006600"/>
                </a:solidFill>
              </a:rPr>
              <a:t> is a gas at STP, because at</a:t>
            </a:r>
            <a:br>
              <a:rPr lang="en-US" altLang="en-US" sz="2000" b="1" dirty="0">
                <a:solidFill>
                  <a:srgbClr val="006600"/>
                </a:solidFill>
              </a:rPr>
            </a:br>
            <a:r>
              <a:rPr lang="en-US" altLang="en-US" sz="2000" b="1" dirty="0">
                <a:solidFill>
                  <a:srgbClr val="006600"/>
                </a:solidFill>
              </a:rPr>
              <a:t>             STP, the kinetic energy</a:t>
            </a:r>
            <a:br>
              <a:rPr lang="en-US" altLang="en-US" sz="2000" b="1" dirty="0">
                <a:solidFill>
                  <a:srgbClr val="006600"/>
                </a:solidFill>
              </a:rPr>
            </a:br>
            <a:r>
              <a:rPr lang="en-US" altLang="en-US" sz="2000" b="1" dirty="0">
                <a:solidFill>
                  <a:srgbClr val="006600"/>
                </a:solidFill>
              </a:rPr>
              <a:t>             exceeds the attractive </a:t>
            </a:r>
            <a:br>
              <a:rPr lang="en-US" altLang="en-US" sz="2000" b="1" dirty="0">
                <a:solidFill>
                  <a:srgbClr val="006600"/>
                </a:solidFill>
              </a:rPr>
            </a:br>
            <a:r>
              <a:rPr lang="en-US" altLang="en-US" sz="2000" b="1" dirty="0">
                <a:solidFill>
                  <a:srgbClr val="006600"/>
                </a:solidFill>
              </a:rPr>
              <a:t>             force of the  </a:t>
            </a:r>
            <a:br>
              <a:rPr lang="en-US" altLang="en-US" sz="2000" b="1" dirty="0">
                <a:solidFill>
                  <a:srgbClr val="006600"/>
                </a:solidFill>
              </a:rPr>
            </a:br>
            <a:r>
              <a:rPr lang="en-US" altLang="en-US" sz="2000" b="1" dirty="0">
                <a:solidFill>
                  <a:srgbClr val="006600"/>
                </a:solidFill>
              </a:rPr>
              <a:t>             electron dispersion</a:t>
            </a:r>
            <a:br>
              <a:rPr lang="en-US" altLang="en-US" sz="2000" b="1" dirty="0">
                <a:solidFill>
                  <a:srgbClr val="006600"/>
                </a:solidFill>
              </a:rPr>
            </a:br>
            <a:r>
              <a:rPr lang="en-US" altLang="en-US" sz="2000" b="1" dirty="0">
                <a:solidFill>
                  <a:srgbClr val="006600"/>
                </a:solidFill>
              </a:rPr>
              <a:t>             attraction, so it’s a </a:t>
            </a:r>
            <a:br>
              <a:rPr lang="en-US" altLang="en-US" sz="2000" b="1" dirty="0">
                <a:solidFill>
                  <a:srgbClr val="006600"/>
                </a:solidFill>
              </a:rPr>
            </a:br>
            <a:r>
              <a:rPr lang="en-US" altLang="en-US" sz="1800" dirty="0">
                <a:solidFill>
                  <a:srgbClr val="FF0000"/>
                </a:solidFill>
              </a:rPr>
              <a:t>                                           </a:t>
            </a:r>
            <a:r>
              <a:rPr lang="en-US" altLang="en-US" sz="4400" dirty="0">
                <a:solidFill>
                  <a:prstClr val="black"/>
                </a:solidFill>
              </a:rPr>
              <a:t>GAS</a:t>
            </a:r>
            <a:r>
              <a:rPr lang="en-US" altLang="en-US" sz="1800" dirty="0">
                <a:solidFill>
                  <a:srgbClr val="FF0000"/>
                </a:solidFill>
              </a:rPr>
              <a:t>.</a:t>
            </a:r>
          </a:p>
        </p:txBody>
      </p:sp>
      <p:sp>
        <p:nvSpPr>
          <p:cNvPr id="119" name="Oval 118"/>
          <p:cNvSpPr/>
          <p:nvPr/>
        </p:nvSpPr>
        <p:spPr>
          <a:xfrm>
            <a:off x="14478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0" name="Oval 119"/>
          <p:cNvSpPr/>
          <p:nvPr/>
        </p:nvSpPr>
        <p:spPr>
          <a:xfrm>
            <a:off x="1219200" y="1447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1" name="Oval 120"/>
          <p:cNvSpPr/>
          <p:nvPr/>
        </p:nvSpPr>
        <p:spPr>
          <a:xfrm>
            <a:off x="2133600" y="1600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2" name="Oval 121"/>
          <p:cNvSpPr/>
          <p:nvPr/>
        </p:nvSpPr>
        <p:spPr>
          <a:xfrm>
            <a:off x="1828800" y="1752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3" name="Oval 122"/>
          <p:cNvSpPr/>
          <p:nvPr/>
        </p:nvSpPr>
        <p:spPr>
          <a:xfrm>
            <a:off x="16002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4" name="Oval 123"/>
          <p:cNvSpPr/>
          <p:nvPr/>
        </p:nvSpPr>
        <p:spPr>
          <a:xfrm>
            <a:off x="1752600" y="2895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5" name="Oval 124"/>
          <p:cNvSpPr/>
          <p:nvPr/>
        </p:nvSpPr>
        <p:spPr>
          <a:xfrm>
            <a:off x="2286000" y="2971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6" name="Oval 125"/>
          <p:cNvSpPr/>
          <p:nvPr/>
        </p:nvSpPr>
        <p:spPr>
          <a:xfrm>
            <a:off x="2438400" y="3124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7" name="Oval 126"/>
          <p:cNvSpPr/>
          <p:nvPr/>
        </p:nvSpPr>
        <p:spPr>
          <a:xfrm rot="2183080">
            <a:off x="3209925" y="1533525"/>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8" name="Oval 127"/>
          <p:cNvSpPr/>
          <p:nvPr/>
        </p:nvSpPr>
        <p:spPr>
          <a:xfrm rot="2183080">
            <a:off x="3362325" y="1685925"/>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9" name="Oval 128"/>
          <p:cNvSpPr/>
          <p:nvPr/>
        </p:nvSpPr>
        <p:spPr>
          <a:xfrm rot="2183080">
            <a:off x="3590925" y="2905125"/>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0" name="Oval 129"/>
          <p:cNvSpPr/>
          <p:nvPr/>
        </p:nvSpPr>
        <p:spPr>
          <a:xfrm rot="2183080">
            <a:off x="3286125" y="2600325"/>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1" name="Oval 130"/>
          <p:cNvSpPr/>
          <p:nvPr/>
        </p:nvSpPr>
        <p:spPr>
          <a:xfrm rot="20431423">
            <a:off x="2490788" y="4381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2" name="Oval 131"/>
          <p:cNvSpPr/>
          <p:nvPr/>
        </p:nvSpPr>
        <p:spPr>
          <a:xfrm rot="20431423">
            <a:off x="2292350" y="396875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3" name="Oval 132"/>
          <p:cNvSpPr/>
          <p:nvPr/>
        </p:nvSpPr>
        <p:spPr>
          <a:xfrm rot="20431423">
            <a:off x="3024188" y="45339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4" name="Oval 133"/>
          <p:cNvSpPr/>
          <p:nvPr/>
        </p:nvSpPr>
        <p:spPr>
          <a:xfrm rot="20431423">
            <a:off x="3130550" y="396875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5" name="Oval 134"/>
          <p:cNvSpPr/>
          <p:nvPr/>
        </p:nvSpPr>
        <p:spPr>
          <a:xfrm rot="20431423">
            <a:off x="4090988" y="37719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6" name="Oval 135"/>
          <p:cNvSpPr/>
          <p:nvPr/>
        </p:nvSpPr>
        <p:spPr>
          <a:xfrm rot="20431423">
            <a:off x="4197350" y="320675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7" name="Oval 136"/>
          <p:cNvSpPr/>
          <p:nvPr/>
        </p:nvSpPr>
        <p:spPr>
          <a:xfrm rot="20431423">
            <a:off x="4654550" y="343535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8" name="Oval 137"/>
          <p:cNvSpPr/>
          <p:nvPr/>
        </p:nvSpPr>
        <p:spPr>
          <a:xfrm rot="20431423">
            <a:off x="4806950" y="358775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9" name="Oval 138"/>
          <p:cNvSpPr/>
          <p:nvPr/>
        </p:nvSpPr>
        <p:spPr>
          <a:xfrm rot="20431423">
            <a:off x="5233988" y="51435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0" name="Oval 139"/>
          <p:cNvSpPr/>
          <p:nvPr/>
        </p:nvSpPr>
        <p:spPr>
          <a:xfrm rot="20431423">
            <a:off x="5340350" y="503555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1" name="Oval 140"/>
          <p:cNvSpPr/>
          <p:nvPr/>
        </p:nvSpPr>
        <p:spPr>
          <a:xfrm rot="20431423">
            <a:off x="4624388" y="53721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2" name="Oval 141"/>
          <p:cNvSpPr/>
          <p:nvPr/>
        </p:nvSpPr>
        <p:spPr>
          <a:xfrm rot="20431423">
            <a:off x="4425950" y="495935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3" name="Oval 142"/>
          <p:cNvSpPr/>
          <p:nvPr/>
        </p:nvSpPr>
        <p:spPr>
          <a:xfrm rot="20431423">
            <a:off x="1119188" y="56769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4" name="Oval 143"/>
          <p:cNvSpPr/>
          <p:nvPr/>
        </p:nvSpPr>
        <p:spPr>
          <a:xfrm rot="20431423">
            <a:off x="1225550" y="511175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5" name="Oval 144"/>
          <p:cNvSpPr/>
          <p:nvPr/>
        </p:nvSpPr>
        <p:spPr>
          <a:xfrm rot="20431423">
            <a:off x="1881188" y="5676900"/>
            <a:ext cx="46037" cy="444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6" name="Oval 145"/>
          <p:cNvSpPr/>
          <p:nvPr/>
        </p:nvSpPr>
        <p:spPr>
          <a:xfrm rot="20431423">
            <a:off x="2063750" y="518795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32762606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8023" y="19559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prstClr val="black"/>
                </a:solidFill>
              </a:rPr>
              <a:t>Electron Dispersion forces.  </a:t>
            </a:r>
          </a:p>
        </p:txBody>
      </p:sp>
      <p:sp>
        <p:nvSpPr>
          <p:cNvPr id="3" name="Oval 2"/>
          <p:cNvSpPr/>
          <p:nvPr/>
        </p:nvSpPr>
        <p:spPr>
          <a:xfrm>
            <a:off x="762000" y="1371600"/>
            <a:ext cx="8382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4" name="Oval 3"/>
          <p:cNvSpPr/>
          <p:nvPr/>
        </p:nvSpPr>
        <p:spPr>
          <a:xfrm>
            <a:off x="990600" y="152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5" name="Oval 4"/>
          <p:cNvSpPr/>
          <p:nvPr/>
        </p:nvSpPr>
        <p:spPr>
          <a:xfrm>
            <a:off x="11430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6" name="Oval 5"/>
          <p:cNvSpPr/>
          <p:nvPr/>
        </p:nvSpPr>
        <p:spPr>
          <a:xfrm>
            <a:off x="12954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7" name="Oval 6"/>
          <p:cNvSpPr/>
          <p:nvPr/>
        </p:nvSpPr>
        <p:spPr>
          <a:xfrm>
            <a:off x="1447800" y="1752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8" name="Oval 7"/>
          <p:cNvSpPr/>
          <p:nvPr/>
        </p:nvSpPr>
        <p:spPr>
          <a:xfrm>
            <a:off x="10668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9" name="Oval 8"/>
          <p:cNvSpPr/>
          <p:nvPr/>
        </p:nvSpPr>
        <p:spPr>
          <a:xfrm>
            <a:off x="12954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 name="Oval 9"/>
          <p:cNvSpPr/>
          <p:nvPr/>
        </p:nvSpPr>
        <p:spPr>
          <a:xfrm>
            <a:off x="9144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1" name="Oval 20"/>
          <p:cNvSpPr/>
          <p:nvPr/>
        </p:nvSpPr>
        <p:spPr>
          <a:xfrm>
            <a:off x="1600200" y="1371600"/>
            <a:ext cx="8382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6156" name="TextBox 117"/>
          <p:cNvSpPr txBox="1">
            <a:spLocks noChangeArrowheads="1"/>
          </p:cNvSpPr>
          <p:nvPr/>
        </p:nvSpPr>
        <p:spPr bwMode="auto">
          <a:xfrm>
            <a:off x="4745609" y="0"/>
            <a:ext cx="4390367"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2000" dirty="0">
                <a:solidFill>
                  <a:srgbClr val="0000FF"/>
                </a:solidFill>
                <a:latin typeface="Times New Roman" panose="02020603050405020304" pitchFamily="18" charset="0"/>
                <a:cs typeface="Times New Roman" panose="02020603050405020304" pitchFamily="18" charset="0"/>
              </a:rPr>
              <a:t>Each Cl atom has a 2-8-7 </a:t>
            </a:r>
            <a:br>
              <a:rPr lang="en-US" altLang="en-US" sz="2000" dirty="0">
                <a:solidFill>
                  <a:srgbClr val="0000FF"/>
                </a:solidFill>
                <a:latin typeface="Times New Roman" panose="02020603050405020304" pitchFamily="18" charset="0"/>
                <a:cs typeface="Times New Roman" panose="02020603050405020304" pitchFamily="18" charset="0"/>
              </a:rPr>
            </a:br>
            <a:r>
              <a:rPr lang="en-US" altLang="en-US" sz="2000" dirty="0">
                <a:solidFill>
                  <a:srgbClr val="0000FF"/>
                </a:solidFill>
                <a:latin typeface="Times New Roman" panose="02020603050405020304" pitchFamily="18" charset="0"/>
                <a:cs typeface="Times New Roman" panose="02020603050405020304" pitchFamily="18" charset="0"/>
              </a:rPr>
              <a:t>         electron configuration.  </a:t>
            </a:r>
            <a:br>
              <a:rPr lang="en-US" altLang="en-US" sz="2000" dirty="0">
                <a:solidFill>
                  <a:srgbClr val="0000FF"/>
                </a:solidFill>
                <a:latin typeface="Times New Roman" panose="02020603050405020304" pitchFamily="18" charset="0"/>
                <a:cs typeface="Times New Roman" panose="02020603050405020304" pitchFamily="18" charset="0"/>
              </a:rPr>
            </a:br>
            <a:br>
              <a:rPr lang="en-US" altLang="en-US" sz="2000" dirty="0">
                <a:solidFill>
                  <a:srgbClr val="0000FF"/>
                </a:solidFill>
                <a:latin typeface="Times New Roman" panose="02020603050405020304" pitchFamily="18" charset="0"/>
                <a:cs typeface="Times New Roman" panose="02020603050405020304" pitchFamily="18" charset="0"/>
              </a:rPr>
            </a:br>
            <a:r>
              <a:rPr lang="en-US" altLang="en-US" sz="2000" b="1" dirty="0">
                <a:solidFill>
                  <a:srgbClr val="0000FF"/>
                </a:solidFill>
                <a:latin typeface="Times New Roman" panose="02020603050405020304" pitchFamily="18" charset="0"/>
                <a:cs typeface="Times New Roman" panose="02020603050405020304" pitchFamily="18" charset="0"/>
              </a:rPr>
              <a:t>Molecules of Cl</a:t>
            </a:r>
            <a:r>
              <a:rPr lang="en-US" altLang="en-US" sz="2000" b="1" baseline="-25000" dirty="0">
                <a:solidFill>
                  <a:srgbClr val="0000FF"/>
                </a:solidFill>
                <a:latin typeface="Times New Roman" panose="02020603050405020304" pitchFamily="18" charset="0"/>
                <a:cs typeface="Times New Roman" panose="02020603050405020304" pitchFamily="18" charset="0"/>
              </a:rPr>
              <a:t>2</a:t>
            </a:r>
            <a:r>
              <a:rPr lang="en-US" altLang="en-US" sz="2000" b="1" dirty="0">
                <a:solidFill>
                  <a:srgbClr val="0000FF"/>
                </a:solidFill>
                <a:latin typeface="Times New Roman" panose="02020603050405020304" pitchFamily="18" charset="0"/>
                <a:cs typeface="Times New Roman" panose="02020603050405020304" pitchFamily="18" charset="0"/>
              </a:rPr>
              <a:t> have 34 electrons. </a:t>
            </a:r>
            <a:r>
              <a:rPr lang="en-US" altLang="en-US" sz="2000" dirty="0">
                <a:solidFill>
                  <a:srgbClr val="0000FF"/>
                </a:solidFill>
                <a:latin typeface="Times New Roman" panose="02020603050405020304" pitchFamily="18" charset="0"/>
                <a:cs typeface="Times New Roman" panose="02020603050405020304" pitchFamily="18" charset="0"/>
              </a:rPr>
              <a:t> </a:t>
            </a:r>
          </a:p>
          <a:p>
            <a:pPr eaLnBrk="1" hangingPunct="1">
              <a:spcBef>
                <a:spcPct val="0"/>
              </a:spcBef>
              <a:buFontTx/>
              <a:buNone/>
            </a:pPr>
            <a:endParaRPr lang="en-US" altLang="en-US" sz="2000"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solidFill>
                  <a:srgbClr val="0000FF"/>
                </a:solidFill>
                <a:latin typeface="Times New Roman" panose="02020603050405020304" pitchFamily="18" charset="0"/>
                <a:cs typeface="Times New Roman" panose="02020603050405020304" pitchFamily="18" charset="0"/>
              </a:rPr>
              <a:t>When these electrons all “move” to one side, for a nanosecond, there are stronger temporary dipoles created.  </a:t>
            </a:r>
            <a:br>
              <a:rPr lang="en-US" altLang="en-US" sz="2000" dirty="0">
                <a:solidFill>
                  <a:srgbClr val="0000FF"/>
                </a:solidFill>
                <a:latin typeface="Times New Roman" panose="02020603050405020304" pitchFamily="18" charset="0"/>
                <a:cs typeface="Times New Roman" panose="02020603050405020304" pitchFamily="18" charset="0"/>
              </a:rPr>
            </a:br>
            <a:br>
              <a:rPr lang="en-US" altLang="en-US" sz="2000" dirty="0">
                <a:solidFill>
                  <a:srgbClr val="0000FF"/>
                </a:solidFill>
                <a:latin typeface="Times New Roman" panose="02020603050405020304" pitchFamily="18" charset="0"/>
                <a:cs typeface="Times New Roman" panose="02020603050405020304" pitchFamily="18" charset="0"/>
              </a:rPr>
            </a:br>
            <a:r>
              <a:rPr lang="en-US" altLang="en-US" sz="2000" dirty="0">
                <a:solidFill>
                  <a:srgbClr val="0000FF"/>
                </a:solidFill>
                <a:latin typeface="Times New Roman" panose="02020603050405020304" pitchFamily="18" charset="0"/>
                <a:cs typeface="Times New Roman" panose="02020603050405020304" pitchFamily="18" charset="0"/>
              </a:rPr>
              <a:t>Stronger with Cl</a:t>
            </a:r>
            <a:r>
              <a:rPr lang="en-US" altLang="en-US" sz="2000" baseline="-25000" dirty="0">
                <a:solidFill>
                  <a:srgbClr val="0000FF"/>
                </a:solidFill>
                <a:latin typeface="Times New Roman" panose="02020603050405020304" pitchFamily="18" charset="0"/>
                <a:cs typeface="Times New Roman" panose="02020603050405020304" pitchFamily="18" charset="0"/>
              </a:rPr>
              <a:t>2</a:t>
            </a:r>
            <a:r>
              <a:rPr lang="en-US" altLang="en-US" sz="2000" dirty="0">
                <a:solidFill>
                  <a:srgbClr val="0000FF"/>
                </a:solidFill>
                <a:latin typeface="Times New Roman" panose="02020603050405020304" pitchFamily="18" charset="0"/>
                <a:cs typeface="Times New Roman" panose="02020603050405020304" pitchFamily="18" charset="0"/>
              </a:rPr>
              <a:t> than F</a:t>
            </a:r>
            <a:r>
              <a:rPr lang="en-US" altLang="en-US" sz="2000" baseline="-25000" dirty="0">
                <a:solidFill>
                  <a:srgbClr val="0000FF"/>
                </a:solidFill>
                <a:latin typeface="Times New Roman" panose="02020603050405020304" pitchFamily="18" charset="0"/>
                <a:cs typeface="Times New Roman" panose="02020603050405020304" pitchFamily="18" charset="0"/>
              </a:rPr>
              <a:t>2</a:t>
            </a:r>
            <a:r>
              <a:rPr lang="en-US" altLang="en-US" sz="2000" dirty="0">
                <a:solidFill>
                  <a:srgbClr val="0000FF"/>
                </a:solidFill>
                <a:latin typeface="Times New Roman" panose="02020603050405020304" pitchFamily="18" charset="0"/>
                <a:cs typeface="Times New Roman" panose="02020603050405020304" pitchFamily="18" charset="0"/>
              </a:rPr>
              <a:t>, </a:t>
            </a:r>
            <a:br>
              <a:rPr lang="en-US" altLang="en-US" sz="2000" dirty="0">
                <a:solidFill>
                  <a:srgbClr val="0000FF"/>
                </a:solidFill>
                <a:latin typeface="Times New Roman" panose="02020603050405020304" pitchFamily="18" charset="0"/>
                <a:cs typeface="Times New Roman" panose="02020603050405020304" pitchFamily="18" charset="0"/>
              </a:rPr>
            </a:br>
            <a:r>
              <a:rPr lang="en-US" altLang="en-US" sz="2000" dirty="0">
                <a:solidFill>
                  <a:srgbClr val="0000FF"/>
                </a:solidFill>
                <a:latin typeface="Times New Roman" panose="02020603050405020304" pitchFamily="18" charset="0"/>
                <a:cs typeface="Times New Roman" panose="02020603050405020304" pitchFamily="18" charset="0"/>
              </a:rPr>
              <a:t>but not enough to make a difference at 273 K</a:t>
            </a:r>
          </a:p>
          <a:p>
            <a:pPr eaLnBrk="1" hangingPunct="1">
              <a:spcBef>
                <a:spcPct val="0"/>
              </a:spcBef>
              <a:buFontTx/>
              <a:buNone/>
            </a:pPr>
            <a:endParaRPr lang="en-US" altLang="en-US" sz="2000"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Cl</a:t>
            </a:r>
            <a:r>
              <a:rPr lang="en-US" altLang="en-US" sz="28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is a gas at STP</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because the kinetic energy exceeds the attractive force</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of the electron dispersion</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forces, chlorine is a</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19" name="Oval 118"/>
          <p:cNvSpPr/>
          <p:nvPr/>
        </p:nvSpPr>
        <p:spPr>
          <a:xfrm>
            <a:off x="14478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6158" name="Text Box 144"/>
          <p:cNvSpPr txBox="1">
            <a:spLocks noChangeArrowheads="1"/>
          </p:cNvSpPr>
          <p:nvPr/>
        </p:nvSpPr>
        <p:spPr bwMode="auto">
          <a:xfrm>
            <a:off x="685800" y="8382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Example two:  Chlorine Cl</a:t>
            </a:r>
            <a:r>
              <a:rPr lang="en-US" altLang="en-US" baseline="-25000">
                <a:solidFill>
                  <a:srgbClr val="FF0000"/>
                </a:solidFill>
              </a:rPr>
              <a:t>2</a:t>
            </a:r>
          </a:p>
        </p:txBody>
      </p:sp>
      <p:sp>
        <p:nvSpPr>
          <p:cNvPr id="2" name="Oval 4"/>
          <p:cNvSpPr/>
          <p:nvPr/>
        </p:nvSpPr>
        <p:spPr>
          <a:xfrm>
            <a:off x="9144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1" name="Oval 4"/>
          <p:cNvSpPr/>
          <p:nvPr/>
        </p:nvSpPr>
        <p:spPr>
          <a:xfrm>
            <a:off x="1295400" y="152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2" name="Oval 4"/>
          <p:cNvSpPr/>
          <p:nvPr/>
        </p:nvSpPr>
        <p:spPr>
          <a:xfrm>
            <a:off x="14478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3" name="Oval 4"/>
          <p:cNvSpPr/>
          <p:nvPr/>
        </p:nvSpPr>
        <p:spPr>
          <a:xfrm>
            <a:off x="12954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4" name="Oval 4"/>
          <p:cNvSpPr/>
          <p:nvPr/>
        </p:nvSpPr>
        <p:spPr>
          <a:xfrm>
            <a:off x="10668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5" name="Oval 4"/>
          <p:cNvSpPr/>
          <p:nvPr/>
        </p:nvSpPr>
        <p:spPr>
          <a:xfrm>
            <a:off x="10668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b="1">
              <a:solidFill>
                <a:srgbClr val="0000FF"/>
              </a:solidFill>
            </a:endParaRPr>
          </a:p>
        </p:txBody>
      </p:sp>
      <p:sp>
        <p:nvSpPr>
          <p:cNvPr id="16" name="Oval 4"/>
          <p:cNvSpPr/>
          <p:nvPr/>
        </p:nvSpPr>
        <p:spPr>
          <a:xfrm>
            <a:off x="12954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 name="Oval 4"/>
          <p:cNvSpPr/>
          <p:nvPr/>
        </p:nvSpPr>
        <p:spPr>
          <a:xfrm>
            <a:off x="12192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 name="Oval 4"/>
          <p:cNvSpPr/>
          <p:nvPr/>
        </p:nvSpPr>
        <p:spPr>
          <a:xfrm>
            <a:off x="13716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9" name="Oval 3"/>
          <p:cNvSpPr/>
          <p:nvPr/>
        </p:nvSpPr>
        <p:spPr>
          <a:xfrm>
            <a:off x="1828800" y="152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0" name="Oval 4"/>
          <p:cNvSpPr/>
          <p:nvPr/>
        </p:nvSpPr>
        <p:spPr>
          <a:xfrm>
            <a:off x="19812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2" name="Oval 5"/>
          <p:cNvSpPr/>
          <p:nvPr/>
        </p:nvSpPr>
        <p:spPr>
          <a:xfrm>
            <a:off x="21336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3" name="Oval 6"/>
          <p:cNvSpPr/>
          <p:nvPr/>
        </p:nvSpPr>
        <p:spPr>
          <a:xfrm>
            <a:off x="2286000" y="1752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4" name="Oval 7"/>
          <p:cNvSpPr/>
          <p:nvPr/>
        </p:nvSpPr>
        <p:spPr>
          <a:xfrm>
            <a:off x="19050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5" name="Oval 8"/>
          <p:cNvSpPr/>
          <p:nvPr/>
        </p:nvSpPr>
        <p:spPr>
          <a:xfrm>
            <a:off x="21336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6" name="Oval 118"/>
          <p:cNvSpPr/>
          <p:nvPr/>
        </p:nvSpPr>
        <p:spPr>
          <a:xfrm>
            <a:off x="22860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20" name="Oval 119"/>
          <p:cNvSpPr/>
          <p:nvPr/>
        </p:nvSpPr>
        <p:spPr>
          <a:xfrm>
            <a:off x="2057400" y="1447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7" name="Oval 4"/>
          <p:cNvSpPr/>
          <p:nvPr/>
        </p:nvSpPr>
        <p:spPr>
          <a:xfrm>
            <a:off x="17526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8" name="Oval 4"/>
          <p:cNvSpPr/>
          <p:nvPr/>
        </p:nvSpPr>
        <p:spPr>
          <a:xfrm>
            <a:off x="2133600" y="152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9" name="Oval 4"/>
          <p:cNvSpPr/>
          <p:nvPr/>
        </p:nvSpPr>
        <p:spPr>
          <a:xfrm>
            <a:off x="22860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30" name="Oval 4"/>
          <p:cNvSpPr/>
          <p:nvPr/>
        </p:nvSpPr>
        <p:spPr>
          <a:xfrm>
            <a:off x="21336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31" name="Oval 4"/>
          <p:cNvSpPr/>
          <p:nvPr/>
        </p:nvSpPr>
        <p:spPr>
          <a:xfrm>
            <a:off x="19050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04" name="Oval 4"/>
          <p:cNvSpPr/>
          <p:nvPr/>
        </p:nvSpPr>
        <p:spPr>
          <a:xfrm>
            <a:off x="19050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b="1">
              <a:solidFill>
                <a:srgbClr val="0000FF"/>
              </a:solidFill>
            </a:endParaRPr>
          </a:p>
        </p:txBody>
      </p:sp>
      <p:sp>
        <p:nvSpPr>
          <p:cNvPr id="17505" name="Oval 4"/>
          <p:cNvSpPr/>
          <p:nvPr/>
        </p:nvSpPr>
        <p:spPr>
          <a:xfrm>
            <a:off x="21336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06" name="Oval 4"/>
          <p:cNvSpPr/>
          <p:nvPr/>
        </p:nvSpPr>
        <p:spPr>
          <a:xfrm>
            <a:off x="20574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07" name="Oval 4"/>
          <p:cNvSpPr/>
          <p:nvPr/>
        </p:nvSpPr>
        <p:spPr>
          <a:xfrm>
            <a:off x="22098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6185" name="Oval 2"/>
          <p:cNvSpPr>
            <a:spLocks noChangeArrowheads="1"/>
          </p:cNvSpPr>
          <p:nvPr/>
        </p:nvSpPr>
        <p:spPr bwMode="auto">
          <a:xfrm rot="1396609">
            <a:off x="457200" y="2438400"/>
            <a:ext cx="838200" cy="914400"/>
          </a:xfrm>
          <a:prstGeom prst="ellipse">
            <a:avLst/>
          </a:prstGeom>
          <a:solidFill>
            <a:schemeClr val="bg1"/>
          </a:solid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186" name="Oval 3"/>
          <p:cNvSpPr>
            <a:spLocks noChangeArrowheads="1"/>
          </p:cNvSpPr>
          <p:nvPr/>
        </p:nvSpPr>
        <p:spPr bwMode="auto">
          <a:xfrm rot="1334941">
            <a:off x="685800" y="2590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187" name="Oval 4"/>
          <p:cNvSpPr>
            <a:spLocks noChangeArrowheads="1"/>
          </p:cNvSpPr>
          <p:nvPr/>
        </p:nvSpPr>
        <p:spPr bwMode="auto">
          <a:xfrm rot="1334941">
            <a:off x="838200" y="2743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188" name="Oval 5"/>
          <p:cNvSpPr>
            <a:spLocks noChangeArrowheads="1"/>
          </p:cNvSpPr>
          <p:nvPr/>
        </p:nvSpPr>
        <p:spPr bwMode="auto">
          <a:xfrm rot="1334941">
            <a:off x="990600" y="2895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189" name="Oval 6"/>
          <p:cNvSpPr>
            <a:spLocks noChangeArrowheads="1"/>
          </p:cNvSpPr>
          <p:nvPr/>
        </p:nvSpPr>
        <p:spPr bwMode="auto">
          <a:xfrm rot="1334941">
            <a:off x="1143000" y="2819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190" name="Oval 7"/>
          <p:cNvSpPr>
            <a:spLocks noChangeArrowheads="1"/>
          </p:cNvSpPr>
          <p:nvPr/>
        </p:nvSpPr>
        <p:spPr bwMode="auto">
          <a:xfrm rot="1334941">
            <a:off x="762000" y="3048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191" name="Oval 8"/>
          <p:cNvSpPr>
            <a:spLocks noChangeArrowheads="1"/>
          </p:cNvSpPr>
          <p:nvPr/>
        </p:nvSpPr>
        <p:spPr bwMode="auto">
          <a:xfrm rot="1334941">
            <a:off x="990600" y="3200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192" name="Oval 9"/>
          <p:cNvSpPr>
            <a:spLocks noChangeArrowheads="1"/>
          </p:cNvSpPr>
          <p:nvPr/>
        </p:nvSpPr>
        <p:spPr bwMode="auto">
          <a:xfrm rot="1334941">
            <a:off x="609600" y="2743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193" name="Oval 20"/>
          <p:cNvSpPr>
            <a:spLocks noChangeArrowheads="1"/>
          </p:cNvSpPr>
          <p:nvPr/>
        </p:nvSpPr>
        <p:spPr bwMode="auto">
          <a:xfrm rot="1396609">
            <a:off x="1295400" y="2438400"/>
            <a:ext cx="838200" cy="914400"/>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194" name="Oval 118"/>
          <p:cNvSpPr>
            <a:spLocks noChangeArrowheads="1"/>
          </p:cNvSpPr>
          <p:nvPr/>
        </p:nvSpPr>
        <p:spPr bwMode="auto">
          <a:xfrm rot="1334941">
            <a:off x="1143000" y="3048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195" name="Oval 4"/>
          <p:cNvSpPr>
            <a:spLocks noChangeArrowheads="1"/>
          </p:cNvSpPr>
          <p:nvPr/>
        </p:nvSpPr>
        <p:spPr bwMode="auto">
          <a:xfrm rot="1334941">
            <a:off x="609600" y="2895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196" name="Oval 4"/>
          <p:cNvSpPr>
            <a:spLocks noChangeArrowheads="1"/>
          </p:cNvSpPr>
          <p:nvPr/>
        </p:nvSpPr>
        <p:spPr bwMode="auto">
          <a:xfrm rot="1334941">
            <a:off x="990600" y="2590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197" name="Oval 4"/>
          <p:cNvSpPr>
            <a:spLocks noChangeArrowheads="1"/>
          </p:cNvSpPr>
          <p:nvPr/>
        </p:nvSpPr>
        <p:spPr bwMode="auto">
          <a:xfrm rot="1334941">
            <a:off x="1143000" y="2743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198" name="Oval 4"/>
          <p:cNvSpPr>
            <a:spLocks noChangeArrowheads="1"/>
          </p:cNvSpPr>
          <p:nvPr/>
        </p:nvSpPr>
        <p:spPr bwMode="auto">
          <a:xfrm rot="1334941">
            <a:off x="990600" y="3048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199" name="Oval 4"/>
          <p:cNvSpPr>
            <a:spLocks noChangeArrowheads="1"/>
          </p:cNvSpPr>
          <p:nvPr/>
        </p:nvSpPr>
        <p:spPr bwMode="auto">
          <a:xfrm rot="1334941">
            <a:off x="762000" y="2895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00" name="Oval 4"/>
          <p:cNvSpPr>
            <a:spLocks noChangeArrowheads="1"/>
          </p:cNvSpPr>
          <p:nvPr/>
        </p:nvSpPr>
        <p:spPr bwMode="auto">
          <a:xfrm rot="1334941">
            <a:off x="762000" y="3200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a:solidFill>
                <a:srgbClr val="0000FF"/>
              </a:solidFill>
            </a:endParaRPr>
          </a:p>
        </p:txBody>
      </p:sp>
      <p:sp>
        <p:nvSpPr>
          <p:cNvPr id="6201" name="Oval 4"/>
          <p:cNvSpPr>
            <a:spLocks noChangeArrowheads="1"/>
          </p:cNvSpPr>
          <p:nvPr/>
        </p:nvSpPr>
        <p:spPr bwMode="auto">
          <a:xfrm rot="1334941">
            <a:off x="990600" y="2743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02" name="Oval 4"/>
          <p:cNvSpPr>
            <a:spLocks noChangeArrowheads="1"/>
          </p:cNvSpPr>
          <p:nvPr/>
        </p:nvSpPr>
        <p:spPr bwMode="auto">
          <a:xfrm rot="1334941">
            <a:off x="914400" y="3048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03" name="Oval 4"/>
          <p:cNvSpPr>
            <a:spLocks noChangeArrowheads="1"/>
          </p:cNvSpPr>
          <p:nvPr/>
        </p:nvSpPr>
        <p:spPr bwMode="auto">
          <a:xfrm rot="1334941">
            <a:off x="1066800" y="3200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04" name="Oval 3"/>
          <p:cNvSpPr>
            <a:spLocks noChangeArrowheads="1"/>
          </p:cNvSpPr>
          <p:nvPr/>
        </p:nvSpPr>
        <p:spPr bwMode="auto">
          <a:xfrm rot="1334941">
            <a:off x="1524000" y="2590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05" name="Oval 4"/>
          <p:cNvSpPr>
            <a:spLocks noChangeArrowheads="1"/>
          </p:cNvSpPr>
          <p:nvPr/>
        </p:nvSpPr>
        <p:spPr bwMode="auto">
          <a:xfrm rot="1334941">
            <a:off x="1676400" y="2743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06" name="Oval 5"/>
          <p:cNvSpPr>
            <a:spLocks noChangeArrowheads="1"/>
          </p:cNvSpPr>
          <p:nvPr/>
        </p:nvSpPr>
        <p:spPr bwMode="auto">
          <a:xfrm rot="1334941">
            <a:off x="1828800" y="2895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07" name="Oval 6"/>
          <p:cNvSpPr>
            <a:spLocks noChangeArrowheads="1"/>
          </p:cNvSpPr>
          <p:nvPr/>
        </p:nvSpPr>
        <p:spPr bwMode="auto">
          <a:xfrm rot="1334941">
            <a:off x="1981200" y="2819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08" name="Oval 7"/>
          <p:cNvSpPr>
            <a:spLocks noChangeArrowheads="1"/>
          </p:cNvSpPr>
          <p:nvPr/>
        </p:nvSpPr>
        <p:spPr bwMode="auto">
          <a:xfrm rot="1334941">
            <a:off x="1600200" y="3048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09" name="Oval 8"/>
          <p:cNvSpPr>
            <a:spLocks noChangeArrowheads="1"/>
          </p:cNvSpPr>
          <p:nvPr/>
        </p:nvSpPr>
        <p:spPr bwMode="auto">
          <a:xfrm rot="1334941">
            <a:off x="1828800" y="3200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10" name="Oval 9"/>
          <p:cNvSpPr>
            <a:spLocks noChangeArrowheads="1"/>
          </p:cNvSpPr>
          <p:nvPr/>
        </p:nvSpPr>
        <p:spPr bwMode="auto">
          <a:xfrm rot="1334941">
            <a:off x="1447800" y="2743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11" name="Oval 118"/>
          <p:cNvSpPr>
            <a:spLocks noChangeArrowheads="1"/>
          </p:cNvSpPr>
          <p:nvPr/>
        </p:nvSpPr>
        <p:spPr bwMode="auto">
          <a:xfrm rot="1334941">
            <a:off x="1981200" y="3048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12" name="Oval 4"/>
          <p:cNvSpPr>
            <a:spLocks noChangeArrowheads="1"/>
          </p:cNvSpPr>
          <p:nvPr/>
        </p:nvSpPr>
        <p:spPr bwMode="auto">
          <a:xfrm rot="1334941">
            <a:off x="1447800" y="2895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13" name="Oval 4"/>
          <p:cNvSpPr>
            <a:spLocks noChangeArrowheads="1"/>
          </p:cNvSpPr>
          <p:nvPr/>
        </p:nvSpPr>
        <p:spPr bwMode="auto">
          <a:xfrm rot="1334941">
            <a:off x="1828800" y="2590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14" name="Oval 4"/>
          <p:cNvSpPr>
            <a:spLocks noChangeArrowheads="1"/>
          </p:cNvSpPr>
          <p:nvPr/>
        </p:nvSpPr>
        <p:spPr bwMode="auto">
          <a:xfrm rot="1334941">
            <a:off x="1981200" y="2743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15" name="Oval 4"/>
          <p:cNvSpPr>
            <a:spLocks noChangeArrowheads="1"/>
          </p:cNvSpPr>
          <p:nvPr/>
        </p:nvSpPr>
        <p:spPr bwMode="auto">
          <a:xfrm rot="1334941">
            <a:off x="1828800" y="3048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16" name="Oval 4"/>
          <p:cNvSpPr>
            <a:spLocks noChangeArrowheads="1"/>
          </p:cNvSpPr>
          <p:nvPr/>
        </p:nvSpPr>
        <p:spPr bwMode="auto">
          <a:xfrm rot="1334941">
            <a:off x="1600200" y="2895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17" name="Oval 4"/>
          <p:cNvSpPr>
            <a:spLocks noChangeArrowheads="1"/>
          </p:cNvSpPr>
          <p:nvPr/>
        </p:nvSpPr>
        <p:spPr bwMode="auto">
          <a:xfrm rot="1334941">
            <a:off x="1600200" y="3200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a:solidFill>
                <a:srgbClr val="0000FF"/>
              </a:solidFill>
            </a:endParaRPr>
          </a:p>
        </p:txBody>
      </p:sp>
      <p:sp>
        <p:nvSpPr>
          <p:cNvPr id="6218" name="Oval 4"/>
          <p:cNvSpPr>
            <a:spLocks noChangeArrowheads="1"/>
          </p:cNvSpPr>
          <p:nvPr/>
        </p:nvSpPr>
        <p:spPr bwMode="auto">
          <a:xfrm rot="1334941">
            <a:off x="1828800" y="2743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19" name="Oval 4"/>
          <p:cNvSpPr>
            <a:spLocks noChangeArrowheads="1"/>
          </p:cNvSpPr>
          <p:nvPr/>
        </p:nvSpPr>
        <p:spPr bwMode="auto">
          <a:xfrm rot="1334941">
            <a:off x="1752600" y="3048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20" name="Oval 4"/>
          <p:cNvSpPr>
            <a:spLocks noChangeArrowheads="1"/>
          </p:cNvSpPr>
          <p:nvPr/>
        </p:nvSpPr>
        <p:spPr bwMode="auto">
          <a:xfrm rot="1334941">
            <a:off x="1905000" y="3200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17545" name="Oval 2"/>
          <p:cNvSpPr/>
          <p:nvPr/>
        </p:nvSpPr>
        <p:spPr>
          <a:xfrm>
            <a:off x="2895600" y="1676400"/>
            <a:ext cx="8382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46" name="Oval 3"/>
          <p:cNvSpPr/>
          <p:nvPr/>
        </p:nvSpPr>
        <p:spPr>
          <a:xfrm>
            <a:off x="31242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47" name="Oval 5"/>
          <p:cNvSpPr/>
          <p:nvPr/>
        </p:nvSpPr>
        <p:spPr>
          <a:xfrm>
            <a:off x="34290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48" name="Oval 6"/>
          <p:cNvSpPr/>
          <p:nvPr/>
        </p:nvSpPr>
        <p:spPr>
          <a:xfrm>
            <a:off x="3581400" y="2057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49" name="Oval 7"/>
          <p:cNvSpPr/>
          <p:nvPr/>
        </p:nvSpPr>
        <p:spPr>
          <a:xfrm>
            <a:off x="3200400" y="228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50" name="Oval 8"/>
          <p:cNvSpPr/>
          <p:nvPr/>
        </p:nvSpPr>
        <p:spPr>
          <a:xfrm>
            <a:off x="3429000" y="2438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51" name="Oval 9"/>
          <p:cNvSpPr/>
          <p:nvPr/>
        </p:nvSpPr>
        <p:spPr>
          <a:xfrm>
            <a:off x="30480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53" name="Oval 20"/>
          <p:cNvSpPr/>
          <p:nvPr/>
        </p:nvSpPr>
        <p:spPr>
          <a:xfrm>
            <a:off x="3733800" y="1676400"/>
            <a:ext cx="8382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54" name="Oval 118"/>
          <p:cNvSpPr/>
          <p:nvPr/>
        </p:nvSpPr>
        <p:spPr>
          <a:xfrm>
            <a:off x="3581400" y="228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55" name="Oval 119"/>
          <p:cNvSpPr/>
          <p:nvPr/>
        </p:nvSpPr>
        <p:spPr>
          <a:xfrm>
            <a:off x="3352800" y="1752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56" name="Oval 4"/>
          <p:cNvSpPr/>
          <p:nvPr/>
        </p:nvSpPr>
        <p:spPr>
          <a:xfrm>
            <a:off x="30480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57" name="Oval 4"/>
          <p:cNvSpPr/>
          <p:nvPr/>
        </p:nvSpPr>
        <p:spPr>
          <a:xfrm>
            <a:off x="34290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58" name="Oval 4"/>
          <p:cNvSpPr/>
          <p:nvPr/>
        </p:nvSpPr>
        <p:spPr>
          <a:xfrm>
            <a:off x="35814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59" name="Oval 4"/>
          <p:cNvSpPr/>
          <p:nvPr/>
        </p:nvSpPr>
        <p:spPr>
          <a:xfrm>
            <a:off x="3429000" y="228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60" name="Oval 4"/>
          <p:cNvSpPr/>
          <p:nvPr/>
        </p:nvSpPr>
        <p:spPr>
          <a:xfrm>
            <a:off x="32004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61" name="Oval 4"/>
          <p:cNvSpPr/>
          <p:nvPr/>
        </p:nvSpPr>
        <p:spPr>
          <a:xfrm>
            <a:off x="3200400" y="2438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b="1">
              <a:solidFill>
                <a:srgbClr val="0000FF"/>
              </a:solidFill>
            </a:endParaRPr>
          </a:p>
        </p:txBody>
      </p:sp>
      <p:sp>
        <p:nvSpPr>
          <p:cNvPr id="17562" name="Oval 4"/>
          <p:cNvSpPr/>
          <p:nvPr/>
        </p:nvSpPr>
        <p:spPr>
          <a:xfrm>
            <a:off x="34290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63" name="Oval 4"/>
          <p:cNvSpPr/>
          <p:nvPr/>
        </p:nvSpPr>
        <p:spPr>
          <a:xfrm>
            <a:off x="3352800" y="228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64" name="Oval 4"/>
          <p:cNvSpPr/>
          <p:nvPr/>
        </p:nvSpPr>
        <p:spPr>
          <a:xfrm>
            <a:off x="3505200" y="2438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65" name="Oval 3"/>
          <p:cNvSpPr/>
          <p:nvPr/>
        </p:nvSpPr>
        <p:spPr>
          <a:xfrm>
            <a:off x="39624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66" name="Oval 4"/>
          <p:cNvSpPr/>
          <p:nvPr/>
        </p:nvSpPr>
        <p:spPr>
          <a:xfrm>
            <a:off x="41148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567" name="Oval 5"/>
          <p:cNvSpPr/>
          <p:nvPr/>
        </p:nvSpPr>
        <p:spPr>
          <a:xfrm>
            <a:off x="42672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96" name="Oval 6"/>
          <p:cNvSpPr/>
          <p:nvPr/>
        </p:nvSpPr>
        <p:spPr>
          <a:xfrm>
            <a:off x="4419600" y="2057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97" name="Oval 7"/>
          <p:cNvSpPr/>
          <p:nvPr/>
        </p:nvSpPr>
        <p:spPr>
          <a:xfrm>
            <a:off x="4038600" y="228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98" name="Oval 8"/>
          <p:cNvSpPr/>
          <p:nvPr/>
        </p:nvSpPr>
        <p:spPr>
          <a:xfrm>
            <a:off x="4267200" y="2438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99" name="Oval 118"/>
          <p:cNvSpPr/>
          <p:nvPr/>
        </p:nvSpPr>
        <p:spPr>
          <a:xfrm>
            <a:off x="4419600" y="228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0" name="Oval 119"/>
          <p:cNvSpPr/>
          <p:nvPr/>
        </p:nvSpPr>
        <p:spPr>
          <a:xfrm>
            <a:off x="4191000" y="1752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1" name="Oval 4"/>
          <p:cNvSpPr/>
          <p:nvPr/>
        </p:nvSpPr>
        <p:spPr>
          <a:xfrm>
            <a:off x="38862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2" name="Oval 4"/>
          <p:cNvSpPr/>
          <p:nvPr/>
        </p:nvSpPr>
        <p:spPr>
          <a:xfrm>
            <a:off x="42672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3" name="Oval 4"/>
          <p:cNvSpPr/>
          <p:nvPr/>
        </p:nvSpPr>
        <p:spPr>
          <a:xfrm>
            <a:off x="44196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4" name="Oval 4"/>
          <p:cNvSpPr/>
          <p:nvPr/>
        </p:nvSpPr>
        <p:spPr>
          <a:xfrm>
            <a:off x="4267200" y="228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5" name="Oval 4"/>
          <p:cNvSpPr/>
          <p:nvPr/>
        </p:nvSpPr>
        <p:spPr>
          <a:xfrm>
            <a:off x="40386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6" name="Oval 4"/>
          <p:cNvSpPr/>
          <p:nvPr/>
        </p:nvSpPr>
        <p:spPr>
          <a:xfrm>
            <a:off x="4038600" y="2438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b="1">
              <a:solidFill>
                <a:srgbClr val="0000FF"/>
              </a:solidFill>
            </a:endParaRPr>
          </a:p>
        </p:txBody>
      </p:sp>
      <p:sp>
        <p:nvSpPr>
          <p:cNvPr id="107" name="Oval 4"/>
          <p:cNvSpPr/>
          <p:nvPr/>
        </p:nvSpPr>
        <p:spPr>
          <a:xfrm>
            <a:off x="42672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8" name="Oval 4"/>
          <p:cNvSpPr/>
          <p:nvPr/>
        </p:nvSpPr>
        <p:spPr>
          <a:xfrm>
            <a:off x="4191000" y="228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9" name="Oval 4"/>
          <p:cNvSpPr/>
          <p:nvPr/>
        </p:nvSpPr>
        <p:spPr>
          <a:xfrm>
            <a:off x="4343400" y="2438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6257" name="Oval 2"/>
          <p:cNvSpPr>
            <a:spLocks noChangeArrowheads="1"/>
          </p:cNvSpPr>
          <p:nvPr/>
        </p:nvSpPr>
        <p:spPr bwMode="auto">
          <a:xfrm rot="2110416">
            <a:off x="2286000" y="2743200"/>
            <a:ext cx="838200" cy="914400"/>
          </a:xfrm>
          <a:prstGeom prst="ellipse">
            <a:avLst/>
          </a:prstGeom>
          <a:solidFill>
            <a:schemeClr val="bg1"/>
          </a:solid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58" name="Oval 3"/>
          <p:cNvSpPr>
            <a:spLocks noChangeArrowheads="1"/>
          </p:cNvSpPr>
          <p:nvPr/>
        </p:nvSpPr>
        <p:spPr bwMode="auto">
          <a:xfrm rot="1809252">
            <a:off x="2514600" y="2895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59" name="Oval 4"/>
          <p:cNvSpPr>
            <a:spLocks noChangeArrowheads="1"/>
          </p:cNvSpPr>
          <p:nvPr/>
        </p:nvSpPr>
        <p:spPr bwMode="auto">
          <a:xfrm rot="1809252">
            <a:off x="2667000" y="3048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60" name="Oval 5"/>
          <p:cNvSpPr>
            <a:spLocks noChangeArrowheads="1"/>
          </p:cNvSpPr>
          <p:nvPr/>
        </p:nvSpPr>
        <p:spPr bwMode="auto">
          <a:xfrm rot="1809252">
            <a:off x="2819400" y="3200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61" name="Oval 6"/>
          <p:cNvSpPr>
            <a:spLocks noChangeArrowheads="1"/>
          </p:cNvSpPr>
          <p:nvPr/>
        </p:nvSpPr>
        <p:spPr bwMode="auto">
          <a:xfrm rot="1809252">
            <a:off x="2971800" y="3124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62" name="Oval 7"/>
          <p:cNvSpPr>
            <a:spLocks noChangeArrowheads="1"/>
          </p:cNvSpPr>
          <p:nvPr/>
        </p:nvSpPr>
        <p:spPr bwMode="auto">
          <a:xfrm rot="1809252">
            <a:off x="2590800" y="3352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63" name="Oval 8"/>
          <p:cNvSpPr>
            <a:spLocks noChangeArrowheads="1"/>
          </p:cNvSpPr>
          <p:nvPr/>
        </p:nvSpPr>
        <p:spPr bwMode="auto">
          <a:xfrm rot="1809252">
            <a:off x="2819400" y="3505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64" name="Oval 9"/>
          <p:cNvSpPr>
            <a:spLocks noChangeArrowheads="1"/>
          </p:cNvSpPr>
          <p:nvPr/>
        </p:nvSpPr>
        <p:spPr bwMode="auto">
          <a:xfrm rot="1809252">
            <a:off x="2438400" y="3048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65" name="Oval 20"/>
          <p:cNvSpPr>
            <a:spLocks noChangeArrowheads="1"/>
          </p:cNvSpPr>
          <p:nvPr/>
        </p:nvSpPr>
        <p:spPr bwMode="auto">
          <a:xfrm rot="2110416">
            <a:off x="2971800" y="3200400"/>
            <a:ext cx="838200" cy="914400"/>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66" name="Oval 4"/>
          <p:cNvSpPr>
            <a:spLocks noChangeArrowheads="1"/>
          </p:cNvSpPr>
          <p:nvPr/>
        </p:nvSpPr>
        <p:spPr bwMode="auto">
          <a:xfrm rot="1809252">
            <a:off x="2438400" y="3200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67" name="Oval 4"/>
          <p:cNvSpPr>
            <a:spLocks noChangeArrowheads="1"/>
          </p:cNvSpPr>
          <p:nvPr/>
        </p:nvSpPr>
        <p:spPr bwMode="auto">
          <a:xfrm rot="1809252">
            <a:off x="2819400" y="2895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68" name="Oval 4"/>
          <p:cNvSpPr>
            <a:spLocks noChangeArrowheads="1"/>
          </p:cNvSpPr>
          <p:nvPr/>
        </p:nvSpPr>
        <p:spPr bwMode="auto">
          <a:xfrm rot="1809252">
            <a:off x="2971800" y="3048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69" name="Oval 4"/>
          <p:cNvSpPr>
            <a:spLocks noChangeArrowheads="1"/>
          </p:cNvSpPr>
          <p:nvPr/>
        </p:nvSpPr>
        <p:spPr bwMode="auto">
          <a:xfrm rot="1809252">
            <a:off x="2819400" y="3352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70" name="Oval 4"/>
          <p:cNvSpPr>
            <a:spLocks noChangeArrowheads="1"/>
          </p:cNvSpPr>
          <p:nvPr/>
        </p:nvSpPr>
        <p:spPr bwMode="auto">
          <a:xfrm rot="1809252">
            <a:off x="2590800" y="3200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71" name="Oval 4"/>
          <p:cNvSpPr>
            <a:spLocks noChangeArrowheads="1"/>
          </p:cNvSpPr>
          <p:nvPr/>
        </p:nvSpPr>
        <p:spPr bwMode="auto">
          <a:xfrm rot="1809252">
            <a:off x="2590800" y="3505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a:solidFill>
                <a:srgbClr val="0000FF"/>
              </a:solidFill>
            </a:endParaRPr>
          </a:p>
        </p:txBody>
      </p:sp>
      <p:sp>
        <p:nvSpPr>
          <p:cNvPr id="6272" name="Oval 4"/>
          <p:cNvSpPr>
            <a:spLocks noChangeArrowheads="1"/>
          </p:cNvSpPr>
          <p:nvPr/>
        </p:nvSpPr>
        <p:spPr bwMode="auto">
          <a:xfrm rot="1809252">
            <a:off x="2819400" y="3048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73" name="Oval 4"/>
          <p:cNvSpPr>
            <a:spLocks noChangeArrowheads="1"/>
          </p:cNvSpPr>
          <p:nvPr/>
        </p:nvSpPr>
        <p:spPr bwMode="auto">
          <a:xfrm rot="1809252">
            <a:off x="2743200" y="3352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74" name="Oval 4"/>
          <p:cNvSpPr>
            <a:spLocks noChangeArrowheads="1"/>
          </p:cNvSpPr>
          <p:nvPr/>
        </p:nvSpPr>
        <p:spPr bwMode="auto">
          <a:xfrm rot="1809252">
            <a:off x="2895600" y="3505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75" name="Oval 3"/>
          <p:cNvSpPr>
            <a:spLocks noChangeArrowheads="1"/>
          </p:cNvSpPr>
          <p:nvPr/>
        </p:nvSpPr>
        <p:spPr bwMode="auto">
          <a:xfrm rot="1809252">
            <a:off x="3200400" y="3352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76" name="Oval 4"/>
          <p:cNvSpPr>
            <a:spLocks noChangeArrowheads="1"/>
          </p:cNvSpPr>
          <p:nvPr/>
        </p:nvSpPr>
        <p:spPr bwMode="auto">
          <a:xfrm rot="1809252">
            <a:off x="3352800" y="3505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77" name="Oval 5"/>
          <p:cNvSpPr>
            <a:spLocks noChangeArrowheads="1"/>
          </p:cNvSpPr>
          <p:nvPr/>
        </p:nvSpPr>
        <p:spPr bwMode="auto">
          <a:xfrm rot="1809252">
            <a:off x="3505200" y="3657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78" name="Oval 6"/>
          <p:cNvSpPr>
            <a:spLocks noChangeArrowheads="1"/>
          </p:cNvSpPr>
          <p:nvPr/>
        </p:nvSpPr>
        <p:spPr bwMode="auto">
          <a:xfrm rot="1809252">
            <a:off x="3657600" y="3581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79" name="Oval 7"/>
          <p:cNvSpPr>
            <a:spLocks noChangeArrowheads="1"/>
          </p:cNvSpPr>
          <p:nvPr/>
        </p:nvSpPr>
        <p:spPr bwMode="auto">
          <a:xfrm rot="1809252">
            <a:off x="32766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80" name="Oval 8"/>
          <p:cNvSpPr>
            <a:spLocks noChangeArrowheads="1"/>
          </p:cNvSpPr>
          <p:nvPr/>
        </p:nvSpPr>
        <p:spPr bwMode="auto">
          <a:xfrm rot="1809252">
            <a:off x="3505200" y="3962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81" name="Oval 118"/>
          <p:cNvSpPr>
            <a:spLocks noChangeArrowheads="1"/>
          </p:cNvSpPr>
          <p:nvPr/>
        </p:nvSpPr>
        <p:spPr bwMode="auto">
          <a:xfrm rot="1809252">
            <a:off x="36576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82" name="Oval 4"/>
          <p:cNvSpPr>
            <a:spLocks noChangeArrowheads="1"/>
          </p:cNvSpPr>
          <p:nvPr/>
        </p:nvSpPr>
        <p:spPr bwMode="auto">
          <a:xfrm rot="1809252">
            <a:off x="3124200" y="3657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83" name="Oval 4"/>
          <p:cNvSpPr>
            <a:spLocks noChangeArrowheads="1"/>
          </p:cNvSpPr>
          <p:nvPr/>
        </p:nvSpPr>
        <p:spPr bwMode="auto">
          <a:xfrm rot="1809252">
            <a:off x="3505200" y="3352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84" name="Oval 4"/>
          <p:cNvSpPr>
            <a:spLocks noChangeArrowheads="1"/>
          </p:cNvSpPr>
          <p:nvPr/>
        </p:nvSpPr>
        <p:spPr bwMode="auto">
          <a:xfrm rot="1809252">
            <a:off x="3657600" y="3505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85" name="Oval 4"/>
          <p:cNvSpPr>
            <a:spLocks noChangeArrowheads="1"/>
          </p:cNvSpPr>
          <p:nvPr/>
        </p:nvSpPr>
        <p:spPr bwMode="auto">
          <a:xfrm rot="1809252">
            <a:off x="35052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86" name="Oval 4"/>
          <p:cNvSpPr>
            <a:spLocks noChangeArrowheads="1"/>
          </p:cNvSpPr>
          <p:nvPr/>
        </p:nvSpPr>
        <p:spPr bwMode="auto">
          <a:xfrm rot="1809252">
            <a:off x="3276600" y="3657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87" name="Oval 4"/>
          <p:cNvSpPr>
            <a:spLocks noChangeArrowheads="1"/>
          </p:cNvSpPr>
          <p:nvPr/>
        </p:nvSpPr>
        <p:spPr bwMode="auto">
          <a:xfrm rot="1809252">
            <a:off x="3276600" y="3962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a:solidFill>
                <a:srgbClr val="0000FF"/>
              </a:solidFill>
            </a:endParaRPr>
          </a:p>
        </p:txBody>
      </p:sp>
      <p:sp>
        <p:nvSpPr>
          <p:cNvPr id="6288" name="Oval 4"/>
          <p:cNvSpPr>
            <a:spLocks noChangeArrowheads="1"/>
          </p:cNvSpPr>
          <p:nvPr/>
        </p:nvSpPr>
        <p:spPr bwMode="auto">
          <a:xfrm rot="1809252">
            <a:off x="3505200" y="3505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89" name="Oval 4"/>
          <p:cNvSpPr>
            <a:spLocks noChangeArrowheads="1"/>
          </p:cNvSpPr>
          <p:nvPr/>
        </p:nvSpPr>
        <p:spPr bwMode="auto">
          <a:xfrm rot="1809252">
            <a:off x="34290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90" name="Oval 4"/>
          <p:cNvSpPr>
            <a:spLocks noChangeArrowheads="1"/>
          </p:cNvSpPr>
          <p:nvPr/>
        </p:nvSpPr>
        <p:spPr bwMode="auto">
          <a:xfrm rot="1809252">
            <a:off x="31242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91" name="Oval 2"/>
          <p:cNvSpPr>
            <a:spLocks noChangeArrowheads="1"/>
          </p:cNvSpPr>
          <p:nvPr/>
        </p:nvSpPr>
        <p:spPr bwMode="auto">
          <a:xfrm rot="2110416">
            <a:off x="838200" y="3505200"/>
            <a:ext cx="838200" cy="914400"/>
          </a:xfrm>
          <a:prstGeom prst="ellipse">
            <a:avLst/>
          </a:prstGeom>
          <a:solidFill>
            <a:schemeClr val="bg1"/>
          </a:solid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92" name="Oval 4"/>
          <p:cNvSpPr>
            <a:spLocks noChangeArrowheads="1"/>
          </p:cNvSpPr>
          <p:nvPr/>
        </p:nvSpPr>
        <p:spPr bwMode="auto">
          <a:xfrm rot="1809252">
            <a:off x="12192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93" name="Oval 5"/>
          <p:cNvSpPr>
            <a:spLocks noChangeArrowheads="1"/>
          </p:cNvSpPr>
          <p:nvPr/>
        </p:nvSpPr>
        <p:spPr bwMode="auto">
          <a:xfrm rot="1809252">
            <a:off x="1371600" y="3962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94" name="Oval 6"/>
          <p:cNvSpPr>
            <a:spLocks noChangeArrowheads="1"/>
          </p:cNvSpPr>
          <p:nvPr/>
        </p:nvSpPr>
        <p:spPr bwMode="auto">
          <a:xfrm rot="1809252">
            <a:off x="1524000" y="3886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95" name="Oval 7"/>
          <p:cNvSpPr>
            <a:spLocks noChangeArrowheads="1"/>
          </p:cNvSpPr>
          <p:nvPr/>
        </p:nvSpPr>
        <p:spPr bwMode="auto">
          <a:xfrm rot="1809252">
            <a:off x="1143000" y="4114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96" name="Oval 8"/>
          <p:cNvSpPr>
            <a:spLocks noChangeArrowheads="1"/>
          </p:cNvSpPr>
          <p:nvPr/>
        </p:nvSpPr>
        <p:spPr bwMode="auto">
          <a:xfrm rot="1809252">
            <a:off x="1371600" y="4267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97" name="Oval 9"/>
          <p:cNvSpPr>
            <a:spLocks noChangeArrowheads="1"/>
          </p:cNvSpPr>
          <p:nvPr/>
        </p:nvSpPr>
        <p:spPr bwMode="auto">
          <a:xfrm rot="1809252">
            <a:off x="9906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98" name="Oval 20"/>
          <p:cNvSpPr>
            <a:spLocks noChangeArrowheads="1"/>
          </p:cNvSpPr>
          <p:nvPr/>
        </p:nvSpPr>
        <p:spPr bwMode="auto">
          <a:xfrm rot="2110416">
            <a:off x="1524000" y="3962400"/>
            <a:ext cx="838200" cy="914400"/>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299" name="Oval 118"/>
          <p:cNvSpPr>
            <a:spLocks noChangeArrowheads="1"/>
          </p:cNvSpPr>
          <p:nvPr/>
        </p:nvSpPr>
        <p:spPr bwMode="auto">
          <a:xfrm rot="1809252">
            <a:off x="1524000" y="4114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00" name="Oval 119"/>
          <p:cNvSpPr>
            <a:spLocks noChangeArrowheads="1"/>
          </p:cNvSpPr>
          <p:nvPr/>
        </p:nvSpPr>
        <p:spPr bwMode="auto">
          <a:xfrm rot="1809252">
            <a:off x="1295400" y="3581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01" name="Oval 4"/>
          <p:cNvSpPr>
            <a:spLocks noChangeArrowheads="1"/>
          </p:cNvSpPr>
          <p:nvPr/>
        </p:nvSpPr>
        <p:spPr bwMode="auto">
          <a:xfrm rot="1809252">
            <a:off x="990600" y="3962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02" name="Oval 4"/>
          <p:cNvSpPr>
            <a:spLocks noChangeArrowheads="1"/>
          </p:cNvSpPr>
          <p:nvPr/>
        </p:nvSpPr>
        <p:spPr bwMode="auto">
          <a:xfrm rot="1809252">
            <a:off x="1371600" y="3657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03" name="Oval 4"/>
          <p:cNvSpPr>
            <a:spLocks noChangeArrowheads="1"/>
          </p:cNvSpPr>
          <p:nvPr/>
        </p:nvSpPr>
        <p:spPr bwMode="auto">
          <a:xfrm rot="1809252">
            <a:off x="15240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04" name="Oval 4"/>
          <p:cNvSpPr>
            <a:spLocks noChangeArrowheads="1"/>
          </p:cNvSpPr>
          <p:nvPr/>
        </p:nvSpPr>
        <p:spPr bwMode="auto">
          <a:xfrm rot="1809252">
            <a:off x="1371600" y="4114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05" name="Oval 4"/>
          <p:cNvSpPr>
            <a:spLocks noChangeArrowheads="1"/>
          </p:cNvSpPr>
          <p:nvPr/>
        </p:nvSpPr>
        <p:spPr bwMode="auto">
          <a:xfrm rot="1809252">
            <a:off x="1143000" y="3962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06" name="Oval 4"/>
          <p:cNvSpPr>
            <a:spLocks noChangeArrowheads="1"/>
          </p:cNvSpPr>
          <p:nvPr/>
        </p:nvSpPr>
        <p:spPr bwMode="auto">
          <a:xfrm rot="1809252">
            <a:off x="1143000" y="4267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a:solidFill>
                <a:srgbClr val="0000FF"/>
              </a:solidFill>
            </a:endParaRPr>
          </a:p>
        </p:txBody>
      </p:sp>
      <p:sp>
        <p:nvSpPr>
          <p:cNvPr id="6307" name="Oval 4"/>
          <p:cNvSpPr>
            <a:spLocks noChangeArrowheads="1"/>
          </p:cNvSpPr>
          <p:nvPr/>
        </p:nvSpPr>
        <p:spPr bwMode="auto">
          <a:xfrm rot="1809252">
            <a:off x="13716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08" name="Oval 4"/>
          <p:cNvSpPr>
            <a:spLocks noChangeArrowheads="1"/>
          </p:cNvSpPr>
          <p:nvPr/>
        </p:nvSpPr>
        <p:spPr bwMode="auto">
          <a:xfrm rot="1809252">
            <a:off x="1295400" y="4114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09" name="Oval 4"/>
          <p:cNvSpPr>
            <a:spLocks noChangeArrowheads="1"/>
          </p:cNvSpPr>
          <p:nvPr/>
        </p:nvSpPr>
        <p:spPr bwMode="auto">
          <a:xfrm rot="1809252">
            <a:off x="1447800" y="4267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10" name="Oval 4"/>
          <p:cNvSpPr>
            <a:spLocks noChangeArrowheads="1"/>
          </p:cNvSpPr>
          <p:nvPr/>
        </p:nvSpPr>
        <p:spPr bwMode="auto">
          <a:xfrm rot="1809252">
            <a:off x="1905000" y="4267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11" name="Oval 5"/>
          <p:cNvSpPr>
            <a:spLocks noChangeArrowheads="1"/>
          </p:cNvSpPr>
          <p:nvPr/>
        </p:nvSpPr>
        <p:spPr bwMode="auto">
          <a:xfrm rot="1809252">
            <a:off x="2057400" y="4419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12" name="Oval 6"/>
          <p:cNvSpPr>
            <a:spLocks noChangeArrowheads="1"/>
          </p:cNvSpPr>
          <p:nvPr/>
        </p:nvSpPr>
        <p:spPr bwMode="auto">
          <a:xfrm rot="1809252">
            <a:off x="2209800" y="4343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13" name="Oval 7"/>
          <p:cNvSpPr>
            <a:spLocks noChangeArrowheads="1"/>
          </p:cNvSpPr>
          <p:nvPr/>
        </p:nvSpPr>
        <p:spPr bwMode="auto">
          <a:xfrm rot="1809252">
            <a:off x="1828800" y="4572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14" name="Oval 8"/>
          <p:cNvSpPr>
            <a:spLocks noChangeArrowheads="1"/>
          </p:cNvSpPr>
          <p:nvPr/>
        </p:nvSpPr>
        <p:spPr bwMode="auto">
          <a:xfrm rot="1809252">
            <a:off x="2057400" y="4724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15" name="Oval 9"/>
          <p:cNvSpPr>
            <a:spLocks noChangeArrowheads="1"/>
          </p:cNvSpPr>
          <p:nvPr/>
        </p:nvSpPr>
        <p:spPr bwMode="auto">
          <a:xfrm rot="1809252">
            <a:off x="1676400" y="4267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16" name="Oval 118"/>
          <p:cNvSpPr>
            <a:spLocks noChangeArrowheads="1"/>
          </p:cNvSpPr>
          <p:nvPr/>
        </p:nvSpPr>
        <p:spPr bwMode="auto">
          <a:xfrm rot="1809252">
            <a:off x="2209800" y="4572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17" name="Oval 119"/>
          <p:cNvSpPr>
            <a:spLocks noChangeArrowheads="1"/>
          </p:cNvSpPr>
          <p:nvPr/>
        </p:nvSpPr>
        <p:spPr bwMode="auto">
          <a:xfrm rot="1809252">
            <a:off x="1981200" y="4038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18" name="Oval 4"/>
          <p:cNvSpPr>
            <a:spLocks noChangeArrowheads="1"/>
          </p:cNvSpPr>
          <p:nvPr/>
        </p:nvSpPr>
        <p:spPr bwMode="auto">
          <a:xfrm rot="1809252">
            <a:off x="1676400" y="4419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19" name="Oval 4"/>
          <p:cNvSpPr>
            <a:spLocks noChangeArrowheads="1"/>
          </p:cNvSpPr>
          <p:nvPr/>
        </p:nvSpPr>
        <p:spPr bwMode="auto">
          <a:xfrm rot="1809252">
            <a:off x="2057400" y="4114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20" name="Oval 4"/>
          <p:cNvSpPr>
            <a:spLocks noChangeArrowheads="1"/>
          </p:cNvSpPr>
          <p:nvPr/>
        </p:nvSpPr>
        <p:spPr bwMode="auto">
          <a:xfrm rot="1809252">
            <a:off x="2209800" y="4267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21" name="Oval 4"/>
          <p:cNvSpPr>
            <a:spLocks noChangeArrowheads="1"/>
          </p:cNvSpPr>
          <p:nvPr/>
        </p:nvSpPr>
        <p:spPr bwMode="auto">
          <a:xfrm rot="1809252">
            <a:off x="2057400" y="4572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22" name="Oval 4"/>
          <p:cNvSpPr>
            <a:spLocks noChangeArrowheads="1"/>
          </p:cNvSpPr>
          <p:nvPr/>
        </p:nvSpPr>
        <p:spPr bwMode="auto">
          <a:xfrm rot="1809252">
            <a:off x="1828800" y="4419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23" name="Oval 4"/>
          <p:cNvSpPr>
            <a:spLocks noChangeArrowheads="1"/>
          </p:cNvSpPr>
          <p:nvPr/>
        </p:nvSpPr>
        <p:spPr bwMode="auto">
          <a:xfrm rot="1809252">
            <a:off x="1828800" y="4724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a:solidFill>
                <a:srgbClr val="0000FF"/>
              </a:solidFill>
            </a:endParaRPr>
          </a:p>
        </p:txBody>
      </p:sp>
      <p:sp>
        <p:nvSpPr>
          <p:cNvPr id="6324" name="Oval 4"/>
          <p:cNvSpPr>
            <a:spLocks noChangeArrowheads="1"/>
          </p:cNvSpPr>
          <p:nvPr/>
        </p:nvSpPr>
        <p:spPr bwMode="auto">
          <a:xfrm rot="1809252">
            <a:off x="2057400" y="4267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25" name="Oval 4"/>
          <p:cNvSpPr>
            <a:spLocks noChangeArrowheads="1"/>
          </p:cNvSpPr>
          <p:nvPr/>
        </p:nvSpPr>
        <p:spPr bwMode="auto">
          <a:xfrm rot="1809252">
            <a:off x="1981200" y="4572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26" name="Oval 4"/>
          <p:cNvSpPr>
            <a:spLocks noChangeArrowheads="1"/>
          </p:cNvSpPr>
          <p:nvPr/>
        </p:nvSpPr>
        <p:spPr bwMode="auto">
          <a:xfrm rot="1809252">
            <a:off x="1676400" y="4572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27" name="Oval 2"/>
          <p:cNvSpPr>
            <a:spLocks noChangeArrowheads="1"/>
          </p:cNvSpPr>
          <p:nvPr/>
        </p:nvSpPr>
        <p:spPr bwMode="auto">
          <a:xfrm rot="2110416">
            <a:off x="2514600" y="4191000"/>
            <a:ext cx="838200" cy="914400"/>
          </a:xfrm>
          <a:prstGeom prst="ellipse">
            <a:avLst/>
          </a:prstGeom>
          <a:solidFill>
            <a:schemeClr val="bg1"/>
          </a:solid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28" name="Oval 3"/>
          <p:cNvSpPr>
            <a:spLocks noChangeArrowheads="1"/>
          </p:cNvSpPr>
          <p:nvPr/>
        </p:nvSpPr>
        <p:spPr bwMode="auto">
          <a:xfrm rot="1809252">
            <a:off x="2743200" y="4343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29" name="Oval 4"/>
          <p:cNvSpPr>
            <a:spLocks noChangeArrowheads="1"/>
          </p:cNvSpPr>
          <p:nvPr/>
        </p:nvSpPr>
        <p:spPr bwMode="auto">
          <a:xfrm rot="1809252">
            <a:off x="2895600" y="4495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30" name="Oval 5"/>
          <p:cNvSpPr>
            <a:spLocks noChangeArrowheads="1"/>
          </p:cNvSpPr>
          <p:nvPr/>
        </p:nvSpPr>
        <p:spPr bwMode="auto">
          <a:xfrm rot="1809252">
            <a:off x="3048000" y="4648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31" name="Oval 6"/>
          <p:cNvSpPr>
            <a:spLocks noChangeArrowheads="1"/>
          </p:cNvSpPr>
          <p:nvPr/>
        </p:nvSpPr>
        <p:spPr bwMode="auto">
          <a:xfrm rot="1809252">
            <a:off x="3200400" y="4572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32" name="Oval 7"/>
          <p:cNvSpPr>
            <a:spLocks noChangeArrowheads="1"/>
          </p:cNvSpPr>
          <p:nvPr/>
        </p:nvSpPr>
        <p:spPr bwMode="auto">
          <a:xfrm rot="1809252">
            <a:off x="2819400" y="4800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33" name="Oval 8"/>
          <p:cNvSpPr>
            <a:spLocks noChangeArrowheads="1"/>
          </p:cNvSpPr>
          <p:nvPr/>
        </p:nvSpPr>
        <p:spPr bwMode="auto">
          <a:xfrm rot="1809252">
            <a:off x="3048000" y="4953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34" name="Oval 9"/>
          <p:cNvSpPr>
            <a:spLocks noChangeArrowheads="1"/>
          </p:cNvSpPr>
          <p:nvPr/>
        </p:nvSpPr>
        <p:spPr bwMode="auto">
          <a:xfrm rot="1809252">
            <a:off x="2667000" y="4495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35" name="Oval 20"/>
          <p:cNvSpPr>
            <a:spLocks noChangeArrowheads="1"/>
          </p:cNvSpPr>
          <p:nvPr/>
        </p:nvSpPr>
        <p:spPr bwMode="auto">
          <a:xfrm rot="2110416">
            <a:off x="3200400" y="4648200"/>
            <a:ext cx="838200" cy="914400"/>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36" name="Oval 118"/>
          <p:cNvSpPr>
            <a:spLocks noChangeArrowheads="1"/>
          </p:cNvSpPr>
          <p:nvPr/>
        </p:nvSpPr>
        <p:spPr bwMode="auto">
          <a:xfrm rot="1809252">
            <a:off x="3200400" y="4800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37" name="Oval 119"/>
          <p:cNvSpPr>
            <a:spLocks noChangeArrowheads="1"/>
          </p:cNvSpPr>
          <p:nvPr/>
        </p:nvSpPr>
        <p:spPr bwMode="auto">
          <a:xfrm rot="1809252">
            <a:off x="2971800" y="4267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38" name="Oval 4"/>
          <p:cNvSpPr>
            <a:spLocks noChangeArrowheads="1"/>
          </p:cNvSpPr>
          <p:nvPr/>
        </p:nvSpPr>
        <p:spPr bwMode="auto">
          <a:xfrm rot="1809252">
            <a:off x="2667000" y="4648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39" name="Oval 4"/>
          <p:cNvSpPr>
            <a:spLocks noChangeArrowheads="1"/>
          </p:cNvSpPr>
          <p:nvPr/>
        </p:nvSpPr>
        <p:spPr bwMode="auto">
          <a:xfrm rot="1809252">
            <a:off x="3048000" y="4343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40" name="Oval 4"/>
          <p:cNvSpPr>
            <a:spLocks noChangeArrowheads="1"/>
          </p:cNvSpPr>
          <p:nvPr/>
        </p:nvSpPr>
        <p:spPr bwMode="auto">
          <a:xfrm rot="1809252">
            <a:off x="3200400" y="4495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41" name="Oval 4"/>
          <p:cNvSpPr>
            <a:spLocks noChangeArrowheads="1"/>
          </p:cNvSpPr>
          <p:nvPr/>
        </p:nvSpPr>
        <p:spPr bwMode="auto">
          <a:xfrm rot="1809252">
            <a:off x="3048000" y="4800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42" name="Oval 4"/>
          <p:cNvSpPr>
            <a:spLocks noChangeArrowheads="1"/>
          </p:cNvSpPr>
          <p:nvPr/>
        </p:nvSpPr>
        <p:spPr bwMode="auto">
          <a:xfrm rot="1809252">
            <a:off x="2819400" y="4648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43" name="Oval 4"/>
          <p:cNvSpPr>
            <a:spLocks noChangeArrowheads="1"/>
          </p:cNvSpPr>
          <p:nvPr/>
        </p:nvSpPr>
        <p:spPr bwMode="auto">
          <a:xfrm rot="1809252">
            <a:off x="2819400" y="4953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a:solidFill>
                <a:srgbClr val="0000FF"/>
              </a:solidFill>
            </a:endParaRPr>
          </a:p>
        </p:txBody>
      </p:sp>
      <p:sp>
        <p:nvSpPr>
          <p:cNvPr id="6344" name="Oval 4"/>
          <p:cNvSpPr>
            <a:spLocks noChangeArrowheads="1"/>
          </p:cNvSpPr>
          <p:nvPr/>
        </p:nvSpPr>
        <p:spPr bwMode="auto">
          <a:xfrm rot="1809252">
            <a:off x="3048000" y="4495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45" name="Oval 4"/>
          <p:cNvSpPr>
            <a:spLocks noChangeArrowheads="1"/>
          </p:cNvSpPr>
          <p:nvPr/>
        </p:nvSpPr>
        <p:spPr bwMode="auto">
          <a:xfrm rot="1809252">
            <a:off x="2971800" y="4800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46" name="Oval 4"/>
          <p:cNvSpPr>
            <a:spLocks noChangeArrowheads="1"/>
          </p:cNvSpPr>
          <p:nvPr/>
        </p:nvSpPr>
        <p:spPr bwMode="auto">
          <a:xfrm rot="1809252">
            <a:off x="3581400" y="4953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47" name="Oval 5"/>
          <p:cNvSpPr>
            <a:spLocks noChangeArrowheads="1"/>
          </p:cNvSpPr>
          <p:nvPr/>
        </p:nvSpPr>
        <p:spPr bwMode="auto">
          <a:xfrm rot="1809252">
            <a:off x="3733800" y="5105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48" name="Oval 6"/>
          <p:cNvSpPr>
            <a:spLocks noChangeArrowheads="1"/>
          </p:cNvSpPr>
          <p:nvPr/>
        </p:nvSpPr>
        <p:spPr bwMode="auto">
          <a:xfrm rot="1809252">
            <a:off x="3886200" y="5029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49" name="Oval 7"/>
          <p:cNvSpPr>
            <a:spLocks noChangeArrowheads="1"/>
          </p:cNvSpPr>
          <p:nvPr/>
        </p:nvSpPr>
        <p:spPr bwMode="auto">
          <a:xfrm rot="1809252">
            <a:off x="3505200" y="5257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50" name="Oval 8"/>
          <p:cNvSpPr>
            <a:spLocks noChangeArrowheads="1"/>
          </p:cNvSpPr>
          <p:nvPr/>
        </p:nvSpPr>
        <p:spPr bwMode="auto">
          <a:xfrm rot="1809252">
            <a:off x="3733800" y="5410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51" name="Oval 9"/>
          <p:cNvSpPr>
            <a:spLocks noChangeArrowheads="1"/>
          </p:cNvSpPr>
          <p:nvPr/>
        </p:nvSpPr>
        <p:spPr bwMode="auto">
          <a:xfrm rot="1809252">
            <a:off x="3352800" y="4953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52" name="Oval 118"/>
          <p:cNvSpPr>
            <a:spLocks noChangeArrowheads="1"/>
          </p:cNvSpPr>
          <p:nvPr/>
        </p:nvSpPr>
        <p:spPr bwMode="auto">
          <a:xfrm rot="1809252">
            <a:off x="3886200" y="5257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53" name="Oval 119"/>
          <p:cNvSpPr>
            <a:spLocks noChangeArrowheads="1"/>
          </p:cNvSpPr>
          <p:nvPr/>
        </p:nvSpPr>
        <p:spPr bwMode="auto">
          <a:xfrm rot="1809252">
            <a:off x="3657600" y="4724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54" name="Oval 4"/>
          <p:cNvSpPr>
            <a:spLocks noChangeArrowheads="1"/>
          </p:cNvSpPr>
          <p:nvPr/>
        </p:nvSpPr>
        <p:spPr bwMode="auto">
          <a:xfrm rot="1809252">
            <a:off x="3352800" y="5105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55" name="Oval 4"/>
          <p:cNvSpPr>
            <a:spLocks noChangeArrowheads="1"/>
          </p:cNvSpPr>
          <p:nvPr/>
        </p:nvSpPr>
        <p:spPr bwMode="auto">
          <a:xfrm rot="1809252">
            <a:off x="3733800" y="4800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56" name="Oval 4"/>
          <p:cNvSpPr>
            <a:spLocks noChangeArrowheads="1"/>
          </p:cNvSpPr>
          <p:nvPr/>
        </p:nvSpPr>
        <p:spPr bwMode="auto">
          <a:xfrm rot="1809252">
            <a:off x="3886200" y="4953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57" name="Oval 4"/>
          <p:cNvSpPr>
            <a:spLocks noChangeArrowheads="1"/>
          </p:cNvSpPr>
          <p:nvPr/>
        </p:nvSpPr>
        <p:spPr bwMode="auto">
          <a:xfrm rot="1809252">
            <a:off x="3733800" y="5257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58" name="Oval 4"/>
          <p:cNvSpPr>
            <a:spLocks noChangeArrowheads="1"/>
          </p:cNvSpPr>
          <p:nvPr/>
        </p:nvSpPr>
        <p:spPr bwMode="auto">
          <a:xfrm rot="1809252">
            <a:off x="3505200" y="5105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59" name="Oval 4"/>
          <p:cNvSpPr>
            <a:spLocks noChangeArrowheads="1"/>
          </p:cNvSpPr>
          <p:nvPr/>
        </p:nvSpPr>
        <p:spPr bwMode="auto">
          <a:xfrm rot="1809252">
            <a:off x="3505200" y="5410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a:solidFill>
                <a:srgbClr val="0000FF"/>
              </a:solidFill>
            </a:endParaRPr>
          </a:p>
        </p:txBody>
      </p:sp>
      <p:sp>
        <p:nvSpPr>
          <p:cNvPr id="6360" name="Oval 4"/>
          <p:cNvSpPr>
            <a:spLocks noChangeArrowheads="1"/>
          </p:cNvSpPr>
          <p:nvPr/>
        </p:nvSpPr>
        <p:spPr bwMode="auto">
          <a:xfrm rot="1809252">
            <a:off x="3733800" y="4953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61" name="Oval 4"/>
          <p:cNvSpPr>
            <a:spLocks noChangeArrowheads="1"/>
          </p:cNvSpPr>
          <p:nvPr/>
        </p:nvSpPr>
        <p:spPr bwMode="auto">
          <a:xfrm rot="1809252">
            <a:off x="3657600" y="5257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62" name="Oval 4"/>
          <p:cNvSpPr>
            <a:spLocks noChangeArrowheads="1"/>
          </p:cNvSpPr>
          <p:nvPr/>
        </p:nvSpPr>
        <p:spPr bwMode="auto">
          <a:xfrm rot="1809252">
            <a:off x="3352800" y="5257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63" name="Oval 2"/>
          <p:cNvSpPr>
            <a:spLocks noChangeArrowheads="1"/>
          </p:cNvSpPr>
          <p:nvPr/>
        </p:nvSpPr>
        <p:spPr bwMode="auto">
          <a:xfrm rot="2110416">
            <a:off x="762000" y="4953000"/>
            <a:ext cx="838200" cy="914400"/>
          </a:xfrm>
          <a:prstGeom prst="ellipse">
            <a:avLst/>
          </a:prstGeom>
          <a:solidFill>
            <a:schemeClr val="bg1"/>
          </a:solid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64" name="Oval 3"/>
          <p:cNvSpPr>
            <a:spLocks noChangeArrowheads="1"/>
          </p:cNvSpPr>
          <p:nvPr/>
        </p:nvSpPr>
        <p:spPr bwMode="auto">
          <a:xfrm rot="1809252">
            <a:off x="990600" y="5105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65" name="Oval 4"/>
          <p:cNvSpPr>
            <a:spLocks noChangeArrowheads="1"/>
          </p:cNvSpPr>
          <p:nvPr/>
        </p:nvSpPr>
        <p:spPr bwMode="auto">
          <a:xfrm rot="1809252">
            <a:off x="1143000" y="5257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66" name="Oval 5"/>
          <p:cNvSpPr>
            <a:spLocks noChangeArrowheads="1"/>
          </p:cNvSpPr>
          <p:nvPr/>
        </p:nvSpPr>
        <p:spPr bwMode="auto">
          <a:xfrm rot="1809252">
            <a:off x="1295400" y="5410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67" name="Oval 6"/>
          <p:cNvSpPr>
            <a:spLocks noChangeArrowheads="1"/>
          </p:cNvSpPr>
          <p:nvPr/>
        </p:nvSpPr>
        <p:spPr bwMode="auto">
          <a:xfrm rot="1809252">
            <a:off x="1447800" y="5334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68" name="Oval 7"/>
          <p:cNvSpPr>
            <a:spLocks noChangeArrowheads="1"/>
          </p:cNvSpPr>
          <p:nvPr/>
        </p:nvSpPr>
        <p:spPr bwMode="auto">
          <a:xfrm rot="1809252">
            <a:off x="1066800" y="5562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69" name="Oval 8"/>
          <p:cNvSpPr>
            <a:spLocks noChangeArrowheads="1"/>
          </p:cNvSpPr>
          <p:nvPr/>
        </p:nvSpPr>
        <p:spPr bwMode="auto">
          <a:xfrm rot="1809252">
            <a:off x="1295400" y="5715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70" name="Oval 9"/>
          <p:cNvSpPr>
            <a:spLocks noChangeArrowheads="1"/>
          </p:cNvSpPr>
          <p:nvPr/>
        </p:nvSpPr>
        <p:spPr bwMode="auto">
          <a:xfrm rot="1809252">
            <a:off x="914400" y="5257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71" name="Oval 20"/>
          <p:cNvSpPr>
            <a:spLocks noChangeArrowheads="1"/>
          </p:cNvSpPr>
          <p:nvPr/>
        </p:nvSpPr>
        <p:spPr bwMode="auto">
          <a:xfrm rot="2110416">
            <a:off x="1447800" y="5410200"/>
            <a:ext cx="838200" cy="914400"/>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72" name="Oval 118"/>
          <p:cNvSpPr>
            <a:spLocks noChangeArrowheads="1"/>
          </p:cNvSpPr>
          <p:nvPr/>
        </p:nvSpPr>
        <p:spPr bwMode="auto">
          <a:xfrm rot="1809252">
            <a:off x="1447800" y="5562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73" name="Oval 4"/>
          <p:cNvSpPr>
            <a:spLocks noChangeArrowheads="1"/>
          </p:cNvSpPr>
          <p:nvPr/>
        </p:nvSpPr>
        <p:spPr bwMode="auto">
          <a:xfrm rot="1809252">
            <a:off x="914400" y="5410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74" name="Oval 4"/>
          <p:cNvSpPr>
            <a:spLocks noChangeArrowheads="1"/>
          </p:cNvSpPr>
          <p:nvPr/>
        </p:nvSpPr>
        <p:spPr bwMode="auto">
          <a:xfrm rot="1809252">
            <a:off x="1295400" y="5105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75" name="Oval 4"/>
          <p:cNvSpPr>
            <a:spLocks noChangeArrowheads="1"/>
          </p:cNvSpPr>
          <p:nvPr/>
        </p:nvSpPr>
        <p:spPr bwMode="auto">
          <a:xfrm rot="1809252">
            <a:off x="1447800" y="5257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76" name="Oval 4"/>
          <p:cNvSpPr>
            <a:spLocks noChangeArrowheads="1"/>
          </p:cNvSpPr>
          <p:nvPr/>
        </p:nvSpPr>
        <p:spPr bwMode="auto">
          <a:xfrm rot="1809252">
            <a:off x="1295400" y="5562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77" name="Oval 4"/>
          <p:cNvSpPr>
            <a:spLocks noChangeArrowheads="1"/>
          </p:cNvSpPr>
          <p:nvPr/>
        </p:nvSpPr>
        <p:spPr bwMode="auto">
          <a:xfrm rot="1809252">
            <a:off x="1066800" y="5410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78" name="Oval 4"/>
          <p:cNvSpPr>
            <a:spLocks noChangeArrowheads="1"/>
          </p:cNvSpPr>
          <p:nvPr/>
        </p:nvSpPr>
        <p:spPr bwMode="auto">
          <a:xfrm rot="1809252">
            <a:off x="1066800" y="5715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a:solidFill>
                <a:srgbClr val="0000FF"/>
              </a:solidFill>
            </a:endParaRPr>
          </a:p>
        </p:txBody>
      </p:sp>
      <p:sp>
        <p:nvSpPr>
          <p:cNvPr id="6379" name="Oval 4"/>
          <p:cNvSpPr>
            <a:spLocks noChangeArrowheads="1"/>
          </p:cNvSpPr>
          <p:nvPr/>
        </p:nvSpPr>
        <p:spPr bwMode="auto">
          <a:xfrm rot="1809252">
            <a:off x="1295400" y="5257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80" name="Oval 4"/>
          <p:cNvSpPr>
            <a:spLocks noChangeArrowheads="1"/>
          </p:cNvSpPr>
          <p:nvPr/>
        </p:nvSpPr>
        <p:spPr bwMode="auto">
          <a:xfrm rot="1809252">
            <a:off x="1219200" y="5562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81" name="Oval 4"/>
          <p:cNvSpPr>
            <a:spLocks noChangeArrowheads="1"/>
          </p:cNvSpPr>
          <p:nvPr/>
        </p:nvSpPr>
        <p:spPr bwMode="auto">
          <a:xfrm rot="1809252">
            <a:off x="1371600" y="5715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82" name="Oval 3"/>
          <p:cNvSpPr>
            <a:spLocks noChangeArrowheads="1"/>
          </p:cNvSpPr>
          <p:nvPr/>
        </p:nvSpPr>
        <p:spPr bwMode="auto">
          <a:xfrm rot="1809252">
            <a:off x="1676400" y="5562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83" name="Oval 4"/>
          <p:cNvSpPr>
            <a:spLocks noChangeArrowheads="1"/>
          </p:cNvSpPr>
          <p:nvPr/>
        </p:nvSpPr>
        <p:spPr bwMode="auto">
          <a:xfrm rot="1809252">
            <a:off x="1828800" y="5715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84" name="Oval 5"/>
          <p:cNvSpPr>
            <a:spLocks noChangeArrowheads="1"/>
          </p:cNvSpPr>
          <p:nvPr/>
        </p:nvSpPr>
        <p:spPr bwMode="auto">
          <a:xfrm rot="1809252">
            <a:off x="1981200" y="5867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85" name="Oval 6"/>
          <p:cNvSpPr>
            <a:spLocks noChangeArrowheads="1"/>
          </p:cNvSpPr>
          <p:nvPr/>
        </p:nvSpPr>
        <p:spPr bwMode="auto">
          <a:xfrm rot="1809252">
            <a:off x="2133600" y="5791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86" name="Oval 7"/>
          <p:cNvSpPr>
            <a:spLocks noChangeArrowheads="1"/>
          </p:cNvSpPr>
          <p:nvPr/>
        </p:nvSpPr>
        <p:spPr bwMode="auto">
          <a:xfrm rot="1809252">
            <a:off x="1752600" y="6019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87" name="Oval 8"/>
          <p:cNvSpPr>
            <a:spLocks noChangeArrowheads="1"/>
          </p:cNvSpPr>
          <p:nvPr/>
        </p:nvSpPr>
        <p:spPr bwMode="auto">
          <a:xfrm rot="1809252">
            <a:off x="1981200" y="6172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88" name="Oval 9"/>
          <p:cNvSpPr>
            <a:spLocks noChangeArrowheads="1"/>
          </p:cNvSpPr>
          <p:nvPr/>
        </p:nvSpPr>
        <p:spPr bwMode="auto">
          <a:xfrm rot="1809252">
            <a:off x="1600200" y="5715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89" name="Oval 118"/>
          <p:cNvSpPr>
            <a:spLocks noChangeArrowheads="1"/>
          </p:cNvSpPr>
          <p:nvPr/>
        </p:nvSpPr>
        <p:spPr bwMode="auto">
          <a:xfrm rot="1809252">
            <a:off x="2133600" y="6019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90" name="Oval 4"/>
          <p:cNvSpPr>
            <a:spLocks noChangeArrowheads="1"/>
          </p:cNvSpPr>
          <p:nvPr/>
        </p:nvSpPr>
        <p:spPr bwMode="auto">
          <a:xfrm rot="1809252">
            <a:off x="1600200" y="5867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91" name="Oval 4"/>
          <p:cNvSpPr>
            <a:spLocks noChangeArrowheads="1"/>
          </p:cNvSpPr>
          <p:nvPr/>
        </p:nvSpPr>
        <p:spPr bwMode="auto">
          <a:xfrm rot="1809252">
            <a:off x="1981200" y="5562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92" name="Oval 4"/>
          <p:cNvSpPr>
            <a:spLocks noChangeArrowheads="1"/>
          </p:cNvSpPr>
          <p:nvPr/>
        </p:nvSpPr>
        <p:spPr bwMode="auto">
          <a:xfrm rot="1809252">
            <a:off x="2133600" y="5715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93" name="Oval 4"/>
          <p:cNvSpPr>
            <a:spLocks noChangeArrowheads="1"/>
          </p:cNvSpPr>
          <p:nvPr/>
        </p:nvSpPr>
        <p:spPr bwMode="auto">
          <a:xfrm rot="1809252">
            <a:off x="1981200" y="6019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94" name="Oval 4"/>
          <p:cNvSpPr>
            <a:spLocks noChangeArrowheads="1"/>
          </p:cNvSpPr>
          <p:nvPr/>
        </p:nvSpPr>
        <p:spPr bwMode="auto">
          <a:xfrm rot="1809252">
            <a:off x="1752600" y="5867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95" name="Oval 4"/>
          <p:cNvSpPr>
            <a:spLocks noChangeArrowheads="1"/>
          </p:cNvSpPr>
          <p:nvPr/>
        </p:nvSpPr>
        <p:spPr bwMode="auto">
          <a:xfrm rot="1809252">
            <a:off x="1752600" y="6172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a:solidFill>
                <a:srgbClr val="0000FF"/>
              </a:solidFill>
            </a:endParaRPr>
          </a:p>
        </p:txBody>
      </p:sp>
      <p:sp>
        <p:nvSpPr>
          <p:cNvPr id="6396" name="Oval 4"/>
          <p:cNvSpPr>
            <a:spLocks noChangeArrowheads="1"/>
          </p:cNvSpPr>
          <p:nvPr/>
        </p:nvSpPr>
        <p:spPr bwMode="auto">
          <a:xfrm rot="1809252">
            <a:off x="1981200" y="5715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97" name="Oval 4"/>
          <p:cNvSpPr>
            <a:spLocks noChangeArrowheads="1"/>
          </p:cNvSpPr>
          <p:nvPr/>
        </p:nvSpPr>
        <p:spPr bwMode="auto">
          <a:xfrm rot="1809252">
            <a:off x="1905000" y="6019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6398" name="Oval 4"/>
          <p:cNvSpPr>
            <a:spLocks noChangeArrowheads="1"/>
          </p:cNvSpPr>
          <p:nvPr/>
        </p:nvSpPr>
        <p:spPr bwMode="auto">
          <a:xfrm rot="1809252">
            <a:off x="1600200" y="6019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32" name="TextBox 31">
            <a:extLst>
              <a:ext uri="{FF2B5EF4-FFF2-40B4-BE49-F238E27FC236}">
                <a16:creationId xmlns:a16="http://schemas.microsoft.com/office/drawing/2014/main" id="{350CA70F-F486-C9B3-8920-E27165EB1C7C}"/>
              </a:ext>
            </a:extLst>
          </p:cNvPr>
          <p:cNvSpPr txBox="1"/>
          <p:nvPr/>
        </p:nvSpPr>
        <p:spPr>
          <a:xfrm>
            <a:off x="7210436" y="5921887"/>
            <a:ext cx="1931427" cy="923330"/>
          </a:xfrm>
          <a:prstGeom prst="rect">
            <a:avLst/>
          </a:prstGeom>
          <a:noFill/>
        </p:spPr>
        <p:txBody>
          <a:bodyPr wrap="square" rtlCol="0">
            <a:spAutoFit/>
          </a:bodyPr>
          <a:lstStyle/>
          <a:p>
            <a:r>
              <a:rPr lang="en-US" altLang="en-US" sz="5400" dirty="0">
                <a:solidFill>
                  <a:schemeClr val="tx1">
                    <a:lumMod val="95000"/>
                    <a:lumOff val="5000"/>
                  </a:schemeClr>
                </a:solidFill>
                <a:latin typeface="Times New Roman" panose="02020603050405020304" pitchFamily="18" charset="0"/>
                <a:cs typeface="Times New Roman" panose="02020603050405020304" pitchFamily="18" charset="0"/>
              </a:rPr>
              <a:t>GAS</a:t>
            </a:r>
            <a:endParaRPr lang="en-US" sz="3200" dirty="0"/>
          </a:p>
        </p:txBody>
      </p:sp>
    </p:spTree>
    <p:extLst>
      <p:ext uri="{BB962C8B-B14F-4D97-AF65-F5344CB8AC3E}">
        <p14:creationId xmlns:p14="http://schemas.microsoft.com/office/powerpoint/2010/main" val="347001018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0" y="1524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prstClr val="black"/>
                </a:solidFill>
              </a:rPr>
              <a:t>Electron Dispersion forces.  </a:t>
            </a:r>
          </a:p>
        </p:txBody>
      </p:sp>
      <p:sp>
        <p:nvSpPr>
          <p:cNvPr id="3" name="Oval 2"/>
          <p:cNvSpPr/>
          <p:nvPr/>
        </p:nvSpPr>
        <p:spPr>
          <a:xfrm>
            <a:off x="762000" y="1371600"/>
            <a:ext cx="990600" cy="1066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4" name="Oval 3"/>
          <p:cNvSpPr/>
          <p:nvPr/>
        </p:nvSpPr>
        <p:spPr>
          <a:xfrm>
            <a:off x="990600" y="152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5" name="Oval 4"/>
          <p:cNvSpPr/>
          <p:nvPr/>
        </p:nvSpPr>
        <p:spPr>
          <a:xfrm>
            <a:off x="11430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6" name="Oval 5"/>
          <p:cNvSpPr/>
          <p:nvPr/>
        </p:nvSpPr>
        <p:spPr>
          <a:xfrm>
            <a:off x="12954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8" name="Oval 7"/>
          <p:cNvSpPr/>
          <p:nvPr/>
        </p:nvSpPr>
        <p:spPr>
          <a:xfrm>
            <a:off x="10668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9" name="Oval 8"/>
          <p:cNvSpPr/>
          <p:nvPr/>
        </p:nvSpPr>
        <p:spPr>
          <a:xfrm>
            <a:off x="12954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 name="Oval 9"/>
          <p:cNvSpPr/>
          <p:nvPr/>
        </p:nvSpPr>
        <p:spPr>
          <a:xfrm>
            <a:off x="9144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7178" name="TextBox 117"/>
          <p:cNvSpPr txBox="1">
            <a:spLocks noChangeArrowheads="1"/>
          </p:cNvSpPr>
          <p:nvPr/>
        </p:nvSpPr>
        <p:spPr bwMode="auto">
          <a:xfrm>
            <a:off x="4829193" y="43458"/>
            <a:ext cx="4343400"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006600"/>
                </a:solidFill>
                <a:latin typeface="Times New Roman" panose="02020603050405020304" pitchFamily="18" charset="0"/>
                <a:cs typeface="Times New Roman" panose="02020603050405020304" pitchFamily="18" charset="0"/>
              </a:rPr>
              <a:t>Each Br atom has a 2-8-18-7 electron configuration. </a:t>
            </a:r>
            <a:br>
              <a:rPr lang="en-US" altLang="en-US" sz="1800" dirty="0">
                <a:solidFill>
                  <a:srgbClr val="006600"/>
                </a:solidFill>
                <a:latin typeface="Times New Roman" panose="02020603050405020304" pitchFamily="18" charset="0"/>
                <a:cs typeface="Times New Roman" panose="02020603050405020304" pitchFamily="18" charset="0"/>
              </a:rPr>
            </a:br>
            <a:br>
              <a:rPr lang="en-US" altLang="en-US" sz="1800" dirty="0">
                <a:solidFill>
                  <a:srgbClr val="006600"/>
                </a:solidFill>
                <a:latin typeface="Times New Roman" panose="02020603050405020304" pitchFamily="18" charset="0"/>
                <a:cs typeface="Times New Roman" panose="02020603050405020304" pitchFamily="18" charset="0"/>
              </a:rPr>
            </a:br>
            <a:r>
              <a:rPr lang="en-US" altLang="en-US" sz="1800" b="1" dirty="0">
                <a:solidFill>
                  <a:srgbClr val="006600"/>
                </a:solidFill>
                <a:latin typeface="Times New Roman" panose="02020603050405020304" pitchFamily="18" charset="0"/>
                <a:cs typeface="Times New Roman" panose="02020603050405020304" pitchFamily="18" charset="0"/>
              </a:rPr>
              <a:t>Br</a:t>
            </a:r>
            <a:r>
              <a:rPr lang="en-US" altLang="en-US" sz="1800" b="1" baseline="-25000" dirty="0">
                <a:solidFill>
                  <a:srgbClr val="006600"/>
                </a:solidFill>
                <a:latin typeface="Times New Roman" panose="02020603050405020304" pitchFamily="18" charset="0"/>
                <a:cs typeface="Times New Roman" panose="02020603050405020304" pitchFamily="18" charset="0"/>
              </a:rPr>
              <a:t>2</a:t>
            </a:r>
            <a:r>
              <a:rPr lang="en-US" altLang="en-US" sz="1800" b="1" dirty="0">
                <a:solidFill>
                  <a:srgbClr val="006600"/>
                </a:solidFill>
                <a:latin typeface="Times New Roman" panose="02020603050405020304" pitchFamily="18" charset="0"/>
                <a:cs typeface="Times New Roman" panose="02020603050405020304" pitchFamily="18" charset="0"/>
              </a:rPr>
              <a:t> molecules have 70 electrons!</a:t>
            </a:r>
          </a:p>
          <a:p>
            <a:pPr eaLnBrk="1" hangingPunct="1">
              <a:spcBef>
                <a:spcPct val="0"/>
              </a:spcBef>
              <a:buFontTx/>
              <a:buNone/>
            </a:pPr>
            <a:endParaRPr lang="en-US" altLang="en-US" sz="1800" dirty="0">
              <a:solidFill>
                <a:srgbClr val="0066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800" dirty="0">
                <a:solidFill>
                  <a:srgbClr val="006600"/>
                </a:solidFill>
                <a:latin typeface="Times New Roman" panose="02020603050405020304" pitchFamily="18" charset="0"/>
                <a:cs typeface="Times New Roman" panose="02020603050405020304" pitchFamily="18" charset="0"/>
              </a:rPr>
              <a:t>These electrons all shift about so much that when a dipole is temporarily created, it’s much stronger than with F</a:t>
            </a:r>
            <a:r>
              <a:rPr lang="en-US" altLang="en-US" sz="1800" baseline="-25000" dirty="0">
                <a:solidFill>
                  <a:srgbClr val="006600"/>
                </a:solidFill>
                <a:latin typeface="Times New Roman" panose="02020603050405020304" pitchFamily="18" charset="0"/>
                <a:cs typeface="Times New Roman" panose="02020603050405020304" pitchFamily="18" charset="0"/>
              </a:rPr>
              <a:t>2</a:t>
            </a:r>
            <a:r>
              <a:rPr lang="en-US" altLang="en-US" sz="1800" dirty="0">
                <a:solidFill>
                  <a:srgbClr val="006600"/>
                </a:solidFill>
                <a:latin typeface="Times New Roman" panose="02020603050405020304" pitchFamily="18" charset="0"/>
                <a:cs typeface="Times New Roman" panose="02020603050405020304" pitchFamily="18" charset="0"/>
              </a:rPr>
              <a:t> or Cl</a:t>
            </a:r>
            <a:r>
              <a:rPr lang="en-US" altLang="en-US" sz="1800" baseline="-25000" dirty="0">
                <a:solidFill>
                  <a:srgbClr val="006600"/>
                </a:solidFill>
                <a:latin typeface="Times New Roman" panose="02020603050405020304" pitchFamily="18" charset="0"/>
                <a:cs typeface="Times New Roman" panose="02020603050405020304" pitchFamily="18" charset="0"/>
              </a:rPr>
              <a:t>2</a:t>
            </a:r>
            <a:r>
              <a:rPr lang="en-US" altLang="en-US" sz="1800" dirty="0">
                <a:solidFill>
                  <a:srgbClr val="006600"/>
                </a:solidFill>
                <a:latin typeface="Times New Roman" panose="02020603050405020304" pitchFamily="18" charset="0"/>
                <a:cs typeface="Times New Roman" panose="02020603050405020304" pitchFamily="18" charset="0"/>
              </a:rPr>
              <a:t>. </a:t>
            </a:r>
            <a:br>
              <a:rPr lang="en-US" altLang="en-US" sz="1800" dirty="0">
                <a:solidFill>
                  <a:srgbClr val="006600"/>
                </a:solidFill>
                <a:latin typeface="Times New Roman" panose="02020603050405020304" pitchFamily="18" charset="0"/>
                <a:cs typeface="Times New Roman" panose="02020603050405020304" pitchFamily="18" charset="0"/>
              </a:rPr>
            </a:br>
            <a:r>
              <a:rPr lang="en-US" altLang="en-US" sz="1800" dirty="0">
                <a:solidFill>
                  <a:srgbClr val="00660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1800" dirty="0">
                <a:solidFill>
                  <a:srgbClr val="006600"/>
                </a:solidFill>
                <a:latin typeface="Times New Roman" panose="02020603050405020304" pitchFamily="18" charset="0"/>
                <a:cs typeface="Times New Roman" panose="02020603050405020304" pitchFamily="18" charset="0"/>
              </a:rPr>
              <a:t>At STP, electron dispersion force is</a:t>
            </a:r>
            <a:br>
              <a:rPr lang="en-US" altLang="en-US" sz="1800" dirty="0">
                <a:solidFill>
                  <a:srgbClr val="006600"/>
                </a:solidFill>
                <a:latin typeface="Times New Roman" panose="02020603050405020304" pitchFamily="18" charset="0"/>
                <a:cs typeface="Times New Roman" panose="02020603050405020304" pitchFamily="18" charset="0"/>
              </a:rPr>
            </a:br>
            <a:r>
              <a:rPr lang="en-US" altLang="en-US" sz="1800" dirty="0">
                <a:solidFill>
                  <a:srgbClr val="006600"/>
                </a:solidFill>
                <a:latin typeface="Times New Roman" panose="02020603050405020304" pitchFamily="18" charset="0"/>
                <a:cs typeface="Times New Roman" panose="02020603050405020304" pitchFamily="18" charset="0"/>
              </a:rPr>
              <a:t>strong enough to make Br</a:t>
            </a:r>
            <a:r>
              <a:rPr lang="en-US" altLang="en-US" sz="1800" baseline="-25000" dirty="0">
                <a:solidFill>
                  <a:srgbClr val="006600"/>
                </a:solidFill>
                <a:latin typeface="Times New Roman" panose="02020603050405020304" pitchFamily="18" charset="0"/>
                <a:cs typeface="Times New Roman" panose="02020603050405020304" pitchFamily="18" charset="0"/>
              </a:rPr>
              <a:t>2</a:t>
            </a:r>
            <a:r>
              <a:rPr lang="en-US" altLang="en-US" sz="1800" dirty="0">
                <a:solidFill>
                  <a:srgbClr val="006600"/>
                </a:solidFill>
                <a:latin typeface="Times New Roman" panose="02020603050405020304" pitchFamily="18" charset="0"/>
                <a:cs typeface="Times New Roman" panose="02020603050405020304" pitchFamily="18" charset="0"/>
              </a:rPr>
              <a:t> a liquid!</a:t>
            </a:r>
          </a:p>
          <a:p>
            <a:pPr eaLnBrk="1" hangingPunct="1">
              <a:spcBef>
                <a:spcPct val="0"/>
              </a:spcBef>
              <a:buFontTx/>
              <a:buNone/>
            </a:pPr>
            <a:endParaRPr lang="en-US" altLang="en-US" sz="1800" dirty="0">
              <a:solidFill>
                <a:srgbClr val="0066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800" dirty="0">
                <a:solidFill>
                  <a:srgbClr val="006600"/>
                </a:solidFill>
                <a:latin typeface="Times New Roman" panose="02020603050405020304" pitchFamily="18" charset="0"/>
                <a:cs typeface="Times New Roman" panose="02020603050405020304" pitchFamily="18" charset="0"/>
              </a:rPr>
              <a:t>The weak </a:t>
            </a:r>
            <a:r>
              <a:rPr lang="en-US" altLang="en-US" sz="1800" u="sng" dirty="0">
                <a:solidFill>
                  <a:srgbClr val="006600"/>
                </a:solidFill>
                <a:latin typeface="Times New Roman" panose="02020603050405020304" pitchFamily="18" charset="0"/>
                <a:cs typeface="Times New Roman" panose="02020603050405020304" pitchFamily="18" charset="0"/>
              </a:rPr>
              <a:t>but constant</a:t>
            </a:r>
            <a:r>
              <a:rPr lang="en-US" altLang="en-US" sz="1800" dirty="0">
                <a:solidFill>
                  <a:srgbClr val="006600"/>
                </a:solidFill>
                <a:latin typeface="Times New Roman" panose="02020603050405020304" pitchFamily="18" charset="0"/>
                <a:cs typeface="Times New Roman" panose="02020603050405020304" pitchFamily="18" charset="0"/>
              </a:rPr>
              <a:t> intermolecular attractions accumulate.  This will </a:t>
            </a:r>
            <a:br>
              <a:rPr lang="en-US" altLang="en-US" sz="1800" dirty="0">
                <a:solidFill>
                  <a:srgbClr val="006600"/>
                </a:solidFill>
                <a:latin typeface="Times New Roman" panose="02020603050405020304" pitchFamily="18" charset="0"/>
                <a:cs typeface="Times New Roman" panose="02020603050405020304" pitchFamily="18" charset="0"/>
              </a:rPr>
            </a:br>
            <a:r>
              <a:rPr lang="en-US" altLang="en-US" sz="1800" dirty="0">
                <a:solidFill>
                  <a:srgbClr val="006600"/>
                </a:solidFill>
                <a:latin typeface="Times New Roman" panose="02020603050405020304" pitchFamily="18" charset="0"/>
                <a:cs typeface="Times New Roman" panose="02020603050405020304" pitchFamily="18" charset="0"/>
              </a:rPr>
              <a:t>impact the phase of the substance.   </a:t>
            </a:r>
          </a:p>
          <a:p>
            <a:pPr eaLnBrk="1" hangingPunct="1">
              <a:spcBef>
                <a:spcPct val="0"/>
              </a:spcBef>
              <a:buFontTx/>
              <a:buNone/>
            </a:pPr>
            <a:endParaRPr lang="en-US" altLang="en-US" sz="1800" dirty="0">
              <a:solidFill>
                <a:srgbClr val="0066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The 273 Kelvin kinetic energy cannot overcome the intermolecular attractions, </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b="1" dirty="0">
                <a:solidFill>
                  <a:srgbClr val="FF0000"/>
                </a:solidFill>
                <a:latin typeface="Times New Roman" panose="02020603050405020304" pitchFamily="18" charset="0"/>
                <a:cs typeface="Times New Roman" panose="02020603050405020304" pitchFamily="18" charset="0"/>
              </a:rPr>
              <a:t>Br</a:t>
            </a:r>
            <a:r>
              <a:rPr lang="en-US" altLang="en-US" sz="4000" b="1" baseline="-25000" dirty="0">
                <a:solidFill>
                  <a:srgbClr val="FF0000"/>
                </a:solidFill>
                <a:latin typeface="Times New Roman" panose="02020603050405020304" pitchFamily="18" charset="0"/>
                <a:cs typeface="Times New Roman" panose="02020603050405020304" pitchFamily="18" charset="0"/>
              </a:rPr>
              <a:t>2</a:t>
            </a:r>
            <a:r>
              <a:rPr lang="en-US" altLang="en-US" sz="4000" b="1" dirty="0">
                <a:solidFill>
                  <a:srgbClr val="FF0000"/>
                </a:solidFill>
                <a:latin typeface="Times New Roman" panose="02020603050405020304" pitchFamily="18" charset="0"/>
                <a:cs typeface="Times New Roman" panose="02020603050405020304" pitchFamily="18" charset="0"/>
              </a:rPr>
              <a:t> is a liquid </a:t>
            </a:r>
            <a:r>
              <a:rPr lang="en-US" altLang="en-US" sz="2800" b="1" dirty="0">
                <a:solidFill>
                  <a:srgbClr val="FF0000"/>
                </a:solidFill>
                <a:latin typeface="Times New Roman" panose="02020603050405020304" pitchFamily="18" charset="0"/>
                <a:cs typeface="Times New Roman" panose="02020603050405020304" pitchFamily="18" charset="0"/>
              </a:rPr>
              <a:t>at STP</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19" name="Oval 118"/>
          <p:cNvSpPr/>
          <p:nvPr/>
        </p:nvSpPr>
        <p:spPr>
          <a:xfrm>
            <a:off x="14478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20" name="Oval 119"/>
          <p:cNvSpPr/>
          <p:nvPr/>
        </p:nvSpPr>
        <p:spPr>
          <a:xfrm>
            <a:off x="1219200" y="1447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7181" name="Text Box 15"/>
          <p:cNvSpPr txBox="1">
            <a:spLocks noChangeArrowheads="1"/>
          </p:cNvSpPr>
          <p:nvPr/>
        </p:nvSpPr>
        <p:spPr bwMode="auto">
          <a:xfrm>
            <a:off x="685800" y="8382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00CC"/>
                </a:solidFill>
              </a:rPr>
              <a:t>Example 3:  Bromine Br</a:t>
            </a:r>
            <a:r>
              <a:rPr lang="en-US" altLang="en-US" baseline="-25000">
                <a:solidFill>
                  <a:srgbClr val="0000CC"/>
                </a:solidFill>
              </a:rPr>
              <a:t>2</a:t>
            </a:r>
          </a:p>
        </p:txBody>
      </p:sp>
      <p:sp>
        <p:nvSpPr>
          <p:cNvPr id="2" name="Oval 4"/>
          <p:cNvSpPr/>
          <p:nvPr/>
        </p:nvSpPr>
        <p:spPr>
          <a:xfrm>
            <a:off x="9144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7" name="Oval 4"/>
          <p:cNvSpPr/>
          <p:nvPr/>
        </p:nvSpPr>
        <p:spPr>
          <a:xfrm>
            <a:off x="1295400" y="152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1" name="Oval 4"/>
          <p:cNvSpPr/>
          <p:nvPr/>
        </p:nvSpPr>
        <p:spPr>
          <a:xfrm>
            <a:off x="14478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2" name="Oval 4"/>
          <p:cNvSpPr/>
          <p:nvPr/>
        </p:nvSpPr>
        <p:spPr>
          <a:xfrm>
            <a:off x="12954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3" name="Oval 4"/>
          <p:cNvSpPr/>
          <p:nvPr/>
        </p:nvSpPr>
        <p:spPr>
          <a:xfrm>
            <a:off x="10668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4" name="Oval 4"/>
          <p:cNvSpPr/>
          <p:nvPr/>
        </p:nvSpPr>
        <p:spPr>
          <a:xfrm>
            <a:off x="10668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b="1">
              <a:solidFill>
                <a:srgbClr val="0000FF"/>
              </a:solidFill>
            </a:endParaRPr>
          </a:p>
        </p:txBody>
      </p:sp>
      <p:sp>
        <p:nvSpPr>
          <p:cNvPr id="15" name="Oval 4"/>
          <p:cNvSpPr/>
          <p:nvPr/>
        </p:nvSpPr>
        <p:spPr>
          <a:xfrm>
            <a:off x="12954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6" name="Oval 4"/>
          <p:cNvSpPr/>
          <p:nvPr/>
        </p:nvSpPr>
        <p:spPr>
          <a:xfrm>
            <a:off x="12192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7" name="Oval 4"/>
          <p:cNvSpPr/>
          <p:nvPr/>
        </p:nvSpPr>
        <p:spPr>
          <a:xfrm>
            <a:off x="13716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 name="Oval 4"/>
          <p:cNvSpPr/>
          <p:nvPr/>
        </p:nvSpPr>
        <p:spPr>
          <a:xfrm>
            <a:off x="16002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9" name="Oval 4"/>
          <p:cNvSpPr/>
          <p:nvPr/>
        </p:nvSpPr>
        <p:spPr>
          <a:xfrm>
            <a:off x="15240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0" name="Oval 4"/>
          <p:cNvSpPr/>
          <p:nvPr/>
        </p:nvSpPr>
        <p:spPr>
          <a:xfrm>
            <a:off x="1447800" y="152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1" name="Oval 4"/>
          <p:cNvSpPr/>
          <p:nvPr/>
        </p:nvSpPr>
        <p:spPr>
          <a:xfrm>
            <a:off x="1600200" y="2057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2" name="Oval 4"/>
          <p:cNvSpPr/>
          <p:nvPr/>
        </p:nvSpPr>
        <p:spPr>
          <a:xfrm>
            <a:off x="1371600" y="2209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3" name="Oval 4"/>
          <p:cNvSpPr/>
          <p:nvPr/>
        </p:nvSpPr>
        <p:spPr>
          <a:xfrm>
            <a:off x="1219200" y="228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4" name="Oval 4"/>
          <p:cNvSpPr/>
          <p:nvPr/>
        </p:nvSpPr>
        <p:spPr>
          <a:xfrm>
            <a:off x="1524000" y="2209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5" name="Oval 4"/>
          <p:cNvSpPr/>
          <p:nvPr/>
        </p:nvSpPr>
        <p:spPr>
          <a:xfrm>
            <a:off x="9144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6" name="Oval 4"/>
          <p:cNvSpPr/>
          <p:nvPr/>
        </p:nvSpPr>
        <p:spPr>
          <a:xfrm>
            <a:off x="914400" y="1905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7" name="Oval 4"/>
          <p:cNvSpPr/>
          <p:nvPr/>
        </p:nvSpPr>
        <p:spPr>
          <a:xfrm>
            <a:off x="990600" y="228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8" name="Oval 4"/>
          <p:cNvSpPr/>
          <p:nvPr/>
        </p:nvSpPr>
        <p:spPr>
          <a:xfrm>
            <a:off x="14478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29" name="Oval 4"/>
          <p:cNvSpPr/>
          <p:nvPr/>
        </p:nvSpPr>
        <p:spPr>
          <a:xfrm>
            <a:off x="1295400" y="228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30" name="Oval 4"/>
          <p:cNvSpPr/>
          <p:nvPr/>
        </p:nvSpPr>
        <p:spPr>
          <a:xfrm>
            <a:off x="15240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31" name="Oval 4"/>
          <p:cNvSpPr/>
          <p:nvPr/>
        </p:nvSpPr>
        <p:spPr>
          <a:xfrm>
            <a:off x="16002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32" name="Oval 4"/>
          <p:cNvSpPr/>
          <p:nvPr/>
        </p:nvSpPr>
        <p:spPr>
          <a:xfrm>
            <a:off x="1143000" y="1600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33" name="Oval 4"/>
          <p:cNvSpPr/>
          <p:nvPr/>
        </p:nvSpPr>
        <p:spPr>
          <a:xfrm>
            <a:off x="11430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35" name="Oval 4"/>
          <p:cNvSpPr/>
          <p:nvPr/>
        </p:nvSpPr>
        <p:spPr>
          <a:xfrm>
            <a:off x="1143000" y="2057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36" name="Oval 4"/>
          <p:cNvSpPr/>
          <p:nvPr/>
        </p:nvSpPr>
        <p:spPr>
          <a:xfrm>
            <a:off x="10668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37" name="Oval 4"/>
          <p:cNvSpPr/>
          <p:nvPr/>
        </p:nvSpPr>
        <p:spPr>
          <a:xfrm>
            <a:off x="8382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38" name="Oval 2"/>
          <p:cNvSpPr/>
          <p:nvPr/>
        </p:nvSpPr>
        <p:spPr>
          <a:xfrm>
            <a:off x="1752600" y="1371600"/>
            <a:ext cx="990600" cy="1066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39" name="Oval 3"/>
          <p:cNvSpPr/>
          <p:nvPr/>
        </p:nvSpPr>
        <p:spPr>
          <a:xfrm>
            <a:off x="1981200" y="152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40" name="Oval 4"/>
          <p:cNvSpPr/>
          <p:nvPr/>
        </p:nvSpPr>
        <p:spPr>
          <a:xfrm>
            <a:off x="21336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41" name="Oval 5"/>
          <p:cNvSpPr/>
          <p:nvPr/>
        </p:nvSpPr>
        <p:spPr>
          <a:xfrm>
            <a:off x="22860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42" name="Oval 7"/>
          <p:cNvSpPr/>
          <p:nvPr/>
        </p:nvSpPr>
        <p:spPr>
          <a:xfrm>
            <a:off x="20574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43" name="Oval 8"/>
          <p:cNvSpPr/>
          <p:nvPr/>
        </p:nvSpPr>
        <p:spPr>
          <a:xfrm>
            <a:off x="22860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45" name="Oval 9"/>
          <p:cNvSpPr/>
          <p:nvPr/>
        </p:nvSpPr>
        <p:spPr>
          <a:xfrm>
            <a:off x="19050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46" name="Oval 118"/>
          <p:cNvSpPr/>
          <p:nvPr/>
        </p:nvSpPr>
        <p:spPr>
          <a:xfrm>
            <a:off x="24384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48" name="Oval 119"/>
          <p:cNvSpPr/>
          <p:nvPr/>
        </p:nvSpPr>
        <p:spPr>
          <a:xfrm>
            <a:off x="2209800" y="1447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49" name="Oval 4"/>
          <p:cNvSpPr/>
          <p:nvPr/>
        </p:nvSpPr>
        <p:spPr>
          <a:xfrm>
            <a:off x="19050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50" name="Oval 4"/>
          <p:cNvSpPr/>
          <p:nvPr/>
        </p:nvSpPr>
        <p:spPr>
          <a:xfrm>
            <a:off x="2286000" y="152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51" name="Oval 4"/>
          <p:cNvSpPr/>
          <p:nvPr/>
        </p:nvSpPr>
        <p:spPr>
          <a:xfrm>
            <a:off x="24384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52" name="Oval 4"/>
          <p:cNvSpPr/>
          <p:nvPr/>
        </p:nvSpPr>
        <p:spPr>
          <a:xfrm>
            <a:off x="22860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53" name="Oval 4"/>
          <p:cNvSpPr/>
          <p:nvPr/>
        </p:nvSpPr>
        <p:spPr>
          <a:xfrm>
            <a:off x="20574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54" name="Oval 4"/>
          <p:cNvSpPr/>
          <p:nvPr/>
        </p:nvSpPr>
        <p:spPr>
          <a:xfrm>
            <a:off x="20574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b="1">
              <a:solidFill>
                <a:srgbClr val="0000FF"/>
              </a:solidFill>
            </a:endParaRPr>
          </a:p>
        </p:txBody>
      </p:sp>
      <p:sp>
        <p:nvSpPr>
          <p:cNvPr id="18455" name="Oval 4"/>
          <p:cNvSpPr/>
          <p:nvPr/>
        </p:nvSpPr>
        <p:spPr>
          <a:xfrm>
            <a:off x="22860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56" name="Oval 4"/>
          <p:cNvSpPr/>
          <p:nvPr/>
        </p:nvSpPr>
        <p:spPr>
          <a:xfrm>
            <a:off x="22098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57" name="Oval 4"/>
          <p:cNvSpPr/>
          <p:nvPr/>
        </p:nvSpPr>
        <p:spPr>
          <a:xfrm>
            <a:off x="23622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58" name="Oval 4"/>
          <p:cNvSpPr/>
          <p:nvPr/>
        </p:nvSpPr>
        <p:spPr>
          <a:xfrm>
            <a:off x="25908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59" name="Oval 4"/>
          <p:cNvSpPr/>
          <p:nvPr/>
        </p:nvSpPr>
        <p:spPr>
          <a:xfrm>
            <a:off x="25146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60" name="Oval 4"/>
          <p:cNvSpPr/>
          <p:nvPr/>
        </p:nvSpPr>
        <p:spPr>
          <a:xfrm>
            <a:off x="2438400" y="152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61" name="Oval 4"/>
          <p:cNvSpPr/>
          <p:nvPr/>
        </p:nvSpPr>
        <p:spPr>
          <a:xfrm>
            <a:off x="2590800" y="2057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62" name="Oval 4"/>
          <p:cNvSpPr/>
          <p:nvPr/>
        </p:nvSpPr>
        <p:spPr>
          <a:xfrm>
            <a:off x="2362200" y="2209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63" name="Oval 4"/>
          <p:cNvSpPr/>
          <p:nvPr/>
        </p:nvSpPr>
        <p:spPr>
          <a:xfrm>
            <a:off x="2209800" y="228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96" name="Oval 4"/>
          <p:cNvSpPr/>
          <p:nvPr/>
        </p:nvSpPr>
        <p:spPr>
          <a:xfrm>
            <a:off x="2514600" y="2209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97" name="Oval 4"/>
          <p:cNvSpPr/>
          <p:nvPr/>
        </p:nvSpPr>
        <p:spPr>
          <a:xfrm>
            <a:off x="1905000" y="213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98" name="Oval 4"/>
          <p:cNvSpPr/>
          <p:nvPr/>
        </p:nvSpPr>
        <p:spPr>
          <a:xfrm>
            <a:off x="1905000" y="1905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99" name="Oval 4"/>
          <p:cNvSpPr/>
          <p:nvPr/>
        </p:nvSpPr>
        <p:spPr>
          <a:xfrm>
            <a:off x="1981200" y="228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0" name="Oval 4"/>
          <p:cNvSpPr/>
          <p:nvPr/>
        </p:nvSpPr>
        <p:spPr>
          <a:xfrm>
            <a:off x="24384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1" name="Oval 4"/>
          <p:cNvSpPr/>
          <p:nvPr/>
        </p:nvSpPr>
        <p:spPr>
          <a:xfrm>
            <a:off x="2286000" y="228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2" name="Oval 4"/>
          <p:cNvSpPr/>
          <p:nvPr/>
        </p:nvSpPr>
        <p:spPr>
          <a:xfrm>
            <a:off x="25146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3" name="Oval 4"/>
          <p:cNvSpPr/>
          <p:nvPr/>
        </p:nvSpPr>
        <p:spPr>
          <a:xfrm>
            <a:off x="25908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4" name="Oval 4"/>
          <p:cNvSpPr/>
          <p:nvPr/>
        </p:nvSpPr>
        <p:spPr>
          <a:xfrm>
            <a:off x="2133600" y="1600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5" name="Oval 4"/>
          <p:cNvSpPr/>
          <p:nvPr/>
        </p:nvSpPr>
        <p:spPr>
          <a:xfrm>
            <a:off x="2133600" y="182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6" name="Oval 4"/>
          <p:cNvSpPr/>
          <p:nvPr/>
        </p:nvSpPr>
        <p:spPr>
          <a:xfrm>
            <a:off x="2133600" y="2057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7" name="Oval 4"/>
          <p:cNvSpPr/>
          <p:nvPr/>
        </p:nvSpPr>
        <p:spPr>
          <a:xfrm>
            <a:off x="2057400" y="167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8" name="Oval 4"/>
          <p:cNvSpPr/>
          <p:nvPr/>
        </p:nvSpPr>
        <p:spPr>
          <a:xfrm>
            <a:off x="1828800" y="198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09" name="Oval 2"/>
          <p:cNvSpPr/>
          <p:nvPr/>
        </p:nvSpPr>
        <p:spPr>
          <a:xfrm>
            <a:off x="1219200" y="2438400"/>
            <a:ext cx="990600" cy="1066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10" name="Oval 3"/>
          <p:cNvSpPr/>
          <p:nvPr/>
        </p:nvSpPr>
        <p:spPr>
          <a:xfrm>
            <a:off x="1447800" y="2590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11" name="Oval 4"/>
          <p:cNvSpPr/>
          <p:nvPr/>
        </p:nvSpPr>
        <p:spPr>
          <a:xfrm>
            <a:off x="16002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12" name="Oval 5"/>
          <p:cNvSpPr/>
          <p:nvPr/>
        </p:nvSpPr>
        <p:spPr>
          <a:xfrm>
            <a:off x="1752600" y="2895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13" name="Oval 7"/>
          <p:cNvSpPr/>
          <p:nvPr/>
        </p:nvSpPr>
        <p:spPr>
          <a:xfrm>
            <a:off x="1524000" y="3048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14" name="Oval 8"/>
          <p:cNvSpPr/>
          <p:nvPr/>
        </p:nvSpPr>
        <p:spPr>
          <a:xfrm>
            <a:off x="1752600" y="3200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15" name="Oval 9"/>
          <p:cNvSpPr/>
          <p:nvPr/>
        </p:nvSpPr>
        <p:spPr>
          <a:xfrm>
            <a:off x="13716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16" name="Oval 118"/>
          <p:cNvSpPr/>
          <p:nvPr/>
        </p:nvSpPr>
        <p:spPr>
          <a:xfrm>
            <a:off x="1905000" y="3048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17" name="Oval 119"/>
          <p:cNvSpPr/>
          <p:nvPr/>
        </p:nvSpPr>
        <p:spPr>
          <a:xfrm>
            <a:off x="1676400" y="2514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18" name="Oval 4"/>
          <p:cNvSpPr/>
          <p:nvPr/>
        </p:nvSpPr>
        <p:spPr>
          <a:xfrm>
            <a:off x="1371600" y="2895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21" name="Oval 4"/>
          <p:cNvSpPr/>
          <p:nvPr/>
        </p:nvSpPr>
        <p:spPr>
          <a:xfrm>
            <a:off x="1752600" y="2590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22" name="Oval 4"/>
          <p:cNvSpPr/>
          <p:nvPr/>
        </p:nvSpPr>
        <p:spPr>
          <a:xfrm>
            <a:off x="19050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23" name="Oval 4"/>
          <p:cNvSpPr/>
          <p:nvPr/>
        </p:nvSpPr>
        <p:spPr>
          <a:xfrm>
            <a:off x="1752600" y="3048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24" name="Oval 4"/>
          <p:cNvSpPr/>
          <p:nvPr/>
        </p:nvSpPr>
        <p:spPr>
          <a:xfrm>
            <a:off x="1524000" y="2895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25" name="Oval 4"/>
          <p:cNvSpPr/>
          <p:nvPr/>
        </p:nvSpPr>
        <p:spPr>
          <a:xfrm>
            <a:off x="1524000" y="3200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b="1">
              <a:solidFill>
                <a:srgbClr val="0000FF"/>
              </a:solidFill>
            </a:endParaRPr>
          </a:p>
        </p:txBody>
      </p:sp>
      <p:sp>
        <p:nvSpPr>
          <p:cNvPr id="126" name="Oval 4"/>
          <p:cNvSpPr/>
          <p:nvPr/>
        </p:nvSpPr>
        <p:spPr>
          <a:xfrm>
            <a:off x="17526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27" name="Oval 4"/>
          <p:cNvSpPr/>
          <p:nvPr/>
        </p:nvSpPr>
        <p:spPr>
          <a:xfrm>
            <a:off x="1676400" y="3048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64" name="Oval 4"/>
          <p:cNvSpPr/>
          <p:nvPr/>
        </p:nvSpPr>
        <p:spPr>
          <a:xfrm>
            <a:off x="1828800" y="3200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65" name="Oval 4"/>
          <p:cNvSpPr/>
          <p:nvPr/>
        </p:nvSpPr>
        <p:spPr>
          <a:xfrm>
            <a:off x="2057400" y="2895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66" name="Oval 4"/>
          <p:cNvSpPr/>
          <p:nvPr/>
        </p:nvSpPr>
        <p:spPr>
          <a:xfrm>
            <a:off x="1981200" y="3048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67" name="Oval 4"/>
          <p:cNvSpPr/>
          <p:nvPr/>
        </p:nvSpPr>
        <p:spPr>
          <a:xfrm>
            <a:off x="1905000" y="2590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68" name="Oval 4"/>
          <p:cNvSpPr/>
          <p:nvPr/>
        </p:nvSpPr>
        <p:spPr>
          <a:xfrm>
            <a:off x="2057400" y="3124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69" name="Oval 4"/>
          <p:cNvSpPr/>
          <p:nvPr/>
        </p:nvSpPr>
        <p:spPr>
          <a:xfrm>
            <a:off x="1828800" y="3276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70" name="Oval 4"/>
          <p:cNvSpPr/>
          <p:nvPr/>
        </p:nvSpPr>
        <p:spPr>
          <a:xfrm>
            <a:off x="1676400" y="3352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71" name="Oval 4"/>
          <p:cNvSpPr/>
          <p:nvPr/>
        </p:nvSpPr>
        <p:spPr>
          <a:xfrm>
            <a:off x="1981200" y="3276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72" name="Oval 4"/>
          <p:cNvSpPr/>
          <p:nvPr/>
        </p:nvSpPr>
        <p:spPr>
          <a:xfrm>
            <a:off x="1371600" y="3200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73" name="Oval 4"/>
          <p:cNvSpPr/>
          <p:nvPr/>
        </p:nvSpPr>
        <p:spPr>
          <a:xfrm>
            <a:off x="1371600" y="2971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74" name="Oval 4"/>
          <p:cNvSpPr/>
          <p:nvPr/>
        </p:nvSpPr>
        <p:spPr>
          <a:xfrm>
            <a:off x="1447800" y="3352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75" name="Oval 4"/>
          <p:cNvSpPr/>
          <p:nvPr/>
        </p:nvSpPr>
        <p:spPr>
          <a:xfrm>
            <a:off x="1905000" y="2895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76" name="Oval 4"/>
          <p:cNvSpPr/>
          <p:nvPr/>
        </p:nvSpPr>
        <p:spPr>
          <a:xfrm>
            <a:off x="1752600" y="3352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77" name="Oval 4"/>
          <p:cNvSpPr/>
          <p:nvPr/>
        </p:nvSpPr>
        <p:spPr>
          <a:xfrm>
            <a:off x="19812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78" name="Oval 4"/>
          <p:cNvSpPr/>
          <p:nvPr/>
        </p:nvSpPr>
        <p:spPr>
          <a:xfrm>
            <a:off x="20574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79" name="Oval 4"/>
          <p:cNvSpPr/>
          <p:nvPr/>
        </p:nvSpPr>
        <p:spPr>
          <a:xfrm>
            <a:off x="1600200" y="2667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80" name="Oval 4"/>
          <p:cNvSpPr/>
          <p:nvPr/>
        </p:nvSpPr>
        <p:spPr>
          <a:xfrm>
            <a:off x="1600200" y="2895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81" name="Oval 4"/>
          <p:cNvSpPr/>
          <p:nvPr/>
        </p:nvSpPr>
        <p:spPr>
          <a:xfrm>
            <a:off x="1600200" y="3124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82" name="Oval 4"/>
          <p:cNvSpPr/>
          <p:nvPr/>
        </p:nvSpPr>
        <p:spPr>
          <a:xfrm>
            <a:off x="15240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83" name="Oval 4"/>
          <p:cNvSpPr/>
          <p:nvPr/>
        </p:nvSpPr>
        <p:spPr>
          <a:xfrm>
            <a:off x="1295400" y="3048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84" name="Oval 2"/>
          <p:cNvSpPr/>
          <p:nvPr/>
        </p:nvSpPr>
        <p:spPr>
          <a:xfrm>
            <a:off x="2209800" y="2438400"/>
            <a:ext cx="990600" cy="1066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85" name="Oval 3"/>
          <p:cNvSpPr/>
          <p:nvPr/>
        </p:nvSpPr>
        <p:spPr>
          <a:xfrm>
            <a:off x="2438400" y="2590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86" name="Oval 4"/>
          <p:cNvSpPr/>
          <p:nvPr/>
        </p:nvSpPr>
        <p:spPr>
          <a:xfrm>
            <a:off x="25908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87" name="Oval 5"/>
          <p:cNvSpPr/>
          <p:nvPr/>
        </p:nvSpPr>
        <p:spPr>
          <a:xfrm>
            <a:off x="2743200" y="2895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88" name="Oval 7"/>
          <p:cNvSpPr/>
          <p:nvPr/>
        </p:nvSpPr>
        <p:spPr>
          <a:xfrm>
            <a:off x="2514600" y="3048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89" name="Oval 8"/>
          <p:cNvSpPr/>
          <p:nvPr/>
        </p:nvSpPr>
        <p:spPr>
          <a:xfrm>
            <a:off x="2743200" y="3200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90" name="Oval 9"/>
          <p:cNvSpPr/>
          <p:nvPr/>
        </p:nvSpPr>
        <p:spPr>
          <a:xfrm>
            <a:off x="23622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91" name="Oval 118"/>
          <p:cNvSpPr/>
          <p:nvPr/>
        </p:nvSpPr>
        <p:spPr>
          <a:xfrm>
            <a:off x="2895600" y="3048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92" name="Oval 119"/>
          <p:cNvSpPr/>
          <p:nvPr/>
        </p:nvSpPr>
        <p:spPr>
          <a:xfrm>
            <a:off x="2667000" y="2514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93" name="Oval 4"/>
          <p:cNvSpPr/>
          <p:nvPr/>
        </p:nvSpPr>
        <p:spPr>
          <a:xfrm>
            <a:off x="2362200" y="2895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94" name="Oval 4"/>
          <p:cNvSpPr/>
          <p:nvPr/>
        </p:nvSpPr>
        <p:spPr>
          <a:xfrm>
            <a:off x="2743200" y="2590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95" name="Oval 4"/>
          <p:cNvSpPr/>
          <p:nvPr/>
        </p:nvSpPr>
        <p:spPr>
          <a:xfrm>
            <a:off x="28956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96" name="Oval 4"/>
          <p:cNvSpPr/>
          <p:nvPr/>
        </p:nvSpPr>
        <p:spPr>
          <a:xfrm>
            <a:off x="2743200" y="3048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97" name="Oval 4"/>
          <p:cNvSpPr/>
          <p:nvPr/>
        </p:nvSpPr>
        <p:spPr>
          <a:xfrm>
            <a:off x="2514600" y="2895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498" name="Oval 4"/>
          <p:cNvSpPr/>
          <p:nvPr/>
        </p:nvSpPr>
        <p:spPr>
          <a:xfrm>
            <a:off x="2514600" y="3200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b="1">
              <a:solidFill>
                <a:srgbClr val="0000FF"/>
              </a:solidFill>
            </a:endParaRPr>
          </a:p>
        </p:txBody>
      </p:sp>
      <p:sp>
        <p:nvSpPr>
          <p:cNvPr id="18499" name="Oval 4"/>
          <p:cNvSpPr/>
          <p:nvPr/>
        </p:nvSpPr>
        <p:spPr>
          <a:xfrm>
            <a:off x="27432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00" name="Oval 4"/>
          <p:cNvSpPr/>
          <p:nvPr/>
        </p:nvSpPr>
        <p:spPr>
          <a:xfrm>
            <a:off x="2667000" y="3048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01" name="Oval 4"/>
          <p:cNvSpPr/>
          <p:nvPr/>
        </p:nvSpPr>
        <p:spPr>
          <a:xfrm>
            <a:off x="2819400" y="3200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02" name="Oval 4"/>
          <p:cNvSpPr/>
          <p:nvPr/>
        </p:nvSpPr>
        <p:spPr>
          <a:xfrm>
            <a:off x="3048000" y="2895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03" name="Oval 4"/>
          <p:cNvSpPr/>
          <p:nvPr/>
        </p:nvSpPr>
        <p:spPr>
          <a:xfrm>
            <a:off x="2971800" y="3048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04" name="Oval 4"/>
          <p:cNvSpPr/>
          <p:nvPr/>
        </p:nvSpPr>
        <p:spPr>
          <a:xfrm>
            <a:off x="2895600" y="2590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05" name="Oval 4"/>
          <p:cNvSpPr/>
          <p:nvPr/>
        </p:nvSpPr>
        <p:spPr>
          <a:xfrm>
            <a:off x="3048000" y="3124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06" name="Oval 4"/>
          <p:cNvSpPr/>
          <p:nvPr/>
        </p:nvSpPr>
        <p:spPr>
          <a:xfrm>
            <a:off x="2819400" y="3276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07" name="Oval 4"/>
          <p:cNvSpPr/>
          <p:nvPr/>
        </p:nvSpPr>
        <p:spPr>
          <a:xfrm>
            <a:off x="2667000" y="3352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08" name="Oval 4"/>
          <p:cNvSpPr/>
          <p:nvPr/>
        </p:nvSpPr>
        <p:spPr>
          <a:xfrm>
            <a:off x="2971800" y="3276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09" name="Oval 4"/>
          <p:cNvSpPr/>
          <p:nvPr/>
        </p:nvSpPr>
        <p:spPr>
          <a:xfrm>
            <a:off x="2362200" y="3200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10" name="Oval 4"/>
          <p:cNvSpPr/>
          <p:nvPr/>
        </p:nvSpPr>
        <p:spPr>
          <a:xfrm>
            <a:off x="2362200" y="2971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11" name="Oval 4"/>
          <p:cNvSpPr/>
          <p:nvPr/>
        </p:nvSpPr>
        <p:spPr>
          <a:xfrm>
            <a:off x="2438400" y="3352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12" name="Oval 4"/>
          <p:cNvSpPr/>
          <p:nvPr/>
        </p:nvSpPr>
        <p:spPr>
          <a:xfrm>
            <a:off x="2895600" y="2895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13" name="Oval 4"/>
          <p:cNvSpPr/>
          <p:nvPr/>
        </p:nvSpPr>
        <p:spPr>
          <a:xfrm>
            <a:off x="2743200" y="3352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14" name="Oval 4"/>
          <p:cNvSpPr/>
          <p:nvPr/>
        </p:nvSpPr>
        <p:spPr>
          <a:xfrm>
            <a:off x="29718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15" name="Oval 4"/>
          <p:cNvSpPr/>
          <p:nvPr/>
        </p:nvSpPr>
        <p:spPr>
          <a:xfrm>
            <a:off x="30480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16" name="Oval 4"/>
          <p:cNvSpPr/>
          <p:nvPr/>
        </p:nvSpPr>
        <p:spPr>
          <a:xfrm>
            <a:off x="2590800" y="2667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17" name="Oval 4"/>
          <p:cNvSpPr/>
          <p:nvPr/>
        </p:nvSpPr>
        <p:spPr>
          <a:xfrm>
            <a:off x="2590800" y="2895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18" name="Oval 4"/>
          <p:cNvSpPr/>
          <p:nvPr/>
        </p:nvSpPr>
        <p:spPr>
          <a:xfrm>
            <a:off x="2590800" y="3124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19" name="Oval 4"/>
          <p:cNvSpPr/>
          <p:nvPr/>
        </p:nvSpPr>
        <p:spPr>
          <a:xfrm>
            <a:off x="2514600" y="2743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20" name="Oval 4"/>
          <p:cNvSpPr/>
          <p:nvPr/>
        </p:nvSpPr>
        <p:spPr>
          <a:xfrm>
            <a:off x="2286000" y="3048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7321" name="Oval 2"/>
          <p:cNvSpPr>
            <a:spLocks noChangeArrowheads="1"/>
          </p:cNvSpPr>
          <p:nvPr/>
        </p:nvSpPr>
        <p:spPr bwMode="auto">
          <a:xfrm rot="583477">
            <a:off x="533400" y="3505200"/>
            <a:ext cx="990600" cy="1066800"/>
          </a:xfrm>
          <a:prstGeom prst="ellipse">
            <a:avLst/>
          </a:prstGeom>
          <a:solidFill>
            <a:schemeClr val="bg1"/>
          </a:solid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22" name="Oval 3"/>
          <p:cNvSpPr>
            <a:spLocks noChangeArrowheads="1"/>
          </p:cNvSpPr>
          <p:nvPr/>
        </p:nvSpPr>
        <p:spPr bwMode="auto">
          <a:xfrm rot="243108">
            <a:off x="762000" y="3657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23" name="Oval 4"/>
          <p:cNvSpPr>
            <a:spLocks noChangeArrowheads="1"/>
          </p:cNvSpPr>
          <p:nvPr/>
        </p:nvSpPr>
        <p:spPr bwMode="auto">
          <a:xfrm rot="243108">
            <a:off x="9144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24" name="Oval 5"/>
          <p:cNvSpPr>
            <a:spLocks noChangeArrowheads="1"/>
          </p:cNvSpPr>
          <p:nvPr/>
        </p:nvSpPr>
        <p:spPr bwMode="auto">
          <a:xfrm rot="243108">
            <a:off x="1066800" y="3962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25" name="Oval 7"/>
          <p:cNvSpPr>
            <a:spLocks noChangeArrowheads="1"/>
          </p:cNvSpPr>
          <p:nvPr/>
        </p:nvSpPr>
        <p:spPr bwMode="auto">
          <a:xfrm rot="243108">
            <a:off x="838200" y="4114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26" name="Oval 8"/>
          <p:cNvSpPr>
            <a:spLocks noChangeArrowheads="1"/>
          </p:cNvSpPr>
          <p:nvPr/>
        </p:nvSpPr>
        <p:spPr bwMode="auto">
          <a:xfrm rot="243108">
            <a:off x="1066800" y="4267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27" name="Oval 9"/>
          <p:cNvSpPr>
            <a:spLocks noChangeArrowheads="1"/>
          </p:cNvSpPr>
          <p:nvPr/>
        </p:nvSpPr>
        <p:spPr bwMode="auto">
          <a:xfrm rot="243108">
            <a:off x="6858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28" name="Oval 118"/>
          <p:cNvSpPr>
            <a:spLocks noChangeArrowheads="1"/>
          </p:cNvSpPr>
          <p:nvPr/>
        </p:nvSpPr>
        <p:spPr bwMode="auto">
          <a:xfrm rot="243108">
            <a:off x="1219200" y="4114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29" name="Oval 119"/>
          <p:cNvSpPr>
            <a:spLocks noChangeArrowheads="1"/>
          </p:cNvSpPr>
          <p:nvPr/>
        </p:nvSpPr>
        <p:spPr bwMode="auto">
          <a:xfrm rot="243108">
            <a:off x="990600" y="3581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30" name="Oval 4"/>
          <p:cNvSpPr>
            <a:spLocks noChangeArrowheads="1"/>
          </p:cNvSpPr>
          <p:nvPr/>
        </p:nvSpPr>
        <p:spPr bwMode="auto">
          <a:xfrm rot="243108">
            <a:off x="685800" y="3962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31" name="Oval 4"/>
          <p:cNvSpPr>
            <a:spLocks noChangeArrowheads="1"/>
          </p:cNvSpPr>
          <p:nvPr/>
        </p:nvSpPr>
        <p:spPr bwMode="auto">
          <a:xfrm rot="243108">
            <a:off x="1066800" y="3657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32" name="Oval 4"/>
          <p:cNvSpPr>
            <a:spLocks noChangeArrowheads="1"/>
          </p:cNvSpPr>
          <p:nvPr/>
        </p:nvSpPr>
        <p:spPr bwMode="auto">
          <a:xfrm rot="243108">
            <a:off x="12192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33" name="Oval 4"/>
          <p:cNvSpPr>
            <a:spLocks noChangeArrowheads="1"/>
          </p:cNvSpPr>
          <p:nvPr/>
        </p:nvSpPr>
        <p:spPr bwMode="auto">
          <a:xfrm rot="243108">
            <a:off x="1066800" y="4114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34" name="Oval 4"/>
          <p:cNvSpPr>
            <a:spLocks noChangeArrowheads="1"/>
          </p:cNvSpPr>
          <p:nvPr/>
        </p:nvSpPr>
        <p:spPr bwMode="auto">
          <a:xfrm rot="243108">
            <a:off x="838200" y="3962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35" name="Oval 4"/>
          <p:cNvSpPr>
            <a:spLocks noChangeArrowheads="1"/>
          </p:cNvSpPr>
          <p:nvPr/>
        </p:nvSpPr>
        <p:spPr bwMode="auto">
          <a:xfrm rot="243108">
            <a:off x="838200" y="4267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a:solidFill>
                <a:srgbClr val="0000FF"/>
              </a:solidFill>
            </a:endParaRPr>
          </a:p>
        </p:txBody>
      </p:sp>
      <p:sp>
        <p:nvSpPr>
          <p:cNvPr id="7336" name="Oval 4"/>
          <p:cNvSpPr>
            <a:spLocks noChangeArrowheads="1"/>
          </p:cNvSpPr>
          <p:nvPr/>
        </p:nvSpPr>
        <p:spPr bwMode="auto">
          <a:xfrm rot="243108">
            <a:off x="10668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37" name="Oval 4"/>
          <p:cNvSpPr>
            <a:spLocks noChangeArrowheads="1"/>
          </p:cNvSpPr>
          <p:nvPr/>
        </p:nvSpPr>
        <p:spPr bwMode="auto">
          <a:xfrm rot="243108">
            <a:off x="990600" y="4114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38" name="Oval 4"/>
          <p:cNvSpPr>
            <a:spLocks noChangeArrowheads="1"/>
          </p:cNvSpPr>
          <p:nvPr/>
        </p:nvSpPr>
        <p:spPr bwMode="auto">
          <a:xfrm rot="243108">
            <a:off x="1143000" y="4267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39" name="Oval 4"/>
          <p:cNvSpPr>
            <a:spLocks noChangeArrowheads="1"/>
          </p:cNvSpPr>
          <p:nvPr/>
        </p:nvSpPr>
        <p:spPr bwMode="auto">
          <a:xfrm rot="243108">
            <a:off x="1371600" y="3962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40" name="Oval 4"/>
          <p:cNvSpPr>
            <a:spLocks noChangeArrowheads="1"/>
          </p:cNvSpPr>
          <p:nvPr/>
        </p:nvSpPr>
        <p:spPr bwMode="auto">
          <a:xfrm rot="243108">
            <a:off x="1295400" y="4114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41" name="Oval 4"/>
          <p:cNvSpPr>
            <a:spLocks noChangeArrowheads="1"/>
          </p:cNvSpPr>
          <p:nvPr/>
        </p:nvSpPr>
        <p:spPr bwMode="auto">
          <a:xfrm rot="243108">
            <a:off x="1219200" y="3657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42" name="Oval 4"/>
          <p:cNvSpPr>
            <a:spLocks noChangeArrowheads="1"/>
          </p:cNvSpPr>
          <p:nvPr/>
        </p:nvSpPr>
        <p:spPr bwMode="auto">
          <a:xfrm rot="243108">
            <a:off x="1371600" y="4114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43" name="Oval 4"/>
          <p:cNvSpPr>
            <a:spLocks noChangeArrowheads="1"/>
          </p:cNvSpPr>
          <p:nvPr/>
        </p:nvSpPr>
        <p:spPr bwMode="auto">
          <a:xfrm rot="243108">
            <a:off x="1143000" y="4343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44" name="Oval 4"/>
          <p:cNvSpPr>
            <a:spLocks noChangeArrowheads="1"/>
          </p:cNvSpPr>
          <p:nvPr/>
        </p:nvSpPr>
        <p:spPr bwMode="auto">
          <a:xfrm rot="243108">
            <a:off x="990600" y="4419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45" name="Oval 4"/>
          <p:cNvSpPr>
            <a:spLocks noChangeArrowheads="1"/>
          </p:cNvSpPr>
          <p:nvPr/>
        </p:nvSpPr>
        <p:spPr bwMode="auto">
          <a:xfrm rot="243108">
            <a:off x="1295400" y="4267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46" name="Oval 4"/>
          <p:cNvSpPr>
            <a:spLocks noChangeArrowheads="1"/>
          </p:cNvSpPr>
          <p:nvPr/>
        </p:nvSpPr>
        <p:spPr bwMode="auto">
          <a:xfrm rot="243108">
            <a:off x="685800" y="4267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47" name="Oval 4"/>
          <p:cNvSpPr>
            <a:spLocks noChangeArrowheads="1"/>
          </p:cNvSpPr>
          <p:nvPr/>
        </p:nvSpPr>
        <p:spPr bwMode="auto">
          <a:xfrm rot="243108">
            <a:off x="685800" y="4038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48" name="Oval 4"/>
          <p:cNvSpPr>
            <a:spLocks noChangeArrowheads="1"/>
          </p:cNvSpPr>
          <p:nvPr/>
        </p:nvSpPr>
        <p:spPr bwMode="auto">
          <a:xfrm rot="243108">
            <a:off x="762000" y="4419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49" name="Oval 4"/>
          <p:cNvSpPr>
            <a:spLocks noChangeArrowheads="1"/>
          </p:cNvSpPr>
          <p:nvPr/>
        </p:nvSpPr>
        <p:spPr bwMode="auto">
          <a:xfrm rot="243108">
            <a:off x="1219200" y="3962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50" name="Oval 4"/>
          <p:cNvSpPr>
            <a:spLocks noChangeArrowheads="1"/>
          </p:cNvSpPr>
          <p:nvPr/>
        </p:nvSpPr>
        <p:spPr bwMode="auto">
          <a:xfrm rot="243108">
            <a:off x="1066800" y="4419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51" name="Oval 4"/>
          <p:cNvSpPr>
            <a:spLocks noChangeArrowheads="1"/>
          </p:cNvSpPr>
          <p:nvPr/>
        </p:nvSpPr>
        <p:spPr bwMode="auto">
          <a:xfrm rot="243108">
            <a:off x="12954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52" name="Oval 4"/>
          <p:cNvSpPr>
            <a:spLocks noChangeArrowheads="1"/>
          </p:cNvSpPr>
          <p:nvPr/>
        </p:nvSpPr>
        <p:spPr bwMode="auto">
          <a:xfrm rot="243108">
            <a:off x="13716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53" name="Oval 4"/>
          <p:cNvSpPr>
            <a:spLocks noChangeArrowheads="1"/>
          </p:cNvSpPr>
          <p:nvPr/>
        </p:nvSpPr>
        <p:spPr bwMode="auto">
          <a:xfrm rot="243108">
            <a:off x="914400" y="3733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54" name="Oval 4"/>
          <p:cNvSpPr>
            <a:spLocks noChangeArrowheads="1"/>
          </p:cNvSpPr>
          <p:nvPr/>
        </p:nvSpPr>
        <p:spPr bwMode="auto">
          <a:xfrm rot="243108">
            <a:off x="914400" y="3962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55" name="Oval 4"/>
          <p:cNvSpPr>
            <a:spLocks noChangeArrowheads="1"/>
          </p:cNvSpPr>
          <p:nvPr/>
        </p:nvSpPr>
        <p:spPr bwMode="auto">
          <a:xfrm rot="243108">
            <a:off x="914400" y="4191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56" name="Oval 4"/>
          <p:cNvSpPr>
            <a:spLocks noChangeArrowheads="1"/>
          </p:cNvSpPr>
          <p:nvPr/>
        </p:nvSpPr>
        <p:spPr bwMode="auto">
          <a:xfrm rot="243108">
            <a:off x="838200" y="3810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57" name="Oval 4"/>
          <p:cNvSpPr>
            <a:spLocks noChangeArrowheads="1"/>
          </p:cNvSpPr>
          <p:nvPr/>
        </p:nvSpPr>
        <p:spPr bwMode="auto">
          <a:xfrm rot="243108">
            <a:off x="609600" y="4114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58" name="Oval 2"/>
          <p:cNvSpPr>
            <a:spLocks noChangeArrowheads="1"/>
          </p:cNvSpPr>
          <p:nvPr/>
        </p:nvSpPr>
        <p:spPr bwMode="auto">
          <a:xfrm rot="583477">
            <a:off x="1295400" y="4191000"/>
            <a:ext cx="990600" cy="1066800"/>
          </a:xfrm>
          <a:prstGeom prst="ellipse">
            <a:avLst/>
          </a:prstGeom>
          <a:solidFill>
            <a:schemeClr val="bg1"/>
          </a:solid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59" name="Oval 3"/>
          <p:cNvSpPr>
            <a:spLocks noChangeArrowheads="1"/>
          </p:cNvSpPr>
          <p:nvPr/>
        </p:nvSpPr>
        <p:spPr bwMode="auto">
          <a:xfrm rot="243108">
            <a:off x="1524000" y="4343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60" name="Oval 4"/>
          <p:cNvSpPr>
            <a:spLocks noChangeArrowheads="1"/>
          </p:cNvSpPr>
          <p:nvPr/>
        </p:nvSpPr>
        <p:spPr bwMode="auto">
          <a:xfrm rot="243108">
            <a:off x="1676400" y="4495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61" name="Oval 5"/>
          <p:cNvSpPr>
            <a:spLocks noChangeArrowheads="1"/>
          </p:cNvSpPr>
          <p:nvPr/>
        </p:nvSpPr>
        <p:spPr bwMode="auto">
          <a:xfrm rot="243108">
            <a:off x="1828800" y="4648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62" name="Oval 7"/>
          <p:cNvSpPr>
            <a:spLocks noChangeArrowheads="1"/>
          </p:cNvSpPr>
          <p:nvPr/>
        </p:nvSpPr>
        <p:spPr bwMode="auto">
          <a:xfrm rot="243108">
            <a:off x="1600200" y="4800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63" name="Oval 8"/>
          <p:cNvSpPr>
            <a:spLocks noChangeArrowheads="1"/>
          </p:cNvSpPr>
          <p:nvPr/>
        </p:nvSpPr>
        <p:spPr bwMode="auto">
          <a:xfrm rot="243108">
            <a:off x="1828800" y="4953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64" name="Oval 9"/>
          <p:cNvSpPr>
            <a:spLocks noChangeArrowheads="1"/>
          </p:cNvSpPr>
          <p:nvPr/>
        </p:nvSpPr>
        <p:spPr bwMode="auto">
          <a:xfrm rot="243108">
            <a:off x="1447800" y="4495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65" name="Oval 118"/>
          <p:cNvSpPr>
            <a:spLocks noChangeArrowheads="1"/>
          </p:cNvSpPr>
          <p:nvPr/>
        </p:nvSpPr>
        <p:spPr bwMode="auto">
          <a:xfrm rot="243108">
            <a:off x="1981200" y="4800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66" name="Oval 119"/>
          <p:cNvSpPr>
            <a:spLocks noChangeArrowheads="1"/>
          </p:cNvSpPr>
          <p:nvPr/>
        </p:nvSpPr>
        <p:spPr bwMode="auto">
          <a:xfrm rot="243108">
            <a:off x="1752600" y="4267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67" name="Oval 4"/>
          <p:cNvSpPr>
            <a:spLocks noChangeArrowheads="1"/>
          </p:cNvSpPr>
          <p:nvPr/>
        </p:nvSpPr>
        <p:spPr bwMode="auto">
          <a:xfrm rot="243108">
            <a:off x="1447800" y="4648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68" name="Oval 4"/>
          <p:cNvSpPr>
            <a:spLocks noChangeArrowheads="1"/>
          </p:cNvSpPr>
          <p:nvPr/>
        </p:nvSpPr>
        <p:spPr bwMode="auto">
          <a:xfrm rot="243108">
            <a:off x="1828800" y="4343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69" name="Oval 4"/>
          <p:cNvSpPr>
            <a:spLocks noChangeArrowheads="1"/>
          </p:cNvSpPr>
          <p:nvPr/>
        </p:nvSpPr>
        <p:spPr bwMode="auto">
          <a:xfrm rot="243108">
            <a:off x="1981200" y="4495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70" name="Oval 4"/>
          <p:cNvSpPr>
            <a:spLocks noChangeArrowheads="1"/>
          </p:cNvSpPr>
          <p:nvPr/>
        </p:nvSpPr>
        <p:spPr bwMode="auto">
          <a:xfrm rot="243108">
            <a:off x="1828800" y="4800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71" name="Oval 4"/>
          <p:cNvSpPr>
            <a:spLocks noChangeArrowheads="1"/>
          </p:cNvSpPr>
          <p:nvPr/>
        </p:nvSpPr>
        <p:spPr bwMode="auto">
          <a:xfrm rot="243108">
            <a:off x="1600200" y="4648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72" name="Oval 4"/>
          <p:cNvSpPr>
            <a:spLocks noChangeArrowheads="1"/>
          </p:cNvSpPr>
          <p:nvPr/>
        </p:nvSpPr>
        <p:spPr bwMode="auto">
          <a:xfrm rot="243108">
            <a:off x="1600200" y="4953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a:solidFill>
                <a:srgbClr val="0000FF"/>
              </a:solidFill>
            </a:endParaRPr>
          </a:p>
        </p:txBody>
      </p:sp>
      <p:sp>
        <p:nvSpPr>
          <p:cNvPr id="7373" name="Oval 4"/>
          <p:cNvSpPr>
            <a:spLocks noChangeArrowheads="1"/>
          </p:cNvSpPr>
          <p:nvPr/>
        </p:nvSpPr>
        <p:spPr bwMode="auto">
          <a:xfrm rot="243108">
            <a:off x="1828800" y="4495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74" name="Oval 4"/>
          <p:cNvSpPr>
            <a:spLocks noChangeArrowheads="1"/>
          </p:cNvSpPr>
          <p:nvPr/>
        </p:nvSpPr>
        <p:spPr bwMode="auto">
          <a:xfrm rot="243108">
            <a:off x="1752600" y="4800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75" name="Oval 4"/>
          <p:cNvSpPr>
            <a:spLocks noChangeArrowheads="1"/>
          </p:cNvSpPr>
          <p:nvPr/>
        </p:nvSpPr>
        <p:spPr bwMode="auto">
          <a:xfrm rot="243108">
            <a:off x="1905000" y="4953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76" name="Oval 4"/>
          <p:cNvSpPr>
            <a:spLocks noChangeArrowheads="1"/>
          </p:cNvSpPr>
          <p:nvPr/>
        </p:nvSpPr>
        <p:spPr bwMode="auto">
          <a:xfrm rot="243108">
            <a:off x="2133600" y="4648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77" name="Oval 4"/>
          <p:cNvSpPr>
            <a:spLocks noChangeArrowheads="1"/>
          </p:cNvSpPr>
          <p:nvPr/>
        </p:nvSpPr>
        <p:spPr bwMode="auto">
          <a:xfrm rot="243108">
            <a:off x="2057400" y="4800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78" name="Oval 4"/>
          <p:cNvSpPr>
            <a:spLocks noChangeArrowheads="1"/>
          </p:cNvSpPr>
          <p:nvPr/>
        </p:nvSpPr>
        <p:spPr bwMode="auto">
          <a:xfrm rot="243108">
            <a:off x="1981200" y="4343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79" name="Oval 4"/>
          <p:cNvSpPr>
            <a:spLocks noChangeArrowheads="1"/>
          </p:cNvSpPr>
          <p:nvPr/>
        </p:nvSpPr>
        <p:spPr bwMode="auto">
          <a:xfrm rot="243108">
            <a:off x="2133600" y="4876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80" name="Oval 4"/>
          <p:cNvSpPr>
            <a:spLocks noChangeArrowheads="1"/>
          </p:cNvSpPr>
          <p:nvPr/>
        </p:nvSpPr>
        <p:spPr bwMode="auto">
          <a:xfrm rot="243108">
            <a:off x="1905000" y="5029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81" name="Oval 4"/>
          <p:cNvSpPr>
            <a:spLocks noChangeArrowheads="1"/>
          </p:cNvSpPr>
          <p:nvPr/>
        </p:nvSpPr>
        <p:spPr bwMode="auto">
          <a:xfrm rot="243108">
            <a:off x="1752600" y="5105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82" name="Oval 4"/>
          <p:cNvSpPr>
            <a:spLocks noChangeArrowheads="1"/>
          </p:cNvSpPr>
          <p:nvPr/>
        </p:nvSpPr>
        <p:spPr bwMode="auto">
          <a:xfrm rot="243108">
            <a:off x="2057400" y="5029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83" name="Oval 4"/>
          <p:cNvSpPr>
            <a:spLocks noChangeArrowheads="1"/>
          </p:cNvSpPr>
          <p:nvPr/>
        </p:nvSpPr>
        <p:spPr bwMode="auto">
          <a:xfrm rot="243108">
            <a:off x="1447800" y="49530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84" name="Oval 4"/>
          <p:cNvSpPr>
            <a:spLocks noChangeArrowheads="1"/>
          </p:cNvSpPr>
          <p:nvPr/>
        </p:nvSpPr>
        <p:spPr bwMode="auto">
          <a:xfrm rot="243108">
            <a:off x="1447800" y="4724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85" name="Oval 4"/>
          <p:cNvSpPr>
            <a:spLocks noChangeArrowheads="1"/>
          </p:cNvSpPr>
          <p:nvPr/>
        </p:nvSpPr>
        <p:spPr bwMode="auto">
          <a:xfrm rot="243108">
            <a:off x="1524000" y="5105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86" name="Oval 4"/>
          <p:cNvSpPr>
            <a:spLocks noChangeArrowheads="1"/>
          </p:cNvSpPr>
          <p:nvPr/>
        </p:nvSpPr>
        <p:spPr bwMode="auto">
          <a:xfrm rot="243108">
            <a:off x="1981200" y="4648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87" name="Oval 4"/>
          <p:cNvSpPr>
            <a:spLocks noChangeArrowheads="1"/>
          </p:cNvSpPr>
          <p:nvPr/>
        </p:nvSpPr>
        <p:spPr bwMode="auto">
          <a:xfrm rot="243108">
            <a:off x="1828800" y="51054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88" name="Oval 4"/>
          <p:cNvSpPr>
            <a:spLocks noChangeArrowheads="1"/>
          </p:cNvSpPr>
          <p:nvPr/>
        </p:nvSpPr>
        <p:spPr bwMode="auto">
          <a:xfrm rot="243108">
            <a:off x="2057400" y="4495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89" name="Oval 4"/>
          <p:cNvSpPr>
            <a:spLocks noChangeArrowheads="1"/>
          </p:cNvSpPr>
          <p:nvPr/>
        </p:nvSpPr>
        <p:spPr bwMode="auto">
          <a:xfrm rot="243108">
            <a:off x="2133600" y="4495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90" name="Oval 4"/>
          <p:cNvSpPr>
            <a:spLocks noChangeArrowheads="1"/>
          </p:cNvSpPr>
          <p:nvPr/>
        </p:nvSpPr>
        <p:spPr bwMode="auto">
          <a:xfrm rot="243108">
            <a:off x="1676400" y="4419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91" name="Oval 4"/>
          <p:cNvSpPr>
            <a:spLocks noChangeArrowheads="1"/>
          </p:cNvSpPr>
          <p:nvPr/>
        </p:nvSpPr>
        <p:spPr bwMode="auto">
          <a:xfrm rot="243108">
            <a:off x="1676400" y="46482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92" name="Oval 4"/>
          <p:cNvSpPr>
            <a:spLocks noChangeArrowheads="1"/>
          </p:cNvSpPr>
          <p:nvPr/>
        </p:nvSpPr>
        <p:spPr bwMode="auto">
          <a:xfrm rot="243108">
            <a:off x="1676400" y="4876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93" name="Oval 4"/>
          <p:cNvSpPr>
            <a:spLocks noChangeArrowheads="1"/>
          </p:cNvSpPr>
          <p:nvPr/>
        </p:nvSpPr>
        <p:spPr bwMode="auto">
          <a:xfrm rot="243108">
            <a:off x="1600200" y="44958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7394" name="Oval 4"/>
          <p:cNvSpPr>
            <a:spLocks noChangeArrowheads="1"/>
          </p:cNvSpPr>
          <p:nvPr/>
        </p:nvSpPr>
        <p:spPr bwMode="auto">
          <a:xfrm rot="243108">
            <a:off x="1371600" y="4800600"/>
            <a:ext cx="46038" cy="46038"/>
          </a:xfrm>
          <a:prstGeom prst="ellipse">
            <a:avLst/>
          </a:prstGeom>
          <a:solidFill>
            <a:schemeClr val="tx1"/>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18595" name="Oval 2"/>
          <p:cNvSpPr/>
          <p:nvPr/>
        </p:nvSpPr>
        <p:spPr>
          <a:xfrm>
            <a:off x="2438400" y="3581400"/>
            <a:ext cx="990600" cy="1066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96" name="Oval 3"/>
          <p:cNvSpPr/>
          <p:nvPr/>
        </p:nvSpPr>
        <p:spPr>
          <a:xfrm>
            <a:off x="2667000" y="3733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97" name="Oval 4"/>
          <p:cNvSpPr/>
          <p:nvPr/>
        </p:nvSpPr>
        <p:spPr>
          <a:xfrm>
            <a:off x="2819400" y="3886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98" name="Oval 5"/>
          <p:cNvSpPr/>
          <p:nvPr/>
        </p:nvSpPr>
        <p:spPr>
          <a:xfrm>
            <a:off x="2971800" y="4038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599" name="Oval 7"/>
          <p:cNvSpPr/>
          <p:nvPr/>
        </p:nvSpPr>
        <p:spPr>
          <a:xfrm>
            <a:off x="2743200" y="4191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00" name="Oval 8"/>
          <p:cNvSpPr/>
          <p:nvPr/>
        </p:nvSpPr>
        <p:spPr>
          <a:xfrm>
            <a:off x="2971800" y="4343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01" name="Oval 9"/>
          <p:cNvSpPr/>
          <p:nvPr/>
        </p:nvSpPr>
        <p:spPr>
          <a:xfrm>
            <a:off x="2590800" y="3886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02" name="Oval 118"/>
          <p:cNvSpPr/>
          <p:nvPr/>
        </p:nvSpPr>
        <p:spPr>
          <a:xfrm>
            <a:off x="3124200" y="4191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03" name="Oval 119"/>
          <p:cNvSpPr/>
          <p:nvPr/>
        </p:nvSpPr>
        <p:spPr>
          <a:xfrm>
            <a:off x="2895600" y="3657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04" name="Oval 4"/>
          <p:cNvSpPr/>
          <p:nvPr/>
        </p:nvSpPr>
        <p:spPr>
          <a:xfrm>
            <a:off x="2590800" y="4038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05" name="Oval 4"/>
          <p:cNvSpPr/>
          <p:nvPr/>
        </p:nvSpPr>
        <p:spPr>
          <a:xfrm>
            <a:off x="2971800" y="3733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06" name="Oval 4"/>
          <p:cNvSpPr/>
          <p:nvPr/>
        </p:nvSpPr>
        <p:spPr>
          <a:xfrm>
            <a:off x="3124200" y="3886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07" name="Oval 4"/>
          <p:cNvSpPr/>
          <p:nvPr/>
        </p:nvSpPr>
        <p:spPr>
          <a:xfrm>
            <a:off x="2971800" y="4191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08" name="Oval 4"/>
          <p:cNvSpPr/>
          <p:nvPr/>
        </p:nvSpPr>
        <p:spPr>
          <a:xfrm>
            <a:off x="2743200" y="4038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09" name="Oval 4"/>
          <p:cNvSpPr/>
          <p:nvPr/>
        </p:nvSpPr>
        <p:spPr>
          <a:xfrm>
            <a:off x="2743200" y="4343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b="1">
              <a:solidFill>
                <a:srgbClr val="0000FF"/>
              </a:solidFill>
            </a:endParaRPr>
          </a:p>
        </p:txBody>
      </p:sp>
      <p:sp>
        <p:nvSpPr>
          <p:cNvPr id="18610" name="Oval 4"/>
          <p:cNvSpPr/>
          <p:nvPr/>
        </p:nvSpPr>
        <p:spPr>
          <a:xfrm>
            <a:off x="2971800" y="3886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11" name="Oval 4"/>
          <p:cNvSpPr/>
          <p:nvPr/>
        </p:nvSpPr>
        <p:spPr>
          <a:xfrm>
            <a:off x="2895600" y="4191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12" name="Oval 4"/>
          <p:cNvSpPr/>
          <p:nvPr/>
        </p:nvSpPr>
        <p:spPr>
          <a:xfrm>
            <a:off x="3048000" y="4343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13" name="Oval 4"/>
          <p:cNvSpPr/>
          <p:nvPr/>
        </p:nvSpPr>
        <p:spPr>
          <a:xfrm>
            <a:off x="3276600" y="4038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14" name="Oval 4"/>
          <p:cNvSpPr/>
          <p:nvPr/>
        </p:nvSpPr>
        <p:spPr>
          <a:xfrm>
            <a:off x="3200400" y="4191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15" name="Oval 4"/>
          <p:cNvSpPr/>
          <p:nvPr/>
        </p:nvSpPr>
        <p:spPr>
          <a:xfrm>
            <a:off x="3124200" y="3733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16" name="Oval 4"/>
          <p:cNvSpPr/>
          <p:nvPr/>
        </p:nvSpPr>
        <p:spPr>
          <a:xfrm>
            <a:off x="3276600" y="4267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17" name="Oval 4"/>
          <p:cNvSpPr/>
          <p:nvPr/>
        </p:nvSpPr>
        <p:spPr>
          <a:xfrm>
            <a:off x="3048000" y="4419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18" name="Oval 4"/>
          <p:cNvSpPr/>
          <p:nvPr/>
        </p:nvSpPr>
        <p:spPr>
          <a:xfrm>
            <a:off x="2895600" y="4495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19" name="Oval 4"/>
          <p:cNvSpPr/>
          <p:nvPr/>
        </p:nvSpPr>
        <p:spPr>
          <a:xfrm>
            <a:off x="3200400" y="4419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20" name="Oval 4"/>
          <p:cNvSpPr/>
          <p:nvPr/>
        </p:nvSpPr>
        <p:spPr>
          <a:xfrm>
            <a:off x="2590800" y="4343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21" name="Oval 4"/>
          <p:cNvSpPr/>
          <p:nvPr/>
        </p:nvSpPr>
        <p:spPr>
          <a:xfrm>
            <a:off x="2590800" y="4114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22" name="Oval 4"/>
          <p:cNvSpPr/>
          <p:nvPr/>
        </p:nvSpPr>
        <p:spPr>
          <a:xfrm>
            <a:off x="2667000" y="4495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23" name="Oval 4"/>
          <p:cNvSpPr/>
          <p:nvPr/>
        </p:nvSpPr>
        <p:spPr>
          <a:xfrm>
            <a:off x="3124200" y="4038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24" name="Oval 4"/>
          <p:cNvSpPr/>
          <p:nvPr/>
        </p:nvSpPr>
        <p:spPr>
          <a:xfrm>
            <a:off x="2971800" y="4495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25" name="Oval 4"/>
          <p:cNvSpPr/>
          <p:nvPr/>
        </p:nvSpPr>
        <p:spPr>
          <a:xfrm>
            <a:off x="3200400" y="3886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26" name="Oval 4"/>
          <p:cNvSpPr/>
          <p:nvPr/>
        </p:nvSpPr>
        <p:spPr>
          <a:xfrm>
            <a:off x="3276600" y="3886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27" name="Oval 4"/>
          <p:cNvSpPr/>
          <p:nvPr/>
        </p:nvSpPr>
        <p:spPr>
          <a:xfrm>
            <a:off x="2819400" y="3810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28" name="Oval 4"/>
          <p:cNvSpPr/>
          <p:nvPr/>
        </p:nvSpPr>
        <p:spPr>
          <a:xfrm>
            <a:off x="2819400" y="4038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29" name="Oval 4"/>
          <p:cNvSpPr/>
          <p:nvPr/>
        </p:nvSpPr>
        <p:spPr>
          <a:xfrm>
            <a:off x="2819400" y="4267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30" name="Oval 4"/>
          <p:cNvSpPr/>
          <p:nvPr/>
        </p:nvSpPr>
        <p:spPr>
          <a:xfrm>
            <a:off x="2743200" y="3886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31" name="Oval 4"/>
          <p:cNvSpPr/>
          <p:nvPr/>
        </p:nvSpPr>
        <p:spPr>
          <a:xfrm>
            <a:off x="2514600" y="4191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32" name="Oval 2"/>
          <p:cNvSpPr/>
          <p:nvPr/>
        </p:nvSpPr>
        <p:spPr>
          <a:xfrm>
            <a:off x="3429000" y="3581400"/>
            <a:ext cx="990600" cy="1066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33" name="Oval 3"/>
          <p:cNvSpPr/>
          <p:nvPr/>
        </p:nvSpPr>
        <p:spPr>
          <a:xfrm>
            <a:off x="3657600" y="3733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34" name="Oval 4"/>
          <p:cNvSpPr/>
          <p:nvPr/>
        </p:nvSpPr>
        <p:spPr>
          <a:xfrm>
            <a:off x="3810000" y="3886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35" name="Oval 5"/>
          <p:cNvSpPr/>
          <p:nvPr/>
        </p:nvSpPr>
        <p:spPr>
          <a:xfrm>
            <a:off x="3962400" y="4038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36" name="Oval 7"/>
          <p:cNvSpPr/>
          <p:nvPr/>
        </p:nvSpPr>
        <p:spPr>
          <a:xfrm>
            <a:off x="3733800" y="4191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37" name="Oval 8"/>
          <p:cNvSpPr/>
          <p:nvPr/>
        </p:nvSpPr>
        <p:spPr>
          <a:xfrm>
            <a:off x="3962400" y="4343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38" name="Oval 9"/>
          <p:cNvSpPr/>
          <p:nvPr/>
        </p:nvSpPr>
        <p:spPr>
          <a:xfrm>
            <a:off x="3581400" y="3886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39" name="Oval 118"/>
          <p:cNvSpPr/>
          <p:nvPr/>
        </p:nvSpPr>
        <p:spPr>
          <a:xfrm>
            <a:off x="4114800" y="4191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40" name="Oval 119"/>
          <p:cNvSpPr/>
          <p:nvPr/>
        </p:nvSpPr>
        <p:spPr>
          <a:xfrm>
            <a:off x="3886200" y="3657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41" name="Oval 4"/>
          <p:cNvSpPr/>
          <p:nvPr/>
        </p:nvSpPr>
        <p:spPr>
          <a:xfrm>
            <a:off x="3581400" y="4038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42" name="Oval 4"/>
          <p:cNvSpPr/>
          <p:nvPr/>
        </p:nvSpPr>
        <p:spPr>
          <a:xfrm>
            <a:off x="3962400" y="3733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43" name="Oval 4"/>
          <p:cNvSpPr/>
          <p:nvPr/>
        </p:nvSpPr>
        <p:spPr>
          <a:xfrm>
            <a:off x="4114800" y="3886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44" name="Oval 4"/>
          <p:cNvSpPr/>
          <p:nvPr/>
        </p:nvSpPr>
        <p:spPr>
          <a:xfrm>
            <a:off x="3962400" y="4191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45" name="Oval 4"/>
          <p:cNvSpPr/>
          <p:nvPr/>
        </p:nvSpPr>
        <p:spPr>
          <a:xfrm>
            <a:off x="3733800" y="4038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46" name="Oval 4"/>
          <p:cNvSpPr/>
          <p:nvPr/>
        </p:nvSpPr>
        <p:spPr>
          <a:xfrm>
            <a:off x="3733800" y="4343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b="1">
              <a:solidFill>
                <a:srgbClr val="0000FF"/>
              </a:solidFill>
            </a:endParaRPr>
          </a:p>
        </p:txBody>
      </p:sp>
      <p:sp>
        <p:nvSpPr>
          <p:cNvPr id="18647" name="Oval 4"/>
          <p:cNvSpPr/>
          <p:nvPr/>
        </p:nvSpPr>
        <p:spPr>
          <a:xfrm>
            <a:off x="3962400" y="3886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48" name="Oval 4"/>
          <p:cNvSpPr/>
          <p:nvPr/>
        </p:nvSpPr>
        <p:spPr>
          <a:xfrm>
            <a:off x="3886200" y="4191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49" name="Oval 4"/>
          <p:cNvSpPr/>
          <p:nvPr/>
        </p:nvSpPr>
        <p:spPr>
          <a:xfrm>
            <a:off x="4038600" y="4343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50" name="Oval 4"/>
          <p:cNvSpPr/>
          <p:nvPr/>
        </p:nvSpPr>
        <p:spPr>
          <a:xfrm>
            <a:off x="4267200" y="4038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51" name="Oval 4"/>
          <p:cNvSpPr/>
          <p:nvPr/>
        </p:nvSpPr>
        <p:spPr>
          <a:xfrm>
            <a:off x="4191000" y="4191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52" name="Oval 4"/>
          <p:cNvSpPr/>
          <p:nvPr/>
        </p:nvSpPr>
        <p:spPr>
          <a:xfrm>
            <a:off x="4114800" y="3733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53" name="Oval 4"/>
          <p:cNvSpPr/>
          <p:nvPr/>
        </p:nvSpPr>
        <p:spPr>
          <a:xfrm>
            <a:off x="4267200" y="4267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54" name="Oval 4"/>
          <p:cNvSpPr/>
          <p:nvPr/>
        </p:nvSpPr>
        <p:spPr>
          <a:xfrm>
            <a:off x="4038600" y="4419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55" name="Oval 4"/>
          <p:cNvSpPr/>
          <p:nvPr/>
        </p:nvSpPr>
        <p:spPr>
          <a:xfrm>
            <a:off x="3886200" y="4495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56" name="Oval 4"/>
          <p:cNvSpPr/>
          <p:nvPr/>
        </p:nvSpPr>
        <p:spPr>
          <a:xfrm>
            <a:off x="4191000" y="4419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57" name="Oval 4"/>
          <p:cNvSpPr/>
          <p:nvPr/>
        </p:nvSpPr>
        <p:spPr>
          <a:xfrm>
            <a:off x="3581400" y="4343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58" name="Oval 4"/>
          <p:cNvSpPr/>
          <p:nvPr/>
        </p:nvSpPr>
        <p:spPr>
          <a:xfrm>
            <a:off x="3581400" y="4114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59" name="Oval 4"/>
          <p:cNvSpPr/>
          <p:nvPr/>
        </p:nvSpPr>
        <p:spPr>
          <a:xfrm>
            <a:off x="3657600" y="4495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60" name="Oval 4"/>
          <p:cNvSpPr/>
          <p:nvPr/>
        </p:nvSpPr>
        <p:spPr>
          <a:xfrm>
            <a:off x="4114800" y="4038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61" name="Oval 4"/>
          <p:cNvSpPr/>
          <p:nvPr/>
        </p:nvSpPr>
        <p:spPr>
          <a:xfrm>
            <a:off x="3962400" y="4495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62" name="Oval 4"/>
          <p:cNvSpPr/>
          <p:nvPr/>
        </p:nvSpPr>
        <p:spPr>
          <a:xfrm>
            <a:off x="4191000" y="3886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63" name="Oval 4"/>
          <p:cNvSpPr/>
          <p:nvPr/>
        </p:nvSpPr>
        <p:spPr>
          <a:xfrm>
            <a:off x="4267200" y="3886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64" name="Oval 4"/>
          <p:cNvSpPr/>
          <p:nvPr/>
        </p:nvSpPr>
        <p:spPr>
          <a:xfrm>
            <a:off x="3810000" y="3810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65" name="Oval 4"/>
          <p:cNvSpPr/>
          <p:nvPr/>
        </p:nvSpPr>
        <p:spPr>
          <a:xfrm>
            <a:off x="3810000" y="4038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66" name="Oval 4"/>
          <p:cNvSpPr/>
          <p:nvPr/>
        </p:nvSpPr>
        <p:spPr>
          <a:xfrm>
            <a:off x="3810000" y="4267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67" name="Oval 4"/>
          <p:cNvSpPr/>
          <p:nvPr/>
        </p:nvSpPr>
        <p:spPr>
          <a:xfrm>
            <a:off x="3733800" y="3886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68" name="Oval 4"/>
          <p:cNvSpPr/>
          <p:nvPr/>
        </p:nvSpPr>
        <p:spPr>
          <a:xfrm>
            <a:off x="3505200" y="4191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69" name="Oval 2"/>
          <p:cNvSpPr/>
          <p:nvPr/>
        </p:nvSpPr>
        <p:spPr>
          <a:xfrm>
            <a:off x="2286000" y="4876800"/>
            <a:ext cx="990600" cy="1066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70" name="Oval 3"/>
          <p:cNvSpPr/>
          <p:nvPr/>
        </p:nvSpPr>
        <p:spPr>
          <a:xfrm>
            <a:off x="2514600" y="5029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71" name="Oval 4"/>
          <p:cNvSpPr/>
          <p:nvPr/>
        </p:nvSpPr>
        <p:spPr>
          <a:xfrm>
            <a:off x="2667000" y="5181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72" name="Oval 5"/>
          <p:cNvSpPr/>
          <p:nvPr/>
        </p:nvSpPr>
        <p:spPr>
          <a:xfrm>
            <a:off x="2819400" y="533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73" name="Oval 7"/>
          <p:cNvSpPr/>
          <p:nvPr/>
        </p:nvSpPr>
        <p:spPr>
          <a:xfrm>
            <a:off x="25908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74" name="Oval 8"/>
          <p:cNvSpPr/>
          <p:nvPr/>
        </p:nvSpPr>
        <p:spPr>
          <a:xfrm>
            <a:off x="28194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75" name="Oval 9"/>
          <p:cNvSpPr/>
          <p:nvPr/>
        </p:nvSpPr>
        <p:spPr>
          <a:xfrm>
            <a:off x="2438400" y="5181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76" name="Oval 118"/>
          <p:cNvSpPr/>
          <p:nvPr/>
        </p:nvSpPr>
        <p:spPr>
          <a:xfrm>
            <a:off x="29718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77" name="Oval 119"/>
          <p:cNvSpPr/>
          <p:nvPr/>
        </p:nvSpPr>
        <p:spPr>
          <a:xfrm>
            <a:off x="2743200" y="4953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78" name="Oval 4"/>
          <p:cNvSpPr/>
          <p:nvPr/>
        </p:nvSpPr>
        <p:spPr>
          <a:xfrm>
            <a:off x="2438400" y="533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79" name="Oval 4"/>
          <p:cNvSpPr/>
          <p:nvPr/>
        </p:nvSpPr>
        <p:spPr>
          <a:xfrm>
            <a:off x="2819400" y="5029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80" name="Oval 4"/>
          <p:cNvSpPr/>
          <p:nvPr/>
        </p:nvSpPr>
        <p:spPr>
          <a:xfrm>
            <a:off x="2971800" y="5181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81" name="Oval 4"/>
          <p:cNvSpPr/>
          <p:nvPr/>
        </p:nvSpPr>
        <p:spPr>
          <a:xfrm>
            <a:off x="28194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82" name="Oval 4"/>
          <p:cNvSpPr/>
          <p:nvPr/>
        </p:nvSpPr>
        <p:spPr>
          <a:xfrm>
            <a:off x="2590800" y="533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83" name="Oval 4"/>
          <p:cNvSpPr/>
          <p:nvPr/>
        </p:nvSpPr>
        <p:spPr>
          <a:xfrm>
            <a:off x="25908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b="1">
              <a:solidFill>
                <a:srgbClr val="0000FF"/>
              </a:solidFill>
            </a:endParaRPr>
          </a:p>
        </p:txBody>
      </p:sp>
      <p:sp>
        <p:nvSpPr>
          <p:cNvPr id="18684" name="Oval 4"/>
          <p:cNvSpPr/>
          <p:nvPr/>
        </p:nvSpPr>
        <p:spPr>
          <a:xfrm>
            <a:off x="2819400" y="5181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85" name="Oval 4"/>
          <p:cNvSpPr/>
          <p:nvPr/>
        </p:nvSpPr>
        <p:spPr>
          <a:xfrm>
            <a:off x="27432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86" name="Oval 4"/>
          <p:cNvSpPr/>
          <p:nvPr/>
        </p:nvSpPr>
        <p:spPr>
          <a:xfrm>
            <a:off x="28956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87" name="Oval 4"/>
          <p:cNvSpPr/>
          <p:nvPr/>
        </p:nvSpPr>
        <p:spPr>
          <a:xfrm>
            <a:off x="3124200" y="533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88" name="Oval 4"/>
          <p:cNvSpPr/>
          <p:nvPr/>
        </p:nvSpPr>
        <p:spPr>
          <a:xfrm>
            <a:off x="30480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89" name="Oval 4"/>
          <p:cNvSpPr/>
          <p:nvPr/>
        </p:nvSpPr>
        <p:spPr>
          <a:xfrm>
            <a:off x="2971800" y="5029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90" name="Oval 4"/>
          <p:cNvSpPr/>
          <p:nvPr/>
        </p:nvSpPr>
        <p:spPr>
          <a:xfrm>
            <a:off x="3124200" y="5562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91" name="Oval 4"/>
          <p:cNvSpPr/>
          <p:nvPr/>
        </p:nvSpPr>
        <p:spPr>
          <a:xfrm>
            <a:off x="2895600" y="5715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92" name="Oval 4"/>
          <p:cNvSpPr/>
          <p:nvPr/>
        </p:nvSpPr>
        <p:spPr>
          <a:xfrm>
            <a:off x="27432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93" name="Oval 4"/>
          <p:cNvSpPr/>
          <p:nvPr/>
        </p:nvSpPr>
        <p:spPr>
          <a:xfrm>
            <a:off x="3048000" y="5715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94" name="Oval 4"/>
          <p:cNvSpPr/>
          <p:nvPr/>
        </p:nvSpPr>
        <p:spPr>
          <a:xfrm>
            <a:off x="24384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95" name="Oval 4"/>
          <p:cNvSpPr/>
          <p:nvPr/>
        </p:nvSpPr>
        <p:spPr>
          <a:xfrm>
            <a:off x="2438400" y="5410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96" name="Oval 4"/>
          <p:cNvSpPr/>
          <p:nvPr/>
        </p:nvSpPr>
        <p:spPr>
          <a:xfrm>
            <a:off x="25146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97" name="Oval 4"/>
          <p:cNvSpPr/>
          <p:nvPr/>
        </p:nvSpPr>
        <p:spPr>
          <a:xfrm>
            <a:off x="2971800" y="533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98" name="Oval 4"/>
          <p:cNvSpPr/>
          <p:nvPr/>
        </p:nvSpPr>
        <p:spPr>
          <a:xfrm>
            <a:off x="28194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699" name="Oval 4"/>
          <p:cNvSpPr/>
          <p:nvPr/>
        </p:nvSpPr>
        <p:spPr>
          <a:xfrm>
            <a:off x="3048000" y="5181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00" name="Oval 4"/>
          <p:cNvSpPr/>
          <p:nvPr/>
        </p:nvSpPr>
        <p:spPr>
          <a:xfrm>
            <a:off x="3124200" y="5181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01" name="Oval 4"/>
          <p:cNvSpPr/>
          <p:nvPr/>
        </p:nvSpPr>
        <p:spPr>
          <a:xfrm>
            <a:off x="2667000" y="5105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02" name="Oval 4"/>
          <p:cNvSpPr/>
          <p:nvPr/>
        </p:nvSpPr>
        <p:spPr>
          <a:xfrm>
            <a:off x="2667000" y="533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03" name="Oval 4"/>
          <p:cNvSpPr/>
          <p:nvPr/>
        </p:nvSpPr>
        <p:spPr>
          <a:xfrm>
            <a:off x="2667000" y="5562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04" name="Oval 4"/>
          <p:cNvSpPr/>
          <p:nvPr/>
        </p:nvSpPr>
        <p:spPr>
          <a:xfrm>
            <a:off x="2590800" y="5181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05" name="Oval 4"/>
          <p:cNvSpPr/>
          <p:nvPr/>
        </p:nvSpPr>
        <p:spPr>
          <a:xfrm>
            <a:off x="23622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06" name="Oval 2"/>
          <p:cNvSpPr/>
          <p:nvPr/>
        </p:nvSpPr>
        <p:spPr>
          <a:xfrm>
            <a:off x="3276600" y="4876800"/>
            <a:ext cx="990600" cy="1066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07" name="Oval 3"/>
          <p:cNvSpPr/>
          <p:nvPr/>
        </p:nvSpPr>
        <p:spPr>
          <a:xfrm>
            <a:off x="3505200" y="5029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08" name="Oval 4"/>
          <p:cNvSpPr/>
          <p:nvPr/>
        </p:nvSpPr>
        <p:spPr>
          <a:xfrm>
            <a:off x="3657600" y="5181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09" name="Oval 5"/>
          <p:cNvSpPr/>
          <p:nvPr/>
        </p:nvSpPr>
        <p:spPr>
          <a:xfrm>
            <a:off x="3810000" y="533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10" name="Oval 7"/>
          <p:cNvSpPr/>
          <p:nvPr/>
        </p:nvSpPr>
        <p:spPr>
          <a:xfrm>
            <a:off x="35814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11" name="Oval 8"/>
          <p:cNvSpPr/>
          <p:nvPr/>
        </p:nvSpPr>
        <p:spPr>
          <a:xfrm>
            <a:off x="38100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12" name="Oval 9"/>
          <p:cNvSpPr/>
          <p:nvPr/>
        </p:nvSpPr>
        <p:spPr>
          <a:xfrm>
            <a:off x="3429000" y="5181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13" name="Oval 118"/>
          <p:cNvSpPr/>
          <p:nvPr/>
        </p:nvSpPr>
        <p:spPr>
          <a:xfrm>
            <a:off x="39624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14" name="Oval 119"/>
          <p:cNvSpPr/>
          <p:nvPr/>
        </p:nvSpPr>
        <p:spPr>
          <a:xfrm>
            <a:off x="3733800" y="4953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15" name="Oval 4"/>
          <p:cNvSpPr/>
          <p:nvPr/>
        </p:nvSpPr>
        <p:spPr>
          <a:xfrm>
            <a:off x="3429000" y="533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16" name="Oval 4"/>
          <p:cNvSpPr/>
          <p:nvPr/>
        </p:nvSpPr>
        <p:spPr>
          <a:xfrm>
            <a:off x="3810000" y="5029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17" name="Oval 4"/>
          <p:cNvSpPr/>
          <p:nvPr/>
        </p:nvSpPr>
        <p:spPr>
          <a:xfrm>
            <a:off x="3962400" y="5181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18" name="Oval 4"/>
          <p:cNvSpPr/>
          <p:nvPr/>
        </p:nvSpPr>
        <p:spPr>
          <a:xfrm>
            <a:off x="38100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19" name="Oval 4"/>
          <p:cNvSpPr/>
          <p:nvPr/>
        </p:nvSpPr>
        <p:spPr>
          <a:xfrm>
            <a:off x="3581400" y="533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20" name="Oval 4"/>
          <p:cNvSpPr/>
          <p:nvPr/>
        </p:nvSpPr>
        <p:spPr>
          <a:xfrm>
            <a:off x="35814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b="1">
              <a:solidFill>
                <a:srgbClr val="0000FF"/>
              </a:solidFill>
            </a:endParaRPr>
          </a:p>
        </p:txBody>
      </p:sp>
      <p:sp>
        <p:nvSpPr>
          <p:cNvPr id="18721" name="Oval 4"/>
          <p:cNvSpPr/>
          <p:nvPr/>
        </p:nvSpPr>
        <p:spPr>
          <a:xfrm>
            <a:off x="3810000" y="5181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22" name="Oval 4"/>
          <p:cNvSpPr/>
          <p:nvPr/>
        </p:nvSpPr>
        <p:spPr>
          <a:xfrm>
            <a:off x="37338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23" name="Oval 4"/>
          <p:cNvSpPr/>
          <p:nvPr/>
        </p:nvSpPr>
        <p:spPr>
          <a:xfrm>
            <a:off x="38862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24" name="Oval 4"/>
          <p:cNvSpPr/>
          <p:nvPr/>
        </p:nvSpPr>
        <p:spPr>
          <a:xfrm>
            <a:off x="4114800" y="533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25" name="Oval 4"/>
          <p:cNvSpPr/>
          <p:nvPr/>
        </p:nvSpPr>
        <p:spPr>
          <a:xfrm>
            <a:off x="40386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26" name="Oval 4"/>
          <p:cNvSpPr/>
          <p:nvPr/>
        </p:nvSpPr>
        <p:spPr>
          <a:xfrm>
            <a:off x="3962400" y="5029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27" name="Oval 4"/>
          <p:cNvSpPr/>
          <p:nvPr/>
        </p:nvSpPr>
        <p:spPr>
          <a:xfrm>
            <a:off x="4114800" y="5562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28" name="Oval 4"/>
          <p:cNvSpPr/>
          <p:nvPr/>
        </p:nvSpPr>
        <p:spPr>
          <a:xfrm>
            <a:off x="3886200" y="5715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29" name="Oval 4"/>
          <p:cNvSpPr/>
          <p:nvPr/>
        </p:nvSpPr>
        <p:spPr>
          <a:xfrm>
            <a:off x="37338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30" name="Oval 4"/>
          <p:cNvSpPr/>
          <p:nvPr/>
        </p:nvSpPr>
        <p:spPr>
          <a:xfrm>
            <a:off x="4038600" y="5715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31" name="Oval 4"/>
          <p:cNvSpPr/>
          <p:nvPr/>
        </p:nvSpPr>
        <p:spPr>
          <a:xfrm>
            <a:off x="34290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32" name="Oval 4"/>
          <p:cNvSpPr/>
          <p:nvPr/>
        </p:nvSpPr>
        <p:spPr>
          <a:xfrm>
            <a:off x="3429000" y="5410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33" name="Oval 4"/>
          <p:cNvSpPr/>
          <p:nvPr/>
        </p:nvSpPr>
        <p:spPr>
          <a:xfrm>
            <a:off x="35052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34" name="Oval 4"/>
          <p:cNvSpPr/>
          <p:nvPr/>
        </p:nvSpPr>
        <p:spPr>
          <a:xfrm>
            <a:off x="3962400" y="533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35" name="Oval 4"/>
          <p:cNvSpPr/>
          <p:nvPr/>
        </p:nvSpPr>
        <p:spPr>
          <a:xfrm>
            <a:off x="38100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36" name="Oval 4"/>
          <p:cNvSpPr/>
          <p:nvPr/>
        </p:nvSpPr>
        <p:spPr>
          <a:xfrm>
            <a:off x="4038600" y="5181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37" name="Oval 4"/>
          <p:cNvSpPr/>
          <p:nvPr/>
        </p:nvSpPr>
        <p:spPr>
          <a:xfrm>
            <a:off x="4114800" y="5181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38" name="Oval 4"/>
          <p:cNvSpPr/>
          <p:nvPr/>
        </p:nvSpPr>
        <p:spPr>
          <a:xfrm>
            <a:off x="3657600" y="5105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39" name="Oval 4"/>
          <p:cNvSpPr/>
          <p:nvPr/>
        </p:nvSpPr>
        <p:spPr>
          <a:xfrm>
            <a:off x="3657600" y="5334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40" name="Oval 4"/>
          <p:cNvSpPr/>
          <p:nvPr/>
        </p:nvSpPr>
        <p:spPr>
          <a:xfrm>
            <a:off x="3657600" y="5562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41" name="Oval 4"/>
          <p:cNvSpPr/>
          <p:nvPr/>
        </p:nvSpPr>
        <p:spPr>
          <a:xfrm>
            <a:off x="3581400" y="5181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42" name="Oval 4"/>
          <p:cNvSpPr/>
          <p:nvPr/>
        </p:nvSpPr>
        <p:spPr>
          <a:xfrm>
            <a:off x="33528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43" name="Oval 2"/>
          <p:cNvSpPr/>
          <p:nvPr/>
        </p:nvSpPr>
        <p:spPr>
          <a:xfrm>
            <a:off x="304800" y="5334000"/>
            <a:ext cx="990600" cy="1066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44" name="Oval 3"/>
          <p:cNvSpPr/>
          <p:nvPr/>
        </p:nvSpPr>
        <p:spPr>
          <a:xfrm>
            <a:off x="5334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45" name="Oval 4"/>
          <p:cNvSpPr/>
          <p:nvPr/>
        </p:nvSpPr>
        <p:spPr>
          <a:xfrm>
            <a:off x="6858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46" name="Oval 5"/>
          <p:cNvSpPr/>
          <p:nvPr/>
        </p:nvSpPr>
        <p:spPr>
          <a:xfrm>
            <a:off x="8382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47" name="Oval 7"/>
          <p:cNvSpPr/>
          <p:nvPr/>
        </p:nvSpPr>
        <p:spPr>
          <a:xfrm>
            <a:off x="609600" y="594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48" name="Oval 8"/>
          <p:cNvSpPr/>
          <p:nvPr/>
        </p:nvSpPr>
        <p:spPr>
          <a:xfrm>
            <a:off x="838200" y="609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49" name="Oval 9"/>
          <p:cNvSpPr/>
          <p:nvPr/>
        </p:nvSpPr>
        <p:spPr>
          <a:xfrm>
            <a:off x="4572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50" name="Oval 118"/>
          <p:cNvSpPr/>
          <p:nvPr/>
        </p:nvSpPr>
        <p:spPr>
          <a:xfrm>
            <a:off x="990600" y="594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51" name="Oval 119"/>
          <p:cNvSpPr/>
          <p:nvPr/>
        </p:nvSpPr>
        <p:spPr>
          <a:xfrm>
            <a:off x="762000" y="5410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52" name="Oval 4"/>
          <p:cNvSpPr/>
          <p:nvPr/>
        </p:nvSpPr>
        <p:spPr>
          <a:xfrm>
            <a:off x="4572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53" name="Oval 4"/>
          <p:cNvSpPr/>
          <p:nvPr/>
        </p:nvSpPr>
        <p:spPr>
          <a:xfrm>
            <a:off x="8382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54" name="Oval 4"/>
          <p:cNvSpPr/>
          <p:nvPr/>
        </p:nvSpPr>
        <p:spPr>
          <a:xfrm>
            <a:off x="9906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55" name="Oval 4"/>
          <p:cNvSpPr/>
          <p:nvPr/>
        </p:nvSpPr>
        <p:spPr>
          <a:xfrm>
            <a:off x="838200" y="594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56" name="Oval 4"/>
          <p:cNvSpPr/>
          <p:nvPr/>
        </p:nvSpPr>
        <p:spPr>
          <a:xfrm>
            <a:off x="6096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57" name="Oval 4"/>
          <p:cNvSpPr/>
          <p:nvPr/>
        </p:nvSpPr>
        <p:spPr>
          <a:xfrm>
            <a:off x="609600" y="609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b="1">
              <a:solidFill>
                <a:srgbClr val="0000FF"/>
              </a:solidFill>
            </a:endParaRPr>
          </a:p>
        </p:txBody>
      </p:sp>
      <p:sp>
        <p:nvSpPr>
          <p:cNvPr id="18758" name="Oval 4"/>
          <p:cNvSpPr/>
          <p:nvPr/>
        </p:nvSpPr>
        <p:spPr>
          <a:xfrm>
            <a:off x="8382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59" name="Oval 4"/>
          <p:cNvSpPr/>
          <p:nvPr/>
        </p:nvSpPr>
        <p:spPr>
          <a:xfrm>
            <a:off x="762000" y="594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60" name="Oval 4"/>
          <p:cNvSpPr/>
          <p:nvPr/>
        </p:nvSpPr>
        <p:spPr>
          <a:xfrm>
            <a:off x="914400" y="609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61" name="Oval 4"/>
          <p:cNvSpPr/>
          <p:nvPr/>
        </p:nvSpPr>
        <p:spPr>
          <a:xfrm>
            <a:off x="11430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62" name="Oval 4"/>
          <p:cNvSpPr/>
          <p:nvPr/>
        </p:nvSpPr>
        <p:spPr>
          <a:xfrm>
            <a:off x="1066800" y="594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63" name="Oval 4"/>
          <p:cNvSpPr/>
          <p:nvPr/>
        </p:nvSpPr>
        <p:spPr>
          <a:xfrm>
            <a:off x="9906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64" name="Oval 4"/>
          <p:cNvSpPr/>
          <p:nvPr/>
        </p:nvSpPr>
        <p:spPr>
          <a:xfrm>
            <a:off x="1143000" y="6019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65" name="Oval 4"/>
          <p:cNvSpPr/>
          <p:nvPr/>
        </p:nvSpPr>
        <p:spPr>
          <a:xfrm>
            <a:off x="914400" y="6172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66" name="Oval 4"/>
          <p:cNvSpPr/>
          <p:nvPr/>
        </p:nvSpPr>
        <p:spPr>
          <a:xfrm>
            <a:off x="762000" y="6248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67" name="Oval 4"/>
          <p:cNvSpPr/>
          <p:nvPr/>
        </p:nvSpPr>
        <p:spPr>
          <a:xfrm>
            <a:off x="1066800" y="6172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68" name="Oval 4"/>
          <p:cNvSpPr/>
          <p:nvPr/>
        </p:nvSpPr>
        <p:spPr>
          <a:xfrm>
            <a:off x="457200" y="609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69" name="Oval 4"/>
          <p:cNvSpPr/>
          <p:nvPr/>
        </p:nvSpPr>
        <p:spPr>
          <a:xfrm>
            <a:off x="457200" y="5867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70" name="Oval 4"/>
          <p:cNvSpPr/>
          <p:nvPr/>
        </p:nvSpPr>
        <p:spPr>
          <a:xfrm>
            <a:off x="533400" y="6248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71" name="Oval 4"/>
          <p:cNvSpPr/>
          <p:nvPr/>
        </p:nvSpPr>
        <p:spPr>
          <a:xfrm>
            <a:off x="9906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72" name="Oval 4"/>
          <p:cNvSpPr/>
          <p:nvPr/>
        </p:nvSpPr>
        <p:spPr>
          <a:xfrm>
            <a:off x="838200" y="6248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73" name="Oval 4"/>
          <p:cNvSpPr/>
          <p:nvPr/>
        </p:nvSpPr>
        <p:spPr>
          <a:xfrm>
            <a:off x="10668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74" name="Oval 4"/>
          <p:cNvSpPr/>
          <p:nvPr/>
        </p:nvSpPr>
        <p:spPr>
          <a:xfrm>
            <a:off x="11430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75" name="Oval 4"/>
          <p:cNvSpPr/>
          <p:nvPr/>
        </p:nvSpPr>
        <p:spPr>
          <a:xfrm>
            <a:off x="685800" y="5562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76" name="Oval 4"/>
          <p:cNvSpPr/>
          <p:nvPr/>
        </p:nvSpPr>
        <p:spPr>
          <a:xfrm>
            <a:off x="6858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77" name="Oval 4"/>
          <p:cNvSpPr/>
          <p:nvPr/>
        </p:nvSpPr>
        <p:spPr>
          <a:xfrm>
            <a:off x="685800" y="6019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78" name="Oval 4"/>
          <p:cNvSpPr/>
          <p:nvPr/>
        </p:nvSpPr>
        <p:spPr>
          <a:xfrm>
            <a:off x="6096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79" name="Oval 4"/>
          <p:cNvSpPr/>
          <p:nvPr/>
        </p:nvSpPr>
        <p:spPr>
          <a:xfrm>
            <a:off x="381000" y="594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80" name="Oval 2"/>
          <p:cNvSpPr/>
          <p:nvPr/>
        </p:nvSpPr>
        <p:spPr>
          <a:xfrm>
            <a:off x="1295400" y="5334000"/>
            <a:ext cx="990600" cy="1066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81" name="Oval 3"/>
          <p:cNvSpPr/>
          <p:nvPr/>
        </p:nvSpPr>
        <p:spPr>
          <a:xfrm>
            <a:off x="15240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82" name="Oval 4"/>
          <p:cNvSpPr/>
          <p:nvPr/>
        </p:nvSpPr>
        <p:spPr>
          <a:xfrm>
            <a:off x="16764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83" name="Oval 5"/>
          <p:cNvSpPr/>
          <p:nvPr/>
        </p:nvSpPr>
        <p:spPr>
          <a:xfrm>
            <a:off x="18288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84" name="Oval 7"/>
          <p:cNvSpPr/>
          <p:nvPr/>
        </p:nvSpPr>
        <p:spPr>
          <a:xfrm>
            <a:off x="1600200" y="594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85" name="Oval 8"/>
          <p:cNvSpPr/>
          <p:nvPr/>
        </p:nvSpPr>
        <p:spPr>
          <a:xfrm>
            <a:off x="1828800" y="609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86" name="Oval 9"/>
          <p:cNvSpPr/>
          <p:nvPr/>
        </p:nvSpPr>
        <p:spPr>
          <a:xfrm>
            <a:off x="14478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87" name="Oval 118"/>
          <p:cNvSpPr/>
          <p:nvPr/>
        </p:nvSpPr>
        <p:spPr>
          <a:xfrm>
            <a:off x="1981200" y="594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88" name="Oval 119"/>
          <p:cNvSpPr/>
          <p:nvPr/>
        </p:nvSpPr>
        <p:spPr>
          <a:xfrm>
            <a:off x="1752600" y="5410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89" name="Oval 4"/>
          <p:cNvSpPr/>
          <p:nvPr/>
        </p:nvSpPr>
        <p:spPr>
          <a:xfrm>
            <a:off x="14478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90" name="Oval 4"/>
          <p:cNvSpPr/>
          <p:nvPr/>
        </p:nvSpPr>
        <p:spPr>
          <a:xfrm>
            <a:off x="18288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91" name="Oval 4"/>
          <p:cNvSpPr/>
          <p:nvPr/>
        </p:nvSpPr>
        <p:spPr>
          <a:xfrm>
            <a:off x="19812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92" name="Oval 4"/>
          <p:cNvSpPr/>
          <p:nvPr/>
        </p:nvSpPr>
        <p:spPr>
          <a:xfrm>
            <a:off x="1828800" y="594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93" name="Oval 4"/>
          <p:cNvSpPr/>
          <p:nvPr/>
        </p:nvSpPr>
        <p:spPr>
          <a:xfrm>
            <a:off x="16002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94" name="Oval 4"/>
          <p:cNvSpPr/>
          <p:nvPr/>
        </p:nvSpPr>
        <p:spPr>
          <a:xfrm>
            <a:off x="1600200" y="609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b="1">
              <a:solidFill>
                <a:srgbClr val="0000FF"/>
              </a:solidFill>
            </a:endParaRPr>
          </a:p>
        </p:txBody>
      </p:sp>
      <p:sp>
        <p:nvSpPr>
          <p:cNvPr id="18795" name="Oval 4"/>
          <p:cNvSpPr/>
          <p:nvPr/>
        </p:nvSpPr>
        <p:spPr>
          <a:xfrm>
            <a:off x="18288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96" name="Oval 4"/>
          <p:cNvSpPr/>
          <p:nvPr/>
        </p:nvSpPr>
        <p:spPr>
          <a:xfrm>
            <a:off x="1752600" y="594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97" name="Oval 4"/>
          <p:cNvSpPr/>
          <p:nvPr/>
        </p:nvSpPr>
        <p:spPr>
          <a:xfrm>
            <a:off x="1905000" y="609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98" name="Oval 4"/>
          <p:cNvSpPr/>
          <p:nvPr/>
        </p:nvSpPr>
        <p:spPr>
          <a:xfrm>
            <a:off x="21336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799" name="Oval 4"/>
          <p:cNvSpPr/>
          <p:nvPr/>
        </p:nvSpPr>
        <p:spPr>
          <a:xfrm>
            <a:off x="2057400" y="594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00" name="Oval 4"/>
          <p:cNvSpPr/>
          <p:nvPr/>
        </p:nvSpPr>
        <p:spPr>
          <a:xfrm>
            <a:off x="1981200" y="5486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01" name="Oval 4"/>
          <p:cNvSpPr/>
          <p:nvPr/>
        </p:nvSpPr>
        <p:spPr>
          <a:xfrm>
            <a:off x="2133600" y="6019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02" name="Oval 4"/>
          <p:cNvSpPr/>
          <p:nvPr/>
        </p:nvSpPr>
        <p:spPr>
          <a:xfrm>
            <a:off x="1905000" y="6172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03" name="Oval 4"/>
          <p:cNvSpPr/>
          <p:nvPr/>
        </p:nvSpPr>
        <p:spPr>
          <a:xfrm>
            <a:off x="1752600" y="6248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04" name="Oval 4"/>
          <p:cNvSpPr/>
          <p:nvPr/>
        </p:nvSpPr>
        <p:spPr>
          <a:xfrm>
            <a:off x="2057400" y="6172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05" name="Oval 4"/>
          <p:cNvSpPr/>
          <p:nvPr/>
        </p:nvSpPr>
        <p:spPr>
          <a:xfrm>
            <a:off x="1447800" y="60960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06" name="Oval 4"/>
          <p:cNvSpPr/>
          <p:nvPr/>
        </p:nvSpPr>
        <p:spPr>
          <a:xfrm>
            <a:off x="1447800" y="5867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07" name="Oval 4"/>
          <p:cNvSpPr/>
          <p:nvPr/>
        </p:nvSpPr>
        <p:spPr>
          <a:xfrm>
            <a:off x="1524000" y="6248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08" name="Oval 4"/>
          <p:cNvSpPr/>
          <p:nvPr/>
        </p:nvSpPr>
        <p:spPr>
          <a:xfrm>
            <a:off x="19812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09" name="Oval 4"/>
          <p:cNvSpPr/>
          <p:nvPr/>
        </p:nvSpPr>
        <p:spPr>
          <a:xfrm>
            <a:off x="1828800" y="62484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10" name="Oval 4"/>
          <p:cNvSpPr/>
          <p:nvPr/>
        </p:nvSpPr>
        <p:spPr>
          <a:xfrm>
            <a:off x="20574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11" name="Oval 4"/>
          <p:cNvSpPr/>
          <p:nvPr/>
        </p:nvSpPr>
        <p:spPr>
          <a:xfrm>
            <a:off x="21336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12" name="Oval 4"/>
          <p:cNvSpPr/>
          <p:nvPr/>
        </p:nvSpPr>
        <p:spPr>
          <a:xfrm>
            <a:off x="1676400" y="5562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13" name="Oval 4"/>
          <p:cNvSpPr/>
          <p:nvPr/>
        </p:nvSpPr>
        <p:spPr>
          <a:xfrm>
            <a:off x="1676400" y="5791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14" name="Oval 4"/>
          <p:cNvSpPr/>
          <p:nvPr/>
        </p:nvSpPr>
        <p:spPr>
          <a:xfrm>
            <a:off x="1676400" y="6019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15" name="Oval 4"/>
          <p:cNvSpPr/>
          <p:nvPr/>
        </p:nvSpPr>
        <p:spPr>
          <a:xfrm>
            <a:off x="1600200" y="56388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
        <p:nvSpPr>
          <p:cNvPr id="18816" name="Oval 4"/>
          <p:cNvSpPr/>
          <p:nvPr/>
        </p:nvSpPr>
        <p:spPr>
          <a:xfrm>
            <a:off x="1371600" y="59436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FF"/>
              </a:solidFill>
            </a:endParaRPr>
          </a:p>
        </p:txBody>
      </p:sp>
    </p:spTree>
    <p:extLst>
      <p:ext uri="{BB962C8B-B14F-4D97-AF65-F5344CB8AC3E}">
        <p14:creationId xmlns:p14="http://schemas.microsoft.com/office/powerpoint/2010/main" val="324560000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3810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prstClr val="black"/>
                </a:solidFill>
              </a:rPr>
              <a:t>Electron Dispersion forces.  </a:t>
            </a:r>
          </a:p>
        </p:txBody>
      </p:sp>
      <p:sp>
        <p:nvSpPr>
          <p:cNvPr id="8195" name="TextBox 117"/>
          <p:cNvSpPr txBox="1">
            <a:spLocks noChangeArrowheads="1"/>
          </p:cNvSpPr>
          <p:nvPr/>
        </p:nvSpPr>
        <p:spPr bwMode="auto">
          <a:xfrm>
            <a:off x="5105400" y="0"/>
            <a:ext cx="4041742"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prstClr val="black"/>
                </a:solidFill>
                <a:latin typeface="Times New Roman" panose="02020603050405020304" pitchFamily="18" charset="0"/>
                <a:cs typeface="Times New Roman" panose="02020603050405020304" pitchFamily="18" charset="0"/>
              </a:rPr>
              <a:t>Each of these I</a:t>
            </a:r>
            <a:r>
              <a:rPr lang="en-US" altLang="en-US" sz="1800" b="1" baseline="-25000" dirty="0">
                <a:solidFill>
                  <a:prstClr val="black"/>
                </a:solidFill>
                <a:latin typeface="Times New Roman" panose="02020603050405020304" pitchFamily="18" charset="0"/>
                <a:cs typeface="Times New Roman" panose="02020603050405020304" pitchFamily="18" charset="0"/>
              </a:rPr>
              <a:t>2</a:t>
            </a:r>
            <a:r>
              <a:rPr lang="en-US" altLang="en-US" sz="1800" b="1" dirty="0">
                <a:solidFill>
                  <a:prstClr val="black"/>
                </a:solidFill>
                <a:latin typeface="Times New Roman" panose="02020603050405020304" pitchFamily="18" charset="0"/>
                <a:cs typeface="Times New Roman" panose="02020603050405020304" pitchFamily="18" charset="0"/>
              </a:rPr>
              <a:t> molecules </a:t>
            </a:r>
            <a:br>
              <a:rPr lang="en-US" altLang="en-US" sz="1800" b="1" dirty="0">
                <a:solidFill>
                  <a:prstClr val="black"/>
                </a:solidFill>
                <a:latin typeface="Times New Roman" panose="02020603050405020304" pitchFamily="18" charset="0"/>
                <a:cs typeface="Times New Roman" panose="02020603050405020304" pitchFamily="18" charset="0"/>
              </a:rPr>
            </a:br>
            <a:r>
              <a:rPr lang="en-US" altLang="en-US" sz="1800" b="1" dirty="0">
                <a:solidFill>
                  <a:prstClr val="black"/>
                </a:solidFill>
                <a:latin typeface="Times New Roman" panose="02020603050405020304" pitchFamily="18" charset="0"/>
                <a:cs typeface="Times New Roman" panose="02020603050405020304" pitchFamily="18" charset="0"/>
              </a:rPr>
              <a:t>             has 106 total electrons.</a:t>
            </a:r>
            <a:r>
              <a:rPr lang="en-US" altLang="en-US" sz="1800" dirty="0">
                <a:solidFill>
                  <a:prstClr val="black"/>
                </a:solidFill>
                <a:latin typeface="Times New Roman" panose="02020603050405020304" pitchFamily="18" charset="0"/>
                <a:cs typeface="Times New Roman" panose="02020603050405020304" pitchFamily="18" charset="0"/>
              </a:rPr>
              <a:t>  </a:t>
            </a:r>
          </a:p>
          <a:p>
            <a:pPr eaLnBrk="1" hangingPunct="1">
              <a:spcBef>
                <a:spcPct val="0"/>
              </a:spcBef>
              <a:buFontTx/>
              <a:buNone/>
            </a:pPr>
            <a:endParaRPr lang="en-US" altLang="en-US" sz="1800" dirty="0">
              <a:solidFill>
                <a:prstClr val="black"/>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800" dirty="0">
                <a:solidFill>
                  <a:prstClr val="black"/>
                </a:solidFill>
                <a:latin typeface="Times New Roman" panose="02020603050405020304" pitchFamily="18" charset="0"/>
                <a:cs typeface="Times New Roman" panose="02020603050405020304" pitchFamily="18" charset="0"/>
              </a:rPr>
              <a:t>The electrons shift around so much, that a stronger temporary dipole forms so often </a:t>
            </a:r>
            <a:br>
              <a:rPr lang="en-US" altLang="en-US" sz="1800" dirty="0">
                <a:solidFill>
                  <a:prstClr val="black"/>
                </a:solidFill>
                <a:latin typeface="Times New Roman" panose="02020603050405020304" pitchFamily="18" charset="0"/>
                <a:cs typeface="Times New Roman" panose="02020603050405020304" pitchFamily="18" charset="0"/>
              </a:rPr>
            </a:br>
            <a:r>
              <a:rPr lang="en-US" altLang="en-US" sz="1800" dirty="0">
                <a:solidFill>
                  <a:prstClr val="black"/>
                </a:solidFill>
                <a:latin typeface="Times New Roman" panose="02020603050405020304" pitchFamily="18" charset="0"/>
                <a:cs typeface="Times New Roman" panose="02020603050405020304" pitchFamily="18" charset="0"/>
              </a:rPr>
              <a:t>that these I</a:t>
            </a:r>
            <a:r>
              <a:rPr lang="en-US" altLang="en-US" sz="1800" baseline="-25000" dirty="0">
                <a:solidFill>
                  <a:prstClr val="black"/>
                </a:solidFill>
                <a:latin typeface="Times New Roman" panose="02020603050405020304" pitchFamily="18" charset="0"/>
                <a:cs typeface="Times New Roman" panose="02020603050405020304" pitchFamily="18" charset="0"/>
              </a:rPr>
              <a:t>2</a:t>
            </a:r>
            <a:r>
              <a:rPr lang="en-US" altLang="en-US" sz="1800" dirty="0">
                <a:solidFill>
                  <a:prstClr val="black"/>
                </a:solidFill>
                <a:latin typeface="Times New Roman" panose="02020603050405020304" pitchFamily="18" charset="0"/>
                <a:cs typeface="Times New Roman" panose="02020603050405020304" pitchFamily="18" charset="0"/>
              </a:rPr>
              <a:t> molecules have the most moments of attraction of the halogens.    </a:t>
            </a:r>
          </a:p>
          <a:p>
            <a:pPr eaLnBrk="1" hangingPunct="1">
              <a:spcBef>
                <a:spcPct val="0"/>
              </a:spcBef>
              <a:buFontTx/>
              <a:buNone/>
            </a:pPr>
            <a:endParaRPr lang="en-US" altLang="en-US" sz="1800" dirty="0">
              <a:solidFill>
                <a:prstClr val="black"/>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prstClr val="black"/>
                </a:solidFill>
                <a:latin typeface="Times New Roman" panose="02020603050405020304" pitchFamily="18" charset="0"/>
                <a:cs typeface="Times New Roman" panose="02020603050405020304" pitchFamily="18" charset="0"/>
              </a:rPr>
              <a:t>Although it is weak, so much electron dispersion attraction exists in I</a:t>
            </a:r>
            <a:r>
              <a:rPr lang="en-US" altLang="en-US" sz="2400" baseline="-25000" dirty="0">
                <a:solidFill>
                  <a:prstClr val="black"/>
                </a:solidFill>
                <a:latin typeface="Times New Roman" panose="02020603050405020304" pitchFamily="18" charset="0"/>
                <a:cs typeface="Times New Roman" panose="02020603050405020304" pitchFamily="18" charset="0"/>
              </a:rPr>
              <a:t>2</a:t>
            </a:r>
            <a:r>
              <a:rPr lang="en-US" altLang="en-US" sz="2400" dirty="0">
                <a:solidFill>
                  <a:prstClr val="black"/>
                </a:solidFill>
                <a:latin typeface="Times New Roman" panose="02020603050405020304" pitchFamily="18" charset="0"/>
                <a:cs typeface="Times New Roman" panose="02020603050405020304" pitchFamily="18" charset="0"/>
              </a:rPr>
              <a:t>, they make I</a:t>
            </a:r>
            <a:r>
              <a:rPr lang="en-US" altLang="en-US" sz="2400" baseline="-25000" dirty="0">
                <a:solidFill>
                  <a:prstClr val="black"/>
                </a:solidFill>
                <a:latin typeface="Times New Roman" panose="02020603050405020304" pitchFamily="18" charset="0"/>
                <a:cs typeface="Times New Roman" panose="02020603050405020304" pitchFamily="18" charset="0"/>
              </a:rPr>
              <a:t>2</a:t>
            </a:r>
            <a:r>
              <a:rPr lang="en-US" altLang="en-US" sz="2400" dirty="0">
                <a:solidFill>
                  <a:prstClr val="black"/>
                </a:solidFill>
                <a:latin typeface="Times New Roman" panose="02020603050405020304" pitchFamily="18" charset="0"/>
                <a:cs typeface="Times New Roman" panose="02020603050405020304" pitchFamily="18" charset="0"/>
              </a:rPr>
              <a:t> a solid</a:t>
            </a:r>
            <a:br>
              <a:rPr lang="en-US" altLang="en-US" sz="2400" dirty="0">
                <a:solidFill>
                  <a:prstClr val="black"/>
                </a:solidFill>
                <a:latin typeface="Times New Roman" panose="02020603050405020304" pitchFamily="18" charset="0"/>
                <a:cs typeface="Times New Roman" panose="02020603050405020304" pitchFamily="18" charset="0"/>
              </a:rPr>
            </a:br>
            <a:r>
              <a:rPr lang="en-US" altLang="en-US" sz="2400" dirty="0">
                <a:solidFill>
                  <a:prstClr val="black"/>
                </a:solidFill>
                <a:latin typeface="Times New Roman" panose="02020603050405020304" pitchFamily="18" charset="0"/>
                <a:cs typeface="Times New Roman" panose="02020603050405020304" pitchFamily="18" charset="0"/>
              </a:rPr>
              <a:t>at STP.</a:t>
            </a:r>
          </a:p>
          <a:p>
            <a:pPr eaLnBrk="1" hangingPunct="1">
              <a:spcBef>
                <a:spcPct val="0"/>
              </a:spcBef>
              <a:buFontTx/>
              <a:buNone/>
            </a:pPr>
            <a:endParaRPr lang="en-US" altLang="en-US" sz="1800" dirty="0">
              <a:solidFill>
                <a:prstClr val="black"/>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solidFill>
                  <a:srgbClr val="FF0000"/>
                </a:solidFill>
                <a:latin typeface="Times New Roman" panose="02020603050405020304" pitchFamily="18" charset="0"/>
                <a:cs typeface="Times New Roman" panose="02020603050405020304" pitchFamily="18" charset="0"/>
              </a:rPr>
              <a:t>The kinetic energy at 273 K </a:t>
            </a:r>
            <a:br>
              <a:rPr lang="en-US" altLang="en-US" sz="2000" dirty="0">
                <a:solidFill>
                  <a:srgbClr val="FF0000"/>
                </a:solidFill>
                <a:latin typeface="Times New Roman" panose="02020603050405020304" pitchFamily="18" charset="0"/>
                <a:cs typeface="Times New Roman" panose="02020603050405020304" pitchFamily="18" charset="0"/>
              </a:rPr>
            </a:br>
            <a:r>
              <a:rPr lang="en-US" altLang="en-US" sz="2000" dirty="0">
                <a:solidFill>
                  <a:srgbClr val="FF0000"/>
                </a:solidFill>
                <a:latin typeface="Times New Roman" panose="02020603050405020304" pitchFamily="18" charset="0"/>
                <a:cs typeface="Times New Roman" panose="02020603050405020304" pitchFamily="18" charset="0"/>
              </a:rPr>
              <a:t>DOES NOT exceed the attractive force of the  electron dispersion</a:t>
            </a:r>
            <a:br>
              <a:rPr lang="en-US" altLang="en-US" sz="2000" dirty="0">
                <a:solidFill>
                  <a:srgbClr val="FF0000"/>
                </a:solidFill>
                <a:latin typeface="Times New Roman" panose="02020603050405020304" pitchFamily="18" charset="0"/>
                <a:cs typeface="Times New Roman" panose="02020603050405020304" pitchFamily="18" charset="0"/>
              </a:rPr>
            </a:br>
            <a:r>
              <a:rPr lang="en-US" altLang="en-US" sz="2000" dirty="0">
                <a:solidFill>
                  <a:srgbClr val="FF0000"/>
                </a:solidFill>
                <a:latin typeface="Times New Roman" panose="02020603050405020304" pitchFamily="18" charset="0"/>
                <a:cs typeface="Times New Roman" panose="02020603050405020304" pitchFamily="18" charset="0"/>
              </a:rPr>
              <a:t>forces, so </a:t>
            </a:r>
            <a:br>
              <a:rPr lang="en-US" altLang="en-US" sz="2000" dirty="0">
                <a:solidFill>
                  <a:srgbClr val="FF0000"/>
                </a:solidFill>
                <a:latin typeface="Times New Roman" panose="02020603050405020304" pitchFamily="18" charset="0"/>
                <a:cs typeface="Times New Roman" panose="02020603050405020304" pitchFamily="18" charset="0"/>
              </a:rPr>
            </a:br>
            <a:br>
              <a:rPr lang="en-US" altLang="en-US" sz="2000" dirty="0">
                <a:solidFill>
                  <a:srgbClr val="FF0000"/>
                </a:solidFill>
                <a:latin typeface="Times New Roman" panose="02020603050405020304" pitchFamily="18" charset="0"/>
                <a:cs typeface="Times New Roman" panose="02020603050405020304" pitchFamily="18" charset="0"/>
              </a:rPr>
            </a:br>
            <a:r>
              <a:rPr lang="en-US" altLang="en-US" b="1" dirty="0">
                <a:solidFill>
                  <a:srgbClr val="FF0000"/>
                </a:solidFill>
                <a:latin typeface="Times New Roman" panose="02020603050405020304" pitchFamily="18" charset="0"/>
                <a:cs typeface="Times New Roman" panose="02020603050405020304" pitchFamily="18" charset="0"/>
              </a:rPr>
              <a:t>Iodine is a SOLID</a:t>
            </a:r>
            <a:endParaRPr lang="en-US" altLang="en-US" sz="2000" b="1" dirty="0">
              <a:solidFill>
                <a:srgbClr val="FF0000"/>
              </a:solidFill>
              <a:latin typeface="Times New Roman" panose="02020603050405020304" pitchFamily="18" charset="0"/>
              <a:cs typeface="Times New Roman" panose="02020603050405020304" pitchFamily="18" charset="0"/>
            </a:endParaRPr>
          </a:p>
        </p:txBody>
      </p:sp>
      <p:sp>
        <p:nvSpPr>
          <p:cNvPr id="8196" name="Text Box 13"/>
          <p:cNvSpPr txBox="1">
            <a:spLocks noChangeArrowheads="1"/>
          </p:cNvSpPr>
          <p:nvPr/>
        </p:nvSpPr>
        <p:spPr bwMode="auto">
          <a:xfrm>
            <a:off x="685800" y="8382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800080"/>
                </a:solidFill>
              </a:rPr>
              <a:t>Example 4:  Iodine I</a:t>
            </a:r>
            <a:r>
              <a:rPr lang="en-US" altLang="en-US" baseline="-25000">
                <a:solidFill>
                  <a:srgbClr val="800080"/>
                </a:solidFill>
              </a:rPr>
              <a:t>2</a:t>
            </a:r>
          </a:p>
        </p:txBody>
      </p:sp>
      <p:sp>
        <p:nvSpPr>
          <p:cNvPr id="8197" name="Oval 2" descr="Large confetti"/>
          <p:cNvSpPr>
            <a:spLocks noChangeArrowheads="1"/>
          </p:cNvSpPr>
          <p:nvPr/>
        </p:nvSpPr>
        <p:spPr bwMode="auto">
          <a:xfrm>
            <a:off x="762000" y="1371600"/>
            <a:ext cx="990600" cy="1066800"/>
          </a:xfrm>
          <a:prstGeom prst="ellipse">
            <a:avLst/>
          </a:prstGeom>
          <a:pattFill prst="lgConfetti">
            <a:fgClr>
              <a:schemeClr val="tx1"/>
            </a:fgClr>
            <a:bgClr>
              <a:srgbClr val="FFFFFF"/>
            </a:bgClr>
          </a:patt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8198" name="Oval 2" descr="Large confetti"/>
          <p:cNvSpPr>
            <a:spLocks noChangeArrowheads="1"/>
          </p:cNvSpPr>
          <p:nvPr/>
        </p:nvSpPr>
        <p:spPr bwMode="auto">
          <a:xfrm>
            <a:off x="1752600" y="1371600"/>
            <a:ext cx="990600" cy="1066800"/>
          </a:xfrm>
          <a:prstGeom prst="ellipse">
            <a:avLst/>
          </a:prstGeom>
          <a:pattFill prst="lgConfetti">
            <a:fgClr>
              <a:schemeClr val="tx1"/>
            </a:fgClr>
            <a:bgClr>
              <a:srgbClr val="FFFFFF"/>
            </a:bgClr>
          </a:patt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8199" name="Oval 2" descr="Large confetti"/>
          <p:cNvSpPr>
            <a:spLocks noChangeArrowheads="1"/>
          </p:cNvSpPr>
          <p:nvPr/>
        </p:nvSpPr>
        <p:spPr bwMode="auto">
          <a:xfrm>
            <a:off x="381000" y="2362200"/>
            <a:ext cx="990600" cy="1066800"/>
          </a:xfrm>
          <a:prstGeom prst="ellipse">
            <a:avLst/>
          </a:prstGeom>
          <a:pattFill prst="lgConfetti">
            <a:fgClr>
              <a:schemeClr val="tx1"/>
            </a:fgClr>
            <a:bgClr>
              <a:srgbClr val="FFFFFF"/>
            </a:bgClr>
          </a:patt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8200" name="Oval 2" descr="Large confetti"/>
          <p:cNvSpPr>
            <a:spLocks noChangeArrowheads="1"/>
          </p:cNvSpPr>
          <p:nvPr/>
        </p:nvSpPr>
        <p:spPr bwMode="auto">
          <a:xfrm>
            <a:off x="2362200" y="2286000"/>
            <a:ext cx="990600" cy="1066800"/>
          </a:xfrm>
          <a:prstGeom prst="ellipse">
            <a:avLst/>
          </a:prstGeom>
          <a:pattFill prst="lgConfetti">
            <a:fgClr>
              <a:schemeClr val="tx1"/>
            </a:fgClr>
            <a:bgClr>
              <a:srgbClr val="FFFFFF"/>
            </a:bgClr>
          </a:patt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8201" name="Oval 2" descr="Large confetti"/>
          <p:cNvSpPr>
            <a:spLocks noChangeArrowheads="1"/>
          </p:cNvSpPr>
          <p:nvPr/>
        </p:nvSpPr>
        <p:spPr bwMode="auto">
          <a:xfrm>
            <a:off x="3352800" y="2362200"/>
            <a:ext cx="990600" cy="1066800"/>
          </a:xfrm>
          <a:prstGeom prst="ellipse">
            <a:avLst/>
          </a:prstGeom>
          <a:pattFill prst="lgConfetti">
            <a:fgClr>
              <a:schemeClr val="tx1"/>
            </a:fgClr>
            <a:bgClr>
              <a:srgbClr val="FFFFFF"/>
            </a:bgClr>
          </a:patt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8202" name="Oval 2" descr="Large confetti"/>
          <p:cNvSpPr>
            <a:spLocks noChangeArrowheads="1"/>
          </p:cNvSpPr>
          <p:nvPr/>
        </p:nvSpPr>
        <p:spPr bwMode="auto">
          <a:xfrm>
            <a:off x="1371600" y="2362200"/>
            <a:ext cx="990600" cy="1066800"/>
          </a:xfrm>
          <a:prstGeom prst="ellipse">
            <a:avLst/>
          </a:prstGeom>
          <a:pattFill prst="lgConfetti">
            <a:fgClr>
              <a:schemeClr val="tx1"/>
            </a:fgClr>
            <a:bgClr>
              <a:srgbClr val="FFFFFF"/>
            </a:bgClr>
          </a:patt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8203" name="Oval 2" descr="Large confetti"/>
          <p:cNvSpPr>
            <a:spLocks noChangeArrowheads="1"/>
          </p:cNvSpPr>
          <p:nvPr/>
        </p:nvSpPr>
        <p:spPr bwMode="auto">
          <a:xfrm>
            <a:off x="914400" y="3276600"/>
            <a:ext cx="990600" cy="1066800"/>
          </a:xfrm>
          <a:prstGeom prst="ellipse">
            <a:avLst/>
          </a:prstGeom>
          <a:pattFill prst="lgConfetti">
            <a:fgClr>
              <a:schemeClr val="tx1"/>
            </a:fgClr>
            <a:bgClr>
              <a:srgbClr val="FFFFFF"/>
            </a:bgClr>
          </a:patt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8204" name="Oval 2" descr="Large confetti"/>
          <p:cNvSpPr>
            <a:spLocks noChangeArrowheads="1"/>
          </p:cNvSpPr>
          <p:nvPr/>
        </p:nvSpPr>
        <p:spPr bwMode="auto">
          <a:xfrm>
            <a:off x="1905000" y="3276600"/>
            <a:ext cx="990600" cy="1066800"/>
          </a:xfrm>
          <a:prstGeom prst="ellipse">
            <a:avLst/>
          </a:prstGeom>
          <a:pattFill prst="lgConfetti">
            <a:fgClr>
              <a:schemeClr val="tx1"/>
            </a:fgClr>
            <a:bgClr>
              <a:srgbClr val="FFFFFF"/>
            </a:bgClr>
          </a:patt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8205" name="Oval 2" descr="Large confetti"/>
          <p:cNvSpPr>
            <a:spLocks noChangeArrowheads="1"/>
          </p:cNvSpPr>
          <p:nvPr/>
        </p:nvSpPr>
        <p:spPr bwMode="auto">
          <a:xfrm>
            <a:off x="2819400" y="3276600"/>
            <a:ext cx="990600" cy="1066800"/>
          </a:xfrm>
          <a:prstGeom prst="ellipse">
            <a:avLst/>
          </a:prstGeom>
          <a:pattFill prst="lgConfetti">
            <a:fgClr>
              <a:schemeClr val="tx1"/>
            </a:fgClr>
            <a:bgClr>
              <a:srgbClr val="FFFFFF"/>
            </a:bgClr>
          </a:patt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8206" name="Oval 2" descr="Large confetti"/>
          <p:cNvSpPr>
            <a:spLocks noChangeArrowheads="1"/>
          </p:cNvSpPr>
          <p:nvPr/>
        </p:nvSpPr>
        <p:spPr bwMode="auto">
          <a:xfrm>
            <a:off x="3810000" y="3276600"/>
            <a:ext cx="990600" cy="1066800"/>
          </a:xfrm>
          <a:prstGeom prst="ellipse">
            <a:avLst/>
          </a:prstGeom>
          <a:pattFill prst="lgConfetti">
            <a:fgClr>
              <a:schemeClr val="tx1"/>
            </a:fgClr>
            <a:bgClr>
              <a:srgbClr val="FFFFFF"/>
            </a:bgClr>
          </a:patt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8207" name="Oval 2" descr="Large confetti"/>
          <p:cNvSpPr>
            <a:spLocks noChangeArrowheads="1"/>
          </p:cNvSpPr>
          <p:nvPr/>
        </p:nvSpPr>
        <p:spPr bwMode="auto">
          <a:xfrm>
            <a:off x="1371600" y="4267200"/>
            <a:ext cx="990600" cy="1066800"/>
          </a:xfrm>
          <a:prstGeom prst="ellipse">
            <a:avLst/>
          </a:prstGeom>
          <a:pattFill prst="lgConfetti">
            <a:fgClr>
              <a:schemeClr val="tx1"/>
            </a:fgClr>
            <a:bgClr>
              <a:srgbClr val="FFFFFF"/>
            </a:bgClr>
          </a:patt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
        <p:nvSpPr>
          <p:cNvPr id="8208" name="Oval 2" descr="Large confetti"/>
          <p:cNvSpPr>
            <a:spLocks noChangeArrowheads="1"/>
          </p:cNvSpPr>
          <p:nvPr/>
        </p:nvSpPr>
        <p:spPr bwMode="auto">
          <a:xfrm>
            <a:off x="2362200" y="4267200"/>
            <a:ext cx="990600" cy="1066800"/>
          </a:xfrm>
          <a:prstGeom prst="ellipse">
            <a:avLst/>
          </a:prstGeom>
          <a:pattFill prst="lgConfetti">
            <a:fgClr>
              <a:schemeClr val="tx1"/>
            </a:fgClr>
            <a:bgClr>
              <a:srgbClr val="FFFFFF"/>
            </a:bgClr>
          </a:pattFill>
          <a:ln w="25400" algn="ctr">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0000FF"/>
              </a:solidFill>
            </a:endParaRPr>
          </a:p>
        </p:txBody>
      </p:sp>
    </p:spTree>
    <p:extLst>
      <p:ext uri="{BB962C8B-B14F-4D97-AF65-F5344CB8AC3E}">
        <p14:creationId xmlns:p14="http://schemas.microsoft.com/office/powerpoint/2010/main" val="256669915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5564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97.  At STP:  The halogens, of group 17 can be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br>
              <a:rPr lang="en-US" sz="3600" dirty="0">
                <a:solidFill>
                  <a:srgbClr val="006600"/>
                </a:solidFill>
                <a:latin typeface="Times New Roman" panose="02020603050405020304" pitchFamily="18" charset="0"/>
                <a:cs typeface="Times New Roman" panose="02020603050405020304" pitchFamily="18" charset="0"/>
              </a:rPr>
            </a:br>
            <a:endParaRPr lang="en-US" sz="3200" dirty="0">
              <a:solidFill>
                <a:srgbClr val="006600"/>
              </a:solidFill>
              <a:latin typeface="Times New Roman" panose="02020603050405020304" pitchFamily="18" charset="0"/>
              <a:cs typeface="Times New Roman" panose="02020603050405020304" pitchFamily="18" charset="0"/>
            </a:endParaRPr>
          </a:p>
          <a:p>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98.</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difference in phases is only due to the amount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intermolecular attraction called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4400" b="1" dirty="0">
                <a:solidFill>
                  <a:srgbClr val="0000CC"/>
                </a:solidFill>
                <a:latin typeface="Patrick Hand" panose="00000500000000000000" pitchFamily="2" charset="0"/>
                <a:cs typeface="Times New Roman" panose="02020603050405020304" pitchFamily="18" charset="0"/>
              </a:rPr>
              <a:t>ELECTRON DISPERSION FORCE </a:t>
            </a:r>
            <a:br>
              <a:rPr lang="en-US" sz="4400" b="1" dirty="0">
                <a:latin typeface="Patrick Hand" panose="00000500000000000000" pitchFamily="2" charset="0"/>
                <a:cs typeface="Times New Roman" panose="02020603050405020304" pitchFamily="18" charset="0"/>
              </a:rPr>
            </a:br>
            <a:r>
              <a:rPr lang="en-US" sz="2400" b="1" dirty="0">
                <a:latin typeface="Patrick Hand" panose="00000500000000000000" pitchFamily="2" charset="0"/>
                <a:cs typeface="Times New Roman" panose="02020603050405020304" pitchFamily="18" charset="0"/>
              </a:rPr>
              <a:t> </a:t>
            </a:r>
            <a:br>
              <a:rPr lang="en-US" sz="4400" b="1" dirty="0">
                <a:latin typeface="Patrick Hand" panose="00000500000000000000" pitchFamily="2"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It’s caused by the temporary dipoles resulting from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 momentary, random “dispersion” of the electrons.  </a:t>
            </a:r>
          </a:p>
        </p:txBody>
      </p:sp>
      <p:graphicFrame>
        <p:nvGraphicFramePr>
          <p:cNvPr id="3" name="Table 3">
            <a:extLst>
              <a:ext uri="{FF2B5EF4-FFF2-40B4-BE49-F238E27FC236}">
                <a16:creationId xmlns:a16="http://schemas.microsoft.com/office/drawing/2014/main" id="{B2A9947A-C0DC-7B33-FFB8-FD542C079699}"/>
              </a:ext>
            </a:extLst>
          </p:cNvPr>
          <p:cNvGraphicFramePr>
            <a:graphicFrameLocks noGrp="1"/>
          </p:cNvGraphicFramePr>
          <p:nvPr>
            <p:extLst>
              <p:ext uri="{D42A27DB-BD31-4B8C-83A1-F6EECF244321}">
                <p14:modId xmlns:p14="http://schemas.microsoft.com/office/powerpoint/2010/main" val="607402437"/>
              </p:ext>
            </p:extLst>
          </p:nvPr>
        </p:nvGraphicFramePr>
        <p:xfrm>
          <a:off x="1676400" y="671804"/>
          <a:ext cx="5715000" cy="274320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4092088654"/>
                    </a:ext>
                  </a:extLst>
                </a:gridCol>
                <a:gridCol w="2857500">
                  <a:extLst>
                    <a:ext uri="{9D8B030D-6E8A-4147-A177-3AD203B41FA5}">
                      <a16:colId xmlns:a16="http://schemas.microsoft.com/office/drawing/2014/main" val="1967792259"/>
                    </a:ext>
                  </a:extLst>
                </a:gridCol>
              </a:tblGrid>
              <a:tr h="914400">
                <a:tc>
                  <a:txBody>
                    <a:bodyPr/>
                    <a:lstStyle/>
                    <a:p>
                      <a:pPr algn="ctr"/>
                      <a:r>
                        <a:rPr lang="en-US" sz="4800" b="0" i="0" dirty="0">
                          <a:solidFill>
                            <a:srgbClr val="FF0000"/>
                          </a:solidFill>
                          <a:latin typeface="Patrick Hand" panose="00000500000000000000" pitchFamily="2" charset="0"/>
                        </a:rPr>
                        <a:t>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tc>
                  <a:txBody>
                    <a:bodyPr/>
                    <a:lstStyle/>
                    <a:p>
                      <a:pPr algn="ctr"/>
                      <a:r>
                        <a:rPr lang="en-US" sz="4800" b="0" i="0" dirty="0">
                          <a:solidFill>
                            <a:srgbClr val="FF0000"/>
                          </a:solidFill>
                          <a:latin typeface="Patrick Hand" panose="00000500000000000000" pitchFamily="2" charset="0"/>
                        </a:rPr>
                        <a:t>F</a:t>
                      </a:r>
                      <a:r>
                        <a:rPr lang="en-US" sz="4800" b="0" i="0" baseline="-25000" dirty="0">
                          <a:solidFill>
                            <a:srgbClr val="FF0000"/>
                          </a:solidFill>
                          <a:latin typeface="Patrick Hand" panose="00000500000000000000" pitchFamily="2" charset="0"/>
                        </a:rPr>
                        <a:t>2</a:t>
                      </a:r>
                      <a:r>
                        <a:rPr lang="en-US" sz="4800" b="0" i="0" dirty="0">
                          <a:solidFill>
                            <a:srgbClr val="FF0000"/>
                          </a:solidFill>
                          <a:latin typeface="Patrick Hand" panose="00000500000000000000" pitchFamily="2" charset="0"/>
                        </a:rPr>
                        <a:t> &amp; Cl</a:t>
                      </a:r>
                      <a:r>
                        <a:rPr lang="en-US" sz="4800" b="0" i="0" baseline="-25000" dirty="0">
                          <a:solidFill>
                            <a:srgbClr val="FF0000"/>
                          </a:solidFill>
                          <a:latin typeface="Patrick Hand" panose="00000500000000000000" pitchFamily="2" charset="0"/>
                        </a:rPr>
                        <a:t>2</a:t>
                      </a:r>
                      <a:endParaRPr lang="en-US" sz="4800" b="0" i="0" dirty="0">
                        <a:solidFill>
                          <a:srgbClr val="FF0000"/>
                        </a:solidFill>
                        <a:latin typeface="Patrick Hand"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FF"/>
                    </a:solidFill>
                  </a:tcPr>
                </a:tc>
                <a:extLst>
                  <a:ext uri="{0D108BD9-81ED-4DB2-BD59-A6C34878D82A}">
                    <a16:rowId xmlns:a16="http://schemas.microsoft.com/office/drawing/2014/main" val="799273870"/>
                  </a:ext>
                </a:extLst>
              </a:tr>
              <a:tr h="914400">
                <a:tc>
                  <a:txBody>
                    <a:bodyPr/>
                    <a:lstStyle/>
                    <a:p>
                      <a:pPr algn="ctr"/>
                      <a:r>
                        <a:rPr lang="en-US" sz="4800" b="0" i="0" dirty="0">
                          <a:solidFill>
                            <a:schemeClr val="tx1"/>
                          </a:solidFill>
                          <a:latin typeface="Patrick Hand" panose="00000500000000000000" pitchFamily="2" charset="0"/>
                        </a:rPr>
                        <a:t>Liquid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4800" b="0" i="0" dirty="0">
                          <a:solidFill>
                            <a:schemeClr val="tx1"/>
                          </a:solidFill>
                          <a:latin typeface="Patrick Hand" panose="00000500000000000000" pitchFamily="2" charset="0"/>
                        </a:rPr>
                        <a:t>Br</a:t>
                      </a:r>
                      <a:r>
                        <a:rPr lang="en-US" sz="4800" b="0" i="0" baseline="-25000" dirty="0">
                          <a:solidFill>
                            <a:schemeClr val="tx1"/>
                          </a:solidFill>
                          <a:latin typeface="Patrick Hand" panose="00000500000000000000" pitchFamily="2" charset="0"/>
                        </a:rPr>
                        <a:t>2</a:t>
                      </a:r>
                      <a:endParaRPr lang="en-US" sz="4800" b="0" i="0" dirty="0">
                        <a:solidFill>
                          <a:schemeClr val="tx1"/>
                        </a:solidFill>
                        <a:latin typeface="Patrick Hand"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83778838"/>
                  </a:ext>
                </a:extLst>
              </a:tr>
              <a:tr h="914400">
                <a:tc>
                  <a:txBody>
                    <a:bodyPr/>
                    <a:lstStyle/>
                    <a:p>
                      <a:pPr algn="ctr"/>
                      <a:r>
                        <a:rPr lang="en-US" sz="4800" b="0" i="0" dirty="0">
                          <a:solidFill>
                            <a:schemeClr val="bg1"/>
                          </a:solidFill>
                          <a:latin typeface="Patrick Hand" panose="00000500000000000000" pitchFamily="2" charset="0"/>
                        </a:rPr>
                        <a:t>Solid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en-US" sz="4800" b="0" i="0" dirty="0">
                          <a:solidFill>
                            <a:schemeClr val="bg1"/>
                          </a:solidFill>
                          <a:latin typeface="Patrick Hand" panose="00000500000000000000" pitchFamily="2" charset="0"/>
                        </a:rPr>
                        <a:t>I</a:t>
                      </a:r>
                      <a:r>
                        <a:rPr lang="en-US" sz="4800" b="0" i="0" baseline="-25000" dirty="0">
                          <a:solidFill>
                            <a:schemeClr val="bg1"/>
                          </a:solidFill>
                          <a:latin typeface="Patrick Hand" panose="00000500000000000000" pitchFamily="2" charset="0"/>
                        </a:rPr>
                        <a:t>2</a:t>
                      </a:r>
                      <a:endParaRPr lang="en-US" sz="4800" b="0" i="0" dirty="0">
                        <a:solidFill>
                          <a:schemeClr val="bg1"/>
                        </a:solidFill>
                        <a:latin typeface="Patrick Hand"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1731433"/>
                  </a:ext>
                </a:extLst>
              </a:tr>
            </a:tbl>
          </a:graphicData>
        </a:graphic>
      </p:graphicFrame>
    </p:spTree>
    <p:extLst>
      <p:ext uri="{BB962C8B-B14F-4D97-AF65-F5344CB8AC3E}">
        <p14:creationId xmlns:p14="http://schemas.microsoft.com/office/powerpoint/2010/main" val="138122682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4"/>
          <p:cNvSpPr>
            <a:spLocks noChangeArrowheads="1" noChangeShapeType="1" noTextEdit="1"/>
          </p:cNvSpPr>
          <p:nvPr/>
        </p:nvSpPr>
        <p:spPr bwMode="auto">
          <a:xfrm>
            <a:off x="872319" y="256464"/>
            <a:ext cx="7696200" cy="12192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pitchFamily="66" charset="0"/>
              </a:rPr>
              <a:t>dipole attraction</a:t>
            </a:r>
          </a:p>
        </p:txBody>
      </p:sp>
      <p:sp>
        <p:nvSpPr>
          <p:cNvPr id="9219" name="Text Box 5"/>
          <p:cNvSpPr txBox="1">
            <a:spLocks noChangeArrowheads="1"/>
          </p:cNvSpPr>
          <p:nvPr/>
        </p:nvSpPr>
        <p:spPr bwMode="auto">
          <a:xfrm>
            <a:off x="0" y="1676400"/>
            <a:ext cx="9144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dirty="0">
                <a:solidFill>
                  <a:srgbClr val="0000CC"/>
                </a:solidFill>
                <a:latin typeface="Times New Roman" panose="02020603050405020304" pitchFamily="18" charset="0"/>
                <a:cs typeface="Times New Roman" panose="02020603050405020304" pitchFamily="18" charset="0"/>
              </a:rPr>
              <a:t>99.</a:t>
            </a:r>
            <a:r>
              <a:rPr lang="en-US" altLang="en-US" sz="2400" dirty="0">
                <a:solidFill>
                  <a:prstClr val="black"/>
                </a:solidFill>
                <a:latin typeface="Times New Roman" panose="02020603050405020304" pitchFamily="18" charset="0"/>
                <a:cs typeface="Times New Roman" panose="02020603050405020304" pitchFamily="18" charset="0"/>
              </a:rPr>
              <a:t>  A dipole occurs when a molecule has polar bonds and does not</a:t>
            </a:r>
            <a:br>
              <a:rPr lang="en-US" altLang="en-US" sz="2400" dirty="0">
                <a:solidFill>
                  <a:prstClr val="black"/>
                </a:solidFill>
                <a:latin typeface="Times New Roman" panose="02020603050405020304" pitchFamily="18" charset="0"/>
                <a:cs typeface="Times New Roman" panose="02020603050405020304" pitchFamily="18" charset="0"/>
              </a:rPr>
            </a:br>
            <a:r>
              <a:rPr lang="en-US" altLang="en-US" sz="2400" dirty="0">
                <a:solidFill>
                  <a:prstClr val="black"/>
                </a:solidFill>
                <a:latin typeface="Times New Roman" panose="02020603050405020304" pitchFamily="18" charset="0"/>
                <a:cs typeface="Times New Roman" panose="02020603050405020304" pitchFamily="18" charset="0"/>
              </a:rPr>
              <a:t>           have radial symmetry.  These form a near permanent dipole. </a:t>
            </a:r>
            <a:br>
              <a:rPr lang="en-US" altLang="en-US" sz="2400" dirty="0">
                <a:solidFill>
                  <a:prstClr val="black"/>
                </a:solidFill>
                <a:latin typeface="Times New Roman" panose="02020603050405020304" pitchFamily="18" charset="0"/>
                <a:cs typeface="Times New Roman" panose="02020603050405020304" pitchFamily="18" charset="0"/>
              </a:rPr>
            </a:b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b="1" dirty="0">
                <a:solidFill>
                  <a:prstClr val="black"/>
                </a:solidFill>
              </a:rPr>
              <a:t>                </a:t>
            </a:r>
            <a:endParaRPr lang="en-US" altLang="en-US" dirty="0">
              <a:solidFill>
                <a:prstClr val="black"/>
              </a:solidFill>
            </a:endParaRPr>
          </a:p>
        </p:txBody>
      </p:sp>
      <p:sp>
        <p:nvSpPr>
          <p:cNvPr id="9225" name="Text Box 13"/>
          <p:cNvSpPr txBox="1">
            <a:spLocks noChangeArrowheads="1"/>
          </p:cNvSpPr>
          <p:nvPr/>
        </p:nvSpPr>
        <p:spPr bwMode="auto">
          <a:xfrm>
            <a:off x="228600" y="6019800"/>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prstClr val="black"/>
                </a:solidFill>
              </a:rPr>
              <a:t> </a:t>
            </a:r>
            <a:r>
              <a:rPr lang="en-US" altLang="en-US">
                <a:solidFill>
                  <a:srgbClr val="FF0000"/>
                </a:solidFill>
              </a:rPr>
              <a:t>  </a:t>
            </a:r>
          </a:p>
        </p:txBody>
      </p:sp>
    </p:spTree>
    <p:extLst>
      <p:ext uri="{BB962C8B-B14F-4D97-AF65-F5344CB8AC3E}">
        <p14:creationId xmlns:p14="http://schemas.microsoft.com/office/powerpoint/2010/main" val="339342402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Text Box 13"/>
          <p:cNvSpPr txBox="1">
            <a:spLocks noChangeArrowheads="1"/>
          </p:cNvSpPr>
          <p:nvPr/>
        </p:nvSpPr>
        <p:spPr bwMode="auto">
          <a:xfrm>
            <a:off x="-678039" y="4300263"/>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prstClr val="black"/>
                </a:solidFill>
              </a:rPr>
              <a:t> </a:t>
            </a:r>
            <a:r>
              <a:rPr lang="en-US" altLang="en-US">
                <a:solidFill>
                  <a:srgbClr val="FF0000"/>
                </a:solidFill>
              </a:rPr>
              <a:t>  </a:t>
            </a:r>
          </a:p>
        </p:txBody>
      </p:sp>
      <p:sp>
        <p:nvSpPr>
          <p:cNvPr id="2" name="Text Box 13">
            <a:extLst>
              <a:ext uri="{FF2B5EF4-FFF2-40B4-BE49-F238E27FC236}">
                <a16:creationId xmlns:a16="http://schemas.microsoft.com/office/drawing/2014/main" id="{5BE281C8-6E20-522F-3507-A5F88884E10C}"/>
              </a:ext>
            </a:extLst>
          </p:cNvPr>
          <p:cNvSpPr txBox="1">
            <a:spLocks noChangeArrowheads="1"/>
          </p:cNvSpPr>
          <p:nvPr/>
        </p:nvSpPr>
        <p:spPr bwMode="auto">
          <a:xfrm>
            <a:off x="-678039" y="4300263"/>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prstClr val="black"/>
                </a:solidFill>
              </a:rPr>
              <a:t> </a:t>
            </a:r>
            <a:r>
              <a:rPr lang="en-US" altLang="en-US">
                <a:solidFill>
                  <a:srgbClr val="FF0000"/>
                </a:solidFill>
              </a:rPr>
              <a:t>  </a:t>
            </a:r>
          </a:p>
        </p:txBody>
      </p:sp>
      <p:sp>
        <p:nvSpPr>
          <p:cNvPr id="8" name="Text Box 14">
            <a:extLst>
              <a:ext uri="{FF2B5EF4-FFF2-40B4-BE49-F238E27FC236}">
                <a16:creationId xmlns:a16="http://schemas.microsoft.com/office/drawing/2014/main" id="{3854AB84-D285-2316-59C8-0585D3DB440F}"/>
              </a:ext>
            </a:extLst>
          </p:cNvPr>
          <p:cNvSpPr txBox="1">
            <a:spLocks noChangeArrowheads="1"/>
          </p:cNvSpPr>
          <p:nvPr/>
        </p:nvSpPr>
        <p:spPr bwMode="auto">
          <a:xfrm>
            <a:off x="330994" y="2734111"/>
            <a:ext cx="35052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400">
                <a:solidFill>
                  <a:prstClr val="black"/>
                </a:solidFill>
              </a:rPr>
              <a:t>S</a:t>
            </a:r>
          </a:p>
          <a:p>
            <a:pPr algn="ctr" eaLnBrk="1" hangingPunct="1">
              <a:spcBef>
                <a:spcPct val="50000"/>
              </a:spcBef>
            </a:pPr>
            <a:r>
              <a:rPr lang="en-US" altLang="en-US" sz="5400">
                <a:solidFill>
                  <a:prstClr val="black"/>
                </a:solidFill>
              </a:rPr>
              <a:t>Cl     Cl</a:t>
            </a:r>
          </a:p>
        </p:txBody>
      </p:sp>
      <p:sp>
        <p:nvSpPr>
          <p:cNvPr id="9" name="Line 15">
            <a:extLst>
              <a:ext uri="{FF2B5EF4-FFF2-40B4-BE49-F238E27FC236}">
                <a16:creationId xmlns:a16="http://schemas.microsoft.com/office/drawing/2014/main" id="{67DBE3D6-1BE5-0AE6-0073-7471476173DC}"/>
              </a:ext>
            </a:extLst>
          </p:cNvPr>
          <p:cNvSpPr>
            <a:spLocks noChangeShapeType="1"/>
          </p:cNvSpPr>
          <p:nvPr/>
        </p:nvSpPr>
        <p:spPr bwMode="auto">
          <a:xfrm flipV="1">
            <a:off x="1550194" y="3496111"/>
            <a:ext cx="3810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0" name="Line 16">
            <a:extLst>
              <a:ext uri="{FF2B5EF4-FFF2-40B4-BE49-F238E27FC236}">
                <a16:creationId xmlns:a16="http://schemas.microsoft.com/office/drawing/2014/main" id="{EF3B266C-B346-F628-2DE5-B4FEB2FC0305}"/>
              </a:ext>
            </a:extLst>
          </p:cNvPr>
          <p:cNvSpPr>
            <a:spLocks noChangeShapeType="1"/>
          </p:cNvSpPr>
          <p:nvPr/>
        </p:nvSpPr>
        <p:spPr bwMode="auto">
          <a:xfrm flipH="1" flipV="1">
            <a:off x="2235994" y="3496111"/>
            <a:ext cx="3810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 name="Text Box 5">
            <a:extLst>
              <a:ext uri="{FF2B5EF4-FFF2-40B4-BE49-F238E27FC236}">
                <a16:creationId xmlns:a16="http://schemas.microsoft.com/office/drawing/2014/main" id="{DC6B92B9-59E4-B3C3-C7DF-34EB698FAADD}"/>
              </a:ext>
            </a:extLst>
          </p:cNvPr>
          <p:cNvSpPr txBox="1">
            <a:spLocks noChangeArrowheads="1"/>
          </p:cNvSpPr>
          <p:nvPr/>
        </p:nvSpPr>
        <p:spPr bwMode="auto">
          <a:xfrm>
            <a:off x="0" y="0"/>
            <a:ext cx="903087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prstClr val="black"/>
                </a:solidFill>
                <a:latin typeface="Times New Roman" panose="02020603050405020304" pitchFamily="18" charset="0"/>
                <a:cs typeface="Times New Roman" panose="02020603050405020304" pitchFamily="18" charset="0"/>
              </a:rPr>
              <a:t>100a.  Draw the Dipole Arrows for SCl</a:t>
            </a:r>
            <a:r>
              <a:rPr lang="en-US" altLang="en-US" sz="2800" b="1" baseline="-25000" dirty="0">
                <a:solidFill>
                  <a:prstClr val="black"/>
                </a:solidFill>
                <a:latin typeface="Times New Roman" panose="02020603050405020304" pitchFamily="18" charset="0"/>
                <a:cs typeface="Times New Roman" panose="02020603050405020304" pitchFamily="18" charset="0"/>
              </a:rPr>
              <a:t>2</a:t>
            </a:r>
            <a:br>
              <a:rPr lang="en-US" altLang="en-US" sz="2800" b="1" dirty="0">
                <a:solidFill>
                  <a:prstClr val="black"/>
                </a:solidFill>
                <a:latin typeface="Times New Roman" panose="02020603050405020304" pitchFamily="18" charset="0"/>
                <a:cs typeface="Times New Roman" panose="02020603050405020304" pitchFamily="18" charset="0"/>
              </a:rPr>
            </a:br>
            <a:r>
              <a:rPr lang="en-US" altLang="en-US" sz="2800" b="1" dirty="0">
                <a:solidFill>
                  <a:prstClr val="black"/>
                </a:solidFill>
                <a:latin typeface="Times New Roman" panose="02020603050405020304" pitchFamily="18" charset="0"/>
                <a:cs typeface="Times New Roman" panose="02020603050405020304" pitchFamily="18" charset="0"/>
              </a:rPr>
              <a:t>           Does this molecule have radial symmetry?</a:t>
            </a:r>
          </a:p>
          <a:p>
            <a:pPr eaLnBrk="1" hangingPunct="1">
              <a:spcBef>
                <a:spcPct val="50000"/>
              </a:spcBef>
            </a:pPr>
            <a:br>
              <a:rPr lang="en-US" altLang="en-US" sz="2400" dirty="0">
                <a:solidFill>
                  <a:prstClr val="black"/>
                </a:solidFill>
                <a:latin typeface="Times New Roman" panose="02020603050405020304" pitchFamily="18" charset="0"/>
                <a:cs typeface="Times New Roman" panose="02020603050405020304" pitchFamily="18" charset="0"/>
              </a:rPr>
            </a:b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b="1" dirty="0">
                <a:solidFill>
                  <a:prstClr val="black"/>
                </a:solidFill>
              </a:rPr>
              <a:t>                </a:t>
            </a:r>
            <a:endParaRPr lang="en-US" altLang="en-US" dirty="0">
              <a:solidFill>
                <a:prstClr val="black"/>
              </a:solidFill>
            </a:endParaRPr>
          </a:p>
        </p:txBody>
      </p:sp>
    </p:spTree>
    <p:extLst>
      <p:ext uri="{BB962C8B-B14F-4D97-AF65-F5344CB8AC3E}">
        <p14:creationId xmlns:p14="http://schemas.microsoft.com/office/powerpoint/2010/main" val="1717321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66976587"/>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Li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Be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Boron does not make ions in high school chemistry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Boron does not make ions in high school chemistry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8461122"/>
                  </a:ext>
                </a:extLst>
              </a:tr>
            </a:tbl>
          </a:graphicData>
        </a:graphic>
      </p:graphicFrame>
      <p:sp>
        <p:nvSpPr>
          <p:cNvPr id="5" name="Oval 47"/>
          <p:cNvSpPr>
            <a:spLocks noChangeArrowheads="1"/>
          </p:cNvSpPr>
          <p:nvPr/>
        </p:nvSpPr>
        <p:spPr bwMode="auto">
          <a:xfrm>
            <a:off x="4467578" y="1295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 name="Oval 47">
            <a:extLst>
              <a:ext uri="{FF2B5EF4-FFF2-40B4-BE49-F238E27FC236}">
                <a16:creationId xmlns:a16="http://schemas.microsoft.com/office/drawing/2014/main" id="{0C8E7837-8322-4B83-B6B2-2AA24FE3FFD3}"/>
              </a:ext>
            </a:extLst>
          </p:cNvPr>
          <p:cNvSpPr>
            <a:spLocks noChangeArrowheads="1"/>
          </p:cNvSpPr>
          <p:nvPr/>
        </p:nvSpPr>
        <p:spPr bwMode="auto">
          <a:xfrm>
            <a:off x="4152900" y="2971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7" name="Oval 47">
            <a:extLst>
              <a:ext uri="{FF2B5EF4-FFF2-40B4-BE49-F238E27FC236}">
                <a16:creationId xmlns:a16="http://schemas.microsoft.com/office/drawing/2014/main" id="{A91E23DD-3617-4AD6-862C-E18CCFF05BD0}"/>
              </a:ext>
            </a:extLst>
          </p:cNvPr>
          <p:cNvSpPr>
            <a:spLocks noChangeArrowheads="1"/>
          </p:cNvSpPr>
          <p:nvPr/>
        </p:nvSpPr>
        <p:spPr bwMode="auto">
          <a:xfrm>
            <a:off x="4152900" y="3124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8" name="Oval 47">
            <a:extLst>
              <a:ext uri="{FF2B5EF4-FFF2-40B4-BE49-F238E27FC236}">
                <a16:creationId xmlns:a16="http://schemas.microsoft.com/office/drawing/2014/main" id="{7605A45A-2745-4574-8AC4-83F163C8CC58}"/>
              </a:ext>
            </a:extLst>
          </p:cNvPr>
          <p:cNvSpPr>
            <a:spLocks noChangeArrowheads="1"/>
          </p:cNvSpPr>
          <p:nvPr/>
        </p:nvSpPr>
        <p:spPr bwMode="auto">
          <a:xfrm>
            <a:off x="42672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9" name="Oval 47">
            <a:extLst>
              <a:ext uri="{FF2B5EF4-FFF2-40B4-BE49-F238E27FC236}">
                <a16:creationId xmlns:a16="http://schemas.microsoft.com/office/drawing/2014/main" id="{963C957C-BBA9-40F4-BADA-05F80AF3B263}"/>
              </a:ext>
            </a:extLst>
          </p:cNvPr>
          <p:cNvSpPr>
            <a:spLocks noChangeArrowheads="1"/>
          </p:cNvSpPr>
          <p:nvPr/>
        </p:nvSpPr>
        <p:spPr bwMode="auto">
          <a:xfrm>
            <a:off x="4267200"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0" name="Oval 47">
            <a:extLst>
              <a:ext uri="{FF2B5EF4-FFF2-40B4-BE49-F238E27FC236}">
                <a16:creationId xmlns:a16="http://schemas.microsoft.com/office/drawing/2014/main" id="{1DD43B8C-461B-4C10-8C5A-9CC96B1F2CBE}"/>
              </a:ext>
            </a:extLst>
          </p:cNvPr>
          <p:cNvSpPr>
            <a:spLocks noChangeArrowheads="1"/>
          </p:cNvSpPr>
          <p:nvPr/>
        </p:nvSpPr>
        <p:spPr bwMode="auto">
          <a:xfrm>
            <a:off x="4429478" y="4191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4224278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A303C-35D3-7B86-2B73-51B8DD561B70}"/>
            </a:ext>
          </a:extLst>
        </p:cNvPr>
        <p:cNvGrpSpPr/>
        <p:nvPr/>
      </p:nvGrpSpPr>
      <p:grpSpPr>
        <a:xfrm>
          <a:off x="0" y="0"/>
          <a:ext cx="0" cy="0"/>
          <a:chOff x="0" y="0"/>
          <a:chExt cx="0" cy="0"/>
        </a:xfrm>
      </p:grpSpPr>
      <p:sp>
        <p:nvSpPr>
          <p:cNvPr id="9225" name="Text Box 13">
            <a:extLst>
              <a:ext uri="{FF2B5EF4-FFF2-40B4-BE49-F238E27FC236}">
                <a16:creationId xmlns:a16="http://schemas.microsoft.com/office/drawing/2014/main" id="{254789E6-0B93-9E15-0AB0-804018F013C2}"/>
              </a:ext>
            </a:extLst>
          </p:cNvPr>
          <p:cNvSpPr txBox="1">
            <a:spLocks noChangeArrowheads="1"/>
          </p:cNvSpPr>
          <p:nvPr/>
        </p:nvSpPr>
        <p:spPr bwMode="auto">
          <a:xfrm>
            <a:off x="-678039" y="4300263"/>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prstClr val="black"/>
                </a:solidFill>
              </a:rPr>
              <a:t> </a:t>
            </a:r>
            <a:r>
              <a:rPr lang="en-US" altLang="en-US">
                <a:solidFill>
                  <a:srgbClr val="FF0000"/>
                </a:solidFill>
              </a:rPr>
              <a:t>  </a:t>
            </a:r>
          </a:p>
        </p:txBody>
      </p:sp>
      <p:sp>
        <p:nvSpPr>
          <p:cNvPr id="2" name="Text Box 13">
            <a:extLst>
              <a:ext uri="{FF2B5EF4-FFF2-40B4-BE49-F238E27FC236}">
                <a16:creationId xmlns:a16="http://schemas.microsoft.com/office/drawing/2014/main" id="{931BDA57-4490-42CA-4283-134629222CE7}"/>
              </a:ext>
            </a:extLst>
          </p:cNvPr>
          <p:cNvSpPr txBox="1">
            <a:spLocks noChangeArrowheads="1"/>
          </p:cNvSpPr>
          <p:nvPr/>
        </p:nvSpPr>
        <p:spPr bwMode="auto">
          <a:xfrm>
            <a:off x="-678039" y="4300263"/>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prstClr val="black"/>
                </a:solidFill>
              </a:rPr>
              <a:t> </a:t>
            </a:r>
            <a:r>
              <a:rPr lang="en-US" altLang="en-US">
                <a:solidFill>
                  <a:srgbClr val="FF0000"/>
                </a:solidFill>
              </a:rPr>
              <a:t>  </a:t>
            </a:r>
          </a:p>
        </p:txBody>
      </p:sp>
      <p:sp>
        <p:nvSpPr>
          <p:cNvPr id="11" name="Text Box 5">
            <a:extLst>
              <a:ext uri="{FF2B5EF4-FFF2-40B4-BE49-F238E27FC236}">
                <a16:creationId xmlns:a16="http://schemas.microsoft.com/office/drawing/2014/main" id="{616B3816-57AC-7FA0-8FDE-DB7CEB8DEAB2}"/>
              </a:ext>
            </a:extLst>
          </p:cNvPr>
          <p:cNvSpPr txBox="1">
            <a:spLocks noChangeArrowheads="1"/>
          </p:cNvSpPr>
          <p:nvPr/>
        </p:nvSpPr>
        <p:spPr bwMode="auto">
          <a:xfrm>
            <a:off x="0" y="0"/>
            <a:ext cx="903087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prstClr val="black"/>
                </a:solidFill>
                <a:latin typeface="Times New Roman" panose="02020603050405020304" pitchFamily="18" charset="0"/>
                <a:cs typeface="Times New Roman" panose="02020603050405020304" pitchFamily="18" charset="0"/>
              </a:rPr>
              <a:t>100a.  Draw the Dipole Arrows for SCl</a:t>
            </a:r>
            <a:r>
              <a:rPr lang="en-US" altLang="en-US" sz="2800" b="1" baseline="-25000" dirty="0">
                <a:solidFill>
                  <a:prstClr val="black"/>
                </a:solidFill>
                <a:latin typeface="Times New Roman" panose="02020603050405020304" pitchFamily="18" charset="0"/>
                <a:cs typeface="Times New Roman" panose="02020603050405020304" pitchFamily="18" charset="0"/>
              </a:rPr>
              <a:t>2</a:t>
            </a:r>
            <a:br>
              <a:rPr lang="en-US" altLang="en-US" sz="2800" b="1" dirty="0">
                <a:solidFill>
                  <a:prstClr val="black"/>
                </a:solidFill>
                <a:latin typeface="Times New Roman" panose="02020603050405020304" pitchFamily="18" charset="0"/>
                <a:cs typeface="Times New Roman" panose="02020603050405020304" pitchFamily="18" charset="0"/>
              </a:rPr>
            </a:br>
            <a:r>
              <a:rPr lang="en-US" altLang="en-US" sz="2800" b="1" dirty="0">
                <a:solidFill>
                  <a:prstClr val="black"/>
                </a:solidFill>
                <a:latin typeface="Times New Roman" panose="02020603050405020304" pitchFamily="18" charset="0"/>
                <a:cs typeface="Times New Roman" panose="02020603050405020304" pitchFamily="18" charset="0"/>
              </a:rPr>
              <a:t>           Does this molecule have radial symmetry?</a:t>
            </a:r>
          </a:p>
          <a:p>
            <a:pPr eaLnBrk="1" hangingPunct="1">
              <a:spcBef>
                <a:spcPct val="50000"/>
              </a:spcBef>
            </a:pPr>
            <a:br>
              <a:rPr lang="en-US" altLang="en-US" sz="2400" dirty="0">
                <a:solidFill>
                  <a:prstClr val="black"/>
                </a:solidFill>
                <a:latin typeface="Times New Roman" panose="02020603050405020304" pitchFamily="18" charset="0"/>
                <a:cs typeface="Times New Roman" panose="02020603050405020304" pitchFamily="18" charset="0"/>
              </a:rPr>
            </a:b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b="1" dirty="0">
                <a:solidFill>
                  <a:prstClr val="black"/>
                </a:solidFill>
              </a:rPr>
              <a:t>                </a:t>
            </a:r>
            <a:endParaRPr lang="en-US" altLang="en-US" dirty="0">
              <a:solidFill>
                <a:prstClr val="black"/>
              </a:solidFill>
            </a:endParaRPr>
          </a:p>
        </p:txBody>
      </p:sp>
      <p:sp>
        <p:nvSpPr>
          <p:cNvPr id="17" name="Text Box 14">
            <a:extLst>
              <a:ext uri="{FF2B5EF4-FFF2-40B4-BE49-F238E27FC236}">
                <a16:creationId xmlns:a16="http://schemas.microsoft.com/office/drawing/2014/main" id="{C8DA2F03-8EC1-AAF6-60D4-ED1DA6AFC0CC}"/>
              </a:ext>
            </a:extLst>
          </p:cNvPr>
          <p:cNvSpPr txBox="1">
            <a:spLocks noChangeArrowheads="1"/>
          </p:cNvSpPr>
          <p:nvPr/>
        </p:nvSpPr>
        <p:spPr bwMode="auto">
          <a:xfrm>
            <a:off x="635794" y="2396248"/>
            <a:ext cx="35052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400">
                <a:solidFill>
                  <a:prstClr val="black"/>
                </a:solidFill>
              </a:rPr>
              <a:t>S</a:t>
            </a:r>
          </a:p>
          <a:p>
            <a:pPr algn="ctr" eaLnBrk="1" hangingPunct="1">
              <a:spcBef>
                <a:spcPct val="50000"/>
              </a:spcBef>
            </a:pPr>
            <a:r>
              <a:rPr lang="en-US" altLang="en-US" sz="5400">
                <a:solidFill>
                  <a:prstClr val="black"/>
                </a:solidFill>
              </a:rPr>
              <a:t>Cl     Cl</a:t>
            </a:r>
          </a:p>
        </p:txBody>
      </p:sp>
      <p:sp>
        <p:nvSpPr>
          <p:cNvPr id="18" name="Line 15">
            <a:extLst>
              <a:ext uri="{FF2B5EF4-FFF2-40B4-BE49-F238E27FC236}">
                <a16:creationId xmlns:a16="http://schemas.microsoft.com/office/drawing/2014/main" id="{3FA44B0C-3C60-B493-0F20-DE8FB3342D60}"/>
              </a:ext>
            </a:extLst>
          </p:cNvPr>
          <p:cNvSpPr>
            <a:spLocks noChangeShapeType="1"/>
          </p:cNvSpPr>
          <p:nvPr/>
        </p:nvSpPr>
        <p:spPr bwMode="auto">
          <a:xfrm flipV="1">
            <a:off x="1854994" y="3158248"/>
            <a:ext cx="3810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9" name="Line 16">
            <a:extLst>
              <a:ext uri="{FF2B5EF4-FFF2-40B4-BE49-F238E27FC236}">
                <a16:creationId xmlns:a16="http://schemas.microsoft.com/office/drawing/2014/main" id="{2EC8A3C7-4DF8-3DBB-5E37-12F3A6E23741}"/>
              </a:ext>
            </a:extLst>
          </p:cNvPr>
          <p:cNvSpPr>
            <a:spLocks noChangeShapeType="1"/>
          </p:cNvSpPr>
          <p:nvPr/>
        </p:nvSpPr>
        <p:spPr bwMode="auto">
          <a:xfrm flipH="1" flipV="1">
            <a:off x="2540794" y="3158248"/>
            <a:ext cx="3810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cxnSp>
        <p:nvCxnSpPr>
          <p:cNvPr id="20" name="Straight Arrow Connector 19">
            <a:extLst>
              <a:ext uri="{FF2B5EF4-FFF2-40B4-BE49-F238E27FC236}">
                <a16:creationId xmlns:a16="http://schemas.microsoft.com/office/drawing/2014/main" id="{8BEF30CA-ECA2-7241-41F2-2C062A391880}"/>
              </a:ext>
            </a:extLst>
          </p:cNvPr>
          <p:cNvCxnSpPr/>
          <p:nvPr/>
        </p:nvCxnSpPr>
        <p:spPr>
          <a:xfrm flipH="1">
            <a:off x="1245394" y="2666123"/>
            <a:ext cx="800100" cy="11430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0A37006-6057-7AAB-0560-FD7B3B9E3F77}"/>
              </a:ext>
            </a:extLst>
          </p:cNvPr>
          <p:cNvCxnSpPr/>
          <p:nvPr/>
        </p:nvCxnSpPr>
        <p:spPr>
          <a:xfrm>
            <a:off x="2731294" y="2666123"/>
            <a:ext cx="647700" cy="9525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7F73FBE-67EE-4288-6529-69A48F49E1A3}"/>
              </a:ext>
            </a:extLst>
          </p:cNvPr>
          <p:cNvCxnSpPr/>
          <p:nvPr/>
        </p:nvCxnSpPr>
        <p:spPr>
          <a:xfrm flipH="1">
            <a:off x="2693194" y="2688349"/>
            <a:ext cx="190500" cy="15240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35D7519-4421-CFCB-8B5B-AC2665357D04}"/>
              </a:ext>
            </a:extLst>
          </p:cNvPr>
          <p:cNvCxnSpPr/>
          <p:nvPr/>
        </p:nvCxnSpPr>
        <p:spPr>
          <a:xfrm flipH="1" flipV="1">
            <a:off x="1854994" y="2715336"/>
            <a:ext cx="190500" cy="125413"/>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20B8828-AC79-F3F6-8DB5-323BE3C507AB}"/>
              </a:ext>
            </a:extLst>
          </p:cNvPr>
          <p:cNvSpPr txBox="1"/>
          <p:nvPr/>
        </p:nvSpPr>
        <p:spPr>
          <a:xfrm>
            <a:off x="4267200" y="1177633"/>
            <a:ext cx="4876800" cy="5262979"/>
          </a:xfrm>
          <a:prstGeom prst="rect">
            <a:avLst/>
          </a:prstGeom>
          <a:solidFill>
            <a:srgbClr val="FFFF00"/>
          </a:solidFill>
        </p:spPr>
        <p:txBody>
          <a:bodyPr wrap="square" rtlCol="0">
            <a:spAutoFit/>
          </a:bodyPr>
          <a:lstStyle/>
          <a:p>
            <a:r>
              <a:rPr lang="en-US" sz="2800" dirty="0">
                <a:latin typeface="Patrick Hand" panose="00000500000000000000" pitchFamily="2" charset="0"/>
              </a:rPr>
              <a:t>This molecule has polar bonds, Cl has a higher electronegativity than the S.  </a:t>
            </a:r>
          </a:p>
          <a:p>
            <a:endParaRPr lang="en-US" sz="2800" dirty="0">
              <a:latin typeface="Patrick Hand" panose="00000500000000000000" pitchFamily="2" charset="0"/>
            </a:endParaRPr>
          </a:p>
          <a:p>
            <a:r>
              <a:rPr lang="en-US" sz="2800" dirty="0">
                <a:latin typeface="Patrick Hand" panose="00000500000000000000" pitchFamily="2" charset="0"/>
              </a:rPr>
              <a:t>The molecule DOES NOT have radial symmetry, it is a polar molecule.  </a:t>
            </a:r>
          </a:p>
          <a:p>
            <a:endParaRPr lang="en-US" sz="2800" dirty="0">
              <a:latin typeface="Patrick Hand" panose="00000500000000000000" pitchFamily="2" charset="0"/>
            </a:endParaRPr>
          </a:p>
          <a:p>
            <a:r>
              <a:rPr lang="en-US" sz="2800" dirty="0">
                <a:latin typeface="Patrick Hand" panose="00000500000000000000" pitchFamily="2" charset="0"/>
              </a:rPr>
              <a:t>The + and – sides are near permanently polar.  </a:t>
            </a:r>
          </a:p>
          <a:p>
            <a:endParaRPr lang="en-US" sz="2800" dirty="0">
              <a:latin typeface="Patrick Hand" panose="00000500000000000000" pitchFamily="2" charset="0"/>
            </a:endParaRPr>
          </a:p>
          <a:p>
            <a:r>
              <a:rPr lang="en-US" sz="2800" dirty="0">
                <a:latin typeface="Patrick Hand" panose="00000500000000000000" pitchFamily="2" charset="0"/>
              </a:rPr>
              <a:t>This creates a DIPOLE</a:t>
            </a:r>
            <a:br>
              <a:rPr lang="en-US" sz="2800" dirty="0">
                <a:latin typeface="Patrick Hand" panose="00000500000000000000" pitchFamily="2" charset="0"/>
              </a:rPr>
            </a:br>
            <a:r>
              <a:rPr lang="en-US" sz="2800" dirty="0">
                <a:latin typeface="Patrick Hand" panose="00000500000000000000" pitchFamily="2" charset="0"/>
              </a:rPr>
              <a:t>(2 poles, opposite charge).</a:t>
            </a:r>
          </a:p>
        </p:txBody>
      </p:sp>
    </p:spTree>
    <p:extLst>
      <p:ext uri="{BB962C8B-B14F-4D97-AF65-F5344CB8AC3E}">
        <p14:creationId xmlns:p14="http://schemas.microsoft.com/office/powerpoint/2010/main" val="240523529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3B131-7832-6D2A-AC20-37198176B868}"/>
            </a:ext>
          </a:extLst>
        </p:cNvPr>
        <p:cNvGrpSpPr/>
        <p:nvPr/>
      </p:nvGrpSpPr>
      <p:grpSpPr>
        <a:xfrm>
          <a:off x="0" y="0"/>
          <a:ext cx="0" cy="0"/>
          <a:chOff x="0" y="0"/>
          <a:chExt cx="0" cy="0"/>
        </a:xfrm>
      </p:grpSpPr>
      <p:sp>
        <p:nvSpPr>
          <p:cNvPr id="9219" name="Text Box 5">
            <a:extLst>
              <a:ext uri="{FF2B5EF4-FFF2-40B4-BE49-F238E27FC236}">
                <a16:creationId xmlns:a16="http://schemas.microsoft.com/office/drawing/2014/main" id="{02D221AF-8471-11B5-1550-3AC8973D4B0C}"/>
              </a:ext>
            </a:extLst>
          </p:cNvPr>
          <p:cNvSpPr txBox="1">
            <a:spLocks noChangeArrowheads="1"/>
          </p:cNvSpPr>
          <p:nvPr/>
        </p:nvSpPr>
        <p:spPr bwMode="auto">
          <a:xfrm>
            <a:off x="0" y="0"/>
            <a:ext cx="903087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prstClr val="black"/>
                </a:solidFill>
                <a:latin typeface="Times New Roman" panose="02020603050405020304" pitchFamily="18" charset="0"/>
                <a:cs typeface="Times New Roman" panose="02020603050405020304" pitchFamily="18" charset="0"/>
              </a:rPr>
              <a:t>100b.  Draw the Dipole Arrows for CH</a:t>
            </a:r>
            <a:r>
              <a:rPr lang="en-US" altLang="en-US" sz="2800" b="1" baseline="-25000" dirty="0">
                <a:solidFill>
                  <a:prstClr val="black"/>
                </a:solidFill>
                <a:latin typeface="Times New Roman" panose="02020603050405020304" pitchFamily="18" charset="0"/>
                <a:cs typeface="Times New Roman" panose="02020603050405020304" pitchFamily="18" charset="0"/>
              </a:rPr>
              <a:t>4</a:t>
            </a:r>
            <a:br>
              <a:rPr lang="en-US" altLang="en-US" sz="2800" b="1" dirty="0">
                <a:solidFill>
                  <a:prstClr val="black"/>
                </a:solidFill>
                <a:latin typeface="Times New Roman" panose="02020603050405020304" pitchFamily="18" charset="0"/>
                <a:cs typeface="Times New Roman" panose="02020603050405020304" pitchFamily="18" charset="0"/>
              </a:rPr>
            </a:br>
            <a:r>
              <a:rPr lang="en-US" altLang="en-US" sz="2800" b="1" dirty="0">
                <a:solidFill>
                  <a:prstClr val="black"/>
                </a:solidFill>
                <a:latin typeface="Times New Roman" panose="02020603050405020304" pitchFamily="18" charset="0"/>
                <a:cs typeface="Times New Roman" panose="02020603050405020304" pitchFamily="18" charset="0"/>
              </a:rPr>
              <a:t>           Does this molecule have radial symmetry?</a:t>
            </a:r>
          </a:p>
          <a:p>
            <a:pPr eaLnBrk="1" hangingPunct="1">
              <a:spcBef>
                <a:spcPct val="50000"/>
              </a:spcBef>
            </a:pPr>
            <a:br>
              <a:rPr lang="en-US" altLang="en-US" sz="2400" dirty="0">
                <a:solidFill>
                  <a:prstClr val="black"/>
                </a:solidFill>
                <a:latin typeface="Times New Roman" panose="02020603050405020304" pitchFamily="18" charset="0"/>
                <a:cs typeface="Times New Roman" panose="02020603050405020304" pitchFamily="18" charset="0"/>
              </a:rPr>
            </a:b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b="1" dirty="0">
                <a:solidFill>
                  <a:prstClr val="black"/>
                </a:solidFill>
              </a:rPr>
              <a:t>                </a:t>
            </a:r>
            <a:endParaRPr lang="en-US" altLang="en-US" dirty="0">
              <a:solidFill>
                <a:prstClr val="black"/>
              </a:solidFill>
            </a:endParaRPr>
          </a:p>
        </p:txBody>
      </p:sp>
      <p:sp>
        <p:nvSpPr>
          <p:cNvPr id="9225" name="Text Box 13">
            <a:extLst>
              <a:ext uri="{FF2B5EF4-FFF2-40B4-BE49-F238E27FC236}">
                <a16:creationId xmlns:a16="http://schemas.microsoft.com/office/drawing/2014/main" id="{556C6CB0-DA91-06E9-EF8A-1BBB22F8118C}"/>
              </a:ext>
            </a:extLst>
          </p:cNvPr>
          <p:cNvSpPr txBox="1">
            <a:spLocks noChangeArrowheads="1"/>
          </p:cNvSpPr>
          <p:nvPr/>
        </p:nvSpPr>
        <p:spPr bwMode="auto">
          <a:xfrm>
            <a:off x="-678039" y="4300263"/>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prstClr val="black"/>
                </a:solidFill>
              </a:rPr>
              <a:t> </a:t>
            </a:r>
            <a:r>
              <a:rPr lang="en-US" altLang="en-US">
                <a:solidFill>
                  <a:srgbClr val="FF0000"/>
                </a:solidFill>
              </a:rPr>
              <a:t>  </a:t>
            </a:r>
          </a:p>
        </p:txBody>
      </p:sp>
      <p:sp>
        <p:nvSpPr>
          <p:cNvPr id="2" name="Text Box 13">
            <a:extLst>
              <a:ext uri="{FF2B5EF4-FFF2-40B4-BE49-F238E27FC236}">
                <a16:creationId xmlns:a16="http://schemas.microsoft.com/office/drawing/2014/main" id="{44459D36-42AD-A90E-F628-75B3B90128A0}"/>
              </a:ext>
            </a:extLst>
          </p:cNvPr>
          <p:cNvSpPr txBox="1">
            <a:spLocks noChangeArrowheads="1"/>
          </p:cNvSpPr>
          <p:nvPr/>
        </p:nvSpPr>
        <p:spPr bwMode="auto">
          <a:xfrm>
            <a:off x="-678039" y="4300263"/>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prstClr val="black"/>
                </a:solidFill>
              </a:rPr>
              <a:t> </a:t>
            </a:r>
            <a:r>
              <a:rPr lang="en-US" altLang="en-US">
                <a:solidFill>
                  <a:srgbClr val="FF0000"/>
                </a:solidFill>
              </a:rPr>
              <a:t>  </a:t>
            </a:r>
          </a:p>
        </p:txBody>
      </p:sp>
      <p:sp>
        <p:nvSpPr>
          <p:cNvPr id="11" name="Text Box 8">
            <a:extLst>
              <a:ext uri="{FF2B5EF4-FFF2-40B4-BE49-F238E27FC236}">
                <a16:creationId xmlns:a16="http://schemas.microsoft.com/office/drawing/2014/main" id="{5E103473-F6B2-008E-C625-FAB2C9BD287D}"/>
              </a:ext>
            </a:extLst>
          </p:cNvPr>
          <p:cNvSpPr txBox="1">
            <a:spLocks noChangeArrowheads="1"/>
          </p:cNvSpPr>
          <p:nvPr/>
        </p:nvSpPr>
        <p:spPr bwMode="auto">
          <a:xfrm>
            <a:off x="5562600" y="1627187"/>
            <a:ext cx="28956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800" dirty="0">
                <a:solidFill>
                  <a:srgbClr val="FF0000"/>
                </a:solidFill>
                <a:latin typeface="Comic Sans MS" panose="030F0702030302020204" pitchFamily="66" charset="0"/>
              </a:rPr>
              <a:t>H</a:t>
            </a:r>
          </a:p>
          <a:p>
            <a:pPr algn="ctr" eaLnBrk="1" hangingPunct="1">
              <a:spcBef>
                <a:spcPct val="50000"/>
              </a:spcBef>
            </a:pPr>
            <a:r>
              <a:rPr lang="en-US" altLang="en-US" sz="4800" dirty="0">
                <a:solidFill>
                  <a:srgbClr val="FF0000"/>
                </a:solidFill>
                <a:latin typeface="Comic Sans MS" panose="030F0702030302020204" pitchFamily="66" charset="0"/>
              </a:rPr>
              <a:t>H   C   H</a:t>
            </a:r>
          </a:p>
          <a:p>
            <a:pPr algn="ctr" eaLnBrk="1" hangingPunct="1">
              <a:spcBef>
                <a:spcPct val="50000"/>
              </a:spcBef>
            </a:pPr>
            <a:r>
              <a:rPr lang="en-US" altLang="en-US" sz="4800" dirty="0">
                <a:solidFill>
                  <a:srgbClr val="FF0000"/>
                </a:solidFill>
                <a:latin typeface="Comic Sans MS" panose="030F0702030302020204" pitchFamily="66" charset="0"/>
              </a:rPr>
              <a:t>H</a:t>
            </a:r>
          </a:p>
        </p:txBody>
      </p:sp>
      <p:sp>
        <p:nvSpPr>
          <p:cNvPr id="12" name="Line 9">
            <a:extLst>
              <a:ext uri="{FF2B5EF4-FFF2-40B4-BE49-F238E27FC236}">
                <a16:creationId xmlns:a16="http://schemas.microsoft.com/office/drawing/2014/main" id="{FA7A1AC3-FA09-0CB7-DC11-F2905E14ADD3}"/>
              </a:ext>
            </a:extLst>
          </p:cNvPr>
          <p:cNvSpPr>
            <a:spLocks noChangeShapeType="1"/>
          </p:cNvSpPr>
          <p:nvPr/>
        </p:nvSpPr>
        <p:spPr bwMode="auto">
          <a:xfrm>
            <a:off x="7010400" y="2312987"/>
            <a:ext cx="0" cy="381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3" name="Line 10">
            <a:extLst>
              <a:ext uri="{FF2B5EF4-FFF2-40B4-BE49-F238E27FC236}">
                <a16:creationId xmlns:a16="http://schemas.microsoft.com/office/drawing/2014/main" id="{67DD4C4C-AEC7-B633-A91C-7B274EBC3967}"/>
              </a:ext>
            </a:extLst>
          </p:cNvPr>
          <p:cNvSpPr>
            <a:spLocks noChangeShapeType="1"/>
          </p:cNvSpPr>
          <p:nvPr/>
        </p:nvSpPr>
        <p:spPr bwMode="auto">
          <a:xfrm>
            <a:off x="7010400" y="3455987"/>
            <a:ext cx="0" cy="381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4" name="Line 11">
            <a:extLst>
              <a:ext uri="{FF2B5EF4-FFF2-40B4-BE49-F238E27FC236}">
                <a16:creationId xmlns:a16="http://schemas.microsoft.com/office/drawing/2014/main" id="{61A48319-B578-06F3-81E1-59EA4513B63D}"/>
              </a:ext>
            </a:extLst>
          </p:cNvPr>
          <p:cNvSpPr>
            <a:spLocks noChangeShapeType="1"/>
          </p:cNvSpPr>
          <p:nvPr/>
        </p:nvSpPr>
        <p:spPr bwMode="auto">
          <a:xfrm>
            <a:off x="6324600" y="3074987"/>
            <a:ext cx="4572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 name="Line 12">
            <a:extLst>
              <a:ext uri="{FF2B5EF4-FFF2-40B4-BE49-F238E27FC236}">
                <a16:creationId xmlns:a16="http://schemas.microsoft.com/office/drawing/2014/main" id="{36E5C5EA-B5F4-3E7E-CC17-353BD27EC22D}"/>
              </a:ext>
            </a:extLst>
          </p:cNvPr>
          <p:cNvSpPr>
            <a:spLocks noChangeShapeType="1"/>
          </p:cNvSpPr>
          <p:nvPr/>
        </p:nvSpPr>
        <p:spPr bwMode="auto">
          <a:xfrm>
            <a:off x="7239000" y="3074987"/>
            <a:ext cx="4572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Tree>
    <p:extLst>
      <p:ext uri="{BB962C8B-B14F-4D97-AF65-F5344CB8AC3E}">
        <p14:creationId xmlns:p14="http://schemas.microsoft.com/office/powerpoint/2010/main" val="286679628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190DB-1F17-4A4D-D82F-D925EF078B53}"/>
            </a:ext>
          </a:extLst>
        </p:cNvPr>
        <p:cNvGrpSpPr/>
        <p:nvPr/>
      </p:nvGrpSpPr>
      <p:grpSpPr>
        <a:xfrm>
          <a:off x="0" y="0"/>
          <a:ext cx="0" cy="0"/>
          <a:chOff x="0" y="0"/>
          <a:chExt cx="0" cy="0"/>
        </a:xfrm>
      </p:grpSpPr>
      <p:sp>
        <p:nvSpPr>
          <p:cNvPr id="9219" name="Text Box 5">
            <a:extLst>
              <a:ext uri="{FF2B5EF4-FFF2-40B4-BE49-F238E27FC236}">
                <a16:creationId xmlns:a16="http://schemas.microsoft.com/office/drawing/2014/main" id="{F6804CB6-B9D0-B48F-B765-C1D3FC8D6879}"/>
              </a:ext>
            </a:extLst>
          </p:cNvPr>
          <p:cNvSpPr txBox="1">
            <a:spLocks noChangeArrowheads="1"/>
          </p:cNvSpPr>
          <p:nvPr/>
        </p:nvSpPr>
        <p:spPr bwMode="auto">
          <a:xfrm>
            <a:off x="0" y="0"/>
            <a:ext cx="903087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prstClr val="black"/>
                </a:solidFill>
                <a:latin typeface="Times New Roman" panose="02020603050405020304" pitchFamily="18" charset="0"/>
                <a:cs typeface="Times New Roman" panose="02020603050405020304" pitchFamily="18" charset="0"/>
              </a:rPr>
              <a:t>100b.  Draw the Dipole Arrows for CH</a:t>
            </a:r>
            <a:r>
              <a:rPr lang="en-US" altLang="en-US" sz="2800" b="1" baseline="-25000" dirty="0">
                <a:solidFill>
                  <a:prstClr val="black"/>
                </a:solidFill>
                <a:latin typeface="Times New Roman" panose="02020603050405020304" pitchFamily="18" charset="0"/>
                <a:cs typeface="Times New Roman" panose="02020603050405020304" pitchFamily="18" charset="0"/>
              </a:rPr>
              <a:t>4</a:t>
            </a:r>
            <a:br>
              <a:rPr lang="en-US" altLang="en-US" sz="2800" b="1" dirty="0">
                <a:solidFill>
                  <a:prstClr val="black"/>
                </a:solidFill>
                <a:latin typeface="Times New Roman" panose="02020603050405020304" pitchFamily="18" charset="0"/>
                <a:cs typeface="Times New Roman" panose="02020603050405020304" pitchFamily="18" charset="0"/>
              </a:rPr>
            </a:br>
            <a:r>
              <a:rPr lang="en-US" altLang="en-US" sz="2800" b="1" dirty="0">
                <a:solidFill>
                  <a:prstClr val="black"/>
                </a:solidFill>
                <a:latin typeface="Times New Roman" panose="02020603050405020304" pitchFamily="18" charset="0"/>
                <a:cs typeface="Times New Roman" panose="02020603050405020304" pitchFamily="18" charset="0"/>
              </a:rPr>
              <a:t>           Does this molecule have radial symmetry?</a:t>
            </a:r>
          </a:p>
          <a:p>
            <a:pPr eaLnBrk="1" hangingPunct="1">
              <a:spcBef>
                <a:spcPct val="50000"/>
              </a:spcBef>
            </a:pPr>
            <a:br>
              <a:rPr lang="en-US" altLang="en-US" sz="2400" dirty="0">
                <a:solidFill>
                  <a:prstClr val="black"/>
                </a:solidFill>
                <a:latin typeface="Times New Roman" panose="02020603050405020304" pitchFamily="18" charset="0"/>
                <a:cs typeface="Times New Roman" panose="02020603050405020304" pitchFamily="18" charset="0"/>
              </a:rPr>
            </a:b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b="1" dirty="0">
                <a:solidFill>
                  <a:prstClr val="black"/>
                </a:solidFill>
              </a:rPr>
              <a:t>                </a:t>
            </a:r>
            <a:endParaRPr lang="en-US" altLang="en-US" dirty="0">
              <a:solidFill>
                <a:prstClr val="black"/>
              </a:solidFill>
            </a:endParaRPr>
          </a:p>
        </p:txBody>
      </p:sp>
      <p:sp>
        <p:nvSpPr>
          <p:cNvPr id="9225" name="Text Box 13">
            <a:extLst>
              <a:ext uri="{FF2B5EF4-FFF2-40B4-BE49-F238E27FC236}">
                <a16:creationId xmlns:a16="http://schemas.microsoft.com/office/drawing/2014/main" id="{868F1193-570C-9F82-92F6-E1EEAD177545}"/>
              </a:ext>
            </a:extLst>
          </p:cNvPr>
          <p:cNvSpPr txBox="1">
            <a:spLocks noChangeArrowheads="1"/>
          </p:cNvSpPr>
          <p:nvPr/>
        </p:nvSpPr>
        <p:spPr bwMode="auto">
          <a:xfrm>
            <a:off x="-678039" y="4300263"/>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prstClr val="black"/>
                </a:solidFill>
              </a:rPr>
              <a:t> </a:t>
            </a:r>
            <a:r>
              <a:rPr lang="en-US" altLang="en-US">
                <a:solidFill>
                  <a:srgbClr val="FF0000"/>
                </a:solidFill>
              </a:rPr>
              <a:t>  </a:t>
            </a:r>
          </a:p>
        </p:txBody>
      </p:sp>
      <p:sp>
        <p:nvSpPr>
          <p:cNvPr id="2" name="Text Box 13">
            <a:extLst>
              <a:ext uri="{FF2B5EF4-FFF2-40B4-BE49-F238E27FC236}">
                <a16:creationId xmlns:a16="http://schemas.microsoft.com/office/drawing/2014/main" id="{965578C8-B8CE-41A1-B249-0689DB84198C}"/>
              </a:ext>
            </a:extLst>
          </p:cNvPr>
          <p:cNvSpPr txBox="1">
            <a:spLocks noChangeArrowheads="1"/>
          </p:cNvSpPr>
          <p:nvPr/>
        </p:nvSpPr>
        <p:spPr bwMode="auto">
          <a:xfrm>
            <a:off x="-678039" y="4300263"/>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prstClr val="black"/>
                </a:solidFill>
              </a:rPr>
              <a:t> </a:t>
            </a:r>
            <a:r>
              <a:rPr lang="en-US" altLang="en-US">
                <a:solidFill>
                  <a:srgbClr val="FF0000"/>
                </a:solidFill>
              </a:rPr>
              <a:t>  </a:t>
            </a:r>
          </a:p>
        </p:txBody>
      </p:sp>
      <p:sp>
        <p:nvSpPr>
          <p:cNvPr id="11" name="Text Box 8">
            <a:extLst>
              <a:ext uri="{FF2B5EF4-FFF2-40B4-BE49-F238E27FC236}">
                <a16:creationId xmlns:a16="http://schemas.microsoft.com/office/drawing/2014/main" id="{45102791-8CE1-A76C-5A7E-6CFE62026991}"/>
              </a:ext>
            </a:extLst>
          </p:cNvPr>
          <p:cNvSpPr txBox="1">
            <a:spLocks noChangeArrowheads="1"/>
          </p:cNvSpPr>
          <p:nvPr/>
        </p:nvSpPr>
        <p:spPr bwMode="auto">
          <a:xfrm>
            <a:off x="5562600" y="1627187"/>
            <a:ext cx="28956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800" dirty="0">
                <a:solidFill>
                  <a:srgbClr val="FF0000"/>
                </a:solidFill>
                <a:latin typeface="Comic Sans MS" panose="030F0702030302020204" pitchFamily="66" charset="0"/>
              </a:rPr>
              <a:t>H</a:t>
            </a:r>
          </a:p>
          <a:p>
            <a:pPr algn="ctr" eaLnBrk="1" hangingPunct="1">
              <a:spcBef>
                <a:spcPct val="50000"/>
              </a:spcBef>
            </a:pPr>
            <a:r>
              <a:rPr lang="en-US" altLang="en-US" sz="4800" dirty="0">
                <a:solidFill>
                  <a:srgbClr val="FF0000"/>
                </a:solidFill>
                <a:latin typeface="Comic Sans MS" panose="030F0702030302020204" pitchFamily="66" charset="0"/>
              </a:rPr>
              <a:t>H   C   H</a:t>
            </a:r>
          </a:p>
          <a:p>
            <a:pPr algn="ctr" eaLnBrk="1" hangingPunct="1">
              <a:spcBef>
                <a:spcPct val="50000"/>
              </a:spcBef>
            </a:pPr>
            <a:r>
              <a:rPr lang="en-US" altLang="en-US" sz="4800" dirty="0">
                <a:solidFill>
                  <a:srgbClr val="FF0000"/>
                </a:solidFill>
                <a:latin typeface="Comic Sans MS" panose="030F0702030302020204" pitchFamily="66" charset="0"/>
              </a:rPr>
              <a:t>H</a:t>
            </a:r>
          </a:p>
        </p:txBody>
      </p:sp>
      <p:sp>
        <p:nvSpPr>
          <p:cNvPr id="12" name="Line 9">
            <a:extLst>
              <a:ext uri="{FF2B5EF4-FFF2-40B4-BE49-F238E27FC236}">
                <a16:creationId xmlns:a16="http://schemas.microsoft.com/office/drawing/2014/main" id="{2249B88A-8BD1-A8E4-C5DB-04C221A6ECD9}"/>
              </a:ext>
            </a:extLst>
          </p:cNvPr>
          <p:cNvSpPr>
            <a:spLocks noChangeShapeType="1"/>
          </p:cNvSpPr>
          <p:nvPr/>
        </p:nvSpPr>
        <p:spPr bwMode="auto">
          <a:xfrm>
            <a:off x="7010400" y="2312987"/>
            <a:ext cx="0" cy="381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3" name="Line 10">
            <a:extLst>
              <a:ext uri="{FF2B5EF4-FFF2-40B4-BE49-F238E27FC236}">
                <a16:creationId xmlns:a16="http://schemas.microsoft.com/office/drawing/2014/main" id="{1DD4194C-8DFB-7423-A02E-9D7B7E15C4CC}"/>
              </a:ext>
            </a:extLst>
          </p:cNvPr>
          <p:cNvSpPr>
            <a:spLocks noChangeShapeType="1"/>
          </p:cNvSpPr>
          <p:nvPr/>
        </p:nvSpPr>
        <p:spPr bwMode="auto">
          <a:xfrm>
            <a:off x="7010400" y="3455987"/>
            <a:ext cx="0" cy="381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4" name="Line 11">
            <a:extLst>
              <a:ext uri="{FF2B5EF4-FFF2-40B4-BE49-F238E27FC236}">
                <a16:creationId xmlns:a16="http://schemas.microsoft.com/office/drawing/2014/main" id="{4FE41EDB-A090-DCBD-FD0A-6D8AA6DFA34A}"/>
              </a:ext>
            </a:extLst>
          </p:cNvPr>
          <p:cNvSpPr>
            <a:spLocks noChangeShapeType="1"/>
          </p:cNvSpPr>
          <p:nvPr/>
        </p:nvSpPr>
        <p:spPr bwMode="auto">
          <a:xfrm>
            <a:off x="6324600" y="3074987"/>
            <a:ext cx="4572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 name="Line 12">
            <a:extLst>
              <a:ext uri="{FF2B5EF4-FFF2-40B4-BE49-F238E27FC236}">
                <a16:creationId xmlns:a16="http://schemas.microsoft.com/office/drawing/2014/main" id="{270A0B3B-D403-C8CC-9517-81C4A2EB3073}"/>
              </a:ext>
            </a:extLst>
          </p:cNvPr>
          <p:cNvSpPr>
            <a:spLocks noChangeShapeType="1"/>
          </p:cNvSpPr>
          <p:nvPr/>
        </p:nvSpPr>
        <p:spPr bwMode="auto">
          <a:xfrm>
            <a:off x="7239000" y="3074987"/>
            <a:ext cx="4572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cxnSp>
        <p:nvCxnSpPr>
          <p:cNvPr id="24" name="Straight Arrow Connector 23">
            <a:extLst>
              <a:ext uri="{FF2B5EF4-FFF2-40B4-BE49-F238E27FC236}">
                <a16:creationId xmlns:a16="http://schemas.microsoft.com/office/drawing/2014/main" id="{4970D3F3-1637-4E31-E80E-7CF46C33D0B5}"/>
              </a:ext>
            </a:extLst>
          </p:cNvPr>
          <p:cNvCxnSpPr/>
          <p:nvPr/>
        </p:nvCxnSpPr>
        <p:spPr>
          <a:xfrm flipH="1">
            <a:off x="7239000" y="1923782"/>
            <a:ext cx="152400" cy="882123"/>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CABD4FF-EE80-E0B0-E42D-B6DA06709CB4}"/>
              </a:ext>
            </a:extLst>
          </p:cNvPr>
          <p:cNvCxnSpPr>
            <a:cxnSpLocks/>
          </p:cNvCxnSpPr>
          <p:nvPr/>
        </p:nvCxnSpPr>
        <p:spPr>
          <a:xfrm flipH="1" flipV="1">
            <a:off x="7293332" y="2011977"/>
            <a:ext cx="174268" cy="2372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7015CBC-E6D0-F651-2CE9-C772147E4049}"/>
              </a:ext>
            </a:extLst>
          </p:cNvPr>
          <p:cNvCxnSpPr/>
          <p:nvPr/>
        </p:nvCxnSpPr>
        <p:spPr>
          <a:xfrm>
            <a:off x="6019800" y="2767807"/>
            <a:ext cx="838200" cy="166033"/>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BC3A8D3-9784-493E-F47A-D9B96C3007AF}"/>
              </a:ext>
            </a:extLst>
          </p:cNvPr>
          <p:cNvCxnSpPr>
            <a:cxnSpLocks/>
          </p:cNvCxnSpPr>
          <p:nvPr/>
        </p:nvCxnSpPr>
        <p:spPr>
          <a:xfrm flipH="1">
            <a:off x="6068378" y="2681293"/>
            <a:ext cx="47625" cy="201456"/>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9C36B0B-C300-BB7B-6630-50D54F8AD7EC}"/>
              </a:ext>
            </a:extLst>
          </p:cNvPr>
          <p:cNvCxnSpPr/>
          <p:nvPr/>
        </p:nvCxnSpPr>
        <p:spPr>
          <a:xfrm flipH="1" flipV="1">
            <a:off x="7239000" y="3265487"/>
            <a:ext cx="108665" cy="110938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5B07BF5-CCBC-CAE6-A50E-71719B028703}"/>
              </a:ext>
            </a:extLst>
          </p:cNvPr>
          <p:cNvCxnSpPr>
            <a:cxnSpLocks/>
          </p:cNvCxnSpPr>
          <p:nvPr/>
        </p:nvCxnSpPr>
        <p:spPr>
          <a:xfrm flipV="1">
            <a:off x="7271465" y="4267200"/>
            <a:ext cx="119935" cy="4766"/>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9172263-8B57-656B-3BB9-284EC8BE7984}"/>
              </a:ext>
            </a:extLst>
          </p:cNvPr>
          <p:cNvCxnSpPr/>
          <p:nvPr/>
        </p:nvCxnSpPr>
        <p:spPr>
          <a:xfrm flipH="1">
            <a:off x="7314266" y="2767807"/>
            <a:ext cx="839134" cy="114143"/>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172F3C-B4FA-13B9-D57D-B45589AFCFA2}"/>
              </a:ext>
            </a:extLst>
          </p:cNvPr>
          <p:cNvCxnSpPr/>
          <p:nvPr/>
        </p:nvCxnSpPr>
        <p:spPr>
          <a:xfrm flipH="1" flipV="1">
            <a:off x="8046861" y="2677483"/>
            <a:ext cx="38100" cy="200657"/>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23E4278-BB78-5404-CB40-41A41722A456}"/>
              </a:ext>
            </a:extLst>
          </p:cNvPr>
          <p:cNvSpPr txBox="1"/>
          <p:nvPr/>
        </p:nvSpPr>
        <p:spPr>
          <a:xfrm>
            <a:off x="3109" y="1863441"/>
            <a:ext cx="5210956" cy="4401205"/>
          </a:xfrm>
          <a:prstGeom prst="rect">
            <a:avLst/>
          </a:prstGeom>
          <a:solidFill>
            <a:srgbClr val="FFFF00"/>
          </a:solidFill>
        </p:spPr>
        <p:txBody>
          <a:bodyPr wrap="square" rtlCol="0">
            <a:spAutoFit/>
          </a:bodyPr>
          <a:lstStyle/>
          <a:p>
            <a:r>
              <a:rPr lang="en-US" sz="2800" dirty="0">
                <a:latin typeface="Patrick Hand" panose="00000500000000000000" pitchFamily="2" charset="0"/>
              </a:rPr>
              <a:t>This molecule has polar bonds, C has a higher electronegativity than the H.  </a:t>
            </a:r>
          </a:p>
          <a:p>
            <a:endParaRPr lang="en-US" sz="2800" dirty="0">
              <a:latin typeface="Patrick Hand" panose="00000500000000000000" pitchFamily="2" charset="0"/>
            </a:endParaRPr>
          </a:p>
          <a:p>
            <a:r>
              <a:rPr lang="en-US" sz="2800" dirty="0">
                <a:latin typeface="Patrick Hand" panose="00000500000000000000" pitchFamily="2" charset="0"/>
              </a:rPr>
              <a:t>The molecule DOES have radial symmetry, it is a NONPOLAR molecule.  </a:t>
            </a:r>
          </a:p>
          <a:p>
            <a:endParaRPr lang="en-US" sz="2800" dirty="0">
              <a:latin typeface="Patrick Hand" panose="00000500000000000000" pitchFamily="2" charset="0"/>
            </a:endParaRPr>
          </a:p>
          <a:p>
            <a:r>
              <a:rPr lang="en-US" sz="2800" dirty="0">
                <a:latin typeface="Patrick Hand" panose="00000500000000000000" pitchFamily="2" charset="0"/>
              </a:rPr>
              <a:t>The whole outside of the molecule is balanced, not polar.  </a:t>
            </a:r>
          </a:p>
          <a:p>
            <a:endParaRPr lang="en-US" sz="2800" dirty="0">
              <a:latin typeface="Patrick Hand" panose="00000500000000000000" pitchFamily="2" charset="0"/>
            </a:endParaRPr>
          </a:p>
          <a:p>
            <a:r>
              <a:rPr lang="en-US" sz="2800" dirty="0">
                <a:latin typeface="Patrick Hand" panose="00000500000000000000" pitchFamily="2" charset="0"/>
              </a:rPr>
              <a:t>This molecule does NOT HAVE a DIPOLE</a:t>
            </a:r>
          </a:p>
        </p:txBody>
      </p:sp>
    </p:spTree>
    <p:extLst>
      <p:ext uri="{BB962C8B-B14F-4D97-AF65-F5344CB8AC3E}">
        <p14:creationId xmlns:p14="http://schemas.microsoft.com/office/powerpoint/2010/main" val="167456773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0" y="0"/>
            <a:ext cx="91440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0000CC"/>
                </a:solidFill>
                <a:latin typeface="Comic Sans MS" panose="030F0702030302020204" pitchFamily="66" charset="0"/>
              </a:rPr>
              <a:t>101.</a:t>
            </a:r>
            <a:r>
              <a:rPr lang="en-US" altLang="en-US" sz="2400" dirty="0">
                <a:solidFill>
                  <a:prstClr val="black"/>
                </a:solidFill>
                <a:latin typeface="Comic Sans MS" panose="030F0702030302020204" pitchFamily="66" charset="0"/>
              </a:rPr>
              <a:t>  In SCl</a:t>
            </a:r>
            <a:r>
              <a:rPr lang="en-US" altLang="en-US" sz="2400" baseline="-25000" dirty="0">
                <a:solidFill>
                  <a:prstClr val="black"/>
                </a:solidFill>
                <a:latin typeface="Comic Sans MS" panose="030F0702030302020204" pitchFamily="66" charset="0"/>
              </a:rPr>
              <a:t>2</a:t>
            </a:r>
            <a:r>
              <a:rPr lang="en-US" altLang="en-US" sz="2400" dirty="0">
                <a:solidFill>
                  <a:prstClr val="black"/>
                </a:solidFill>
                <a:latin typeface="Comic Sans MS" panose="030F0702030302020204" pitchFamily="66" charset="0"/>
              </a:rPr>
              <a:t>, the bonds are single polar covalent.  The</a:t>
            </a:r>
            <a:br>
              <a:rPr lang="en-US" altLang="en-US" sz="2400" dirty="0">
                <a:solidFill>
                  <a:prstClr val="black"/>
                </a:solidFill>
                <a:latin typeface="Comic Sans MS" panose="030F0702030302020204" pitchFamily="66" charset="0"/>
              </a:rPr>
            </a:br>
            <a:r>
              <a:rPr lang="en-US" altLang="en-US" sz="2400" dirty="0">
                <a:solidFill>
                  <a:prstClr val="black"/>
                </a:solidFill>
                <a:latin typeface="Comic Sans MS" panose="030F0702030302020204" pitchFamily="66" charset="0"/>
              </a:rPr>
              <a:t>            molecule itself is polar because it </a:t>
            </a:r>
            <a:r>
              <a:rPr lang="en-US" altLang="en-US" sz="2400" b="1" dirty="0">
                <a:solidFill>
                  <a:srgbClr val="0000CC"/>
                </a:solidFill>
                <a:latin typeface="Comic Sans MS" panose="030F0702030302020204" pitchFamily="66" charset="0"/>
              </a:rPr>
              <a:t>does not have </a:t>
            </a:r>
            <a:br>
              <a:rPr lang="en-US" altLang="en-US" sz="2400" dirty="0">
                <a:solidFill>
                  <a:prstClr val="black"/>
                </a:solidFill>
                <a:latin typeface="Comic Sans MS" panose="030F0702030302020204" pitchFamily="66" charset="0"/>
              </a:rPr>
            </a:br>
            <a:r>
              <a:rPr lang="en-US" altLang="en-US" sz="2400" dirty="0">
                <a:solidFill>
                  <a:prstClr val="black"/>
                </a:solidFill>
                <a:latin typeface="Comic Sans MS" panose="030F0702030302020204" pitchFamily="66" charset="0"/>
              </a:rPr>
              <a:t>            </a:t>
            </a:r>
            <a:r>
              <a:rPr lang="en-US" altLang="en-US" sz="2400" b="1" dirty="0">
                <a:solidFill>
                  <a:srgbClr val="0000CC"/>
                </a:solidFill>
                <a:latin typeface="Comic Sans MS" panose="030F0702030302020204" pitchFamily="66" charset="0"/>
              </a:rPr>
              <a:t>radial symmetry</a:t>
            </a:r>
            <a:r>
              <a:rPr lang="en-US" altLang="en-US" sz="2400" dirty="0">
                <a:solidFill>
                  <a:prstClr val="black"/>
                </a:solidFill>
                <a:latin typeface="Comic Sans MS" panose="030F0702030302020204" pitchFamily="66" charset="0"/>
              </a:rPr>
              <a:t>.  So, the sulfur will become </a:t>
            </a:r>
            <a:br>
              <a:rPr lang="en-US" altLang="en-US" sz="2400" dirty="0">
                <a:solidFill>
                  <a:prstClr val="black"/>
                </a:solidFill>
                <a:latin typeface="Comic Sans MS" panose="030F0702030302020204" pitchFamily="66" charset="0"/>
              </a:rPr>
            </a:br>
            <a:r>
              <a:rPr lang="en-US" altLang="en-US" sz="2400" dirty="0">
                <a:solidFill>
                  <a:prstClr val="black"/>
                </a:solidFill>
                <a:latin typeface="Comic Sans MS" panose="030F0702030302020204" pitchFamily="66" charset="0"/>
              </a:rPr>
              <a:t>            positively charged most of the time, and the</a:t>
            </a:r>
            <a:br>
              <a:rPr lang="en-US" altLang="en-US" sz="2400" dirty="0">
                <a:solidFill>
                  <a:prstClr val="black"/>
                </a:solidFill>
                <a:latin typeface="Comic Sans MS" panose="030F0702030302020204" pitchFamily="66" charset="0"/>
              </a:rPr>
            </a:br>
            <a:r>
              <a:rPr lang="en-US" altLang="en-US" sz="2400" dirty="0">
                <a:solidFill>
                  <a:prstClr val="black"/>
                </a:solidFill>
                <a:latin typeface="Comic Sans MS" panose="030F0702030302020204" pitchFamily="66" charset="0"/>
              </a:rPr>
              <a:t>            chlorine atoms will be negative most of the time.</a:t>
            </a:r>
            <a:r>
              <a:rPr lang="en-US" altLang="en-US" dirty="0">
                <a:solidFill>
                  <a:prstClr val="black"/>
                </a:solidFill>
              </a:rPr>
              <a:t>  </a:t>
            </a:r>
          </a:p>
          <a:p>
            <a:pPr eaLnBrk="1" hangingPunct="1">
              <a:spcBef>
                <a:spcPct val="50000"/>
              </a:spcBef>
            </a:pPr>
            <a:endParaRPr lang="en-US" altLang="en-US" dirty="0">
              <a:solidFill>
                <a:prstClr val="black"/>
              </a:solidFill>
            </a:endParaRPr>
          </a:p>
          <a:p>
            <a:pPr eaLnBrk="1" hangingPunct="1">
              <a:spcBef>
                <a:spcPct val="50000"/>
              </a:spcBef>
            </a:pPr>
            <a:r>
              <a:rPr lang="en-US" altLang="en-US" dirty="0">
                <a:solidFill>
                  <a:srgbClr val="FF0000"/>
                </a:solidFill>
                <a:latin typeface="Comic Sans MS" panose="030F0702030302020204" pitchFamily="66" charset="0"/>
              </a:rPr>
              <a:t> </a:t>
            </a:r>
            <a:endParaRPr lang="en-US" altLang="en-US" dirty="0">
              <a:solidFill>
                <a:prstClr val="black"/>
              </a:solidFill>
              <a:latin typeface="Comic Sans MS" panose="030F0702030302020204" pitchFamily="66" charset="0"/>
            </a:endParaRPr>
          </a:p>
        </p:txBody>
      </p:sp>
      <p:sp>
        <p:nvSpPr>
          <p:cNvPr id="10249" name="Text Box 10"/>
          <p:cNvSpPr txBox="1">
            <a:spLocks noChangeArrowheads="1"/>
          </p:cNvSpPr>
          <p:nvPr/>
        </p:nvSpPr>
        <p:spPr bwMode="auto">
          <a:xfrm>
            <a:off x="838200" y="3810000"/>
            <a:ext cx="35052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400" dirty="0">
                <a:solidFill>
                  <a:prstClr val="black"/>
                </a:solidFill>
              </a:rPr>
              <a:t>S</a:t>
            </a:r>
          </a:p>
          <a:p>
            <a:pPr algn="ctr" eaLnBrk="1" hangingPunct="1">
              <a:spcBef>
                <a:spcPct val="50000"/>
              </a:spcBef>
            </a:pPr>
            <a:r>
              <a:rPr lang="en-US" altLang="en-US" sz="5400" dirty="0">
                <a:solidFill>
                  <a:prstClr val="black"/>
                </a:solidFill>
              </a:rPr>
              <a:t>Cl     </a:t>
            </a:r>
            <a:r>
              <a:rPr lang="en-US" altLang="en-US" sz="5400" dirty="0" err="1">
                <a:solidFill>
                  <a:prstClr val="black"/>
                </a:solidFill>
              </a:rPr>
              <a:t>Cl</a:t>
            </a:r>
            <a:endParaRPr lang="en-US" altLang="en-US" sz="5400" dirty="0">
              <a:solidFill>
                <a:prstClr val="black"/>
              </a:solidFill>
            </a:endParaRPr>
          </a:p>
        </p:txBody>
      </p:sp>
      <p:sp>
        <p:nvSpPr>
          <p:cNvPr id="10250" name="Line 11"/>
          <p:cNvSpPr>
            <a:spLocks noChangeShapeType="1"/>
          </p:cNvSpPr>
          <p:nvPr/>
        </p:nvSpPr>
        <p:spPr bwMode="auto">
          <a:xfrm flipV="1">
            <a:off x="2057400" y="4572000"/>
            <a:ext cx="3810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0251" name="Line 12"/>
          <p:cNvSpPr>
            <a:spLocks noChangeShapeType="1"/>
          </p:cNvSpPr>
          <p:nvPr/>
        </p:nvSpPr>
        <p:spPr bwMode="auto">
          <a:xfrm flipH="1" flipV="1">
            <a:off x="2743200" y="4572000"/>
            <a:ext cx="3810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 name="TextBox 1"/>
          <p:cNvSpPr txBox="1"/>
          <p:nvPr/>
        </p:nvSpPr>
        <p:spPr>
          <a:xfrm>
            <a:off x="4733731" y="3166613"/>
            <a:ext cx="4343398" cy="2862322"/>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This is a polar molecule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with polar bonds.</a:t>
            </a:r>
          </a:p>
          <a:p>
            <a:pPr algn="ctr"/>
            <a:endParaRPr lang="en-US" sz="3600" b="1" dirty="0">
              <a:solidFill>
                <a:srgbClr val="FF0000"/>
              </a:solidFill>
              <a:latin typeface="Times New Roman" panose="02020603050405020304" pitchFamily="18" charset="0"/>
              <a:cs typeface="Times New Roman" panose="02020603050405020304" pitchFamily="18" charset="0"/>
            </a:endParaRPr>
          </a:p>
          <a:p>
            <a:pPr algn="ctr"/>
            <a:r>
              <a:rPr lang="en-US" sz="3600" b="1" dirty="0">
                <a:solidFill>
                  <a:srgbClr val="FF0000"/>
                </a:solidFill>
                <a:latin typeface="Times New Roman" panose="02020603050405020304" pitchFamily="18" charset="0"/>
                <a:cs typeface="Times New Roman" panose="02020603050405020304" pitchFamily="18" charset="0"/>
              </a:rPr>
              <a:t>It’s a dipole.</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982B2FD-6589-E566-0227-FBCDD6529DD5}"/>
              </a:ext>
            </a:extLst>
          </p:cNvPr>
          <p:cNvSpPr txBox="1"/>
          <p:nvPr/>
        </p:nvSpPr>
        <p:spPr>
          <a:xfrm>
            <a:off x="2362200" y="3276600"/>
            <a:ext cx="533400" cy="646331"/>
          </a:xfrm>
          <a:prstGeom prst="rect">
            <a:avLst/>
          </a:prstGeom>
          <a:noFill/>
        </p:spPr>
        <p:txBody>
          <a:bodyPr wrap="square" rtlCol="0">
            <a:spAutoFit/>
          </a:bodyPr>
          <a:lstStyle/>
          <a:p>
            <a:pPr algn="ctr"/>
            <a:r>
              <a:rPr lang="en-US" sz="3600" b="1" dirty="0">
                <a:solidFill>
                  <a:srgbClr val="0000CC"/>
                </a:solidFill>
              </a:rPr>
              <a:t>+</a:t>
            </a:r>
          </a:p>
        </p:txBody>
      </p:sp>
      <p:sp>
        <p:nvSpPr>
          <p:cNvPr id="4" name="TextBox 3">
            <a:extLst>
              <a:ext uri="{FF2B5EF4-FFF2-40B4-BE49-F238E27FC236}">
                <a16:creationId xmlns:a16="http://schemas.microsoft.com/office/drawing/2014/main" id="{E8F9F9C9-E259-AAF7-18CF-29AC1F820D83}"/>
              </a:ext>
            </a:extLst>
          </p:cNvPr>
          <p:cNvSpPr txBox="1"/>
          <p:nvPr/>
        </p:nvSpPr>
        <p:spPr>
          <a:xfrm>
            <a:off x="1447800" y="5634722"/>
            <a:ext cx="533400" cy="646331"/>
          </a:xfrm>
          <a:prstGeom prst="rect">
            <a:avLst/>
          </a:prstGeom>
          <a:noFill/>
        </p:spPr>
        <p:txBody>
          <a:bodyPr wrap="square" rtlCol="0">
            <a:spAutoFit/>
          </a:bodyPr>
          <a:lstStyle/>
          <a:p>
            <a:pPr algn="ct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endParaRPr>
          </a:p>
        </p:txBody>
      </p:sp>
      <p:sp>
        <p:nvSpPr>
          <p:cNvPr id="5" name="TextBox 4">
            <a:extLst>
              <a:ext uri="{FF2B5EF4-FFF2-40B4-BE49-F238E27FC236}">
                <a16:creationId xmlns:a16="http://schemas.microsoft.com/office/drawing/2014/main" id="{21B05000-C54F-566E-E740-8F99A2E25AF5}"/>
              </a:ext>
            </a:extLst>
          </p:cNvPr>
          <p:cNvSpPr txBox="1"/>
          <p:nvPr/>
        </p:nvSpPr>
        <p:spPr>
          <a:xfrm>
            <a:off x="3124200" y="5634721"/>
            <a:ext cx="533400" cy="646331"/>
          </a:xfrm>
          <a:prstGeom prst="rect">
            <a:avLst/>
          </a:prstGeom>
          <a:noFill/>
        </p:spPr>
        <p:txBody>
          <a:bodyPr wrap="square" rtlCol="0">
            <a:spAutoFit/>
          </a:bodyPr>
          <a:lstStyle/>
          <a:p>
            <a:pPr algn="ct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endParaRPr>
          </a:p>
        </p:txBody>
      </p:sp>
    </p:spTree>
    <p:extLst>
      <p:ext uri="{BB962C8B-B14F-4D97-AF65-F5344CB8AC3E}">
        <p14:creationId xmlns:p14="http://schemas.microsoft.com/office/powerpoint/2010/main" val="409283208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0" y="0"/>
            <a:ext cx="9144000"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rgbClr val="0000CC"/>
                </a:solidFill>
                <a:latin typeface="Times New Roman" panose="02020603050405020304" pitchFamily="18" charset="0"/>
                <a:cs typeface="Times New Roman" panose="02020603050405020304" pitchFamily="18" charset="0"/>
              </a:rPr>
              <a:t>102.</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3200" dirty="0">
                <a:solidFill>
                  <a:prstClr val="black">
                    <a:lumMod val="95000"/>
                    <a:lumOff val="5000"/>
                  </a:prstClr>
                </a:solidFill>
                <a:latin typeface="Times New Roman" panose="02020603050405020304" pitchFamily="18" charset="0"/>
                <a:cs typeface="Times New Roman" panose="02020603050405020304" pitchFamily="18" charset="0"/>
              </a:rPr>
              <a:t>Methane, which has polar bonds too, </a:t>
            </a:r>
            <a:br>
              <a:rPr lang="en-US" altLang="en-US" sz="3200" dirty="0">
                <a:solidFill>
                  <a:prstClr val="black">
                    <a:lumMod val="95000"/>
                    <a:lumOff val="5000"/>
                  </a:prstClr>
                </a:solidFill>
                <a:latin typeface="Times New Roman" panose="02020603050405020304" pitchFamily="18" charset="0"/>
                <a:cs typeface="Times New Roman" panose="02020603050405020304" pitchFamily="18" charset="0"/>
              </a:rPr>
            </a:br>
            <a:r>
              <a:rPr lang="en-US" altLang="en-US" sz="3200" dirty="0">
                <a:solidFill>
                  <a:prstClr val="black">
                    <a:lumMod val="95000"/>
                    <a:lumOff val="5000"/>
                  </a:prstClr>
                </a:solidFill>
                <a:latin typeface="Times New Roman" panose="02020603050405020304" pitchFamily="18" charset="0"/>
                <a:cs typeface="Times New Roman" panose="02020603050405020304" pitchFamily="18" charset="0"/>
              </a:rPr>
              <a:t>            but it has radial symmetry.  </a:t>
            </a:r>
          </a:p>
          <a:p>
            <a:pPr eaLnBrk="1" hangingPunct="1">
              <a:spcBef>
                <a:spcPct val="50000"/>
              </a:spcBef>
            </a:pPr>
            <a:r>
              <a:rPr lang="en-US" altLang="en-US" sz="2800" dirty="0">
                <a:solidFill>
                  <a:prstClr val="black">
                    <a:lumMod val="95000"/>
                    <a:lumOff val="5000"/>
                  </a:prstClr>
                </a:solidFill>
                <a:latin typeface="Times New Roman" panose="02020603050405020304" pitchFamily="18" charset="0"/>
                <a:cs typeface="Times New Roman" panose="02020603050405020304" pitchFamily="18" charset="0"/>
              </a:rPr>
              <a:t>Radial symmetry</a:t>
            </a:r>
            <a:r>
              <a:rPr lang="en-US" altLang="en-US" sz="2800" dirty="0">
                <a:solidFill>
                  <a:prstClr val="black"/>
                </a:solidFill>
                <a:latin typeface="Times New Roman" panose="02020603050405020304" pitchFamily="18" charset="0"/>
                <a:cs typeface="Times New Roman" panose="02020603050405020304" pitchFamily="18" charset="0"/>
              </a:rPr>
              <a:t> offsets that bond polarity, </a:t>
            </a:r>
            <a:br>
              <a:rPr lang="en-US" altLang="en-US" sz="2800" dirty="0">
                <a:solidFill>
                  <a:prstClr val="black"/>
                </a:solidFill>
                <a:latin typeface="Times New Roman" panose="02020603050405020304" pitchFamily="18" charset="0"/>
                <a:cs typeface="Times New Roman" panose="02020603050405020304" pitchFamily="18" charset="0"/>
              </a:rPr>
            </a:br>
            <a:r>
              <a:rPr lang="en-US" altLang="en-US" sz="2800" dirty="0">
                <a:solidFill>
                  <a:prstClr val="black"/>
                </a:solidFill>
                <a:latin typeface="Times New Roman" panose="02020603050405020304" pitchFamily="18" charset="0"/>
                <a:cs typeface="Times New Roman" panose="02020603050405020304" pitchFamily="18" charset="0"/>
              </a:rPr>
              <a:t>          the molecule is nonpolar.  </a:t>
            </a:r>
            <a:br>
              <a:rPr lang="en-US" altLang="en-US" sz="2800" dirty="0">
                <a:solidFill>
                  <a:prstClr val="black"/>
                </a:solidFill>
                <a:latin typeface="Times New Roman" panose="02020603050405020304" pitchFamily="18" charset="0"/>
                <a:cs typeface="Times New Roman" panose="02020603050405020304" pitchFamily="18" charset="0"/>
              </a:rPr>
            </a:br>
            <a:br>
              <a:rPr lang="en-US" altLang="en-US" sz="2800" dirty="0">
                <a:solidFill>
                  <a:prstClr val="black"/>
                </a:solidFill>
                <a:latin typeface="Times New Roman" panose="02020603050405020304" pitchFamily="18" charset="0"/>
                <a:cs typeface="Times New Roman" panose="02020603050405020304" pitchFamily="18" charset="0"/>
              </a:rPr>
            </a:br>
            <a:br>
              <a:rPr lang="en-US" altLang="en-US" sz="2800" dirty="0">
                <a:solidFill>
                  <a:prstClr val="black"/>
                </a:solidFill>
                <a:latin typeface="Times New Roman" panose="02020603050405020304" pitchFamily="18" charset="0"/>
                <a:cs typeface="Times New Roman" panose="02020603050405020304" pitchFamily="18" charset="0"/>
              </a:rPr>
            </a:br>
            <a:br>
              <a:rPr lang="en-US" altLang="en-US" sz="2800" dirty="0">
                <a:solidFill>
                  <a:prstClr val="black"/>
                </a:solidFill>
                <a:latin typeface="Times New Roman" panose="02020603050405020304" pitchFamily="18" charset="0"/>
                <a:cs typeface="Times New Roman" panose="02020603050405020304" pitchFamily="18" charset="0"/>
              </a:rPr>
            </a:br>
            <a:r>
              <a:rPr lang="en-US" altLang="en-US" sz="2800" dirty="0">
                <a:solidFill>
                  <a:prstClr val="black"/>
                </a:solidFill>
                <a:latin typeface="Times New Roman" panose="02020603050405020304" pitchFamily="18" charset="0"/>
                <a:cs typeface="Times New Roman" panose="02020603050405020304" pitchFamily="18" charset="0"/>
              </a:rPr>
              <a:t>This molecule can be cut</a:t>
            </a:r>
            <a:br>
              <a:rPr lang="en-US" altLang="en-US" sz="2800" dirty="0">
                <a:solidFill>
                  <a:prstClr val="black"/>
                </a:solidFill>
                <a:latin typeface="Times New Roman" panose="02020603050405020304" pitchFamily="18" charset="0"/>
                <a:cs typeface="Times New Roman" panose="02020603050405020304" pitchFamily="18" charset="0"/>
              </a:rPr>
            </a:br>
            <a:r>
              <a:rPr lang="en-US" altLang="en-US" sz="2800" dirty="0">
                <a:solidFill>
                  <a:prstClr val="black"/>
                </a:solidFill>
                <a:latin typeface="Times New Roman" panose="02020603050405020304" pitchFamily="18" charset="0"/>
                <a:cs typeface="Times New Roman" panose="02020603050405020304" pitchFamily="18" charset="0"/>
              </a:rPr>
              <a:t>in half </a:t>
            </a:r>
            <a:r>
              <a:rPr lang="en-US" altLang="en-US" sz="2800" u="sng" dirty="0">
                <a:solidFill>
                  <a:prstClr val="black"/>
                </a:solidFill>
                <a:latin typeface="Times New Roman" panose="02020603050405020304" pitchFamily="18" charset="0"/>
                <a:cs typeface="Times New Roman" panose="02020603050405020304" pitchFamily="18" charset="0"/>
              </a:rPr>
              <a:t>AT ANY ANGLE</a:t>
            </a:r>
            <a:br>
              <a:rPr lang="en-US" altLang="en-US" sz="2800" dirty="0">
                <a:solidFill>
                  <a:prstClr val="black"/>
                </a:solidFill>
                <a:latin typeface="Times New Roman" panose="02020603050405020304" pitchFamily="18" charset="0"/>
                <a:cs typeface="Times New Roman" panose="02020603050405020304" pitchFamily="18" charset="0"/>
              </a:rPr>
            </a:br>
            <a:r>
              <a:rPr lang="en-US" altLang="en-US" sz="2800" dirty="0">
                <a:solidFill>
                  <a:prstClr val="black"/>
                </a:solidFill>
                <a:latin typeface="Times New Roman" panose="02020603050405020304" pitchFamily="18" charset="0"/>
                <a:cs typeface="Times New Roman" panose="02020603050405020304" pitchFamily="18" charset="0"/>
              </a:rPr>
              <a:t>and you get 2 equal halves.</a:t>
            </a:r>
          </a:p>
          <a:p>
            <a:pPr eaLnBrk="1" hangingPunct="1">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This has radial symmetry</a:t>
            </a:r>
            <a:br>
              <a:rPr lang="en-US" altLang="en-US" sz="2800" b="1" dirty="0">
                <a:solidFill>
                  <a:srgbClr val="FF0000"/>
                </a:solidFill>
                <a:latin typeface="Times New Roman" panose="02020603050405020304" pitchFamily="18" charset="0"/>
                <a:cs typeface="Times New Roman" panose="02020603050405020304" pitchFamily="18" charset="0"/>
              </a:rPr>
            </a:br>
            <a:r>
              <a:rPr lang="en-US" altLang="en-US" sz="2800" b="1" dirty="0">
                <a:solidFill>
                  <a:srgbClr val="FF0000"/>
                </a:solidFill>
                <a:latin typeface="Times New Roman" panose="02020603050405020304" pitchFamily="18" charset="0"/>
                <a:cs typeface="Times New Roman" panose="02020603050405020304" pitchFamily="18" charset="0"/>
              </a:rPr>
              <a:t>The polar bonds are </a:t>
            </a:r>
            <a:br>
              <a:rPr lang="en-US" altLang="en-US" sz="2800" b="1" dirty="0">
                <a:solidFill>
                  <a:srgbClr val="FF0000"/>
                </a:solidFill>
                <a:latin typeface="Times New Roman" panose="02020603050405020304" pitchFamily="18" charset="0"/>
                <a:cs typeface="Times New Roman" panose="02020603050405020304" pitchFamily="18" charset="0"/>
              </a:rPr>
            </a:br>
            <a:r>
              <a:rPr lang="en-US" altLang="en-US" sz="2800" b="1" dirty="0">
                <a:solidFill>
                  <a:srgbClr val="FF0000"/>
                </a:solidFill>
                <a:latin typeface="Times New Roman" panose="02020603050405020304" pitchFamily="18" charset="0"/>
                <a:cs typeface="Times New Roman" panose="02020603050405020304" pitchFamily="18" charset="0"/>
              </a:rPr>
              <a:t>    “BALANCED”   </a:t>
            </a:r>
          </a:p>
        </p:txBody>
      </p:sp>
      <p:grpSp>
        <p:nvGrpSpPr>
          <p:cNvPr id="2" name="Group 1">
            <a:extLst>
              <a:ext uri="{FF2B5EF4-FFF2-40B4-BE49-F238E27FC236}">
                <a16:creationId xmlns:a16="http://schemas.microsoft.com/office/drawing/2014/main" id="{03B109F0-D756-120A-1222-6883684778CA}"/>
              </a:ext>
            </a:extLst>
          </p:cNvPr>
          <p:cNvGrpSpPr/>
          <p:nvPr/>
        </p:nvGrpSpPr>
        <p:grpSpPr>
          <a:xfrm>
            <a:off x="4419600" y="2180329"/>
            <a:ext cx="4419600" cy="4449071"/>
            <a:chOff x="4419600" y="2180329"/>
            <a:chExt cx="4419600" cy="4449071"/>
          </a:xfrm>
        </p:grpSpPr>
        <p:sp>
          <p:nvSpPr>
            <p:cNvPr id="10243" name="Text Box 4"/>
            <p:cNvSpPr txBox="1">
              <a:spLocks noChangeArrowheads="1"/>
            </p:cNvSpPr>
            <p:nvPr/>
          </p:nvSpPr>
          <p:spPr bwMode="auto">
            <a:xfrm>
              <a:off x="5029200" y="2686400"/>
              <a:ext cx="28956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800" dirty="0">
                  <a:solidFill>
                    <a:srgbClr val="FF0000"/>
                  </a:solidFill>
                  <a:latin typeface="Comic Sans MS" panose="030F0702030302020204" pitchFamily="66" charset="0"/>
                </a:rPr>
                <a:t>H</a:t>
              </a:r>
            </a:p>
            <a:p>
              <a:pPr algn="ctr" eaLnBrk="1" hangingPunct="1">
                <a:spcBef>
                  <a:spcPct val="50000"/>
                </a:spcBef>
              </a:pPr>
              <a:r>
                <a:rPr lang="en-US" altLang="en-US" sz="4800" dirty="0">
                  <a:solidFill>
                    <a:srgbClr val="FF0000"/>
                  </a:solidFill>
                  <a:latin typeface="Comic Sans MS" panose="030F0702030302020204" pitchFamily="66" charset="0"/>
                </a:rPr>
                <a:t>H   C   H</a:t>
              </a:r>
            </a:p>
            <a:p>
              <a:pPr algn="ctr" eaLnBrk="1" hangingPunct="1">
                <a:spcBef>
                  <a:spcPct val="50000"/>
                </a:spcBef>
              </a:pPr>
              <a:r>
                <a:rPr lang="en-US" altLang="en-US" sz="4800" dirty="0">
                  <a:solidFill>
                    <a:srgbClr val="FF0000"/>
                  </a:solidFill>
                  <a:latin typeface="Comic Sans MS" panose="030F0702030302020204" pitchFamily="66" charset="0"/>
                </a:rPr>
                <a:t>H</a:t>
              </a:r>
            </a:p>
          </p:txBody>
        </p:sp>
        <p:cxnSp>
          <p:nvCxnSpPr>
            <p:cNvPr id="3" name="Straight Connector 2">
              <a:extLst>
                <a:ext uri="{FF2B5EF4-FFF2-40B4-BE49-F238E27FC236}">
                  <a16:creationId xmlns:a16="http://schemas.microsoft.com/office/drawing/2014/main" id="{C49C5B80-8616-80FB-559B-77F5416B991A}"/>
                </a:ext>
              </a:extLst>
            </p:cNvPr>
            <p:cNvCxnSpPr/>
            <p:nvPr/>
          </p:nvCxnSpPr>
          <p:spPr>
            <a:xfrm>
              <a:off x="6477000" y="2209800"/>
              <a:ext cx="0" cy="4419600"/>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860BAA6E-2169-DF80-66AD-451A1222E4F4}"/>
                </a:ext>
              </a:extLst>
            </p:cNvPr>
            <p:cNvCxnSpPr>
              <a:cxnSpLocks/>
            </p:cNvCxnSpPr>
            <p:nvPr/>
          </p:nvCxnSpPr>
          <p:spPr>
            <a:xfrm rot="16200000">
              <a:off x="6629400" y="1949008"/>
              <a:ext cx="0" cy="441960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E51F5B7-8B23-1892-A14A-CCDFE858440A}"/>
                </a:ext>
              </a:extLst>
            </p:cNvPr>
            <p:cNvCxnSpPr>
              <a:cxnSpLocks/>
            </p:cNvCxnSpPr>
            <p:nvPr/>
          </p:nvCxnSpPr>
          <p:spPr>
            <a:xfrm flipH="1">
              <a:off x="4996207" y="2596242"/>
              <a:ext cx="3004793" cy="312513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B5BEF4C-9677-1924-1B7D-A7A95CDCCE29}"/>
                </a:ext>
              </a:extLst>
            </p:cNvPr>
            <p:cNvCxnSpPr>
              <a:cxnSpLocks/>
            </p:cNvCxnSpPr>
            <p:nvPr/>
          </p:nvCxnSpPr>
          <p:spPr>
            <a:xfrm>
              <a:off x="5148607" y="2748642"/>
              <a:ext cx="3004793" cy="3125130"/>
            </a:xfrm>
            <a:prstGeom prst="line">
              <a:avLst/>
            </a:prstGeom>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a16="http://schemas.microsoft.com/office/drawing/2014/main" id="{56280337-E5A0-71DF-D88A-08049F153AD4}"/>
                </a:ext>
              </a:extLst>
            </p:cNvPr>
            <p:cNvSpPr/>
            <p:nvPr/>
          </p:nvSpPr>
          <p:spPr>
            <a:xfrm>
              <a:off x="4463272" y="2180329"/>
              <a:ext cx="4191000" cy="4033157"/>
            </a:xfrm>
            <a:prstGeom prst="ellipse">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5">
              <a:extLst>
                <a:ext uri="{FF2B5EF4-FFF2-40B4-BE49-F238E27FC236}">
                  <a16:creationId xmlns:a16="http://schemas.microsoft.com/office/drawing/2014/main" id="{28262C62-0A28-846A-36B7-D94302EBDF86}"/>
                </a:ext>
              </a:extLst>
            </p:cNvPr>
            <p:cNvSpPr>
              <a:spLocks noChangeShapeType="1"/>
            </p:cNvSpPr>
            <p:nvPr/>
          </p:nvSpPr>
          <p:spPr bwMode="auto">
            <a:xfrm>
              <a:off x="6477000" y="3372202"/>
              <a:ext cx="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prstClr val="black"/>
                </a:solidFill>
              </a:endParaRPr>
            </a:p>
          </p:txBody>
        </p:sp>
        <p:sp>
          <p:nvSpPr>
            <p:cNvPr id="9" name="Line 5">
              <a:extLst>
                <a:ext uri="{FF2B5EF4-FFF2-40B4-BE49-F238E27FC236}">
                  <a16:creationId xmlns:a16="http://schemas.microsoft.com/office/drawing/2014/main" id="{DB2CB765-FAD4-9C71-BEBC-C9F7A7532500}"/>
                </a:ext>
              </a:extLst>
            </p:cNvPr>
            <p:cNvSpPr>
              <a:spLocks noChangeShapeType="1"/>
            </p:cNvSpPr>
            <p:nvPr/>
          </p:nvSpPr>
          <p:spPr bwMode="auto">
            <a:xfrm>
              <a:off x="6477000" y="4572000"/>
              <a:ext cx="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prstClr val="black"/>
                </a:solidFill>
              </a:endParaRPr>
            </a:p>
          </p:txBody>
        </p:sp>
        <p:sp>
          <p:nvSpPr>
            <p:cNvPr id="11" name="Line 5">
              <a:extLst>
                <a:ext uri="{FF2B5EF4-FFF2-40B4-BE49-F238E27FC236}">
                  <a16:creationId xmlns:a16="http://schemas.microsoft.com/office/drawing/2014/main" id="{8C1428E9-804B-A4A9-669E-485910F26AD8}"/>
                </a:ext>
              </a:extLst>
            </p:cNvPr>
            <p:cNvSpPr>
              <a:spLocks noChangeShapeType="1"/>
            </p:cNvSpPr>
            <p:nvPr/>
          </p:nvSpPr>
          <p:spPr bwMode="auto">
            <a:xfrm>
              <a:off x="5867400" y="4140109"/>
              <a:ext cx="348471"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prstClr val="black"/>
                </a:solidFill>
              </a:endParaRPr>
            </a:p>
          </p:txBody>
        </p:sp>
        <p:sp>
          <p:nvSpPr>
            <p:cNvPr id="12" name="Line 5">
              <a:extLst>
                <a:ext uri="{FF2B5EF4-FFF2-40B4-BE49-F238E27FC236}">
                  <a16:creationId xmlns:a16="http://schemas.microsoft.com/office/drawing/2014/main" id="{533C95CE-3C36-5ED9-62A0-09BAB5738069}"/>
                </a:ext>
              </a:extLst>
            </p:cNvPr>
            <p:cNvSpPr>
              <a:spLocks noChangeShapeType="1"/>
            </p:cNvSpPr>
            <p:nvPr/>
          </p:nvSpPr>
          <p:spPr bwMode="auto">
            <a:xfrm rot="16200000">
              <a:off x="6928630" y="3958782"/>
              <a:ext cx="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prstClr val="black"/>
                </a:solidFill>
              </a:endParaRPr>
            </a:p>
          </p:txBody>
        </p:sp>
      </p:grpSp>
    </p:spTree>
    <p:extLst>
      <p:ext uri="{BB962C8B-B14F-4D97-AF65-F5344CB8AC3E}">
        <p14:creationId xmlns:p14="http://schemas.microsoft.com/office/powerpoint/2010/main" val="352609980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0" y="0"/>
            <a:ext cx="9144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a:solidFill>
                  <a:prstClr val="black"/>
                </a:solidFill>
                <a:latin typeface="Times New Roman" panose="02020603050405020304" pitchFamily="18" charset="0"/>
                <a:cs typeface="Times New Roman" panose="02020603050405020304" pitchFamily="18" charset="0"/>
              </a:rPr>
              <a:t>103.  SCl</a:t>
            </a:r>
            <a:r>
              <a:rPr lang="en-US" altLang="en-US" sz="2800" baseline="-25000" dirty="0">
                <a:solidFill>
                  <a:prstClr val="black"/>
                </a:solidFill>
                <a:latin typeface="Times New Roman" panose="02020603050405020304" pitchFamily="18" charset="0"/>
                <a:cs typeface="Times New Roman" panose="02020603050405020304" pitchFamily="18" charset="0"/>
              </a:rPr>
              <a:t>2</a:t>
            </a:r>
            <a:r>
              <a:rPr lang="en-US" altLang="en-US" sz="2800" dirty="0">
                <a:solidFill>
                  <a:prstClr val="black"/>
                </a:solidFill>
                <a:latin typeface="Times New Roman" panose="02020603050405020304" pitchFamily="18" charset="0"/>
                <a:cs typeface="Times New Roman" panose="02020603050405020304" pitchFamily="18" charset="0"/>
              </a:rPr>
              <a:t> is a liquid at room temperature while CH</a:t>
            </a:r>
            <a:r>
              <a:rPr lang="en-US" altLang="en-US" sz="2800" baseline="-25000" dirty="0">
                <a:solidFill>
                  <a:prstClr val="black"/>
                </a:solidFill>
                <a:latin typeface="Times New Roman" panose="02020603050405020304" pitchFamily="18" charset="0"/>
                <a:cs typeface="Times New Roman" panose="02020603050405020304" pitchFamily="18" charset="0"/>
              </a:rPr>
              <a:t>4</a:t>
            </a:r>
            <a:r>
              <a:rPr lang="en-US" altLang="en-US" sz="2800" dirty="0">
                <a:solidFill>
                  <a:prstClr val="black"/>
                </a:solidFill>
                <a:latin typeface="Times New Roman" panose="02020603050405020304" pitchFamily="18" charset="0"/>
                <a:cs typeface="Times New Roman" panose="02020603050405020304" pitchFamily="18" charset="0"/>
              </a:rPr>
              <a:t> is a gas.   </a:t>
            </a:r>
            <a:br>
              <a:rPr lang="en-US" altLang="en-US" sz="2800" dirty="0">
                <a:solidFill>
                  <a:prstClr val="black"/>
                </a:solidFill>
                <a:latin typeface="Times New Roman" panose="02020603050405020304" pitchFamily="18" charset="0"/>
                <a:cs typeface="Times New Roman" panose="02020603050405020304" pitchFamily="18" charset="0"/>
              </a:rPr>
            </a:b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b="1" dirty="0">
                <a:solidFill>
                  <a:srgbClr val="0000CC"/>
                </a:solidFill>
                <a:latin typeface="Times New Roman" panose="02020603050405020304" pitchFamily="18" charset="0"/>
                <a:cs typeface="Times New Roman" panose="02020603050405020304" pitchFamily="18" charset="0"/>
              </a:rPr>
              <a:t>Why???</a:t>
            </a:r>
          </a:p>
          <a:p>
            <a:pPr eaLnBrk="1" hangingPunct="1">
              <a:spcBef>
                <a:spcPct val="50000"/>
              </a:spcBef>
            </a:pP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10248" name="Text Box 9"/>
          <p:cNvSpPr txBox="1">
            <a:spLocks noChangeArrowheads="1"/>
          </p:cNvSpPr>
          <p:nvPr/>
        </p:nvSpPr>
        <p:spPr bwMode="auto">
          <a:xfrm>
            <a:off x="228600" y="6019800"/>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solidFill>
                  <a:prstClr val="black"/>
                </a:solidFill>
              </a:rPr>
              <a:t> </a:t>
            </a:r>
            <a:r>
              <a:rPr lang="en-US" altLang="en-US" dirty="0">
                <a:solidFill>
                  <a:srgbClr val="FF0000"/>
                </a:solidFill>
              </a:rPr>
              <a:t>  </a:t>
            </a:r>
          </a:p>
        </p:txBody>
      </p:sp>
    </p:spTree>
    <p:extLst>
      <p:ext uri="{BB962C8B-B14F-4D97-AF65-F5344CB8AC3E}">
        <p14:creationId xmlns:p14="http://schemas.microsoft.com/office/powerpoint/2010/main" val="181269501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0" y="0"/>
            <a:ext cx="9144000" cy="69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a:solidFill>
                  <a:prstClr val="black"/>
                </a:solidFill>
                <a:latin typeface="Times New Roman" panose="02020603050405020304" pitchFamily="18" charset="0"/>
                <a:cs typeface="Times New Roman" panose="02020603050405020304" pitchFamily="18" charset="0"/>
              </a:rPr>
              <a:t>103.  SCl</a:t>
            </a:r>
            <a:r>
              <a:rPr lang="en-US" altLang="en-US" sz="2800" baseline="-25000" dirty="0">
                <a:solidFill>
                  <a:prstClr val="black"/>
                </a:solidFill>
                <a:latin typeface="Times New Roman" panose="02020603050405020304" pitchFamily="18" charset="0"/>
                <a:cs typeface="Times New Roman" panose="02020603050405020304" pitchFamily="18" charset="0"/>
              </a:rPr>
              <a:t>2</a:t>
            </a:r>
            <a:r>
              <a:rPr lang="en-US" altLang="en-US" sz="2800" dirty="0">
                <a:solidFill>
                  <a:prstClr val="black"/>
                </a:solidFill>
                <a:latin typeface="Times New Roman" panose="02020603050405020304" pitchFamily="18" charset="0"/>
                <a:cs typeface="Times New Roman" panose="02020603050405020304" pitchFamily="18" charset="0"/>
              </a:rPr>
              <a:t> is a liquid at room temperature while CH</a:t>
            </a:r>
            <a:r>
              <a:rPr lang="en-US" altLang="en-US" sz="2800" baseline="-25000" dirty="0">
                <a:solidFill>
                  <a:prstClr val="black"/>
                </a:solidFill>
                <a:latin typeface="Times New Roman" panose="02020603050405020304" pitchFamily="18" charset="0"/>
                <a:cs typeface="Times New Roman" panose="02020603050405020304" pitchFamily="18" charset="0"/>
              </a:rPr>
              <a:t>4</a:t>
            </a:r>
            <a:r>
              <a:rPr lang="en-US" altLang="en-US" sz="2800" dirty="0">
                <a:solidFill>
                  <a:prstClr val="black"/>
                </a:solidFill>
                <a:latin typeface="Times New Roman" panose="02020603050405020304" pitchFamily="18" charset="0"/>
                <a:cs typeface="Times New Roman" panose="02020603050405020304" pitchFamily="18" charset="0"/>
              </a:rPr>
              <a:t> is a gas.   </a:t>
            </a:r>
            <a:br>
              <a:rPr lang="en-US" altLang="en-US" sz="2800" dirty="0">
                <a:solidFill>
                  <a:prstClr val="black"/>
                </a:solidFill>
                <a:latin typeface="Times New Roman" panose="02020603050405020304" pitchFamily="18" charset="0"/>
                <a:cs typeface="Times New Roman" panose="02020603050405020304" pitchFamily="18" charset="0"/>
              </a:rPr>
            </a:b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b="1" dirty="0">
                <a:solidFill>
                  <a:srgbClr val="0000CC"/>
                </a:solidFill>
                <a:latin typeface="Times New Roman" panose="02020603050405020304" pitchFamily="18" charset="0"/>
                <a:cs typeface="Times New Roman" panose="02020603050405020304" pitchFamily="18" charset="0"/>
              </a:rPr>
              <a:t>Why???</a:t>
            </a:r>
            <a:br>
              <a:rPr lang="en-US" altLang="en-US" sz="2800" b="1" dirty="0">
                <a:solidFill>
                  <a:srgbClr val="0000CC"/>
                </a:solidFill>
                <a:latin typeface="Times New Roman" panose="02020603050405020304" pitchFamily="18" charset="0"/>
                <a:cs typeface="Times New Roman" panose="02020603050405020304" pitchFamily="18" charset="0"/>
              </a:rPr>
            </a:br>
            <a:br>
              <a:rPr lang="en-US" altLang="en-US" sz="2800" b="1"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SCl</a:t>
            </a:r>
            <a:r>
              <a:rPr lang="en-US" altLang="en-US" sz="3200" baseline="-25000" dirty="0">
                <a:solidFill>
                  <a:srgbClr val="FF0000"/>
                </a:solidFill>
                <a:latin typeface="Times New Roman" panose="02020603050405020304" pitchFamily="18" charset="0"/>
                <a:cs typeface="Times New Roman" panose="02020603050405020304" pitchFamily="18" charset="0"/>
              </a:rPr>
              <a:t>2</a:t>
            </a:r>
            <a:r>
              <a:rPr lang="en-US" altLang="en-US" sz="3200" dirty="0">
                <a:solidFill>
                  <a:srgbClr val="FF0000"/>
                </a:solidFill>
                <a:latin typeface="Times New Roman" panose="02020603050405020304" pitchFamily="18" charset="0"/>
                <a:cs typeface="Times New Roman" panose="02020603050405020304" pitchFamily="18" charset="0"/>
              </a:rPr>
              <a:t> has dipole attraction, which is stronger than the kinetic energy shaking them at STP.  It also has electron dispersion attraction (which is so much weaker than dipole attraction it doesn’t really matter).  </a:t>
            </a:r>
          </a:p>
          <a:p>
            <a:pPr eaLnBrk="1" hangingPunct="1">
              <a:spcBef>
                <a:spcPct val="50000"/>
              </a:spcBef>
            </a:pPr>
            <a:endParaRPr lang="en-US" altLang="en-US" sz="32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CH</a:t>
            </a:r>
            <a:r>
              <a:rPr lang="en-US" altLang="en-US" sz="3200" baseline="-25000" dirty="0">
                <a:solidFill>
                  <a:srgbClr val="FF0000"/>
                </a:solidFill>
                <a:latin typeface="Times New Roman" panose="02020603050405020304" pitchFamily="18" charset="0"/>
                <a:cs typeface="Times New Roman" panose="02020603050405020304" pitchFamily="18" charset="0"/>
              </a:rPr>
              <a:t>4</a:t>
            </a:r>
            <a:r>
              <a:rPr lang="en-US" altLang="en-US" sz="3200" dirty="0">
                <a:solidFill>
                  <a:srgbClr val="FF0000"/>
                </a:solidFill>
                <a:latin typeface="Times New Roman" panose="02020603050405020304" pitchFamily="18" charset="0"/>
                <a:cs typeface="Times New Roman" panose="02020603050405020304" pitchFamily="18" charset="0"/>
              </a:rPr>
              <a:t> only has electron dispersion attraction with </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10 electrons in total (not dipole attraction).  </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Electron dispersion is too weak to hold these </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methane</a:t>
            </a:r>
            <a:r>
              <a:rPr lang="en-US" altLang="en-US" sz="3200" baseline="-25000" dirty="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molecules together at STP.  </a:t>
            </a:r>
          </a:p>
          <a:p>
            <a:pPr eaLnBrk="1" hangingPunct="1">
              <a:spcBef>
                <a:spcPct val="50000"/>
              </a:spcBef>
            </a:pP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10248" name="Text Box 9"/>
          <p:cNvSpPr txBox="1">
            <a:spLocks noChangeArrowheads="1"/>
          </p:cNvSpPr>
          <p:nvPr/>
        </p:nvSpPr>
        <p:spPr bwMode="auto">
          <a:xfrm>
            <a:off x="228600" y="6019800"/>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solidFill>
                  <a:prstClr val="black"/>
                </a:solidFill>
              </a:rPr>
              <a:t> </a:t>
            </a:r>
            <a:r>
              <a:rPr lang="en-US" altLang="en-US" dirty="0">
                <a:solidFill>
                  <a:srgbClr val="FF0000"/>
                </a:solidFill>
              </a:rPr>
              <a:t>  </a:t>
            </a:r>
          </a:p>
        </p:txBody>
      </p:sp>
    </p:spTree>
    <p:extLst>
      <p:ext uri="{BB962C8B-B14F-4D97-AF65-F5344CB8AC3E}">
        <p14:creationId xmlns:p14="http://schemas.microsoft.com/office/powerpoint/2010/main" val="258591910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4"/>
          <p:cNvSpPr>
            <a:spLocks noChangeArrowheads="1"/>
          </p:cNvSpPr>
          <p:nvPr/>
        </p:nvSpPr>
        <p:spPr bwMode="auto">
          <a:xfrm>
            <a:off x="-228600" y="990600"/>
            <a:ext cx="45720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400" dirty="0">
                <a:solidFill>
                  <a:prstClr val="black"/>
                </a:solidFill>
              </a:rPr>
              <a:t>S</a:t>
            </a:r>
          </a:p>
          <a:p>
            <a:pPr algn="ctr" eaLnBrk="1" hangingPunct="1">
              <a:spcBef>
                <a:spcPct val="50000"/>
              </a:spcBef>
            </a:pPr>
            <a:r>
              <a:rPr lang="en-US" altLang="en-US" sz="5400" dirty="0">
                <a:solidFill>
                  <a:prstClr val="black"/>
                </a:solidFill>
              </a:rPr>
              <a:t>Cl     </a:t>
            </a:r>
            <a:r>
              <a:rPr lang="en-US" altLang="en-US" sz="5400" dirty="0" err="1">
                <a:solidFill>
                  <a:prstClr val="black"/>
                </a:solidFill>
              </a:rPr>
              <a:t>Cl</a:t>
            </a:r>
            <a:endParaRPr lang="en-US" altLang="en-US" sz="5400" dirty="0">
              <a:solidFill>
                <a:prstClr val="black"/>
              </a:solidFill>
            </a:endParaRPr>
          </a:p>
        </p:txBody>
      </p:sp>
      <p:sp>
        <p:nvSpPr>
          <p:cNvPr id="11272" name="Text Box 33"/>
          <p:cNvSpPr txBox="1">
            <a:spLocks noChangeArrowheads="1"/>
          </p:cNvSpPr>
          <p:nvPr/>
        </p:nvSpPr>
        <p:spPr bwMode="auto">
          <a:xfrm>
            <a:off x="7010400" y="6096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prstClr val="black"/>
                </a:solidFill>
              </a:rPr>
              <a:t> </a:t>
            </a:r>
          </a:p>
        </p:txBody>
      </p:sp>
      <p:sp>
        <p:nvSpPr>
          <p:cNvPr id="11291" name="Text Box 52"/>
          <p:cNvSpPr txBox="1">
            <a:spLocks noChangeArrowheads="1"/>
          </p:cNvSpPr>
          <p:nvPr/>
        </p:nvSpPr>
        <p:spPr bwMode="auto">
          <a:xfrm>
            <a:off x="0" y="0"/>
            <a:ext cx="906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104.  </a:t>
            </a:r>
            <a:r>
              <a:rPr lang="en-US" altLang="en-US" sz="2400" dirty="0">
                <a:solidFill>
                  <a:srgbClr val="0000CC"/>
                </a:solidFill>
                <a:latin typeface="Times New Roman" panose="02020603050405020304" pitchFamily="18" charset="0"/>
                <a:cs typeface="Times New Roman" panose="02020603050405020304" pitchFamily="18" charset="0"/>
              </a:rPr>
              <a:t>Draw 5 SCl</a:t>
            </a:r>
            <a:r>
              <a:rPr lang="en-US" altLang="en-US" sz="2400" baseline="-25000" dirty="0">
                <a:solidFill>
                  <a:srgbClr val="0000CC"/>
                </a:solidFill>
                <a:latin typeface="Times New Roman" panose="02020603050405020304" pitchFamily="18" charset="0"/>
                <a:cs typeface="Times New Roman" panose="02020603050405020304" pitchFamily="18" charset="0"/>
              </a:rPr>
              <a:t>2</a:t>
            </a:r>
            <a:r>
              <a:rPr lang="en-US" altLang="en-US" sz="2400" dirty="0">
                <a:solidFill>
                  <a:srgbClr val="0000CC"/>
                </a:solidFill>
                <a:latin typeface="Times New Roman" panose="02020603050405020304" pitchFamily="18" charset="0"/>
                <a:cs typeface="Times New Roman" panose="02020603050405020304" pitchFamily="18" charset="0"/>
              </a:rPr>
              <a:t> molecules.  Show the dipole attractions differently than the single polar covalent bonding.   </a:t>
            </a:r>
          </a:p>
        </p:txBody>
      </p:sp>
      <p:cxnSp>
        <p:nvCxnSpPr>
          <p:cNvPr id="3" name="Straight Connector 2">
            <a:extLst>
              <a:ext uri="{FF2B5EF4-FFF2-40B4-BE49-F238E27FC236}">
                <a16:creationId xmlns:a16="http://schemas.microsoft.com/office/drawing/2014/main" id="{61BA59BD-B278-9877-0369-7FFE757A3FA9}"/>
              </a:ext>
            </a:extLst>
          </p:cNvPr>
          <p:cNvCxnSpPr/>
          <p:nvPr/>
        </p:nvCxnSpPr>
        <p:spPr>
          <a:xfrm flipH="1">
            <a:off x="1524000" y="1752600"/>
            <a:ext cx="381000" cy="533400"/>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06C02650-EA2E-F84A-3950-3A7936998D9B}"/>
              </a:ext>
            </a:extLst>
          </p:cNvPr>
          <p:cNvCxnSpPr>
            <a:cxnSpLocks/>
          </p:cNvCxnSpPr>
          <p:nvPr/>
        </p:nvCxnSpPr>
        <p:spPr>
          <a:xfrm>
            <a:off x="2324100" y="1752600"/>
            <a:ext cx="342900" cy="5334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34849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Text Box 33"/>
          <p:cNvSpPr txBox="1">
            <a:spLocks noChangeArrowheads="1"/>
          </p:cNvSpPr>
          <p:nvPr/>
        </p:nvSpPr>
        <p:spPr bwMode="auto">
          <a:xfrm>
            <a:off x="7010400" y="6096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prstClr val="black"/>
                </a:solidFill>
              </a:rPr>
              <a:t> </a:t>
            </a:r>
          </a:p>
        </p:txBody>
      </p:sp>
      <p:sp>
        <p:nvSpPr>
          <p:cNvPr id="2" name="Text Box 52">
            <a:extLst>
              <a:ext uri="{FF2B5EF4-FFF2-40B4-BE49-F238E27FC236}">
                <a16:creationId xmlns:a16="http://schemas.microsoft.com/office/drawing/2014/main" id="{4169C046-090C-2495-0A68-FD9967CA9FA5}"/>
              </a:ext>
            </a:extLst>
          </p:cNvPr>
          <p:cNvSpPr txBox="1">
            <a:spLocks noChangeArrowheads="1"/>
          </p:cNvSpPr>
          <p:nvPr/>
        </p:nvSpPr>
        <p:spPr bwMode="auto">
          <a:xfrm>
            <a:off x="0" y="0"/>
            <a:ext cx="906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104.  </a:t>
            </a:r>
            <a:r>
              <a:rPr lang="en-US" altLang="en-US" sz="2400" dirty="0">
                <a:solidFill>
                  <a:srgbClr val="0000CC"/>
                </a:solidFill>
                <a:latin typeface="Times New Roman" panose="02020603050405020304" pitchFamily="18" charset="0"/>
                <a:cs typeface="Times New Roman" panose="02020603050405020304" pitchFamily="18" charset="0"/>
              </a:rPr>
              <a:t>Draw 5 SCl</a:t>
            </a:r>
            <a:r>
              <a:rPr lang="en-US" altLang="en-US" sz="2400" baseline="-25000" dirty="0">
                <a:solidFill>
                  <a:srgbClr val="0000CC"/>
                </a:solidFill>
                <a:latin typeface="Times New Roman" panose="02020603050405020304" pitchFamily="18" charset="0"/>
                <a:cs typeface="Times New Roman" panose="02020603050405020304" pitchFamily="18" charset="0"/>
              </a:rPr>
              <a:t>2</a:t>
            </a:r>
            <a:r>
              <a:rPr lang="en-US" altLang="en-US" sz="2400" dirty="0">
                <a:solidFill>
                  <a:srgbClr val="0000CC"/>
                </a:solidFill>
                <a:latin typeface="Times New Roman" panose="02020603050405020304" pitchFamily="18" charset="0"/>
                <a:cs typeface="Times New Roman" panose="02020603050405020304" pitchFamily="18" charset="0"/>
              </a:rPr>
              <a:t> molecules.  Show the dipole attractions differently than the single polar covalent bonding.   </a:t>
            </a:r>
          </a:p>
        </p:txBody>
      </p:sp>
      <p:grpSp>
        <p:nvGrpSpPr>
          <p:cNvPr id="4" name="Group 3">
            <a:extLst>
              <a:ext uri="{FF2B5EF4-FFF2-40B4-BE49-F238E27FC236}">
                <a16:creationId xmlns:a16="http://schemas.microsoft.com/office/drawing/2014/main" id="{F435C869-E205-DF6D-D7C0-E623EC6F8D2D}"/>
              </a:ext>
            </a:extLst>
          </p:cNvPr>
          <p:cNvGrpSpPr/>
          <p:nvPr/>
        </p:nvGrpSpPr>
        <p:grpSpPr>
          <a:xfrm>
            <a:off x="-457200" y="914400"/>
            <a:ext cx="9753600" cy="5943600"/>
            <a:chOff x="-457200" y="914400"/>
            <a:chExt cx="9753600" cy="5943600"/>
          </a:xfrm>
        </p:grpSpPr>
        <p:sp>
          <p:nvSpPr>
            <p:cNvPr id="11266" name="Rectangle 24"/>
            <p:cNvSpPr>
              <a:spLocks noChangeArrowheads="1"/>
            </p:cNvSpPr>
            <p:nvPr/>
          </p:nvSpPr>
          <p:spPr bwMode="auto">
            <a:xfrm>
              <a:off x="-228600" y="990600"/>
              <a:ext cx="45720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400">
                  <a:solidFill>
                    <a:prstClr val="black"/>
                  </a:solidFill>
                </a:rPr>
                <a:t>S</a:t>
              </a:r>
            </a:p>
            <a:p>
              <a:pPr algn="ctr" eaLnBrk="1" hangingPunct="1">
                <a:spcBef>
                  <a:spcPct val="50000"/>
                </a:spcBef>
              </a:pPr>
              <a:r>
                <a:rPr lang="en-US" altLang="en-US" sz="5400">
                  <a:solidFill>
                    <a:prstClr val="black"/>
                  </a:solidFill>
                </a:rPr>
                <a:t>Cl     Cl</a:t>
              </a:r>
            </a:p>
          </p:txBody>
        </p:sp>
        <p:sp>
          <p:nvSpPr>
            <p:cNvPr id="11267" name="Line 25"/>
            <p:cNvSpPr>
              <a:spLocks noChangeShapeType="1"/>
            </p:cNvSpPr>
            <p:nvPr/>
          </p:nvSpPr>
          <p:spPr bwMode="auto">
            <a:xfrm flipH="1">
              <a:off x="1524000" y="1752600"/>
              <a:ext cx="3048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68" name="Line 26"/>
            <p:cNvSpPr>
              <a:spLocks noChangeShapeType="1"/>
            </p:cNvSpPr>
            <p:nvPr/>
          </p:nvSpPr>
          <p:spPr bwMode="auto">
            <a:xfrm>
              <a:off x="5029200" y="2895600"/>
              <a:ext cx="457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69" name="Rectangle 30"/>
            <p:cNvSpPr>
              <a:spLocks noChangeArrowheads="1"/>
            </p:cNvSpPr>
            <p:nvPr/>
          </p:nvSpPr>
          <p:spPr bwMode="auto">
            <a:xfrm>
              <a:off x="2667000" y="4710113"/>
              <a:ext cx="4572000" cy="214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400">
                  <a:solidFill>
                    <a:prstClr val="black"/>
                  </a:solidFill>
                </a:rPr>
                <a:t>S</a:t>
              </a:r>
            </a:p>
            <a:p>
              <a:pPr algn="ctr" eaLnBrk="1" hangingPunct="1">
                <a:spcBef>
                  <a:spcPct val="50000"/>
                </a:spcBef>
              </a:pPr>
              <a:r>
                <a:rPr lang="en-US" altLang="en-US" sz="5400">
                  <a:solidFill>
                    <a:prstClr val="black"/>
                  </a:solidFill>
                </a:rPr>
                <a:t>Cl     Cl</a:t>
              </a:r>
            </a:p>
          </p:txBody>
        </p:sp>
        <p:sp>
          <p:nvSpPr>
            <p:cNvPr id="11270" name="Line 31"/>
            <p:cNvSpPr>
              <a:spLocks noChangeShapeType="1"/>
            </p:cNvSpPr>
            <p:nvPr/>
          </p:nvSpPr>
          <p:spPr bwMode="auto">
            <a:xfrm flipH="1">
              <a:off x="4419600" y="5554663"/>
              <a:ext cx="3048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71" name="Line 32"/>
            <p:cNvSpPr>
              <a:spLocks noChangeShapeType="1"/>
            </p:cNvSpPr>
            <p:nvPr/>
          </p:nvSpPr>
          <p:spPr bwMode="auto">
            <a:xfrm>
              <a:off x="5029200" y="5478463"/>
              <a:ext cx="4572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73" name="Rectangle 34"/>
            <p:cNvSpPr>
              <a:spLocks noChangeArrowheads="1"/>
            </p:cNvSpPr>
            <p:nvPr/>
          </p:nvSpPr>
          <p:spPr bwMode="auto">
            <a:xfrm>
              <a:off x="4953000" y="914400"/>
              <a:ext cx="43434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400" dirty="0">
                  <a:solidFill>
                    <a:prstClr val="black"/>
                  </a:solidFill>
                </a:rPr>
                <a:t>S</a:t>
              </a:r>
            </a:p>
            <a:p>
              <a:pPr algn="ctr" eaLnBrk="1" hangingPunct="1">
                <a:spcBef>
                  <a:spcPct val="50000"/>
                </a:spcBef>
              </a:pPr>
              <a:r>
                <a:rPr lang="en-US" altLang="en-US" sz="5400" dirty="0">
                  <a:solidFill>
                    <a:prstClr val="black"/>
                  </a:solidFill>
                </a:rPr>
                <a:t>Cl     </a:t>
              </a:r>
              <a:r>
                <a:rPr lang="en-US" altLang="en-US" sz="5400" dirty="0" err="1">
                  <a:solidFill>
                    <a:prstClr val="black"/>
                  </a:solidFill>
                </a:rPr>
                <a:t>Cl</a:t>
              </a:r>
              <a:endParaRPr lang="en-US" altLang="en-US" sz="5400" dirty="0">
                <a:solidFill>
                  <a:prstClr val="black"/>
                </a:solidFill>
              </a:endParaRPr>
            </a:p>
          </p:txBody>
        </p:sp>
        <p:sp>
          <p:nvSpPr>
            <p:cNvPr id="11274" name="Line 35"/>
            <p:cNvSpPr>
              <a:spLocks noChangeShapeType="1"/>
            </p:cNvSpPr>
            <p:nvPr/>
          </p:nvSpPr>
          <p:spPr bwMode="auto">
            <a:xfrm flipH="1">
              <a:off x="6477000" y="1631590"/>
              <a:ext cx="4572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75" name="Line 36"/>
            <p:cNvSpPr>
              <a:spLocks noChangeShapeType="1"/>
            </p:cNvSpPr>
            <p:nvPr/>
          </p:nvSpPr>
          <p:spPr bwMode="auto">
            <a:xfrm>
              <a:off x="2209800" y="1752600"/>
              <a:ext cx="4572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77" name="Rectangle 38"/>
            <p:cNvSpPr>
              <a:spLocks noChangeArrowheads="1"/>
            </p:cNvSpPr>
            <p:nvPr/>
          </p:nvSpPr>
          <p:spPr bwMode="auto">
            <a:xfrm>
              <a:off x="2438400" y="2209800"/>
              <a:ext cx="45720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400" dirty="0">
                  <a:solidFill>
                    <a:prstClr val="black"/>
                  </a:solidFill>
                </a:rPr>
                <a:t>S</a:t>
              </a:r>
            </a:p>
            <a:p>
              <a:pPr algn="ctr" eaLnBrk="1" hangingPunct="1">
                <a:spcBef>
                  <a:spcPct val="50000"/>
                </a:spcBef>
              </a:pPr>
              <a:r>
                <a:rPr lang="en-US" altLang="en-US" sz="5400" dirty="0">
                  <a:solidFill>
                    <a:prstClr val="black"/>
                  </a:solidFill>
                </a:rPr>
                <a:t>Cl     </a:t>
              </a:r>
              <a:r>
                <a:rPr lang="en-US" altLang="en-US" sz="5400" dirty="0" err="1">
                  <a:solidFill>
                    <a:prstClr val="black"/>
                  </a:solidFill>
                </a:rPr>
                <a:t>Cl</a:t>
              </a:r>
              <a:endParaRPr lang="en-US" altLang="en-US" sz="5400" dirty="0">
                <a:solidFill>
                  <a:prstClr val="black"/>
                </a:solidFill>
              </a:endParaRPr>
            </a:p>
          </p:txBody>
        </p:sp>
        <p:sp>
          <p:nvSpPr>
            <p:cNvPr id="11278" name="Line 39"/>
            <p:cNvSpPr>
              <a:spLocks noChangeShapeType="1"/>
            </p:cNvSpPr>
            <p:nvPr/>
          </p:nvSpPr>
          <p:spPr bwMode="auto">
            <a:xfrm flipH="1">
              <a:off x="4191000" y="2895600"/>
              <a:ext cx="3048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79" name="Line 40"/>
            <p:cNvSpPr>
              <a:spLocks noChangeShapeType="1"/>
            </p:cNvSpPr>
            <p:nvPr/>
          </p:nvSpPr>
          <p:spPr bwMode="auto">
            <a:xfrm>
              <a:off x="7384345" y="1673578"/>
              <a:ext cx="4572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80" name="Line 41"/>
            <p:cNvSpPr>
              <a:spLocks noChangeShapeType="1"/>
            </p:cNvSpPr>
            <p:nvPr/>
          </p:nvSpPr>
          <p:spPr bwMode="auto">
            <a:xfrm flipV="1">
              <a:off x="3352800" y="2590800"/>
              <a:ext cx="990600" cy="762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81" name="Line 42"/>
            <p:cNvSpPr>
              <a:spLocks noChangeShapeType="1"/>
            </p:cNvSpPr>
            <p:nvPr/>
          </p:nvSpPr>
          <p:spPr bwMode="auto">
            <a:xfrm flipV="1">
              <a:off x="5029200" y="2590800"/>
              <a:ext cx="990600" cy="762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82" name="Line 43"/>
            <p:cNvSpPr>
              <a:spLocks noChangeShapeType="1"/>
            </p:cNvSpPr>
            <p:nvPr/>
          </p:nvSpPr>
          <p:spPr bwMode="auto">
            <a:xfrm>
              <a:off x="3962400" y="4343400"/>
              <a:ext cx="762000" cy="6096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83" name="Line 44"/>
            <p:cNvSpPr>
              <a:spLocks noChangeShapeType="1"/>
            </p:cNvSpPr>
            <p:nvPr/>
          </p:nvSpPr>
          <p:spPr bwMode="auto">
            <a:xfrm flipV="1">
              <a:off x="5181600" y="4267200"/>
              <a:ext cx="381000" cy="6858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84" name="Rectangle 45"/>
            <p:cNvSpPr>
              <a:spLocks noChangeArrowheads="1"/>
            </p:cNvSpPr>
            <p:nvPr/>
          </p:nvSpPr>
          <p:spPr bwMode="auto">
            <a:xfrm>
              <a:off x="-457200" y="3581400"/>
              <a:ext cx="45720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400">
                  <a:solidFill>
                    <a:prstClr val="black"/>
                  </a:solidFill>
                </a:rPr>
                <a:t>S</a:t>
              </a:r>
            </a:p>
            <a:p>
              <a:pPr algn="ctr" eaLnBrk="1" hangingPunct="1">
                <a:spcBef>
                  <a:spcPct val="50000"/>
                </a:spcBef>
              </a:pPr>
              <a:r>
                <a:rPr lang="en-US" altLang="en-US" sz="5400">
                  <a:solidFill>
                    <a:prstClr val="black"/>
                  </a:solidFill>
                </a:rPr>
                <a:t>Cl     Cl</a:t>
              </a:r>
            </a:p>
          </p:txBody>
        </p:sp>
        <p:sp>
          <p:nvSpPr>
            <p:cNvPr id="11285" name="Line 46"/>
            <p:cNvSpPr>
              <a:spLocks noChangeShapeType="1"/>
            </p:cNvSpPr>
            <p:nvPr/>
          </p:nvSpPr>
          <p:spPr bwMode="auto">
            <a:xfrm flipH="1">
              <a:off x="1295400" y="4343400"/>
              <a:ext cx="3048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86" name="Line 47"/>
            <p:cNvSpPr>
              <a:spLocks noChangeShapeType="1"/>
            </p:cNvSpPr>
            <p:nvPr/>
          </p:nvSpPr>
          <p:spPr bwMode="auto">
            <a:xfrm>
              <a:off x="1981200" y="4343400"/>
              <a:ext cx="4572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87" name="Line 48"/>
            <p:cNvSpPr>
              <a:spLocks noChangeShapeType="1"/>
            </p:cNvSpPr>
            <p:nvPr/>
          </p:nvSpPr>
          <p:spPr bwMode="auto">
            <a:xfrm flipV="1">
              <a:off x="3124200" y="5181600"/>
              <a:ext cx="1371600" cy="762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88" name="Line 49"/>
            <p:cNvSpPr>
              <a:spLocks noChangeShapeType="1"/>
            </p:cNvSpPr>
            <p:nvPr/>
          </p:nvSpPr>
          <p:spPr bwMode="auto">
            <a:xfrm flipV="1">
              <a:off x="2133600" y="3886200"/>
              <a:ext cx="1371600" cy="762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89" name="Line 50"/>
            <p:cNvSpPr>
              <a:spLocks noChangeShapeType="1"/>
            </p:cNvSpPr>
            <p:nvPr/>
          </p:nvSpPr>
          <p:spPr bwMode="auto">
            <a:xfrm flipV="1">
              <a:off x="1981200" y="3048000"/>
              <a:ext cx="609600" cy="6858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1290" name="Line 51"/>
            <p:cNvSpPr>
              <a:spLocks noChangeShapeType="1"/>
            </p:cNvSpPr>
            <p:nvPr/>
          </p:nvSpPr>
          <p:spPr bwMode="auto">
            <a:xfrm flipH="1" flipV="1">
              <a:off x="1219200" y="3048000"/>
              <a:ext cx="381000" cy="7620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 name="Line 47">
              <a:extLst>
                <a:ext uri="{FF2B5EF4-FFF2-40B4-BE49-F238E27FC236}">
                  <a16:creationId xmlns:a16="http://schemas.microsoft.com/office/drawing/2014/main" id="{0F0AE012-EAEA-5AE6-C630-185D65B893D6}"/>
                </a:ext>
              </a:extLst>
            </p:cNvPr>
            <p:cNvSpPr>
              <a:spLocks noChangeShapeType="1"/>
            </p:cNvSpPr>
            <p:nvPr/>
          </p:nvSpPr>
          <p:spPr bwMode="auto">
            <a:xfrm>
              <a:off x="4987572" y="2853532"/>
              <a:ext cx="498827" cy="65166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grpSp>
    </p:spTree>
    <p:extLst>
      <p:ext uri="{BB962C8B-B14F-4D97-AF65-F5344CB8AC3E}">
        <p14:creationId xmlns:p14="http://schemas.microsoft.com/office/powerpoint/2010/main" val="404479892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0" y="838200"/>
            <a:ext cx="9144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5400" b="1" dirty="0">
                <a:solidFill>
                  <a:srgbClr val="FF0000"/>
                </a:solidFill>
                <a:latin typeface="Comic Sans MS" panose="030F0702030302020204" pitchFamily="66" charset="0"/>
              </a:rPr>
              <a:t>105.  </a:t>
            </a:r>
            <a:r>
              <a:rPr lang="en-US" altLang="en-US" sz="5400" dirty="0">
                <a:solidFill>
                  <a:prstClr val="black"/>
                </a:solidFill>
                <a:latin typeface="Comic Sans MS" panose="030F0702030302020204" pitchFamily="66" charset="0"/>
              </a:rPr>
              <a:t>Hydrogen bonding is   </a:t>
            </a:r>
            <a:br>
              <a:rPr lang="en-US" altLang="en-US" sz="5400" dirty="0">
                <a:solidFill>
                  <a:prstClr val="black"/>
                </a:solidFill>
                <a:latin typeface="Comic Sans MS" panose="030F0702030302020204" pitchFamily="66" charset="0"/>
              </a:rPr>
            </a:br>
            <a:r>
              <a:rPr lang="en-US" altLang="en-US" sz="5400" dirty="0">
                <a:solidFill>
                  <a:prstClr val="black"/>
                </a:solidFill>
                <a:latin typeface="Comic Sans MS" panose="030F0702030302020204" pitchFamily="66" charset="0"/>
              </a:rPr>
              <a:t>           exactly the same </a:t>
            </a:r>
            <a:br>
              <a:rPr lang="en-US" altLang="en-US" sz="5400" dirty="0">
                <a:solidFill>
                  <a:prstClr val="black"/>
                </a:solidFill>
                <a:latin typeface="Comic Sans MS" panose="030F0702030302020204" pitchFamily="66" charset="0"/>
              </a:rPr>
            </a:br>
            <a:r>
              <a:rPr lang="en-US" altLang="en-US" sz="5400" dirty="0">
                <a:solidFill>
                  <a:prstClr val="black"/>
                </a:solidFill>
                <a:latin typeface="Comic Sans MS" panose="030F0702030302020204" pitchFamily="66" charset="0"/>
              </a:rPr>
              <a:t>           as dipole attraction,  </a:t>
            </a:r>
            <a:br>
              <a:rPr lang="en-US" altLang="en-US" sz="5400" dirty="0">
                <a:solidFill>
                  <a:prstClr val="black"/>
                </a:solidFill>
                <a:latin typeface="Comic Sans MS" panose="030F0702030302020204" pitchFamily="66" charset="0"/>
              </a:rPr>
            </a:br>
            <a:r>
              <a:rPr lang="en-US" altLang="en-US" sz="5400" dirty="0">
                <a:solidFill>
                  <a:prstClr val="black"/>
                </a:solidFill>
                <a:latin typeface="Comic Sans MS" panose="030F0702030302020204" pitchFamily="66" charset="0"/>
              </a:rPr>
              <a:t>           but hydrogen atoms  </a:t>
            </a:r>
            <a:br>
              <a:rPr lang="en-US" altLang="en-US" sz="5400" dirty="0">
                <a:solidFill>
                  <a:prstClr val="black"/>
                </a:solidFill>
                <a:latin typeface="Comic Sans MS" panose="030F0702030302020204" pitchFamily="66" charset="0"/>
              </a:rPr>
            </a:br>
            <a:r>
              <a:rPr lang="en-US" altLang="en-US" sz="5400" dirty="0">
                <a:solidFill>
                  <a:prstClr val="black"/>
                </a:solidFill>
                <a:latin typeface="Comic Sans MS" panose="030F0702030302020204" pitchFamily="66" charset="0"/>
              </a:rPr>
              <a:t>           must be present in</a:t>
            </a:r>
            <a:br>
              <a:rPr lang="en-US" altLang="en-US" sz="5400" dirty="0">
                <a:solidFill>
                  <a:prstClr val="black"/>
                </a:solidFill>
                <a:latin typeface="Comic Sans MS" panose="030F0702030302020204" pitchFamily="66" charset="0"/>
              </a:rPr>
            </a:br>
            <a:r>
              <a:rPr lang="en-US" altLang="en-US" sz="5400" dirty="0">
                <a:solidFill>
                  <a:prstClr val="black"/>
                </a:solidFill>
                <a:latin typeface="Comic Sans MS" panose="030F0702030302020204" pitchFamily="66" charset="0"/>
              </a:rPr>
              <a:t>           the molecule.</a:t>
            </a:r>
          </a:p>
        </p:txBody>
      </p:sp>
    </p:spTree>
    <p:extLst>
      <p:ext uri="{BB962C8B-B14F-4D97-AF65-F5344CB8AC3E}">
        <p14:creationId xmlns:p14="http://schemas.microsoft.com/office/powerpoint/2010/main" val="2598196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61362486"/>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Li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Be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Boron does not make ions in high school chemistry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Boron does not make ions in high school chemistry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8461122"/>
                  </a:ext>
                </a:extLst>
              </a:tr>
            </a:tbl>
          </a:graphicData>
        </a:graphic>
      </p:graphicFrame>
      <p:sp>
        <p:nvSpPr>
          <p:cNvPr id="5" name="Oval 47"/>
          <p:cNvSpPr>
            <a:spLocks noChangeArrowheads="1"/>
          </p:cNvSpPr>
          <p:nvPr/>
        </p:nvSpPr>
        <p:spPr bwMode="auto">
          <a:xfrm>
            <a:off x="4467578" y="1295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 name="Oval 47">
            <a:extLst>
              <a:ext uri="{FF2B5EF4-FFF2-40B4-BE49-F238E27FC236}">
                <a16:creationId xmlns:a16="http://schemas.microsoft.com/office/drawing/2014/main" id="{0C8E7837-8322-4B83-B6B2-2AA24FE3FFD3}"/>
              </a:ext>
            </a:extLst>
          </p:cNvPr>
          <p:cNvSpPr>
            <a:spLocks noChangeArrowheads="1"/>
          </p:cNvSpPr>
          <p:nvPr/>
        </p:nvSpPr>
        <p:spPr bwMode="auto">
          <a:xfrm>
            <a:off x="4152900" y="2971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7" name="Oval 47">
            <a:extLst>
              <a:ext uri="{FF2B5EF4-FFF2-40B4-BE49-F238E27FC236}">
                <a16:creationId xmlns:a16="http://schemas.microsoft.com/office/drawing/2014/main" id="{A91E23DD-3617-4AD6-862C-E18CCFF05BD0}"/>
              </a:ext>
            </a:extLst>
          </p:cNvPr>
          <p:cNvSpPr>
            <a:spLocks noChangeArrowheads="1"/>
          </p:cNvSpPr>
          <p:nvPr/>
        </p:nvSpPr>
        <p:spPr bwMode="auto">
          <a:xfrm>
            <a:off x="4152900" y="3124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8" name="Oval 47">
            <a:extLst>
              <a:ext uri="{FF2B5EF4-FFF2-40B4-BE49-F238E27FC236}">
                <a16:creationId xmlns:a16="http://schemas.microsoft.com/office/drawing/2014/main" id="{7605A45A-2745-4574-8AC4-83F163C8CC58}"/>
              </a:ext>
            </a:extLst>
          </p:cNvPr>
          <p:cNvSpPr>
            <a:spLocks noChangeArrowheads="1"/>
          </p:cNvSpPr>
          <p:nvPr/>
        </p:nvSpPr>
        <p:spPr bwMode="auto">
          <a:xfrm>
            <a:off x="42672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9" name="Oval 47">
            <a:extLst>
              <a:ext uri="{FF2B5EF4-FFF2-40B4-BE49-F238E27FC236}">
                <a16:creationId xmlns:a16="http://schemas.microsoft.com/office/drawing/2014/main" id="{963C957C-BBA9-40F4-BADA-05F80AF3B263}"/>
              </a:ext>
            </a:extLst>
          </p:cNvPr>
          <p:cNvSpPr>
            <a:spLocks noChangeArrowheads="1"/>
          </p:cNvSpPr>
          <p:nvPr/>
        </p:nvSpPr>
        <p:spPr bwMode="auto">
          <a:xfrm>
            <a:off x="4267200"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0" name="Oval 47">
            <a:extLst>
              <a:ext uri="{FF2B5EF4-FFF2-40B4-BE49-F238E27FC236}">
                <a16:creationId xmlns:a16="http://schemas.microsoft.com/office/drawing/2014/main" id="{1DD43B8C-461B-4C10-8C5A-9CC96B1F2CBE}"/>
              </a:ext>
            </a:extLst>
          </p:cNvPr>
          <p:cNvSpPr>
            <a:spLocks noChangeArrowheads="1"/>
          </p:cNvSpPr>
          <p:nvPr/>
        </p:nvSpPr>
        <p:spPr bwMode="auto">
          <a:xfrm>
            <a:off x="4429478" y="4191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1" name="Oval 47">
            <a:extLst>
              <a:ext uri="{FF2B5EF4-FFF2-40B4-BE49-F238E27FC236}">
                <a16:creationId xmlns:a16="http://schemas.microsoft.com/office/drawing/2014/main" id="{8CE481DD-FB66-420D-8232-7A32E0E0785A}"/>
              </a:ext>
            </a:extLst>
          </p:cNvPr>
          <p:cNvSpPr>
            <a:spLocks noChangeArrowheads="1"/>
          </p:cNvSpPr>
          <p:nvPr/>
        </p:nvSpPr>
        <p:spPr bwMode="auto">
          <a:xfrm>
            <a:off x="4248503" y="5867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2" name="Oval 47">
            <a:extLst>
              <a:ext uri="{FF2B5EF4-FFF2-40B4-BE49-F238E27FC236}">
                <a16:creationId xmlns:a16="http://schemas.microsoft.com/office/drawing/2014/main" id="{F34F65FB-6030-4143-BED7-806DF3CD8183}"/>
              </a:ext>
            </a:extLst>
          </p:cNvPr>
          <p:cNvSpPr>
            <a:spLocks noChangeArrowheads="1"/>
          </p:cNvSpPr>
          <p:nvPr/>
        </p:nvSpPr>
        <p:spPr bwMode="auto">
          <a:xfrm>
            <a:off x="4248503" y="6019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3" name="Oval 47">
            <a:extLst>
              <a:ext uri="{FF2B5EF4-FFF2-40B4-BE49-F238E27FC236}">
                <a16:creationId xmlns:a16="http://schemas.microsoft.com/office/drawing/2014/main" id="{DA4D480F-AC56-40E5-BAF3-FE0DB7C77692}"/>
              </a:ext>
            </a:extLst>
          </p:cNvPr>
          <p:cNvSpPr>
            <a:spLocks noChangeArrowheads="1"/>
          </p:cNvSpPr>
          <p:nvPr/>
        </p:nvSpPr>
        <p:spPr bwMode="auto">
          <a:xfrm>
            <a:off x="4724400" y="5867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4" name="Oval 47">
            <a:extLst>
              <a:ext uri="{FF2B5EF4-FFF2-40B4-BE49-F238E27FC236}">
                <a16:creationId xmlns:a16="http://schemas.microsoft.com/office/drawing/2014/main" id="{66A509F6-4155-4553-B8BC-F91BB486878B}"/>
              </a:ext>
            </a:extLst>
          </p:cNvPr>
          <p:cNvSpPr>
            <a:spLocks noChangeArrowheads="1"/>
          </p:cNvSpPr>
          <p:nvPr/>
        </p:nvSpPr>
        <p:spPr bwMode="auto">
          <a:xfrm>
            <a:off x="4724400" y="6019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50624492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60649" y="0"/>
            <a:ext cx="914400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FF0000"/>
                </a:solidFill>
                <a:latin typeface="Comic Sans MS" panose="030F0702030302020204" pitchFamily="66" charset="0"/>
              </a:rPr>
              <a:t>106.</a:t>
            </a:r>
            <a:r>
              <a:rPr lang="en-US" altLang="en-US" sz="2400" dirty="0">
                <a:solidFill>
                  <a:srgbClr val="FF0000"/>
                </a:solidFill>
                <a:latin typeface="Comic Sans MS" panose="030F0702030302020204" pitchFamily="66" charset="0"/>
              </a:rPr>
              <a:t>  H has a much smaller electronegativity value than </a:t>
            </a:r>
            <a:br>
              <a:rPr lang="en-US" altLang="en-US" sz="2400" dirty="0">
                <a:solidFill>
                  <a:srgbClr val="FF0000"/>
                </a:solidFill>
                <a:latin typeface="Comic Sans MS" panose="030F0702030302020204" pitchFamily="66" charset="0"/>
              </a:rPr>
            </a:br>
            <a:r>
              <a:rPr lang="en-US" altLang="en-US" sz="2400" dirty="0">
                <a:solidFill>
                  <a:srgbClr val="FF0000"/>
                </a:solidFill>
                <a:latin typeface="Comic Sans MS" panose="030F0702030302020204" pitchFamily="66" charset="0"/>
              </a:rPr>
              <a:t>            most other atoms, so when it’s involved the dipole it</a:t>
            </a:r>
            <a:br>
              <a:rPr lang="en-US" altLang="en-US" sz="2400" dirty="0">
                <a:solidFill>
                  <a:srgbClr val="FF0000"/>
                </a:solidFill>
                <a:latin typeface="Comic Sans MS" panose="030F0702030302020204" pitchFamily="66" charset="0"/>
              </a:rPr>
            </a:br>
            <a:r>
              <a:rPr lang="en-US" altLang="en-US" sz="2400" dirty="0">
                <a:solidFill>
                  <a:srgbClr val="FF0000"/>
                </a:solidFill>
                <a:latin typeface="Comic Sans MS" panose="030F0702030302020204" pitchFamily="66" charset="0"/>
              </a:rPr>
              <a:t>            creates is usually much stronger than when it’s missing.</a:t>
            </a:r>
            <a:br>
              <a:rPr lang="en-US" altLang="en-US" sz="2400" dirty="0">
                <a:solidFill>
                  <a:srgbClr val="FF0000"/>
                </a:solidFill>
                <a:latin typeface="Comic Sans MS" panose="030F0702030302020204" pitchFamily="66" charset="0"/>
              </a:rPr>
            </a:br>
            <a:br>
              <a:rPr lang="en-US" altLang="en-US" sz="2400" dirty="0">
                <a:solidFill>
                  <a:srgbClr val="FF0000"/>
                </a:solidFill>
                <a:latin typeface="Comic Sans MS" panose="030F0702030302020204" pitchFamily="66" charset="0"/>
              </a:rPr>
            </a:br>
            <a:br>
              <a:rPr lang="en-US" altLang="en-US" sz="2400" dirty="0">
                <a:solidFill>
                  <a:srgbClr val="FF0000"/>
                </a:solidFill>
                <a:latin typeface="Comic Sans MS" panose="030F0702030302020204" pitchFamily="66" charset="0"/>
              </a:rPr>
            </a:br>
            <a:r>
              <a:rPr lang="en-US" altLang="en-US" sz="2400" dirty="0">
                <a:solidFill>
                  <a:srgbClr val="FF0000"/>
                </a:solidFill>
                <a:latin typeface="Comic Sans MS" panose="030F0702030302020204" pitchFamily="66" charset="0"/>
              </a:rPr>
              <a:t>  </a:t>
            </a:r>
            <a:br>
              <a:rPr lang="en-US" altLang="en-US" sz="2400" dirty="0">
                <a:solidFill>
                  <a:prstClr val="black"/>
                </a:solidFill>
                <a:latin typeface="Comic Sans MS" panose="030F0702030302020204" pitchFamily="66" charset="0"/>
              </a:rPr>
            </a:br>
            <a:br>
              <a:rPr lang="en-US" altLang="en-US" sz="2400" dirty="0">
                <a:solidFill>
                  <a:prstClr val="black"/>
                </a:solidFill>
                <a:latin typeface="Comic Sans MS" panose="030F0702030302020204" pitchFamily="66" charset="0"/>
              </a:rPr>
            </a:br>
            <a:br>
              <a:rPr lang="en-US" altLang="en-US" sz="2400" dirty="0">
                <a:solidFill>
                  <a:prstClr val="black"/>
                </a:solidFill>
                <a:latin typeface="Comic Sans MS" panose="030F0702030302020204" pitchFamily="66" charset="0"/>
              </a:rPr>
            </a:br>
            <a:br>
              <a:rPr lang="en-US" altLang="en-US" sz="2400" dirty="0">
                <a:solidFill>
                  <a:prstClr val="black"/>
                </a:solidFill>
                <a:latin typeface="Comic Sans MS" panose="030F0702030302020204" pitchFamily="66" charset="0"/>
              </a:rPr>
            </a:br>
            <a:br>
              <a:rPr lang="en-US" altLang="en-US" sz="2400" dirty="0">
                <a:solidFill>
                  <a:prstClr val="black"/>
                </a:solidFill>
                <a:latin typeface="Comic Sans MS" panose="030F0702030302020204" pitchFamily="66" charset="0"/>
              </a:rPr>
            </a:br>
            <a:br>
              <a:rPr lang="en-US" altLang="en-US" sz="2400" dirty="0">
                <a:solidFill>
                  <a:prstClr val="black"/>
                </a:solidFill>
                <a:latin typeface="Comic Sans MS" panose="030F0702030302020204" pitchFamily="66" charset="0"/>
              </a:rPr>
            </a:br>
            <a:endParaRPr lang="en-US" altLang="en-US" sz="2400" dirty="0">
              <a:solidFill>
                <a:prstClr val="black"/>
              </a:solidFill>
              <a:latin typeface="Comic Sans MS" panose="030F0702030302020204" pitchFamily="66" charset="0"/>
            </a:endParaRPr>
          </a:p>
          <a:p>
            <a:pPr eaLnBrk="1" hangingPunct="1">
              <a:spcBef>
                <a:spcPct val="50000"/>
              </a:spcBef>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The dipole of water is so much stronger than the dipole of sulfur dichloride because of the great difference in the electronegativity values.  It’s so big, it gets a new name.  </a:t>
            </a:r>
          </a:p>
        </p:txBody>
      </p:sp>
      <p:graphicFrame>
        <p:nvGraphicFramePr>
          <p:cNvPr id="3" name="Table 2"/>
          <p:cNvGraphicFramePr>
            <a:graphicFrameLocks noGrp="1"/>
          </p:cNvGraphicFramePr>
          <p:nvPr>
            <p:extLst>
              <p:ext uri="{D42A27DB-BD31-4B8C-83A1-F6EECF244321}">
                <p14:modId xmlns:p14="http://schemas.microsoft.com/office/powerpoint/2010/main" val="3983584641"/>
              </p:ext>
            </p:extLst>
          </p:nvPr>
        </p:nvGraphicFramePr>
        <p:xfrm>
          <a:off x="60649" y="1828800"/>
          <a:ext cx="9008706" cy="2590800"/>
        </p:xfrm>
        <a:graphic>
          <a:graphicData uri="http://schemas.openxmlformats.org/drawingml/2006/table">
            <a:tbl>
              <a:tblPr firstRow="1" bandRow="1">
                <a:tableStyleId>{5C22544A-7EE6-4342-B048-85BDC9FD1C3A}</a:tableStyleId>
              </a:tblPr>
              <a:tblGrid>
                <a:gridCol w="1231960">
                  <a:extLst>
                    <a:ext uri="{9D8B030D-6E8A-4147-A177-3AD203B41FA5}">
                      <a16:colId xmlns:a16="http://schemas.microsoft.com/office/drawing/2014/main" val="20000"/>
                    </a:ext>
                  </a:extLst>
                </a:gridCol>
                <a:gridCol w="1693945">
                  <a:extLst>
                    <a:ext uri="{9D8B030D-6E8A-4147-A177-3AD203B41FA5}">
                      <a16:colId xmlns:a16="http://schemas.microsoft.com/office/drawing/2014/main" val="20001"/>
                    </a:ext>
                  </a:extLst>
                </a:gridCol>
                <a:gridCol w="1924937">
                  <a:extLst>
                    <a:ext uri="{9D8B030D-6E8A-4147-A177-3AD203B41FA5}">
                      <a16:colId xmlns:a16="http://schemas.microsoft.com/office/drawing/2014/main" val="20002"/>
                    </a:ext>
                  </a:extLst>
                </a:gridCol>
                <a:gridCol w="1778206">
                  <a:extLst>
                    <a:ext uri="{9D8B030D-6E8A-4147-A177-3AD203B41FA5}">
                      <a16:colId xmlns:a16="http://schemas.microsoft.com/office/drawing/2014/main" val="20003"/>
                    </a:ext>
                  </a:extLst>
                </a:gridCol>
                <a:gridCol w="2379658">
                  <a:extLst>
                    <a:ext uri="{9D8B030D-6E8A-4147-A177-3AD203B41FA5}">
                      <a16:colId xmlns:a16="http://schemas.microsoft.com/office/drawing/2014/main" val="1571717840"/>
                    </a:ext>
                  </a:extLst>
                </a:gridCol>
              </a:tblGrid>
              <a:tr h="881804">
                <a:tc>
                  <a:txBody>
                    <a:bodyPr/>
                    <a:lstStyle/>
                    <a:p>
                      <a:pPr algn="ct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compound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atom 1</a:t>
                      </a:r>
                      <a:b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electronegativity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atom 1</a:t>
                      </a:r>
                      <a:b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electronegativity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Electronegativity</a:t>
                      </a:r>
                      <a:b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difference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chemeClr val="tx1">
                              <a:lumMod val="95000"/>
                              <a:lumOff val="5000"/>
                            </a:schemeClr>
                          </a:solidFill>
                          <a:latin typeface="Times New Roman" panose="02020603050405020304" pitchFamily="18" charset="0"/>
                          <a:cs typeface="Times New Roman" panose="02020603050405020304" pitchFamily="18" charset="0"/>
                        </a:rPr>
                        <a:t>How polar are these molecules?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54498">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H</a:t>
                      </a:r>
                      <a:r>
                        <a:rPr lang="en-US" sz="3200" b="0" baseline="-25000" dirty="0">
                          <a:solidFill>
                            <a:srgbClr val="FF0000"/>
                          </a:solidFill>
                          <a:latin typeface="Times New Roman" panose="02020603050405020304" pitchFamily="18" charset="0"/>
                          <a:cs typeface="Times New Roman" panose="02020603050405020304" pitchFamily="18" charset="0"/>
                        </a:rPr>
                        <a:t>2</a:t>
                      </a:r>
                      <a:r>
                        <a:rPr lang="en-US" sz="3200" b="0" dirty="0">
                          <a:solidFill>
                            <a:srgbClr val="FF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H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O  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More polar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54498">
                <a:tc>
                  <a:txBody>
                    <a:bodyPr/>
                    <a:lstStyle/>
                    <a:p>
                      <a:pPr algn="ctr"/>
                      <a:r>
                        <a:rPr lang="en-US" sz="3200" b="0" dirty="0">
                          <a:solidFill>
                            <a:srgbClr val="0000CC"/>
                          </a:solidFill>
                          <a:latin typeface="Times New Roman" panose="02020603050405020304" pitchFamily="18" charset="0"/>
                          <a:cs typeface="Times New Roman" panose="02020603050405020304" pitchFamily="18" charset="0"/>
                        </a:rPr>
                        <a:t>SCl</a:t>
                      </a:r>
                      <a:r>
                        <a:rPr lang="en-US" sz="3200" b="0" baseline="-25000" dirty="0">
                          <a:solidFill>
                            <a:srgbClr val="0000CC"/>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0000CC"/>
                          </a:solidFill>
                          <a:latin typeface="Times New Roman" panose="02020603050405020304" pitchFamily="18" charset="0"/>
                          <a:cs typeface="Times New Roman" panose="02020603050405020304" pitchFamily="18" charset="0"/>
                        </a:rPr>
                        <a:t>S  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0000CC"/>
                          </a:solidFill>
                          <a:latin typeface="Times New Roman" panose="02020603050405020304" pitchFamily="18" charset="0"/>
                          <a:cs typeface="Times New Roman" panose="02020603050405020304" pitchFamily="18" charset="0"/>
                        </a:rPr>
                        <a:t>Cl</a:t>
                      </a:r>
                      <a:r>
                        <a:rPr lang="en-US" sz="3200" b="0" baseline="0" dirty="0">
                          <a:solidFill>
                            <a:srgbClr val="0000CC"/>
                          </a:solidFill>
                          <a:latin typeface="Times New Roman" panose="02020603050405020304" pitchFamily="18" charset="0"/>
                          <a:cs typeface="Times New Roman" panose="02020603050405020304" pitchFamily="18" charset="0"/>
                        </a:rPr>
                        <a:t>  3.2</a:t>
                      </a:r>
                      <a:endParaRPr lang="en-US" sz="3200" b="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0000CC"/>
                          </a:solidFill>
                          <a:latin typeface="Times New Roman" panose="02020603050405020304" pitchFamily="18" charset="0"/>
                          <a:cs typeface="Times New Roman" panose="02020603050405020304" pitchFamily="18" charset="0"/>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00CC"/>
                          </a:solidFill>
                          <a:latin typeface="Times New Roman" panose="02020603050405020304" pitchFamily="18" charset="0"/>
                          <a:cs typeface="Times New Roman" panose="02020603050405020304" pitchFamily="18" charset="0"/>
                        </a:rPr>
                        <a:t>Less polar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8106080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11"/>
          <p:cNvSpPr txBox="1">
            <a:spLocks noChangeArrowheads="1"/>
          </p:cNvSpPr>
          <p:nvPr/>
        </p:nvSpPr>
        <p:spPr bwMode="auto">
          <a:xfrm>
            <a:off x="0" y="16846"/>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107.  </a:t>
            </a:r>
            <a:r>
              <a:rPr lang="en-US" altLang="en-US" sz="2800" dirty="0">
                <a:solidFill>
                  <a:prstClr val="black"/>
                </a:solidFill>
                <a:latin typeface="Times New Roman" panose="02020603050405020304" pitchFamily="18" charset="0"/>
                <a:cs typeface="Times New Roman" panose="02020603050405020304" pitchFamily="18" charset="0"/>
              </a:rPr>
              <a:t>The water has such a super–duper strong dipole, </a:t>
            </a:r>
            <a:br>
              <a:rPr lang="en-US" altLang="en-US" sz="2800" dirty="0">
                <a:solidFill>
                  <a:prstClr val="black"/>
                </a:solidFill>
                <a:latin typeface="Times New Roman" panose="02020603050405020304" pitchFamily="18" charset="0"/>
                <a:cs typeface="Times New Roman" panose="02020603050405020304" pitchFamily="18" charset="0"/>
              </a:rPr>
            </a:br>
            <a:r>
              <a:rPr lang="en-US" altLang="en-US" sz="2800" dirty="0">
                <a:solidFill>
                  <a:prstClr val="black"/>
                </a:solidFill>
                <a:latin typeface="Times New Roman" panose="02020603050405020304" pitchFamily="18" charset="0"/>
                <a:cs typeface="Times New Roman" panose="02020603050405020304" pitchFamily="18" charset="0"/>
              </a:rPr>
              <a:t>            we give it a new name…  </a:t>
            </a:r>
            <a:r>
              <a:rPr lang="en-US" altLang="en-US" sz="3600" dirty="0">
                <a:solidFill>
                  <a:srgbClr val="FF0000"/>
                </a:solidFill>
                <a:latin typeface="Times New Roman" panose="02020603050405020304" pitchFamily="18" charset="0"/>
                <a:cs typeface="Times New Roman" panose="02020603050405020304" pitchFamily="18" charset="0"/>
              </a:rPr>
              <a:t>hydrogen bonding.</a:t>
            </a:r>
          </a:p>
        </p:txBody>
      </p:sp>
      <p:sp>
        <p:nvSpPr>
          <p:cNvPr id="2" name="TextBox 1"/>
          <p:cNvSpPr txBox="1"/>
          <p:nvPr/>
        </p:nvSpPr>
        <p:spPr>
          <a:xfrm>
            <a:off x="0" y="3650939"/>
            <a:ext cx="9144000" cy="3170099"/>
          </a:xfrm>
          <a:prstGeom prst="rect">
            <a:avLst/>
          </a:prstGeom>
          <a:noFill/>
        </p:spPr>
        <p:txBody>
          <a:bodyPr wrap="square" rtlCol="0">
            <a:spAutoFit/>
          </a:bodyPr>
          <a:lstStyle/>
          <a:p>
            <a:pPr algn="ctr"/>
            <a:r>
              <a:rPr lang="en-US" u="sng" dirty="0"/>
              <a:t>Electronegativity values and differences</a:t>
            </a:r>
            <a:endParaRPr lang="en-US" dirty="0"/>
          </a:p>
          <a:p>
            <a:endParaRPr lang="en-US" dirty="0"/>
          </a:p>
          <a:p>
            <a:r>
              <a:rPr lang="en-US" dirty="0">
                <a:solidFill>
                  <a:srgbClr val="0000CC"/>
                </a:solidFill>
              </a:rPr>
              <a:t>           S 2.6   Cl 3.2      diff = 0.6                             </a:t>
            </a:r>
            <a:r>
              <a:rPr lang="en-US" dirty="0">
                <a:solidFill>
                  <a:srgbClr val="FF0000"/>
                </a:solidFill>
              </a:rPr>
              <a:t>H 2.2   O 3.4    diff =  1.2 (! Huge)     </a:t>
            </a:r>
          </a:p>
          <a:p>
            <a:pPr algn="ctr"/>
            <a:br>
              <a:rPr lang="en-US" dirty="0"/>
            </a:br>
            <a:r>
              <a:rPr lang="en-US" sz="3200" dirty="0">
                <a:solidFill>
                  <a:srgbClr val="0000CC"/>
                </a:solidFill>
                <a:latin typeface="Times New Roman" panose="02020603050405020304" pitchFamily="18" charset="0"/>
                <a:cs typeface="Times New Roman" panose="02020603050405020304" pitchFamily="18" charset="0"/>
              </a:rPr>
              <a:t>SCl</a:t>
            </a:r>
            <a:r>
              <a:rPr lang="en-US" sz="3200" baseline="-25000" dirty="0">
                <a:solidFill>
                  <a:srgbClr val="0000CC"/>
                </a:solidFill>
                <a:latin typeface="Times New Roman" panose="02020603050405020304" pitchFamily="18" charset="0"/>
                <a:cs typeface="Times New Roman" panose="02020603050405020304" pitchFamily="18" charset="0"/>
              </a:rPr>
              <a:t>2</a:t>
            </a:r>
            <a:r>
              <a:rPr lang="en-US" sz="3200" dirty="0">
                <a:solidFill>
                  <a:srgbClr val="0000CC"/>
                </a:solidFill>
                <a:latin typeface="Times New Roman" panose="02020603050405020304" pitchFamily="18" charset="0"/>
                <a:cs typeface="Times New Roman" panose="02020603050405020304" pitchFamily="18" charset="0"/>
              </a:rPr>
              <a:t> has dipole attraction   </a:t>
            </a:r>
            <a:r>
              <a:rPr lang="en-US" sz="3200" dirty="0">
                <a:solidFill>
                  <a:srgbClr val="FF0000"/>
                </a:solidFill>
                <a:latin typeface="Times New Roman" panose="02020603050405020304" pitchFamily="18" charset="0"/>
                <a:cs typeface="Times New Roman" panose="02020603050405020304" pitchFamily="18" charset="0"/>
              </a:rPr>
              <a:t>H</a:t>
            </a:r>
            <a:r>
              <a:rPr lang="en-US" sz="3200" baseline="-25000" dirty="0">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O has super duper dipole</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which is called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HYDROGEN BONDING   </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4279156C-B55A-1427-7FDA-521F93DB1631}"/>
              </a:ext>
            </a:extLst>
          </p:cNvPr>
          <p:cNvGrpSpPr/>
          <p:nvPr/>
        </p:nvGrpSpPr>
        <p:grpSpPr>
          <a:xfrm>
            <a:off x="838200" y="1524000"/>
            <a:ext cx="7848600" cy="2224088"/>
            <a:chOff x="838200" y="1524000"/>
            <a:chExt cx="7848600" cy="2224088"/>
          </a:xfrm>
        </p:grpSpPr>
        <p:sp>
          <p:nvSpPr>
            <p:cNvPr id="15362" name="Text Box 4"/>
            <p:cNvSpPr txBox="1">
              <a:spLocks noChangeArrowheads="1"/>
            </p:cNvSpPr>
            <p:nvPr/>
          </p:nvSpPr>
          <p:spPr bwMode="auto">
            <a:xfrm>
              <a:off x="838200" y="1524000"/>
              <a:ext cx="35052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400">
                  <a:solidFill>
                    <a:prstClr val="black"/>
                  </a:solidFill>
                </a:rPr>
                <a:t>S</a:t>
              </a:r>
            </a:p>
            <a:p>
              <a:pPr algn="ctr" eaLnBrk="1" hangingPunct="1">
                <a:spcBef>
                  <a:spcPct val="50000"/>
                </a:spcBef>
              </a:pPr>
              <a:r>
                <a:rPr lang="en-US" altLang="en-US" sz="5400">
                  <a:solidFill>
                    <a:prstClr val="black"/>
                  </a:solidFill>
                </a:rPr>
                <a:t>Cl     Cl</a:t>
              </a:r>
            </a:p>
          </p:txBody>
        </p:sp>
        <p:sp>
          <p:nvSpPr>
            <p:cNvPr id="15363" name="Line 5"/>
            <p:cNvSpPr>
              <a:spLocks noChangeShapeType="1"/>
            </p:cNvSpPr>
            <p:nvPr/>
          </p:nvSpPr>
          <p:spPr bwMode="auto">
            <a:xfrm flipV="1">
              <a:off x="1905000" y="22860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364" name="Line 6"/>
            <p:cNvSpPr>
              <a:spLocks noChangeShapeType="1"/>
            </p:cNvSpPr>
            <p:nvPr/>
          </p:nvSpPr>
          <p:spPr bwMode="auto">
            <a:xfrm>
              <a:off x="2743200" y="2286000"/>
              <a:ext cx="381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365" name="Rectangle 8"/>
            <p:cNvSpPr>
              <a:spLocks noChangeArrowheads="1"/>
            </p:cNvSpPr>
            <p:nvPr/>
          </p:nvSpPr>
          <p:spPr bwMode="auto">
            <a:xfrm>
              <a:off x="4114800" y="1600200"/>
              <a:ext cx="45720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400">
                  <a:solidFill>
                    <a:prstClr val="black"/>
                  </a:solidFill>
                </a:rPr>
                <a:t>O</a:t>
              </a:r>
            </a:p>
            <a:p>
              <a:pPr algn="ctr" eaLnBrk="1" hangingPunct="1">
                <a:spcBef>
                  <a:spcPct val="50000"/>
                </a:spcBef>
              </a:pPr>
              <a:r>
                <a:rPr lang="en-US" altLang="en-US" sz="5400">
                  <a:solidFill>
                    <a:prstClr val="black"/>
                  </a:solidFill>
                </a:rPr>
                <a:t>H     H</a:t>
              </a:r>
            </a:p>
          </p:txBody>
        </p:sp>
        <p:sp>
          <p:nvSpPr>
            <p:cNvPr id="15366" name="Line 9"/>
            <p:cNvSpPr>
              <a:spLocks noChangeShapeType="1"/>
            </p:cNvSpPr>
            <p:nvPr/>
          </p:nvSpPr>
          <p:spPr bwMode="auto">
            <a:xfrm flipV="1">
              <a:off x="5791200" y="2362200"/>
              <a:ext cx="381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367" name="Line 10"/>
            <p:cNvSpPr>
              <a:spLocks noChangeShapeType="1"/>
            </p:cNvSpPr>
            <p:nvPr/>
          </p:nvSpPr>
          <p:spPr bwMode="auto">
            <a:xfrm>
              <a:off x="6629400" y="23622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cxnSp>
          <p:nvCxnSpPr>
            <p:cNvPr id="4" name="Straight Arrow Connector 3">
              <a:extLst>
                <a:ext uri="{FF2B5EF4-FFF2-40B4-BE49-F238E27FC236}">
                  <a16:creationId xmlns:a16="http://schemas.microsoft.com/office/drawing/2014/main" id="{7DA06D8D-5917-4E16-A16C-3A2B54DA9E39}"/>
                </a:ext>
              </a:extLst>
            </p:cNvPr>
            <p:cNvCxnSpPr>
              <a:cxnSpLocks/>
            </p:cNvCxnSpPr>
            <p:nvPr/>
          </p:nvCxnSpPr>
          <p:spPr>
            <a:xfrm flipH="1">
              <a:off x="1524000" y="1953994"/>
              <a:ext cx="733425" cy="789206"/>
            </a:xfrm>
            <a:prstGeom prst="straightConnector1">
              <a:avLst/>
            </a:prstGeom>
            <a:ln w="5715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4195476-7195-4C50-9A34-64D699460B81}"/>
                </a:ext>
              </a:extLst>
            </p:cNvPr>
            <p:cNvCxnSpPr>
              <a:cxnSpLocks/>
            </p:cNvCxnSpPr>
            <p:nvPr/>
          </p:nvCxnSpPr>
          <p:spPr>
            <a:xfrm>
              <a:off x="2895600" y="1953994"/>
              <a:ext cx="609600" cy="865406"/>
            </a:xfrm>
            <a:prstGeom prst="straightConnector1">
              <a:avLst/>
            </a:prstGeom>
            <a:ln w="5715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17571F-028F-448D-82E6-44F44592AE40}"/>
                </a:ext>
              </a:extLst>
            </p:cNvPr>
            <p:cNvCxnSpPr>
              <a:cxnSpLocks/>
            </p:cNvCxnSpPr>
            <p:nvPr/>
          </p:nvCxnSpPr>
          <p:spPr>
            <a:xfrm flipV="1">
              <a:off x="2876550" y="1978277"/>
              <a:ext cx="152400" cy="117223"/>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7D05C1-6DAB-4909-91F8-52645C8F0C4C}"/>
                </a:ext>
              </a:extLst>
            </p:cNvPr>
            <p:cNvCxnSpPr>
              <a:cxnSpLocks/>
            </p:cNvCxnSpPr>
            <p:nvPr/>
          </p:nvCxnSpPr>
          <p:spPr>
            <a:xfrm>
              <a:off x="2105025" y="1959227"/>
              <a:ext cx="152400" cy="155322"/>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2A322C2-64F7-43E4-807F-7514D627D482}"/>
                </a:ext>
              </a:extLst>
            </p:cNvPr>
            <p:cNvCxnSpPr>
              <a:cxnSpLocks/>
            </p:cNvCxnSpPr>
            <p:nvPr/>
          </p:nvCxnSpPr>
          <p:spPr>
            <a:xfrm flipH="1" flipV="1">
              <a:off x="6705777" y="2052772"/>
              <a:ext cx="533223" cy="8838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B87F250-2CC8-4AAB-913E-8E515D818FE4}"/>
                </a:ext>
              </a:extLst>
            </p:cNvPr>
            <p:cNvCxnSpPr>
              <a:cxnSpLocks/>
            </p:cNvCxnSpPr>
            <p:nvPr/>
          </p:nvCxnSpPr>
          <p:spPr>
            <a:xfrm flipV="1">
              <a:off x="5472289" y="2095105"/>
              <a:ext cx="609600" cy="8654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B0F0919-E7C4-4476-AE77-5C3E550F8FD5}"/>
                </a:ext>
              </a:extLst>
            </p:cNvPr>
            <p:cNvCxnSpPr>
              <a:cxnSpLocks/>
            </p:cNvCxnSpPr>
            <p:nvPr/>
          </p:nvCxnSpPr>
          <p:spPr>
            <a:xfrm>
              <a:off x="5441245" y="2819400"/>
              <a:ext cx="152400" cy="1172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543B12-3579-45E7-A8FF-67F46CA9901B}"/>
                </a:ext>
              </a:extLst>
            </p:cNvPr>
            <p:cNvCxnSpPr>
              <a:cxnSpLocks/>
            </p:cNvCxnSpPr>
            <p:nvPr/>
          </p:nvCxnSpPr>
          <p:spPr>
            <a:xfrm flipH="1">
              <a:off x="7072490" y="2743200"/>
              <a:ext cx="242710" cy="1538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883139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1">
            <a:extLst>
              <a:ext uri="{FF2B5EF4-FFF2-40B4-BE49-F238E27FC236}">
                <a16:creationId xmlns:a16="http://schemas.microsoft.com/office/drawing/2014/main" id="{ABC023EB-2575-CDCE-AC9B-A7F1EFC817F9}"/>
              </a:ext>
            </a:extLst>
          </p:cNvPr>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108.</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Draw SIX molecules of water like this one (randomly)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dirty="0">
                <a:solidFill>
                  <a:srgbClr val="0000CC"/>
                </a:solidFill>
                <a:latin typeface="Times New Roman" panose="02020603050405020304" pitchFamily="18" charset="0"/>
                <a:cs typeface="Times New Roman" panose="02020603050405020304" pitchFamily="18" charset="0"/>
              </a:rPr>
              <a:t>then put in the hydrogen bonding between them…   </a:t>
            </a:r>
          </a:p>
        </p:txBody>
      </p:sp>
      <p:grpSp>
        <p:nvGrpSpPr>
          <p:cNvPr id="7" name="Group 6">
            <a:extLst>
              <a:ext uri="{FF2B5EF4-FFF2-40B4-BE49-F238E27FC236}">
                <a16:creationId xmlns:a16="http://schemas.microsoft.com/office/drawing/2014/main" id="{E3C1D89C-4472-67A0-35ED-5DF387B43885}"/>
              </a:ext>
            </a:extLst>
          </p:cNvPr>
          <p:cNvGrpSpPr/>
          <p:nvPr/>
        </p:nvGrpSpPr>
        <p:grpSpPr>
          <a:xfrm>
            <a:off x="304800" y="725078"/>
            <a:ext cx="2959871" cy="1846672"/>
            <a:chOff x="304800" y="725078"/>
            <a:chExt cx="2959871" cy="1846672"/>
          </a:xfrm>
        </p:grpSpPr>
        <p:pic>
          <p:nvPicPr>
            <p:cNvPr id="2" name="Picture 2" descr="Why does ice float on water? | BBC Science Focus Magazine">
              <a:extLst>
                <a:ext uri="{FF2B5EF4-FFF2-40B4-BE49-F238E27FC236}">
                  <a16:creationId xmlns:a16="http://schemas.microsoft.com/office/drawing/2014/main" id="{5EC41D37-FCE1-3E9E-9933-18C859709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2959871"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6C318D-C0B6-9412-1F4E-FDD1F5C38561}"/>
                </a:ext>
              </a:extLst>
            </p:cNvPr>
            <p:cNvSpPr txBox="1"/>
            <p:nvPr/>
          </p:nvSpPr>
          <p:spPr>
            <a:xfrm>
              <a:off x="1676400" y="725078"/>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5" name="TextBox 4">
              <a:extLst>
                <a:ext uri="{FF2B5EF4-FFF2-40B4-BE49-F238E27FC236}">
                  <a16:creationId xmlns:a16="http://schemas.microsoft.com/office/drawing/2014/main" id="{5946E147-B809-2309-F1D0-A7951F477B7F}"/>
                </a:ext>
              </a:extLst>
            </p:cNvPr>
            <p:cNvSpPr txBox="1"/>
            <p:nvPr/>
          </p:nvSpPr>
          <p:spPr>
            <a:xfrm>
              <a:off x="762000" y="2133600"/>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6" name="TextBox 5">
              <a:extLst>
                <a:ext uri="{FF2B5EF4-FFF2-40B4-BE49-F238E27FC236}">
                  <a16:creationId xmlns:a16="http://schemas.microsoft.com/office/drawing/2014/main" id="{88A9D0B6-B835-3A66-A8A0-324B3BC2607D}"/>
                </a:ext>
              </a:extLst>
            </p:cNvPr>
            <p:cNvSpPr txBox="1"/>
            <p:nvPr/>
          </p:nvSpPr>
          <p:spPr>
            <a:xfrm>
              <a:off x="2514600" y="2133600"/>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grpSp>
    </p:spTree>
    <p:extLst>
      <p:ext uri="{BB962C8B-B14F-4D97-AF65-F5344CB8AC3E}">
        <p14:creationId xmlns:p14="http://schemas.microsoft.com/office/powerpoint/2010/main" val="346127839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3C1D89C-4472-67A0-35ED-5DF387B43885}"/>
              </a:ext>
            </a:extLst>
          </p:cNvPr>
          <p:cNvGrpSpPr/>
          <p:nvPr/>
        </p:nvGrpSpPr>
        <p:grpSpPr>
          <a:xfrm>
            <a:off x="304800" y="725078"/>
            <a:ext cx="2959871" cy="1846672"/>
            <a:chOff x="304800" y="725078"/>
            <a:chExt cx="2959871" cy="1846672"/>
          </a:xfrm>
        </p:grpSpPr>
        <p:pic>
          <p:nvPicPr>
            <p:cNvPr id="2" name="Picture 2" descr="Why does ice float on water? | BBC Science Focus Magazine">
              <a:extLst>
                <a:ext uri="{FF2B5EF4-FFF2-40B4-BE49-F238E27FC236}">
                  <a16:creationId xmlns:a16="http://schemas.microsoft.com/office/drawing/2014/main" id="{5EC41D37-FCE1-3E9E-9933-18C859709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2959871"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6C318D-C0B6-9412-1F4E-FDD1F5C38561}"/>
                </a:ext>
              </a:extLst>
            </p:cNvPr>
            <p:cNvSpPr txBox="1"/>
            <p:nvPr/>
          </p:nvSpPr>
          <p:spPr>
            <a:xfrm>
              <a:off x="1676400" y="725078"/>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5" name="TextBox 4">
              <a:extLst>
                <a:ext uri="{FF2B5EF4-FFF2-40B4-BE49-F238E27FC236}">
                  <a16:creationId xmlns:a16="http://schemas.microsoft.com/office/drawing/2014/main" id="{5946E147-B809-2309-F1D0-A7951F477B7F}"/>
                </a:ext>
              </a:extLst>
            </p:cNvPr>
            <p:cNvSpPr txBox="1"/>
            <p:nvPr/>
          </p:nvSpPr>
          <p:spPr>
            <a:xfrm>
              <a:off x="762000" y="2133600"/>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6" name="TextBox 5">
              <a:extLst>
                <a:ext uri="{FF2B5EF4-FFF2-40B4-BE49-F238E27FC236}">
                  <a16:creationId xmlns:a16="http://schemas.microsoft.com/office/drawing/2014/main" id="{88A9D0B6-B835-3A66-A8A0-324B3BC2607D}"/>
                </a:ext>
              </a:extLst>
            </p:cNvPr>
            <p:cNvSpPr txBox="1"/>
            <p:nvPr/>
          </p:nvSpPr>
          <p:spPr>
            <a:xfrm>
              <a:off x="2514600" y="2133600"/>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grpSp>
      <p:grpSp>
        <p:nvGrpSpPr>
          <p:cNvPr id="8" name="Group 7">
            <a:extLst>
              <a:ext uri="{FF2B5EF4-FFF2-40B4-BE49-F238E27FC236}">
                <a16:creationId xmlns:a16="http://schemas.microsoft.com/office/drawing/2014/main" id="{EF1C6A63-A563-01EF-A5FA-D96381707151}"/>
              </a:ext>
            </a:extLst>
          </p:cNvPr>
          <p:cNvGrpSpPr/>
          <p:nvPr/>
        </p:nvGrpSpPr>
        <p:grpSpPr>
          <a:xfrm rot="19234196">
            <a:off x="3297612" y="960642"/>
            <a:ext cx="2959871" cy="1846672"/>
            <a:chOff x="304800" y="725078"/>
            <a:chExt cx="2959871" cy="1846672"/>
          </a:xfrm>
        </p:grpSpPr>
        <p:pic>
          <p:nvPicPr>
            <p:cNvPr id="9" name="Picture 2" descr="Why does ice float on water? | BBC Science Focus Magazine">
              <a:extLst>
                <a:ext uri="{FF2B5EF4-FFF2-40B4-BE49-F238E27FC236}">
                  <a16:creationId xmlns:a16="http://schemas.microsoft.com/office/drawing/2014/main" id="{CC929073-98C8-435F-6F55-AFEA211B0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2959871" cy="18097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C92DCA5-BC09-716A-8454-99EE4E38B4F7}"/>
                </a:ext>
              </a:extLst>
            </p:cNvPr>
            <p:cNvSpPr txBox="1"/>
            <p:nvPr/>
          </p:nvSpPr>
          <p:spPr>
            <a:xfrm>
              <a:off x="1676400" y="725078"/>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11" name="TextBox 10">
              <a:extLst>
                <a:ext uri="{FF2B5EF4-FFF2-40B4-BE49-F238E27FC236}">
                  <a16:creationId xmlns:a16="http://schemas.microsoft.com/office/drawing/2014/main" id="{2313C677-37D7-DCB7-70B7-0C5E09F7E7BF}"/>
                </a:ext>
              </a:extLst>
            </p:cNvPr>
            <p:cNvSpPr txBox="1"/>
            <p:nvPr/>
          </p:nvSpPr>
          <p:spPr>
            <a:xfrm>
              <a:off x="762000" y="2133600"/>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12" name="TextBox 11">
              <a:extLst>
                <a:ext uri="{FF2B5EF4-FFF2-40B4-BE49-F238E27FC236}">
                  <a16:creationId xmlns:a16="http://schemas.microsoft.com/office/drawing/2014/main" id="{164E4DAD-9E7B-0EC9-9E0D-FA1123864DFA}"/>
                </a:ext>
              </a:extLst>
            </p:cNvPr>
            <p:cNvSpPr txBox="1"/>
            <p:nvPr/>
          </p:nvSpPr>
          <p:spPr>
            <a:xfrm>
              <a:off x="2514600" y="2133600"/>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grpSp>
      <p:grpSp>
        <p:nvGrpSpPr>
          <p:cNvPr id="13" name="Group 12">
            <a:extLst>
              <a:ext uri="{FF2B5EF4-FFF2-40B4-BE49-F238E27FC236}">
                <a16:creationId xmlns:a16="http://schemas.microsoft.com/office/drawing/2014/main" id="{24C85620-188C-69C4-3382-5277F4B34239}"/>
              </a:ext>
            </a:extLst>
          </p:cNvPr>
          <p:cNvGrpSpPr/>
          <p:nvPr/>
        </p:nvGrpSpPr>
        <p:grpSpPr>
          <a:xfrm rot="1766476">
            <a:off x="1234461" y="3041202"/>
            <a:ext cx="2959871" cy="1846672"/>
            <a:chOff x="304800" y="725078"/>
            <a:chExt cx="2959871" cy="1846672"/>
          </a:xfrm>
        </p:grpSpPr>
        <p:pic>
          <p:nvPicPr>
            <p:cNvPr id="14" name="Picture 2" descr="Why does ice float on water? | BBC Science Focus Magazine">
              <a:extLst>
                <a:ext uri="{FF2B5EF4-FFF2-40B4-BE49-F238E27FC236}">
                  <a16:creationId xmlns:a16="http://schemas.microsoft.com/office/drawing/2014/main" id="{89909901-991F-8062-31D6-8416574A5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2959871" cy="18097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A9E0C3D-5EE8-DBB4-CD70-9C4D2F24CE51}"/>
                </a:ext>
              </a:extLst>
            </p:cNvPr>
            <p:cNvSpPr txBox="1"/>
            <p:nvPr/>
          </p:nvSpPr>
          <p:spPr>
            <a:xfrm>
              <a:off x="1676400" y="725078"/>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16" name="TextBox 15">
              <a:extLst>
                <a:ext uri="{FF2B5EF4-FFF2-40B4-BE49-F238E27FC236}">
                  <a16:creationId xmlns:a16="http://schemas.microsoft.com/office/drawing/2014/main" id="{FACF5AE6-8FCE-0EAC-51ED-B3DEAF87DD6E}"/>
                </a:ext>
              </a:extLst>
            </p:cNvPr>
            <p:cNvSpPr txBox="1"/>
            <p:nvPr/>
          </p:nvSpPr>
          <p:spPr>
            <a:xfrm>
              <a:off x="762000" y="2133600"/>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17" name="TextBox 16">
              <a:extLst>
                <a:ext uri="{FF2B5EF4-FFF2-40B4-BE49-F238E27FC236}">
                  <a16:creationId xmlns:a16="http://schemas.microsoft.com/office/drawing/2014/main" id="{019D2DA9-AD57-DD2B-7869-400A99D94AB9}"/>
                </a:ext>
              </a:extLst>
            </p:cNvPr>
            <p:cNvSpPr txBox="1"/>
            <p:nvPr/>
          </p:nvSpPr>
          <p:spPr>
            <a:xfrm>
              <a:off x="2514600" y="2133600"/>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grpSp>
      <p:grpSp>
        <p:nvGrpSpPr>
          <p:cNvPr id="18" name="Group 17">
            <a:extLst>
              <a:ext uri="{FF2B5EF4-FFF2-40B4-BE49-F238E27FC236}">
                <a16:creationId xmlns:a16="http://schemas.microsoft.com/office/drawing/2014/main" id="{A38F9B89-1358-B089-9CFA-E71B487E4A03}"/>
              </a:ext>
            </a:extLst>
          </p:cNvPr>
          <p:cNvGrpSpPr/>
          <p:nvPr/>
        </p:nvGrpSpPr>
        <p:grpSpPr>
          <a:xfrm rot="20209342">
            <a:off x="5126810" y="2613788"/>
            <a:ext cx="2959871" cy="1846672"/>
            <a:chOff x="304800" y="725078"/>
            <a:chExt cx="2959871" cy="1846672"/>
          </a:xfrm>
        </p:grpSpPr>
        <p:pic>
          <p:nvPicPr>
            <p:cNvPr id="19" name="Picture 2" descr="Why does ice float on water? | BBC Science Focus Magazine">
              <a:extLst>
                <a:ext uri="{FF2B5EF4-FFF2-40B4-BE49-F238E27FC236}">
                  <a16:creationId xmlns:a16="http://schemas.microsoft.com/office/drawing/2014/main" id="{A91A3AE5-2A12-DD5C-B057-D47D0C093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2959871" cy="1809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F46B7B-B921-F381-36A2-AD83C5BDE978}"/>
                </a:ext>
              </a:extLst>
            </p:cNvPr>
            <p:cNvSpPr txBox="1"/>
            <p:nvPr/>
          </p:nvSpPr>
          <p:spPr>
            <a:xfrm>
              <a:off x="1676400" y="725078"/>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21" name="TextBox 20">
              <a:extLst>
                <a:ext uri="{FF2B5EF4-FFF2-40B4-BE49-F238E27FC236}">
                  <a16:creationId xmlns:a16="http://schemas.microsoft.com/office/drawing/2014/main" id="{7E446E49-22E7-4029-9C11-F4EA135FDF57}"/>
                </a:ext>
              </a:extLst>
            </p:cNvPr>
            <p:cNvSpPr txBox="1"/>
            <p:nvPr/>
          </p:nvSpPr>
          <p:spPr>
            <a:xfrm>
              <a:off x="762000" y="2133600"/>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22" name="TextBox 21">
              <a:extLst>
                <a:ext uri="{FF2B5EF4-FFF2-40B4-BE49-F238E27FC236}">
                  <a16:creationId xmlns:a16="http://schemas.microsoft.com/office/drawing/2014/main" id="{806F8941-0340-30D1-992C-9826DF36494E}"/>
                </a:ext>
              </a:extLst>
            </p:cNvPr>
            <p:cNvSpPr txBox="1"/>
            <p:nvPr/>
          </p:nvSpPr>
          <p:spPr>
            <a:xfrm>
              <a:off x="2514600" y="2133600"/>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grpSp>
      <p:grpSp>
        <p:nvGrpSpPr>
          <p:cNvPr id="23" name="Group 22">
            <a:extLst>
              <a:ext uri="{FF2B5EF4-FFF2-40B4-BE49-F238E27FC236}">
                <a16:creationId xmlns:a16="http://schemas.microsoft.com/office/drawing/2014/main" id="{50092B95-5676-3F3C-D31F-C90EF2722896}"/>
              </a:ext>
            </a:extLst>
          </p:cNvPr>
          <p:cNvGrpSpPr/>
          <p:nvPr/>
        </p:nvGrpSpPr>
        <p:grpSpPr>
          <a:xfrm>
            <a:off x="11929" y="4921459"/>
            <a:ext cx="2959871" cy="1846672"/>
            <a:chOff x="304800" y="725078"/>
            <a:chExt cx="2959871" cy="1846672"/>
          </a:xfrm>
        </p:grpSpPr>
        <p:pic>
          <p:nvPicPr>
            <p:cNvPr id="24" name="Picture 2" descr="Why does ice float on water? | BBC Science Focus Magazine">
              <a:extLst>
                <a:ext uri="{FF2B5EF4-FFF2-40B4-BE49-F238E27FC236}">
                  <a16:creationId xmlns:a16="http://schemas.microsoft.com/office/drawing/2014/main" id="{CFE8B52F-C8F6-BD32-4DCF-51BB25267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2959871" cy="180975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E3E02418-0FCB-BE63-9E39-9606D0ED601A}"/>
                </a:ext>
              </a:extLst>
            </p:cNvPr>
            <p:cNvSpPr txBox="1"/>
            <p:nvPr/>
          </p:nvSpPr>
          <p:spPr>
            <a:xfrm>
              <a:off x="1676400" y="725078"/>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26" name="TextBox 25">
              <a:extLst>
                <a:ext uri="{FF2B5EF4-FFF2-40B4-BE49-F238E27FC236}">
                  <a16:creationId xmlns:a16="http://schemas.microsoft.com/office/drawing/2014/main" id="{0CDEB6E2-2BE4-91BF-904C-34DCE5DAFF6E}"/>
                </a:ext>
              </a:extLst>
            </p:cNvPr>
            <p:cNvSpPr txBox="1"/>
            <p:nvPr/>
          </p:nvSpPr>
          <p:spPr>
            <a:xfrm>
              <a:off x="762000" y="2133600"/>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27" name="TextBox 26">
              <a:extLst>
                <a:ext uri="{FF2B5EF4-FFF2-40B4-BE49-F238E27FC236}">
                  <a16:creationId xmlns:a16="http://schemas.microsoft.com/office/drawing/2014/main" id="{E9E9BEEB-0A07-E215-9AC8-6B6E9E0458B2}"/>
                </a:ext>
              </a:extLst>
            </p:cNvPr>
            <p:cNvSpPr txBox="1"/>
            <p:nvPr/>
          </p:nvSpPr>
          <p:spPr>
            <a:xfrm>
              <a:off x="2514600" y="2133600"/>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grpSp>
      <p:grpSp>
        <p:nvGrpSpPr>
          <p:cNvPr id="28" name="Group 27">
            <a:extLst>
              <a:ext uri="{FF2B5EF4-FFF2-40B4-BE49-F238E27FC236}">
                <a16:creationId xmlns:a16="http://schemas.microsoft.com/office/drawing/2014/main" id="{40364BF6-264F-E022-65ED-28B90B336211}"/>
              </a:ext>
            </a:extLst>
          </p:cNvPr>
          <p:cNvGrpSpPr/>
          <p:nvPr/>
        </p:nvGrpSpPr>
        <p:grpSpPr>
          <a:xfrm>
            <a:off x="3779793" y="4825642"/>
            <a:ext cx="2959871" cy="1846672"/>
            <a:chOff x="304800" y="725078"/>
            <a:chExt cx="2959871" cy="1846672"/>
          </a:xfrm>
        </p:grpSpPr>
        <p:pic>
          <p:nvPicPr>
            <p:cNvPr id="29" name="Picture 2" descr="Why does ice float on water? | BBC Science Focus Magazine">
              <a:extLst>
                <a:ext uri="{FF2B5EF4-FFF2-40B4-BE49-F238E27FC236}">
                  <a16:creationId xmlns:a16="http://schemas.microsoft.com/office/drawing/2014/main" id="{230146F9-229F-2890-6E24-27FFB434E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2959871" cy="180975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E9545799-5770-4ABD-A20D-E5A761949D2C}"/>
                </a:ext>
              </a:extLst>
            </p:cNvPr>
            <p:cNvSpPr txBox="1"/>
            <p:nvPr/>
          </p:nvSpPr>
          <p:spPr>
            <a:xfrm>
              <a:off x="1676400" y="725078"/>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31" name="TextBox 30">
              <a:extLst>
                <a:ext uri="{FF2B5EF4-FFF2-40B4-BE49-F238E27FC236}">
                  <a16:creationId xmlns:a16="http://schemas.microsoft.com/office/drawing/2014/main" id="{3A82F5F6-B691-D598-F0B9-AC29D6813A29}"/>
                </a:ext>
              </a:extLst>
            </p:cNvPr>
            <p:cNvSpPr txBox="1"/>
            <p:nvPr/>
          </p:nvSpPr>
          <p:spPr>
            <a:xfrm>
              <a:off x="762000" y="2133600"/>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32" name="TextBox 31">
              <a:extLst>
                <a:ext uri="{FF2B5EF4-FFF2-40B4-BE49-F238E27FC236}">
                  <a16:creationId xmlns:a16="http://schemas.microsoft.com/office/drawing/2014/main" id="{4CC57D72-40FF-F7B3-1793-116B1C625341}"/>
                </a:ext>
              </a:extLst>
            </p:cNvPr>
            <p:cNvSpPr txBox="1"/>
            <p:nvPr/>
          </p:nvSpPr>
          <p:spPr>
            <a:xfrm>
              <a:off x="2514600" y="2133600"/>
              <a:ext cx="4572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endParaRPr lang="en-US" b="1" dirty="0"/>
            </a:p>
          </p:txBody>
        </p:sp>
      </p:grpSp>
      <p:cxnSp>
        <p:nvCxnSpPr>
          <p:cNvPr id="34" name="Straight Connector 33">
            <a:extLst>
              <a:ext uri="{FF2B5EF4-FFF2-40B4-BE49-F238E27FC236}">
                <a16:creationId xmlns:a16="http://schemas.microsoft.com/office/drawing/2014/main" id="{F4772118-D113-B523-65C8-1732F2C19ABC}"/>
              </a:ext>
            </a:extLst>
          </p:cNvPr>
          <p:cNvCxnSpPr>
            <a:cxnSpLocks/>
          </p:cNvCxnSpPr>
          <p:nvPr/>
        </p:nvCxnSpPr>
        <p:spPr>
          <a:xfrm flipV="1">
            <a:off x="3182209" y="1565817"/>
            <a:ext cx="884758" cy="332420"/>
          </a:xfrm>
          <a:prstGeom prst="line">
            <a:avLst/>
          </a:prstGeom>
          <a:ln w="57150">
            <a:solidFill>
              <a:srgbClr val="0000CC"/>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B71C466-9B5C-C004-8F2E-5BF7152EEE3B}"/>
              </a:ext>
            </a:extLst>
          </p:cNvPr>
          <p:cNvCxnSpPr>
            <a:cxnSpLocks/>
          </p:cNvCxnSpPr>
          <p:nvPr/>
        </p:nvCxnSpPr>
        <p:spPr>
          <a:xfrm flipV="1">
            <a:off x="3306495" y="2985851"/>
            <a:ext cx="689303" cy="275393"/>
          </a:xfrm>
          <a:prstGeom prst="line">
            <a:avLst/>
          </a:prstGeom>
          <a:ln w="57150">
            <a:solidFill>
              <a:srgbClr val="0000CC"/>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ACB1C06-C577-FE7E-7426-E27B0D2E6B2C}"/>
              </a:ext>
            </a:extLst>
          </p:cNvPr>
          <p:cNvCxnSpPr>
            <a:cxnSpLocks/>
          </p:cNvCxnSpPr>
          <p:nvPr/>
        </p:nvCxnSpPr>
        <p:spPr>
          <a:xfrm flipV="1">
            <a:off x="2705322" y="2551004"/>
            <a:ext cx="11695" cy="642581"/>
          </a:xfrm>
          <a:prstGeom prst="line">
            <a:avLst/>
          </a:prstGeom>
          <a:ln w="57150">
            <a:solidFill>
              <a:srgbClr val="0000CC"/>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C63CE3-B852-AAC0-9B42-2119956780DD}"/>
              </a:ext>
            </a:extLst>
          </p:cNvPr>
          <p:cNvCxnSpPr>
            <a:cxnSpLocks/>
            <a:stCxn id="25" idx="0"/>
          </p:cNvCxnSpPr>
          <p:nvPr/>
        </p:nvCxnSpPr>
        <p:spPr>
          <a:xfrm flipV="1">
            <a:off x="1612129" y="4317736"/>
            <a:ext cx="19865" cy="603723"/>
          </a:xfrm>
          <a:prstGeom prst="line">
            <a:avLst/>
          </a:prstGeom>
          <a:ln w="57150">
            <a:solidFill>
              <a:srgbClr val="0000CC"/>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72B1581-7894-D1E5-0CC6-3DBEE1AEF517}"/>
              </a:ext>
            </a:extLst>
          </p:cNvPr>
          <p:cNvCxnSpPr>
            <a:cxnSpLocks/>
          </p:cNvCxnSpPr>
          <p:nvPr/>
        </p:nvCxnSpPr>
        <p:spPr>
          <a:xfrm flipV="1">
            <a:off x="1983411" y="5010308"/>
            <a:ext cx="831775" cy="184666"/>
          </a:xfrm>
          <a:prstGeom prst="line">
            <a:avLst/>
          </a:prstGeom>
          <a:ln w="57150">
            <a:solidFill>
              <a:srgbClr val="0000CC"/>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F0B4CC6-81F5-BE6A-770A-A62E0640A424}"/>
              </a:ext>
            </a:extLst>
          </p:cNvPr>
          <p:cNvCxnSpPr>
            <a:cxnSpLocks/>
          </p:cNvCxnSpPr>
          <p:nvPr/>
        </p:nvCxnSpPr>
        <p:spPr>
          <a:xfrm>
            <a:off x="3756787" y="4909891"/>
            <a:ext cx="1126676" cy="192750"/>
          </a:xfrm>
          <a:prstGeom prst="line">
            <a:avLst/>
          </a:prstGeom>
          <a:ln w="57150">
            <a:solidFill>
              <a:srgbClr val="0000CC"/>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9A60FF1-196B-CD79-04DE-49D8B74B4875}"/>
              </a:ext>
            </a:extLst>
          </p:cNvPr>
          <p:cNvCxnSpPr>
            <a:cxnSpLocks/>
          </p:cNvCxnSpPr>
          <p:nvPr/>
        </p:nvCxnSpPr>
        <p:spPr>
          <a:xfrm>
            <a:off x="4814756" y="2889476"/>
            <a:ext cx="1174837" cy="96375"/>
          </a:xfrm>
          <a:prstGeom prst="line">
            <a:avLst/>
          </a:prstGeom>
          <a:ln w="57150">
            <a:solidFill>
              <a:srgbClr val="0000CC"/>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A8096D2-860C-FC8F-797E-A1EF05196FAF}"/>
              </a:ext>
            </a:extLst>
          </p:cNvPr>
          <p:cNvCxnSpPr>
            <a:cxnSpLocks/>
          </p:cNvCxnSpPr>
          <p:nvPr/>
        </p:nvCxnSpPr>
        <p:spPr>
          <a:xfrm flipH="1">
            <a:off x="5467933" y="4668647"/>
            <a:ext cx="389584" cy="241244"/>
          </a:xfrm>
          <a:prstGeom prst="line">
            <a:avLst/>
          </a:prstGeom>
          <a:ln w="57150">
            <a:solidFill>
              <a:srgbClr val="0000CC"/>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6225B68-D313-C168-8702-69A703CC46AE}"/>
              </a:ext>
            </a:extLst>
          </p:cNvPr>
          <p:cNvCxnSpPr>
            <a:cxnSpLocks/>
            <a:stCxn id="20" idx="0"/>
          </p:cNvCxnSpPr>
          <p:nvPr/>
        </p:nvCxnSpPr>
        <p:spPr>
          <a:xfrm flipH="1" flipV="1">
            <a:off x="6116645" y="1971915"/>
            <a:ext cx="237249" cy="669063"/>
          </a:xfrm>
          <a:prstGeom prst="line">
            <a:avLst/>
          </a:prstGeom>
          <a:ln w="57150">
            <a:solidFill>
              <a:srgbClr val="0000CC"/>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9BF3321-5D38-1599-2F27-98143E50751B}"/>
              </a:ext>
            </a:extLst>
          </p:cNvPr>
          <p:cNvCxnSpPr>
            <a:cxnSpLocks/>
          </p:cNvCxnSpPr>
          <p:nvPr/>
        </p:nvCxnSpPr>
        <p:spPr>
          <a:xfrm flipH="1" flipV="1">
            <a:off x="1350788" y="2318266"/>
            <a:ext cx="1253294" cy="998182"/>
          </a:xfrm>
          <a:prstGeom prst="line">
            <a:avLst/>
          </a:prstGeom>
          <a:ln w="57150">
            <a:solidFill>
              <a:srgbClr val="0000CC"/>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28A243A-B2B6-5050-25C2-E6CDFB577A8B}"/>
              </a:ext>
            </a:extLst>
          </p:cNvPr>
          <p:cNvCxnSpPr>
            <a:cxnSpLocks/>
          </p:cNvCxnSpPr>
          <p:nvPr/>
        </p:nvCxnSpPr>
        <p:spPr>
          <a:xfrm flipH="1" flipV="1">
            <a:off x="4536407" y="3179879"/>
            <a:ext cx="568358" cy="1661194"/>
          </a:xfrm>
          <a:prstGeom prst="line">
            <a:avLst/>
          </a:prstGeom>
          <a:ln w="57150">
            <a:solidFill>
              <a:srgbClr val="0000CC"/>
            </a:solidFill>
            <a:prstDash val="sysDot"/>
          </a:ln>
        </p:spPr>
        <p:style>
          <a:lnRef idx="1">
            <a:schemeClr val="accent1"/>
          </a:lnRef>
          <a:fillRef idx="0">
            <a:schemeClr val="accent1"/>
          </a:fillRef>
          <a:effectRef idx="0">
            <a:schemeClr val="accent1"/>
          </a:effectRef>
          <a:fontRef idx="minor">
            <a:schemeClr val="tx1"/>
          </a:fontRef>
        </p:style>
      </p:cxnSp>
      <p:sp>
        <p:nvSpPr>
          <p:cNvPr id="60" name="Text Box 31">
            <a:extLst>
              <a:ext uri="{FF2B5EF4-FFF2-40B4-BE49-F238E27FC236}">
                <a16:creationId xmlns:a16="http://schemas.microsoft.com/office/drawing/2014/main" id="{DEE6A71A-5ECB-75B7-5F61-C46E4CABE16D}"/>
              </a:ext>
            </a:extLst>
          </p:cNvPr>
          <p:cNvSpPr txBox="1">
            <a:spLocks noChangeArrowheads="1"/>
          </p:cNvSpPr>
          <p:nvPr/>
        </p:nvSpPr>
        <p:spPr bwMode="auto">
          <a:xfrm>
            <a:off x="0" y="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108.</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Positive Hydrogen atoms attract to negative Oxygen atoms.  </a:t>
            </a:r>
            <a:endParaRPr lang="en-US" altLang="en-US" sz="2400" dirty="0">
              <a:solidFill>
                <a:srgbClr val="0000CC"/>
              </a:solidFill>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BA1E7857-FD5B-9C0E-3D16-47356941EF45}"/>
              </a:ext>
            </a:extLst>
          </p:cNvPr>
          <p:cNvSpPr txBox="1"/>
          <p:nvPr/>
        </p:nvSpPr>
        <p:spPr>
          <a:xfrm>
            <a:off x="6901491" y="4226945"/>
            <a:ext cx="2138393" cy="2246769"/>
          </a:xfrm>
          <a:prstGeom prst="rect">
            <a:avLst/>
          </a:prstGeom>
          <a:noFill/>
        </p:spPr>
        <p:txBody>
          <a:bodyPr wrap="square" rtlCol="0">
            <a:spAutoFit/>
          </a:bodyPr>
          <a:lstStyle/>
          <a:p>
            <a:pPr algn="ctr"/>
            <a:r>
              <a:rPr lang="en-US" sz="2000" dirty="0">
                <a:solidFill>
                  <a:srgbClr val="0000CC"/>
                </a:solidFill>
                <a:latin typeface="Times New Roman" panose="02020603050405020304" pitchFamily="18" charset="0"/>
                <a:cs typeface="Times New Roman" panose="02020603050405020304" pitchFamily="18" charset="0"/>
              </a:rPr>
              <a:t>There are billions of hydrogen bonds in a glass of water.  </a:t>
            </a:r>
            <a:br>
              <a:rPr lang="en-US" sz="2000" dirty="0">
                <a:solidFill>
                  <a:srgbClr val="0000CC"/>
                </a:solidFill>
                <a:latin typeface="Times New Roman" panose="02020603050405020304" pitchFamily="18" charset="0"/>
                <a:cs typeface="Times New Roman" panose="02020603050405020304" pitchFamily="18" charset="0"/>
              </a:rPr>
            </a:br>
            <a:br>
              <a:rPr lang="en-US" sz="2000" dirty="0">
                <a:solidFill>
                  <a:srgbClr val="0000CC"/>
                </a:solidFill>
                <a:latin typeface="Times New Roman" panose="02020603050405020304" pitchFamily="18" charset="0"/>
                <a:cs typeface="Times New Roman" panose="02020603050405020304" pitchFamily="18" charset="0"/>
              </a:rPr>
            </a:br>
            <a:r>
              <a:rPr lang="en-US" sz="2000" dirty="0">
                <a:solidFill>
                  <a:srgbClr val="0000CC"/>
                </a:solidFill>
                <a:latin typeface="Times New Roman" panose="02020603050405020304" pitchFamily="18" charset="0"/>
                <a:cs typeface="Times New Roman" panose="02020603050405020304" pitchFamily="18" charset="0"/>
              </a:rPr>
              <a:t>They hold the water molecules together.  </a:t>
            </a:r>
          </a:p>
        </p:txBody>
      </p:sp>
    </p:spTree>
    <p:extLst>
      <p:ext uri="{BB962C8B-B14F-4D97-AF65-F5344CB8AC3E}">
        <p14:creationId xmlns:p14="http://schemas.microsoft.com/office/powerpoint/2010/main" val="153313403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82955929"/>
              </p:ext>
            </p:extLst>
          </p:nvPr>
        </p:nvGraphicFramePr>
        <p:xfrm>
          <a:off x="0" y="0"/>
          <a:ext cx="9144000" cy="6872859"/>
        </p:xfrm>
        <a:graphic>
          <a:graphicData uri="http://schemas.openxmlformats.org/drawingml/2006/table">
            <a:tbl>
              <a:tblPr firstRow="1" bandRow="1">
                <a:tableStyleId>{5C22544A-7EE6-4342-B048-85BDC9FD1C3A}</a:tableStyleId>
              </a:tblPr>
              <a:tblGrid>
                <a:gridCol w="4552384">
                  <a:extLst>
                    <a:ext uri="{9D8B030D-6E8A-4147-A177-3AD203B41FA5}">
                      <a16:colId xmlns:a16="http://schemas.microsoft.com/office/drawing/2014/main" val="20000"/>
                    </a:ext>
                  </a:extLst>
                </a:gridCol>
                <a:gridCol w="4591616">
                  <a:extLst>
                    <a:ext uri="{9D8B030D-6E8A-4147-A177-3AD203B41FA5}">
                      <a16:colId xmlns:a16="http://schemas.microsoft.com/office/drawing/2014/main" val="20001"/>
                    </a:ext>
                  </a:extLst>
                </a:gridCol>
              </a:tblGrid>
              <a:tr h="575595">
                <a:tc>
                  <a:txBody>
                    <a:bodyPr/>
                    <a:lstStyle/>
                    <a:p>
                      <a:r>
                        <a:rPr lang="en-US" sz="2800" b="0" dirty="0">
                          <a:solidFill>
                            <a:srgbClr val="FF0000"/>
                          </a:solidFill>
                          <a:latin typeface="Times New Roman" panose="02020603050405020304" pitchFamily="18" charset="0"/>
                          <a:cs typeface="Times New Roman" panose="02020603050405020304" pitchFamily="18" charset="0"/>
                        </a:rPr>
                        <a:t>109.  </a:t>
                      </a:r>
                      <a:r>
                        <a:rPr lang="en-US" sz="1600" b="0" dirty="0">
                          <a:solidFill>
                            <a:schemeClr val="tx1"/>
                          </a:solidFill>
                          <a:latin typeface="Times New Roman" panose="02020603050405020304" pitchFamily="18" charset="0"/>
                          <a:cs typeface="Times New Roman" panose="02020603050405020304" pitchFamily="18" charset="0"/>
                        </a:rPr>
                        <a:t>bond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example formulas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24772">
                <a:tc>
                  <a:txBody>
                    <a:bodyPr/>
                    <a:lstStyle/>
                    <a:p>
                      <a:pPr eaLnBrk="1" hangingPunct="1">
                        <a:spcBef>
                          <a:spcPct val="50000"/>
                        </a:spcBef>
                      </a:pPr>
                      <a:r>
                        <a:rPr lang="en-US" altLang="en-US" sz="1600" dirty="0">
                          <a:solidFill>
                            <a:prstClr val="black"/>
                          </a:solidFill>
                          <a:latin typeface="Times New Roman" panose="02020603050405020304" pitchFamily="18" charset="0"/>
                          <a:cs typeface="Times New Roman" panose="02020603050405020304" pitchFamily="18" charset="0"/>
                        </a:rPr>
                        <a:t>Ionic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Single nonpolar covalent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Single polar covalent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Double nonpolar covalent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Double polar covalent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Triple non polar covalent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Triple polar covalent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Coordinate covalent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Resonant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Ionic + Covalent at the same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Breaks the octet rule (more than 8e</a:t>
                      </a:r>
                      <a:r>
                        <a:rPr lang="en-US" altLang="en-US" sz="1600" baseline="30000" dirty="0">
                          <a:solidFill>
                            <a:prstClr val="black"/>
                          </a:solidFill>
                          <a:latin typeface="Times New Roman" panose="02020603050405020304" pitchFamily="18" charset="0"/>
                          <a:cs typeface="Times New Roman" panose="02020603050405020304" pitchFamily="18" charset="0"/>
                        </a:rPr>
                        <a:t>-</a:t>
                      </a:r>
                      <a:r>
                        <a:rPr lang="en-US" altLang="en-US" sz="1600" dirty="0">
                          <a:solidFill>
                            <a:prstClr val="black"/>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Breaks the octet rule (less than 8e</a:t>
                      </a:r>
                      <a:r>
                        <a:rPr lang="en-US" altLang="en-US" sz="1600" baseline="30000" dirty="0">
                          <a:solidFill>
                            <a:prstClr val="black"/>
                          </a:solidFill>
                          <a:latin typeface="Times New Roman" panose="02020603050405020304" pitchFamily="18" charset="0"/>
                          <a:cs typeface="Times New Roman" panose="02020603050405020304" pitchFamily="18" charset="0"/>
                        </a:rPr>
                        <a:t>-</a:t>
                      </a:r>
                      <a:r>
                        <a:rPr lang="en-US" altLang="en-US" sz="1600" dirty="0">
                          <a:solidFill>
                            <a:prstClr val="black"/>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3101889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20914255"/>
              </p:ext>
            </p:extLst>
          </p:nvPr>
        </p:nvGraphicFramePr>
        <p:xfrm>
          <a:off x="0" y="0"/>
          <a:ext cx="9144000" cy="6872859"/>
        </p:xfrm>
        <a:graphic>
          <a:graphicData uri="http://schemas.openxmlformats.org/drawingml/2006/table">
            <a:tbl>
              <a:tblPr firstRow="1" bandRow="1">
                <a:tableStyleId>{5C22544A-7EE6-4342-B048-85BDC9FD1C3A}</a:tableStyleId>
              </a:tblPr>
              <a:tblGrid>
                <a:gridCol w="4552384">
                  <a:extLst>
                    <a:ext uri="{9D8B030D-6E8A-4147-A177-3AD203B41FA5}">
                      <a16:colId xmlns:a16="http://schemas.microsoft.com/office/drawing/2014/main" val="20000"/>
                    </a:ext>
                  </a:extLst>
                </a:gridCol>
                <a:gridCol w="4591616">
                  <a:extLst>
                    <a:ext uri="{9D8B030D-6E8A-4147-A177-3AD203B41FA5}">
                      <a16:colId xmlns:a16="http://schemas.microsoft.com/office/drawing/2014/main" val="20001"/>
                    </a:ext>
                  </a:extLst>
                </a:gridCol>
              </a:tblGrid>
              <a:tr h="575595">
                <a:tc>
                  <a:txBody>
                    <a:bodyPr/>
                    <a:lstStyle/>
                    <a:p>
                      <a:r>
                        <a:rPr lang="en-US" sz="2800" b="0" dirty="0">
                          <a:solidFill>
                            <a:srgbClr val="FF0000"/>
                          </a:solidFill>
                          <a:latin typeface="Times New Roman" panose="02020603050405020304" pitchFamily="18" charset="0"/>
                          <a:cs typeface="Times New Roman" panose="02020603050405020304" pitchFamily="18" charset="0"/>
                        </a:rPr>
                        <a:t>109.  </a:t>
                      </a:r>
                      <a:r>
                        <a:rPr lang="en-US" sz="1600" b="0" dirty="0">
                          <a:solidFill>
                            <a:schemeClr val="tx1"/>
                          </a:solidFill>
                          <a:latin typeface="Times New Roman" panose="02020603050405020304" pitchFamily="18" charset="0"/>
                          <a:cs typeface="Times New Roman" panose="02020603050405020304" pitchFamily="18" charset="0"/>
                        </a:rPr>
                        <a:t>bond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example formulas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24772">
                <a:tc>
                  <a:txBody>
                    <a:bodyPr/>
                    <a:lstStyle/>
                    <a:p>
                      <a:pPr eaLnBrk="1" hangingPunct="1">
                        <a:spcBef>
                          <a:spcPct val="50000"/>
                        </a:spcBef>
                      </a:pPr>
                      <a:r>
                        <a:rPr lang="en-US" altLang="en-US" sz="1600" dirty="0">
                          <a:solidFill>
                            <a:prstClr val="black"/>
                          </a:solidFill>
                          <a:latin typeface="Times New Roman" panose="02020603050405020304" pitchFamily="18" charset="0"/>
                          <a:cs typeface="Times New Roman" panose="02020603050405020304" pitchFamily="18" charset="0"/>
                        </a:rPr>
                        <a:t>Ionic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NaCl, </a:t>
                      </a:r>
                      <a:r>
                        <a:rPr lang="en-US" sz="1600" dirty="0" err="1">
                          <a:solidFill>
                            <a:schemeClr val="tx1"/>
                          </a:solidFill>
                          <a:latin typeface="Times New Roman" panose="02020603050405020304" pitchFamily="18" charset="0"/>
                          <a:cs typeface="Times New Roman" panose="02020603050405020304" pitchFamily="18" charset="0"/>
                        </a:rPr>
                        <a:t>CaO</a:t>
                      </a:r>
                      <a:r>
                        <a:rPr lang="en-US" sz="1600" dirty="0">
                          <a:solidFill>
                            <a:schemeClr val="tx1"/>
                          </a:solidFill>
                          <a:latin typeface="Times New Roman" panose="02020603050405020304" pitchFamily="18" charset="0"/>
                          <a:cs typeface="Times New Roman" panose="02020603050405020304" pitchFamily="18" charset="0"/>
                        </a:rPr>
                        <a:t>,</a:t>
                      </a:r>
                      <a:r>
                        <a:rPr lang="en-US" sz="1600" baseline="0" dirty="0">
                          <a:solidFill>
                            <a:schemeClr val="tx1"/>
                          </a:solidFill>
                          <a:latin typeface="Times New Roman" panose="02020603050405020304" pitchFamily="18" charset="0"/>
                          <a:cs typeface="Times New Roman" panose="02020603050405020304" pitchFamily="18" charset="0"/>
                        </a:rPr>
                        <a:t> </a:t>
                      </a:r>
                      <a:r>
                        <a:rPr lang="en-US" sz="1600" baseline="0" dirty="0" err="1">
                          <a:solidFill>
                            <a:schemeClr val="tx1"/>
                          </a:solidFill>
                          <a:latin typeface="Times New Roman" panose="02020603050405020304" pitchFamily="18" charset="0"/>
                          <a:cs typeface="Times New Roman" panose="02020603050405020304" pitchFamily="18" charset="0"/>
                        </a:rPr>
                        <a:t>KBr</a:t>
                      </a:r>
                      <a:r>
                        <a:rPr lang="en-US" sz="1600" baseline="0" dirty="0">
                          <a:solidFill>
                            <a:schemeClr val="tx1"/>
                          </a:solidFill>
                          <a:latin typeface="Times New Roman" panose="02020603050405020304" pitchFamily="18" charset="0"/>
                          <a:cs typeface="Times New Roman" panose="02020603050405020304" pitchFamily="18" charset="0"/>
                        </a:rPr>
                        <a:t>, </a:t>
                      </a:r>
                      <a:r>
                        <a:rPr lang="en-US" sz="1600" baseline="0" dirty="0" err="1">
                          <a:solidFill>
                            <a:schemeClr val="tx1"/>
                          </a:solidFill>
                          <a:latin typeface="Times New Roman" panose="02020603050405020304" pitchFamily="18" charset="0"/>
                          <a:cs typeface="Times New Roman" panose="02020603050405020304" pitchFamily="18" charset="0"/>
                        </a:rPr>
                        <a:t>MgO</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Single nonpolar covalent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H</a:t>
                      </a:r>
                      <a:r>
                        <a:rPr lang="en-US" sz="1600" baseline="-25000" dirty="0">
                          <a:solidFill>
                            <a:schemeClr val="tx1"/>
                          </a:solidFill>
                          <a:latin typeface="Times New Roman" panose="02020603050405020304" pitchFamily="18" charset="0"/>
                          <a:cs typeface="Times New Roman" panose="02020603050405020304" pitchFamily="18" charset="0"/>
                        </a:rPr>
                        <a:t>2 , </a:t>
                      </a:r>
                      <a:r>
                        <a:rPr lang="en-US" sz="1600" dirty="0">
                          <a:solidFill>
                            <a:schemeClr val="tx1"/>
                          </a:solidFill>
                          <a:latin typeface="Times New Roman" panose="02020603050405020304" pitchFamily="18" charset="0"/>
                          <a:cs typeface="Times New Roman" panose="02020603050405020304" pitchFamily="18" charset="0"/>
                        </a:rPr>
                        <a:t>F</a:t>
                      </a:r>
                      <a:r>
                        <a:rPr lang="en-US" sz="1600" baseline="-25000" dirty="0">
                          <a:solidFill>
                            <a:schemeClr val="tx1"/>
                          </a:solidFill>
                          <a:latin typeface="Times New Roman" panose="02020603050405020304" pitchFamily="18" charset="0"/>
                          <a:cs typeface="Times New Roman" panose="02020603050405020304" pitchFamily="18" charset="0"/>
                        </a:rPr>
                        <a:t>2</a:t>
                      </a:r>
                      <a:r>
                        <a:rPr lang="en-US" sz="1600" dirty="0">
                          <a:solidFill>
                            <a:schemeClr val="tx1"/>
                          </a:solidFill>
                          <a:latin typeface="Times New Roman" panose="02020603050405020304" pitchFamily="18" charset="0"/>
                          <a:cs typeface="Times New Roman" panose="02020603050405020304" pitchFamily="18" charset="0"/>
                        </a:rPr>
                        <a:t>, Cl</a:t>
                      </a:r>
                      <a:r>
                        <a:rPr lang="en-US" sz="1600" baseline="-25000" dirty="0">
                          <a:solidFill>
                            <a:schemeClr val="tx1"/>
                          </a:solidFill>
                          <a:latin typeface="Times New Roman" panose="02020603050405020304" pitchFamily="18" charset="0"/>
                          <a:cs typeface="Times New Roman" panose="02020603050405020304" pitchFamily="18" charset="0"/>
                        </a:rPr>
                        <a:t>2</a:t>
                      </a:r>
                      <a:r>
                        <a:rPr lang="en-US" sz="1600" dirty="0">
                          <a:solidFill>
                            <a:schemeClr val="tx1"/>
                          </a:solidFill>
                          <a:latin typeface="Times New Roman" panose="02020603050405020304" pitchFamily="18" charset="0"/>
                          <a:cs typeface="Times New Roman" panose="02020603050405020304" pitchFamily="18" charset="0"/>
                        </a:rPr>
                        <a:t>, Br</a:t>
                      </a:r>
                      <a:r>
                        <a:rPr lang="en-US" sz="1600" baseline="-25000" dirty="0">
                          <a:solidFill>
                            <a:schemeClr val="tx1"/>
                          </a:solidFill>
                          <a:latin typeface="Times New Roman" panose="02020603050405020304" pitchFamily="18" charset="0"/>
                          <a:cs typeface="Times New Roman" panose="02020603050405020304" pitchFamily="18" charset="0"/>
                        </a:rPr>
                        <a:t>2        </a:t>
                      </a:r>
                      <a:r>
                        <a:rPr lang="en-US" sz="1600" baseline="0" dirty="0">
                          <a:solidFill>
                            <a:schemeClr val="tx1"/>
                          </a:solidFill>
                          <a:latin typeface="Times New Roman" panose="02020603050405020304" pitchFamily="18" charset="0"/>
                          <a:cs typeface="Times New Roman" panose="02020603050405020304" pitchFamily="18" charset="0"/>
                        </a:rPr>
                        <a:t>H-H, F-F, Cl-Cl, and Br-Br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Single polar covalent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HCl, HF, </a:t>
                      </a:r>
                      <a:r>
                        <a:rPr lang="en-US" sz="1600" dirty="0" err="1">
                          <a:solidFill>
                            <a:schemeClr val="tx1"/>
                          </a:solidFill>
                          <a:latin typeface="Times New Roman" panose="02020603050405020304" pitchFamily="18" charset="0"/>
                          <a:cs typeface="Times New Roman" panose="02020603050405020304" pitchFamily="18" charset="0"/>
                        </a:rPr>
                        <a:t>HBr</a:t>
                      </a:r>
                      <a:r>
                        <a:rPr lang="en-US" sz="1600" dirty="0">
                          <a:solidFill>
                            <a:schemeClr val="tx1"/>
                          </a:solidFill>
                          <a:latin typeface="Times New Roman" panose="02020603050405020304" pitchFamily="18" charset="0"/>
                          <a:cs typeface="Times New Roman" panose="02020603050405020304" pitchFamily="18" charset="0"/>
                        </a:rPr>
                        <a:t>,</a:t>
                      </a:r>
                      <a:r>
                        <a:rPr lang="en-US" sz="1600" baseline="0" dirty="0">
                          <a:solidFill>
                            <a:schemeClr val="tx1"/>
                          </a:solidFill>
                          <a:latin typeface="Times New Roman" panose="02020603050405020304" pitchFamily="18" charset="0"/>
                          <a:cs typeface="Times New Roman" panose="02020603050405020304" pitchFamily="18" charset="0"/>
                        </a:rPr>
                        <a:t> HI</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Double nonpolar covalent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O</a:t>
                      </a:r>
                      <a:r>
                        <a:rPr lang="en-US" sz="1600" baseline="-25000" dirty="0">
                          <a:solidFill>
                            <a:schemeClr val="tx1"/>
                          </a:solidFill>
                          <a:latin typeface="Times New Roman" panose="02020603050405020304" pitchFamily="18" charset="0"/>
                          <a:cs typeface="Times New Roman" panose="02020603050405020304" pitchFamily="18" charset="0"/>
                        </a:rPr>
                        <a:t>2      </a:t>
                      </a:r>
                      <a:r>
                        <a:rPr lang="en-US" sz="1600" baseline="0" dirty="0">
                          <a:solidFill>
                            <a:schemeClr val="tx1"/>
                          </a:solidFill>
                          <a:latin typeface="Times New Roman" panose="02020603050405020304" pitchFamily="18" charset="0"/>
                          <a:cs typeface="Times New Roman" panose="02020603050405020304" pitchFamily="18" charset="0"/>
                        </a:rPr>
                        <a:t>O=O</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Double polar covalent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CO</a:t>
                      </a:r>
                      <a:r>
                        <a:rPr lang="en-US" sz="1600" baseline="-25000" dirty="0">
                          <a:solidFill>
                            <a:schemeClr val="tx1"/>
                          </a:solidFill>
                          <a:latin typeface="Times New Roman" panose="02020603050405020304" pitchFamily="18" charset="0"/>
                          <a:cs typeface="Times New Roman" panose="02020603050405020304" pitchFamily="18" charset="0"/>
                        </a:rPr>
                        <a:t>2</a:t>
                      </a:r>
                      <a:r>
                        <a:rPr lang="en-US" sz="1600" dirty="0">
                          <a:solidFill>
                            <a:schemeClr val="tx1"/>
                          </a:solidFill>
                          <a:latin typeface="Times New Roman" panose="02020603050405020304" pitchFamily="18" charset="0"/>
                          <a:cs typeface="Times New Roman" panose="02020603050405020304" pitchFamily="18" charset="0"/>
                        </a:rPr>
                        <a:t>  </a:t>
                      </a:r>
                      <a:r>
                        <a:rPr lang="en-US" sz="1600" baseline="0" dirty="0">
                          <a:solidFill>
                            <a:schemeClr val="tx1"/>
                          </a:solidFill>
                          <a:latin typeface="Times New Roman" panose="02020603050405020304" pitchFamily="18" charset="0"/>
                          <a:cs typeface="Times New Roman" panose="02020603050405020304" pitchFamily="18" charset="0"/>
                        </a:rPr>
                        <a:t> O=C=O</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Triple non polar covalent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N</a:t>
                      </a:r>
                      <a:r>
                        <a:rPr lang="en-US" sz="1600" baseline="-25000" dirty="0">
                          <a:solidFill>
                            <a:schemeClr val="tx1"/>
                          </a:solidFill>
                          <a:latin typeface="Times New Roman" panose="02020603050405020304" pitchFamily="18" charset="0"/>
                          <a:cs typeface="Times New Roman" panose="02020603050405020304" pitchFamily="18" charset="0"/>
                        </a:rPr>
                        <a:t>2       </a:t>
                      </a:r>
                      <a:r>
                        <a:rPr lang="en-US" sz="1600" baseline="0" dirty="0">
                          <a:solidFill>
                            <a:schemeClr val="tx1"/>
                          </a:solidFill>
                          <a:latin typeface="Times New Roman" panose="02020603050405020304" pitchFamily="18" charset="0"/>
                          <a:cs typeface="Times New Roman" panose="02020603050405020304" pitchFamily="18" charset="0"/>
                        </a:rPr>
                        <a:t>N≡N</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Triple polar covalent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HCN  (N to C is</a:t>
                      </a:r>
                      <a:r>
                        <a:rPr lang="en-US" sz="1600" baseline="0" dirty="0">
                          <a:solidFill>
                            <a:schemeClr val="tx1"/>
                          </a:solidFill>
                          <a:latin typeface="Times New Roman" panose="02020603050405020304" pitchFamily="18" charset="0"/>
                          <a:cs typeface="Times New Roman" panose="02020603050405020304" pitchFamily="18" charset="0"/>
                        </a:rPr>
                        <a:t> triple)   H-C≡N</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Coordinate covalent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CO  (double polar </a:t>
                      </a:r>
                      <a:r>
                        <a:rPr lang="en-US" sz="1600" dirty="0" err="1">
                          <a:solidFill>
                            <a:schemeClr val="tx1"/>
                          </a:solidFill>
                          <a:latin typeface="Times New Roman" panose="02020603050405020304" pitchFamily="18" charset="0"/>
                          <a:cs typeface="Times New Roman" panose="02020603050405020304" pitchFamily="18" charset="0"/>
                        </a:rPr>
                        <a:t>cov</a:t>
                      </a:r>
                      <a:r>
                        <a:rPr lang="en-US" sz="1600" dirty="0">
                          <a:solidFill>
                            <a:schemeClr val="tx1"/>
                          </a:solidFill>
                          <a:latin typeface="Times New Roman" panose="02020603050405020304" pitchFamily="18" charset="0"/>
                          <a:cs typeface="Times New Roman" panose="02020603050405020304" pitchFamily="18" charset="0"/>
                        </a:rPr>
                        <a:t>,</a:t>
                      </a:r>
                      <a:r>
                        <a:rPr lang="en-US" sz="1600" baseline="0" dirty="0">
                          <a:solidFill>
                            <a:schemeClr val="tx1"/>
                          </a:solidFill>
                          <a:latin typeface="Times New Roman" panose="02020603050405020304" pitchFamily="18" charset="0"/>
                          <a:cs typeface="Times New Roman" panose="02020603050405020304" pitchFamily="18" charset="0"/>
                        </a:rPr>
                        <a:t> PLUS coordinate covalent)      </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Resonant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O</a:t>
                      </a:r>
                      <a:r>
                        <a:rPr lang="en-US" sz="1600" baseline="-25000" dirty="0">
                          <a:solidFill>
                            <a:schemeClr val="tx1"/>
                          </a:solidFill>
                          <a:latin typeface="Times New Roman" panose="02020603050405020304" pitchFamily="18" charset="0"/>
                          <a:cs typeface="Times New Roman" panose="02020603050405020304" pitchFamily="18" charset="0"/>
                        </a:rPr>
                        <a:t>3</a:t>
                      </a:r>
                      <a:r>
                        <a:rPr lang="en-US" sz="1600" dirty="0">
                          <a:solidFill>
                            <a:schemeClr val="tx1"/>
                          </a:solidFill>
                          <a:latin typeface="Times New Roman" panose="02020603050405020304" pitchFamily="18" charset="0"/>
                          <a:cs typeface="Times New Roman" panose="02020603050405020304" pitchFamily="18" charset="0"/>
                        </a:rPr>
                        <a:t>  (ozone park!)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Ionic + Covalent at the same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CuSO</a:t>
                      </a:r>
                      <a:r>
                        <a:rPr lang="en-US" sz="1600" baseline="-25000" dirty="0">
                          <a:solidFill>
                            <a:schemeClr val="tx1"/>
                          </a:solidFill>
                          <a:latin typeface="Times New Roman" panose="02020603050405020304" pitchFamily="18" charset="0"/>
                          <a:cs typeface="Times New Roman" panose="02020603050405020304" pitchFamily="18" charset="0"/>
                        </a:rPr>
                        <a:t>4</a:t>
                      </a:r>
                      <a:r>
                        <a:rPr lang="en-US" sz="1600" dirty="0">
                          <a:solidFill>
                            <a:schemeClr val="tx1"/>
                          </a:solidFill>
                          <a:latin typeface="Times New Roman" panose="02020603050405020304" pitchFamily="18" charset="0"/>
                          <a:cs typeface="Times New Roman" panose="02020603050405020304" pitchFamily="18" charset="0"/>
                        </a:rPr>
                        <a:t>·5H</a:t>
                      </a:r>
                      <a:r>
                        <a:rPr lang="en-US" sz="1600" baseline="-25000" dirty="0">
                          <a:solidFill>
                            <a:schemeClr val="tx1"/>
                          </a:solidFill>
                          <a:latin typeface="Times New Roman" panose="02020603050405020304" pitchFamily="18" charset="0"/>
                          <a:cs typeface="Times New Roman" panose="02020603050405020304" pitchFamily="18" charset="0"/>
                        </a:rPr>
                        <a:t>2</a:t>
                      </a:r>
                      <a:r>
                        <a:rPr lang="en-US" sz="1600" dirty="0">
                          <a:solidFill>
                            <a:schemeClr val="tx1"/>
                          </a:solidFill>
                          <a:latin typeface="Times New Roman" panose="02020603050405020304" pitchFamily="18" charset="0"/>
                          <a:cs typeface="Times New Roman" panose="02020603050405020304" pitchFamily="18" charset="0"/>
                        </a:rPr>
                        <a:t>O  (also has hydrogen bonding!)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Breaks the octet rule (more than 8e</a:t>
                      </a:r>
                      <a:r>
                        <a:rPr lang="en-US" altLang="en-US" sz="1600" baseline="30000" dirty="0">
                          <a:solidFill>
                            <a:prstClr val="black"/>
                          </a:solidFill>
                          <a:latin typeface="Times New Roman" panose="02020603050405020304" pitchFamily="18" charset="0"/>
                          <a:cs typeface="Times New Roman" panose="02020603050405020304" pitchFamily="18" charset="0"/>
                        </a:rPr>
                        <a:t>-</a:t>
                      </a:r>
                      <a:r>
                        <a:rPr lang="en-US" altLang="en-US" sz="1600" dirty="0">
                          <a:solidFill>
                            <a:prstClr val="black"/>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PCl</a:t>
                      </a:r>
                      <a:r>
                        <a:rPr lang="en-US" sz="1600" baseline="-25000" dirty="0">
                          <a:solidFill>
                            <a:schemeClr val="tx1"/>
                          </a:solidFill>
                          <a:latin typeface="Times New Roman" panose="02020603050405020304" pitchFamily="18" charset="0"/>
                          <a:cs typeface="Times New Roman" panose="02020603050405020304" pitchFamily="18" charset="0"/>
                        </a:rPr>
                        <a:t>5</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52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prstClr val="black"/>
                          </a:solidFill>
                          <a:latin typeface="Times New Roman" panose="02020603050405020304" pitchFamily="18" charset="0"/>
                          <a:cs typeface="Times New Roman" panose="02020603050405020304" pitchFamily="18" charset="0"/>
                        </a:rPr>
                        <a:t>Breaks the octet rule (less than 8e</a:t>
                      </a:r>
                      <a:r>
                        <a:rPr lang="en-US" altLang="en-US" sz="1600" baseline="30000" dirty="0">
                          <a:solidFill>
                            <a:prstClr val="black"/>
                          </a:solidFill>
                          <a:latin typeface="Times New Roman" panose="02020603050405020304" pitchFamily="18" charset="0"/>
                          <a:cs typeface="Times New Roman" panose="02020603050405020304" pitchFamily="18" charset="0"/>
                        </a:rPr>
                        <a:t>-</a:t>
                      </a:r>
                      <a:r>
                        <a:rPr lang="en-US" altLang="en-US" sz="1600" dirty="0">
                          <a:solidFill>
                            <a:prstClr val="black"/>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H</a:t>
                      </a:r>
                      <a:r>
                        <a:rPr lang="en-US" sz="1600" baseline="-25000" dirty="0">
                          <a:solidFill>
                            <a:schemeClr val="tx1"/>
                          </a:solidFill>
                          <a:latin typeface="Times New Roman" panose="02020603050405020304" pitchFamily="18" charset="0"/>
                          <a:cs typeface="Times New Roman" panose="02020603050405020304" pitchFamily="18" charset="0"/>
                        </a:rPr>
                        <a:t>2</a:t>
                      </a:r>
                      <a:r>
                        <a:rPr lang="en-US" sz="1600" dirty="0">
                          <a:solidFill>
                            <a:schemeClr val="tx1"/>
                          </a:solidFill>
                          <a:latin typeface="Times New Roman" panose="02020603050405020304" pitchFamily="18" charset="0"/>
                          <a:cs typeface="Times New Roman" panose="02020603050405020304" pitchFamily="18" charset="0"/>
                        </a:rPr>
                        <a:t> or </a:t>
                      </a:r>
                      <a:r>
                        <a:rPr lang="en-US" sz="1600" dirty="0" err="1">
                          <a:solidFill>
                            <a:schemeClr val="tx1"/>
                          </a:solidFill>
                          <a:latin typeface="Times New Roman" panose="02020603050405020304" pitchFamily="18" charset="0"/>
                          <a:cs typeface="Times New Roman" panose="02020603050405020304" pitchFamily="18" charset="0"/>
                        </a:rPr>
                        <a:t>LiF</a:t>
                      </a:r>
                      <a:r>
                        <a:rPr lang="en-US" sz="1600" dirty="0">
                          <a:solidFill>
                            <a:schemeClr val="tx1"/>
                          </a:solidFill>
                          <a:latin typeface="Times New Roman" panose="02020603050405020304" pitchFamily="18" charset="0"/>
                          <a:cs typeface="Times New Roman" panose="02020603050405020304" pitchFamily="18" charset="0"/>
                        </a:rPr>
                        <a:t>  (the lithium) or BF</a:t>
                      </a:r>
                      <a:r>
                        <a:rPr lang="en-US" sz="1600" baseline="-25000"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2464151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
            <a:ext cx="9144000" cy="990600"/>
          </a:xfrm>
          <a:solidFill>
            <a:srgbClr val="FFFF00"/>
          </a:solidFill>
        </p:spPr>
        <p:txBody>
          <a:bodyPr/>
          <a:lstStyle/>
          <a:p>
            <a:pPr eaLnBrk="1" hangingPunct="1"/>
            <a:r>
              <a:rPr lang="en-US" altLang="en-US" sz="4800" dirty="0">
                <a:latin typeface="Playpen Sans SemiBold" pitchFamily="2" charset="0"/>
                <a:ea typeface="Playpen Sans SemiBold" pitchFamily="2" charset="0"/>
              </a:rPr>
              <a:t>Bonding Class #7</a:t>
            </a:r>
          </a:p>
        </p:txBody>
      </p:sp>
      <p:sp>
        <p:nvSpPr>
          <p:cNvPr id="2051" name="Rectangle 3"/>
          <p:cNvSpPr>
            <a:spLocks noGrp="1" noChangeArrowheads="1"/>
          </p:cNvSpPr>
          <p:nvPr>
            <p:ph type="subTitle" idx="1"/>
          </p:nvPr>
        </p:nvSpPr>
        <p:spPr>
          <a:xfrm>
            <a:off x="0" y="990600"/>
            <a:ext cx="9144000" cy="3657600"/>
          </a:xfrm>
        </p:spPr>
        <p:txBody>
          <a:bodyPr/>
          <a:lstStyle/>
          <a:p>
            <a:pPr algn="l" eaLnBrk="1" hangingPunct="1"/>
            <a:r>
              <a:rPr lang="en-US" altLang="en-US" sz="2800" dirty="0">
                <a:solidFill>
                  <a:srgbClr val="FF0000"/>
                </a:solidFill>
                <a:latin typeface="Times New Roman" panose="02020603050405020304" pitchFamily="18" charset="0"/>
                <a:cs typeface="Times New Roman" panose="02020603050405020304" pitchFamily="18" charset="0"/>
              </a:rPr>
              <a:t>OB:  master relative oxidation numbers, review all bonding </a:t>
            </a:r>
          </a:p>
          <a:p>
            <a:pPr algn="l" eaLnBrk="1" hangingPunct="1">
              <a:spcBef>
                <a:spcPct val="50000"/>
              </a:spcBef>
              <a:buFontTx/>
              <a:buNone/>
            </a:pPr>
            <a:r>
              <a:rPr lang="en-US" altLang="en-US" sz="3600" dirty="0">
                <a:solidFill>
                  <a:srgbClr val="000000"/>
                </a:solidFill>
                <a:latin typeface="Times New Roman" panose="02020603050405020304" pitchFamily="18" charset="0"/>
                <a:cs typeface="Times New Roman" panose="02020603050405020304" pitchFamily="18" charset="0"/>
              </a:rPr>
              <a:t>A long, long time ago, </a:t>
            </a: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dirty="0">
                <a:solidFill>
                  <a:srgbClr val="000000"/>
                </a:solidFill>
                <a:latin typeface="Times New Roman" panose="02020603050405020304" pitchFamily="18" charset="0"/>
                <a:cs typeface="Times New Roman" panose="02020603050405020304" pitchFamily="18" charset="0"/>
              </a:rPr>
              <a:t>in a galaxy, </a:t>
            </a: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dirty="0">
                <a:solidFill>
                  <a:srgbClr val="000000"/>
                </a:solidFill>
                <a:latin typeface="Times New Roman" panose="02020603050405020304" pitchFamily="18" charset="0"/>
                <a:cs typeface="Times New Roman" panose="02020603050405020304" pitchFamily="18" charset="0"/>
              </a:rPr>
              <a:t>far, far away…</a:t>
            </a:r>
            <a:br>
              <a:rPr lang="en-US" altLang="en-US" sz="2400" dirty="0">
                <a:solidFill>
                  <a:srgbClr val="000099"/>
                </a:solidFill>
                <a:latin typeface="Times New Roman" panose="02020603050405020304" pitchFamily="18" charset="0"/>
                <a:cs typeface="Times New Roman" panose="02020603050405020304" pitchFamily="18" charset="0"/>
              </a:rPr>
            </a:br>
            <a:endParaRPr lang="en-US" altLang="en-US" sz="2400" dirty="0">
              <a:solidFill>
                <a:srgbClr val="000099"/>
              </a:solidFill>
              <a:latin typeface="Times New Roman" panose="02020603050405020304" pitchFamily="18" charset="0"/>
              <a:cs typeface="Times New Roman" panose="02020603050405020304" pitchFamily="18" charset="0"/>
            </a:endParaRPr>
          </a:p>
          <a:p>
            <a:pPr algn="l" eaLnBrk="1" hangingPunct="1">
              <a:spcBef>
                <a:spcPct val="50000"/>
              </a:spcBef>
              <a:buFontTx/>
              <a:buNone/>
            </a:pPr>
            <a:r>
              <a:rPr lang="en-US" altLang="en-US" sz="2800" b="1" dirty="0">
                <a:solidFill>
                  <a:srgbClr val="000000"/>
                </a:solidFill>
                <a:latin typeface="Playpen Sans SemiBold" pitchFamily="2" charset="0"/>
                <a:ea typeface="Playpen Sans SemiBold" pitchFamily="2" charset="0"/>
                <a:cs typeface="Times New Roman" panose="02020603050405020304" pitchFamily="18" charset="0"/>
              </a:rPr>
              <a:t>110.  R</a:t>
            </a:r>
            <a:r>
              <a:rPr lang="en-US" altLang="en-US" sz="2800" b="1" u="sng" dirty="0">
                <a:solidFill>
                  <a:srgbClr val="000000"/>
                </a:solidFill>
                <a:latin typeface="Playpen Sans SemiBold" pitchFamily="2" charset="0"/>
                <a:ea typeface="Playpen Sans SemiBold" pitchFamily="2" charset="0"/>
                <a:cs typeface="Times New Roman" panose="02020603050405020304" pitchFamily="18" charset="0"/>
              </a:rPr>
              <a:t>elative Oxidation Numbers</a:t>
            </a:r>
            <a:r>
              <a:rPr lang="en-US" altLang="en-US" sz="2800" b="1" dirty="0">
                <a:solidFill>
                  <a:srgbClr val="000000"/>
                </a:solidFill>
                <a:latin typeface="Playpen Sans SemiBold" pitchFamily="2" charset="0"/>
                <a:ea typeface="Playpen Sans SemiBold" pitchFamily="2" charset="0"/>
                <a:cs typeface="Times New Roman" panose="02020603050405020304" pitchFamily="18" charset="0"/>
              </a:rPr>
              <a:t>  are those positive and negative numbers in the corners of the NONMETALS on the periodic table.  </a:t>
            </a:r>
          </a:p>
          <a:p>
            <a:pPr algn="l" eaLnBrk="1" hangingPunct="1">
              <a:spcBef>
                <a:spcPct val="50000"/>
              </a:spcBef>
              <a:buFontTx/>
              <a:buNone/>
            </a:pPr>
            <a:r>
              <a:rPr lang="en-US" altLang="en-US" sz="2800" b="1" dirty="0">
                <a:solidFill>
                  <a:srgbClr val="0000CC"/>
                </a:solidFill>
                <a:latin typeface="Playpen Sans SemiBold" pitchFamily="2" charset="0"/>
                <a:ea typeface="Playpen Sans SemiBold" pitchFamily="2" charset="0"/>
                <a:cs typeface="Times New Roman" panose="02020603050405020304" pitchFamily="18" charset="0"/>
              </a:rPr>
              <a:t>They help us decide what ratios of atoms to atoms that molecular compounds make.</a:t>
            </a:r>
            <a:br>
              <a:rPr lang="en-US" altLang="en-US" sz="2400" b="1" dirty="0">
                <a:solidFill>
                  <a:srgbClr val="0000CC"/>
                </a:solidFill>
                <a:latin typeface="Times New Roman" panose="02020603050405020304" pitchFamily="18" charset="0"/>
                <a:cs typeface="Times New Roman" panose="02020603050405020304" pitchFamily="18" charset="0"/>
              </a:rPr>
            </a:br>
            <a:r>
              <a:rPr lang="en-US" altLang="en-US" sz="2400" b="1" dirty="0">
                <a:solidFill>
                  <a:srgbClr val="000000"/>
                </a:solidFill>
                <a:latin typeface="Times New Roman" panose="02020603050405020304" pitchFamily="18" charset="0"/>
                <a:cs typeface="Times New Roman" panose="02020603050405020304" pitchFamily="18" charset="0"/>
              </a:rPr>
              <a:t> </a:t>
            </a:r>
          </a:p>
          <a:p>
            <a:pPr algn="l" eaLnBrk="1" hangingPunct="1"/>
            <a:r>
              <a:rPr lang="en-US" altLang="en-US" sz="2400" dirty="0">
                <a:solidFill>
                  <a:srgbClr val="FF0000"/>
                </a:solidFill>
                <a:latin typeface="Times New Roman" panose="02020603050405020304" pitchFamily="18" charset="0"/>
                <a:cs typeface="Times New Roman" panose="02020603050405020304" pitchFamily="18" charset="0"/>
              </a:rPr>
              <a:t> </a:t>
            </a:r>
          </a:p>
          <a:p>
            <a:pPr eaLnBrk="1" hangingPunct="1"/>
            <a:endParaRPr lang="en-US" altLang="en-US" dirty="0">
              <a:solidFill>
                <a:srgbClr val="FF0000"/>
              </a:solidFill>
            </a:endParaRPr>
          </a:p>
          <a:p>
            <a:pPr eaLnBrk="1" hangingPunct="1"/>
            <a:endParaRPr lang="en-US" altLang="en-US" dirty="0">
              <a:solidFill>
                <a:srgbClr val="FF0000"/>
              </a:solidFill>
            </a:endParaRPr>
          </a:p>
          <a:p>
            <a:pPr eaLnBrk="1" hangingPunct="1"/>
            <a:endParaRPr lang="en-US" altLang="en-US" dirty="0">
              <a:solidFill>
                <a:srgbClr val="FF0000"/>
              </a:solidFill>
            </a:endParaRPr>
          </a:p>
          <a:p>
            <a:pPr eaLnBrk="1" hangingPunct="1"/>
            <a:r>
              <a:rPr lang="en-US" altLang="en-US" dirty="0">
                <a:solidFill>
                  <a:prstClr val="black"/>
                </a:solidFill>
                <a:latin typeface="Comic Sans MS" panose="030F0702030302020204" pitchFamily="66" charset="0"/>
              </a:rPr>
              <a:t> </a:t>
            </a:r>
            <a:endParaRPr lang="en-US" altLang="en-US" dirty="0">
              <a:solidFill>
                <a:srgbClr val="FF0000"/>
              </a:solidFill>
            </a:endParaRPr>
          </a:p>
        </p:txBody>
      </p:sp>
      <p:pic>
        <p:nvPicPr>
          <p:cNvPr id="4098" name="Picture 2" descr="Star Wars - Simple English Wikipedia, the free encyclopedia">
            <a:extLst>
              <a:ext uri="{FF2B5EF4-FFF2-40B4-BE49-F238E27FC236}">
                <a16:creationId xmlns:a16="http://schemas.microsoft.com/office/drawing/2014/main" id="{6113B2F5-A431-E7A6-AF5B-C4BBBAC48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804307"/>
            <a:ext cx="275272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06193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0424" y="-35351"/>
            <a:ext cx="9123575"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111.</a:t>
            </a:r>
            <a:br>
              <a:rPr lang="en-US" altLang="en-US" sz="1800" b="1" dirty="0">
                <a:solidFill>
                  <a:srgbClr val="FF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Hydrogen has a +1 and a –1 oxidation number</a:t>
            </a:r>
            <a:r>
              <a:rPr lang="en-US" altLang="en-US" sz="1800" dirty="0">
                <a:solidFill>
                  <a:srgbClr val="00000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dirty="0">
                <a:solidFill>
                  <a:srgbClr val="0000CC"/>
                </a:solidFill>
                <a:latin typeface="Times New Roman" panose="02020603050405020304" pitchFamily="18" charset="0"/>
                <a:cs typeface="Times New Roman" panose="02020603050405020304" pitchFamily="18" charset="0"/>
              </a:rPr>
              <a:t>Oxygen has only a – 2 oxidation number</a:t>
            </a:r>
            <a:r>
              <a:rPr lang="en-US" altLang="en-US" sz="1800" dirty="0">
                <a:solidFill>
                  <a:srgbClr val="00000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1800" dirty="0">
                <a:solidFill>
                  <a:srgbClr val="000000"/>
                </a:solidFill>
                <a:latin typeface="Times New Roman" panose="02020603050405020304" pitchFamily="18" charset="0"/>
                <a:cs typeface="Times New Roman" panose="02020603050405020304" pitchFamily="18" charset="0"/>
              </a:rPr>
              <a:t>To “make” molecules, you combine atoms to atoms, so that the sum of the oxidation number </a:t>
            </a:r>
            <a:br>
              <a:rPr lang="en-US" altLang="en-US" sz="1800" dirty="0">
                <a:solidFill>
                  <a:srgbClr val="000000"/>
                </a:solidFill>
                <a:latin typeface="Times New Roman" panose="02020603050405020304" pitchFamily="18" charset="0"/>
                <a:cs typeface="Times New Roman" panose="02020603050405020304" pitchFamily="18" charset="0"/>
              </a:rPr>
            </a:br>
            <a:r>
              <a:rPr lang="en-US" altLang="en-US" sz="1800" dirty="0">
                <a:solidFill>
                  <a:srgbClr val="000000"/>
                </a:solidFill>
                <a:latin typeface="Times New Roman" panose="02020603050405020304" pitchFamily="18" charset="0"/>
                <a:cs typeface="Times New Roman" panose="02020603050405020304" pitchFamily="18" charset="0"/>
              </a:rPr>
              <a:t>is zero.  These are numbers, not ion charges!</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endParaRPr lang="en-US" altLang="en-US" sz="2800" dirty="0">
              <a:solidFill>
                <a:srgbClr val="000099"/>
              </a:solidFill>
              <a:latin typeface="Comic Sans MS" panose="030F0702030302020204" pitchFamily="66" charset="0"/>
            </a:endParaRPr>
          </a:p>
        </p:txBody>
      </p:sp>
      <p:cxnSp>
        <p:nvCxnSpPr>
          <p:cNvPr id="3" name="Straight Connector 2"/>
          <p:cNvCxnSpPr/>
          <p:nvPr/>
        </p:nvCxnSpPr>
        <p:spPr>
          <a:xfrm>
            <a:off x="1447800" y="2971800"/>
            <a:ext cx="0" cy="213360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71500" y="3352800"/>
            <a:ext cx="17526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96734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0424" y="-35351"/>
            <a:ext cx="9123575"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111</a:t>
            </a:r>
            <a:r>
              <a:rPr lang="en-US" altLang="en-US" sz="1800" b="1" dirty="0">
                <a:solidFill>
                  <a:srgbClr val="FF0000"/>
                </a:solidFill>
                <a:latin typeface="Times New Roman" panose="02020603050405020304" pitchFamily="18" charset="0"/>
                <a:cs typeface="Times New Roman" panose="02020603050405020304" pitchFamily="18" charset="0"/>
              </a:rPr>
              <a:t>.  </a:t>
            </a:r>
            <a:br>
              <a:rPr lang="en-US" altLang="en-US" sz="1800" b="1" dirty="0">
                <a:solidFill>
                  <a:srgbClr val="FF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Hydrogen has a +1 and a –1 oxidation number</a:t>
            </a:r>
            <a:r>
              <a:rPr lang="en-US" altLang="en-US" sz="1800" dirty="0">
                <a:solidFill>
                  <a:srgbClr val="00000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dirty="0">
                <a:solidFill>
                  <a:srgbClr val="0000CC"/>
                </a:solidFill>
                <a:latin typeface="Times New Roman" panose="02020603050405020304" pitchFamily="18" charset="0"/>
                <a:cs typeface="Times New Roman" panose="02020603050405020304" pitchFamily="18" charset="0"/>
              </a:rPr>
              <a:t>Oxygen has only a – 2 oxidation number</a:t>
            </a:r>
            <a:r>
              <a:rPr lang="en-US" altLang="en-US" sz="1800" dirty="0">
                <a:solidFill>
                  <a:srgbClr val="00000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1800" dirty="0">
                <a:solidFill>
                  <a:srgbClr val="000000"/>
                </a:solidFill>
                <a:latin typeface="Times New Roman" panose="02020603050405020304" pitchFamily="18" charset="0"/>
                <a:cs typeface="Times New Roman" panose="02020603050405020304" pitchFamily="18" charset="0"/>
              </a:rPr>
              <a:t>To “make” molecules, you combine atoms to atoms, so that the sum of the oxidation number </a:t>
            </a:r>
            <a:br>
              <a:rPr lang="en-US" altLang="en-US" sz="1800" dirty="0">
                <a:solidFill>
                  <a:srgbClr val="000000"/>
                </a:solidFill>
                <a:latin typeface="Times New Roman" panose="02020603050405020304" pitchFamily="18" charset="0"/>
                <a:cs typeface="Times New Roman" panose="02020603050405020304" pitchFamily="18" charset="0"/>
              </a:rPr>
            </a:br>
            <a:r>
              <a:rPr lang="en-US" altLang="en-US" sz="1800" dirty="0">
                <a:solidFill>
                  <a:srgbClr val="000000"/>
                </a:solidFill>
                <a:latin typeface="Times New Roman" panose="02020603050405020304" pitchFamily="18" charset="0"/>
                <a:cs typeface="Times New Roman" panose="02020603050405020304" pitchFamily="18" charset="0"/>
              </a:rPr>
              <a:t>is zero.  These are numbers, not ion charges!</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endParaRPr lang="en-US" altLang="en-US" sz="2800" dirty="0">
              <a:solidFill>
                <a:srgbClr val="000099"/>
              </a:solidFill>
              <a:latin typeface="Comic Sans MS" panose="030F0702030302020204" pitchFamily="66" charset="0"/>
            </a:endParaRPr>
          </a:p>
        </p:txBody>
      </p:sp>
      <p:cxnSp>
        <p:nvCxnSpPr>
          <p:cNvPr id="2" name="Straight Connector 1">
            <a:extLst>
              <a:ext uri="{FF2B5EF4-FFF2-40B4-BE49-F238E27FC236}">
                <a16:creationId xmlns:a16="http://schemas.microsoft.com/office/drawing/2014/main" id="{33E613B7-8DC9-E8AD-9E1D-C63A2E2AFC14}"/>
              </a:ext>
            </a:extLst>
          </p:cNvPr>
          <p:cNvCxnSpPr/>
          <p:nvPr/>
        </p:nvCxnSpPr>
        <p:spPr>
          <a:xfrm>
            <a:off x="1254411" y="3030794"/>
            <a:ext cx="0" cy="213360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B33D948-53E7-9861-441B-AF50D90A5664}"/>
              </a:ext>
            </a:extLst>
          </p:cNvPr>
          <p:cNvCxnSpPr/>
          <p:nvPr/>
        </p:nvCxnSpPr>
        <p:spPr>
          <a:xfrm flipH="1">
            <a:off x="378111" y="3411794"/>
            <a:ext cx="17526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A63053F-3FEA-18B8-A529-89F100E40C3A}"/>
              </a:ext>
            </a:extLst>
          </p:cNvPr>
          <p:cNvSpPr txBox="1"/>
          <p:nvPr/>
        </p:nvSpPr>
        <p:spPr>
          <a:xfrm>
            <a:off x="533400" y="2819400"/>
            <a:ext cx="718121" cy="2000548"/>
          </a:xfrm>
          <a:prstGeom prst="rect">
            <a:avLst/>
          </a:prstGeom>
          <a:noFill/>
        </p:spPr>
        <p:txBody>
          <a:bodyPr wrap="square" rtlCol="0">
            <a:spAutoFit/>
          </a:bodyPr>
          <a:lstStyle/>
          <a:p>
            <a:pPr algn="ctr"/>
            <a:r>
              <a:rPr lang="en-US" sz="3600" dirty="0">
                <a:solidFill>
                  <a:srgbClr val="FF0000"/>
                </a:solidFill>
              </a:rPr>
              <a:t>H</a:t>
            </a:r>
            <a:br>
              <a:rPr lang="en-US" sz="800" dirty="0">
                <a:solidFill>
                  <a:srgbClr val="FF0000"/>
                </a:solidFill>
              </a:rPr>
            </a:br>
            <a:br>
              <a:rPr lang="en-US" sz="800" dirty="0">
                <a:solidFill>
                  <a:srgbClr val="FF0000"/>
                </a:solidFill>
              </a:rPr>
            </a:br>
            <a:br>
              <a:rPr lang="en-US" sz="800" dirty="0">
                <a:solidFill>
                  <a:srgbClr val="FF0000"/>
                </a:solidFill>
              </a:rPr>
            </a:br>
            <a:r>
              <a:rPr lang="en-US" sz="3600" dirty="0">
                <a:solidFill>
                  <a:srgbClr val="FF0000"/>
                </a:solidFill>
              </a:rPr>
              <a:t>+1</a:t>
            </a:r>
            <a:br>
              <a:rPr lang="en-US" sz="3600" dirty="0">
                <a:solidFill>
                  <a:srgbClr val="FF0000"/>
                </a:solidFill>
              </a:rPr>
            </a:br>
            <a:r>
              <a:rPr lang="en-US" sz="3600" dirty="0">
                <a:solidFill>
                  <a:srgbClr val="FF0000"/>
                </a:solidFill>
              </a:rPr>
              <a:t>-1</a:t>
            </a:r>
          </a:p>
        </p:txBody>
      </p:sp>
      <p:sp>
        <p:nvSpPr>
          <p:cNvPr id="7" name="TextBox 6">
            <a:extLst>
              <a:ext uri="{FF2B5EF4-FFF2-40B4-BE49-F238E27FC236}">
                <a16:creationId xmlns:a16="http://schemas.microsoft.com/office/drawing/2014/main" id="{EFDF4FE3-304D-EE38-3626-0E9DFADBD847}"/>
              </a:ext>
            </a:extLst>
          </p:cNvPr>
          <p:cNvSpPr txBox="1"/>
          <p:nvPr/>
        </p:nvSpPr>
        <p:spPr>
          <a:xfrm>
            <a:off x="1254411" y="2815166"/>
            <a:ext cx="873410" cy="1508105"/>
          </a:xfrm>
          <a:prstGeom prst="rect">
            <a:avLst/>
          </a:prstGeom>
          <a:noFill/>
        </p:spPr>
        <p:txBody>
          <a:bodyPr wrap="square" rtlCol="0">
            <a:spAutoFit/>
          </a:bodyPr>
          <a:lstStyle/>
          <a:p>
            <a:pPr algn="ctr"/>
            <a:r>
              <a:rPr lang="en-US" sz="3600" dirty="0">
                <a:solidFill>
                  <a:srgbClr val="0000CC"/>
                </a:solidFill>
              </a:rPr>
              <a:t>O</a:t>
            </a:r>
          </a:p>
          <a:p>
            <a:pPr algn="ctr"/>
            <a:endParaRPr lang="en-US" sz="2000" dirty="0">
              <a:solidFill>
                <a:srgbClr val="0000CC"/>
              </a:solidFill>
            </a:endParaRPr>
          </a:p>
          <a:p>
            <a:pPr algn="ctr"/>
            <a:r>
              <a:rPr lang="en-US" sz="3600" dirty="0">
                <a:solidFill>
                  <a:srgbClr val="0000CC"/>
                </a:solidFill>
              </a:rPr>
              <a:t>-2</a:t>
            </a:r>
          </a:p>
        </p:txBody>
      </p:sp>
      <p:sp>
        <p:nvSpPr>
          <p:cNvPr id="8" name="TextBox 7">
            <a:extLst>
              <a:ext uri="{FF2B5EF4-FFF2-40B4-BE49-F238E27FC236}">
                <a16:creationId xmlns:a16="http://schemas.microsoft.com/office/drawing/2014/main" id="{6BCAF1B7-0D55-596E-09D4-C1E82FCC89C2}"/>
              </a:ext>
            </a:extLst>
          </p:cNvPr>
          <p:cNvSpPr txBox="1"/>
          <p:nvPr/>
        </p:nvSpPr>
        <p:spPr>
          <a:xfrm>
            <a:off x="5925533" y="2963991"/>
            <a:ext cx="3200400" cy="2862322"/>
          </a:xfrm>
          <a:prstGeom prst="rect">
            <a:avLst/>
          </a:prstGeom>
          <a:noFill/>
        </p:spPr>
        <p:txBody>
          <a:bodyPr wrap="square" rtlCol="0">
            <a:spAutoFit/>
          </a:bodyPr>
          <a:lstStyle/>
          <a:p>
            <a:r>
              <a:rPr lang="en-US" altLang="en-US" sz="1800" dirty="0">
                <a:solidFill>
                  <a:srgbClr val="000099"/>
                </a:solidFill>
                <a:latin typeface="Comic Sans MS" panose="030F0702030302020204" pitchFamily="66" charset="0"/>
              </a:rPr>
              <a:t>Since oxygen is -2, it will take two +1 hydrogen atoms </a:t>
            </a:r>
            <a:br>
              <a:rPr lang="en-US" altLang="en-US" sz="1800" dirty="0">
                <a:solidFill>
                  <a:srgbClr val="000099"/>
                </a:solidFill>
                <a:latin typeface="Comic Sans MS" panose="030F0702030302020204" pitchFamily="66" charset="0"/>
              </a:rPr>
            </a:br>
            <a:r>
              <a:rPr lang="en-US" altLang="en-US" sz="1800" dirty="0">
                <a:solidFill>
                  <a:srgbClr val="000099"/>
                </a:solidFill>
                <a:latin typeface="Comic Sans MS" panose="030F0702030302020204" pitchFamily="66" charset="0"/>
              </a:rPr>
              <a:t>to </a:t>
            </a:r>
            <a:r>
              <a:rPr lang="en-US" altLang="en-US" dirty="0">
                <a:solidFill>
                  <a:srgbClr val="000099"/>
                </a:solidFill>
                <a:latin typeface="Comic Sans MS" panose="030F0702030302020204" pitchFamily="66" charset="0"/>
              </a:rPr>
              <a:t>sum to zero</a:t>
            </a:r>
            <a:r>
              <a:rPr lang="en-US" altLang="en-US" sz="1800" dirty="0">
                <a:solidFill>
                  <a:srgbClr val="000099"/>
                </a:solidFill>
                <a:latin typeface="Comic Sans MS" panose="030F0702030302020204" pitchFamily="66" charset="0"/>
              </a:rPr>
              <a:t>.  </a:t>
            </a:r>
          </a:p>
          <a:p>
            <a:endParaRPr lang="en-US" altLang="en-US" dirty="0">
              <a:solidFill>
                <a:srgbClr val="000099"/>
              </a:solidFill>
              <a:latin typeface="Comic Sans MS" panose="030F0702030302020204" pitchFamily="66" charset="0"/>
            </a:endParaRPr>
          </a:p>
          <a:p>
            <a:r>
              <a:rPr lang="en-US" altLang="en-US" sz="1800" dirty="0">
                <a:solidFill>
                  <a:srgbClr val="000099"/>
                </a:solidFill>
                <a:latin typeface="Comic Sans MS" panose="030F0702030302020204" pitchFamily="66" charset="0"/>
              </a:rPr>
              <a:t>That is why </a:t>
            </a:r>
            <a:br>
              <a:rPr lang="en-US" altLang="en-US" sz="1800" dirty="0">
                <a:solidFill>
                  <a:srgbClr val="000099"/>
                </a:solidFill>
                <a:latin typeface="Comic Sans MS" panose="030F0702030302020204" pitchFamily="66" charset="0"/>
              </a:rPr>
            </a:br>
            <a:r>
              <a:rPr lang="en-US" altLang="en-US" sz="1800" dirty="0">
                <a:solidFill>
                  <a:srgbClr val="000099"/>
                </a:solidFill>
                <a:latin typeface="Comic Sans MS" panose="030F0702030302020204" pitchFamily="66" charset="0"/>
              </a:rPr>
              <a:t>the formula is H</a:t>
            </a:r>
            <a:r>
              <a:rPr lang="en-US" altLang="en-US" sz="1800" baseline="-25000" dirty="0">
                <a:solidFill>
                  <a:srgbClr val="000099"/>
                </a:solidFill>
                <a:latin typeface="Comic Sans MS" panose="030F0702030302020204" pitchFamily="66" charset="0"/>
              </a:rPr>
              <a:t>2</a:t>
            </a:r>
            <a:r>
              <a:rPr lang="en-US" altLang="en-US" sz="1800" dirty="0">
                <a:solidFill>
                  <a:srgbClr val="000099"/>
                </a:solidFill>
                <a:latin typeface="Comic Sans MS" panose="030F0702030302020204" pitchFamily="66" charset="0"/>
              </a:rPr>
              <a:t>O is good.  </a:t>
            </a:r>
          </a:p>
          <a:p>
            <a:endParaRPr lang="en-US" altLang="en-US" dirty="0">
              <a:solidFill>
                <a:srgbClr val="000099"/>
              </a:solidFill>
              <a:latin typeface="Comic Sans MS" panose="030F0702030302020204" pitchFamily="66" charset="0"/>
            </a:endParaRPr>
          </a:p>
          <a:p>
            <a:r>
              <a:rPr lang="en-US" altLang="en-US" sz="1800" dirty="0">
                <a:solidFill>
                  <a:srgbClr val="000099"/>
                </a:solidFill>
                <a:latin typeface="Comic Sans MS" panose="030F0702030302020204" pitchFamily="66" charset="0"/>
              </a:rPr>
              <a:t>That’s why H</a:t>
            </a:r>
            <a:r>
              <a:rPr lang="en-US" altLang="en-US" sz="1800" baseline="-25000" dirty="0">
                <a:solidFill>
                  <a:srgbClr val="000099"/>
                </a:solidFill>
                <a:latin typeface="Comic Sans MS" panose="030F0702030302020204" pitchFamily="66" charset="0"/>
              </a:rPr>
              <a:t>3</a:t>
            </a:r>
            <a:r>
              <a:rPr lang="en-US" altLang="en-US" sz="1800" dirty="0">
                <a:solidFill>
                  <a:srgbClr val="000099"/>
                </a:solidFill>
                <a:latin typeface="Comic Sans MS" panose="030F0702030302020204" pitchFamily="66" charset="0"/>
              </a:rPr>
              <a:t>O or </a:t>
            </a:r>
            <a:br>
              <a:rPr lang="en-US" altLang="en-US" sz="1800" dirty="0">
                <a:solidFill>
                  <a:srgbClr val="000099"/>
                </a:solidFill>
                <a:latin typeface="Comic Sans MS" panose="030F0702030302020204" pitchFamily="66" charset="0"/>
              </a:rPr>
            </a:br>
            <a:r>
              <a:rPr lang="en-US" altLang="en-US" sz="1800" dirty="0">
                <a:solidFill>
                  <a:srgbClr val="000099"/>
                </a:solidFill>
                <a:latin typeface="Comic Sans MS" panose="030F0702030302020204" pitchFamily="66" charset="0"/>
              </a:rPr>
              <a:t>HO </a:t>
            </a:r>
            <a:r>
              <a:rPr lang="en-US" altLang="en-US" sz="1800" u="sng" dirty="0">
                <a:solidFill>
                  <a:srgbClr val="000099"/>
                </a:solidFill>
                <a:latin typeface="Comic Sans MS" panose="030F0702030302020204" pitchFamily="66" charset="0"/>
              </a:rPr>
              <a:t>cannot</a:t>
            </a:r>
            <a:r>
              <a:rPr lang="en-US" altLang="en-US" sz="1800" dirty="0">
                <a:solidFill>
                  <a:srgbClr val="000099"/>
                </a:solidFill>
                <a:latin typeface="Comic Sans MS" panose="030F0702030302020204" pitchFamily="66" charset="0"/>
              </a:rPr>
              <a:t> form.  </a:t>
            </a:r>
          </a:p>
          <a:p>
            <a:endParaRPr lang="en-US" dirty="0"/>
          </a:p>
        </p:txBody>
      </p:sp>
      <p:cxnSp>
        <p:nvCxnSpPr>
          <p:cNvPr id="10" name="Straight Connector 9">
            <a:extLst>
              <a:ext uri="{FF2B5EF4-FFF2-40B4-BE49-F238E27FC236}">
                <a16:creationId xmlns:a16="http://schemas.microsoft.com/office/drawing/2014/main" id="{4F371BF8-CF6D-5256-51F1-F13056EFEE9E}"/>
              </a:ext>
            </a:extLst>
          </p:cNvPr>
          <p:cNvCxnSpPr>
            <a:cxnSpLocks/>
          </p:cNvCxnSpPr>
          <p:nvPr/>
        </p:nvCxnSpPr>
        <p:spPr>
          <a:xfrm flipV="1">
            <a:off x="1981200" y="3810000"/>
            <a:ext cx="1143000" cy="15240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60871FC0-3480-E9EE-9E52-0C06BE821D22}"/>
              </a:ext>
            </a:extLst>
          </p:cNvPr>
          <p:cNvSpPr txBox="1"/>
          <p:nvPr/>
        </p:nvSpPr>
        <p:spPr>
          <a:xfrm>
            <a:off x="3200399" y="3581400"/>
            <a:ext cx="2667251" cy="298543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2:1  =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2 negative oxidation numbers cannot sum to zero.</a:t>
            </a:r>
          </a:p>
          <a:p>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The –1 oxidation number is not used here.  </a:t>
            </a:r>
          </a:p>
        </p:txBody>
      </p:sp>
      <p:cxnSp>
        <p:nvCxnSpPr>
          <p:cNvPr id="13" name="Straight Connector 12">
            <a:extLst>
              <a:ext uri="{FF2B5EF4-FFF2-40B4-BE49-F238E27FC236}">
                <a16:creationId xmlns:a16="http://schemas.microsoft.com/office/drawing/2014/main" id="{0B311884-7A33-1D02-53AD-A07674E96AF4}"/>
              </a:ext>
            </a:extLst>
          </p:cNvPr>
          <p:cNvCxnSpPr>
            <a:cxnSpLocks/>
          </p:cNvCxnSpPr>
          <p:nvPr/>
        </p:nvCxnSpPr>
        <p:spPr>
          <a:xfrm flipV="1">
            <a:off x="1069690" y="4209736"/>
            <a:ext cx="548116" cy="3249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21EA43-03EF-FCA8-2943-1D0DB463F0EC}"/>
              </a:ext>
            </a:extLst>
          </p:cNvPr>
          <p:cNvCxnSpPr/>
          <p:nvPr/>
        </p:nvCxnSpPr>
        <p:spPr>
          <a:xfrm>
            <a:off x="1847119" y="4261696"/>
            <a:ext cx="1219200" cy="3249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2C7921-24E9-9178-DEF8-F6A21F52C2D9}"/>
              </a:ext>
            </a:extLst>
          </p:cNvPr>
          <p:cNvCxnSpPr>
            <a:cxnSpLocks/>
          </p:cNvCxnSpPr>
          <p:nvPr/>
        </p:nvCxnSpPr>
        <p:spPr>
          <a:xfrm>
            <a:off x="1116726" y="3854302"/>
            <a:ext cx="407274" cy="10809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379159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91440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0000"/>
                </a:solidFill>
                <a:latin typeface="Times New Roman" panose="02020603050405020304" pitchFamily="18" charset="0"/>
                <a:cs typeface="Times New Roman" panose="02020603050405020304" pitchFamily="18" charset="0"/>
              </a:rPr>
              <a:t>112.  </a:t>
            </a:r>
            <a:r>
              <a:rPr lang="en-US" altLang="en-US" sz="2400" dirty="0">
                <a:solidFill>
                  <a:srgbClr val="000000"/>
                </a:solidFill>
                <a:latin typeface="Times New Roman" panose="02020603050405020304" pitchFamily="18" charset="0"/>
                <a:cs typeface="Times New Roman" panose="02020603050405020304" pitchFamily="18" charset="0"/>
              </a:rPr>
              <a:t>Determine the relative oxidation numbers in these molecules…</a:t>
            </a:r>
          </a:p>
          <a:p>
            <a:pPr eaLnBrk="1" hangingPunct="1">
              <a:spcBef>
                <a:spcPct val="50000"/>
              </a:spcBef>
              <a:buFontTx/>
              <a:buNone/>
            </a:pPr>
            <a:r>
              <a:rPr lang="en-US" altLang="en-US" sz="4800" dirty="0">
                <a:solidFill>
                  <a:schemeClr val="bg1"/>
                </a:solidFill>
                <a:latin typeface="Times New Roman" panose="02020603050405020304" pitchFamily="18" charset="0"/>
                <a:cs typeface="Times New Roman" panose="02020603050405020304" pitchFamily="18" charset="0"/>
              </a:rPr>
              <a:t>H</a:t>
            </a:r>
            <a:r>
              <a:rPr lang="en-US" altLang="en-US" sz="4800" baseline="30000" dirty="0">
                <a:solidFill>
                  <a:schemeClr val="bg1"/>
                </a:solidFill>
                <a:latin typeface="Times New Roman" panose="02020603050405020304" pitchFamily="18" charset="0"/>
                <a:cs typeface="Times New Roman" panose="02020603050405020304" pitchFamily="18" charset="0"/>
              </a:rPr>
              <a:t>+1</a:t>
            </a:r>
            <a:r>
              <a:rPr lang="en-US" altLang="en-US" sz="4800" dirty="0">
                <a:solidFill>
                  <a:schemeClr val="bg1"/>
                </a:solidFill>
                <a:latin typeface="Times New Roman" panose="02020603050405020304" pitchFamily="18" charset="0"/>
                <a:cs typeface="Times New Roman" panose="02020603050405020304" pitchFamily="18" charset="0"/>
              </a:rPr>
              <a:t>  Cl</a:t>
            </a:r>
            <a:r>
              <a:rPr lang="en-US" altLang="en-US" sz="4800" baseline="30000" dirty="0">
                <a:solidFill>
                  <a:schemeClr val="bg1"/>
                </a:solidFill>
                <a:latin typeface="Times New Roman" panose="02020603050405020304" pitchFamily="18" charset="0"/>
                <a:cs typeface="Times New Roman" panose="02020603050405020304" pitchFamily="18" charset="0"/>
              </a:rPr>
              <a:t>-1</a:t>
            </a:r>
            <a:r>
              <a:rPr lang="en-US" altLang="en-US" sz="4800" dirty="0">
                <a:solidFill>
                  <a:schemeClr val="bg1"/>
                </a:solidFill>
                <a:latin typeface="Times New Roman" panose="02020603050405020304" pitchFamily="18" charset="0"/>
                <a:cs typeface="Times New Roman" panose="02020603050405020304" pitchFamily="18" charset="0"/>
              </a:rPr>
              <a:t>   (+1) + (-1) = 0</a:t>
            </a:r>
          </a:p>
          <a:p>
            <a:pPr eaLnBrk="1" hangingPunct="1">
              <a:spcBef>
                <a:spcPct val="50000"/>
              </a:spcBef>
              <a:buFontTx/>
              <a:buNone/>
            </a:pPr>
            <a:endParaRPr lang="en-US" altLang="en-US" sz="4800" dirty="0">
              <a:solidFill>
                <a:schemeClr val="bg1"/>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4800" dirty="0">
                <a:solidFill>
                  <a:schemeClr val="bg1"/>
                </a:solidFill>
                <a:latin typeface="Times New Roman" panose="02020603050405020304" pitchFamily="18" charset="0"/>
                <a:cs typeface="Times New Roman" panose="02020603050405020304" pitchFamily="18" charset="0"/>
              </a:rPr>
              <a:t>C</a:t>
            </a:r>
            <a:r>
              <a:rPr lang="en-US" altLang="en-US" sz="4800" baseline="30000" dirty="0">
                <a:solidFill>
                  <a:schemeClr val="bg1"/>
                </a:solidFill>
                <a:latin typeface="Times New Roman" panose="02020603050405020304" pitchFamily="18" charset="0"/>
                <a:cs typeface="Times New Roman" panose="02020603050405020304" pitchFamily="18" charset="0"/>
              </a:rPr>
              <a:t>+4</a:t>
            </a:r>
            <a:r>
              <a:rPr lang="en-US" altLang="en-US" sz="4800" dirty="0">
                <a:solidFill>
                  <a:schemeClr val="bg1"/>
                </a:solidFill>
                <a:latin typeface="Times New Roman" panose="02020603050405020304" pitchFamily="18" charset="0"/>
                <a:cs typeface="Times New Roman" panose="02020603050405020304" pitchFamily="18" charset="0"/>
              </a:rPr>
              <a:t>  O</a:t>
            </a:r>
            <a:r>
              <a:rPr lang="en-US" altLang="en-US" sz="4800" baseline="30000" dirty="0">
                <a:solidFill>
                  <a:schemeClr val="bg1"/>
                </a:solidFill>
                <a:latin typeface="Times New Roman" panose="02020603050405020304" pitchFamily="18" charset="0"/>
                <a:cs typeface="Times New Roman" panose="02020603050405020304" pitchFamily="18" charset="0"/>
              </a:rPr>
              <a:t>-2</a:t>
            </a:r>
            <a:r>
              <a:rPr lang="en-US" altLang="en-US" sz="4800" dirty="0">
                <a:solidFill>
                  <a:schemeClr val="bg1"/>
                </a:solidFill>
                <a:latin typeface="Times New Roman" panose="02020603050405020304" pitchFamily="18" charset="0"/>
                <a:cs typeface="Times New Roman" panose="02020603050405020304" pitchFamily="18" charset="0"/>
              </a:rPr>
              <a:t>   (+4) + 2x(-2) = 0</a:t>
            </a:r>
          </a:p>
          <a:p>
            <a:pPr eaLnBrk="1" hangingPunct="1">
              <a:spcBef>
                <a:spcPct val="50000"/>
              </a:spcBef>
              <a:buFontTx/>
              <a:buNone/>
            </a:pPr>
            <a:endParaRPr lang="en-US" altLang="en-US" sz="4800" dirty="0">
              <a:solidFill>
                <a:srgbClr val="000099"/>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4800" dirty="0">
                <a:solidFill>
                  <a:schemeClr val="bg1"/>
                </a:solidFill>
                <a:latin typeface="Times New Roman" panose="02020603050405020304" pitchFamily="18" charset="0"/>
                <a:cs typeface="Times New Roman" panose="02020603050405020304" pitchFamily="18" charset="0"/>
              </a:rPr>
              <a:t>As</a:t>
            </a:r>
            <a:r>
              <a:rPr lang="en-US" altLang="en-US" sz="4800" baseline="30000" dirty="0">
                <a:solidFill>
                  <a:schemeClr val="bg1"/>
                </a:solidFill>
                <a:latin typeface="Times New Roman" panose="02020603050405020304" pitchFamily="18" charset="0"/>
                <a:cs typeface="Times New Roman" panose="02020603050405020304" pitchFamily="18" charset="0"/>
              </a:rPr>
              <a:t>+3  </a:t>
            </a:r>
            <a:r>
              <a:rPr lang="en-US" altLang="en-US" sz="4800" dirty="0">
                <a:solidFill>
                  <a:schemeClr val="bg1"/>
                </a:solidFill>
                <a:latin typeface="Times New Roman" panose="02020603050405020304" pitchFamily="18" charset="0"/>
                <a:cs typeface="Times New Roman" panose="02020603050405020304" pitchFamily="18" charset="0"/>
              </a:rPr>
              <a:t>Cl</a:t>
            </a:r>
            <a:r>
              <a:rPr lang="en-US" altLang="en-US" sz="4800" baseline="30000" dirty="0">
                <a:solidFill>
                  <a:schemeClr val="bg1"/>
                </a:solidFill>
                <a:latin typeface="Times New Roman" panose="02020603050405020304" pitchFamily="18" charset="0"/>
                <a:cs typeface="Times New Roman" panose="02020603050405020304" pitchFamily="18" charset="0"/>
              </a:rPr>
              <a:t>-1</a:t>
            </a:r>
            <a:r>
              <a:rPr lang="en-US" altLang="en-US" sz="4800" dirty="0">
                <a:solidFill>
                  <a:schemeClr val="bg1"/>
                </a:solidFill>
                <a:latin typeface="Times New Roman" panose="02020603050405020304" pitchFamily="18" charset="0"/>
                <a:cs typeface="Times New Roman" panose="02020603050405020304" pitchFamily="18" charset="0"/>
              </a:rPr>
              <a:t>  (+3) + 3x(-1) = 0</a:t>
            </a:r>
          </a:p>
        </p:txBody>
      </p:sp>
      <p:graphicFrame>
        <p:nvGraphicFramePr>
          <p:cNvPr id="2" name="Table 1">
            <a:extLst>
              <a:ext uri="{FF2B5EF4-FFF2-40B4-BE49-F238E27FC236}">
                <a16:creationId xmlns:a16="http://schemas.microsoft.com/office/drawing/2014/main" id="{59B6B0B4-CC5C-2B72-439D-4B3AE332D8F4}"/>
              </a:ext>
            </a:extLst>
          </p:cNvPr>
          <p:cNvGraphicFramePr>
            <a:graphicFrameLocks noGrp="1"/>
          </p:cNvGraphicFramePr>
          <p:nvPr>
            <p:extLst>
              <p:ext uri="{D42A27DB-BD31-4B8C-83A1-F6EECF244321}">
                <p14:modId xmlns:p14="http://schemas.microsoft.com/office/powerpoint/2010/main" val="2400999302"/>
              </p:ext>
            </p:extLst>
          </p:nvPr>
        </p:nvGraphicFramePr>
        <p:xfrm>
          <a:off x="0" y="685800"/>
          <a:ext cx="9144000" cy="5257800"/>
        </p:xfrm>
        <a:graphic>
          <a:graphicData uri="http://schemas.openxmlformats.org/drawingml/2006/table">
            <a:tbl>
              <a:tblPr firstRow="1" bandRow="1">
                <a:tableStyleId>{5C22544A-7EE6-4342-B048-85BDC9FD1C3A}</a:tableStyleId>
              </a:tblPr>
              <a:tblGrid>
                <a:gridCol w="2468880">
                  <a:extLst>
                    <a:ext uri="{9D8B030D-6E8A-4147-A177-3AD203B41FA5}">
                      <a16:colId xmlns:a16="http://schemas.microsoft.com/office/drawing/2014/main" val="2356903851"/>
                    </a:ext>
                  </a:extLst>
                </a:gridCol>
                <a:gridCol w="6675120">
                  <a:extLst>
                    <a:ext uri="{9D8B030D-6E8A-4147-A177-3AD203B41FA5}">
                      <a16:colId xmlns:a16="http://schemas.microsoft.com/office/drawing/2014/main" val="739997879"/>
                    </a:ext>
                  </a:extLst>
                </a:gridCol>
              </a:tblGrid>
              <a:tr h="1752600">
                <a:tc>
                  <a:txBody>
                    <a:bodyPr/>
                    <a:lstStyle/>
                    <a:p>
                      <a:pPr algn="ctr"/>
                      <a:r>
                        <a:rPr lang="en-US" altLang="en-US" sz="4000" dirty="0">
                          <a:solidFill>
                            <a:srgbClr val="000099"/>
                          </a:solidFill>
                          <a:latin typeface="Playpen Sans SemiBold" pitchFamily="2" charset="0"/>
                          <a:ea typeface="Playpen Sans SemiBold" pitchFamily="2" charset="0"/>
                          <a:cs typeface="Times New Roman" panose="02020603050405020304" pitchFamily="18" charset="0"/>
                        </a:rPr>
                        <a:t>BF</a:t>
                      </a:r>
                      <a:r>
                        <a:rPr lang="en-US" altLang="en-US" sz="4000" baseline="-25000" dirty="0">
                          <a:solidFill>
                            <a:srgbClr val="000099"/>
                          </a:solidFill>
                          <a:latin typeface="Playpen Sans SemiBold" pitchFamily="2" charset="0"/>
                          <a:ea typeface="Playpen Sans SemiBold" pitchFamily="2" charset="0"/>
                          <a:cs typeface="Times New Roman" panose="02020603050405020304" pitchFamily="18" charset="0"/>
                        </a:rPr>
                        <a:t>3</a:t>
                      </a:r>
                      <a:endParaRPr lang="en-US" sz="4000" dirty="0">
                        <a:latin typeface="Playpen Sans SemiBold" pitchFamily="2" charset="0"/>
                        <a:ea typeface="Playpen Sans SemiBol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000">
                        <a:latin typeface="Playpen Sans SemiBold" pitchFamily="2" charset="0"/>
                        <a:ea typeface="Playpen Sans SemiBol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4135401"/>
                  </a:ext>
                </a:extLst>
              </a:tr>
              <a:tr h="1752600">
                <a:tc>
                  <a:txBody>
                    <a:bodyPr/>
                    <a:lstStyle/>
                    <a:p>
                      <a:pPr algn="ctr"/>
                      <a:r>
                        <a:rPr lang="en-US" altLang="en-US" sz="4000" dirty="0">
                          <a:solidFill>
                            <a:srgbClr val="FF0000"/>
                          </a:solidFill>
                          <a:latin typeface="Playpen Sans SemiBold" pitchFamily="2" charset="0"/>
                          <a:ea typeface="Playpen Sans SemiBold" pitchFamily="2" charset="0"/>
                          <a:cs typeface="Times New Roman" panose="02020603050405020304" pitchFamily="18" charset="0"/>
                        </a:rPr>
                        <a:t>SiO</a:t>
                      </a:r>
                      <a:r>
                        <a:rPr lang="en-US" altLang="en-US" sz="4000" baseline="-25000" dirty="0">
                          <a:solidFill>
                            <a:srgbClr val="FF0000"/>
                          </a:solidFill>
                          <a:latin typeface="Playpen Sans SemiBold" pitchFamily="2" charset="0"/>
                          <a:ea typeface="Playpen Sans SemiBold" pitchFamily="2" charset="0"/>
                          <a:cs typeface="Times New Roman" panose="02020603050405020304" pitchFamily="18" charset="0"/>
                        </a:rPr>
                        <a:t>2</a:t>
                      </a:r>
                      <a:endParaRPr lang="en-US" sz="4000" dirty="0">
                        <a:latin typeface="Playpen Sans SemiBold" pitchFamily="2" charset="0"/>
                        <a:ea typeface="Playpen Sans SemiBol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000" dirty="0">
                        <a:latin typeface="Playpen Sans SemiBold" pitchFamily="2" charset="0"/>
                        <a:ea typeface="Playpen Sans SemiBol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6450399"/>
                  </a:ext>
                </a:extLst>
              </a:tr>
              <a:tr h="1752600">
                <a:tc>
                  <a:txBody>
                    <a:bodyPr/>
                    <a:lstStyle/>
                    <a:p>
                      <a:pPr algn="ctr"/>
                      <a:r>
                        <a:rPr lang="en-US" altLang="en-US" sz="4000" dirty="0">
                          <a:solidFill>
                            <a:srgbClr val="000099"/>
                          </a:solidFill>
                          <a:latin typeface="Playpen Sans SemiBold" pitchFamily="2" charset="0"/>
                          <a:ea typeface="Playpen Sans SemiBold" pitchFamily="2" charset="0"/>
                          <a:cs typeface="Times New Roman" panose="02020603050405020304" pitchFamily="18" charset="0"/>
                        </a:rPr>
                        <a:t>CO</a:t>
                      </a:r>
                      <a:r>
                        <a:rPr lang="en-US" altLang="en-US" sz="4000" baseline="-25000" dirty="0">
                          <a:solidFill>
                            <a:srgbClr val="000099"/>
                          </a:solidFill>
                          <a:latin typeface="Playpen Sans SemiBold" pitchFamily="2" charset="0"/>
                          <a:ea typeface="Playpen Sans SemiBold" pitchFamily="2" charset="0"/>
                          <a:cs typeface="Times New Roman" panose="02020603050405020304" pitchFamily="18" charset="0"/>
                        </a:rPr>
                        <a:t>2</a:t>
                      </a:r>
                      <a:r>
                        <a:rPr lang="en-US" altLang="en-US" sz="4000" dirty="0">
                          <a:solidFill>
                            <a:srgbClr val="000099"/>
                          </a:solidFill>
                          <a:latin typeface="Playpen Sans SemiBold" pitchFamily="2" charset="0"/>
                          <a:ea typeface="Playpen Sans SemiBold" pitchFamily="2" charset="0"/>
                          <a:cs typeface="Times New Roman" panose="02020603050405020304" pitchFamily="18" charset="0"/>
                        </a:rPr>
                        <a:t> </a:t>
                      </a:r>
                      <a:endParaRPr lang="en-US" sz="4000" dirty="0">
                        <a:latin typeface="Playpen Sans SemiBold" pitchFamily="2" charset="0"/>
                        <a:ea typeface="Playpen Sans SemiBol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000" dirty="0">
                        <a:latin typeface="Playpen Sans SemiBold" pitchFamily="2" charset="0"/>
                        <a:ea typeface="Playpen Sans SemiBol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4952931"/>
                  </a:ext>
                </a:extLst>
              </a:tr>
            </a:tbl>
          </a:graphicData>
        </a:graphic>
      </p:graphicFrame>
    </p:spTree>
    <p:extLst>
      <p:ext uri="{BB962C8B-B14F-4D97-AF65-F5344CB8AC3E}">
        <p14:creationId xmlns:p14="http://schemas.microsoft.com/office/powerpoint/2010/main" val="175023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001643"/>
          </a:xfrm>
          <a:prstGeom prst="rect">
            <a:avLst/>
          </a:prstGeom>
          <a:noFill/>
        </p:spPr>
        <p:txBody>
          <a:bodyPr wrap="square">
            <a:spAutoFit/>
          </a:bodyPr>
          <a:lstStyle/>
          <a:p>
            <a:pPr eaLnBrk="1" fontAlgn="auto" hangingPunct="1">
              <a:spcBef>
                <a:spcPts val="0"/>
              </a:spcBef>
              <a:spcAft>
                <a:spcPts val="0"/>
              </a:spcAft>
              <a:defRPr/>
            </a:pPr>
            <a:r>
              <a:rPr lang="en-US" sz="2800" b="1" dirty="0">
                <a:solidFill>
                  <a:srgbClr val="FF0000"/>
                </a:solidFill>
                <a:latin typeface="Bell MT" pitchFamily="18" charset="0"/>
              </a:rPr>
              <a:t>Types of bonds we will see:</a:t>
            </a:r>
          </a:p>
          <a:p>
            <a:pPr eaLnBrk="1" fontAlgn="auto" hangingPunct="1">
              <a:spcBef>
                <a:spcPts val="0"/>
              </a:spcBef>
              <a:spcAft>
                <a:spcPts val="0"/>
              </a:spcAft>
              <a:defRPr/>
            </a:pPr>
            <a:endParaRPr lang="en-US" sz="1400" dirty="0">
              <a:solidFill>
                <a:srgbClr val="FF0000"/>
              </a:solidFill>
              <a:latin typeface="Bell MT" pitchFamily="18" charset="0"/>
            </a:endParaRPr>
          </a:p>
          <a:p>
            <a:pPr marL="342900" indent="-342900" eaLnBrk="1" fontAlgn="auto" hangingPunct="1">
              <a:spcBef>
                <a:spcPts val="0"/>
              </a:spcBef>
              <a:spcAft>
                <a:spcPts val="0"/>
              </a:spcAft>
              <a:buFontTx/>
              <a:buAutoNum type="arabicPeriod"/>
              <a:defRPr/>
            </a:pPr>
            <a:r>
              <a:rPr lang="en-US" sz="3600" b="1" dirty="0">
                <a:solidFill>
                  <a:srgbClr val="0000CC"/>
                </a:solidFill>
                <a:latin typeface="Bell MT" pitchFamily="18" charset="0"/>
              </a:rPr>
              <a:t>  Ionic Bonds -  are between metal cations  </a:t>
            </a:r>
            <a:br>
              <a:rPr lang="en-US" sz="3600" b="1" dirty="0">
                <a:solidFill>
                  <a:srgbClr val="0000CC"/>
                </a:solidFill>
                <a:latin typeface="Bell MT" pitchFamily="18" charset="0"/>
              </a:rPr>
            </a:br>
            <a:r>
              <a:rPr lang="en-US" sz="3600" b="1" dirty="0">
                <a:solidFill>
                  <a:srgbClr val="0000CC"/>
                </a:solidFill>
                <a:latin typeface="Bell MT" pitchFamily="18" charset="0"/>
              </a:rPr>
              <a:t>                           and nonmetal anions. </a:t>
            </a:r>
            <a:br>
              <a:rPr lang="en-US" sz="3600" b="1" dirty="0">
                <a:solidFill>
                  <a:srgbClr val="0000CC"/>
                </a:solidFill>
                <a:latin typeface="Bell MT" pitchFamily="18" charset="0"/>
              </a:rPr>
            </a:br>
            <a:br>
              <a:rPr lang="en-US" sz="3600" b="1" dirty="0">
                <a:solidFill>
                  <a:srgbClr val="0000CC"/>
                </a:solidFill>
                <a:latin typeface="Bell MT" pitchFamily="18" charset="0"/>
              </a:rPr>
            </a:br>
            <a:r>
              <a:rPr lang="en-US" sz="3600" b="1" dirty="0">
                <a:solidFill>
                  <a:srgbClr val="0000CC"/>
                </a:solidFill>
                <a:latin typeface="Bell MT" pitchFamily="18" charset="0"/>
              </a:rPr>
              <a:t>  The electrons are TRANSFERRED. </a:t>
            </a:r>
            <a:br>
              <a:rPr lang="en-US" sz="3600" b="1" dirty="0">
                <a:solidFill>
                  <a:srgbClr val="0000CC"/>
                </a:solidFill>
                <a:latin typeface="Bell MT" pitchFamily="18" charset="0"/>
              </a:rPr>
            </a:br>
            <a:br>
              <a:rPr lang="en-US" sz="3600" b="1" dirty="0">
                <a:solidFill>
                  <a:srgbClr val="0000CC"/>
                </a:solidFill>
                <a:latin typeface="Bell MT" pitchFamily="18" charset="0"/>
              </a:rPr>
            </a:br>
            <a:r>
              <a:rPr lang="en-US" sz="3600" b="1" dirty="0">
                <a:solidFill>
                  <a:srgbClr val="0000CC"/>
                </a:solidFill>
                <a:latin typeface="Bell MT" pitchFamily="18" charset="0"/>
              </a:rPr>
              <a:t>  Cation and anion charges sum to zero.  </a:t>
            </a:r>
            <a:br>
              <a:rPr lang="en-US" sz="3600" b="1" dirty="0">
                <a:solidFill>
                  <a:srgbClr val="0000CC"/>
                </a:solidFill>
                <a:latin typeface="Bell MT" pitchFamily="18" charset="0"/>
              </a:rPr>
            </a:br>
            <a:r>
              <a:rPr lang="en-US" sz="3600" b="1" dirty="0">
                <a:solidFill>
                  <a:srgbClr val="0000CC"/>
                </a:solidFill>
                <a:latin typeface="Bell MT" pitchFamily="18" charset="0"/>
              </a:rPr>
              <a:t>   </a:t>
            </a:r>
            <a:br>
              <a:rPr lang="en-US" sz="3600" b="1" dirty="0">
                <a:solidFill>
                  <a:srgbClr val="0000CC"/>
                </a:solidFill>
                <a:latin typeface="Bell MT" pitchFamily="18" charset="0"/>
              </a:rPr>
            </a:br>
            <a:r>
              <a:rPr lang="en-US" sz="3600" b="1" dirty="0">
                <a:solidFill>
                  <a:srgbClr val="0000CC"/>
                </a:solidFill>
                <a:latin typeface="Bell MT" pitchFamily="18" charset="0"/>
              </a:rPr>
              <a:t>   Ions have FULL outer orbitals, </a:t>
            </a:r>
            <a:br>
              <a:rPr lang="en-US" sz="3600" b="1" dirty="0">
                <a:solidFill>
                  <a:srgbClr val="0000CC"/>
                </a:solidFill>
                <a:latin typeface="Bell MT" pitchFamily="18" charset="0"/>
              </a:rPr>
            </a:br>
            <a:r>
              <a:rPr lang="en-US" sz="3600" b="1" dirty="0">
                <a:solidFill>
                  <a:srgbClr val="0000CC"/>
                </a:solidFill>
                <a:latin typeface="Bell MT" pitchFamily="18" charset="0"/>
              </a:rPr>
              <a:t>         they are isoelectric to noble gases. </a:t>
            </a:r>
          </a:p>
          <a:p>
            <a:pPr eaLnBrk="1" hangingPunct="1">
              <a:defRPr/>
            </a:pPr>
            <a:endParaRPr lang="en-US" dirty="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35010618"/>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Li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Be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Boron does not make ions in high school chemistry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Boron does not make ions in high school chemistry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Carbon does not make ions in high school chemistry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Carbon does not make ions in high school chemistry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8461122"/>
                  </a:ext>
                </a:extLst>
              </a:tr>
            </a:tbl>
          </a:graphicData>
        </a:graphic>
      </p:graphicFrame>
      <p:sp>
        <p:nvSpPr>
          <p:cNvPr id="5" name="Oval 47"/>
          <p:cNvSpPr>
            <a:spLocks noChangeArrowheads="1"/>
          </p:cNvSpPr>
          <p:nvPr/>
        </p:nvSpPr>
        <p:spPr bwMode="auto">
          <a:xfrm>
            <a:off x="4467578" y="1295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 name="Oval 47">
            <a:extLst>
              <a:ext uri="{FF2B5EF4-FFF2-40B4-BE49-F238E27FC236}">
                <a16:creationId xmlns:a16="http://schemas.microsoft.com/office/drawing/2014/main" id="{0C8E7837-8322-4B83-B6B2-2AA24FE3FFD3}"/>
              </a:ext>
            </a:extLst>
          </p:cNvPr>
          <p:cNvSpPr>
            <a:spLocks noChangeArrowheads="1"/>
          </p:cNvSpPr>
          <p:nvPr/>
        </p:nvSpPr>
        <p:spPr bwMode="auto">
          <a:xfrm>
            <a:off x="4152900" y="2971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7" name="Oval 47">
            <a:extLst>
              <a:ext uri="{FF2B5EF4-FFF2-40B4-BE49-F238E27FC236}">
                <a16:creationId xmlns:a16="http://schemas.microsoft.com/office/drawing/2014/main" id="{A91E23DD-3617-4AD6-862C-E18CCFF05BD0}"/>
              </a:ext>
            </a:extLst>
          </p:cNvPr>
          <p:cNvSpPr>
            <a:spLocks noChangeArrowheads="1"/>
          </p:cNvSpPr>
          <p:nvPr/>
        </p:nvSpPr>
        <p:spPr bwMode="auto">
          <a:xfrm>
            <a:off x="4152900" y="3124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8" name="Oval 47">
            <a:extLst>
              <a:ext uri="{FF2B5EF4-FFF2-40B4-BE49-F238E27FC236}">
                <a16:creationId xmlns:a16="http://schemas.microsoft.com/office/drawing/2014/main" id="{7605A45A-2745-4574-8AC4-83F163C8CC58}"/>
              </a:ext>
            </a:extLst>
          </p:cNvPr>
          <p:cNvSpPr>
            <a:spLocks noChangeArrowheads="1"/>
          </p:cNvSpPr>
          <p:nvPr/>
        </p:nvSpPr>
        <p:spPr bwMode="auto">
          <a:xfrm>
            <a:off x="42672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9" name="Oval 47">
            <a:extLst>
              <a:ext uri="{FF2B5EF4-FFF2-40B4-BE49-F238E27FC236}">
                <a16:creationId xmlns:a16="http://schemas.microsoft.com/office/drawing/2014/main" id="{963C957C-BBA9-40F4-BADA-05F80AF3B263}"/>
              </a:ext>
            </a:extLst>
          </p:cNvPr>
          <p:cNvSpPr>
            <a:spLocks noChangeArrowheads="1"/>
          </p:cNvSpPr>
          <p:nvPr/>
        </p:nvSpPr>
        <p:spPr bwMode="auto">
          <a:xfrm>
            <a:off x="4267200"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0" name="Oval 47">
            <a:extLst>
              <a:ext uri="{FF2B5EF4-FFF2-40B4-BE49-F238E27FC236}">
                <a16:creationId xmlns:a16="http://schemas.microsoft.com/office/drawing/2014/main" id="{1DD43B8C-461B-4C10-8C5A-9CC96B1F2CBE}"/>
              </a:ext>
            </a:extLst>
          </p:cNvPr>
          <p:cNvSpPr>
            <a:spLocks noChangeArrowheads="1"/>
          </p:cNvSpPr>
          <p:nvPr/>
        </p:nvSpPr>
        <p:spPr bwMode="auto">
          <a:xfrm>
            <a:off x="4429478" y="4191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1" name="Oval 47">
            <a:extLst>
              <a:ext uri="{FF2B5EF4-FFF2-40B4-BE49-F238E27FC236}">
                <a16:creationId xmlns:a16="http://schemas.microsoft.com/office/drawing/2014/main" id="{8CE481DD-FB66-420D-8232-7A32E0E0785A}"/>
              </a:ext>
            </a:extLst>
          </p:cNvPr>
          <p:cNvSpPr>
            <a:spLocks noChangeArrowheads="1"/>
          </p:cNvSpPr>
          <p:nvPr/>
        </p:nvSpPr>
        <p:spPr bwMode="auto">
          <a:xfrm>
            <a:off x="4248503" y="5867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2" name="Oval 47">
            <a:extLst>
              <a:ext uri="{FF2B5EF4-FFF2-40B4-BE49-F238E27FC236}">
                <a16:creationId xmlns:a16="http://schemas.microsoft.com/office/drawing/2014/main" id="{F34F65FB-6030-4143-BED7-806DF3CD8183}"/>
              </a:ext>
            </a:extLst>
          </p:cNvPr>
          <p:cNvSpPr>
            <a:spLocks noChangeArrowheads="1"/>
          </p:cNvSpPr>
          <p:nvPr/>
        </p:nvSpPr>
        <p:spPr bwMode="auto">
          <a:xfrm>
            <a:off x="4248503" y="6019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3" name="Oval 47">
            <a:extLst>
              <a:ext uri="{FF2B5EF4-FFF2-40B4-BE49-F238E27FC236}">
                <a16:creationId xmlns:a16="http://schemas.microsoft.com/office/drawing/2014/main" id="{DA4D480F-AC56-40E5-BAF3-FE0DB7C77692}"/>
              </a:ext>
            </a:extLst>
          </p:cNvPr>
          <p:cNvSpPr>
            <a:spLocks noChangeArrowheads="1"/>
          </p:cNvSpPr>
          <p:nvPr/>
        </p:nvSpPr>
        <p:spPr bwMode="auto">
          <a:xfrm>
            <a:off x="4724400" y="5867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4" name="Oval 47">
            <a:extLst>
              <a:ext uri="{FF2B5EF4-FFF2-40B4-BE49-F238E27FC236}">
                <a16:creationId xmlns:a16="http://schemas.microsoft.com/office/drawing/2014/main" id="{66A509F6-4155-4553-B8BC-F91BB486878B}"/>
              </a:ext>
            </a:extLst>
          </p:cNvPr>
          <p:cNvSpPr>
            <a:spLocks noChangeArrowheads="1"/>
          </p:cNvSpPr>
          <p:nvPr/>
        </p:nvSpPr>
        <p:spPr bwMode="auto">
          <a:xfrm>
            <a:off x="4724400" y="6019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6863560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F210A-422C-19AD-3306-9BB2FCA1A8FF}"/>
            </a:ext>
          </a:extLst>
        </p:cNvPr>
        <p:cNvGrpSpPr/>
        <p:nvPr/>
      </p:nvGrpSpPr>
      <p:grpSpPr>
        <a:xfrm>
          <a:off x="0" y="0"/>
          <a:ext cx="0" cy="0"/>
          <a:chOff x="0" y="0"/>
          <a:chExt cx="0" cy="0"/>
        </a:xfrm>
      </p:grpSpPr>
      <p:sp>
        <p:nvSpPr>
          <p:cNvPr id="6146" name="Text Box 2">
            <a:extLst>
              <a:ext uri="{FF2B5EF4-FFF2-40B4-BE49-F238E27FC236}">
                <a16:creationId xmlns:a16="http://schemas.microsoft.com/office/drawing/2014/main" id="{485B065F-0A76-678D-F8BE-8CEB86239EDE}"/>
              </a:ext>
            </a:extLst>
          </p:cNvPr>
          <p:cNvSpPr txBox="1">
            <a:spLocks noChangeArrowheads="1"/>
          </p:cNvSpPr>
          <p:nvPr/>
        </p:nvSpPr>
        <p:spPr bwMode="auto">
          <a:xfrm>
            <a:off x="0" y="0"/>
            <a:ext cx="91440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0000"/>
                </a:solidFill>
                <a:latin typeface="Times New Roman" panose="02020603050405020304" pitchFamily="18" charset="0"/>
                <a:cs typeface="Times New Roman" panose="02020603050405020304" pitchFamily="18" charset="0"/>
              </a:rPr>
              <a:t>112.  </a:t>
            </a:r>
            <a:r>
              <a:rPr lang="en-US" altLang="en-US" sz="2400" dirty="0">
                <a:solidFill>
                  <a:srgbClr val="000000"/>
                </a:solidFill>
                <a:latin typeface="Times New Roman" panose="02020603050405020304" pitchFamily="18" charset="0"/>
                <a:cs typeface="Times New Roman" panose="02020603050405020304" pitchFamily="18" charset="0"/>
              </a:rPr>
              <a:t>Determine the relative oxidation numbers in these molecules…</a:t>
            </a:r>
          </a:p>
          <a:p>
            <a:pPr eaLnBrk="1" hangingPunct="1">
              <a:spcBef>
                <a:spcPct val="50000"/>
              </a:spcBef>
              <a:buFontTx/>
              <a:buNone/>
            </a:pPr>
            <a:r>
              <a:rPr lang="en-US" altLang="en-US" sz="4800" dirty="0">
                <a:solidFill>
                  <a:schemeClr val="bg1"/>
                </a:solidFill>
                <a:latin typeface="Times New Roman" panose="02020603050405020304" pitchFamily="18" charset="0"/>
                <a:cs typeface="Times New Roman" panose="02020603050405020304" pitchFamily="18" charset="0"/>
              </a:rPr>
              <a:t>H</a:t>
            </a:r>
            <a:r>
              <a:rPr lang="en-US" altLang="en-US" sz="4800" baseline="30000" dirty="0">
                <a:solidFill>
                  <a:schemeClr val="bg1"/>
                </a:solidFill>
                <a:latin typeface="Times New Roman" panose="02020603050405020304" pitchFamily="18" charset="0"/>
                <a:cs typeface="Times New Roman" panose="02020603050405020304" pitchFamily="18" charset="0"/>
              </a:rPr>
              <a:t>+1</a:t>
            </a:r>
            <a:r>
              <a:rPr lang="en-US" altLang="en-US" sz="4800" dirty="0">
                <a:solidFill>
                  <a:schemeClr val="bg1"/>
                </a:solidFill>
                <a:latin typeface="Times New Roman" panose="02020603050405020304" pitchFamily="18" charset="0"/>
                <a:cs typeface="Times New Roman" panose="02020603050405020304" pitchFamily="18" charset="0"/>
              </a:rPr>
              <a:t>  Cl</a:t>
            </a:r>
            <a:r>
              <a:rPr lang="en-US" altLang="en-US" sz="4800" baseline="30000" dirty="0">
                <a:solidFill>
                  <a:schemeClr val="bg1"/>
                </a:solidFill>
                <a:latin typeface="Times New Roman" panose="02020603050405020304" pitchFamily="18" charset="0"/>
                <a:cs typeface="Times New Roman" panose="02020603050405020304" pitchFamily="18" charset="0"/>
              </a:rPr>
              <a:t>-1</a:t>
            </a:r>
            <a:r>
              <a:rPr lang="en-US" altLang="en-US" sz="4800" dirty="0">
                <a:solidFill>
                  <a:schemeClr val="bg1"/>
                </a:solidFill>
                <a:latin typeface="Times New Roman" panose="02020603050405020304" pitchFamily="18" charset="0"/>
                <a:cs typeface="Times New Roman" panose="02020603050405020304" pitchFamily="18" charset="0"/>
              </a:rPr>
              <a:t>   (+1) + (-1) = 0</a:t>
            </a:r>
          </a:p>
          <a:p>
            <a:pPr eaLnBrk="1" hangingPunct="1">
              <a:spcBef>
                <a:spcPct val="50000"/>
              </a:spcBef>
              <a:buFontTx/>
              <a:buNone/>
            </a:pPr>
            <a:endParaRPr lang="en-US" altLang="en-US" sz="4800" dirty="0">
              <a:solidFill>
                <a:schemeClr val="bg1"/>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4800" dirty="0">
                <a:solidFill>
                  <a:schemeClr val="bg1"/>
                </a:solidFill>
                <a:latin typeface="Times New Roman" panose="02020603050405020304" pitchFamily="18" charset="0"/>
                <a:cs typeface="Times New Roman" panose="02020603050405020304" pitchFamily="18" charset="0"/>
              </a:rPr>
              <a:t>C</a:t>
            </a:r>
            <a:r>
              <a:rPr lang="en-US" altLang="en-US" sz="4800" baseline="30000" dirty="0">
                <a:solidFill>
                  <a:schemeClr val="bg1"/>
                </a:solidFill>
                <a:latin typeface="Times New Roman" panose="02020603050405020304" pitchFamily="18" charset="0"/>
                <a:cs typeface="Times New Roman" panose="02020603050405020304" pitchFamily="18" charset="0"/>
              </a:rPr>
              <a:t>+4</a:t>
            </a:r>
            <a:r>
              <a:rPr lang="en-US" altLang="en-US" sz="4800" dirty="0">
                <a:solidFill>
                  <a:schemeClr val="bg1"/>
                </a:solidFill>
                <a:latin typeface="Times New Roman" panose="02020603050405020304" pitchFamily="18" charset="0"/>
                <a:cs typeface="Times New Roman" panose="02020603050405020304" pitchFamily="18" charset="0"/>
              </a:rPr>
              <a:t>  O</a:t>
            </a:r>
            <a:r>
              <a:rPr lang="en-US" altLang="en-US" sz="4800" baseline="30000" dirty="0">
                <a:solidFill>
                  <a:schemeClr val="bg1"/>
                </a:solidFill>
                <a:latin typeface="Times New Roman" panose="02020603050405020304" pitchFamily="18" charset="0"/>
                <a:cs typeface="Times New Roman" panose="02020603050405020304" pitchFamily="18" charset="0"/>
              </a:rPr>
              <a:t>-2</a:t>
            </a:r>
            <a:r>
              <a:rPr lang="en-US" altLang="en-US" sz="4800" dirty="0">
                <a:solidFill>
                  <a:schemeClr val="bg1"/>
                </a:solidFill>
                <a:latin typeface="Times New Roman" panose="02020603050405020304" pitchFamily="18" charset="0"/>
                <a:cs typeface="Times New Roman" panose="02020603050405020304" pitchFamily="18" charset="0"/>
              </a:rPr>
              <a:t>   (+4) + 2x(-2) = 0</a:t>
            </a:r>
          </a:p>
          <a:p>
            <a:pPr eaLnBrk="1" hangingPunct="1">
              <a:spcBef>
                <a:spcPct val="50000"/>
              </a:spcBef>
              <a:buFontTx/>
              <a:buNone/>
            </a:pPr>
            <a:endParaRPr lang="en-US" altLang="en-US" sz="4800" dirty="0">
              <a:solidFill>
                <a:srgbClr val="000099"/>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4800" dirty="0">
                <a:solidFill>
                  <a:schemeClr val="bg1"/>
                </a:solidFill>
                <a:latin typeface="Times New Roman" panose="02020603050405020304" pitchFamily="18" charset="0"/>
                <a:cs typeface="Times New Roman" panose="02020603050405020304" pitchFamily="18" charset="0"/>
              </a:rPr>
              <a:t>As</a:t>
            </a:r>
            <a:r>
              <a:rPr lang="en-US" altLang="en-US" sz="4800" baseline="30000" dirty="0">
                <a:solidFill>
                  <a:schemeClr val="bg1"/>
                </a:solidFill>
                <a:latin typeface="Times New Roman" panose="02020603050405020304" pitchFamily="18" charset="0"/>
                <a:cs typeface="Times New Roman" panose="02020603050405020304" pitchFamily="18" charset="0"/>
              </a:rPr>
              <a:t>+3  </a:t>
            </a:r>
            <a:r>
              <a:rPr lang="en-US" altLang="en-US" sz="4800" dirty="0">
                <a:solidFill>
                  <a:schemeClr val="bg1"/>
                </a:solidFill>
                <a:latin typeface="Times New Roman" panose="02020603050405020304" pitchFamily="18" charset="0"/>
                <a:cs typeface="Times New Roman" panose="02020603050405020304" pitchFamily="18" charset="0"/>
              </a:rPr>
              <a:t>Cl</a:t>
            </a:r>
            <a:r>
              <a:rPr lang="en-US" altLang="en-US" sz="4800" baseline="30000" dirty="0">
                <a:solidFill>
                  <a:schemeClr val="bg1"/>
                </a:solidFill>
                <a:latin typeface="Times New Roman" panose="02020603050405020304" pitchFamily="18" charset="0"/>
                <a:cs typeface="Times New Roman" panose="02020603050405020304" pitchFamily="18" charset="0"/>
              </a:rPr>
              <a:t>-1</a:t>
            </a:r>
            <a:r>
              <a:rPr lang="en-US" altLang="en-US" sz="4800" dirty="0">
                <a:solidFill>
                  <a:schemeClr val="bg1"/>
                </a:solidFill>
                <a:latin typeface="Times New Roman" panose="02020603050405020304" pitchFamily="18" charset="0"/>
                <a:cs typeface="Times New Roman" panose="02020603050405020304" pitchFamily="18" charset="0"/>
              </a:rPr>
              <a:t>  (+3) + 3x(-1) = 0</a:t>
            </a:r>
          </a:p>
        </p:txBody>
      </p:sp>
      <p:graphicFrame>
        <p:nvGraphicFramePr>
          <p:cNvPr id="2" name="Table 1">
            <a:extLst>
              <a:ext uri="{FF2B5EF4-FFF2-40B4-BE49-F238E27FC236}">
                <a16:creationId xmlns:a16="http://schemas.microsoft.com/office/drawing/2014/main" id="{AB417A2C-BC76-9AE2-1C16-C6FCFA357BF3}"/>
              </a:ext>
            </a:extLst>
          </p:cNvPr>
          <p:cNvGraphicFramePr>
            <a:graphicFrameLocks noGrp="1"/>
          </p:cNvGraphicFramePr>
          <p:nvPr>
            <p:extLst>
              <p:ext uri="{D42A27DB-BD31-4B8C-83A1-F6EECF244321}">
                <p14:modId xmlns:p14="http://schemas.microsoft.com/office/powerpoint/2010/main" val="2230974719"/>
              </p:ext>
            </p:extLst>
          </p:nvPr>
        </p:nvGraphicFramePr>
        <p:xfrm>
          <a:off x="0" y="685800"/>
          <a:ext cx="9144000" cy="5257800"/>
        </p:xfrm>
        <a:graphic>
          <a:graphicData uri="http://schemas.openxmlformats.org/drawingml/2006/table">
            <a:tbl>
              <a:tblPr firstRow="1" bandRow="1">
                <a:tableStyleId>{5C22544A-7EE6-4342-B048-85BDC9FD1C3A}</a:tableStyleId>
              </a:tblPr>
              <a:tblGrid>
                <a:gridCol w="2468880">
                  <a:extLst>
                    <a:ext uri="{9D8B030D-6E8A-4147-A177-3AD203B41FA5}">
                      <a16:colId xmlns:a16="http://schemas.microsoft.com/office/drawing/2014/main" val="2356903851"/>
                    </a:ext>
                  </a:extLst>
                </a:gridCol>
                <a:gridCol w="6675120">
                  <a:extLst>
                    <a:ext uri="{9D8B030D-6E8A-4147-A177-3AD203B41FA5}">
                      <a16:colId xmlns:a16="http://schemas.microsoft.com/office/drawing/2014/main" val="739997879"/>
                    </a:ext>
                  </a:extLst>
                </a:gridCol>
              </a:tblGrid>
              <a:tr h="1752600">
                <a:tc>
                  <a:txBody>
                    <a:bodyPr/>
                    <a:lstStyle/>
                    <a:p>
                      <a:pPr algn="ctr"/>
                      <a:r>
                        <a:rPr lang="en-US" altLang="en-US" sz="4000" b="0" dirty="0">
                          <a:solidFill>
                            <a:srgbClr val="000099"/>
                          </a:solidFill>
                          <a:latin typeface="Playpen Sans SemiBold" pitchFamily="2" charset="0"/>
                          <a:ea typeface="Playpen Sans SemiBold" pitchFamily="2" charset="0"/>
                          <a:cs typeface="Times New Roman" panose="02020603050405020304" pitchFamily="18" charset="0"/>
                        </a:rPr>
                        <a:t>BF</a:t>
                      </a:r>
                      <a:r>
                        <a:rPr lang="en-US" altLang="en-US" sz="4000" b="0" baseline="-25000" dirty="0">
                          <a:solidFill>
                            <a:srgbClr val="000099"/>
                          </a:solidFill>
                          <a:latin typeface="Playpen Sans SemiBold" pitchFamily="2" charset="0"/>
                          <a:ea typeface="Playpen Sans SemiBold" pitchFamily="2" charset="0"/>
                          <a:cs typeface="Times New Roman" panose="02020603050405020304" pitchFamily="18" charset="0"/>
                        </a:rPr>
                        <a:t>3</a:t>
                      </a:r>
                      <a:endParaRPr lang="en-US" sz="4000" b="0" dirty="0">
                        <a:latin typeface="Playpen Sans SemiBold" pitchFamily="2" charset="0"/>
                        <a:ea typeface="Playpen Sans SemiBol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4000" b="0" dirty="0">
                          <a:solidFill>
                            <a:srgbClr val="0000CC"/>
                          </a:solidFill>
                          <a:latin typeface="Playpen Sans SemiBold" pitchFamily="2" charset="0"/>
                          <a:ea typeface="Playpen Sans SemiBold" pitchFamily="2" charset="0"/>
                          <a:cs typeface="Times New Roman" panose="02020603050405020304" pitchFamily="18" charset="0"/>
                        </a:rPr>
                        <a:t>  B</a:t>
                      </a:r>
                      <a:r>
                        <a:rPr lang="en-US" altLang="en-US" sz="4000" b="0" baseline="30000" dirty="0">
                          <a:solidFill>
                            <a:srgbClr val="0000CC"/>
                          </a:solidFill>
                          <a:latin typeface="Playpen Sans SemiBold" pitchFamily="2" charset="0"/>
                          <a:ea typeface="Playpen Sans SemiBold" pitchFamily="2" charset="0"/>
                          <a:cs typeface="Times New Roman" panose="02020603050405020304" pitchFamily="18" charset="0"/>
                        </a:rPr>
                        <a:t>+3</a:t>
                      </a:r>
                      <a:r>
                        <a:rPr lang="en-US" altLang="en-US" sz="4000" b="0" dirty="0">
                          <a:solidFill>
                            <a:srgbClr val="0000CC"/>
                          </a:solidFill>
                          <a:latin typeface="Playpen Sans SemiBold" pitchFamily="2" charset="0"/>
                          <a:ea typeface="Playpen Sans SemiBold" pitchFamily="2" charset="0"/>
                          <a:cs typeface="Times New Roman" panose="02020603050405020304" pitchFamily="18" charset="0"/>
                        </a:rPr>
                        <a:t>    F</a:t>
                      </a:r>
                      <a:r>
                        <a:rPr lang="en-US" altLang="en-US" sz="4000" b="0" baseline="30000" dirty="0">
                          <a:solidFill>
                            <a:srgbClr val="0000CC"/>
                          </a:solidFill>
                          <a:latin typeface="Playpen Sans SemiBold" pitchFamily="2" charset="0"/>
                          <a:ea typeface="Playpen Sans SemiBold" pitchFamily="2" charset="0"/>
                          <a:cs typeface="Times New Roman" panose="02020603050405020304" pitchFamily="18" charset="0"/>
                        </a:rPr>
                        <a:t>-1</a:t>
                      </a:r>
                      <a:r>
                        <a:rPr lang="en-US" altLang="en-US" sz="4000" b="0" dirty="0">
                          <a:solidFill>
                            <a:srgbClr val="0000CC"/>
                          </a:solidFill>
                          <a:latin typeface="Playpen Sans SemiBold" pitchFamily="2" charset="0"/>
                          <a:ea typeface="Playpen Sans SemiBold" pitchFamily="2" charset="0"/>
                          <a:cs typeface="Times New Roman" panose="02020603050405020304" pitchFamily="18" charset="0"/>
                        </a:rPr>
                        <a:t>   </a:t>
                      </a:r>
                      <a:r>
                        <a:rPr lang="en-US" altLang="en-US" sz="4000" b="0" dirty="0" err="1">
                          <a:solidFill>
                            <a:srgbClr val="0000CC"/>
                          </a:solidFill>
                          <a:latin typeface="Playpen Sans SemiBold" pitchFamily="2" charset="0"/>
                          <a:ea typeface="Playpen Sans SemiBold" pitchFamily="2" charset="0"/>
                          <a:cs typeface="Times New Roman" panose="02020603050405020304" pitchFamily="18" charset="0"/>
                        </a:rPr>
                        <a:t>F</a:t>
                      </a:r>
                      <a:r>
                        <a:rPr lang="en-US" altLang="en-US" sz="4000" b="0" baseline="30000" dirty="0" err="1">
                          <a:solidFill>
                            <a:srgbClr val="0000CC"/>
                          </a:solidFill>
                          <a:latin typeface="Playpen Sans SemiBold" pitchFamily="2" charset="0"/>
                          <a:ea typeface="Playpen Sans SemiBold" pitchFamily="2" charset="0"/>
                          <a:cs typeface="Times New Roman" panose="02020603050405020304" pitchFamily="18" charset="0"/>
                        </a:rPr>
                        <a:t>-1</a:t>
                      </a:r>
                      <a:r>
                        <a:rPr lang="en-US" altLang="en-US" sz="4000" b="0" baseline="30000" dirty="0">
                          <a:solidFill>
                            <a:srgbClr val="0000CC"/>
                          </a:solidFill>
                          <a:latin typeface="Playpen Sans SemiBold" pitchFamily="2" charset="0"/>
                          <a:ea typeface="Playpen Sans SemiBold" pitchFamily="2" charset="0"/>
                          <a:cs typeface="Times New Roman" panose="02020603050405020304" pitchFamily="18" charset="0"/>
                        </a:rPr>
                        <a:t>    </a:t>
                      </a:r>
                      <a:r>
                        <a:rPr lang="en-US" altLang="en-US" sz="4000" b="0" dirty="0" err="1">
                          <a:solidFill>
                            <a:srgbClr val="0000CC"/>
                          </a:solidFill>
                          <a:latin typeface="Playpen Sans SemiBold" pitchFamily="2" charset="0"/>
                          <a:ea typeface="Playpen Sans SemiBold" pitchFamily="2" charset="0"/>
                          <a:cs typeface="Times New Roman" panose="02020603050405020304" pitchFamily="18" charset="0"/>
                        </a:rPr>
                        <a:t>F</a:t>
                      </a:r>
                      <a:r>
                        <a:rPr lang="en-US" altLang="en-US" sz="4000" b="0" baseline="30000" dirty="0" err="1">
                          <a:solidFill>
                            <a:srgbClr val="0000CC"/>
                          </a:solidFill>
                          <a:latin typeface="Playpen Sans SemiBold" pitchFamily="2" charset="0"/>
                          <a:ea typeface="Playpen Sans SemiBold" pitchFamily="2" charset="0"/>
                          <a:cs typeface="Times New Roman" panose="02020603050405020304" pitchFamily="18" charset="0"/>
                        </a:rPr>
                        <a:t>-1</a:t>
                      </a:r>
                      <a:r>
                        <a:rPr lang="en-US" altLang="en-US" sz="4000" b="0" baseline="30000" dirty="0">
                          <a:solidFill>
                            <a:srgbClr val="0000CC"/>
                          </a:solidFill>
                          <a:latin typeface="Playpen Sans SemiBold" pitchFamily="2" charset="0"/>
                          <a:ea typeface="Playpen Sans SemiBold" pitchFamily="2" charset="0"/>
                          <a:cs typeface="Times New Roman" panose="02020603050405020304" pitchFamily="18" charset="0"/>
                        </a:rPr>
                        <a:t>   = zero</a:t>
                      </a:r>
                      <a:endParaRPr lang="en-US" sz="4000" b="0" dirty="0">
                        <a:latin typeface="Playpen Sans SemiBold" pitchFamily="2" charset="0"/>
                        <a:ea typeface="Playpen Sans SemiBol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4135401"/>
                  </a:ext>
                </a:extLst>
              </a:tr>
              <a:tr h="1752600">
                <a:tc>
                  <a:txBody>
                    <a:bodyPr/>
                    <a:lstStyle/>
                    <a:p>
                      <a:pPr algn="ctr"/>
                      <a:r>
                        <a:rPr lang="en-US" altLang="en-US" sz="4000" b="0" dirty="0">
                          <a:solidFill>
                            <a:srgbClr val="FF0000"/>
                          </a:solidFill>
                          <a:latin typeface="Playpen Sans SemiBold" pitchFamily="2" charset="0"/>
                          <a:ea typeface="Playpen Sans SemiBold" pitchFamily="2" charset="0"/>
                          <a:cs typeface="Times New Roman" panose="02020603050405020304" pitchFamily="18" charset="0"/>
                        </a:rPr>
                        <a:t>SiO</a:t>
                      </a:r>
                      <a:r>
                        <a:rPr lang="en-US" altLang="en-US" sz="4000" b="0" baseline="-25000" dirty="0">
                          <a:solidFill>
                            <a:srgbClr val="FF0000"/>
                          </a:solidFill>
                          <a:latin typeface="Playpen Sans SemiBold" pitchFamily="2" charset="0"/>
                          <a:ea typeface="Playpen Sans SemiBold" pitchFamily="2" charset="0"/>
                          <a:cs typeface="Times New Roman" panose="02020603050405020304" pitchFamily="18" charset="0"/>
                        </a:rPr>
                        <a:t>2</a:t>
                      </a:r>
                      <a:endParaRPr lang="en-US" sz="4000" b="0" dirty="0">
                        <a:latin typeface="Playpen Sans SemiBold" pitchFamily="2" charset="0"/>
                        <a:ea typeface="Playpen Sans SemiBol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4000" b="0" dirty="0">
                          <a:solidFill>
                            <a:srgbClr val="FF0000"/>
                          </a:solidFill>
                          <a:latin typeface="Playpen Sans SemiBold" pitchFamily="2" charset="0"/>
                          <a:ea typeface="Playpen Sans SemiBold" pitchFamily="2" charset="0"/>
                          <a:cs typeface="Times New Roman" panose="02020603050405020304" pitchFamily="18" charset="0"/>
                        </a:rPr>
                        <a:t>  Si </a:t>
                      </a:r>
                      <a:r>
                        <a:rPr lang="en-US" altLang="en-US" sz="4000" b="0" baseline="30000" dirty="0">
                          <a:solidFill>
                            <a:srgbClr val="FF0000"/>
                          </a:solidFill>
                          <a:latin typeface="Playpen Sans SemiBold" pitchFamily="2" charset="0"/>
                          <a:ea typeface="Playpen Sans SemiBold" pitchFamily="2" charset="0"/>
                          <a:cs typeface="Times New Roman" panose="02020603050405020304" pitchFamily="18" charset="0"/>
                        </a:rPr>
                        <a:t>+4</a:t>
                      </a:r>
                      <a:r>
                        <a:rPr lang="en-US" altLang="en-US" sz="4000" b="0" dirty="0">
                          <a:solidFill>
                            <a:srgbClr val="FF0000"/>
                          </a:solidFill>
                          <a:latin typeface="Playpen Sans SemiBold" pitchFamily="2" charset="0"/>
                          <a:ea typeface="Playpen Sans SemiBold" pitchFamily="2" charset="0"/>
                          <a:cs typeface="Times New Roman" panose="02020603050405020304" pitchFamily="18" charset="0"/>
                        </a:rPr>
                        <a:t>    O</a:t>
                      </a:r>
                      <a:r>
                        <a:rPr lang="en-US" altLang="en-US" sz="4000" b="0" baseline="30000" dirty="0">
                          <a:solidFill>
                            <a:srgbClr val="FF0000"/>
                          </a:solidFill>
                          <a:latin typeface="Playpen Sans SemiBold" pitchFamily="2" charset="0"/>
                          <a:ea typeface="Playpen Sans SemiBold" pitchFamily="2" charset="0"/>
                          <a:cs typeface="Times New Roman" panose="02020603050405020304" pitchFamily="18" charset="0"/>
                        </a:rPr>
                        <a:t>-2</a:t>
                      </a:r>
                      <a:r>
                        <a:rPr lang="en-US" altLang="en-US" sz="4000" b="0" dirty="0">
                          <a:solidFill>
                            <a:srgbClr val="FF0000"/>
                          </a:solidFill>
                          <a:latin typeface="Playpen Sans SemiBold" pitchFamily="2" charset="0"/>
                          <a:ea typeface="Playpen Sans SemiBold" pitchFamily="2" charset="0"/>
                          <a:cs typeface="Times New Roman" panose="02020603050405020304" pitchFamily="18" charset="0"/>
                        </a:rPr>
                        <a:t>   </a:t>
                      </a:r>
                      <a:r>
                        <a:rPr lang="en-US" altLang="en-US" sz="4000" b="0" dirty="0" err="1">
                          <a:solidFill>
                            <a:srgbClr val="FF0000"/>
                          </a:solidFill>
                          <a:latin typeface="Playpen Sans SemiBold" pitchFamily="2" charset="0"/>
                          <a:ea typeface="Playpen Sans SemiBold" pitchFamily="2" charset="0"/>
                          <a:cs typeface="Times New Roman" panose="02020603050405020304" pitchFamily="18" charset="0"/>
                        </a:rPr>
                        <a:t>O</a:t>
                      </a:r>
                      <a:r>
                        <a:rPr lang="en-US" altLang="en-US" sz="4000" b="0" baseline="30000" dirty="0" err="1">
                          <a:solidFill>
                            <a:srgbClr val="FF0000"/>
                          </a:solidFill>
                          <a:latin typeface="Playpen Sans SemiBold" pitchFamily="2" charset="0"/>
                          <a:ea typeface="Playpen Sans SemiBold" pitchFamily="2" charset="0"/>
                          <a:cs typeface="Times New Roman" panose="02020603050405020304" pitchFamily="18" charset="0"/>
                        </a:rPr>
                        <a:t>-2</a:t>
                      </a:r>
                      <a:r>
                        <a:rPr lang="en-US" altLang="en-US" sz="4000" b="0" dirty="0">
                          <a:solidFill>
                            <a:srgbClr val="FF0000"/>
                          </a:solidFill>
                          <a:latin typeface="Playpen Sans SemiBold" pitchFamily="2" charset="0"/>
                          <a:ea typeface="Playpen Sans SemiBold" pitchFamily="2" charset="0"/>
                          <a:cs typeface="Times New Roman" panose="02020603050405020304" pitchFamily="18" charset="0"/>
                        </a:rPr>
                        <a:t>   </a:t>
                      </a:r>
                      <a:r>
                        <a:rPr lang="en-US" altLang="en-US" sz="4000" b="0" baseline="30000" dirty="0">
                          <a:solidFill>
                            <a:srgbClr val="FF0000"/>
                          </a:solidFill>
                          <a:latin typeface="Playpen Sans SemiBold" pitchFamily="2" charset="0"/>
                          <a:ea typeface="Playpen Sans SemiBold" pitchFamily="2" charset="0"/>
                          <a:cs typeface="Times New Roman" panose="02020603050405020304" pitchFamily="18" charset="0"/>
                        </a:rPr>
                        <a:t>= zero</a:t>
                      </a:r>
                      <a:endParaRPr lang="en-US" sz="4000" b="0" baseline="30000" dirty="0">
                        <a:latin typeface="Playpen Sans SemiBold" pitchFamily="2" charset="0"/>
                        <a:ea typeface="Playpen Sans SemiBol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6450399"/>
                  </a:ext>
                </a:extLst>
              </a:tr>
              <a:tr h="1752600">
                <a:tc>
                  <a:txBody>
                    <a:bodyPr/>
                    <a:lstStyle/>
                    <a:p>
                      <a:pPr algn="ctr"/>
                      <a:r>
                        <a:rPr lang="en-US" altLang="en-US" sz="4000" b="0" dirty="0">
                          <a:solidFill>
                            <a:srgbClr val="000099"/>
                          </a:solidFill>
                          <a:latin typeface="Playpen Sans SemiBold" pitchFamily="2" charset="0"/>
                          <a:ea typeface="Playpen Sans SemiBold" pitchFamily="2" charset="0"/>
                          <a:cs typeface="Times New Roman" panose="02020603050405020304" pitchFamily="18" charset="0"/>
                        </a:rPr>
                        <a:t>CO</a:t>
                      </a:r>
                      <a:r>
                        <a:rPr lang="en-US" altLang="en-US" sz="4000" b="0" baseline="-25000" dirty="0">
                          <a:solidFill>
                            <a:srgbClr val="000099"/>
                          </a:solidFill>
                          <a:latin typeface="Playpen Sans SemiBold" pitchFamily="2" charset="0"/>
                          <a:ea typeface="Playpen Sans SemiBold" pitchFamily="2" charset="0"/>
                          <a:cs typeface="Times New Roman" panose="02020603050405020304" pitchFamily="18" charset="0"/>
                        </a:rPr>
                        <a:t>2</a:t>
                      </a:r>
                      <a:r>
                        <a:rPr lang="en-US" altLang="en-US" sz="4000" b="0" dirty="0">
                          <a:solidFill>
                            <a:srgbClr val="000099"/>
                          </a:solidFill>
                          <a:latin typeface="Playpen Sans SemiBold" pitchFamily="2" charset="0"/>
                          <a:ea typeface="Playpen Sans SemiBold" pitchFamily="2" charset="0"/>
                          <a:cs typeface="Times New Roman" panose="02020603050405020304" pitchFamily="18" charset="0"/>
                        </a:rPr>
                        <a:t> </a:t>
                      </a:r>
                      <a:endParaRPr lang="en-US" sz="4000" b="0" dirty="0">
                        <a:latin typeface="Playpen Sans SemiBold" pitchFamily="2" charset="0"/>
                        <a:ea typeface="Playpen Sans SemiBol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4000" b="0" dirty="0">
                          <a:latin typeface="Playpen Sans SemiBold" pitchFamily="2" charset="0"/>
                          <a:ea typeface="Playpen Sans SemiBold" pitchFamily="2" charset="0"/>
                        </a:rPr>
                        <a:t>  C</a:t>
                      </a:r>
                      <a:r>
                        <a:rPr lang="en-US" sz="4000" b="0" baseline="30000" dirty="0">
                          <a:latin typeface="Playpen Sans SemiBold" pitchFamily="2" charset="0"/>
                          <a:ea typeface="Playpen Sans SemiBold" pitchFamily="2" charset="0"/>
                        </a:rPr>
                        <a:t>+4</a:t>
                      </a:r>
                      <a:r>
                        <a:rPr lang="en-US" sz="4000" b="0" dirty="0">
                          <a:latin typeface="Playpen Sans SemiBold" pitchFamily="2" charset="0"/>
                          <a:ea typeface="Playpen Sans SemiBold" pitchFamily="2" charset="0"/>
                        </a:rPr>
                        <a:t>   </a:t>
                      </a:r>
                      <a:r>
                        <a:rPr lang="en-US" altLang="en-US" sz="4000" b="0" dirty="0">
                          <a:solidFill>
                            <a:srgbClr val="FF0000"/>
                          </a:solidFill>
                          <a:latin typeface="Playpen Sans SemiBold" pitchFamily="2" charset="0"/>
                          <a:ea typeface="Playpen Sans SemiBold" pitchFamily="2" charset="0"/>
                          <a:cs typeface="Times New Roman" panose="02020603050405020304" pitchFamily="18" charset="0"/>
                        </a:rPr>
                        <a:t>O</a:t>
                      </a:r>
                      <a:r>
                        <a:rPr lang="en-US" altLang="en-US" sz="4000" b="0" baseline="30000" dirty="0">
                          <a:solidFill>
                            <a:srgbClr val="FF0000"/>
                          </a:solidFill>
                          <a:latin typeface="Playpen Sans SemiBold" pitchFamily="2" charset="0"/>
                          <a:ea typeface="Playpen Sans SemiBold" pitchFamily="2" charset="0"/>
                          <a:cs typeface="Times New Roman" panose="02020603050405020304" pitchFamily="18" charset="0"/>
                        </a:rPr>
                        <a:t>-2</a:t>
                      </a:r>
                      <a:r>
                        <a:rPr lang="en-US" altLang="en-US" sz="4000" b="0" dirty="0">
                          <a:solidFill>
                            <a:srgbClr val="FF0000"/>
                          </a:solidFill>
                          <a:latin typeface="Playpen Sans SemiBold" pitchFamily="2" charset="0"/>
                          <a:ea typeface="Playpen Sans SemiBold" pitchFamily="2" charset="0"/>
                          <a:cs typeface="Times New Roman" panose="02020603050405020304" pitchFamily="18" charset="0"/>
                        </a:rPr>
                        <a:t>   </a:t>
                      </a:r>
                      <a:r>
                        <a:rPr lang="en-US" altLang="en-US" sz="4000" b="0" dirty="0" err="1">
                          <a:solidFill>
                            <a:srgbClr val="FF0000"/>
                          </a:solidFill>
                          <a:latin typeface="Playpen Sans SemiBold" pitchFamily="2" charset="0"/>
                          <a:ea typeface="Playpen Sans SemiBold" pitchFamily="2" charset="0"/>
                          <a:cs typeface="Times New Roman" panose="02020603050405020304" pitchFamily="18" charset="0"/>
                        </a:rPr>
                        <a:t>O</a:t>
                      </a:r>
                      <a:r>
                        <a:rPr lang="en-US" altLang="en-US" sz="4000" b="0" baseline="30000" dirty="0" err="1">
                          <a:solidFill>
                            <a:srgbClr val="FF0000"/>
                          </a:solidFill>
                          <a:latin typeface="Playpen Sans SemiBold" pitchFamily="2" charset="0"/>
                          <a:ea typeface="Playpen Sans SemiBold" pitchFamily="2" charset="0"/>
                          <a:cs typeface="Times New Roman" panose="02020603050405020304" pitchFamily="18" charset="0"/>
                        </a:rPr>
                        <a:t>-2</a:t>
                      </a:r>
                      <a:r>
                        <a:rPr lang="en-US" altLang="en-US" sz="4000" b="0" dirty="0">
                          <a:solidFill>
                            <a:srgbClr val="FF0000"/>
                          </a:solidFill>
                          <a:latin typeface="Playpen Sans SemiBold" pitchFamily="2" charset="0"/>
                          <a:ea typeface="Playpen Sans SemiBold" pitchFamily="2" charset="0"/>
                          <a:cs typeface="Times New Roman" panose="02020603050405020304" pitchFamily="18" charset="0"/>
                        </a:rPr>
                        <a:t>   </a:t>
                      </a:r>
                      <a:r>
                        <a:rPr lang="en-US" altLang="en-US" sz="4000" b="0" baseline="30000" dirty="0">
                          <a:solidFill>
                            <a:srgbClr val="FF0000"/>
                          </a:solidFill>
                          <a:latin typeface="Playpen Sans SemiBold" pitchFamily="2" charset="0"/>
                          <a:ea typeface="Playpen Sans SemiBold" pitchFamily="2" charset="0"/>
                          <a:cs typeface="Times New Roman" panose="02020603050405020304" pitchFamily="18" charset="0"/>
                        </a:rPr>
                        <a:t>= zero</a:t>
                      </a:r>
                      <a:endParaRPr lang="en-US" sz="4000" b="0" dirty="0">
                        <a:latin typeface="Playpen Sans SemiBold" pitchFamily="2" charset="0"/>
                        <a:ea typeface="Playpen Sans SemiBol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4952931"/>
                  </a:ext>
                </a:extLst>
              </a:tr>
            </a:tbl>
          </a:graphicData>
        </a:graphic>
      </p:graphicFrame>
    </p:spTree>
    <p:extLst>
      <p:ext uri="{BB962C8B-B14F-4D97-AF65-F5344CB8AC3E}">
        <p14:creationId xmlns:p14="http://schemas.microsoft.com/office/powerpoint/2010/main" val="389390545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31" name="Group 63"/>
          <p:cNvGraphicFramePr>
            <a:graphicFrameLocks noGrp="1"/>
          </p:cNvGraphicFramePr>
          <p:nvPr>
            <p:extLst>
              <p:ext uri="{D42A27DB-BD31-4B8C-83A1-F6EECF244321}">
                <p14:modId xmlns:p14="http://schemas.microsoft.com/office/powerpoint/2010/main" val="1083186305"/>
              </p:ext>
            </p:extLst>
          </p:nvPr>
        </p:nvGraphicFramePr>
        <p:xfrm>
          <a:off x="1" y="0"/>
          <a:ext cx="9143999" cy="3048000"/>
        </p:xfrm>
        <a:graphic>
          <a:graphicData uri="http://schemas.openxmlformats.org/drawingml/2006/table">
            <a:tbl>
              <a:tblPr/>
              <a:tblGrid>
                <a:gridCol w="672935">
                  <a:extLst>
                    <a:ext uri="{9D8B030D-6E8A-4147-A177-3AD203B41FA5}">
                      <a16:colId xmlns:a16="http://schemas.microsoft.com/office/drawing/2014/main" val="20000"/>
                    </a:ext>
                  </a:extLst>
                </a:gridCol>
                <a:gridCol w="2298864">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4876800">
                  <a:extLst>
                    <a:ext uri="{9D8B030D-6E8A-4147-A177-3AD203B41FA5}">
                      <a16:colId xmlns:a16="http://schemas.microsoft.com/office/drawing/2014/main" val="20003"/>
                    </a:ext>
                  </a:extLst>
                </a:gridCol>
              </a:tblGrid>
              <a:tr h="152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ex</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Sulfur </a:t>
                      </a:r>
                      <a:b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b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dioxide </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SO</a:t>
                      </a:r>
                      <a:r>
                        <a:rPr kumimoji="0" lang="en-US" sz="28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rPr>
                        <a:t>2</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S</a:t>
                      </a:r>
                      <a:r>
                        <a:rPr kumimoji="0" lang="en-US" sz="2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+4</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O</a:t>
                      </a:r>
                      <a:r>
                        <a:rPr kumimoji="0" lang="en-US" sz="2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-2</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O</a:t>
                      </a:r>
                      <a:r>
                        <a:rPr kumimoji="0" lang="en-US" sz="2800" b="0" i="0" u="none" strike="noStrike" cap="none" normalizeH="0" baseline="30000" dirty="0" err="1">
                          <a:ln>
                            <a:noFill/>
                          </a:ln>
                          <a:solidFill>
                            <a:srgbClr val="0000CC"/>
                          </a:solidFill>
                          <a:effectLst/>
                          <a:latin typeface="Times New Roman" panose="02020603050405020304" pitchFamily="18" charset="0"/>
                          <a:cs typeface="Times New Roman" panose="02020603050405020304" pitchFamily="18" charset="0"/>
                        </a:rPr>
                        <a:t>-2</a:t>
                      </a:r>
                      <a:r>
                        <a:rPr kumimoji="0" lang="en-US" sz="2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  = zero</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440166022"/>
                  </a:ext>
                </a:extLst>
              </a:tr>
              <a:tr h="152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ex</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Chromate </a:t>
                      </a:r>
                      <a:b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b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ion</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CrO</a:t>
                      </a:r>
                      <a:r>
                        <a:rPr kumimoji="0" lang="en-US" sz="2800" b="0" i="0" u="none" strike="noStrike" cap="none" normalizeH="0" baseline="-25000">
                          <a:ln>
                            <a:noFill/>
                          </a:ln>
                          <a:solidFill>
                            <a:srgbClr val="0000CC"/>
                          </a:solidFill>
                          <a:effectLst/>
                          <a:latin typeface="Times New Roman" panose="02020603050405020304" pitchFamily="18" charset="0"/>
                          <a:cs typeface="Times New Roman" panose="02020603050405020304" pitchFamily="18" charset="0"/>
                        </a:rPr>
                        <a:t>4</a:t>
                      </a:r>
                      <a:r>
                        <a:rPr kumimoji="0" lang="en-US" sz="2800" b="0" i="0" u="none" strike="noStrike" cap="none" normalizeH="0" baseline="30000">
                          <a:ln>
                            <a:noFill/>
                          </a:ln>
                          <a:solidFill>
                            <a:srgbClr val="0000CC"/>
                          </a:solidFill>
                          <a:effectLst/>
                          <a:latin typeface="Times New Roman" panose="02020603050405020304" pitchFamily="18" charset="0"/>
                          <a:cs typeface="Times New Roman" panose="02020603050405020304" pitchFamily="18" charset="0"/>
                        </a:rPr>
                        <a:t>-2</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Cr</a:t>
                      </a:r>
                      <a:r>
                        <a:rPr kumimoji="0" lang="en-US" sz="2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+6</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O</a:t>
                      </a:r>
                      <a:r>
                        <a:rPr kumimoji="0" lang="en-US" sz="2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-2 </a:t>
                      </a: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O</a:t>
                      </a:r>
                      <a:r>
                        <a:rPr kumimoji="0" lang="en-US" sz="2800" b="0" i="0" u="none" strike="noStrike" cap="none" normalizeH="0" baseline="30000" dirty="0" err="1">
                          <a:ln>
                            <a:noFill/>
                          </a:ln>
                          <a:solidFill>
                            <a:srgbClr val="0000CC"/>
                          </a:solidFill>
                          <a:effectLst/>
                          <a:latin typeface="Times New Roman" panose="02020603050405020304" pitchFamily="18" charset="0"/>
                          <a:cs typeface="Times New Roman" panose="02020603050405020304" pitchFamily="18" charset="0"/>
                        </a:rPr>
                        <a:t>-2</a:t>
                      </a:r>
                      <a:r>
                        <a:rPr kumimoji="0" lang="en-US" sz="2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O</a:t>
                      </a:r>
                      <a:r>
                        <a:rPr kumimoji="0" lang="en-US" sz="2800" b="0" i="0" u="none" strike="noStrike" cap="none" normalizeH="0" baseline="30000" dirty="0" err="1">
                          <a:ln>
                            <a:noFill/>
                          </a:ln>
                          <a:solidFill>
                            <a:srgbClr val="0000CC"/>
                          </a:solidFill>
                          <a:effectLst/>
                          <a:latin typeface="Times New Roman" panose="02020603050405020304" pitchFamily="18" charset="0"/>
                          <a:cs typeface="Times New Roman" panose="02020603050405020304" pitchFamily="18" charset="0"/>
                        </a:rPr>
                        <a:t>-2</a:t>
                      </a:r>
                      <a:r>
                        <a:rPr kumimoji="0" lang="en-US" sz="2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O</a:t>
                      </a:r>
                      <a:r>
                        <a:rPr kumimoji="0" lang="en-US" sz="2800" b="0" i="0" u="none" strike="noStrike" cap="none" normalizeH="0" baseline="30000" dirty="0" err="1">
                          <a:ln>
                            <a:noFill/>
                          </a:ln>
                          <a:solidFill>
                            <a:srgbClr val="0000CC"/>
                          </a:solidFill>
                          <a:effectLst/>
                          <a:latin typeface="Times New Roman" panose="02020603050405020304" pitchFamily="18" charset="0"/>
                          <a:cs typeface="Times New Roman" panose="02020603050405020304" pitchFamily="18" charset="0"/>
                        </a:rPr>
                        <a:t>-2</a:t>
                      </a:r>
                      <a:r>
                        <a:rPr kumimoji="0" lang="en-US" sz="2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  = -2  </a:t>
                      </a:r>
                      <a:endPar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790641830"/>
                  </a:ext>
                </a:extLst>
              </a:tr>
            </a:tbl>
          </a:graphicData>
        </a:graphic>
      </p:graphicFrame>
    </p:spTree>
    <p:extLst>
      <p:ext uri="{BB962C8B-B14F-4D97-AF65-F5344CB8AC3E}">
        <p14:creationId xmlns:p14="http://schemas.microsoft.com/office/powerpoint/2010/main" val="223988183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31" name="Group 63"/>
          <p:cNvGraphicFramePr>
            <a:graphicFrameLocks noGrp="1"/>
          </p:cNvGraphicFramePr>
          <p:nvPr>
            <p:extLst>
              <p:ext uri="{D42A27DB-BD31-4B8C-83A1-F6EECF244321}">
                <p14:modId xmlns:p14="http://schemas.microsoft.com/office/powerpoint/2010/main" val="1975421974"/>
              </p:ext>
            </p:extLst>
          </p:nvPr>
        </p:nvGraphicFramePr>
        <p:xfrm>
          <a:off x="1" y="0"/>
          <a:ext cx="9144000" cy="6858001"/>
        </p:xfrm>
        <a:graphic>
          <a:graphicData uri="http://schemas.openxmlformats.org/drawingml/2006/table">
            <a:tbl>
              <a:tblPr/>
              <a:tblGrid>
                <a:gridCol w="672935">
                  <a:extLst>
                    <a:ext uri="{9D8B030D-6E8A-4147-A177-3AD203B41FA5}">
                      <a16:colId xmlns:a16="http://schemas.microsoft.com/office/drawing/2014/main" val="20000"/>
                    </a:ext>
                  </a:extLst>
                </a:gridCol>
                <a:gridCol w="2770908">
                  <a:extLst>
                    <a:ext uri="{9D8B030D-6E8A-4147-A177-3AD203B41FA5}">
                      <a16:colId xmlns:a16="http://schemas.microsoft.com/office/drawing/2014/main" val="20001"/>
                    </a:ext>
                  </a:extLst>
                </a:gridCol>
                <a:gridCol w="1504209">
                  <a:extLst>
                    <a:ext uri="{9D8B030D-6E8A-4147-A177-3AD203B41FA5}">
                      <a16:colId xmlns:a16="http://schemas.microsoft.com/office/drawing/2014/main" val="20002"/>
                    </a:ext>
                  </a:extLst>
                </a:gridCol>
                <a:gridCol w="4195948">
                  <a:extLst>
                    <a:ext uri="{9D8B030D-6E8A-4147-A177-3AD203B41FA5}">
                      <a16:colId xmlns:a16="http://schemas.microsoft.com/office/drawing/2014/main" val="20003"/>
                    </a:ext>
                  </a:extLst>
                </a:gridCol>
              </a:tblGrid>
              <a:tr h="806839">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First put in the FORMULAS, then the relative oxidation numbers. </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399470672"/>
                  </a:ext>
                </a:extLst>
              </a:tr>
              <a:tr h="1008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114</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Permanganate ion</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1008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115</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ammonia</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1008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116</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Sodium hydroxide</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1008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117</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Potassium chlorate</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1008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118</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Carbon monoxide</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r h="1008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119</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Carbon dioxide</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0286963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3DBD6-865F-4DDC-D08A-1431F812163D}"/>
            </a:ext>
          </a:extLst>
        </p:cNvPr>
        <p:cNvGrpSpPr/>
        <p:nvPr/>
      </p:nvGrpSpPr>
      <p:grpSpPr>
        <a:xfrm>
          <a:off x="0" y="0"/>
          <a:ext cx="0" cy="0"/>
          <a:chOff x="0" y="0"/>
          <a:chExt cx="0" cy="0"/>
        </a:xfrm>
      </p:grpSpPr>
      <p:graphicFrame>
        <p:nvGraphicFramePr>
          <p:cNvPr id="7231" name="Group 63">
            <a:extLst>
              <a:ext uri="{FF2B5EF4-FFF2-40B4-BE49-F238E27FC236}">
                <a16:creationId xmlns:a16="http://schemas.microsoft.com/office/drawing/2014/main" id="{7B32DA2A-5899-4B33-D614-D6D6620B0C6C}"/>
              </a:ext>
            </a:extLst>
          </p:cNvPr>
          <p:cNvGraphicFramePr>
            <a:graphicFrameLocks noGrp="1"/>
          </p:cNvGraphicFramePr>
          <p:nvPr>
            <p:extLst>
              <p:ext uri="{D42A27DB-BD31-4B8C-83A1-F6EECF244321}">
                <p14:modId xmlns:p14="http://schemas.microsoft.com/office/powerpoint/2010/main" val="1502784605"/>
              </p:ext>
            </p:extLst>
          </p:nvPr>
        </p:nvGraphicFramePr>
        <p:xfrm>
          <a:off x="1" y="0"/>
          <a:ext cx="9143999" cy="5486400"/>
        </p:xfrm>
        <a:graphic>
          <a:graphicData uri="http://schemas.openxmlformats.org/drawingml/2006/table">
            <a:tbl>
              <a:tblPr/>
              <a:tblGrid>
                <a:gridCol w="672935">
                  <a:extLst>
                    <a:ext uri="{9D8B030D-6E8A-4147-A177-3AD203B41FA5}">
                      <a16:colId xmlns:a16="http://schemas.microsoft.com/office/drawing/2014/main" val="20000"/>
                    </a:ext>
                  </a:extLst>
                </a:gridCol>
                <a:gridCol w="2770908">
                  <a:extLst>
                    <a:ext uri="{9D8B030D-6E8A-4147-A177-3AD203B41FA5}">
                      <a16:colId xmlns:a16="http://schemas.microsoft.com/office/drawing/2014/main" val="20001"/>
                    </a:ext>
                  </a:extLst>
                </a:gridCol>
                <a:gridCol w="1504208">
                  <a:extLst>
                    <a:ext uri="{9D8B030D-6E8A-4147-A177-3AD203B41FA5}">
                      <a16:colId xmlns:a16="http://schemas.microsoft.com/office/drawing/2014/main" val="20002"/>
                    </a:ext>
                  </a:extLst>
                </a:gridCol>
                <a:gridCol w="4195948">
                  <a:extLst>
                    <a:ext uri="{9D8B030D-6E8A-4147-A177-3AD203B41FA5}">
                      <a16:colId xmlns:a16="http://schemas.microsoft.com/office/drawing/2014/main" val="20003"/>
                    </a:ext>
                  </a:extLst>
                </a:gridCol>
              </a:tblGrid>
              <a:tr h="1473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120</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Dihydrogen sulfate</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181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121</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Nitrate ion</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181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122</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Nitrogen dioxide</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6505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123</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lumMod val="95000"/>
                              <a:lumOff val="5000"/>
                            </a:schemeClr>
                          </a:solidFill>
                          <a:effectLst/>
                          <a:latin typeface="Times New Roman" panose="02020603050405020304" pitchFamily="18" charset="0"/>
                          <a:cs typeface="Times New Roman" panose="02020603050405020304" pitchFamily="18" charset="0"/>
                        </a:rPr>
                        <a:t>Phosphorus trichloride</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18253827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31" name="Group 63"/>
          <p:cNvGraphicFramePr>
            <a:graphicFrameLocks noGrp="1"/>
          </p:cNvGraphicFramePr>
          <p:nvPr>
            <p:extLst>
              <p:ext uri="{D42A27DB-BD31-4B8C-83A1-F6EECF244321}">
                <p14:modId xmlns:p14="http://schemas.microsoft.com/office/powerpoint/2010/main" val="1608535392"/>
              </p:ext>
            </p:extLst>
          </p:nvPr>
        </p:nvGraphicFramePr>
        <p:xfrm>
          <a:off x="1" y="0"/>
          <a:ext cx="9143999" cy="6857998"/>
        </p:xfrm>
        <a:graphic>
          <a:graphicData uri="http://schemas.openxmlformats.org/drawingml/2006/table">
            <a:tbl>
              <a:tblPr/>
              <a:tblGrid>
                <a:gridCol w="672935">
                  <a:extLst>
                    <a:ext uri="{9D8B030D-6E8A-4147-A177-3AD203B41FA5}">
                      <a16:colId xmlns:a16="http://schemas.microsoft.com/office/drawing/2014/main" val="20000"/>
                    </a:ext>
                  </a:extLst>
                </a:gridCol>
                <a:gridCol w="2770908">
                  <a:extLst>
                    <a:ext uri="{9D8B030D-6E8A-4147-A177-3AD203B41FA5}">
                      <a16:colId xmlns:a16="http://schemas.microsoft.com/office/drawing/2014/main" val="20001"/>
                    </a:ext>
                  </a:extLst>
                </a:gridCol>
                <a:gridCol w="1504208">
                  <a:extLst>
                    <a:ext uri="{9D8B030D-6E8A-4147-A177-3AD203B41FA5}">
                      <a16:colId xmlns:a16="http://schemas.microsoft.com/office/drawing/2014/main" val="20002"/>
                    </a:ext>
                  </a:extLst>
                </a:gridCol>
                <a:gridCol w="4195948">
                  <a:extLst>
                    <a:ext uri="{9D8B030D-6E8A-4147-A177-3AD203B41FA5}">
                      <a16:colId xmlns:a16="http://schemas.microsoft.com/office/drawing/2014/main" val="20003"/>
                    </a:ext>
                  </a:extLst>
                </a:gridCol>
              </a:tblGrid>
              <a:tr h="6442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114</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Permanganate ion</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MnO</a:t>
                      </a:r>
                      <a:r>
                        <a:rPr kumimoji="0" lang="en-US" sz="18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rPr>
                        <a:t>4</a:t>
                      </a:r>
                      <a:r>
                        <a:rPr kumimoji="0" lang="en-US" sz="1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-1</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Mn</a:t>
                      </a:r>
                      <a:r>
                        <a:rPr kumimoji="0" lang="en-US" sz="1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+1 </a:t>
                      </a:r>
                      <a:r>
                        <a:rPr kumimoji="0" lang="en-US" sz="1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O</a:t>
                      </a:r>
                      <a:r>
                        <a:rPr kumimoji="0" lang="en-US" sz="1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-2 </a:t>
                      </a:r>
                      <a:r>
                        <a:rPr kumimoji="0" lang="en-US" sz="1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O</a:t>
                      </a:r>
                      <a:r>
                        <a:rPr kumimoji="0" lang="en-US" sz="1800" b="0" i="0" u="none" strike="noStrike" cap="none" normalizeH="0" baseline="30000" dirty="0" err="1">
                          <a:ln>
                            <a:noFill/>
                          </a:ln>
                          <a:solidFill>
                            <a:srgbClr val="0000CC"/>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O</a:t>
                      </a:r>
                      <a:r>
                        <a:rPr kumimoji="0" lang="en-US" sz="1800" b="0" i="0" u="none" strike="noStrike" cap="none" normalizeH="0" baseline="30000" dirty="0" err="1">
                          <a:ln>
                            <a:noFill/>
                          </a:ln>
                          <a:solidFill>
                            <a:srgbClr val="0000CC"/>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O</a:t>
                      </a:r>
                      <a:r>
                        <a:rPr kumimoji="0" lang="en-US" sz="1800" b="0" i="0" u="none" strike="noStrike" cap="none" normalizeH="0" baseline="30000" dirty="0" err="1">
                          <a:ln>
                            <a:noFill/>
                          </a:ln>
                          <a:solidFill>
                            <a:srgbClr val="0000CC"/>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  = -1  </a:t>
                      </a:r>
                      <a:endParaRPr kumimoji="0" lang="en-US" sz="1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6442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115</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ammonia</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NH</a:t>
                      </a:r>
                      <a:r>
                        <a:rPr kumimoji="0" lang="en-US" sz="18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3</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-3</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H</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a:t>
                      </a:r>
                      <a:r>
                        <a:rPr kumimoji="0" lang="en-US" sz="1800" b="0" i="0" u="none" strike="noStrike" cap="none" normalizeH="0" baseline="30000" dirty="0" err="1">
                          <a:ln>
                            <a:noFill/>
                          </a:ln>
                          <a:solidFill>
                            <a:srgbClr val="FF0000"/>
                          </a:solidFill>
                          <a:effectLst/>
                          <a:latin typeface="Times New Roman" panose="02020603050405020304" pitchFamily="18" charset="0"/>
                          <a:cs typeface="Times New Roman" panose="02020603050405020304" pitchFamily="18" charset="0"/>
                        </a:rPr>
                        <a:t>+1</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a:t>
                      </a:r>
                      <a:r>
                        <a:rPr kumimoji="0" lang="en-US" sz="1800" b="0" i="0" u="none" strike="noStrike" cap="none" normalizeH="0" baseline="30000" dirty="0" err="1">
                          <a:ln>
                            <a:noFill/>
                          </a:ln>
                          <a:solidFill>
                            <a:srgbClr val="FF0000"/>
                          </a:solidFill>
                          <a:effectLst/>
                          <a:latin typeface="Times New Roman" panose="02020603050405020304" pitchFamily="18" charset="0"/>
                          <a:cs typeface="Times New Roman" panose="02020603050405020304" pitchFamily="18" charset="0"/>
                        </a:rPr>
                        <a:t>+1</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  = 0   </a:t>
                      </a:r>
                      <a:endPar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6442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116</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Sodium hydroxide</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NaOH</a:t>
                      </a:r>
                      <a:endPar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Na</a:t>
                      </a:r>
                      <a:r>
                        <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O</a:t>
                      </a:r>
                      <a:r>
                        <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H</a:t>
                      </a:r>
                      <a:r>
                        <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  = 0</a:t>
                      </a: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6442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117</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Potassium chlorate</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KClO</a:t>
                      </a:r>
                      <a:r>
                        <a:rPr kumimoji="0" lang="en-US" sz="18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3</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K</a:t>
                      </a:r>
                      <a:r>
                        <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+1</a:t>
                      </a: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Cl</a:t>
                      </a:r>
                      <a:r>
                        <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+5</a:t>
                      </a: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O</a:t>
                      </a:r>
                      <a:r>
                        <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-2  </a:t>
                      </a: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chemeClr val="tx1">
                              <a:lumMod val="95000"/>
                              <a:lumOff val="5000"/>
                            </a:schemeClr>
                          </a:solidFill>
                          <a:effectLst/>
                          <a:latin typeface="Times New Roman" panose="02020603050405020304" pitchFamily="18" charset="0"/>
                          <a:cs typeface="Times New Roman" panose="02020603050405020304" pitchFamily="18" charset="0"/>
                        </a:rPr>
                        <a:t>O</a:t>
                      </a:r>
                      <a:r>
                        <a:rPr kumimoji="0" lang="en-US" sz="1800" b="0" i="0" u="none" strike="noStrike" cap="none" normalizeH="0" baseline="30000" dirty="0" err="1">
                          <a:ln>
                            <a:noFill/>
                          </a:ln>
                          <a:solidFill>
                            <a:schemeClr val="tx1">
                              <a:lumMod val="95000"/>
                              <a:lumOff val="5000"/>
                            </a:schemeClr>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chemeClr val="tx1">
                              <a:lumMod val="95000"/>
                              <a:lumOff val="5000"/>
                            </a:schemeClr>
                          </a:solidFill>
                          <a:effectLst/>
                          <a:latin typeface="Times New Roman" panose="02020603050405020304" pitchFamily="18" charset="0"/>
                          <a:cs typeface="Times New Roman" panose="02020603050405020304" pitchFamily="18" charset="0"/>
                        </a:rPr>
                        <a:t>O</a:t>
                      </a:r>
                      <a:r>
                        <a:rPr kumimoji="0" lang="en-US" sz="1800" b="0" i="0" u="none" strike="noStrike" cap="none" normalizeH="0" baseline="30000" dirty="0" err="1">
                          <a:ln>
                            <a:noFill/>
                          </a:ln>
                          <a:solidFill>
                            <a:schemeClr val="tx1">
                              <a:lumMod val="95000"/>
                              <a:lumOff val="5000"/>
                            </a:schemeClr>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 0  </a:t>
                      </a:r>
                      <a:endPar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6442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118</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Carbon monoxide</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CO</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t>
                      </a:r>
                      <a:r>
                        <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+2     </a:t>
                      </a: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O</a:t>
                      </a:r>
                      <a:r>
                        <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-2  = 0 </a:t>
                      </a: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r h="6442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119</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Carbon dioxide</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CO</a:t>
                      </a:r>
                      <a:r>
                        <a:rPr kumimoji="0" lang="en-US" sz="1800" b="0" i="0" u="none" strike="noStrike" cap="none" normalizeH="0" baseline="-25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2</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C+4     O</a:t>
                      </a:r>
                      <a:r>
                        <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-2 </a:t>
                      </a:r>
                      <a:r>
                        <a:rPr kumimoji="0" lang="en-US" sz="18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chemeClr val="tx1">
                              <a:lumMod val="95000"/>
                              <a:lumOff val="5000"/>
                            </a:schemeClr>
                          </a:solidFill>
                          <a:effectLst/>
                          <a:latin typeface="Times New Roman" panose="02020603050405020304" pitchFamily="18" charset="0"/>
                          <a:cs typeface="Times New Roman" panose="02020603050405020304" pitchFamily="18" charset="0"/>
                        </a:rPr>
                        <a:t>O</a:t>
                      </a:r>
                      <a:r>
                        <a:rPr kumimoji="0" lang="en-US" sz="1800" b="0" i="0" u="none" strike="noStrike" cap="none" normalizeH="0" baseline="30000" dirty="0" err="1">
                          <a:ln>
                            <a:noFill/>
                          </a:ln>
                          <a:solidFill>
                            <a:schemeClr val="tx1">
                              <a:lumMod val="95000"/>
                              <a:lumOff val="5000"/>
                            </a:schemeClr>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300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 0 </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7"/>
                  </a:ext>
                </a:extLst>
              </a:tr>
              <a:tr h="8038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120</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Dihydrogen sulfate</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H</a:t>
                      </a:r>
                      <a:r>
                        <a:rPr kumimoji="0" lang="en-US" sz="18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SO</a:t>
                      </a:r>
                      <a:r>
                        <a:rPr kumimoji="0" lang="en-US" sz="18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4</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H</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a:t>
                      </a:r>
                      <a:r>
                        <a:rPr kumimoji="0" lang="en-US" sz="1800" b="0" i="0" u="none" strike="noStrike" cap="none" normalizeH="0" baseline="30000" dirty="0" err="1">
                          <a:ln>
                            <a:noFill/>
                          </a:ln>
                          <a:solidFill>
                            <a:srgbClr val="FF0000"/>
                          </a:solidFill>
                          <a:effectLst/>
                          <a:latin typeface="Times New Roman" panose="02020603050405020304" pitchFamily="18" charset="0"/>
                          <a:cs typeface="Times New Roman" panose="02020603050405020304" pitchFamily="18" charset="0"/>
                        </a:rPr>
                        <a:t>+1</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S</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+6</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O</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-2 </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O</a:t>
                      </a:r>
                      <a:r>
                        <a:rPr kumimoji="0" lang="en-US" sz="1800" b="0" i="0" u="none" strike="noStrike" cap="none" normalizeH="0" baseline="30000" dirty="0" err="1">
                          <a:ln>
                            <a:noFill/>
                          </a:ln>
                          <a:solidFill>
                            <a:srgbClr val="FF0000"/>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O</a:t>
                      </a:r>
                      <a:r>
                        <a:rPr kumimoji="0" lang="en-US" sz="1800" b="0" i="0" u="none" strike="noStrike" cap="none" normalizeH="0" baseline="30000" dirty="0" err="1">
                          <a:ln>
                            <a:noFill/>
                          </a:ln>
                          <a:solidFill>
                            <a:srgbClr val="FF0000"/>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O</a:t>
                      </a:r>
                      <a:r>
                        <a:rPr kumimoji="0" lang="en-US" sz="1800" b="0" i="0" u="none" strike="noStrike" cap="none" normalizeH="0" baseline="30000" dirty="0" err="1">
                          <a:ln>
                            <a:noFill/>
                          </a:ln>
                          <a:solidFill>
                            <a:srgbClr val="FF0000"/>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  = 0 </a:t>
                      </a:r>
                      <a:endPar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442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121</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Nitrate ion</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NO</a:t>
                      </a:r>
                      <a:r>
                        <a:rPr kumimoji="0" lang="en-US" sz="18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3</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+5</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O</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-2   </a:t>
                      </a:r>
                      <a:r>
                        <a:rPr kumimoji="0" lang="en-US" sz="1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O</a:t>
                      </a:r>
                      <a:r>
                        <a:rPr kumimoji="0" lang="en-US" sz="1800" b="0" i="0" u="none" strike="noStrike" cap="none" normalizeH="0" baseline="30000" dirty="0" err="1">
                          <a:ln>
                            <a:noFill/>
                          </a:ln>
                          <a:solidFill>
                            <a:srgbClr val="FF0000"/>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O</a:t>
                      </a:r>
                      <a:r>
                        <a:rPr kumimoji="0" lang="en-US" sz="1800" b="0" i="0" u="none" strike="noStrike" cap="none" normalizeH="0" baseline="30000" dirty="0" err="1">
                          <a:ln>
                            <a:noFill/>
                          </a:ln>
                          <a:solidFill>
                            <a:srgbClr val="FF0000"/>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  = -1  </a:t>
                      </a:r>
                      <a:endPar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6442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122</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Nitrogen dioxide</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NO</a:t>
                      </a:r>
                      <a:r>
                        <a:rPr kumimoji="0" lang="en-US" sz="18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2</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+4</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O</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-2    </a:t>
                      </a:r>
                      <a:r>
                        <a:rPr kumimoji="0" lang="en-US" sz="1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O</a:t>
                      </a:r>
                      <a:r>
                        <a:rPr kumimoji="0" lang="en-US" sz="1800" b="0" i="0" u="none" strike="noStrike" cap="none" normalizeH="0" baseline="30000" dirty="0" err="1">
                          <a:ln>
                            <a:noFill/>
                          </a:ln>
                          <a:solidFill>
                            <a:srgbClr val="FF0000"/>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  = 0  </a:t>
                      </a:r>
                      <a:endPar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9002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123</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Phosphorus trichloride</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PCl</a:t>
                      </a:r>
                      <a:r>
                        <a:rPr kumimoji="0" lang="en-US" sz="18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3</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P</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+3</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Cl</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Cl</a:t>
                      </a:r>
                      <a:r>
                        <a:rPr kumimoji="0" lang="en-US" sz="1800" b="0" i="0" u="none" strike="noStrike" cap="none" normalizeH="0" baseline="30000" dirty="0" err="1">
                          <a:ln>
                            <a:noFill/>
                          </a:ln>
                          <a:solidFill>
                            <a:srgbClr val="FF0000"/>
                          </a:solidFill>
                          <a:effectLst/>
                          <a:latin typeface="Times New Roman" panose="02020603050405020304" pitchFamily="18" charset="0"/>
                          <a:cs typeface="Times New Roman" panose="02020603050405020304" pitchFamily="18" charset="0"/>
                        </a:rPr>
                        <a:t>-1</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Cl</a:t>
                      </a:r>
                      <a:r>
                        <a:rPr kumimoji="0" lang="en-US" sz="1800" b="0" i="0" u="none" strike="noStrike" cap="none" normalizeH="0" baseline="30000" dirty="0" err="1">
                          <a:ln>
                            <a:noFill/>
                          </a:ln>
                          <a:solidFill>
                            <a:srgbClr val="FF0000"/>
                          </a:solidFill>
                          <a:effectLst/>
                          <a:latin typeface="Times New Roman" panose="02020603050405020304" pitchFamily="18" charset="0"/>
                          <a:cs typeface="Times New Roman" panose="02020603050405020304" pitchFamily="18" charset="0"/>
                        </a:rPr>
                        <a:t>-1</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  = 0</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marT="45725" marB="4572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1313211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dirty="0">
                <a:solidFill>
                  <a:srgbClr val="0000FF"/>
                </a:solidFill>
                <a:latin typeface="Comic Sans MS" panose="030F0702030302020204" pitchFamily="66" charset="0"/>
              </a:rPr>
              <a:t>124.</a:t>
            </a:r>
            <a:r>
              <a:rPr lang="en-US" altLang="en-US" sz="4400" dirty="0">
                <a:solidFill>
                  <a:srgbClr val="000000"/>
                </a:solidFill>
                <a:latin typeface="Comic Sans MS" panose="030F0702030302020204" pitchFamily="66" charset="0"/>
              </a:rPr>
              <a:t>  Explain the difference   </a:t>
            </a:r>
            <a:br>
              <a:rPr lang="en-US" altLang="en-US" sz="4400" dirty="0">
                <a:solidFill>
                  <a:srgbClr val="000000"/>
                </a:solidFill>
                <a:latin typeface="Comic Sans MS" panose="030F0702030302020204" pitchFamily="66" charset="0"/>
              </a:rPr>
            </a:br>
            <a:r>
              <a:rPr lang="en-US" altLang="en-US" sz="4400" dirty="0">
                <a:solidFill>
                  <a:srgbClr val="000000"/>
                </a:solidFill>
                <a:latin typeface="Comic Sans MS" panose="030F0702030302020204" pitchFamily="66" charset="0"/>
              </a:rPr>
              <a:t>          between bond polarity and </a:t>
            </a:r>
            <a:br>
              <a:rPr lang="en-US" altLang="en-US" sz="4400" dirty="0">
                <a:solidFill>
                  <a:srgbClr val="000000"/>
                </a:solidFill>
                <a:latin typeface="Comic Sans MS" panose="030F0702030302020204" pitchFamily="66" charset="0"/>
              </a:rPr>
            </a:br>
            <a:r>
              <a:rPr lang="en-US" altLang="en-US" sz="4400" dirty="0">
                <a:solidFill>
                  <a:srgbClr val="000000"/>
                </a:solidFill>
                <a:latin typeface="Comic Sans MS" panose="030F0702030302020204" pitchFamily="66" charset="0"/>
              </a:rPr>
              <a:t>          molecular polarity.  </a:t>
            </a:r>
            <a:br>
              <a:rPr lang="en-US" altLang="en-US" sz="4400" dirty="0">
                <a:solidFill>
                  <a:srgbClr val="000000"/>
                </a:solidFill>
                <a:latin typeface="Comic Sans MS" panose="030F0702030302020204" pitchFamily="66" charset="0"/>
              </a:rPr>
            </a:br>
            <a:r>
              <a:rPr lang="en-US" altLang="en-US" sz="4400" dirty="0">
                <a:solidFill>
                  <a:srgbClr val="000000"/>
                </a:solidFill>
                <a:latin typeface="Comic Sans MS" panose="030F0702030302020204" pitchFamily="66" charset="0"/>
              </a:rPr>
              <a:t>          </a:t>
            </a:r>
            <a:r>
              <a:rPr lang="en-US" altLang="en-US" sz="2400" i="1" dirty="0">
                <a:solidFill>
                  <a:srgbClr val="FF0000"/>
                </a:solidFill>
                <a:latin typeface="Comic Sans MS" panose="030F0702030302020204" pitchFamily="66" charset="0"/>
              </a:rPr>
              <a:t>Who has the guts to </a:t>
            </a:r>
            <a:r>
              <a:rPr lang="en-US" altLang="en-US" sz="2400" i="1" u="sng" dirty="0">
                <a:solidFill>
                  <a:srgbClr val="FF0000"/>
                </a:solidFill>
                <a:latin typeface="Comic Sans MS" panose="030F0702030302020204" pitchFamily="66" charset="0"/>
              </a:rPr>
              <a:t>stand</a:t>
            </a:r>
            <a:r>
              <a:rPr lang="en-US" altLang="en-US" sz="2400" i="1" dirty="0">
                <a:solidFill>
                  <a:srgbClr val="FF0000"/>
                </a:solidFill>
                <a:latin typeface="Comic Sans MS" panose="030F0702030302020204" pitchFamily="66" charset="0"/>
              </a:rPr>
              <a:t> and orate this answer?</a:t>
            </a:r>
            <a:endParaRPr lang="en-US" altLang="en-US" sz="3600" i="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6186525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0"/>
            <a:ext cx="9144000" cy="346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124.  Bond polarity is due to a difference in electronegativity     </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between two bonding atoms.  For covalent bonds we</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have to check table S.</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2400" dirty="0">
                <a:solidFill>
                  <a:srgbClr val="FF0000"/>
                </a:solidFill>
                <a:latin typeface="Comic Sans MS" panose="030F0702030302020204" pitchFamily="66" charset="0"/>
              </a:rPr>
              <a:t>Molecular polarity has to do with molecular shape.</a:t>
            </a:r>
          </a:p>
          <a:p>
            <a:pPr eaLnBrk="1" hangingPunct="1">
              <a:spcBef>
                <a:spcPct val="50000"/>
              </a:spcBef>
              <a:buFontTx/>
              <a:buNone/>
            </a:pPr>
            <a:r>
              <a:rPr lang="en-US" altLang="en-US" sz="2400" dirty="0">
                <a:solidFill>
                  <a:srgbClr val="FF0000"/>
                </a:solidFill>
                <a:latin typeface="Comic Sans MS" panose="030F0702030302020204" pitchFamily="66" charset="0"/>
              </a:rPr>
              <a:t>If a molecule has radial symmetry, it is a nonpolar molecule.</a:t>
            </a:r>
          </a:p>
          <a:p>
            <a:pPr eaLnBrk="1" hangingPunct="1">
              <a:spcBef>
                <a:spcPct val="50000"/>
              </a:spcBef>
              <a:buFontTx/>
              <a:buNone/>
            </a:pPr>
            <a:r>
              <a:rPr lang="en-US" altLang="en-US" sz="2400" dirty="0">
                <a:solidFill>
                  <a:srgbClr val="FF0000"/>
                </a:solidFill>
                <a:latin typeface="Comic Sans MS" panose="030F0702030302020204" pitchFamily="66" charset="0"/>
              </a:rPr>
              <a:t>A molecule that doesn’t exhibit radial symmetry is polar.</a:t>
            </a:r>
          </a:p>
        </p:txBody>
      </p:sp>
      <p:sp>
        <p:nvSpPr>
          <p:cNvPr id="15363" name="Text Box 5"/>
          <p:cNvSpPr txBox="1">
            <a:spLocks noChangeArrowheads="1"/>
          </p:cNvSpPr>
          <p:nvPr/>
        </p:nvSpPr>
        <p:spPr bwMode="auto">
          <a:xfrm>
            <a:off x="457200" y="3657600"/>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solidFill>
                  <a:srgbClr val="000000"/>
                </a:solidFill>
              </a:rPr>
              <a:t>A polar molecule water                                           A nonpolar molecule CCl</a:t>
            </a:r>
            <a:r>
              <a:rPr lang="en-US" altLang="en-US" sz="1800" baseline="-25000" dirty="0">
                <a:solidFill>
                  <a:srgbClr val="000000"/>
                </a:solidFill>
              </a:rPr>
              <a:t>4</a:t>
            </a:r>
          </a:p>
        </p:txBody>
      </p:sp>
      <p:pic>
        <p:nvPicPr>
          <p:cNvPr id="15364" name="Picture 7" descr="two_H20_molecules"/>
          <p:cNvPicPr>
            <a:picLocks noChangeAspect="1" noChangeArrowheads="1"/>
          </p:cNvPicPr>
          <p:nvPr/>
        </p:nvPicPr>
        <p:blipFill>
          <a:blip r:embed="rId2">
            <a:extLst>
              <a:ext uri="{28A0092B-C50C-407E-A947-70E740481C1C}">
                <a14:useLocalDpi xmlns:a14="http://schemas.microsoft.com/office/drawing/2010/main" val="0"/>
              </a:ext>
            </a:extLst>
          </a:blip>
          <a:srcRect l="-6218" t="22400" r="46114" b="-8800"/>
          <a:stretch>
            <a:fillRect/>
          </a:stretch>
        </p:blipFill>
        <p:spPr bwMode="auto">
          <a:xfrm>
            <a:off x="762000" y="4267200"/>
            <a:ext cx="2209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56-2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267200"/>
            <a:ext cx="22098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17431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6151">
            <a:off x="3048000" y="4976654"/>
            <a:ext cx="18954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 descr="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08167" flipH="1">
            <a:off x="6934200" y="4824254"/>
            <a:ext cx="183832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Line 7"/>
          <p:cNvSpPr>
            <a:spLocks noChangeShapeType="1"/>
          </p:cNvSpPr>
          <p:nvPr/>
        </p:nvSpPr>
        <p:spPr bwMode="auto">
          <a:xfrm>
            <a:off x="5105400" y="5510054"/>
            <a:ext cx="13716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389" name="Line 8"/>
          <p:cNvSpPr>
            <a:spLocks noChangeShapeType="1"/>
          </p:cNvSpPr>
          <p:nvPr/>
        </p:nvSpPr>
        <p:spPr bwMode="auto">
          <a:xfrm flipH="1">
            <a:off x="5105400" y="5738654"/>
            <a:ext cx="12954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390" name="Text Box 9"/>
          <p:cNvSpPr txBox="1">
            <a:spLocks noChangeArrowheads="1"/>
          </p:cNvSpPr>
          <p:nvPr/>
        </p:nvSpPr>
        <p:spPr bwMode="auto">
          <a:xfrm>
            <a:off x="0" y="0"/>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rgbClr val="FF0000"/>
                </a:solidFill>
              </a:rPr>
              <a:t>125.  The bonds in ozone O</a:t>
            </a:r>
            <a:r>
              <a:rPr lang="en-US" altLang="en-US" sz="2000" b="1" baseline="-25000" dirty="0">
                <a:solidFill>
                  <a:srgbClr val="FF0000"/>
                </a:solidFill>
              </a:rPr>
              <a:t>3</a:t>
            </a:r>
            <a:r>
              <a:rPr lang="en-US" altLang="en-US" sz="2000" b="1" dirty="0">
                <a:solidFill>
                  <a:srgbClr val="FF0000"/>
                </a:solidFill>
              </a:rPr>
              <a:t> resonate back and forth, they are exceptional   </a:t>
            </a:r>
            <a:br>
              <a:rPr lang="en-US" altLang="en-US" sz="2000" b="1" dirty="0">
                <a:solidFill>
                  <a:srgbClr val="FF0000"/>
                </a:solidFill>
              </a:rPr>
            </a:br>
            <a:r>
              <a:rPr lang="en-US" altLang="en-US" sz="2000" b="1" dirty="0">
                <a:solidFill>
                  <a:srgbClr val="FF0000"/>
                </a:solidFill>
              </a:rPr>
              <a:t>          bonds called RESONATING BONDS. </a:t>
            </a:r>
          </a:p>
          <a:p>
            <a:pPr eaLnBrk="1" hangingPunct="1">
              <a:spcBef>
                <a:spcPct val="50000"/>
              </a:spcBef>
              <a:buFontTx/>
              <a:buNone/>
            </a:pPr>
            <a:r>
              <a:rPr lang="en-US" altLang="en-US" b="1" i="1" dirty="0">
                <a:solidFill>
                  <a:srgbClr val="0000CC"/>
                </a:solidFill>
                <a:latin typeface="Comic Sans MS" panose="030F0702030302020204" pitchFamily="66" charset="0"/>
              </a:rPr>
              <a:t>In reality the bonds are “both” 1½ sized!</a:t>
            </a:r>
          </a:p>
        </p:txBody>
      </p:sp>
      <p:pic>
        <p:nvPicPr>
          <p:cNvPr id="16391" name="Picture 11" descr="a_t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00400"/>
            <a:ext cx="218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ozone resonating bo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2971800"/>
            <a:ext cx="5410200" cy="1450918"/>
          </a:xfrm>
          <a:prstGeom prst="rect">
            <a:avLst/>
          </a:prstGeom>
        </p:spPr>
      </p:pic>
    </p:spTree>
    <p:extLst>
      <p:ext uri="{BB962C8B-B14F-4D97-AF65-F5344CB8AC3E}">
        <p14:creationId xmlns:p14="http://schemas.microsoft.com/office/powerpoint/2010/main" val="243269258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0"/>
            <a:ext cx="9144000" cy="395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FF0000"/>
                </a:solidFill>
              </a:rPr>
              <a:t>126.  </a:t>
            </a:r>
            <a:r>
              <a:rPr lang="en-US" altLang="en-US" sz="1800" dirty="0">
                <a:solidFill>
                  <a:srgbClr val="000000"/>
                </a:solidFill>
              </a:rPr>
              <a:t>Once and for all, with a Lewis dot diagram, and one sentence, </a:t>
            </a:r>
            <a:br>
              <a:rPr lang="en-US" altLang="en-US" sz="1800" dirty="0">
                <a:solidFill>
                  <a:srgbClr val="000000"/>
                </a:solidFill>
              </a:rPr>
            </a:br>
            <a:r>
              <a:rPr lang="en-US" altLang="en-US" sz="1800" dirty="0">
                <a:solidFill>
                  <a:srgbClr val="000000"/>
                </a:solidFill>
              </a:rPr>
              <a:t>                 explain how carbon monoxide bonds together.</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endParaRPr lang="en-US" altLang="en-US" sz="1800" dirty="0">
              <a:solidFill>
                <a:srgbClr val="000000"/>
              </a:solidFill>
            </a:endParaRPr>
          </a:p>
          <a:p>
            <a:pPr algn="ctr" eaLnBrk="1" hangingPunct="1">
              <a:spcBef>
                <a:spcPct val="50000"/>
              </a:spcBef>
              <a:buFontTx/>
              <a:buNone/>
            </a:pPr>
            <a:r>
              <a:rPr lang="en-US" altLang="en-US" sz="8000" dirty="0">
                <a:solidFill>
                  <a:srgbClr val="FF0000"/>
                </a:solidFill>
              </a:rPr>
              <a:t>C</a:t>
            </a:r>
            <a:r>
              <a:rPr lang="en-US" altLang="en-US" sz="8000" dirty="0">
                <a:solidFill>
                  <a:srgbClr val="000000"/>
                </a:solidFill>
              </a:rPr>
              <a:t>  </a:t>
            </a:r>
            <a:r>
              <a:rPr lang="en-US" altLang="en-US" sz="8000" dirty="0">
                <a:solidFill>
                  <a:srgbClr val="0000FF"/>
                </a:solidFill>
              </a:rPr>
              <a:t>O</a:t>
            </a:r>
          </a:p>
        </p:txBody>
      </p:sp>
    </p:spTree>
    <p:extLst>
      <p:ext uri="{BB962C8B-B14F-4D97-AF65-F5344CB8AC3E}">
        <p14:creationId xmlns:p14="http://schemas.microsoft.com/office/powerpoint/2010/main" val="5190034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304800"/>
            <a:ext cx="82296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1500" b="1" dirty="0">
                <a:solidFill>
                  <a:srgbClr val="FF0000"/>
                </a:solidFill>
              </a:rPr>
              <a:t>C</a:t>
            </a:r>
            <a:r>
              <a:rPr lang="en-US" altLang="en-US" sz="11500" b="1" dirty="0">
                <a:solidFill>
                  <a:srgbClr val="000000"/>
                </a:solidFill>
              </a:rPr>
              <a:t>  </a:t>
            </a:r>
            <a:r>
              <a:rPr lang="en-US" altLang="en-US" sz="11500" b="1" dirty="0">
                <a:solidFill>
                  <a:srgbClr val="0000FF"/>
                </a:solidFill>
              </a:rPr>
              <a:t>O</a:t>
            </a:r>
          </a:p>
        </p:txBody>
      </p:sp>
      <p:sp>
        <p:nvSpPr>
          <p:cNvPr id="18445" name="Text Box 13"/>
          <p:cNvSpPr txBox="1">
            <a:spLocks noChangeArrowheads="1"/>
          </p:cNvSpPr>
          <p:nvPr/>
        </p:nvSpPr>
        <p:spPr bwMode="auto">
          <a:xfrm>
            <a:off x="428134" y="2205508"/>
            <a:ext cx="81534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rgbClr val="0000FF"/>
                </a:solidFill>
                <a:latin typeface="Comic Sans MS" panose="030F0702030302020204" pitchFamily="66" charset="0"/>
              </a:rPr>
              <a:t>It’s called a double polar covalent bond </a:t>
            </a:r>
            <a:br>
              <a:rPr lang="en-US" altLang="en-US" sz="2400" dirty="0">
                <a:solidFill>
                  <a:srgbClr val="0000FF"/>
                </a:solidFill>
                <a:latin typeface="Comic Sans MS" panose="030F0702030302020204" pitchFamily="66" charset="0"/>
              </a:rPr>
            </a:br>
            <a:r>
              <a:rPr lang="en-US" altLang="en-US" sz="1800" i="1" dirty="0">
                <a:solidFill>
                  <a:srgbClr val="0000FF"/>
                </a:solidFill>
                <a:latin typeface="Comic Sans MS" panose="030F0702030302020204" pitchFamily="66" charset="0"/>
              </a:rPr>
              <a:t>(the bottom 2 pairs of electrons)</a:t>
            </a:r>
            <a:r>
              <a:rPr lang="en-US" altLang="en-US" sz="2400" dirty="0">
                <a:solidFill>
                  <a:srgbClr val="0000FF"/>
                </a:solidFill>
                <a:latin typeface="Comic Sans MS" panose="030F0702030302020204" pitchFamily="66" charset="0"/>
              </a:rPr>
              <a:t> </a:t>
            </a:r>
            <a:br>
              <a:rPr lang="en-US" altLang="en-US" sz="2400" dirty="0">
                <a:solidFill>
                  <a:srgbClr val="0000FF"/>
                </a:solidFill>
                <a:latin typeface="Comic Sans MS" panose="030F0702030302020204" pitchFamily="66" charset="0"/>
              </a:rPr>
            </a:br>
            <a:r>
              <a:rPr lang="en-US" altLang="en-US" sz="3600" dirty="0">
                <a:solidFill>
                  <a:srgbClr val="0000FF"/>
                </a:solidFill>
                <a:latin typeface="Comic Sans MS" panose="030F0702030302020204" pitchFamily="66" charset="0"/>
              </a:rPr>
              <a:t>and a coordinate covalent bond, </a:t>
            </a:r>
            <a:br>
              <a:rPr lang="en-US" altLang="en-US" sz="2400" dirty="0">
                <a:solidFill>
                  <a:srgbClr val="0000FF"/>
                </a:solidFill>
                <a:latin typeface="Comic Sans MS" panose="030F0702030302020204" pitchFamily="66" charset="0"/>
              </a:rPr>
            </a:br>
            <a:r>
              <a:rPr lang="en-US" altLang="en-US" sz="2400" dirty="0">
                <a:solidFill>
                  <a:srgbClr val="0000FF"/>
                </a:solidFill>
                <a:latin typeface="Comic Sans MS" panose="030F0702030302020204" pitchFamily="66" charset="0"/>
              </a:rPr>
              <a:t>which means oxygen just “lends” 2 electrons into the mix so carbon “gets” an octet too.</a:t>
            </a:r>
            <a:br>
              <a:rPr lang="en-US" altLang="en-US" sz="1000" dirty="0">
                <a:solidFill>
                  <a:srgbClr val="0000FF"/>
                </a:solidFill>
                <a:latin typeface="Comic Sans MS" panose="030F0702030302020204" pitchFamily="66" charset="0"/>
              </a:rPr>
            </a:br>
            <a:r>
              <a:rPr lang="en-US" altLang="en-US" sz="1000" dirty="0">
                <a:solidFill>
                  <a:srgbClr val="0000FF"/>
                </a:solidFill>
                <a:latin typeface="Comic Sans MS" panose="030F0702030302020204" pitchFamily="66" charset="0"/>
              </a:rPr>
              <a:t>                                                                            </a:t>
            </a:r>
            <a:r>
              <a:rPr lang="en-US" altLang="en-US" sz="3600" dirty="0">
                <a:solidFill>
                  <a:schemeClr val="tx1">
                    <a:lumMod val="95000"/>
                    <a:lumOff val="5000"/>
                  </a:schemeClr>
                </a:solidFill>
                <a:latin typeface="Comic Sans MS" panose="030F0702030302020204" pitchFamily="66" charset="0"/>
              </a:rPr>
              <a:t>   </a:t>
            </a:r>
            <a:r>
              <a:rPr lang="en-US" altLang="en-US" sz="5400" b="1" dirty="0">
                <a:solidFill>
                  <a:schemeClr val="tx1">
                    <a:lumMod val="95000"/>
                    <a:lumOff val="5000"/>
                  </a:schemeClr>
                </a:solidFill>
                <a:latin typeface="Comic Sans MS" panose="030F0702030302020204" pitchFamily="66" charset="0"/>
              </a:rPr>
              <a:t> </a:t>
            </a:r>
            <a:r>
              <a:rPr lang="en-US" altLang="en-US" sz="3600" dirty="0">
                <a:solidFill>
                  <a:schemeClr val="tx1">
                    <a:lumMod val="95000"/>
                    <a:lumOff val="5000"/>
                  </a:schemeClr>
                </a:solidFill>
                <a:latin typeface="Comic Sans MS" panose="030F0702030302020204" pitchFamily="66" charset="0"/>
              </a:rPr>
              <a:t> </a:t>
            </a:r>
            <a:r>
              <a:rPr lang="en-US" altLang="en-US" sz="5400" b="1" dirty="0">
                <a:solidFill>
                  <a:schemeClr val="tx1">
                    <a:lumMod val="95000"/>
                    <a:lumOff val="5000"/>
                  </a:schemeClr>
                </a:solidFill>
                <a:latin typeface="Comic Sans MS" panose="030F0702030302020204" pitchFamily="66" charset="0"/>
                <a:cs typeface="Times New Roman"/>
              </a:rPr>
              <a:t>~</a:t>
            </a:r>
            <a:r>
              <a:rPr lang="en-US" altLang="en-US" sz="5400" b="1" dirty="0">
                <a:solidFill>
                  <a:schemeClr val="tx1">
                    <a:lumMod val="95000"/>
                    <a:lumOff val="5000"/>
                  </a:schemeClr>
                </a:solidFill>
                <a:latin typeface="Comic Sans MS" panose="030F0702030302020204" pitchFamily="66" charset="0"/>
              </a:rPr>
              <a:t> </a:t>
            </a:r>
            <a:endParaRPr lang="en-US" altLang="en-US" sz="3600" b="1" dirty="0">
              <a:solidFill>
                <a:schemeClr val="tx1">
                  <a:lumMod val="95000"/>
                  <a:lumOff val="5000"/>
                </a:schemeClr>
              </a:solidFill>
              <a:latin typeface="Comic Sans MS" panose="030F0702030302020204" pitchFamily="66" charset="0"/>
            </a:endParaRPr>
          </a:p>
        </p:txBody>
      </p:sp>
      <p:sp>
        <p:nvSpPr>
          <p:cNvPr id="2" name="Oval 1"/>
          <p:cNvSpPr/>
          <p:nvPr/>
        </p:nvSpPr>
        <p:spPr>
          <a:xfrm>
            <a:off x="2667000" y="9144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77196" y="12954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04604" y="11049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14800" y="14859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085804" y="950354"/>
            <a:ext cx="228600" cy="22860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sp>
        <p:nvSpPr>
          <p:cNvPr id="19" name="Oval 18"/>
          <p:cNvSpPr/>
          <p:nvPr/>
        </p:nvSpPr>
        <p:spPr>
          <a:xfrm>
            <a:off x="6096000" y="1331354"/>
            <a:ext cx="228600" cy="22860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sp>
        <p:nvSpPr>
          <p:cNvPr id="22" name="Oval 21"/>
          <p:cNvSpPr/>
          <p:nvPr/>
        </p:nvSpPr>
        <p:spPr>
          <a:xfrm>
            <a:off x="4561804" y="1112413"/>
            <a:ext cx="228600" cy="22860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sp>
        <p:nvSpPr>
          <p:cNvPr id="23" name="Oval 22"/>
          <p:cNvSpPr/>
          <p:nvPr/>
        </p:nvSpPr>
        <p:spPr>
          <a:xfrm>
            <a:off x="4572000" y="1493413"/>
            <a:ext cx="228600" cy="22860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sp>
        <p:nvSpPr>
          <p:cNvPr id="24" name="Oval 23"/>
          <p:cNvSpPr/>
          <p:nvPr/>
        </p:nvSpPr>
        <p:spPr>
          <a:xfrm>
            <a:off x="4104604" y="685800"/>
            <a:ext cx="228600" cy="22860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sp>
        <p:nvSpPr>
          <p:cNvPr id="25" name="Oval 24"/>
          <p:cNvSpPr/>
          <p:nvPr/>
        </p:nvSpPr>
        <p:spPr>
          <a:xfrm>
            <a:off x="4561804" y="685800"/>
            <a:ext cx="228600" cy="22860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cxnSp>
        <p:nvCxnSpPr>
          <p:cNvPr id="4" name="Straight Connector 3"/>
          <p:cNvCxnSpPr/>
          <p:nvPr/>
        </p:nvCxnSpPr>
        <p:spPr>
          <a:xfrm>
            <a:off x="4180804" y="5486400"/>
            <a:ext cx="12449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78906" y="4519916"/>
            <a:ext cx="838200" cy="1015663"/>
          </a:xfrm>
          <a:prstGeom prst="rect">
            <a:avLst/>
          </a:prstGeom>
          <a:noFill/>
        </p:spPr>
        <p:txBody>
          <a:bodyPr wrap="square" rtlCol="0">
            <a:spAutoFit/>
          </a:bodyPr>
          <a:lstStyle/>
          <a:p>
            <a:r>
              <a:rPr lang="en-US" sz="6000" b="1" dirty="0"/>
              <a:t>C</a:t>
            </a:r>
          </a:p>
        </p:txBody>
      </p:sp>
      <p:sp>
        <p:nvSpPr>
          <p:cNvPr id="31" name="TextBox 30"/>
          <p:cNvSpPr txBox="1"/>
          <p:nvPr/>
        </p:nvSpPr>
        <p:spPr>
          <a:xfrm>
            <a:off x="4648200" y="4495800"/>
            <a:ext cx="838200" cy="1015663"/>
          </a:xfrm>
          <a:prstGeom prst="rect">
            <a:avLst/>
          </a:prstGeom>
          <a:noFill/>
        </p:spPr>
        <p:txBody>
          <a:bodyPr wrap="square" rtlCol="0">
            <a:spAutoFit/>
          </a:bodyPr>
          <a:lstStyle/>
          <a:p>
            <a:r>
              <a:rPr lang="en-US" sz="6000" dirty="0"/>
              <a:t>O</a:t>
            </a:r>
          </a:p>
        </p:txBody>
      </p:sp>
      <p:cxnSp>
        <p:nvCxnSpPr>
          <p:cNvPr id="9" name="Straight Connector 8"/>
          <p:cNvCxnSpPr/>
          <p:nvPr/>
        </p:nvCxnSpPr>
        <p:spPr>
          <a:xfrm>
            <a:off x="4267200" y="5027748"/>
            <a:ext cx="39119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67200" y="5180148"/>
            <a:ext cx="39119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202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85508134"/>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8461122"/>
                  </a:ext>
                </a:extLst>
              </a:tr>
            </a:tbl>
          </a:graphicData>
        </a:graphic>
      </p:graphicFrame>
      <p:sp>
        <p:nvSpPr>
          <p:cNvPr id="21" name="Oval 47">
            <a:extLst>
              <a:ext uri="{FF2B5EF4-FFF2-40B4-BE49-F238E27FC236}">
                <a16:creationId xmlns:a16="http://schemas.microsoft.com/office/drawing/2014/main" id="{F65F997A-20EB-4C9A-A2E9-5DE98FBB98C1}"/>
              </a:ext>
            </a:extLst>
          </p:cNvPr>
          <p:cNvSpPr>
            <a:spLocks noChangeArrowheads="1"/>
          </p:cNvSpPr>
          <p:nvPr/>
        </p:nvSpPr>
        <p:spPr bwMode="auto">
          <a:xfrm>
            <a:off x="4248495" y="15208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2" name="Oval 47">
            <a:extLst>
              <a:ext uri="{FF2B5EF4-FFF2-40B4-BE49-F238E27FC236}">
                <a16:creationId xmlns:a16="http://schemas.microsoft.com/office/drawing/2014/main" id="{70BDA88A-8A78-45F6-BB97-2CBA5E9CE088}"/>
              </a:ext>
            </a:extLst>
          </p:cNvPr>
          <p:cNvSpPr>
            <a:spLocks noChangeArrowheads="1"/>
          </p:cNvSpPr>
          <p:nvPr/>
        </p:nvSpPr>
        <p:spPr bwMode="auto">
          <a:xfrm>
            <a:off x="4248495"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3" name="Oval 47">
            <a:extLst>
              <a:ext uri="{FF2B5EF4-FFF2-40B4-BE49-F238E27FC236}">
                <a16:creationId xmlns:a16="http://schemas.microsoft.com/office/drawing/2014/main" id="{ECE59A41-E4DF-4CC8-A287-B95BB65F1947}"/>
              </a:ext>
            </a:extLst>
          </p:cNvPr>
          <p:cNvSpPr>
            <a:spLocks noChangeArrowheads="1"/>
          </p:cNvSpPr>
          <p:nvPr/>
        </p:nvSpPr>
        <p:spPr bwMode="auto">
          <a:xfrm>
            <a:off x="4429478" y="12922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4" name="Oval 47">
            <a:extLst>
              <a:ext uri="{FF2B5EF4-FFF2-40B4-BE49-F238E27FC236}">
                <a16:creationId xmlns:a16="http://schemas.microsoft.com/office/drawing/2014/main" id="{A59483C1-79E0-4309-A452-F4680E657972}"/>
              </a:ext>
            </a:extLst>
          </p:cNvPr>
          <p:cNvSpPr>
            <a:spLocks noChangeArrowheads="1"/>
          </p:cNvSpPr>
          <p:nvPr/>
        </p:nvSpPr>
        <p:spPr bwMode="auto">
          <a:xfrm>
            <a:off x="4567582" y="12922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5" name="Oval 47">
            <a:extLst>
              <a:ext uri="{FF2B5EF4-FFF2-40B4-BE49-F238E27FC236}">
                <a16:creationId xmlns:a16="http://schemas.microsoft.com/office/drawing/2014/main" id="{8193F9F8-3B41-4DEF-8B4F-7BD64C41F250}"/>
              </a:ext>
            </a:extLst>
          </p:cNvPr>
          <p:cNvSpPr>
            <a:spLocks noChangeArrowheads="1"/>
          </p:cNvSpPr>
          <p:nvPr/>
        </p:nvSpPr>
        <p:spPr bwMode="auto">
          <a:xfrm>
            <a:off x="4686300"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405585222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0B0728C-4970-C263-0577-D2013DBCB73E}"/>
              </a:ext>
            </a:extLst>
          </p:cNvPr>
          <p:cNvGraphicFramePr>
            <a:graphicFrameLocks noGrp="1"/>
          </p:cNvGraphicFramePr>
          <p:nvPr>
            <p:extLst>
              <p:ext uri="{D42A27DB-BD31-4B8C-83A1-F6EECF244321}">
                <p14:modId xmlns:p14="http://schemas.microsoft.com/office/powerpoint/2010/main" val="154483088"/>
              </p:ext>
            </p:extLst>
          </p:nvPr>
        </p:nvGraphicFramePr>
        <p:xfrm>
          <a:off x="0" y="0"/>
          <a:ext cx="9144000" cy="6857994"/>
        </p:xfrm>
        <a:graphic>
          <a:graphicData uri="http://schemas.openxmlformats.org/drawingml/2006/table">
            <a:tbl>
              <a:tblPr/>
              <a:tblGrid>
                <a:gridCol w="744993">
                  <a:extLst>
                    <a:ext uri="{9D8B030D-6E8A-4147-A177-3AD203B41FA5}">
                      <a16:colId xmlns:a16="http://schemas.microsoft.com/office/drawing/2014/main" val="810200551"/>
                    </a:ext>
                  </a:extLst>
                </a:gridCol>
                <a:gridCol w="6265407">
                  <a:extLst>
                    <a:ext uri="{9D8B030D-6E8A-4147-A177-3AD203B41FA5}">
                      <a16:colId xmlns:a16="http://schemas.microsoft.com/office/drawing/2014/main" val="2458486436"/>
                    </a:ext>
                  </a:extLst>
                </a:gridCol>
                <a:gridCol w="2133600">
                  <a:extLst>
                    <a:ext uri="{9D8B030D-6E8A-4147-A177-3AD203B41FA5}">
                      <a16:colId xmlns:a16="http://schemas.microsoft.com/office/drawing/2014/main" val="3678966577"/>
                    </a:ext>
                  </a:extLst>
                </a:gridCol>
              </a:tblGrid>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127</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Question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True or False?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568188"/>
                  </a:ext>
                </a:extLst>
              </a:tr>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A</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Ionic bonds can form single, double or triple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88230"/>
                  </a:ext>
                </a:extLst>
              </a:tr>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B</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Covalent bonds are always polar.</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77582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C</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molecules have one double polar covalent bond.</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144963"/>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D</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Nitrogen molecules have one double </a:t>
                      </a:r>
                      <a:r>
                        <a:rPr lang="en-US" sz="1800" i="1" kern="1400" dirty="0">
                          <a:ln>
                            <a:noFill/>
                          </a:ln>
                          <a:solidFill>
                            <a:srgbClr val="000000"/>
                          </a:solidFill>
                          <a:effectLst/>
                          <a:latin typeface="Times New Roman" panose="02020603050405020304" pitchFamily="18" charset="0"/>
                        </a:rPr>
                        <a:t>nonpolar</a:t>
                      </a:r>
                      <a:r>
                        <a:rPr lang="en-US" sz="1800" kern="1400" dirty="0">
                          <a:ln>
                            <a:noFill/>
                          </a:ln>
                          <a:solidFill>
                            <a:srgbClr val="000000"/>
                          </a:solidFill>
                          <a:effectLst/>
                          <a:latin typeface="Times New Roman" panose="02020603050405020304" pitchFamily="18" charset="0"/>
                        </a:rPr>
                        <a:t>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157429"/>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Hydrogen atoms can make single or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28923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F</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Nonpolar molecules can’t have polar bonding.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41294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G</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Water can </a:t>
                      </a:r>
                      <a:r>
                        <a:rPr lang="en-US" sz="1800" i="1" kern="1400" dirty="0">
                          <a:ln>
                            <a:noFill/>
                          </a:ln>
                          <a:solidFill>
                            <a:srgbClr val="000000"/>
                          </a:solidFill>
                          <a:effectLst/>
                          <a:latin typeface="Times New Roman" panose="02020603050405020304" pitchFamily="18" charset="0"/>
                        </a:rPr>
                        <a:t>sometime</a:t>
                      </a:r>
                      <a:r>
                        <a:rPr lang="en-US" sz="1800" kern="1400" dirty="0">
                          <a:ln>
                            <a:noFill/>
                          </a:ln>
                          <a:solidFill>
                            <a:srgbClr val="000000"/>
                          </a:solidFill>
                          <a:effectLst/>
                          <a:latin typeface="Times New Roman" panose="02020603050405020304" pitchFamily="18" charset="0"/>
                        </a:rPr>
                        <a:t>s form into a straight</a:t>
                      </a:r>
                      <a:r>
                        <a:rPr lang="en-US" sz="1800" kern="1400" dirty="0">
                          <a:ln>
                            <a:noFill/>
                          </a:ln>
                          <a:solidFill>
                            <a:srgbClr val="000000"/>
                          </a:solidFill>
                          <a:effectLst/>
                          <a:latin typeface="Times New Roman" panose="02020603050405020304" pitchFamily="18" charset="0"/>
                          <a:cs typeface="Times New Roman" panose="02020603050405020304" pitchFamily="18" charset="0"/>
                        </a:rPr>
                        <a:t>–</a:t>
                      </a:r>
                      <a:r>
                        <a:rPr lang="en-US" sz="1800" kern="1400" dirty="0">
                          <a:ln>
                            <a:noFill/>
                          </a:ln>
                          <a:solidFill>
                            <a:srgbClr val="000000"/>
                          </a:solidFill>
                          <a:effectLst/>
                          <a:latin typeface="Times New Roman" panose="02020603050405020304" pitchFamily="18" charset="0"/>
                        </a:rPr>
                        <a:t>line shape.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0600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H</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atoms must make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51074"/>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I</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Molecules with only nonpolar bonds cannot form polar molecules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6445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J</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The weakest intermolecular bond is called dipole attraction.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563071979"/>
                  </a:ext>
                </a:extLst>
              </a:tr>
            </a:tbl>
          </a:graphicData>
        </a:graphic>
      </p:graphicFrame>
    </p:spTree>
    <p:extLst>
      <p:ext uri="{BB962C8B-B14F-4D97-AF65-F5344CB8AC3E}">
        <p14:creationId xmlns:p14="http://schemas.microsoft.com/office/powerpoint/2010/main" val="31790026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421AB343-0A6A-4546-FEC9-982A261C795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E2717EB-E387-1BB5-06E7-61CC7F5D58FA}"/>
              </a:ext>
            </a:extLst>
          </p:cNvPr>
          <p:cNvGraphicFramePr>
            <a:graphicFrameLocks noGrp="1"/>
          </p:cNvGraphicFramePr>
          <p:nvPr>
            <p:extLst>
              <p:ext uri="{D42A27DB-BD31-4B8C-83A1-F6EECF244321}">
                <p14:modId xmlns:p14="http://schemas.microsoft.com/office/powerpoint/2010/main" val="777659045"/>
              </p:ext>
            </p:extLst>
          </p:nvPr>
        </p:nvGraphicFramePr>
        <p:xfrm>
          <a:off x="0" y="0"/>
          <a:ext cx="9144000" cy="6857994"/>
        </p:xfrm>
        <a:graphic>
          <a:graphicData uri="http://schemas.openxmlformats.org/drawingml/2006/table">
            <a:tbl>
              <a:tblPr/>
              <a:tblGrid>
                <a:gridCol w="744993">
                  <a:extLst>
                    <a:ext uri="{9D8B030D-6E8A-4147-A177-3AD203B41FA5}">
                      <a16:colId xmlns:a16="http://schemas.microsoft.com/office/drawing/2014/main" val="810200551"/>
                    </a:ext>
                  </a:extLst>
                </a:gridCol>
                <a:gridCol w="6265407">
                  <a:extLst>
                    <a:ext uri="{9D8B030D-6E8A-4147-A177-3AD203B41FA5}">
                      <a16:colId xmlns:a16="http://schemas.microsoft.com/office/drawing/2014/main" val="2458486436"/>
                    </a:ext>
                  </a:extLst>
                </a:gridCol>
                <a:gridCol w="2133600">
                  <a:extLst>
                    <a:ext uri="{9D8B030D-6E8A-4147-A177-3AD203B41FA5}">
                      <a16:colId xmlns:a16="http://schemas.microsoft.com/office/drawing/2014/main" val="3678966577"/>
                    </a:ext>
                  </a:extLst>
                </a:gridCol>
              </a:tblGrid>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127</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Question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True or False?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568188"/>
                  </a:ext>
                </a:extLst>
              </a:tr>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A</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Ionic bonds can form single, double or triple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just ionic</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88230"/>
                  </a:ext>
                </a:extLst>
              </a:tr>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B</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Covalent bonds are always polar.</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77582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C</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molecules have one double polar covalent bond.</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144963"/>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D</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Nitrogen molecules have one double </a:t>
                      </a:r>
                      <a:r>
                        <a:rPr lang="en-US" sz="1800" i="1" kern="1400" dirty="0">
                          <a:ln>
                            <a:noFill/>
                          </a:ln>
                          <a:solidFill>
                            <a:srgbClr val="000000"/>
                          </a:solidFill>
                          <a:effectLst/>
                          <a:latin typeface="Times New Roman" panose="02020603050405020304" pitchFamily="18" charset="0"/>
                        </a:rPr>
                        <a:t>nonpolar</a:t>
                      </a:r>
                      <a:r>
                        <a:rPr lang="en-US" sz="1800" kern="1400" dirty="0">
                          <a:ln>
                            <a:noFill/>
                          </a:ln>
                          <a:solidFill>
                            <a:srgbClr val="000000"/>
                          </a:solidFill>
                          <a:effectLst/>
                          <a:latin typeface="Times New Roman" panose="02020603050405020304" pitchFamily="18" charset="0"/>
                        </a:rPr>
                        <a:t>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157429"/>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Hydrogen atoms can make single or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28923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F</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Nonpolar molecules can’t have polar bonding.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41294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G</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Water can </a:t>
                      </a:r>
                      <a:r>
                        <a:rPr lang="en-US" sz="1800" i="1" kern="1400" dirty="0">
                          <a:ln>
                            <a:noFill/>
                          </a:ln>
                          <a:solidFill>
                            <a:srgbClr val="000000"/>
                          </a:solidFill>
                          <a:effectLst/>
                          <a:latin typeface="Times New Roman" panose="02020603050405020304" pitchFamily="18" charset="0"/>
                        </a:rPr>
                        <a:t>sometime</a:t>
                      </a:r>
                      <a:r>
                        <a:rPr lang="en-US" sz="1800" kern="1400" dirty="0">
                          <a:ln>
                            <a:noFill/>
                          </a:ln>
                          <a:solidFill>
                            <a:srgbClr val="000000"/>
                          </a:solidFill>
                          <a:effectLst/>
                          <a:latin typeface="Times New Roman" panose="02020603050405020304" pitchFamily="18" charset="0"/>
                        </a:rPr>
                        <a:t>s form into a straight</a:t>
                      </a:r>
                      <a:r>
                        <a:rPr lang="en-US" sz="1800" kern="1400" dirty="0">
                          <a:ln>
                            <a:noFill/>
                          </a:ln>
                          <a:solidFill>
                            <a:srgbClr val="000000"/>
                          </a:solidFill>
                          <a:effectLst/>
                          <a:latin typeface="Times New Roman" panose="02020603050405020304" pitchFamily="18" charset="0"/>
                          <a:cs typeface="Times New Roman" panose="02020603050405020304" pitchFamily="18" charset="0"/>
                        </a:rPr>
                        <a:t>–</a:t>
                      </a:r>
                      <a:r>
                        <a:rPr lang="en-US" sz="1800" kern="1400" dirty="0">
                          <a:ln>
                            <a:noFill/>
                          </a:ln>
                          <a:solidFill>
                            <a:srgbClr val="000000"/>
                          </a:solidFill>
                          <a:effectLst/>
                          <a:latin typeface="Times New Roman" panose="02020603050405020304" pitchFamily="18" charset="0"/>
                        </a:rPr>
                        <a:t>line shape.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0600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H</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atoms must make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51074"/>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I</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Molecules with only nonpolar bonds cannot form polar molecules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6445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J</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The weakest intermolecular bond is called dipole attraction.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563071979"/>
                  </a:ext>
                </a:extLst>
              </a:tr>
            </a:tbl>
          </a:graphicData>
        </a:graphic>
      </p:graphicFrame>
    </p:spTree>
    <p:extLst>
      <p:ext uri="{BB962C8B-B14F-4D97-AF65-F5344CB8AC3E}">
        <p14:creationId xmlns:p14="http://schemas.microsoft.com/office/powerpoint/2010/main" val="284446536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0B0728C-4970-C263-0577-D2013DBCB73E}"/>
              </a:ext>
            </a:extLst>
          </p:cNvPr>
          <p:cNvGraphicFramePr>
            <a:graphicFrameLocks noGrp="1"/>
          </p:cNvGraphicFramePr>
          <p:nvPr>
            <p:extLst>
              <p:ext uri="{D42A27DB-BD31-4B8C-83A1-F6EECF244321}">
                <p14:modId xmlns:p14="http://schemas.microsoft.com/office/powerpoint/2010/main" val="1035875965"/>
              </p:ext>
            </p:extLst>
          </p:nvPr>
        </p:nvGraphicFramePr>
        <p:xfrm>
          <a:off x="0" y="0"/>
          <a:ext cx="9144000" cy="6857994"/>
        </p:xfrm>
        <a:graphic>
          <a:graphicData uri="http://schemas.openxmlformats.org/drawingml/2006/table">
            <a:tbl>
              <a:tblPr/>
              <a:tblGrid>
                <a:gridCol w="744993">
                  <a:extLst>
                    <a:ext uri="{9D8B030D-6E8A-4147-A177-3AD203B41FA5}">
                      <a16:colId xmlns:a16="http://schemas.microsoft.com/office/drawing/2014/main" val="810200551"/>
                    </a:ext>
                  </a:extLst>
                </a:gridCol>
                <a:gridCol w="6265407">
                  <a:extLst>
                    <a:ext uri="{9D8B030D-6E8A-4147-A177-3AD203B41FA5}">
                      <a16:colId xmlns:a16="http://schemas.microsoft.com/office/drawing/2014/main" val="2458486436"/>
                    </a:ext>
                  </a:extLst>
                </a:gridCol>
                <a:gridCol w="2133600">
                  <a:extLst>
                    <a:ext uri="{9D8B030D-6E8A-4147-A177-3AD203B41FA5}">
                      <a16:colId xmlns:a16="http://schemas.microsoft.com/office/drawing/2014/main" val="3678966577"/>
                    </a:ext>
                  </a:extLst>
                </a:gridCol>
              </a:tblGrid>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140</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Question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True or False?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568188"/>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A</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Ionic bonds can be single, double or triple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just ionic</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88230"/>
                  </a:ext>
                </a:extLst>
              </a:tr>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B</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Covalent bonds are always polar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H</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Cl</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etc.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77582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C</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molecules have double polar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144963"/>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D</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Nitrogen molecules have double </a:t>
                      </a:r>
                      <a:r>
                        <a:rPr lang="en-US" sz="1800" i="1" kern="1400" dirty="0">
                          <a:ln>
                            <a:noFill/>
                          </a:ln>
                          <a:solidFill>
                            <a:srgbClr val="000000"/>
                          </a:solidFill>
                          <a:effectLst/>
                          <a:latin typeface="Times New Roman" panose="02020603050405020304" pitchFamily="18" charset="0"/>
                        </a:rPr>
                        <a:t>nonpolar</a:t>
                      </a:r>
                      <a:r>
                        <a:rPr lang="en-US" sz="1800" kern="1400" dirty="0">
                          <a:ln>
                            <a:noFill/>
                          </a:ln>
                          <a:solidFill>
                            <a:srgbClr val="000000"/>
                          </a:solidFill>
                          <a:effectLst/>
                          <a:latin typeface="Times New Roman" panose="02020603050405020304" pitchFamily="18" charset="0"/>
                        </a:rPr>
                        <a:t>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157429"/>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Hydrogen atoms can make single or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28923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F</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Nonpolar molecules can’t have polar bonding.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41294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G</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Water can sometimes form into a straight</a:t>
                      </a:r>
                      <a:r>
                        <a:rPr lang="en-US" sz="1800" kern="1400" dirty="0">
                          <a:ln>
                            <a:noFill/>
                          </a:ln>
                          <a:solidFill>
                            <a:srgbClr val="000000"/>
                          </a:solidFill>
                          <a:effectLst/>
                          <a:latin typeface="Times New Roman" panose="02020603050405020304" pitchFamily="18" charset="0"/>
                          <a:cs typeface="Times New Roman" panose="02020603050405020304" pitchFamily="18" charset="0"/>
                        </a:rPr>
                        <a:t>–</a:t>
                      </a:r>
                      <a:r>
                        <a:rPr lang="en-US" sz="1800" kern="1400" dirty="0">
                          <a:ln>
                            <a:noFill/>
                          </a:ln>
                          <a:solidFill>
                            <a:srgbClr val="000000"/>
                          </a:solidFill>
                          <a:effectLst/>
                          <a:latin typeface="Times New Roman" panose="02020603050405020304" pitchFamily="18" charset="0"/>
                        </a:rPr>
                        <a:t>line shape.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0600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H</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atoms must make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51074"/>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I</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 Molecules with nonpolar bonds only can never be polar molecules</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6445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J</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The weakest intermolecular bond is called dipole attraction.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563071979"/>
                  </a:ext>
                </a:extLst>
              </a:tr>
            </a:tbl>
          </a:graphicData>
        </a:graphic>
      </p:graphicFrame>
    </p:spTree>
    <p:extLst>
      <p:ext uri="{BB962C8B-B14F-4D97-AF65-F5344CB8AC3E}">
        <p14:creationId xmlns:p14="http://schemas.microsoft.com/office/powerpoint/2010/main" val="237009255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88F36DBE-BD9B-DB4D-7587-D2EE6D89128D}"/>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636C4CD-8CF5-00DA-DF7E-B07B14861D50}"/>
              </a:ext>
            </a:extLst>
          </p:cNvPr>
          <p:cNvGraphicFramePr>
            <a:graphicFrameLocks noGrp="1"/>
          </p:cNvGraphicFramePr>
          <p:nvPr>
            <p:extLst>
              <p:ext uri="{D42A27DB-BD31-4B8C-83A1-F6EECF244321}">
                <p14:modId xmlns:p14="http://schemas.microsoft.com/office/powerpoint/2010/main" val="3460669867"/>
              </p:ext>
            </p:extLst>
          </p:nvPr>
        </p:nvGraphicFramePr>
        <p:xfrm>
          <a:off x="0" y="0"/>
          <a:ext cx="9144000" cy="6857994"/>
        </p:xfrm>
        <a:graphic>
          <a:graphicData uri="http://schemas.openxmlformats.org/drawingml/2006/table">
            <a:tbl>
              <a:tblPr/>
              <a:tblGrid>
                <a:gridCol w="744993">
                  <a:extLst>
                    <a:ext uri="{9D8B030D-6E8A-4147-A177-3AD203B41FA5}">
                      <a16:colId xmlns:a16="http://schemas.microsoft.com/office/drawing/2014/main" val="810200551"/>
                    </a:ext>
                  </a:extLst>
                </a:gridCol>
                <a:gridCol w="6265407">
                  <a:extLst>
                    <a:ext uri="{9D8B030D-6E8A-4147-A177-3AD203B41FA5}">
                      <a16:colId xmlns:a16="http://schemas.microsoft.com/office/drawing/2014/main" val="2458486436"/>
                    </a:ext>
                  </a:extLst>
                </a:gridCol>
                <a:gridCol w="2133600">
                  <a:extLst>
                    <a:ext uri="{9D8B030D-6E8A-4147-A177-3AD203B41FA5}">
                      <a16:colId xmlns:a16="http://schemas.microsoft.com/office/drawing/2014/main" val="3678966577"/>
                    </a:ext>
                  </a:extLst>
                </a:gridCol>
              </a:tblGrid>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140</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Question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True or False?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568188"/>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A</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Ionic bonds can be single, double or triple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just ionic</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88230"/>
                  </a:ext>
                </a:extLst>
              </a:tr>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B</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Covalent bonds are always polar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H</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Cl</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etc.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77582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C</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molecules have double polar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US" sz="1800" kern="1400" dirty="0">
                          <a:ln>
                            <a:noFill/>
                          </a:ln>
                          <a:solidFill>
                            <a:srgbClr val="FF0000"/>
                          </a:solidFill>
                          <a:effectLst/>
                          <a:latin typeface="Times New Roman" panose="02020603050405020304" pitchFamily="18" charset="0"/>
                        </a:rPr>
                        <a:t>False, nonpolar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144963"/>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D</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Nitrogen molecules have double </a:t>
                      </a:r>
                      <a:r>
                        <a:rPr lang="en-US" sz="1800" i="1" kern="1400" dirty="0">
                          <a:ln>
                            <a:noFill/>
                          </a:ln>
                          <a:solidFill>
                            <a:srgbClr val="000000"/>
                          </a:solidFill>
                          <a:effectLst/>
                          <a:latin typeface="Times New Roman" panose="02020603050405020304" pitchFamily="18" charset="0"/>
                        </a:rPr>
                        <a:t>nonpolar</a:t>
                      </a:r>
                      <a:r>
                        <a:rPr lang="en-US" sz="1800" kern="1400" dirty="0">
                          <a:ln>
                            <a:noFill/>
                          </a:ln>
                          <a:solidFill>
                            <a:srgbClr val="000000"/>
                          </a:solidFill>
                          <a:effectLst/>
                          <a:latin typeface="Times New Roman" panose="02020603050405020304" pitchFamily="18" charset="0"/>
                        </a:rPr>
                        <a:t>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157429"/>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Hydrogen atoms can make single or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28923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F</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Nonpolar molecules can’t have polar bonding.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41294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G</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Water can sometimes form into a straight</a:t>
                      </a:r>
                      <a:r>
                        <a:rPr lang="en-US" sz="1800" kern="1400" dirty="0">
                          <a:ln>
                            <a:noFill/>
                          </a:ln>
                          <a:solidFill>
                            <a:srgbClr val="000000"/>
                          </a:solidFill>
                          <a:effectLst/>
                          <a:latin typeface="Times New Roman" panose="02020603050405020304" pitchFamily="18" charset="0"/>
                          <a:cs typeface="Times New Roman" panose="02020603050405020304" pitchFamily="18" charset="0"/>
                        </a:rPr>
                        <a:t>–</a:t>
                      </a:r>
                      <a:r>
                        <a:rPr lang="en-US" sz="1800" kern="1400" dirty="0">
                          <a:ln>
                            <a:noFill/>
                          </a:ln>
                          <a:solidFill>
                            <a:srgbClr val="000000"/>
                          </a:solidFill>
                          <a:effectLst/>
                          <a:latin typeface="Times New Roman" panose="02020603050405020304" pitchFamily="18" charset="0"/>
                        </a:rPr>
                        <a:t>line shape.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0600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H</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atoms must make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51074"/>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I</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 Molecules with nonpolar bonds only can never be polar molecules</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6445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J</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The weakest intermolecular bond is called dipole attraction.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563071979"/>
                  </a:ext>
                </a:extLst>
              </a:tr>
            </a:tbl>
          </a:graphicData>
        </a:graphic>
      </p:graphicFrame>
    </p:spTree>
    <p:extLst>
      <p:ext uri="{BB962C8B-B14F-4D97-AF65-F5344CB8AC3E}">
        <p14:creationId xmlns:p14="http://schemas.microsoft.com/office/powerpoint/2010/main" val="129323856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36555DD1-20F4-DE23-C0D1-6D00DBB3F72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CD1C78D-8B75-77D9-0CB9-8860FD57B620}"/>
              </a:ext>
            </a:extLst>
          </p:cNvPr>
          <p:cNvGraphicFramePr>
            <a:graphicFrameLocks noGrp="1"/>
          </p:cNvGraphicFramePr>
          <p:nvPr>
            <p:extLst>
              <p:ext uri="{D42A27DB-BD31-4B8C-83A1-F6EECF244321}">
                <p14:modId xmlns:p14="http://schemas.microsoft.com/office/powerpoint/2010/main" val="549496235"/>
              </p:ext>
            </p:extLst>
          </p:nvPr>
        </p:nvGraphicFramePr>
        <p:xfrm>
          <a:off x="0" y="0"/>
          <a:ext cx="9144000" cy="6857994"/>
        </p:xfrm>
        <a:graphic>
          <a:graphicData uri="http://schemas.openxmlformats.org/drawingml/2006/table">
            <a:tbl>
              <a:tblPr/>
              <a:tblGrid>
                <a:gridCol w="744993">
                  <a:extLst>
                    <a:ext uri="{9D8B030D-6E8A-4147-A177-3AD203B41FA5}">
                      <a16:colId xmlns:a16="http://schemas.microsoft.com/office/drawing/2014/main" val="810200551"/>
                    </a:ext>
                  </a:extLst>
                </a:gridCol>
                <a:gridCol w="6265407">
                  <a:extLst>
                    <a:ext uri="{9D8B030D-6E8A-4147-A177-3AD203B41FA5}">
                      <a16:colId xmlns:a16="http://schemas.microsoft.com/office/drawing/2014/main" val="2458486436"/>
                    </a:ext>
                  </a:extLst>
                </a:gridCol>
                <a:gridCol w="2133600">
                  <a:extLst>
                    <a:ext uri="{9D8B030D-6E8A-4147-A177-3AD203B41FA5}">
                      <a16:colId xmlns:a16="http://schemas.microsoft.com/office/drawing/2014/main" val="3678966577"/>
                    </a:ext>
                  </a:extLst>
                </a:gridCol>
              </a:tblGrid>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140</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Question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True or False?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568188"/>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A</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Ionic bonds can be single, double or triple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just ionic</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88230"/>
                  </a:ext>
                </a:extLst>
              </a:tr>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B</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Covalent bonds are always polar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H</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Cl</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etc.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77582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C</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molecules have double polar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nonpolar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144963"/>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D</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Nitrogen molecules have double </a:t>
                      </a:r>
                      <a:r>
                        <a:rPr lang="en-US" sz="1800" i="1" kern="1400" dirty="0">
                          <a:ln>
                            <a:noFill/>
                          </a:ln>
                          <a:solidFill>
                            <a:srgbClr val="000000"/>
                          </a:solidFill>
                          <a:effectLst/>
                          <a:latin typeface="Times New Roman" panose="02020603050405020304" pitchFamily="18" charset="0"/>
                        </a:rPr>
                        <a:t>nonpolar</a:t>
                      </a:r>
                      <a:r>
                        <a:rPr lang="en-US" sz="1800" kern="1400" dirty="0">
                          <a:ln>
                            <a:noFill/>
                          </a:ln>
                          <a:solidFill>
                            <a:srgbClr val="000000"/>
                          </a:solidFill>
                          <a:effectLst/>
                          <a:latin typeface="Times New Roman" panose="02020603050405020304" pitchFamily="18" charset="0"/>
                        </a:rPr>
                        <a:t>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triple</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157429"/>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Hydrogen atoms can make single or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28923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F</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Nonpolar molecules can’t have polar bonding.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41294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G</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Water can sometimes form into a straight</a:t>
                      </a:r>
                      <a:r>
                        <a:rPr lang="en-US" sz="1800" kern="1400" dirty="0">
                          <a:ln>
                            <a:noFill/>
                          </a:ln>
                          <a:solidFill>
                            <a:srgbClr val="000000"/>
                          </a:solidFill>
                          <a:effectLst/>
                          <a:latin typeface="Times New Roman" panose="02020603050405020304" pitchFamily="18" charset="0"/>
                          <a:cs typeface="Times New Roman" panose="02020603050405020304" pitchFamily="18" charset="0"/>
                        </a:rPr>
                        <a:t>–</a:t>
                      </a:r>
                      <a:r>
                        <a:rPr lang="en-US" sz="1800" kern="1400" dirty="0">
                          <a:ln>
                            <a:noFill/>
                          </a:ln>
                          <a:solidFill>
                            <a:srgbClr val="000000"/>
                          </a:solidFill>
                          <a:effectLst/>
                          <a:latin typeface="Times New Roman" panose="02020603050405020304" pitchFamily="18" charset="0"/>
                        </a:rPr>
                        <a:t>line shape.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0600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H</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atoms must make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51074"/>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I</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 Molecules with nonpolar bonds only can never be polar molecules</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6445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J</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The weakest intermolecular bond is called dipole attraction.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563071979"/>
                  </a:ext>
                </a:extLst>
              </a:tr>
            </a:tbl>
          </a:graphicData>
        </a:graphic>
      </p:graphicFrame>
    </p:spTree>
    <p:extLst>
      <p:ext uri="{BB962C8B-B14F-4D97-AF65-F5344CB8AC3E}">
        <p14:creationId xmlns:p14="http://schemas.microsoft.com/office/powerpoint/2010/main" val="6517993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E8592148-53A1-E85C-0514-33A7C953235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946692F-3F46-7A94-624E-860588AFFC4C}"/>
              </a:ext>
            </a:extLst>
          </p:cNvPr>
          <p:cNvGraphicFramePr>
            <a:graphicFrameLocks noGrp="1"/>
          </p:cNvGraphicFramePr>
          <p:nvPr>
            <p:extLst>
              <p:ext uri="{D42A27DB-BD31-4B8C-83A1-F6EECF244321}">
                <p14:modId xmlns:p14="http://schemas.microsoft.com/office/powerpoint/2010/main" val="1650706343"/>
              </p:ext>
            </p:extLst>
          </p:nvPr>
        </p:nvGraphicFramePr>
        <p:xfrm>
          <a:off x="0" y="0"/>
          <a:ext cx="9144000" cy="6857994"/>
        </p:xfrm>
        <a:graphic>
          <a:graphicData uri="http://schemas.openxmlformats.org/drawingml/2006/table">
            <a:tbl>
              <a:tblPr/>
              <a:tblGrid>
                <a:gridCol w="744993">
                  <a:extLst>
                    <a:ext uri="{9D8B030D-6E8A-4147-A177-3AD203B41FA5}">
                      <a16:colId xmlns:a16="http://schemas.microsoft.com/office/drawing/2014/main" val="810200551"/>
                    </a:ext>
                  </a:extLst>
                </a:gridCol>
                <a:gridCol w="6265407">
                  <a:extLst>
                    <a:ext uri="{9D8B030D-6E8A-4147-A177-3AD203B41FA5}">
                      <a16:colId xmlns:a16="http://schemas.microsoft.com/office/drawing/2014/main" val="2458486436"/>
                    </a:ext>
                  </a:extLst>
                </a:gridCol>
                <a:gridCol w="2133600">
                  <a:extLst>
                    <a:ext uri="{9D8B030D-6E8A-4147-A177-3AD203B41FA5}">
                      <a16:colId xmlns:a16="http://schemas.microsoft.com/office/drawing/2014/main" val="3678966577"/>
                    </a:ext>
                  </a:extLst>
                </a:gridCol>
              </a:tblGrid>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140</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Question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True or False?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568188"/>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A</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Ionic bonds can be single, double or triple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just ionic</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88230"/>
                  </a:ext>
                </a:extLst>
              </a:tr>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B</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Covalent bonds are always polar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H</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Cl</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etc.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77582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C</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molecules have double polar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nonpolar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144963"/>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D</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Nitrogen molecules have double </a:t>
                      </a:r>
                      <a:r>
                        <a:rPr lang="en-US" sz="1800" i="1" kern="1400" dirty="0">
                          <a:ln>
                            <a:noFill/>
                          </a:ln>
                          <a:solidFill>
                            <a:srgbClr val="000000"/>
                          </a:solidFill>
                          <a:effectLst/>
                          <a:latin typeface="Times New Roman" panose="02020603050405020304" pitchFamily="18" charset="0"/>
                        </a:rPr>
                        <a:t>nonpolar</a:t>
                      </a:r>
                      <a:r>
                        <a:rPr lang="en-US" sz="1800" kern="1400" dirty="0">
                          <a:ln>
                            <a:noFill/>
                          </a:ln>
                          <a:solidFill>
                            <a:srgbClr val="000000"/>
                          </a:solidFill>
                          <a:effectLst/>
                          <a:latin typeface="Times New Roman" panose="02020603050405020304" pitchFamily="18" charset="0"/>
                        </a:rPr>
                        <a:t>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triple</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157429"/>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Hydrogen atoms can make single or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just single</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28923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F</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Nonpolar molecules can’t have polar bonding.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41294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G</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Water can sometimes form into a straight</a:t>
                      </a:r>
                      <a:r>
                        <a:rPr lang="en-US" sz="1800" kern="1400" dirty="0">
                          <a:ln>
                            <a:noFill/>
                          </a:ln>
                          <a:solidFill>
                            <a:srgbClr val="000000"/>
                          </a:solidFill>
                          <a:effectLst/>
                          <a:latin typeface="Times New Roman" panose="02020603050405020304" pitchFamily="18" charset="0"/>
                          <a:cs typeface="Times New Roman" panose="02020603050405020304" pitchFamily="18" charset="0"/>
                        </a:rPr>
                        <a:t>–</a:t>
                      </a:r>
                      <a:r>
                        <a:rPr lang="en-US" sz="1800" kern="1400" dirty="0">
                          <a:ln>
                            <a:noFill/>
                          </a:ln>
                          <a:solidFill>
                            <a:srgbClr val="000000"/>
                          </a:solidFill>
                          <a:effectLst/>
                          <a:latin typeface="Times New Roman" panose="02020603050405020304" pitchFamily="18" charset="0"/>
                        </a:rPr>
                        <a:t>line shape.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0600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H</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atoms must make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51074"/>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I</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 Molecules with nonpolar bonds only can never be polar molecules</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6445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J</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The weakest intermolecular bond is called dipole attraction.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563071979"/>
                  </a:ext>
                </a:extLst>
              </a:tr>
            </a:tbl>
          </a:graphicData>
        </a:graphic>
      </p:graphicFrame>
    </p:spTree>
    <p:extLst>
      <p:ext uri="{BB962C8B-B14F-4D97-AF65-F5344CB8AC3E}">
        <p14:creationId xmlns:p14="http://schemas.microsoft.com/office/powerpoint/2010/main" val="333749088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68728E6A-56FD-6DF2-836A-063338C77CC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2EF214F-BDB8-0194-5192-B3D7DF76188F}"/>
              </a:ext>
            </a:extLst>
          </p:cNvPr>
          <p:cNvGraphicFramePr>
            <a:graphicFrameLocks noGrp="1"/>
          </p:cNvGraphicFramePr>
          <p:nvPr>
            <p:extLst>
              <p:ext uri="{D42A27DB-BD31-4B8C-83A1-F6EECF244321}">
                <p14:modId xmlns:p14="http://schemas.microsoft.com/office/powerpoint/2010/main" val="3832348813"/>
              </p:ext>
            </p:extLst>
          </p:nvPr>
        </p:nvGraphicFramePr>
        <p:xfrm>
          <a:off x="0" y="0"/>
          <a:ext cx="9144000" cy="6857994"/>
        </p:xfrm>
        <a:graphic>
          <a:graphicData uri="http://schemas.openxmlformats.org/drawingml/2006/table">
            <a:tbl>
              <a:tblPr/>
              <a:tblGrid>
                <a:gridCol w="744993">
                  <a:extLst>
                    <a:ext uri="{9D8B030D-6E8A-4147-A177-3AD203B41FA5}">
                      <a16:colId xmlns:a16="http://schemas.microsoft.com/office/drawing/2014/main" val="810200551"/>
                    </a:ext>
                  </a:extLst>
                </a:gridCol>
                <a:gridCol w="6265407">
                  <a:extLst>
                    <a:ext uri="{9D8B030D-6E8A-4147-A177-3AD203B41FA5}">
                      <a16:colId xmlns:a16="http://schemas.microsoft.com/office/drawing/2014/main" val="2458486436"/>
                    </a:ext>
                  </a:extLst>
                </a:gridCol>
                <a:gridCol w="2133600">
                  <a:extLst>
                    <a:ext uri="{9D8B030D-6E8A-4147-A177-3AD203B41FA5}">
                      <a16:colId xmlns:a16="http://schemas.microsoft.com/office/drawing/2014/main" val="3678966577"/>
                    </a:ext>
                  </a:extLst>
                </a:gridCol>
              </a:tblGrid>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140</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Question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True or False?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568188"/>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A</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Ionic bonds can be single, double or triple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just ionic</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88230"/>
                  </a:ext>
                </a:extLst>
              </a:tr>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B</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Covalent bonds are always polar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H</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Cl</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etc.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77582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C</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molecules have double polar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nonpolar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144963"/>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D</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Nitrogen molecules have double </a:t>
                      </a:r>
                      <a:r>
                        <a:rPr lang="en-US" sz="1800" i="1" kern="1400" dirty="0">
                          <a:ln>
                            <a:noFill/>
                          </a:ln>
                          <a:solidFill>
                            <a:srgbClr val="000000"/>
                          </a:solidFill>
                          <a:effectLst/>
                          <a:latin typeface="Times New Roman" panose="02020603050405020304" pitchFamily="18" charset="0"/>
                        </a:rPr>
                        <a:t>nonpolar</a:t>
                      </a:r>
                      <a:r>
                        <a:rPr lang="en-US" sz="1800" kern="1400" dirty="0">
                          <a:ln>
                            <a:noFill/>
                          </a:ln>
                          <a:solidFill>
                            <a:srgbClr val="000000"/>
                          </a:solidFill>
                          <a:effectLst/>
                          <a:latin typeface="Times New Roman" panose="02020603050405020304" pitchFamily="18" charset="0"/>
                        </a:rPr>
                        <a:t>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triple</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157429"/>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Hydrogen atoms can make single or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just single</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28923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F</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Nonpolar molecules can’t have polar bonding.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CH</a:t>
                      </a:r>
                      <a:r>
                        <a:rPr lang="en-US" sz="1800" kern="1400" baseline="-25000" dirty="0">
                          <a:ln>
                            <a:noFill/>
                          </a:ln>
                          <a:solidFill>
                            <a:srgbClr val="FF0000"/>
                          </a:solidFill>
                          <a:effectLst/>
                          <a:latin typeface="Times New Roman" panose="02020603050405020304" pitchFamily="18" charset="0"/>
                        </a:rPr>
                        <a:t>4</a:t>
                      </a:r>
                      <a:r>
                        <a:rPr lang="en-US" sz="1800" kern="1400" dirty="0">
                          <a:ln>
                            <a:noFill/>
                          </a:ln>
                          <a:solidFill>
                            <a:srgbClr val="FF0000"/>
                          </a:solidFill>
                          <a:effectLst/>
                          <a:latin typeface="Times New Roman" panose="02020603050405020304" pitchFamily="18" charset="0"/>
                        </a:rPr>
                        <a:t> or CCl</a:t>
                      </a:r>
                      <a:r>
                        <a:rPr lang="en-US" sz="1800" kern="1400" baseline="-25000" dirty="0">
                          <a:ln>
                            <a:noFill/>
                          </a:ln>
                          <a:solidFill>
                            <a:srgbClr val="FF0000"/>
                          </a:solidFill>
                          <a:effectLst/>
                          <a:latin typeface="Times New Roman" panose="02020603050405020304" pitchFamily="18" charset="0"/>
                        </a:rPr>
                        <a:t>4</a:t>
                      </a: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41294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G</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Water can sometimes form into a straight</a:t>
                      </a:r>
                      <a:r>
                        <a:rPr lang="en-US" sz="1800" kern="1400" dirty="0">
                          <a:ln>
                            <a:noFill/>
                          </a:ln>
                          <a:solidFill>
                            <a:srgbClr val="000000"/>
                          </a:solidFill>
                          <a:effectLst/>
                          <a:latin typeface="Times New Roman" panose="02020603050405020304" pitchFamily="18" charset="0"/>
                          <a:cs typeface="Times New Roman" panose="02020603050405020304" pitchFamily="18" charset="0"/>
                        </a:rPr>
                        <a:t>–</a:t>
                      </a:r>
                      <a:r>
                        <a:rPr lang="en-US" sz="1800" kern="1400" dirty="0">
                          <a:ln>
                            <a:noFill/>
                          </a:ln>
                          <a:solidFill>
                            <a:srgbClr val="000000"/>
                          </a:solidFill>
                          <a:effectLst/>
                          <a:latin typeface="Times New Roman" panose="02020603050405020304" pitchFamily="18" charset="0"/>
                        </a:rPr>
                        <a:t>line shape.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0600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H</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atoms must make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51074"/>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I</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 Molecules with nonpolar bonds only can never be polar molecules</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6445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J</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The weakest intermolecular bond is called dipole attraction.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563071979"/>
                  </a:ext>
                </a:extLst>
              </a:tr>
            </a:tbl>
          </a:graphicData>
        </a:graphic>
      </p:graphicFrame>
    </p:spTree>
    <p:extLst>
      <p:ext uri="{BB962C8B-B14F-4D97-AF65-F5344CB8AC3E}">
        <p14:creationId xmlns:p14="http://schemas.microsoft.com/office/powerpoint/2010/main" val="16518224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C5F20F1F-EC23-E3C0-B516-018E78FDDDC0}"/>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D528BB6-F96B-E800-3F3A-41DF3A2EB77C}"/>
              </a:ext>
            </a:extLst>
          </p:cNvPr>
          <p:cNvGraphicFramePr>
            <a:graphicFrameLocks noGrp="1"/>
          </p:cNvGraphicFramePr>
          <p:nvPr>
            <p:extLst>
              <p:ext uri="{D42A27DB-BD31-4B8C-83A1-F6EECF244321}">
                <p14:modId xmlns:p14="http://schemas.microsoft.com/office/powerpoint/2010/main" val="4277037830"/>
              </p:ext>
            </p:extLst>
          </p:nvPr>
        </p:nvGraphicFramePr>
        <p:xfrm>
          <a:off x="0" y="0"/>
          <a:ext cx="9144000" cy="6857994"/>
        </p:xfrm>
        <a:graphic>
          <a:graphicData uri="http://schemas.openxmlformats.org/drawingml/2006/table">
            <a:tbl>
              <a:tblPr/>
              <a:tblGrid>
                <a:gridCol w="744993">
                  <a:extLst>
                    <a:ext uri="{9D8B030D-6E8A-4147-A177-3AD203B41FA5}">
                      <a16:colId xmlns:a16="http://schemas.microsoft.com/office/drawing/2014/main" val="810200551"/>
                    </a:ext>
                  </a:extLst>
                </a:gridCol>
                <a:gridCol w="6265407">
                  <a:extLst>
                    <a:ext uri="{9D8B030D-6E8A-4147-A177-3AD203B41FA5}">
                      <a16:colId xmlns:a16="http://schemas.microsoft.com/office/drawing/2014/main" val="2458486436"/>
                    </a:ext>
                  </a:extLst>
                </a:gridCol>
                <a:gridCol w="2133600">
                  <a:extLst>
                    <a:ext uri="{9D8B030D-6E8A-4147-A177-3AD203B41FA5}">
                      <a16:colId xmlns:a16="http://schemas.microsoft.com/office/drawing/2014/main" val="3678966577"/>
                    </a:ext>
                  </a:extLst>
                </a:gridCol>
              </a:tblGrid>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140</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Question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True or False?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568188"/>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A</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Ionic bonds can be single, double or triple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just ionic</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88230"/>
                  </a:ext>
                </a:extLst>
              </a:tr>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B</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Covalent bonds are always polar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H</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Cl</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etc.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77582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C</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molecules have double polar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nonpolar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144963"/>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D</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Nitrogen molecules have double </a:t>
                      </a:r>
                      <a:r>
                        <a:rPr lang="en-US" sz="1800" i="1" kern="1400" dirty="0">
                          <a:ln>
                            <a:noFill/>
                          </a:ln>
                          <a:solidFill>
                            <a:srgbClr val="000000"/>
                          </a:solidFill>
                          <a:effectLst/>
                          <a:latin typeface="Times New Roman" panose="02020603050405020304" pitchFamily="18" charset="0"/>
                        </a:rPr>
                        <a:t>nonpolar</a:t>
                      </a:r>
                      <a:r>
                        <a:rPr lang="en-US" sz="1800" kern="1400" dirty="0">
                          <a:ln>
                            <a:noFill/>
                          </a:ln>
                          <a:solidFill>
                            <a:srgbClr val="000000"/>
                          </a:solidFill>
                          <a:effectLst/>
                          <a:latin typeface="Times New Roman" panose="02020603050405020304" pitchFamily="18" charset="0"/>
                        </a:rPr>
                        <a:t>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triple</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157429"/>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Hydrogen atoms can make single or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just single</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28923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F</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Nonpolar molecules can’t have polar bonding.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CH</a:t>
                      </a:r>
                      <a:r>
                        <a:rPr lang="en-US" sz="1800" kern="1400" baseline="-25000" dirty="0">
                          <a:ln>
                            <a:noFill/>
                          </a:ln>
                          <a:solidFill>
                            <a:srgbClr val="FF0000"/>
                          </a:solidFill>
                          <a:effectLst/>
                          <a:latin typeface="Times New Roman" panose="02020603050405020304" pitchFamily="18" charset="0"/>
                        </a:rPr>
                        <a:t>4</a:t>
                      </a:r>
                      <a:r>
                        <a:rPr lang="en-US" sz="1800" kern="1400" dirty="0">
                          <a:ln>
                            <a:noFill/>
                          </a:ln>
                          <a:solidFill>
                            <a:srgbClr val="FF0000"/>
                          </a:solidFill>
                          <a:effectLst/>
                          <a:latin typeface="Times New Roman" panose="02020603050405020304" pitchFamily="18" charset="0"/>
                        </a:rPr>
                        <a:t> or CCl</a:t>
                      </a:r>
                      <a:r>
                        <a:rPr lang="en-US" sz="1800" kern="1400" baseline="-25000" dirty="0">
                          <a:ln>
                            <a:noFill/>
                          </a:ln>
                          <a:solidFill>
                            <a:srgbClr val="FF0000"/>
                          </a:solidFill>
                          <a:effectLst/>
                          <a:latin typeface="Times New Roman" panose="02020603050405020304" pitchFamily="18" charset="0"/>
                        </a:rPr>
                        <a:t>4</a:t>
                      </a: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41294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G</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Water can sometimes form into a straight</a:t>
                      </a:r>
                      <a:r>
                        <a:rPr lang="en-US" sz="1800" kern="1400" dirty="0">
                          <a:ln>
                            <a:noFill/>
                          </a:ln>
                          <a:solidFill>
                            <a:srgbClr val="000000"/>
                          </a:solidFill>
                          <a:effectLst/>
                          <a:latin typeface="Times New Roman" panose="02020603050405020304" pitchFamily="18" charset="0"/>
                          <a:cs typeface="Times New Roman" panose="02020603050405020304" pitchFamily="18" charset="0"/>
                        </a:rPr>
                        <a:t>–</a:t>
                      </a:r>
                      <a:r>
                        <a:rPr lang="en-US" sz="1800" kern="1400" dirty="0">
                          <a:ln>
                            <a:noFill/>
                          </a:ln>
                          <a:solidFill>
                            <a:srgbClr val="000000"/>
                          </a:solidFill>
                          <a:effectLst/>
                          <a:latin typeface="Times New Roman" panose="02020603050405020304" pitchFamily="18" charset="0"/>
                        </a:rPr>
                        <a:t>line shape.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NEVER EVER</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0600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H</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atoms must make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51074"/>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I</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 Molecules with nonpolar bonds only can never be polar molecules</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6445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J</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The weakest intermolecular bond is called dipole attraction.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563071979"/>
                  </a:ext>
                </a:extLst>
              </a:tr>
            </a:tbl>
          </a:graphicData>
        </a:graphic>
      </p:graphicFrame>
    </p:spTree>
    <p:extLst>
      <p:ext uri="{BB962C8B-B14F-4D97-AF65-F5344CB8AC3E}">
        <p14:creationId xmlns:p14="http://schemas.microsoft.com/office/powerpoint/2010/main" val="411755857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025769DE-F579-A69D-74D7-9BB37C2DD65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F4D532-25D1-D658-2EF0-55B99E27C16C}"/>
              </a:ext>
            </a:extLst>
          </p:cNvPr>
          <p:cNvGraphicFramePr>
            <a:graphicFrameLocks noGrp="1"/>
          </p:cNvGraphicFramePr>
          <p:nvPr>
            <p:extLst>
              <p:ext uri="{D42A27DB-BD31-4B8C-83A1-F6EECF244321}">
                <p14:modId xmlns:p14="http://schemas.microsoft.com/office/powerpoint/2010/main" val="2326427572"/>
              </p:ext>
            </p:extLst>
          </p:nvPr>
        </p:nvGraphicFramePr>
        <p:xfrm>
          <a:off x="0" y="0"/>
          <a:ext cx="9144000" cy="6857994"/>
        </p:xfrm>
        <a:graphic>
          <a:graphicData uri="http://schemas.openxmlformats.org/drawingml/2006/table">
            <a:tbl>
              <a:tblPr/>
              <a:tblGrid>
                <a:gridCol w="744993">
                  <a:extLst>
                    <a:ext uri="{9D8B030D-6E8A-4147-A177-3AD203B41FA5}">
                      <a16:colId xmlns:a16="http://schemas.microsoft.com/office/drawing/2014/main" val="810200551"/>
                    </a:ext>
                  </a:extLst>
                </a:gridCol>
                <a:gridCol w="6265407">
                  <a:extLst>
                    <a:ext uri="{9D8B030D-6E8A-4147-A177-3AD203B41FA5}">
                      <a16:colId xmlns:a16="http://schemas.microsoft.com/office/drawing/2014/main" val="2458486436"/>
                    </a:ext>
                  </a:extLst>
                </a:gridCol>
                <a:gridCol w="2133600">
                  <a:extLst>
                    <a:ext uri="{9D8B030D-6E8A-4147-A177-3AD203B41FA5}">
                      <a16:colId xmlns:a16="http://schemas.microsoft.com/office/drawing/2014/main" val="3678966577"/>
                    </a:ext>
                  </a:extLst>
                </a:gridCol>
              </a:tblGrid>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140</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Question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True or False?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568188"/>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A</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Ionic bonds can be single, double or triple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just ionic</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88230"/>
                  </a:ext>
                </a:extLst>
              </a:tr>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B</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Covalent bonds are always polar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H</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Cl</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etc.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77582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C</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molecules have double polar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nonpolar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144963"/>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D</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Nitrogen molecules have double </a:t>
                      </a:r>
                      <a:r>
                        <a:rPr lang="en-US" sz="1800" i="1" kern="1400" dirty="0">
                          <a:ln>
                            <a:noFill/>
                          </a:ln>
                          <a:solidFill>
                            <a:srgbClr val="000000"/>
                          </a:solidFill>
                          <a:effectLst/>
                          <a:latin typeface="Times New Roman" panose="02020603050405020304" pitchFamily="18" charset="0"/>
                        </a:rPr>
                        <a:t>nonpolar</a:t>
                      </a:r>
                      <a:r>
                        <a:rPr lang="en-US" sz="1800" kern="1400" dirty="0">
                          <a:ln>
                            <a:noFill/>
                          </a:ln>
                          <a:solidFill>
                            <a:srgbClr val="000000"/>
                          </a:solidFill>
                          <a:effectLst/>
                          <a:latin typeface="Times New Roman" panose="02020603050405020304" pitchFamily="18" charset="0"/>
                        </a:rPr>
                        <a:t>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triple</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157429"/>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Hydrogen atoms can make single or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just single</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28923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F</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Nonpolar molecules can’t have polar bonding.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CH</a:t>
                      </a:r>
                      <a:r>
                        <a:rPr lang="en-US" sz="1800" kern="1400" baseline="-25000" dirty="0">
                          <a:ln>
                            <a:noFill/>
                          </a:ln>
                          <a:solidFill>
                            <a:srgbClr val="FF0000"/>
                          </a:solidFill>
                          <a:effectLst/>
                          <a:latin typeface="Times New Roman" panose="02020603050405020304" pitchFamily="18" charset="0"/>
                        </a:rPr>
                        <a:t>4</a:t>
                      </a:r>
                      <a:r>
                        <a:rPr lang="en-US" sz="1800" kern="1400" dirty="0">
                          <a:ln>
                            <a:noFill/>
                          </a:ln>
                          <a:solidFill>
                            <a:srgbClr val="FF0000"/>
                          </a:solidFill>
                          <a:effectLst/>
                          <a:latin typeface="Times New Roman" panose="02020603050405020304" pitchFamily="18" charset="0"/>
                        </a:rPr>
                        <a:t> or CCl</a:t>
                      </a:r>
                      <a:r>
                        <a:rPr lang="en-US" sz="1800" kern="1400" baseline="-25000" dirty="0">
                          <a:ln>
                            <a:noFill/>
                          </a:ln>
                          <a:solidFill>
                            <a:srgbClr val="FF0000"/>
                          </a:solidFill>
                          <a:effectLst/>
                          <a:latin typeface="Times New Roman" panose="02020603050405020304" pitchFamily="18" charset="0"/>
                        </a:rPr>
                        <a:t>4</a:t>
                      </a: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41294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G</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Water can sometimes form into a straight</a:t>
                      </a:r>
                      <a:r>
                        <a:rPr lang="en-US" sz="1800" kern="1400" dirty="0">
                          <a:ln>
                            <a:noFill/>
                          </a:ln>
                          <a:solidFill>
                            <a:srgbClr val="000000"/>
                          </a:solidFill>
                          <a:effectLst/>
                          <a:latin typeface="Times New Roman" panose="02020603050405020304" pitchFamily="18" charset="0"/>
                          <a:cs typeface="Times New Roman" panose="02020603050405020304" pitchFamily="18" charset="0"/>
                        </a:rPr>
                        <a:t>–</a:t>
                      </a:r>
                      <a:r>
                        <a:rPr lang="en-US" sz="1800" kern="1400" dirty="0">
                          <a:ln>
                            <a:noFill/>
                          </a:ln>
                          <a:solidFill>
                            <a:srgbClr val="000000"/>
                          </a:solidFill>
                          <a:effectLst/>
                          <a:latin typeface="Times New Roman" panose="02020603050405020304" pitchFamily="18" charset="0"/>
                        </a:rPr>
                        <a:t>line shape.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NEVER EVER</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0600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H</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atoms must make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any 2 bonds</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51074"/>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I</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 Molecules with nonpolar bonds only can never be polar molecules</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6445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J</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The weakest intermolecular bond is called dipole attraction.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563071979"/>
                  </a:ext>
                </a:extLst>
              </a:tr>
            </a:tbl>
          </a:graphicData>
        </a:graphic>
      </p:graphicFrame>
    </p:spTree>
    <p:extLst>
      <p:ext uri="{BB962C8B-B14F-4D97-AF65-F5344CB8AC3E}">
        <p14:creationId xmlns:p14="http://schemas.microsoft.com/office/powerpoint/2010/main" val="277330648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8C636FAC-9566-7F25-E6AE-EB2E1B4F7B6E}"/>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17A1DD1-7735-AD37-0979-E876DFE47396}"/>
              </a:ext>
            </a:extLst>
          </p:cNvPr>
          <p:cNvGraphicFramePr>
            <a:graphicFrameLocks noGrp="1"/>
          </p:cNvGraphicFramePr>
          <p:nvPr>
            <p:extLst>
              <p:ext uri="{D42A27DB-BD31-4B8C-83A1-F6EECF244321}">
                <p14:modId xmlns:p14="http://schemas.microsoft.com/office/powerpoint/2010/main" val="3358656871"/>
              </p:ext>
            </p:extLst>
          </p:nvPr>
        </p:nvGraphicFramePr>
        <p:xfrm>
          <a:off x="0" y="0"/>
          <a:ext cx="9144000" cy="6857994"/>
        </p:xfrm>
        <a:graphic>
          <a:graphicData uri="http://schemas.openxmlformats.org/drawingml/2006/table">
            <a:tbl>
              <a:tblPr/>
              <a:tblGrid>
                <a:gridCol w="744993">
                  <a:extLst>
                    <a:ext uri="{9D8B030D-6E8A-4147-A177-3AD203B41FA5}">
                      <a16:colId xmlns:a16="http://schemas.microsoft.com/office/drawing/2014/main" val="810200551"/>
                    </a:ext>
                  </a:extLst>
                </a:gridCol>
                <a:gridCol w="6265407">
                  <a:extLst>
                    <a:ext uri="{9D8B030D-6E8A-4147-A177-3AD203B41FA5}">
                      <a16:colId xmlns:a16="http://schemas.microsoft.com/office/drawing/2014/main" val="2458486436"/>
                    </a:ext>
                  </a:extLst>
                </a:gridCol>
                <a:gridCol w="2133600">
                  <a:extLst>
                    <a:ext uri="{9D8B030D-6E8A-4147-A177-3AD203B41FA5}">
                      <a16:colId xmlns:a16="http://schemas.microsoft.com/office/drawing/2014/main" val="3678966577"/>
                    </a:ext>
                  </a:extLst>
                </a:gridCol>
              </a:tblGrid>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140</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Question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True or False?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568188"/>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A</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Ionic bonds can be single, double or triple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just ionic</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88230"/>
                  </a:ext>
                </a:extLst>
              </a:tr>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B</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Covalent bonds are always polar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H</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Cl</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etc.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77582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C</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molecules have double polar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nonpolar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144963"/>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D</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Nitrogen molecules have double </a:t>
                      </a:r>
                      <a:r>
                        <a:rPr lang="en-US" sz="1800" i="1" kern="1400" dirty="0">
                          <a:ln>
                            <a:noFill/>
                          </a:ln>
                          <a:solidFill>
                            <a:srgbClr val="000000"/>
                          </a:solidFill>
                          <a:effectLst/>
                          <a:latin typeface="Times New Roman" panose="02020603050405020304" pitchFamily="18" charset="0"/>
                        </a:rPr>
                        <a:t>nonpolar</a:t>
                      </a:r>
                      <a:r>
                        <a:rPr lang="en-US" sz="1800" kern="1400" dirty="0">
                          <a:ln>
                            <a:noFill/>
                          </a:ln>
                          <a:solidFill>
                            <a:srgbClr val="000000"/>
                          </a:solidFill>
                          <a:effectLst/>
                          <a:latin typeface="Times New Roman" panose="02020603050405020304" pitchFamily="18" charset="0"/>
                        </a:rPr>
                        <a:t>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triple</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157429"/>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Hydrogen atoms can make single or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just single</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28923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F</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Nonpolar molecules can’t have polar bonding.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CH</a:t>
                      </a:r>
                      <a:r>
                        <a:rPr lang="en-US" sz="1800" kern="1400" baseline="-25000" dirty="0">
                          <a:ln>
                            <a:noFill/>
                          </a:ln>
                          <a:solidFill>
                            <a:srgbClr val="FF0000"/>
                          </a:solidFill>
                          <a:effectLst/>
                          <a:latin typeface="Times New Roman" panose="02020603050405020304" pitchFamily="18" charset="0"/>
                        </a:rPr>
                        <a:t>4</a:t>
                      </a:r>
                      <a:r>
                        <a:rPr lang="en-US" sz="1800" kern="1400" dirty="0">
                          <a:ln>
                            <a:noFill/>
                          </a:ln>
                          <a:solidFill>
                            <a:srgbClr val="FF0000"/>
                          </a:solidFill>
                          <a:effectLst/>
                          <a:latin typeface="Times New Roman" panose="02020603050405020304" pitchFamily="18" charset="0"/>
                        </a:rPr>
                        <a:t> or CCl</a:t>
                      </a:r>
                      <a:r>
                        <a:rPr lang="en-US" sz="1800" kern="1400" baseline="-25000" dirty="0">
                          <a:ln>
                            <a:noFill/>
                          </a:ln>
                          <a:solidFill>
                            <a:srgbClr val="FF0000"/>
                          </a:solidFill>
                          <a:effectLst/>
                          <a:latin typeface="Times New Roman" panose="02020603050405020304" pitchFamily="18" charset="0"/>
                        </a:rPr>
                        <a:t>4</a:t>
                      </a: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41294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G</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Water can sometimes form into a straight</a:t>
                      </a:r>
                      <a:r>
                        <a:rPr lang="en-US" sz="1800" kern="1400" dirty="0">
                          <a:ln>
                            <a:noFill/>
                          </a:ln>
                          <a:solidFill>
                            <a:srgbClr val="000000"/>
                          </a:solidFill>
                          <a:effectLst/>
                          <a:latin typeface="Times New Roman" panose="02020603050405020304" pitchFamily="18" charset="0"/>
                          <a:cs typeface="Times New Roman" panose="02020603050405020304" pitchFamily="18" charset="0"/>
                        </a:rPr>
                        <a:t>–</a:t>
                      </a:r>
                      <a:r>
                        <a:rPr lang="en-US" sz="1800" kern="1400" dirty="0">
                          <a:ln>
                            <a:noFill/>
                          </a:ln>
                          <a:solidFill>
                            <a:srgbClr val="000000"/>
                          </a:solidFill>
                          <a:effectLst/>
                          <a:latin typeface="Times New Roman" panose="02020603050405020304" pitchFamily="18" charset="0"/>
                        </a:rPr>
                        <a:t>line shape.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NEVER EVER</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0600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H</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atoms must make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any 2 bonds</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51074"/>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I</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 Molecules with nonpolar bonds only can never be polar molecules</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NBr</a:t>
                      </a:r>
                      <a:r>
                        <a:rPr lang="en-US" sz="1800" kern="1400" baseline="-25000" dirty="0">
                          <a:ln>
                            <a:noFill/>
                          </a:ln>
                          <a:solidFill>
                            <a:srgbClr val="FF0000"/>
                          </a:solidFill>
                          <a:effectLst/>
                          <a:latin typeface="Times New Roman" panose="02020603050405020304" pitchFamily="18" charset="0"/>
                        </a:rPr>
                        <a:t>3</a:t>
                      </a: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6445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J</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The weakest intermolecular bond is called dipole attraction.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563071979"/>
                  </a:ext>
                </a:extLst>
              </a:tr>
            </a:tbl>
          </a:graphicData>
        </a:graphic>
      </p:graphicFrame>
    </p:spTree>
    <p:extLst>
      <p:ext uri="{BB962C8B-B14F-4D97-AF65-F5344CB8AC3E}">
        <p14:creationId xmlns:p14="http://schemas.microsoft.com/office/powerpoint/2010/main" val="1671632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85834039"/>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8461122"/>
                  </a:ext>
                </a:extLst>
              </a:tr>
            </a:tbl>
          </a:graphicData>
        </a:graphic>
      </p:graphicFrame>
      <p:sp>
        <p:nvSpPr>
          <p:cNvPr id="21" name="Oval 47">
            <a:extLst>
              <a:ext uri="{FF2B5EF4-FFF2-40B4-BE49-F238E27FC236}">
                <a16:creationId xmlns:a16="http://schemas.microsoft.com/office/drawing/2014/main" id="{F65F997A-20EB-4C9A-A2E9-5DE98FBB98C1}"/>
              </a:ext>
            </a:extLst>
          </p:cNvPr>
          <p:cNvSpPr>
            <a:spLocks noChangeArrowheads="1"/>
          </p:cNvSpPr>
          <p:nvPr/>
        </p:nvSpPr>
        <p:spPr bwMode="auto">
          <a:xfrm>
            <a:off x="4248495" y="15208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2" name="Oval 47">
            <a:extLst>
              <a:ext uri="{FF2B5EF4-FFF2-40B4-BE49-F238E27FC236}">
                <a16:creationId xmlns:a16="http://schemas.microsoft.com/office/drawing/2014/main" id="{70BDA88A-8A78-45F6-BB97-2CBA5E9CE088}"/>
              </a:ext>
            </a:extLst>
          </p:cNvPr>
          <p:cNvSpPr>
            <a:spLocks noChangeArrowheads="1"/>
          </p:cNvSpPr>
          <p:nvPr/>
        </p:nvSpPr>
        <p:spPr bwMode="auto">
          <a:xfrm>
            <a:off x="4248495"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3" name="Oval 47">
            <a:extLst>
              <a:ext uri="{FF2B5EF4-FFF2-40B4-BE49-F238E27FC236}">
                <a16:creationId xmlns:a16="http://schemas.microsoft.com/office/drawing/2014/main" id="{ECE59A41-E4DF-4CC8-A287-B95BB65F1947}"/>
              </a:ext>
            </a:extLst>
          </p:cNvPr>
          <p:cNvSpPr>
            <a:spLocks noChangeArrowheads="1"/>
          </p:cNvSpPr>
          <p:nvPr/>
        </p:nvSpPr>
        <p:spPr bwMode="auto">
          <a:xfrm>
            <a:off x="4429478" y="12922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4" name="Oval 47">
            <a:extLst>
              <a:ext uri="{FF2B5EF4-FFF2-40B4-BE49-F238E27FC236}">
                <a16:creationId xmlns:a16="http://schemas.microsoft.com/office/drawing/2014/main" id="{A59483C1-79E0-4309-A452-F4680E657972}"/>
              </a:ext>
            </a:extLst>
          </p:cNvPr>
          <p:cNvSpPr>
            <a:spLocks noChangeArrowheads="1"/>
          </p:cNvSpPr>
          <p:nvPr/>
        </p:nvSpPr>
        <p:spPr bwMode="auto">
          <a:xfrm>
            <a:off x="4567582" y="12922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5" name="Oval 47">
            <a:extLst>
              <a:ext uri="{FF2B5EF4-FFF2-40B4-BE49-F238E27FC236}">
                <a16:creationId xmlns:a16="http://schemas.microsoft.com/office/drawing/2014/main" id="{8193F9F8-3B41-4DEF-8B4F-7BD64C41F250}"/>
              </a:ext>
            </a:extLst>
          </p:cNvPr>
          <p:cNvSpPr>
            <a:spLocks noChangeArrowheads="1"/>
          </p:cNvSpPr>
          <p:nvPr/>
        </p:nvSpPr>
        <p:spPr bwMode="auto">
          <a:xfrm>
            <a:off x="4686300"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3" name="Oval 47">
            <a:extLst>
              <a:ext uri="{FF2B5EF4-FFF2-40B4-BE49-F238E27FC236}">
                <a16:creationId xmlns:a16="http://schemas.microsoft.com/office/drawing/2014/main" id="{1AAE598B-526A-4A36-A44E-58EA662F89DC}"/>
              </a:ext>
            </a:extLst>
          </p:cNvPr>
          <p:cNvSpPr>
            <a:spLocks noChangeArrowheads="1"/>
          </p:cNvSpPr>
          <p:nvPr/>
        </p:nvSpPr>
        <p:spPr bwMode="auto">
          <a:xfrm>
            <a:off x="7826725" y="15589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4" name="Oval 47">
            <a:extLst>
              <a:ext uri="{FF2B5EF4-FFF2-40B4-BE49-F238E27FC236}">
                <a16:creationId xmlns:a16="http://schemas.microsoft.com/office/drawing/2014/main" id="{28BFA8AF-51DD-4635-997D-05FC529FC212}"/>
              </a:ext>
            </a:extLst>
          </p:cNvPr>
          <p:cNvSpPr>
            <a:spLocks noChangeArrowheads="1"/>
          </p:cNvSpPr>
          <p:nvPr/>
        </p:nvSpPr>
        <p:spPr bwMode="auto">
          <a:xfrm>
            <a:off x="7826725"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5" name="Oval 47">
            <a:extLst>
              <a:ext uri="{FF2B5EF4-FFF2-40B4-BE49-F238E27FC236}">
                <a16:creationId xmlns:a16="http://schemas.microsoft.com/office/drawing/2014/main" id="{FA47836D-A7B6-42E0-919F-FE25141B8849}"/>
              </a:ext>
            </a:extLst>
          </p:cNvPr>
          <p:cNvSpPr>
            <a:spLocks noChangeArrowheads="1"/>
          </p:cNvSpPr>
          <p:nvPr/>
        </p:nvSpPr>
        <p:spPr bwMode="auto">
          <a:xfrm>
            <a:off x="7974980" y="13303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6" name="Oval 47">
            <a:extLst>
              <a:ext uri="{FF2B5EF4-FFF2-40B4-BE49-F238E27FC236}">
                <a16:creationId xmlns:a16="http://schemas.microsoft.com/office/drawing/2014/main" id="{54CD2793-07D9-49FE-B244-94FE1752E557}"/>
              </a:ext>
            </a:extLst>
          </p:cNvPr>
          <p:cNvSpPr>
            <a:spLocks noChangeArrowheads="1"/>
          </p:cNvSpPr>
          <p:nvPr/>
        </p:nvSpPr>
        <p:spPr bwMode="auto">
          <a:xfrm>
            <a:off x="8282177" y="15589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7" name="Oval 47">
            <a:extLst>
              <a:ext uri="{FF2B5EF4-FFF2-40B4-BE49-F238E27FC236}">
                <a16:creationId xmlns:a16="http://schemas.microsoft.com/office/drawing/2014/main" id="{5F791BD9-183F-4EB8-B08B-80BF741EACCD}"/>
              </a:ext>
            </a:extLst>
          </p:cNvPr>
          <p:cNvSpPr>
            <a:spLocks noChangeArrowheads="1"/>
          </p:cNvSpPr>
          <p:nvPr/>
        </p:nvSpPr>
        <p:spPr bwMode="auto">
          <a:xfrm>
            <a:off x="8288543" y="169700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8" name="Oval 47">
            <a:extLst>
              <a:ext uri="{FF2B5EF4-FFF2-40B4-BE49-F238E27FC236}">
                <a16:creationId xmlns:a16="http://schemas.microsoft.com/office/drawing/2014/main" id="{782CF432-A541-4E7E-900B-2D7BA219981B}"/>
              </a:ext>
            </a:extLst>
          </p:cNvPr>
          <p:cNvSpPr>
            <a:spLocks noChangeArrowheads="1"/>
          </p:cNvSpPr>
          <p:nvPr/>
        </p:nvSpPr>
        <p:spPr bwMode="auto">
          <a:xfrm rot="5099306">
            <a:off x="8160182" y="184398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9" name="Oval 47">
            <a:extLst>
              <a:ext uri="{FF2B5EF4-FFF2-40B4-BE49-F238E27FC236}">
                <a16:creationId xmlns:a16="http://schemas.microsoft.com/office/drawing/2014/main" id="{C6C49692-10D6-4B97-A9CA-3AE488102781}"/>
              </a:ext>
            </a:extLst>
          </p:cNvPr>
          <p:cNvSpPr>
            <a:spLocks noChangeArrowheads="1"/>
          </p:cNvSpPr>
          <p:nvPr/>
        </p:nvSpPr>
        <p:spPr bwMode="auto">
          <a:xfrm rot="5816873">
            <a:off x="8003045" y="185135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0" name="Oval 47">
            <a:extLst>
              <a:ext uri="{FF2B5EF4-FFF2-40B4-BE49-F238E27FC236}">
                <a16:creationId xmlns:a16="http://schemas.microsoft.com/office/drawing/2014/main" id="{F36A09D4-5867-405C-8793-FDCEC0E15093}"/>
              </a:ext>
            </a:extLst>
          </p:cNvPr>
          <p:cNvSpPr>
            <a:spLocks noChangeArrowheads="1"/>
          </p:cNvSpPr>
          <p:nvPr/>
        </p:nvSpPr>
        <p:spPr bwMode="auto">
          <a:xfrm>
            <a:off x="8143067" y="13303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422834953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498DD28E-F659-E024-6051-028775AA477D}"/>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7BF13F-E25A-03B8-E0C5-E8914AA94E70}"/>
              </a:ext>
            </a:extLst>
          </p:cNvPr>
          <p:cNvGraphicFramePr>
            <a:graphicFrameLocks noGrp="1"/>
          </p:cNvGraphicFramePr>
          <p:nvPr/>
        </p:nvGraphicFramePr>
        <p:xfrm>
          <a:off x="0" y="0"/>
          <a:ext cx="9144000" cy="6857994"/>
        </p:xfrm>
        <a:graphic>
          <a:graphicData uri="http://schemas.openxmlformats.org/drawingml/2006/table">
            <a:tbl>
              <a:tblPr/>
              <a:tblGrid>
                <a:gridCol w="744993">
                  <a:extLst>
                    <a:ext uri="{9D8B030D-6E8A-4147-A177-3AD203B41FA5}">
                      <a16:colId xmlns:a16="http://schemas.microsoft.com/office/drawing/2014/main" val="810200551"/>
                    </a:ext>
                  </a:extLst>
                </a:gridCol>
                <a:gridCol w="6265407">
                  <a:extLst>
                    <a:ext uri="{9D8B030D-6E8A-4147-A177-3AD203B41FA5}">
                      <a16:colId xmlns:a16="http://schemas.microsoft.com/office/drawing/2014/main" val="2458486436"/>
                    </a:ext>
                  </a:extLst>
                </a:gridCol>
                <a:gridCol w="2133600">
                  <a:extLst>
                    <a:ext uri="{9D8B030D-6E8A-4147-A177-3AD203B41FA5}">
                      <a16:colId xmlns:a16="http://schemas.microsoft.com/office/drawing/2014/main" val="3678966577"/>
                    </a:ext>
                  </a:extLst>
                </a:gridCol>
              </a:tblGrid>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140</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Question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True or False?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568188"/>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A</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Ionic bonds can be single, double or triple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just ionic</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88230"/>
                  </a:ext>
                </a:extLst>
              </a:tr>
              <a:tr h="623454">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B</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Covalent bonds are always polar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H</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Cl</a:t>
                      </a:r>
                      <a:r>
                        <a:rPr lang="en-US" sz="1800" kern="1400" baseline="-25000" dirty="0">
                          <a:ln>
                            <a:noFill/>
                          </a:ln>
                          <a:solidFill>
                            <a:srgbClr val="FF0000"/>
                          </a:solidFill>
                          <a:effectLst/>
                          <a:latin typeface="Times New Roman" panose="02020603050405020304" pitchFamily="18" charset="0"/>
                        </a:rPr>
                        <a:t>2</a:t>
                      </a:r>
                      <a:r>
                        <a:rPr lang="en-US" sz="1800" kern="1400" dirty="0">
                          <a:ln>
                            <a:noFill/>
                          </a:ln>
                          <a:solidFill>
                            <a:srgbClr val="FF0000"/>
                          </a:solidFill>
                          <a:effectLst/>
                          <a:latin typeface="Times New Roman" panose="02020603050405020304" pitchFamily="18" charset="0"/>
                        </a:rPr>
                        <a:t>, etc.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77582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C</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molecules have double polar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False, nonpolar </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144963"/>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D</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Nitrogen molecules have double </a:t>
                      </a:r>
                      <a:r>
                        <a:rPr lang="en-US" sz="1800" i="1" kern="1400" dirty="0">
                          <a:ln>
                            <a:noFill/>
                          </a:ln>
                          <a:solidFill>
                            <a:srgbClr val="000000"/>
                          </a:solidFill>
                          <a:effectLst/>
                          <a:latin typeface="Times New Roman" panose="02020603050405020304" pitchFamily="18" charset="0"/>
                        </a:rPr>
                        <a:t>nonpolar</a:t>
                      </a:r>
                      <a:r>
                        <a:rPr lang="en-US" sz="1800" kern="1400" dirty="0">
                          <a:ln>
                            <a:noFill/>
                          </a:ln>
                          <a:solidFill>
                            <a:srgbClr val="000000"/>
                          </a:solidFill>
                          <a:effectLst/>
                          <a:latin typeface="Times New Roman" panose="02020603050405020304" pitchFamily="18" charset="0"/>
                        </a:rPr>
                        <a:t> covalent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triple</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157429"/>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E</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Hydrogen atoms can make single or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just single</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28923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F</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Nonpolar molecules can’t have polar bonding.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CH</a:t>
                      </a:r>
                      <a:r>
                        <a:rPr lang="en-US" sz="1800" kern="1400" baseline="-25000" dirty="0">
                          <a:ln>
                            <a:noFill/>
                          </a:ln>
                          <a:solidFill>
                            <a:srgbClr val="FF0000"/>
                          </a:solidFill>
                          <a:effectLst/>
                          <a:latin typeface="Times New Roman" panose="02020603050405020304" pitchFamily="18" charset="0"/>
                        </a:rPr>
                        <a:t>4</a:t>
                      </a:r>
                      <a:r>
                        <a:rPr lang="en-US" sz="1800" kern="1400" dirty="0">
                          <a:ln>
                            <a:noFill/>
                          </a:ln>
                          <a:solidFill>
                            <a:srgbClr val="FF0000"/>
                          </a:solidFill>
                          <a:effectLst/>
                          <a:latin typeface="Times New Roman" panose="02020603050405020304" pitchFamily="18" charset="0"/>
                        </a:rPr>
                        <a:t> or CCl</a:t>
                      </a:r>
                      <a:r>
                        <a:rPr lang="en-US" sz="1800" kern="1400" baseline="-25000" dirty="0">
                          <a:ln>
                            <a:noFill/>
                          </a:ln>
                          <a:solidFill>
                            <a:srgbClr val="FF0000"/>
                          </a:solidFill>
                          <a:effectLst/>
                          <a:latin typeface="Times New Roman" panose="02020603050405020304" pitchFamily="18" charset="0"/>
                        </a:rPr>
                        <a:t>4</a:t>
                      </a: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41294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G</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Water can sometimes form into a straight</a:t>
                      </a:r>
                      <a:r>
                        <a:rPr lang="en-US" sz="1800" kern="1400" dirty="0">
                          <a:ln>
                            <a:noFill/>
                          </a:ln>
                          <a:solidFill>
                            <a:srgbClr val="000000"/>
                          </a:solidFill>
                          <a:effectLst/>
                          <a:latin typeface="Times New Roman" panose="02020603050405020304" pitchFamily="18" charset="0"/>
                          <a:cs typeface="Times New Roman" panose="02020603050405020304" pitchFamily="18" charset="0"/>
                        </a:rPr>
                        <a:t>–</a:t>
                      </a:r>
                      <a:r>
                        <a:rPr lang="en-US" sz="1800" kern="1400" dirty="0">
                          <a:ln>
                            <a:noFill/>
                          </a:ln>
                          <a:solidFill>
                            <a:srgbClr val="000000"/>
                          </a:solidFill>
                          <a:effectLst/>
                          <a:latin typeface="Times New Roman" panose="02020603050405020304" pitchFamily="18" charset="0"/>
                        </a:rPr>
                        <a:t>line shape.  </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NEVER EVER</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06000"/>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H</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Oxygen atoms must make double bonds.</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any 2 bonds</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51074"/>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I</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 Molecules with nonpolar bonds only can never be polar molecules</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 NBr</a:t>
                      </a:r>
                      <a:r>
                        <a:rPr lang="en-US" sz="1800" kern="1400" baseline="-25000" dirty="0">
                          <a:ln>
                            <a:noFill/>
                          </a:ln>
                          <a:solidFill>
                            <a:srgbClr val="FF0000"/>
                          </a:solidFill>
                          <a:effectLst/>
                          <a:latin typeface="Times New Roman" panose="02020603050405020304" pitchFamily="18" charset="0"/>
                        </a:rPr>
                        <a:t>3</a:t>
                      </a:r>
                      <a:endParaRPr lang="en-US" sz="1800" kern="1400" baseline="-250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644596"/>
                  </a:ext>
                </a:extLst>
              </a:tr>
              <a:tr h="623454">
                <a:tc>
                  <a:txBody>
                    <a:bodyPr/>
                    <a:lstStyle/>
                    <a:p>
                      <a:pPr marR="0" indent="0" algn="ctr" rtl="0">
                        <a:lnSpc>
                          <a:spcPct val="119000"/>
                        </a:lnSpc>
                        <a:spcBef>
                          <a:spcPts val="0"/>
                        </a:spcBef>
                        <a:spcAft>
                          <a:spcPts val="600"/>
                        </a:spcAft>
                      </a:pPr>
                      <a:r>
                        <a:rPr lang="en-US" sz="1800" kern="1400">
                          <a:ln>
                            <a:noFill/>
                          </a:ln>
                          <a:solidFill>
                            <a:srgbClr val="000000"/>
                          </a:solidFill>
                          <a:effectLst/>
                          <a:latin typeface="Times New Roman" panose="02020603050405020304" pitchFamily="18" charset="0"/>
                        </a:rPr>
                        <a:t>J</a:t>
                      </a:r>
                      <a:endParaRPr lang="en-US" sz="1800" kern="140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Times New Roman" panose="02020603050405020304" pitchFamily="18" charset="0"/>
                        </a:rPr>
                        <a:t> The weakest intermolecular bond is called dipole attraction.</a:t>
                      </a:r>
                      <a:endParaRPr lang="en-US" sz="1800" kern="1400" dirty="0">
                        <a:ln>
                          <a:noFill/>
                        </a:ln>
                        <a:solidFill>
                          <a:srgbClr val="00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False,</a:t>
                      </a:r>
                      <a:r>
                        <a:rPr lang="en-US" sz="1400" kern="1400" dirty="0">
                          <a:ln>
                            <a:noFill/>
                          </a:ln>
                          <a:solidFill>
                            <a:srgbClr val="FF0000"/>
                          </a:solidFill>
                          <a:effectLst/>
                          <a:latin typeface="Times New Roman" panose="02020603050405020304" pitchFamily="18" charset="0"/>
                        </a:rPr>
                        <a:t> electron dispersion</a:t>
                      </a:r>
                      <a:endParaRPr lang="en-US" sz="1800" kern="1400" dirty="0">
                        <a:ln>
                          <a:noFill/>
                        </a:ln>
                        <a:solidFill>
                          <a:srgbClr val="FF0000"/>
                        </a:solidFill>
                        <a:effectLst/>
                        <a:latin typeface="Calibri" panose="020F0502020204030204" pitchFamily="34" charset="0"/>
                      </a:endParaRPr>
                    </a:p>
                  </a:txBody>
                  <a:tcPr marL="25887" marR="25887" marT="25887" marB="25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563071979"/>
                  </a:ext>
                </a:extLst>
              </a:tr>
            </a:tbl>
          </a:graphicData>
        </a:graphic>
      </p:graphicFrame>
    </p:spTree>
    <p:extLst>
      <p:ext uri="{BB962C8B-B14F-4D97-AF65-F5344CB8AC3E}">
        <p14:creationId xmlns:p14="http://schemas.microsoft.com/office/powerpoint/2010/main" val="8224187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trahedral molecular geometry - Wikipedia">
            <a:extLst>
              <a:ext uri="{FF2B5EF4-FFF2-40B4-BE49-F238E27FC236}">
                <a16:creationId xmlns:a16="http://schemas.microsoft.com/office/drawing/2014/main" id="{0FE128BC-D05B-1AD9-8EDC-A862543D7D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81000"/>
            <a:ext cx="261112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9495EE-1224-9A43-8AF2-8B184BEF36E9}"/>
              </a:ext>
            </a:extLst>
          </p:cNvPr>
          <p:cNvSpPr txBox="1"/>
          <p:nvPr/>
        </p:nvSpPr>
        <p:spPr>
          <a:xfrm>
            <a:off x="0" y="0"/>
            <a:ext cx="4953000" cy="1938992"/>
          </a:xfrm>
          <a:prstGeom prst="rect">
            <a:avLst/>
          </a:prstGeom>
          <a:noFill/>
        </p:spPr>
        <p:txBody>
          <a:bodyPr wrap="square" rtlCol="0">
            <a:spAutoFit/>
          </a:bodyPr>
          <a:lstStyle/>
          <a:p>
            <a:r>
              <a:rPr lang="en-US" sz="4000" dirty="0"/>
              <a:t>Models of Methane</a:t>
            </a:r>
          </a:p>
          <a:p>
            <a:r>
              <a:rPr lang="en-US" sz="4000" dirty="0"/>
              <a:t> </a:t>
            </a:r>
          </a:p>
          <a:p>
            <a:r>
              <a:rPr lang="en-US" sz="4000" dirty="0"/>
              <a:t>CH</a:t>
            </a:r>
            <a:r>
              <a:rPr lang="en-US" sz="4000" baseline="-25000" dirty="0"/>
              <a:t>4</a:t>
            </a:r>
            <a:endParaRPr lang="en-US" baseline="-25000" dirty="0"/>
          </a:p>
        </p:txBody>
      </p:sp>
      <p:pic>
        <p:nvPicPr>
          <p:cNvPr id="1028" name="Picture 4" descr="The molecular structure of Methane and formula structure">
            <a:extLst>
              <a:ext uri="{FF2B5EF4-FFF2-40B4-BE49-F238E27FC236}">
                <a16:creationId xmlns:a16="http://schemas.microsoft.com/office/drawing/2014/main" id="{4F0DCCF5-D923-7129-D2AC-9C2C5FD694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33" t="18714" r="27600" b="14800"/>
          <a:stretch/>
        </p:blipFill>
        <p:spPr bwMode="auto">
          <a:xfrm>
            <a:off x="4724400" y="3150243"/>
            <a:ext cx="3276601" cy="316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09264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B3AE4B-2879-F702-4813-A8B585A0B1F0}"/>
              </a:ext>
            </a:extLst>
          </p:cNvPr>
          <p:cNvSpPr txBox="1"/>
          <p:nvPr/>
        </p:nvSpPr>
        <p:spPr>
          <a:xfrm>
            <a:off x="0" y="0"/>
            <a:ext cx="4953000" cy="1938992"/>
          </a:xfrm>
          <a:prstGeom prst="rect">
            <a:avLst/>
          </a:prstGeom>
          <a:noFill/>
        </p:spPr>
        <p:txBody>
          <a:bodyPr wrap="square" rtlCol="0">
            <a:spAutoFit/>
          </a:bodyPr>
          <a:lstStyle/>
          <a:p>
            <a:r>
              <a:rPr lang="en-US" sz="4000" dirty="0"/>
              <a:t>Models of Nitrogen</a:t>
            </a:r>
          </a:p>
          <a:p>
            <a:r>
              <a:rPr lang="en-US" sz="4000" dirty="0"/>
              <a:t> </a:t>
            </a:r>
          </a:p>
          <a:p>
            <a:r>
              <a:rPr lang="en-US" sz="4000" dirty="0"/>
              <a:t>N</a:t>
            </a:r>
            <a:r>
              <a:rPr lang="en-US" sz="4000" baseline="-25000" dirty="0"/>
              <a:t>3</a:t>
            </a:r>
            <a:endParaRPr lang="en-US" baseline="-25000" dirty="0"/>
          </a:p>
        </p:txBody>
      </p:sp>
      <p:pic>
        <p:nvPicPr>
          <p:cNvPr id="2052" name="Picture 4">
            <a:extLst>
              <a:ext uri="{FF2B5EF4-FFF2-40B4-BE49-F238E27FC236}">
                <a16:creationId xmlns:a16="http://schemas.microsoft.com/office/drawing/2014/main" id="{0917BA5E-3947-7E06-D016-79F69A599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969496"/>
            <a:ext cx="3595711" cy="27670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monia | Definition, Formula, Structure - Lesson | Study.com">
            <a:extLst>
              <a:ext uri="{FF2B5EF4-FFF2-40B4-BE49-F238E27FC236}">
                <a16:creationId xmlns:a16="http://schemas.microsoft.com/office/drawing/2014/main" id="{CFA1339D-818E-6065-7292-C90932776E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20" t="-8284" r="-15103" b="-15524"/>
          <a:stretch/>
        </p:blipFill>
        <p:spPr bwMode="auto">
          <a:xfrm>
            <a:off x="3214711" y="3746154"/>
            <a:ext cx="2819400" cy="251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73669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B3AE4B-2879-F702-4813-A8B585A0B1F0}"/>
              </a:ext>
            </a:extLst>
          </p:cNvPr>
          <p:cNvSpPr txBox="1"/>
          <p:nvPr/>
        </p:nvSpPr>
        <p:spPr>
          <a:xfrm>
            <a:off x="0" y="0"/>
            <a:ext cx="4953000" cy="1938992"/>
          </a:xfrm>
          <a:prstGeom prst="rect">
            <a:avLst/>
          </a:prstGeom>
          <a:noFill/>
        </p:spPr>
        <p:txBody>
          <a:bodyPr wrap="square" rtlCol="0">
            <a:spAutoFit/>
          </a:bodyPr>
          <a:lstStyle/>
          <a:p>
            <a:r>
              <a:rPr lang="en-US" sz="4000" dirty="0"/>
              <a:t>Models of Water</a:t>
            </a:r>
          </a:p>
          <a:p>
            <a:r>
              <a:rPr lang="en-US" sz="4000" dirty="0"/>
              <a:t> </a:t>
            </a:r>
          </a:p>
          <a:p>
            <a:r>
              <a:rPr lang="en-US" sz="4000" dirty="0"/>
              <a:t>H</a:t>
            </a:r>
            <a:r>
              <a:rPr lang="en-US" sz="4000" baseline="-25000" dirty="0"/>
              <a:t>2</a:t>
            </a:r>
            <a:r>
              <a:rPr lang="en-US" sz="4000" dirty="0"/>
              <a:t>O</a:t>
            </a:r>
            <a:endParaRPr lang="en-US" dirty="0"/>
          </a:p>
        </p:txBody>
      </p:sp>
      <p:pic>
        <p:nvPicPr>
          <p:cNvPr id="3074" name="Picture 2" descr="The Lewis structure and Molecular geometry of H2O_Chemicalbook">
            <a:extLst>
              <a:ext uri="{FF2B5EF4-FFF2-40B4-BE49-F238E27FC236}">
                <a16:creationId xmlns:a16="http://schemas.microsoft.com/office/drawing/2014/main" id="{84E77FF0-7BDD-45E7-A15F-6DB6344A6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3200400"/>
            <a:ext cx="4105275" cy="32163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uilding molecular Hamiltonians | PennyLane Demos">
            <a:extLst>
              <a:ext uri="{FF2B5EF4-FFF2-40B4-BE49-F238E27FC236}">
                <a16:creationId xmlns:a16="http://schemas.microsoft.com/office/drawing/2014/main" id="{92F4ACE9-E973-61F0-0B37-6501904E2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41262"/>
            <a:ext cx="4476885" cy="279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84736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4CC4E4-AAC2-4C24-BB0B-3447098B5190}"/>
              </a:ext>
            </a:extLst>
          </p:cNvPr>
          <p:cNvSpPr txBox="1"/>
          <p:nvPr/>
        </p:nvSpPr>
        <p:spPr>
          <a:xfrm>
            <a:off x="-33867" y="3200400"/>
            <a:ext cx="9144000"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end (sort of).</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 once shook hands with this man, in Vestal High School.  It’s a true highlight of my life.  He’s Roald Hoffmann, Nobel Prize winner in Chemistry.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He studied bonding.  All of it way over my head!</a:t>
            </a:r>
          </a:p>
          <a:p>
            <a:endParaRPr lang="en-US" sz="2000" dirty="0">
              <a:latin typeface="Times New Roman" panose="02020603050405020304" pitchFamily="18" charset="0"/>
              <a:cs typeface="Times New Roman" panose="02020603050405020304" pitchFamily="18" charset="0"/>
            </a:endParaRPr>
          </a:p>
        </p:txBody>
      </p:sp>
      <p:pic>
        <p:nvPicPr>
          <p:cNvPr id="1026" name="Picture 2" descr="Image result for roald hoffmann">
            <a:extLst>
              <a:ext uri="{FF2B5EF4-FFF2-40B4-BE49-F238E27FC236}">
                <a16:creationId xmlns:a16="http://schemas.microsoft.com/office/drawing/2014/main" id="{D054A8A7-2B1A-4F6B-9ECD-A7A902297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4648200" cy="309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12648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men posing for the camera&#10;&#10;Description automatically generated with medium confidence">
            <a:extLst>
              <a:ext uri="{FF2B5EF4-FFF2-40B4-BE49-F238E27FC236}">
                <a16:creationId xmlns:a16="http://schemas.microsoft.com/office/drawing/2014/main" id="{F58A6A8D-F189-3462-259E-97E624FC9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52400"/>
            <a:ext cx="4155948" cy="4521809"/>
          </a:xfrm>
          <a:prstGeom prst="rect">
            <a:avLst/>
          </a:prstGeom>
        </p:spPr>
      </p:pic>
      <p:sp>
        <p:nvSpPr>
          <p:cNvPr id="4" name="TextBox 3">
            <a:extLst>
              <a:ext uri="{FF2B5EF4-FFF2-40B4-BE49-F238E27FC236}">
                <a16:creationId xmlns:a16="http://schemas.microsoft.com/office/drawing/2014/main" id="{BC09AB4A-03A7-C227-7F77-7BFBA5DD62FF}"/>
              </a:ext>
            </a:extLst>
          </p:cNvPr>
          <p:cNvSpPr txBox="1"/>
          <p:nvPr/>
        </p:nvSpPr>
        <p:spPr>
          <a:xfrm>
            <a:off x="0" y="0"/>
            <a:ext cx="4876800" cy="587853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That is me with </a:t>
            </a:r>
            <a:br>
              <a:rPr lang="en-US" sz="24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Stanley Whittingham</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He earned his Nobel Prize for his work on the lithium-ion battery.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 understood his work a bit more.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 got to shake his hand too.</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That’s 2 Chemistry Nobel Prize winners, but who’s counting</a:t>
            </a:r>
            <a:r>
              <a:rPr lang="en-US" sz="240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 am!)</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So far there have been only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115 Chemistry Prizes awarded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(shared by 192 scientists).  </a:t>
            </a:r>
          </a:p>
        </p:txBody>
      </p:sp>
    </p:spTree>
    <p:extLst>
      <p:ext uri="{BB962C8B-B14F-4D97-AF65-F5344CB8AC3E}">
        <p14:creationId xmlns:p14="http://schemas.microsoft.com/office/powerpoint/2010/main" val="3639932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38076792"/>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8461122"/>
                  </a:ext>
                </a:extLst>
              </a:tr>
            </a:tbl>
          </a:graphicData>
        </a:graphic>
      </p:graphicFrame>
      <p:sp>
        <p:nvSpPr>
          <p:cNvPr id="21" name="Oval 47">
            <a:extLst>
              <a:ext uri="{FF2B5EF4-FFF2-40B4-BE49-F238E27FC236}">
                <a16:creationId xmlns:a16="http://schemas.microsoft.com/office/drawing/2014/main" id="{F65F997A-20EB-4C9A-A2E9-5DE98FBB98C1}"/>
              </a:ext>
            </a:extLst>
          </p:cNvPr>
          <p:cNvSpPr>
            <a:spLocks noChangeArrowheads="1"/>
          </p:cNvSpPr>
          <p:nvPr/>
        </p:nvSpPr>
        <p:spPr bwMode="auto">
          <a:xfrm>
            <a:off x="4248495" y="15208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2" name="Oval 47">
            <a:extLst>
              <a:ext uri="{FF2B5EF4-FFF2-40B4-BE49-F238E27FC236}">
                <a16:creationId xmlns:a16="http://schemas.microsoft.com/office/drawing/2014/main" id="{70BDA88A-8A78-45F6-BB97-2CBA5E9CE088}"/>
              </a:ext>
            </a:extLst>
          </p:cNvPr>
          <p:cNvSpPr>
            <a:spLocks noChangeArrowheads="1"/>
          </p:cNvSpPr>
          <p:nvPr/>
        </p:nvSpPr>
        <p:spPr bwMode="auto">
          <a:xfrm>
            <a:off x="4248495"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3" name="Oval 47">
            <a:extLst>
              <a:ext uri="{FF2B5EF4-FFF2-40B4-BE49-F238E27FC236}">
                <a16:creationId xmlns:a16="http://schemas.microsoft.com/office/drawing/2014/main" id="{ECE59A41-E4DF-4CC8-A287-B95BB65F1947}"/>
              </a:ext>
            </a:extLst>
          </p:cNvPr>
          <p:cNvSpPr>
            <a:spLocks noChangeArrowheads="1"/>
          </p:cNvSpPr>
          <p:nvPr/>
        </p:nvSpPr>
        <p:spPr bwMode="auto">
          <a:xfrm>
            <a:off x="4429478" y="12922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4" name="Oval 47">
            <a:extLst>
              <a:ext uri="{FF2B5EF4-FFF2-40B4-BE49-F238E27FC236}">
                <a16:creationId xmlns:a16="http://schemas.microsoft.com/office/drawing/2014/main" id="{A59483C1-79E0-4309-A452-F4680E657972}"/>
              </a:ext>
            </a:extLst>
          </p:cNvPr>
          <p:cNvSpPr>
            <a:spLocks noChangeArrowheads="1"/>
          </p:cNvSpPr>
          <p:nvPr/>
        </p:nvSpPr>
        <p:spPr bwMode="auto">
          <a:xfrm>
            <a:off x="4567582" y="12922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5" name="Oval 47">
            <a:extLst>
              <a:ext uri="{FF2B5EF4-FFF2-40B4-BE49-F238E27FC236}">
                <a16:creationId xmlns:a16="http://schemas.microsoft.com/office/drawing/2014/main" id="{8193F9F8-3B41-4DEF-8B4F-7BD64C41F250}"/>
              </a:ext>
            </a:extLst>
          </p:cNvPr>
          <p:cNvSpPr>
            <a:spLocks noChangeArrowheads="1"/>
          </p:cNvSpPr>
          <p:nvPr/>
        </p:nvSpPr>
        <p:spPr bwMode="auto">
          <a:xfrm>
            <a:off x="4686300"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8" name="Oval 47">
            <a:extLst>
              <a:ext uri="{FF2B5EF4-FFF2-40B4-BE49-F238E27FC236}">
                <a16:creationId xmlns:a16="http://schemas.microsoft.com/office/drawing/2014/main" id="{9450F619-9E7D-4A3B-8BFA-BAB017DAEEA3}"/>
              </a:ext>
            </a:extLst>
          </p:cNvPr>
          <p:cNvSpPr>
            <a:spLocks noChangeArrowheads="1"/>
          </p:cNvSpPr>
          <p:nvPr/>
        </p:nvSpPr>
        <p:spPr bwMode="auto">
          <a:xfrm>
            <a:off x="4267200" y="296543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9" name="Oval 47">
            <a:extLst>
              <a:ext uri="{FF2B5EF4-FFF2-40B4-BE49-F238E27FC236}">
                <a16:creationId xmlns:a16="http://schemas.microsoft.com/office/drawing/2014/main" id="{92D4894E-5683-41FE-B636-468EC6C5B900}"/>
              </a:ext>
            </a:extLst>
          </p:cNvPr>
          <p:cNvSpPr>
            <a:spLocks noChangeArrowheads="1"/>
          </p:cNvSpPr>
          <p:nvPr/>
        </p:nvSpPr>
        <p:spPr bwMode="auto">
          <a:xfrm>
            <a:off x="4267200" y="310988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0" name="Oval 47">
            <a:extLst>
              <a:ext uri="{FF2B5EF4-FFF2-40B4-BE49-F238E27FC236}">
                <a16:creationId xmlns:a16="http://schemas.microsoft.com/office/drawing/2014/main" id="{934EFFC0-DCDE-4FD8-89F3-911CCFEE94C1}"/>
              </a:ext>
            </a:extLst>
          </p:cNvPr>
          <p:cNvSpPr>
            <a:spLocks noChangeArrowheads="1"/>
          </p:cNvSpPr>
          <p:nvPr/>
        </p:nvSpPr>
        <p:spPr bwMode="auto">
          <a:xfrm>
            <a:off x="4429478" y="277493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1" name="Oval 47">
            <a:extLst>
              <a:ext uri="{FF2B5EF4-FFF2-40B4-BE49-F238E27FC236}">
                <a16:creationId xmlns:a16="http://schemas.microsoft.com/office/drawing/2014/main" id="{4D95DB0D-A2AB-40E8-860C-041B1D011DB4}"/>
              </a:ext>
            </a:extLst>
          </p:cNvPr>
          <p:cNvSpPr>
            <a:spLocks noChangeArrowheads="1"/>
          </p:cNvSpPr>
          <p:nvPr/>
        </p:nvSpPr>
        <p:spPr bwMode="auto">
          <a:xfrm>
            <a:off x="4686300" y="296543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2" name="Oval 47">
            <a:extLst>
              <a:ext uri="{FF2B5EF4-FFF2-40B4-BE49-F238E27FC236}">
                <a16:creationId xmlns:a16="http://schemas.microsoft.com/office/drawing/2014/main" id="{F5839B92-66A0-4850-9AC2-2E93DC5B6DF9}"/>
              </a:ext>
            </a:extLst>
          </p:cNvPr>
          <p:cNvSpPr>
            <a:spLocks noChangeArrowheads="1"/>
          </p:cNvSpPr>
          <p:nvPr/>
        </p:nvSpPr>
        <p:spPr bwMode="auto">
          <a:xfrm>
            <a:off x="4686300" y="310828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3" name="Oval 47">
            <a:extLst>
              <a:ext uri="{FF2B5EF4-FFF2-40B4-BE49-F238E27FC236}">
                <a16:creationId xmlns:a16="http://schemas.microsoft.com/office/drawing/2014/main" id="{64F7F10F-B299-4383-A917-461B4C758A70}"/>
              </a:ext>
            </a:extLst>
          </p:cNvPr>
          <p:cNvSpPr>
            <a:spLocks noChangeArrowheads="1"/>
          </p:cNvSpPr>
          <p:nvPr/>
        </p:nvSpPr>
        <p:spPr bwMode="auto">
          <a:xfrm rot="5099306">
            <a:off x="4558942" y="277811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3" name="Oval 47">
            <a:extLst>
              <a:ext uri="{FF2B5EF4-FFF2-40B4-BE49-F238E27FC236}">
                <a16:creationId xmlns:a16="http://schemas.microsoft.com/office/drawing/2014/main" id="{1AAE598B-526A-4A36-A44E-58EA662F89DC}"/>
              </a:ext>
            </a:extLst>
          </p:cNvPr>
          <p:cNvSpPr>
            <a:spLocks noChangeArrowheads="1"/>
          </p:cNvSpPr>
          <p:nvPr/>
        </p:nvSpPr>
        <p:spPr bwMode="auto">
          <a:xfrm>
            <a:off x="7826725" y="15589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4" name="Oval 47">
            <a:extLst>
              <a:ext uri="{FF2B5EF4-FFF2-40B4-BE49-F238E27FC236}">
                <a16:creationId xmlns:a16="http://schemas.microsoft.com/office/drawing/2014/main" id="{28BFA8AF-51DD-4635-997D-05FC529FC212}"/>
              </a:ext>
            </a:extLst>
          </p:cNvPr>
          <p:cNvSpPr>
            <a:spLocks noChangeArrowheads="1"/>
          </p:cNvSpPr>
          <p:nvPr/>
        </p:nvSpPr>
        <p:spPr bwMode="auto">
          <a:xfrm>
            <a:off x="7826725"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5" name="Oval 47">
            <a:extLst>
              <a:ext uri="{FF2B5EF4-FFF2-40B4-BE49-F238E27FC236}">
                <a16:creationId xmlns:a16="http://schemas.microsoft.com/office/drawing/2014/main" id="{FA47836D-A7B6-42E0-919F-FE25141B8849}"/>
              </a:ext>
            </a:extLst>
          </p:cNvPr>
          <p:cNvSpPr>
            <a:spLocks noChangeArrowheads="1"/>
          </p:cNvSpPr>
          <p:nvPr/>
        </p:nvSpPr>
        <p:spPr bwMode="auto">
          <a:xfrm>
            <a:off x="7974980" y="13303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6" name="Oval 47">
            <a:extLst>
              <a:ext uri="{FF2B5EF4-FFF2-40B4-BE49-F238E27FC236}">
                <a16:creationId xmlns:a16="http://schemas.microsoft.com/office/drawing/2014/main" id="{54CD2793-07D9-49FE-B244-94FE1752E557}"/>
              </a:ext>
            </a:extLst>
          </p:cNvPr>
          <p:cNvSpPr>
            <a:spLocks noChangeArrowheads="1"/>
          </p:cNvSpPr>
          <p:nvPr/>
        </p:nvSpPr>
        <p:spPr bwMode="auto">
          <a:xfrm>
            <a:off x="8282177" y="15589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7" name="Oval 47">
            <a:extLst>
              <a:ext uri="{FF2B5EF4-FFF2-40B4-BE49-F238E27FC236}">
                <a16:creationId xmlns:a16="http://schemas.microsoft.com/office/drawing/2014/main" id="{5F791BD9-183F-4EB8-B08B-80BF741EACCD}"/>
              </a:ext>
            </a:extLst>
          </p:cNvPr>
          <p:cNvSpPr>
            <a:spLocks noChangeArrowheads="1"/>
          </p:cNvSpPr>
          <p:nvPr/>
        </p:nvSpPr>
        <p:spPr bwMode="auto">
          <a:xfrm>
            <a:off x="8288543" y="169700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8" name="Oval 47">
            <a:extLst>
              <a:ext uri="{FF2B5EF4-FFF2-40B4-BE49-F238E27FC236}">
                <a16:creationId xmlns:a16="http://schemas.microsoft.com/office/drawing/2014/main" id="{782CF432-A541-4E7E-900B-2D7BA219981B}"/>
              </a:ext>
            </a:extLst>
          </p:cNvPr>
          <p:cNvSpPr>
            <a:spLocks noChangeArrowheads="1"/>
          </p:cNvSpPr>
          <p:nvPr/>
        </p:nvSpPr>
        <p:spPr bwMode="auto">
          <a:xfrm rot="5099306">
            <a:off x="8160182" y="184398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9" name="Oval 47">
            <a:extLst>
              <a:ext uri="{FF2B5EF4-FFF2-40B4-BE49-F238E27FC236}">
                <a16:creationId xmlns:a16="http://schemas.microsoft.com/office/drawing/2014/main" id="{C6C49692-10D6-4B97-A9CA-3AE488102781}"/>
              </a:ext>
            </a:extLst>
          </p:cNvPr>
          <p:cNvSpPr>
            <a:spLocks noChangeArrowheads="1"/>
          </p:cNvSpPr>
          <p:nvPr/>
        </p:nvSpPr>
        <p:spPr bwMode="auto">
          <a:xfrm rot="5816873">
            <a:off x="8003045" y="185135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0" name="Oval 47">
            <a:extLst>
              <a:ext uri="{FF2B5EF4-FFF2-40B4-BE49-F238E27FC236}">
                <a16:creationId xmlns:a16="http://schemas.microsoft.com/office/drawing/2014/main" id="{F36A09D4-5867-405C-8793-FDCEC0E15093}"/>
              </a:ext>
            </a:extLst>
          </p:cNvPr>
          <p:cNvSpPr>
            <a:spLocks noChangeArrowheads="1"/>
          </p:cNvSpPr>
          <p:nvPr/>
        </p:nvSpPr>
        <p:spPr bwMode="auto">
          <a:xfrm>
            <a:off x="8143067" y="13303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476564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51593678"/>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8461122"/>
                  </a:ext>
                </a:extLst>
              </a:tr>
            </a:tbl>
          </a:graphicData>
        </a:graphic>
      </p:graphicFrame>
      <p:sp>
        <p:nvSpPr>
          <p:cNvPr id="21" name="Oval 47">
            <a:extLst>
              <a:ext uri="{FF2B5EF4-FFF2-40B4-BE49-F238E27FC236}">
                <a16:creationId xmlns:a16="http://schemas.microsoft.com/office/drawing/2014/main" id="{F65F997A-20EB-4C9A-A2E9-5DE98FBB98C1}"/>
              </a:ext>
            </a:extLst>
          </p:cNvPr>
          <p:cNvSpPr>
            <a:spLocks noChangeArrowheads="1"/>
          </p:cNvSpPr>
          <p:nvPr/>
        </p:nvSpPr>
        <p:spPr bwMode="auto">
          <a:xfrm>
            <a:off x="4248495" y="15208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2" name="Oval 47">
            <a:extLst>
              <a:ext uri="{FF2B5EF4-FFF2-40B4-BE49-F238E27FC236}">
                <a16:creationId xmlns:a16="http://schemas.microsoft.com/office/drawing/2014/main" id="{70BDA88A-8A78-45F6-BB97-2CBA5E9CE088}"/>
              </a:ext>
            </a:extLst>
          </p:cNvPr>
          <p:cNvSpPr>
            <a:spLocks noChangeArrowheads="1"/>
          </p:cNvSpPr>
          <p:nvPr/>
        </p:nvSpPr>
        <p:spPr bwMode="auto">
          <a:xfrm>
            <a:off x="4248495"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3" name="Oval 47">
            <a:extLst>
              <a:ext uri="{FF2B5EF4-FFF2-40B4-BE49-F238E27FC236}">
                <a16:creationId xmlns:a16="http://schemas.microsoft.com/office/drawing/2014/main" id="{ECE59A41-E4DF-4CC8-A287-B95BB65F1947}"/>
              </a:ext>
            </a:extLst>
          </p:cNvPr>
          <p:cNvSpPr>
            <a:spLocks noChangeArrowheads="1"/>
          </p:cNvSpPr>
          <p:nvPr/>
        </p:nvSpPr>
        <p:spPr bwMode="auto">
          <a:xfrm>
            <a:off x="4429478" y="12922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4" name="Oval 47">
            <a:extLst>
              <a:ext uri="{FF2B5EF4-FFF2-40B4-BE49-F238E27FC236}">
                <a16:creationId xmlns:a16="http://schemas.microsoft.com/office/drawing/2014/main" id="{A59483C1-79E0-4309-A452-F4680E657972}"/>
              </a:ext>
            </a:extLst>
          </p:cNvPr>
          <p:cNvSpPr>
            <a:spLocks noChangeArrowheads="1"/>
          </p:cNvSpPr>
          <p:nvPr/>
        </p:nvSpPr>
        <p:spPr bwMode="auto">
          <a:xfrm>
            <a:off x="4567582" y="12922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5" name="Oval 47">
            <a:extLst>
              <a:ext uri="{FF2B5EF4-FFF2-40B4-BE49-F238E27FC236}">
                <a16:creationId xmlns:a16="http://schemas.microsoft.com/office/drawing/2014/main" id="{8193F9F8-3B41-4DEF-8B4F-7BD64C41F250}"/>
              </a:ext>
            </a:extLst>
          </p:cNvPr>
          <p:cNvSpPr>
            <a:spLocks noChangeArrowheads="1"/>
          </p:cNvSpPr>
          <p:nvPr/>
        </p:nvSpPr>
        <p:spPr bwMode="auto">
          <a:xfrm>
            <a:off x="4686300"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8" name="Oval 47">
            <a:extLst>
              <a:ext uri="{FF2B5EF4-FFF2-40B4-BE49-F238E27FC236}">
                <a16:creationId xmlns:a16="http://schemas.microsoft.com/office/drawing/2014/main" id="{9450F619-9E7D-4A3B-8BFA-BAB017DAEEA3}"/>
              </a:ext>
            </a:extLst>
          </p:cNvPr>
          <p:cNvSpPr>
            <a:spLocks noChangeArrowheads="1"/>
          </p:cNvSpPr>
          <p:nvPr/>
        </p:nvSpPr>
        <p:spPr bwMode="auto">
          <a:xfrm>
            <a:off x="4267200" y="296543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9" name="Oval 47">
            <a:extLst>
              <a:ext uri="{FF2B5EF4-FFF2-40B4-BE49-F238E27FC236}">
                <a16:creationId xmlns:a16="http://schemas.microsoft.com/office/drawing/2014/main" id="{92D4894E-5683-41FE-B636-468EC6C5B900}"/>
              </a:ext>
            </a:extLst>
          </p:cNvPr>
          <p:cNvSpPr>
            <a:spLocks noChangeArrowheads="1"/>
          </p:cNvSpPr>
          <p:nvPr/>
        </p:nvSpPr>
        <p:spPr bwMode="auto">
          <a:xfrm>
            <a:off x="4267200" y="310988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0" name="Oval 47">
            <a:extLst>
              <a:ext uri="{FF2B5EF4-FFF2-40B4-BE49-F238E27FC236}">
                <a16:creationId xmlns:a16="http://schemas.microsoft.com/office/drawing/2014/main" id="{934EFFC0-DCDE-4FD8-89F3-911CCFEE94C1}"/>
              </a:ext>
            </a:extLst>
          </p:cNvPr>
          <p:cNvSpPr>
            <a:spLocks noChangeArrowheads="1"/>
          </p:cNvSpPr>
          <p:nvPr/>
        </p:nvSpPr>
        <p:spPr bwMode="auto">
          <a:xfrm>
            <a:off x="4429478" y="277493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1" name="Oval 47">
            <a:extLst>
              <a:ext uri="{FF2B5EF4-FFF2-40B4-BE49-F238E27FC236}">
                <a16:creationId xmlns:a16="http://schemas.microsoft.com/office/drawing/2014/main" id="{4D95DB0D-A2AB-40E8-860C-041B1D011DB4}"/>
              </a:ext>
            </a:extLst>
          </p:cNvPr>
          <p:cNvSpPr>
            <a:spLocks noChangeArrowheads="1"/>
          </p:cNvSpPr>
          <p:nvPr/>
        </p:nvSpPr>
        <p:spPr bwMode="auto">
          <a:xfrm>
            <a:off x="4686300" y="296543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2" name="Oval 47">
            <a:extLst>
              <a:ext uri="{FF2B5EF4-FFF2-40B4-BE49-F238E27FC236}">
                <a16:creationId xmlns:a16="http://schemas.microsoft.com/office/drawing/2014/main" id="{F5839B92-66A0-4850-9AC2-2E93DC5B6DF9}"/>
              </a:ext>
            </a:extLst>
          </p:cNvPr>
          <p:cNvSpPr>
            <a:spLocks noChangeArrowheads="1"/>
          </p:cNvSpPr>
          <p:nvPr/>
        </p:nvSpPr>
        <p:spPr bwMode="auto">
          <a:xfrm>
            <a:off x="4686300" y="310828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3" name="Oval 47">
            <a:extLst>
              <a:ext uri="{FF2B5EF4-FFF2-40B4-BE49-F238E27FC236}">
                <a16:creationId xmlns:a16="http://schemas.microsoft.com/office/drawing/2014/main" id="{64F7F10F-B299-4383-A917-461B4C758A70}"/>
              </a:ext>
            </a:extLst>
          </p:cNvPr>
          <p:cNvSpPr>
            <a:spLocks noChangeArrowheads="1"/>
          </p:cNvSpPr>
          <p:nvPr/>
        </p:nvSpPr>
        <p:spPr bwMode="auto">
          <a:xfrm rot="5099306">
            <a:off x="4558942" y="277811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3" name="Oval 47">
            <a:extLst>
              <a:ext uri="{FF2B5EF4-FFF2-40B4-BE49-F238E27FC236}">
                <a16:creationId xmlns:a16="http://schemas.microsoft.com/office/drawing/2014/main" id="{1AAE598B-526A-4A36-A44E-58EA662F89DC}"/>
              </a:ext>
            </a:extLst>
          </p:cNvPr>
          <p:cNvSpPr>
            <a:spLocks noChangeArrowheads="1"/>
          </p:cNvSpPr>
          <p:nvPr/>
        </p:nvSpPr>
        <p:spPr bwMode="auto">
          <a:xfrm>
            <a:off x="7826725" y="15589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4" name="Oval 47">
            <a:extLst>
              <a:ext uri="{FF2B5EF4-FFF2-40B4-BE49-F238E27FC236}">
                <a16:creationId xmlns:a16="http://schemas.microsoft.com/office/drawing/2014/main" id="{28BFA8AF-51DD-4635-997D-05FC529FC212}"/>
              </a:ext>
            </a:extLst>
          </p:cNvPr>
          <p:cNvSpPr>
            <a:spLocks noChangeArrowheads="1"/>
          </p:cNvSpPr>
          <p:nvPr/>
        </p:nvSpPr>
        <p:spPr bwMode="auto">
          <a:xfrm>
            <a:off x="7826725"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5" name="Oval 47">
            <a:extLst>
              <a:ext uri="{FF2B5EF4-FFF2-40B4-BE49-F238E27FC236}">
                <a16:creationId xmlns:a16="http://schemas.microsoft.com/office/drawing/2014/main" id="{FA47836D-A7B6-42E0-919F-FE25141B8849}"/>
              </a:ext>
            </a:extLst>
          </p:cNvPr>
          <p:cNvSpPr>
            <a:spLocks noChangeArrowheads="1"/>
          </p:cNvSpPr>
          <p:nvPr/>
        </p:nvSpPr>
        <p:spPr bwMode="auto">
          <a:xfrm>
            <a:off x="7974980" y="13303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6" name="Oval 47">
            <a:extLst>
              <a:ext uri="{FF2B5EF4-FFF2-40B4-BE49-F238E27FC236}">
                <a16:creationId xmlns:a16="http://schemas.microsoft.com/office/drawing/2014/main" id="{54CD2793-07D9-49FE-B244-94FE1752E557}"/>
              </a:ext>
            </a:extLst>
          </p:cNvPr>
          <p:cNvSpPr>
            <a:spLocks noChangeArrowheads="1"/>
          </p:cNvSpPr>
          <p:nvPr/>
        </p:nvSpPr>
        <p:spPr bwMode="auto">
          <a:xfrm>
            <a:off x="8282177" y="15589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7" name="Oval 47">
            <a:extLst>
              <a:ext uri="{FF2B5EF4-FFF2-40B4-BE49-F238E27FC236}">
                <a16:creationId xmlns:a16="http://schemas.microsoft.com/office/drawing/2014/main" id="{5F791BD9-183F-4EB8-B08B-80BF741EACCD}"/>
              </a:ext>
            </a:extLst>
          </p:cNvPr>
          <p:cNvSpPr>
            <a:spLocks noChangeArrowheads="1"/>
          </p:cNvSpPr>
          <p:nvPr/>
        </p:nvSpPr>
        <p:spPr bwMode="auto">
          <a:xfrm>
            <a:off x="8288543" y="169700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8" name="Oval 47">
            <a:extLst>
              <a:ext uri="{FF2B5EF4-FFF2-40B4-BE49-F238E27FC236}">
                <a16:creationId xmlns:a16="http://schemas.microsoft.com/office/drawing/2014/main" id="{782CF432-A541-4E7E-900B-2D7BA219981B}"/>
              </a:ext>
            </a:extLst>
          </p:cNvPr>
          <p:cNvSpPr>
            <a:spLocks noChangeArrowheads="1"/>
          </p:cNvSpPr>
          <p:nvPr/>
        </p:nvSpPr>
        <p:spPr bwMode="auto">
          <a:xfrm rot="5099306">
            <a:off x="8160182" y="184398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9" name="Oval 47">
            <a:extLst>
              <a:ext uri="{FF2B5EF4-FFF2-40B4-BE49-F238E27FC236}">
                <a16:creationId xmlns:a16="http://schemas.microsoft.com/office/drawing/2014/main" id="{C6C49692-10D6-4B97-A9CA-3AE488102781}"/>
              </a:ext>
            </a:extLst>
          </p:cNvPr>
          <p:cNvSpPr>
            <a:spLocks noChangeArrowheads="1"/>
          </p:cNvSpPr>
          <p:nvPr/>
        </p:nvSpPr>
        <p:spPr bwMode="auto">
          <a:xfrm rot="5816873">
            <a:off x="8003045" y="185135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0" name="Oval 47">
            <a:extLst>
              <a:ext uri="{FF2B5EF4-FFF2-40B4-BE49-F238E27FC236}">
                <a16:creationId xmlns:a16="http://schemas.microsoft.com/office/drawing/2014/main" id="{F36A09D4-5867-405C-8793-FDCEC0E15093}"/>
              </a:ext>
            </a:extLst>
          </p:cNvPr>
          <p:cNvSpPr>
            <a:spLocks noChangeArrowheads="1"/>
          </p:cNvSpPr>
          <p:nvPr/>
        </p:nvSpPr>
        <p:spPr bwMode="auto">
          <a:xfrm>
            <a:off x="8143067" y="13303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1" name="Oval 47">
            <a:extLst>
              <a:ext uri="{FF2B5EF4-FFF2-40B4-BE49-F238E27FC236}">
                <a16:creationId xmlns:a16="http://schemas.microsoft.com/office/drawing/2014/main" id="{57807574-30C5-4B21-B892-E208E57FB51E}"/>
              </a:ext>
            </a:extLst>
          </p:cNvPr>
          <p:cNvSpPr>
            <a:spLocks noChangeArrowheads="1"/>
          </p:cNvSpPr>
          <p:nvPr/>
        </p:nvSpPr>
        <p:spPr bwMode="auto">
          <a:xfrm>
            <a:off x="7859181" y="299345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2" name="Oval 47">
            <a:extLst>
              <a:ext uri="{FF2B5EF4-FFF2-40B4-BE49-F238E27FC236}">
                <a16:creationId xmlns:a16="http://schemas.microsoft.com/office/drawing/2014/main" id="{51BF21AE-460C-4DC6-84FC-E4E3681209CE}"/>
              </a:ext>
            </a:extLst>
          </p:cNvPr>
          <p:cNvSpPr>
            <a:spLocks noChangeArrowheads="1"/>
          </p:cNvSpPr>
          <p:nvPr/>
        </p:nvSpPr>
        <p:spPr bwMode="auto">
          <a:xfrm>
            <a:off x="7860237" y="313151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3" name="Oval 47">
            <a:extLst>
              <a:ext uri="{FF2B5EF4-FFF2-40B4-BE49-F238E27FC236}">
                <a16:creationId xmlns:a16="http://schemas.microsoft.com/office/drawing/2014/main" id="{116DF6BE-DC9A-4E2F-BB77-F09BABA5559D}"/>
              </a:ext>
            </a:extLst>
          </p:cNvPr>
          <p:cNvSpPr>
            <a:spLocks noChangeArrowheads="1"/>
          </p:cNvSpPr>
          <p:nvPr/>
        </p:nvSpPr>
        <p:spPr bwMode="auto">
          <a:xfrm>
            <a:off x="8004657"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4" name="Oval 47">
            <a:extLst>
              <a:ext uri="{FF2B5EF4-FFF2-40B4-BE49-F238E27FC236}">
                <a16:creationId xmlns:a16="http://schemas.microsoft.com/office/drawing/2014/main" id="{BCE6A06D-7188-4B12-A020-A4F20726F282}"/>
              </a:ext>
            </a:extLst>
          </p:cNvPr>
          <p:cNvSpPr>
            <a:spLocks noChangeArrowheads="1"/>
          </p:cNvSpPr>
          <p:nvPr/>
        </p:nvSpPr>
        <p:spPr bwMode="auto">
          <a:xfrm>
            <a:off x="8303027" y="295937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5" name="Oval 47">
            <a:extLst>
              <a:ext uri="{FF2B5EF4-FFF2-40B4-BE49-F238E27FC236}">
                <a16:creationId xmlns:a16="http://schemas.microsoft.com/office/drawing/2014/main" id="{F9F9D83A-7769-48BC-BFDC-C8FE80749714}"/>
              </a:ext>
            </a:extLst>
          </p:cNvPr>
          <p:cNvSpPr>
            <a:spLocks noChangeArrowheads="1"/>
          </p:cNvSpPr>
          <p:nvPr/>
        </p:nvSpPr>
        <p:spPr bwMode="auto">
          <a:xfrm>
            <a:off x="8310759" y="313999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6" name="Oval 47">
            <a:extLst>
              <a:ext uri="{FF2B5EF4-FFF2-40B4-BE49-F238E27FC236}">
                <a16:creationId xmlns:a16="http://schemas.microsoft.com/office/drawing/2014/main" id="{F1EEACC0-40FA-40AF-9C44-2BDE35309B22}"/>
              </a:ext>
            </a:extLst>
          </p:cNvPr>
          <p:cNvSpPr>
            <a:spLocks noChangeArrowheads="1"/>
          </p:cNvSpPr>
          <p:nvPr/>
        </p:nvSpPr>
        <p:spPr bwMode="auto">
          <a:xfrm rot="5099306">
            <a:off x="8173906" y="326834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7" name="Oval 47">
            <a:extLst>
              <a:ext uri="{FF2B5EF4-FFF2-40B4-BE49-F238E27FC236}">
                <a16:creationId xmlns:a16="http://schemas.microsoft.com/office/drawing/2014/main" id="{B6282947-8C59-4E67-B1C5-F643B87EAB7D}"/>
              </a:ext>
            </a:extLst>
          </p:cNvPr>
          <p:cNvSpPr>
            <a:spLocks noChangeArrowheads="1"/>
          </p:cNvSpPr>
          <p:nvPr/>
        </p:nvSpPr>
        <p:spPr bwMode="auto">
          <a:xfrm rot="5816873">
            <a:off x="8013080" y="326719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8" name="Oval 47">
            <a:extLst>
              <a:ext uri="{FF2B5EF4-FFF2-40B4-BE49-F238E27FC236}">
                <a16:creationId xmlns:a16="http://schemas.microsoft.com/office/drawing/2014/main" id="{E3223B2A-3E68-468B-935F-B7708FCA6D8F}"/>
              </a:ext>
            </a:extLst>
          </p:cNvPr>
          <p:cNvSpPr>
            <a:spLocks noChangeArrowheads="1"/>
          </p:cNvSpPr>
          <p:nvPr/>
        </p:nvSpPr>
        <p:spPr bwMode="auto">
          <a:xfrm>
            <a:off x="8134893"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3171064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80754717"/>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8461122"/>
                  </a:ext>
                </a:extLst>
              </a:tr>
            </a:tbl>
          </a:graphicData>
        </a:graphic>
      </p:graphicFrame>
      <p:sp>
        <p:nvSpPr>
          <p:cNvPr id="8" name="Oval 47">
            <a:extLst>
              <a:ext uri="{FF2B5EF4-FFF2-40B4-BE49-F238E27FC236}">
                <a16:creationId xmlns:a16="http://schemas.microsoft.com/office/drawing/2014/main" id="{7605A45A-2745-4574-8AC4-83F163C8CC58}"/>
              </a:ext>
            </a:extLst>
          </p:cNvPr>
          <p:cNvSpPr>
            <a:spLocks noChangeArrowheads="1"/>
          </p:cNvSpPr>
          <p:nvPr/>
        </p:nvSpPr>
        <p:spPr bwMode="auto">
          <a:xfrm>
            <a:off x="42672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9" name="Oval 47">
            <a:extLst>
              <a:ext uri="{FF2B5EF4-FFF2-40B4-BE49-F238E27FC236}">
                <a16:creationId xmlns:a16="http://schemas.microsoft.com/office/drawing/2014/main" id="{963C957C-BBA9-40F4-BADA-05F80AF3B263}"/>
              </a:ext>
            </a:extLst>
          </p:cNvPr>
          <p:cNvSpPr>
            <a:spLocks noChangeArrowheads="1"/>
          </p:cNvSpPr>
          <p:nvPr/>
        </p:nvSpPr>
        <p:spPr bwMode="auto">
          <a:xfrm>
            <a:off x="4267200"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0" name="Oval 47">
            <a:extLst>
              <a:ext uri="{FF2B5EF4-FFF2-40B4-BE49-F238E27FC236}">
                <a16:creationId xmlns:a16="http://schemas.microsoft.com/office/drawing/2014/main" id="{1DD43B8C-461B-4C10-8C5A-9CC96B1F2CBE}"/>
              </a:ext>
            </a:extLst>
          </p:cNvPr>
          <p:cNvSpPr>
            <a:spLocks noChangeArrowheads="1"/>
          </p:cNvSpPr>
          <p:nvPr/>
        </p:nvSpPr>
        <p:spPr bwMode="auto">
          <a:xfrm>
            <a:off x="4429478" y="4191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5" name="Oval 47">
            <a:extLst>
              <a:ext uri="{FF2B5EF4-FFF2-40B4-BE49-F238E27FC236}">
                <a16:creationId xmlns:a16="http://schemas.microsoft.com/office/drawing/2014/main" id="{9A1A501B-8B48-491F-8B25-AD423B81B3D7}"/>
              </a:ext>
            </a:extLst>
          </p:cNvPr>
          <p:cNvSpPr>
            <a:spLocks noChangeArrowheads="1"/>
          </p:cNvSpPr>
          <p:nvPr/>
        </p:nvSpPr>
        <p:spPr bwMode="auto">
          <a:xfrm>
            <a:off x="46863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6" name="Oval 47">
            <a:extLst>
              <a:ext uri="{FF2B5EF4-FFF2-40B4-BE49-F238E27FC236}">
                <a16:creationId xmlns:a16="http://schemas.microsoft.com/office/drawing/2014/main" id="{7EF6716F-016B-4214-B8E8-D1829E196F46}"/>
              </a:ext>
            </a:extLst>
          </p:cNvPr>
          <p:cNvSpPr>
            <a:spLocks noChangeArrowheads="1"/>
          </p:cNvSpPr>
          <p:nvPr/>
        </p:nvSpPr>
        <p:spPr bwMode="auto">
          <a:xfrm>
            <a:off x="4686300"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7" name="Oval 47">
            <a:extLst>
              <a:ext uri="{FF2B5EF4-FFF2-40B4-BE49-F238E27FC236}">
                <a16:creationId xmlns:a16="http://schemas.microsoft.com/office/drawing/2014/main" id="{C4ADE62D-9F95-4E0E-8088-9D56574AC6E9}"/>
              </a:ext>
            </a:extLst>
          </p:cNvPr>
          <p:cNvSpPr>
            <a:spLocks noChangeArrowheads="1"/>
          </p:cNvSpPr>
          <p:nvPr/>
        </p:nvSpPr>
        <p:spPr bwMode="auto">
          <a:xfrm rot="5099306">
            <a:off x="4533900" y="47275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8" name="Oval 47">
            <a:extLst>
              <a:ext uri="{FF2B5EF4-FFF2-40B4-BE49-F238E27FC236}">
                <a16:creationId xmlns:a16="http://schemas.microsoft.com/office/drawing/2014/main" id="{80D7D71A-4047-4A15-A7C9-E3CECE3D44CE}"/>
              </a:ext>
            </a:extLst>
          </p:cNvPr>
          <p:cNvSpPr>
            <a:spLocks noChangeArrowheads="1"/>
          </p:cNvSpPr>
          <p:nvPr/>
        </p:nvSpPr>
        <p:spPr bwMode="auto">
          <a:xfrm rot="5099306">
            <a:off x="4391377" y="472758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1" name="Oval 47">
            <a:extLst>
              <a:ext uri="{FF2B5EF4-FFF2-40B4-BE49-F238E27FC236}">
                <a16:creationId xmlns:a16="http://schemas.microsoft.com/office/drawing/2014/main" id="{F65F997A-20EB-4C9A-A2E9-5DE98FBB98C1}"/>
              </a:ext>
            </a:extLst>
          </p:cNvPr>
          <p:cNvSpPr>
            <a:spLocks noChangeArrowheads="1"/>
          </p:cNvSpPr>
          <p:nvPr/>
        </p:nvSpPr>
        <p:spPr bwMode="auto">
          <a:xfrm>
            <a:off x="4248495" y="15208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2" name="Oval 47">
            <a:extLst>
              <a:ext uri="{FF2B5EF4-FFF2-40B4-BE49-F238E27FC236}">
                <a16:creationId xmlns:a16="http://schemas.microsoft.com/office/drawing/2014/main" id="{70BDA88A-8A78-45F6-BB97-2CBA5E9CE088}"/>
              </a:ext>
            </a:extLst>
          </p:cNvPr>
          <p:cNvSpPr>
            <a:spLocks noChangeArrowheads="1"/>
          </p:cNvSpPr>
          <p:nvPr/>
        </p:nvSpPr>
        <p:spPr bwMode="auto">
          <a:xfrm>
            <a:off x="4248495"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3" name="Oval 47">
            <a:extLst>
              <a:ext uri="{FF2B5EF4-FFF2-40B4-BE49-F238E27FC236}">
                <a16:creationId xmlns:a16="http://schemas.microsoft.com/office/drawing/2014/main" id="{ECE59A41-E4DF-4CC8-A287-B95BB65F1947}"/>
              </a:ext>
            </a:extLst>
          </p:cNvPr>
          <p:cNvSpPr>
            <a:spLocks noChangeArrowheads="1"/>
          </p:cNvSpPr>
          <p:nvPr/>
        </p:nvSpPr>
        <p:spPr bwMode="auto">
          <a:xfrm>
            <a:off x="4429478" y="12922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4" name="Oval 47">
            <a:extLst>
              <a:ext uri="{FF2B5EF4-FFF2-40B4-BE49-F238E27FC236}">
                <a16:creationId xmlns:a16="http://schemas.microsoft.com/office/drawing/2014/main" id="{A59483C1-79E0-4309-A452-F4680E657972}"/>
              </a:ext>
            </a:extLst>
          </p:cNvPr>
          <p:cNvSpPr>
            <a:spLocks noChangeArrowheads="1"/>
          </p:cNvSpPr>
          <p:nvPr/>
        </p:nvSpPr>
        <p:spPr bwMode="auto">
          <a:xfrm>
            <a:off x="4567582" y="12922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5" name="Oval 47">
            <a:extLst>
              <a:ext uri="{FF2B5EF4-FFF2-40B4-BE49-F238E27FC236}">
                <a16:creationId xmlns:a16="http://schemas.microsoft.com/office/drawing/2014/main" id="{8193F9F8-3B41-4DEF-8B4F-7BD64C41F250}"/>
              </a:ext>
            </a:extLst>
          </p:cNvPr>
          <p:cNvSpPr>
            <a:spLocks noChangeArrowheads="1"/>
          </p:cNvSpPr>
          <p:nvPr/>
        </p:nvSpPr>
        <p:spPr bwMode="auto">
          <a:xfrm>
            <a:off x="4686300"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8" name="Oval 47">
            <a:extLst>
              <a:ext uri="{FF2B5EF4-FFF2-40B4-BE49-F238E27FC236}">
                <a16:creationId xmlns:a16="http://schemas.microsoft.com/office/drawing/2014/main" id="{9450F619-9E7D-4A3B-8BFA-BAB017DAEEA3}"/>
              </a:ext>
            </a:extLst>
          </p:cNvPr>
          <p:cNvSpPr>
            <a:spLocks noChangeArrowheads="1"/>
          </p:cNvSpPr>
          <p:nvPr/>
        </p:nvSpPr>
        <p:spPr bwMode="auto">
          <a:xfrm>
            <a:off x="4267200" y="296543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9" name="Oval 47">
            <a:extLst>
              <a:ext uri="{FF2B5EF4-FFF2-40B4-BE49-F238E27FC236}">
                <a16:creationId xmlns:a16="http://schemas.microsoft.com/office/drawing/2014/main" id="{92D4894E-5683-41FE-B636-468EC6C5B900}"/>
              </a:ext>
            </a:extLst>
          </p:cNvPr>
          <p:cNvSpPr>
            <a:spLocks noChangeArrowheads="1"/>
          </p:cNvSpPr>
          <p:nvPr/>
        </p:nvSpPr>
        <p:spPr bwMode="auto">
          <a:xfrm>
            <a:off x="4267200" y="310988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0" name="Oval 47">
            <a:extLst>
              <a:ext uri="{FF2B5EF4-FFF2-40B4-BE49-F238E27FC236}">
                <a16:creationId xmlns:a16="http://schemas.microsoft.com/office/drawing/2014/main" id="{934EFFC0-DCDE-4FD8-89F3-911CCFEE94C1}"/>
              </a:ext>
            </a:extLst>
          </p:cNvPr>
          <p:cNvSpPr>
            <a:spLocks noChangeArrowheads="1"/>
          </p:cNvSpPr>
          <p:nvPr/>
        </p:nvSpPr>
        <p:spPr bwMode="auto">
          <a:xfrm>
            <a:off x="4429478" y="277493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1" name="Oval 47">
            <a:extLst>
              <a:ext uri="{FF2B5EF4-FFF2-40B4-BE49-F238E27FC236}">
                <a16:creationId xmlns:a16="http://schemas.microsoft.com/office/drawing/2014/main" id="{4D95DB0D-A2AB-40E8-860C-041B1D011DB4}"/>
              </a:ext>
            </a:extLst>
          </p:cNvPr>
          <p:cNvSpPr>
            <a:spLocks noChangeArrowheads="1"/>
          </p:cNvSpPr>
          <p:nvPr/>
        </p:nvSpPr>
        <p:spPr bwMode="auto">
          <a:xfrm>
            <a:off x="4686300" y="296543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2" name="Oval 47">
            <a:extLst>
              <a:ext uri="{FF2B5EF4-FFF2-40B4-BE49-F238E27FC236}">
                <a16:creationId xmlns:a16="http://schemas.microsoft.com/office/drawing/2014/main" id="{F5839B92-66A0-4850-9AC2-2E93DC5B6DF9}"/>
              </a:ext>
            </a:extLst>
          </p:cNvPr>
          <p:cNvSpPr>
            <a:spLocks noChangeArrowheads="1"/>
          </p:cNvSpPr>
          <p:nvPr/>
        </p:nvSpPr>
        <p:spPr bwMode="auto">
          <a:xfrm>
            <a:off x="4686300" y="310828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3" name="Oval 47">
            <a:extLst>
              <a:ext uri="{FF2B5EF4-FFF2-40B4-BE49-F238E27FC236}">
                <a16:creationId xmlns:a16="http://schemas.microsoft.com/office/drawing/2014/main" id="{64F7F10F-B299-4383-A917-461B4C758A70}"/>
              </a:ext>
            </a:extLst>
          </p:cNvPr>
          <p:cNvSpPr>
            <a:spLocks noChangeArrowheads="1"/>
          </p:cNvSpPr>
          <p:nvPr/>
        </p:nvSpPr>
        <p:spPr bwMode="auto">
          <a:xfrm rot="5099306">
            <a:off x="4558942" y="277811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3" name="Oval 47">
            <a:extLst>
              <a:ext uri="{FF2B5EF4-FFF2-40B4-BE49-F238E27FC236}">
                <a16:creationId xmlns:a16="http://schemas.microsoft.com/office/drawing/2014/main" id="{1AAE598B-526A-4A36-A44E-58EA662F89DC}"/>
              </a:ext>
            </a:extLst>
          </p:cNvPr>
          <p:cNvSpPr>
            <a:spLocks noChangeArrowheads="1"/>
          </p:cNvSpPr>
          <p:nvPr/>
        </p:nvSpPr>
        <p:spPr bwMode="auto">
          <a:xfrm>
            <a:off x="7826725" y="15589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4" name="Oval 47">
            <a:extLst>
              <a:ext uri="{FF2B5EF4-FFF2-40B4-BE49-F238E27FC236}">
                <a16:creationId xmlns:a16="http://schemas.microsoft.com/office/drawing/2014/main" id="{28BFA8AF-51DD-4635-997D-05FC529FC212}"/>
              </a:ext>
            </a:extLst>
          </p:cNvPr>
          <p:cNvSpPr>
            <a:spLocks noChangeArrowheads="1"/>
          </p:cNvSpPr>
          <p:nvPr/>
        </p:nvSpPr>
        <p:spPr bwMode="auto">
          <a:xfrm>
            <a:off x="7826725"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5" name="Oval 47">
            <a:extLst>
              <a:ext uri="{FF2B5EF4-FFF2-40B4-BE49-F238E27FC236}">
                <a16:creationId xmlns:a16="http://schemas.microsoft.com/office/drawing/2014/main" id="{FA47836D-A7B6-42E0-919F-FE25141B8849}"/>
              </a:ext>
            </a:extLst>
          </p:cNvPr>
          <p:cNvSpPr>
            <a:spLocks noChangeArrowheads="1"/>
          </p:cNvSpPr>
          <p:nvPr/>
        </p:nvSpPr>
        <p:spPr bwMode="auto">
          <a:xfrm>
            <a:off x="7974980" y="13303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6" name="Oval 47">
            <a:extLst>
              <a:ext uri="{FF2B5EF4-FFF2-40B4-BE49-F238E27FC236}">
                <a16:creationId xmlns:a16="http://schemas.microsoft.com/office/drawing/2014/main" id="{54CD2793-07D9-49FE-B244-94FE1752E557}"/>
              </a:ext>
            </a:extLst>
          </p:cNvPr>
          <p:cNvSpPr>
            <a:spLocks noChangeArrowheads="1"/>
          </p:cNvSpPr>
          <p:nvPr/>
        </p:nvSpPr>
        <p:spPr bwMode="auto">
          <a:xfrm>
            <a:off x="8282177" y="15589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7" name="Oval 47">
            <a:extLst>
              <a:ext uri="{FF2B5EF4-FFF2-40B4-BE49-F238E27FC236}">
                <a16:creationId xmlns:a16="http://schemas.microsoft.com/office/drawing/2014/main" id="{5F791BD9-183F-4EB8-B08B-80BF741EACCD}"/>
              </a:ext>
            </a:extLst>
          </p:cNvPr>
          <p:cNvSpPr>
            <a:spLocks noChangeArrowheads="1"/>
          </p:cNvSpPr>
          <p:nvPr/>
        </p:nvSpPr>
        <p:spPr bwMode="auto">
          <a:xfrm>
            <a:off x="8288543" y="169700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8" name="Oval 47">
            <a:extLst>
              <a:ext uri="{FF2B5EF4-FFF2-40B4-BE49-F238E27FC236}">
                <a16:creationId xmlns:a16="http://schemas.microsoft.com/office/drawing/2014/main" id="{782CF432-A541-4E7E-900B-2D7BA219981B}"/>
              </a:ext>
            </a:extLst>
          </p:cNvPr>
          <p:cNvSpPr>
            <a:spLocks noChangeArrowheads="1"/>
          </p:cNvSpPr>
          <p:nvPr/>
        </p:nvSpPr>
        <p:spPr bwMode="auto">
          <a:xfrm rot="5099306">
            <a:off x="8160182" y="184398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9" name="Oval 47">
            <a:extLst>
              <a:ext uri="{FF2B5EF4-FFF2-40B4-BE49-F238E27FC236}">
                <a16:creationId xmlns:a16="http://schemas.microsoft.com/office/drawing/2014/main" id="{C6C49692-10D6-4B97-A9CA-3AE488102781}"/>
              </a:ext>
            </a:extLst>
          </p:cNvPr>
          <p:cNvSpPr>
            <a:spLocks noChangeArrowheads="1"/>
          </p:cNvSpPr>
          <p:nvPr/>
        </p:nvSpPr>
        <p:spPr bwMode="auto">
          <a:xfrm rot="5816873">
            <a:off x="8003045" y="185135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0" name="Oval 47">
            <a:extLst>
              <a:ext uri="{FF2B5EF4-FFF2-40B4-BE49-F238E27FC236}">
                <a16:creationId xmlns:a16="http://schemas.microsoft.com/office/drawing/2014/main" id="{F36A09D4-5867-405C-8793-FDCEC0E15093}"/>
              </a:ext>
            </a:extLst>
          </p:cNvPr>
          <p:cNvSpPr>
            <a:spLocks noChangeArrowheads="1"/>
          </p:cNvSpPr>
          <p:nvPr/>
        </p:nvSpPr>
        <p:spPr bwMode="auto">
          <a:xfrm>
            <a:off x="8143067" y="13303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1" name="Oval 47">
            <a:extLst>
              <a:ext uri="{FF2B5EF4-FFF2-40B4-BE49-F238E27FC236}">
                <a16:creationId xmlns:a16="http://schemas.microsoft.com/office/drawing/2014/main" id="{57807574-30C5-4B21-B892-E208E57FB51E}"/>
              </a:ext>
            </a:extLst>
          </p:cNvPr>
          <p:cNvSpPr>
            <a:spLocks noChangeArrowheads="1"/>
          </p:cNvSpPr>
          <p:nvPr/>
        </p:nvSpPr>
        <p:spPr bwMode="auto">
          <a:xfrm>
            <a:off x="7859181" y="299345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2" name="Oval 47">
            <a:extLst>
              <a:ext uri="{FF2B5EF4-FFF2-40B4-BE49-F238E27FC236}">
                <a16:creationId xmlns:a16="http://schemas.microsoft.com/office/drawing/2014/main" id="{51BF21AE-460C-4DC6-84FC-E4E3681209CE}"/>
              </a:ext>
            </a:extLst>
          </p:cNvPr>
          <p:cNvSpPr>
            <a:spLocks noChangeArrowheads="1"/>
          </p:cNvSpPr>
          <p:nvPr/>
        </p:nvSpPr>
        <p:spPr bwMode="auto">
          <a:xfrm>
            <a:off x="7860237" y="313151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3" name="Oval 47">
            <a:extLst>
              <a:ext uri="{FF2B5EF4-FFF2-40B4-BE49-F238E27FC236}">
                <a16:creationId xmlns:a16="http://schemas.microsoft.com/office/drawing/2014/main" id="{116DF6BE-DC9A-4E2F-BB77-F09BABA5559D}"/>
              </a:ext>
            </a:extLst>
          </p:cNvPr>
          <p:cNvSpPr>
            <a:spLocks noChangeArrowheads="1"/>
          </p:cNvSpPr>
          <p:nvPr/>
        </p:nvSpPr>
        <p:spPr bwMode="auto">
          <a:xfrm>
            <a:off x="8004657"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4" name="Oval 47">
            <a:extLst>
              <a:ext uri="{FF2B5EF4-FFF2-40B4-BE49-F238E27FC236}">
                <a16:creationId xmlns:a16="http://schemas.microsoft.com/office/drawing/2014/main" id="{BCE6A06D-7188-4B12-A020-A4F20726F282}"/>
              </a:ext>
            </a:extLst>
          </p:cNvPr>
          <p:cNvSpPr>
            <a:spLocks noChangeArrowheads="1"/>
          </p:cNvSpPr>
          <p:nvPr/>
        </p:nvSpPr>
        <p:spPr bwMode="auto">
          <a:xfrm>
            <a:off x="8303027" y="295937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5" name="Oval 47">
            <a:extLst>
              <a:ext uri="{FF2B5EF4-FFF2-40B4-BE49-F238E27FC236}">
                <a16:creationId xmlns:a16="http://schemas.microsoft.com/office/drawing/2014/main" id="{F9F9D83A-7769-48BC-BFDC-C8FE80749714}"/>
              </a:ext>
            </a:extLst>
          </p:cNvPr>
          <p:cNvSpPr>
            <a:spLocks noChangeArrowheads="1"/>
          </p:cNvSpPr>
          <p:nvPr/>
        </p:nvSpPr>
        <p:spPr bwMode="auto">
          <a:xfrm>
            <a:off x="8310759" y="313999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6" name="Oval 47">
            <a:extLst>
              <a:ext uri="{FF2B5EF4-FFF2-40B4-BE49-F238E27FC236}">
                <a16:creationId xmlns:a16="http://schemas.microsoft.com/office/drawing/2014/main" id="{F1EEACC0-40FA-40AF-9C44-2BDE35309B22}"/>
              </a:ext>
            </a:extLst>
          </p:cNvPr>
          <p:cNvSpPr>
            <a:spLocks noChangeArrowheads="1"/>
          </p:cNvSpPr>
          <p:nvPr/>
        </p:nvSpPr>
        <p:spPr bwMode="auto">
          <a:xfrm rot="5099306">
            <a:off x="8173906" y="326834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7" name="Oval 47">
            <a:extLst>
              <a:ext uri="{FF2B5EF4-FFF2-40B4-BE49-F238E27FC236}">
                <a16:creationId xmlns:a16="http://schemas.microsoft.com/office/drawing/2014/main" id="{B6282947-8C59-4E67-B1C5-F643B87EAB7D}"/>
              </a:ext>
            </a:extLst>
          </p:cNvPr>
          <p:cNvSpPr>
            <a:spLocks noChangeArrowheads="1"/>
          </p:cNvSpPr>
          <p:nvPr/>
        </p:nvSpPr>
        <p:spPr bwMode="auto">
          <a:xfrm rot="5816873">
            <a:off x="8013080" y="326719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8" name="Oval 47">
            <a:extLst>
              <a:ext uri="{FF2B5EF4-FFF2-40B4-BE49-F238E27FC236}">
                <a16:creationId xmlns:a16="http://schemas.microsoft.com/office/drawing/2014/main" id="{E3223B2A-3E68-468B-935F-B7708FCA6D8F}"/>
              </a:ext>
            </a:extLst>
          </p:cNvPr>
          <p:cNvSpPr>
            <a:spLocks noChangeArrowheads="1"/>
          </p:cNvSpPr>
          <p:nvPr/>
        </p:nvSpPr>
        <p:spPr bwMode="auto">
          <a:xfrm>
            <a:off x="8134893"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1893047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02746"/>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8461122"/>
                  </a:ext>
                </a:extLst>
              </a:tr>
            </a:tbl>
          </a:graphicData>
        </a:graphic>
      </p:graphicFrame>
      <p:sp>
        <p:nvSpPr>
          <p:cNvPr id="8" name="Oval 47">
            <a:extLst>
              <a:ext uri="{FF2B5EF4-FFF2-40B4-BE49-F238E27FC236}">
                <a16:creationId xmlns:a16="http://schemas.microsoft.com/office/drawing/2014/main" id="{7605A45A-2745-4574-8AC4-83F163C8CC58}"/>
              </a:ext>
            </a:extLst>
          </p:cNvPr>
          <p:cNvSpPr>
            <a:spLocks noChangeArrowheads="1"/>
          </p:cNvSpPr>
          <p:nvPr/>
        </p:nvSpPr>
        <p:spPr bwMode="auto">
          <a:xfrm>
            <a:off x="42672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9" name="Oval 47">
            <a:extLst>
              <a:ext uri="{FF2B5EF4-FFF2-40B4-BE49-F238E27FC236}">
                <a16:creationId xmlns:a16="http://schemas.microsoft.com/office/drawing/2014/main" id="{963C957C-BBA9-40F4-BADA-05F80AF3B263}"/>
              </a:ext>
            </a:extLst>
          </p:cNvPr>
          <p:cNvSpPr>
            <a:spLocks noChangeArrowheads="1"/>
          </p:cNvSpPr>
          <p:nvPr/>
        </p:nvSpPr>
        <p:spPr bwMode="auto">
          <a:xfrm>
            <a:off x="4267200"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0" name="Oval 47">
            <a:extLst>
              <a:ext uri="{FF2B5EF4-FFF2-40B4-BE49-F238E27FC236}">
                <a16:creationId xmlns:a16="http://schemas.microsoft.com/office/drawing/2014/main" id="{1DD43B8C-461B-4C10-8C5A-9CC96B1F2CBE}"/>
              </a:ext>
            </a:extLst>
          </p:cNvPr>
          <p:cNvSpPr>
            <a:spLocks noChangeArrowheads="1"/>
          </p:cNvSpPr>
          <p:nvPr/>
        </p:nvSpPr>
        <p:spPr bwMode="auto">
          <a:xfrm>
            <a:off x="4429478" y="4191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5" name="Oval 47">
            <a:extLst>
              <a:ext uri="{FF2B5EF4-FFF2-40B4-BE49-F238E27FC236}">
                <a16:creationId xmlns:a16="http://schemas.microsoft.com/office/drawing/2014/main" id="{9A1A501B-8B48-491F-8B25-AD423B81B3D7}"/>
              </a:ext>
            </a:extLst>
          </p:cNvPr>
          <p:cNvSpPr>
            <a:spLocks noChangeArrowheads="1"/>
          </p:cNvSpPr>
          <p:nvPr/>
        </p:nvSpPr>
        <p:spPr bwMode="auto">
          <a:xfrm>
            <a:off x="46863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6" name="Oval 47">
            <a:extLst>
              <a:ext uri="{FF2B5EF4-FFF2-40B4-BE49-F238E27FC236}">
                <a16:creationId xmlns:a16="http://schemas.microsoft.com/office/drawing/2014/main" id="{7EF6716F-016B-4214-B8E8-D1829E196F46}"/>
              </a:ext>
            </a:extLst>
          </p:cNvPr>
          <p:cNvSpPr>
            <a:spLocks noChangeArrowheads="1"/>
          </p:cNvSpPr>
          <p:nvPr/>
        </p:nvSpPr>
        <p:spPr bwMode="auto">
          <a:xfrm>
            <a:off x="4686300"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7" name="Oval 47">
            <a:extLst>
              <a:ext uri="{FF2B5EF4-FFF2-40B4-BE49-F238E27FC236}">
                <a16:creationId xmlns:a16="http://schemas.microsoft.com/office/drawing/2014/main" id="{C4ADE62D-9F95-4E0E-8088-9D56574AC6E9}"/>
              </a:ext>
            </a:extLst>
          </p:cNvPr>
          <p:cNvSpPr>
            <a:spLocks noChangeArrowheads="1"/>
          </p:cNvSpPr>
          <p:nvPr/>
        </p:nvSpPr>
        <p:spPr bwMode="auto">
          <a:xfrm rot="5099306">
            <a:off x="4533900" y="47275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8" name="Oval 47">
            <a:extLst>
              <a:ext uri="{FF2B5EF4-FFF2-40B4-BE49-F238E27FC236}">
                <a16:creationId xmlns:a16="http://schemas.microsoft.com/office/drawing/2014/main" id="{80D7D71A-4047-4A15-A7C9-E3CECE3D44CE}"/>
              </a:ext>
            </a:extLst>
          </p:cNvPr>
          <p:cNvSpPr>
            <a:spLocks noChangeArrowheads="1"/>
          </p:cNvSpPr>
          <p:nvPr/>
        </p:nvSpPr>
        <p:spPr bwMode="auto">
          <a:xfrm rot="5099306">
            <a:off x="4391377" y="472758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1" name="Oval 47">
            <a:extLst>
              <a:ext uri="{FF2B5EF4-FFF2-40B4-BE49-F238E27FC236}">
                <a16:creationId xmlns:a16="http://schemas.microsoft.com/office/drawing/2014/main" id="{F65F997A-20EB-4C9A-A2E9-5DE98FBB98C1}"/>
              </a:ext>
            </a:extLst>
          </p:cNvPr>
          <p:cNvSpPr>
            <a:spLocks noChangeArrowheads="1"/>
          </p:cNvSpPr>
          <p:nvPr/>
        </p:nvSpPr>
        <p:spPr bwMode="auto">
          <a:xfrm>
            <a:off x="4248495" y="15208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2" name="Oval 47">
            <a:extLst>
              <a:ext uri="{FF2B5EF4-FFF2-40B4-BE49-F238E27FC236}">
                <a16:creationId xmlns:a16="http://schemas.microsoft.com/office/drawing/2014/main" id="{70BDA88A-8A78-45F6-BB97-2CBA5E9CE088}"/>
              </a:ext>
            </a:extLst>
          </p:cNvPr>
          <p:cNvSpPr>
            <a:spLocks noChangeArrowheads="1"/>
          </p:cNvSpPr>
          <p:nvPr/>
        </p:nvSpPr>
        <p:spPr bwMode="auto">
          <a:xfrm>
            <a:off x="4248495"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3" name="Oval 47">
            <a:extLst>
              <a:ext uri="{FF2B5EF4-FFF2-40B4-BE49-F238E27FC236}">
                <a16:creationId xmlns:a16="http://schemas.microsoft.com/office/drawing/2014/main" id="{ECE59A41-E4DF-4CC8-A287-B95BB65F1947}"/>
              </a:ext>
            </a:extLst>
          </p:cNvPr>
          <p:cNvSpPr>
            <a:spLocks noChangeArrowheads="1"/>
          </p:cNvSpPr>
          <p:nvPr/>
        </p:nvSpPr>
        <p:spPr bwMode="auto">
          <a:xfrm>
            <a:off x="4429478" y="12922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4" name="Oval 47">
            <a:extLst>
              <a:ext uri="{FF2B5EF4-FFF2-40B4-BE49-F238E27FC236}">
                <a16:creationId xmlns:a16="http://schemas.microsoft.com/office/drawing/2014/main" id="{A59483C1-79E0-4309-A452-F4680E657972}"/>
              </a:ext>
            </a:extLst>
          </p:cNvPr>
          <p:cNvSpPr>
            <a:spLocks noChangeArrowheads="1"/>
          </p:cNvSpPr>
          <p:nvPr/>
        </p:nvSpPr>
        <p:spPr bwMode="auto">
          <a:xfrm>
            <a:off x="4567582" y="12922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5" name="Oval 47">
            <a:extLst>
              <a:ext uri="{FF2B5EF4-FFF2-40B4-BE49-F238E27FC236}">
                <a16:creationId xmlns:a16="http://schemas.microsoft.com/office/drawing/2014/main" id="{8193F9F8-3B41-4DEF-8B4F-7BD64C41F250}"/>
              </a:ext>
            </a:extLst>
          </p:cNvPr>
          <p:cNvSpPr>
            <a:spLocks noChangeArrowheads="1"/>
          </p:cNvSpPr>
          <p:nvPr/>
        </p:nvSpPr>
        <p:spPr bwMode="auto">
          <a:xfrm>
            <a:off x="4686300"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8" name="Oval 47">
            <a:extLst>
              <a:ext uri="{FF2B5EF4-FFF2-40B4-BE49-F238E27FC236}">
                <a16:creationId xmlns:a16="http://schemas.microsoft.com/office/drawing/2014/main" id="{9450F619-9E7D-4A3B-8BFA-BAB017DAEEA3}"/>
              </a:ext>
            </a:extLst>
          </p:cNvPr>
          <p:cNvSpPr>
            <a:spLocks noChangeArrowheads="1"/>
          </p:cNvSpPr>
          <p:nvPr/>
        </p:nvSpPr>
        <p:spPr bwMode="auto">
          <a:xfrm>
            <a:off x="4267200" y="296543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9" name="Oval 47">
            <a:extLst>
              <a:ext uri="{FF2B5EF4-FFF2-40B4-BE49-F238E27FC236}">
                <a16:creationId xmlns:a16="http://schemas.microsoft.com/office/drawing/2014/main" id="{92D4894E-5683-41FE-B636-468EC6C5B900}"/>
              </a:ext>
            </a:extLst>
          </p:cNvPr>
          <p:cNvSpPr>
            <a:spLocks noChangeArrowheads="1"/>
          </p:cNvSpPr>
          <p:nvPr/>
        </p:nvSpPr>
        <p:spPr bwMode="auto">
          <a:xfrm>
            <a:off x="4267200" y="310988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0" name="Oval 47">
            <a:extLst>
              <a:ext uri="{FF2B5EF4-FFF2-40B4-BE49-F238E27FC236}">
                <a16:creationId xmlns:a16="http://schemas.microsoft.com/office/drawing/2014/main" id="{934EFFC0-DCDE-4FD8-89F3-911CCFEE94C1}"/>
              </a:ext>
            </a:extLst>
          </p:cNvPr>
          <p:cNvSpPr>
            <a:spLocks noChangeArrowheads="1"/>
          </p:cNvSpPr>
          <p:nvPr/>
        </p:nvSpPr>
        <p:spPr bwMode="auto">
          <a:xfrm>
            <a:off x="4429478" y="277493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1" name="Oval 47">
            <a:extLst>
              <a:ext uri="{FF2B5EF4-FFF2-40B4-BE49-F238E27FC236}">
                <a16:creationId xmlns:a16="http://schemas.microsoft.com/office/drawing/2014/main" id="{4D95DB0D-A2AB-40E8-860C-041B1D011DB4}"/>
              </a:ext>
            </a:extLst>
          </p:cNvPr>
          <p:cNvSpPr>
            <a:spLocks noChangeArrowheads="1"/>
          </p:cNvSpPr>
          <p:nvPr/>
        </p:nvSpPr>
        <p:spPr bwMode="auto">
          <a:xfrm>
            <a:off x="4686300" y="296543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2" name="Oval 47">
            <a:extLst>
              <a:ext uri="{FF2B5EF4-FFF2-40B4-BE49-F238E27FC236}">
                <a16:creationId xmlns:a16="http://schemas.microsoft.com/office/drawing/2014/main" id="{F5839B92-66A0-4850-9AC2-2E93DC5B6DF9}"/>
              </a:ext>
            </a:extLst>
          </p:cNvPr>
          <p:cNvSpPr>
            <a:spLocks noChangeArrowheads="1"/>
          </p:cNvSpPr>
          <p:nvPr/>
        </p:nvSpPr>
        <p:spPr bwMode="auto">
          <a:xfrm>
            <a:off x="4686300" y="310828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3" name="Oval 47">
            <a:extLst>
              <a:ext uri="{FF2B5EF4-FFF2-40B4-BE49-F238E27FC236}">
                <a16:creationId xmlns:a16="http://schemas.microsoft.com/office/drawing/2014/main" id="{64F7F10F-B299-4383-A917-461B4C758A70}"/>
              </a:ext>
            </a:extLst>
          </p:cNvPr>
          <p:cNvSpPr>
            <a:spLocks noChangeArrowheads="1"/>
          </p:cNvSpPr>
          <p:nvPr/>
        </p:nvSpPr>
        <p:spPr bwMode="auto">
          <a:xfrm rot="5099306">
            <a:off x="4558942" y="277811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3" name="Oval 47">
            <a:extLst>
              <a:ext uri="{FF2B5EF4-FFF2-40B4-BE49-F238E27FC236}">
                <a16:creationId xmlns:a16="http://schemas.microsoft.com/office/drawing/2014/main" id="{1AAE598B-526A-4A36-A44E-58EA662F89DC}"/>
              </a:ext>
            </a:extLst>
          </p:cNvPr>
          <p:cNvSpPr>
            <a:spLocks noChangeArrowheads="1"/>
          </p:cNvSpPr>
          <p:nvPr/>
        </p:nvSpPr>
        <p:spPr bwMode="auto">
          <a:xfrm>
            <a:off x="7826725" y="15589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4" name="Oval 47">
            <a:extLst>
              <a:ext uri="{FF2B5EF4-FFF2-40B4-BE49-F238E27FC236}">
                <a16:creationId xmlns:a16="http://schemas.microsoft.com/office/drawing/2014/main" id="{28BFA8AF-51DD-4635-997D-05FC529FC212}"/>
              </a:ext>
            </a:extLst>
          </p:cNvPr>
          <p:cNvSpPr>
            <a:spLocks noChangeArrowheads="1"/>
          </p:cNvSpPr>
          <p:nvPr/>
        </p:nvSpPr>
        <p:spPr bwMode="auto">
          <a:xfrm>
            <a:off x="7826725"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5" name="Oval 47">
            <a:extLst>
              <a:ext uri="{FF2B5EF4-FFF2-40B4-BE49-F238E27FC236}">
                <a16:creationId xmlns:a16="http://schemas.microsoft.com/office/drawing/2014/main" id="{FA47836D-A7B6-42E0-919F-FE25141B8849}"/>
              </a:ext>
            </a:extLst>
          </p:cNvPr>
          <p:cNvSpPr>
            <a:spLocks noChangeArrowheads="1"/>
          </p:cNvSpPr>
          <p:nvPr/>
        </p:nvSpPr>
        <p:spPr bwMode="auto">
          <a:xfrm>
            <a:off x="7974980" y="13303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6" name="Oval 47">
            <a:extLst>
              <a:ext uri="{FF2B5EF4-FFF2-40B4-BE49-F238E27FC236}">
                <a16:creationId xmlns:a16="http://schemas.microsoft.com/office/drawing/2014/main" id="{54CD2793-07D9-49FE-B244-94FE1752E557}"/>
              </a:ext>
            </a:extLst>
          </p:cNvPr>
          <p:cNvSpPr>
            <a:spLocks noChangeArrowheads="1"/>
          </p:cNvSpPr>
          <p:nvPr/>
        </p:nvSpPr>
        <p:spPr bwMode="auto">
          <a:xfrm>
            <a:off x="8282177" y="15589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7" name="Oval 47">
            <a:extLst>
              <a:ext uri="{FF2B5EF4-FFF2-40B4-BE49-F238E27FC236}">
                <a16:creationId xmlns:a16="http://schemas.microsoft.com/office/drawing/2014/main" id="{5F791BD9-183F-4EB8-B08B-80BF741EACCD}"/>
              </a:ext>
            </a:extLst>
          </p:cNvPr>
          <p:cNvSpPr>
            <a:spLocks noChangeArrowheads="1"/>
          </p:cNvSpPr>
          <p:nvPr/>
        </p:nvSpPr>
        <p:spPr bwMode="auto">
          <a:xfrm>
            <a:off x="8288543" y="169700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8" name="Oval 47">
            <a:extLst>
              <a:ext uri="{FF2B5EF4-FFF2-40B4-BE49-F238E27FC236}">
                <a16:creationId xmlns:a16="http://schemas.microsoft.com/office/drawing/2014/main" id="{782CF432-A541-4E7E-900B-2D7BA219981B}"/>
              </a:ext>
            </a:extLst>
          </p:cNvPr>
          <p:cNvSpPr>
            <a:spLocks noChangeArrowheads="1"/>
          </p:cNvSpPr>
          <p:nvPr/>
        </p:nvSpPr>
        <p:spPr bwMode="auto">
          <a:xfrm rot="5099306">
            <a:off x="8160182" y="184398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9" name="Oval 47">
            <a:extLst>
              <a:ext uri="{FF2B5EF4-FFF2-40B4-BE49-F238E27FC236}">
                <a16:creationId xmlns:a16="http://schemas.microsoft.com/office/drawing/2014/main" id="{C6C49692-10D6-4B97-A9CA-3AE488102781}"/>
              </a:ext>
            </a:extLst>
          </p:cNvPr>
          <p:cNvSpPr>
            <a:spLocks noChangeArrowheads="1"/>
          </p:cNvSpPr>
          <p:nvPr/>
        </p:nvSpPr>
        <p:spPr bwMode="auto">
          <a:xfrm rot="5816873">
            <a:off x="8003045" y="185135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0" name="Oval 47">
            <a:extLst>
              <a:ext uri="{FF2B5EF4-FFF2-40B4-BE49-F238E27FC236}">
                <a16:creationId xmlns:a16="http://schemas.microsoft.com/office/drawing/2014/main" id="{F36A09D4-5867-405C-8793-FDCEC0E15093}"/>
              </a:ext>
            </a:extLst>
          </p:cNvPr>
          <p:cNvSpPr>
            <a:spLocks noChangeArrowheads="1"/>
          </p:cNvSpPr>
          <p:nvPr/>
        </p:nvSpPr>
        <p:spPr bwMode="auto">
          <a:xfrm>
            <a:off x="8143067" y="13303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1" name="Oval 47">
            <a:extLst>
              <a:ext uri="{FF2B5EF4-FFF2-40B4-BE49-F238E27FC236}">
                <a16:creationId xmlns:a16="http://schemas.microsoft.com/office/drawing/2014/main" id="{57807574-30C5-4B21-B892-E208E57FB51E}"/>
              </a:ext>
            </a:extLst>
          </p:cNvPr>
          <p:cNvSpPr>
            <a:spLocks noChangeArrowheads="1"/>
          </p:cNvSpPr>
          <p:nvPr/>
        </p:nvSpPr>
        <p:spPr bwMode="auto">
          <a:xfrm>
            <a:off x="7859181" y="299345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2" name="Oval 47">
            <a:extLst>
              <a:ext uri="{FF2B5EF4-FFF2-40B4-BE49-F238E27FC236}">
                <a16:creationId xmlns:a16="http://schemas.microsoft.com/office/drawing/2014/main" id="{51BF21AE-460C-4DC6-84FC-E4E3681209CE}"/>
              </a:ext>
            </a:extLst>
          </p:cNvPr>
          <p:cNvSpPr>
            <a:spLocks noChangeArrowheads="1"/>
          </p:cNvSpPr>
          <p:nvPr/>
        </p:nvSpPr>
        <p:spPr bwMode="auto">
          <a:xfrm>
            <a:off x="7860237" y="313151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3" name="Oval 47">
            <a:extLst>
              <a:ext uri="{FF2B5EF4-FFF2-40B4-BE49-F238E27FC236}">
                <a16:creationId xmlns:a16="http://schemas.microsoft.com/office/drawing/2014/main" id="{116DF6BE-DC9A-4E2F-BB77-F09BABA5559D}"/>
              </a:ext>
            </a:extLst>
          </p:cNvPr>
          <p:cNvSpPr>
            <a:spLocks noChangeArrowheads="1"/>
          </p:cNvSpPr>
          <p:nvPr/>
        </p:nvSpPr>
        <p:spPr bwMode="auto">
          <a:xfrm>
            <a:off x="8004657"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4" name="Oval 47">
            <a:extLst>
              <a:ext uri="{FF2B5EF4-FFF2-40B4-BE49-F238E27FC236}">
                <a16:creationId xmlns:a16="http://schemas.microsoft.com/office/drawing/2014/main" id="{BCE6A06D-7188-4B12-A020-A4F20726F282}"/>
              </a:ext>
            </a:extLst>
          </p:cNvPr>
          <p:cNvSpPr>
            <a:spLocks noChangeArrowheads="1"/>
          </p:cNvSpPr>
          <p:nvPr/>
        </p:nvSpPr>
        <p:spPr bwMode="auto">
          <a:xfrm>
            <a:off x="8303027" y="295937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5" name="Oval 47">
            <a:extLst>
              <a:ext uri="{FF2B5EF4-FFF2-40B4-BE49-F238E27FC236}">
                <a16:creationId xmlns:a16="http://schemas.microsoft.com/office/drawing/2014/main" id="{F9F9D83A-7769-48BC-BFDC-C8FE80749714}"/>
              </a:ext>
            </a:extLst>
          </p:cNvPr>
          <p:cNvSpPr>
            <a:spLocks noChangeArrowheads="1"/>
          </p:cNvSpPr>
          <p:nvPr/>
        </p:nvSpPr>
        <p:spPr bwMode="auto">
          <a:xfrm>
            <a:off x="8310759" y="313999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6" name="Oval 47">
            <a:extLst>
              <a:ext uri="{FF2B5EF4-FFF2-40B4-BE49-F238E27FC236}">
                <a16:creationId xmlns:a16="http://schemas.microsoft.com/office/drawing/2014/main" id="{F1EEACC0-40FA-40AF-9C44-2BDE35309B22}"/>
              </a:ext>
            </a:extLst>
          </p:cNvPr>
          <p:cNvSpPr>
            <a:spLocks noChangeArrowheads="1"/>
          </p:cNvSpPr>
          <p:nvPr/>
        </p:nvSpPr>
        <p:spPr bwMode="auto">
          <a:xfrm rot="5099306">
            <a:off x="8173906" y="326834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7" name="Oval 47">
            <a:extLst>
              <a:ext uri="{FF2B5EF4-FFF2-40B4-BE49-F238E27FC236}">
                <a16:creationId xmlns:a16="http://schemas.microsoft.com/office/drawing/2014/main" id="{B6282947-8C59-4E67-B1C5-F643B87EAB7D}"/>
              </a:ext>
            </a:extLst>
          </p:cNvPr>
          <p:cNvSpPr>
            <a:spLocks noChangeArrowheads="1"/>
          </p:cNvSpPr>
          <p:nvPr/>
        </p:nvSpPr>
        <p:spPr bwMode="auto">
          <a:xfrm rot="5816873">
            <a:off x="8013080" y="326719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8" name="Oval 47">
            <a:extLst>
              <a:ext uri="{FF2B5EF4-FFF2-40B4-BE49-F238E27FC236}">
                <a16:creationId xmlns:a16="http://schemas.microsoft.com/office/drawing/2014/main" id="{E3223B2A-3E68-468B-935F-B7708FCA6D8F}"/>
              </a:ext>
            </a:extLst>
          </p:cNvPr>
          <p:cNvSpPr>
            <a:spLocks noChangeArrowheads="1"/>
          </p:cNvSpPr>
          <p:nvPr/>
        </p:nvSpPr>
        <p:spPr bwMode="auto">
          <a:xfrm>
            <a:off x="8134893"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9" name="Oval 47">
            <a:extLst>
              <a:ext uri="{FF2B5EF4-FFF2-40B4-BE49-F238E27FC236}">
                <a16:creationId xmlns:a16="http://schemas.microsoft.com/office/drawing/2014/main" id="{89B220C0-0B59-409B-BAD7-0DABDB9FBCDC}"/>
              </a:ext>
            </a:extLst>
          </p:cNvPr>
          <p:cNvSpPr>
            <a:spLocks noChangeArrowheads="1"/>
          </p:cNvSpPr>
          <p:nvPr/>
        </p:nvSpPr>
        <p:spPr bwMode="auto">
          <a:xfrm>
            <a:off x="7848600" y="443973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0" name="Oval 47">
            <a:extLst>
              <a:ext uri="{FF2B5EF4-FFF2-40B4-BE49-F238E27FC236}">
                <a16:creationId xmlns:a16="http://schemas.microsoft.com/office/drawing/2014/main" id="{727F7766-F62E-45F6-B8A1-4863D6446FB9}"/>
              </a:ext>
            </a:extLst>
          </p:cNvPr>
          <p:cNvSpPr>
            <a:spLocks noChangeArrowheads="1"/>
          </p:cNvSpPr>
          <p:nvPr/>
        </p:nvSpPr>
        <p:spPr bwMode="auto">
          <a:xfrm>
            <a:off x="7852930"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1" name="Oval 47">
            <a:extLst>
              <a:ext uri="{FF2B5EF4-FFF2-40B4-BE49-F238E27FC236}">
                <a16:creationId xmlns:a16="http://schemas.microsoft.com/office/drawing/2014/main" id="{51D618EA-85B6-4EB3-9E6E-6D870BAC9DBF}"/>
              </a:ext>
            </a:extLst>
          </p:cNvPr>
          <p:cNvSpPr>
            <a:spLocks noChangeArrowheads="1"/>
          </p:cNvSpPr>
          <p:nvPr/>
        </p:nvSpPr>
        <p:spPr bwMode="auto">
          <a:xfrm>
            <a:off x="7974980" y="423063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2" name="Oval 47">
            <a:extLst>
              <a:ext uri="{FF2B5EF4-FFF2-40B4-BE49-F238E27FC236}">
                <a16:creationId xmlns:a16="http://schemas.microsoft.com/office/drawing/2014/main" id="{A93805F2-A4A0-4B41-8330-4C03DAAEC6A5}"/>
              </a:ext>
            </a:extLst>
          </p:cNvPr>
          <p:cNvSpPr>
            <a:spLocks noChangeArrowheads="1"/>
          </p:cNvSpPr>
          <p:nvPr/>
        </p:nvSpPr>
        <p:spPr bwMode="auto">
          <a:xfrm>
            <a:off x="8261957"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3" name="Oval 47">
            <a:extLst>
              <a:ext uri="{FF2B5EF4-FFF2-40B4-BE49-F238E27FC236}">
                <a16:creationId xmlns:a16="http://schemas.microsoft.com/office/drawing/2014/main" id="{C465CCD9-364D-4ED1-BA9C-105EFE163776}"/>
              </a:ext>
            </a:extLst>
          </p:cNvPr>
          <p:cNvSpPr>
            <a:spLocks noChangeArrowheads="1"/>
          </p:cNvSpPr>
          <p:nvPr/>
        </p:nvSpPr>
        <p:spPr bwMode="auto">
          <a:xfrm>
            <a:off x="8260976"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4" name="Oval 47">
            <a:extLst>
              <a:ext uri="{FF2B5EF4-FFF2-40B4-BE49-F238E27FC236}">
                <a16:creationId xmlns:a16="http://schemas.microsoft.com/office/drawing/2014/main" id="{8331CC73-874E-4701-A797-D6B21506CDEA}"/>
              </a:ext>
            </a:extLst>
          </p:cNvPr>
          <p:cNvSpPr>
            <a:spLocks noChangeArrowheads="1"/>
          </p:cNvSpPr>
          <p:nvPr/>
        </p:nvSpPr>
        <p:spPr bwMode="auto">
          <a:xfrm rot="5099306">
            <a:off x="8154610" y="471758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5" name="Oval 47">
            <a:extLst>
              <a:ext uri="{FF2B5EF4-FFF2-40B4-BE49-F238E27FC236}">
                <a16:creationId xmlns:a16="http://schemas.microsoft.com/office/drawing/2014/main" id="{48C0C546-B904-461F-B814-921F4D203A1A}"/>
              </a:ext>
            </a:extLst>
          </p:cNvPr>
          <p:cNvSpPr>
            <a:spLocks noChangeArrowheads="1"/>
          </p:cNvSpPr>
          <p:nvPr/>
        </p:nvSpPr>
        <p:spPr bwMode="auto">
          <a:xfrm rot="5816873">
            <a:off x="7991389" y="47192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6" name="Oval 47">
            <a:extLst>
              <a:ext uri="{FF2B5EF4-FFF2-40B4-BE49-F238E27FC236}">
                <a16:creationId xmlns:a16="http://schemas.microsoft.com/office/drawing/2014/main" id="{19348F6C-CA29-4268-A9D0-F5F57D0BC8CD}"/>
              </a:ext>
            </a:extLst>
          </p:cNvPr>
          <p:cNvSpPr>
            <a:spLocks noChangeArrowheads="1"/>
          </p:cNvSpPr>
          <p:nvPr/>
        </p:nvSpPr>
        <p:spPr bwMode="auto">
          <a:xfrm>
            <a:off x="8151428" y="423063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2966876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2018158"/>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Neon does not </a:t>
                      </a:r>
                      <a:b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make ions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Neon does not </a:t>
                      </a:r>
                      <a:b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make ions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18461122"/>
                  </a:ext>
                </a:extLst>
              </a:tr>
            </a:tbl>
          </a:graphicData>
        </a:graphic>
      </p:graphicFrame>
      <p:sp>
        <p:nvSpPr>
          <p:cNvPr id="8" name="Oval 47">
            <a:extLst>
              <a:ext uri="{FF2B5EF4-FFF2-40B4-BE49-F238E27FC236}">
                <a16:creationId xmlns:a16="http://schemas.microsoft.com/office/drawing/2014/main" id="{7605A45A-2745-4574-8AC4-83F163C8CC58}"/>
              </a:ext>
            </a:extLst>
          </p:cNvPr>
          <p:cNvSpPr>
            <a:spLocks noChangeArrowheads="1"/>
          </p:cNvSpPr>
          <p:nvPr/>
        </p:nvSpPr>
        <p:spPr bwMode="auto">
          <a:xfrm>
            <a:off x="42672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9" name="Oval 47">
            <a:extLst>
              <a:ext uri="{FF2B5EF4-FFF2-40B4-BE49-F238E27FC236}">
                <a16:creationId xmlns:a16="http://schemas.microsoft.com/office/drawing/2014/main" id="{963C957C-BBA9-40F4-BADA-05F80AF3B263}"/>
              </a:ext>
            </a:extLst>
          </p:cNvPr>
          <p:cNvSpPr>
            <a:spLocks noChangeArrowheads="1"/>
          </p:cNvSpPr>
          <p:nvPr/>
        </p:nvSpPr>
        <p:spPr bwMode="auto">
          <a:xfrm>
            <a:off x="4267200"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0" name="Oval 47">
            <a:extLst>
              <a:ext uri="{FF2B5EF4-FFF2-40B4-BE49-F238E27FC236}">
                <a16:creationId xmlns:a16="http://schemas.microsoft.com/office/drawing/2014/main" id="{1DD43B8C-461B-4C10-8C5A-9CC96B1F2CBE}"/>
              </a:ext>
            </a:extLst>
          </p:cNvPr>
          <p:cNvSpPr>
            <a:spLocks noChangeArrowheads="1"/>
          </p:cNvSpPr>
          <p:nvPr/>
        </p:nvSpPr>
        <p:spPr bwMode="auto">
          <a:xfrm>
            <a:off x="4429478" y="4191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5" name="Oval 47">
            <a:extLst>
              <a:ext uri="{FF2B5EF4-FFF2-40B4-BE49-F238E27FC236}">
                <a16:creationId xmlns:a16="http://schemas.microsoft.com/office/drawing/2014/main" id="{9A1A501B-8B48-491F-8B25-AD423B81B3D7}"/>
              </a:ext>
            </a:extLst>
          </p:cNvPr>
          <p:cNvSpPr>
            <a:spLocks noChangeArrowheads="1"/>
          </p:cNvSpPr>
          <p:nvPr/>
        </p:nvSpPr>
        <p:spPr bwMode="auto">
          <a:xfrm>
            <a:off x="46863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6" name="Oval 47">
            <a:extLst>
              <a:ext uri="{FF2B5EF4-FFF2-40B4-BE49-F238E27FC236}">
                <a16:creationId xmlns:a16="http://schemas.microsoft.com/office/drawing/2014/main" id="{7EF6716F-016B-4214-B8E8-D1829E196F46}"/>
              </a:ext>
            </a:extLst>
          </p:cNvPr>
          <p:cNvSpPr>
            <a:spLocks noChangeArrowheads="1"/>
          </p:cNvSpPr>
          <p:nvPr/>
        </p:nvSpPr>
        <p:spPr bwMode="auto">
          <a:xfrm>
            <a:off x="4686300"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7" name="Oval 47">
            <a:extLst>
              <a:ext uri="{FF2B5EF4-FFF2-40B4-BE49-F238E27FC236}">
                <a16:creationId xmlns:a16="http://schemas.microsoft.com/office/drawing/2014/main" id="{C4ADE62D-9F95-4E0E-8088-9D56574AC6E9}"/>
              </a:ext>
            </a:extLst>
          </p:cNvPr>
          <p:cNvSpPr>
            <a:spLocks noChangeArrowheads="1"/>
          </p:cNvSpPr>
          <p:nvPr/>
        </p:nvSpPr>
        <p:spPr bwMode="auto">
          <a:xfrm rot="5099306">
            <a:off x="4533900" y="47275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8" name="Oval 47">
            <a:extLst>
              <a:ext uri="{FF2B5EF4-FFF2-40B4-BE49-F238E27FC236}">
                <a16:creationId xmlns:a16="http://schemas.microsoft.com/office/drawing/2014/main" id="{80D7D71A-4047-4A15-A7C9-E3CECE3D44CE}"/>
              </a:ext>
            </a:extLst>
          </p:cNvPr>
          <p:cNvSpPr>
            <a:spLocks noChangeArrowheads="1"/>
          </p:cNvSpPr>
          <p:nvPr/>
        </p:nvSpPr>
        <p:spPr bwMode="auto">
          <a:xfrm rot="5099306">
            <a:off x="4391377" y="472758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1" name="Oval 47">
            <a:extLst>
              <a:ext uri="{FF2B5EF4-FFF2-40B4-BE49-F238E27FC236}">
                <a16:creationId xmlns:a16="http://schemas.microsoft.com/office/drawing/2014/main" id="{F65F997A-20EB-4C9A-A2E9-5DE98FBB98C1}"/>
              </a:ext>
            </a:extLst>
          </p:cNvPr>
          <p:cNvSpPr>
            <a:spLocks noChangeArrowheads="1"/>
          </p:cNvSpPr>
          <p:nvPr/>
        </p:nvSpPr>
        <p:spPr bwMode="auto">
          <a:xfrm>
            <a:off x="4248495" y="15208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2" name="Oval 47">
            <a:extLst>
              <a:ext uri="{FF2B5EF4-FFF2-40B4-BE49-F238E27FC236}">
                <a16:creationId xmlns:a16="http://schemas.microsoft.com/office/drawing/2014/main" id="{70BDA88A-8A78-45F6-BB97-2CBA5E9CE088}"/>
              </a:ext>
            </a:extLst>
          </p:cNvPr>
          <p:cNvSpPr>
            <a:spLocks noChangeArrowheads="1"/>
          </p:cNvSpPr>
          <p:nvPr/>
        </p:nvSpPr>
        <p:spPr bwMode="auto">
          <a:xfrm>
            <a:off x="4248495"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3" name="Oval 47">
            <a:extLst>
              <a:ext uri="{FF2B5EF4-FFF2-40B4-BE49-F238E27FC236}">
                <a16:creationId xmlns:a16="http://schemas.microsoft.com/office/drawing/2014/main" id="{ECE59A41-E4DF-4CC8-A287-B95BB65F1947}"/>
              </a:ext>
            </a:extLst>
          </p:cNvPr>
          <p:cNvSpPr>
            <a:spLocks noChangeArrowheads="1"/>
          </p:cNvSpPr>
          <p:nvPr/>
        </p:nvSpPr>
        <p:spPr bwMode="auto">
          <a:xfrm>
            <a:off x="4429478" y="12922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4" name="Oval 47">
            <a:extLst>
              <a:ext uri="{FF2B5EF4-FFF2-40B4-BE49-F238E27FC236}">
                <a16:creationId xmlns:a16="http://schemas.microsoft.com/office/drawing/2014/main" id="{A59483C1-79E0-4309-A452-F4680E657972}"/>
              </a:ext>
            </a:extLst>
          </p:cNvPr>
          <p:cNvSpPr>
            <a:spLocks noChangeArrowheads="1"/>
          </p:cNvSpPr>
          <p:nvPr/>
        </p:nvSpPr>
        <p:spPr bwMode="auto">
          <a:xfrm>
            <a:off x="4567582" y="12922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5" name="Oval 47">
            <a:extLst>
              <a:ext uri="{FF2B5EF4-FFF2-40B4-BE49-F238E27FC236}">
                <a16:creationId xmlns:a16="http://schemas.microsoft.com/office/drawing/2014/main" id="{8193F9F8-3B41-4DEF-8B4F-7BD64C41F250}"/>
              </a:ext>
            </a:extLst>
          </p:cNvPr>
          <p:cNvSpPr>
            <a:spLocks noChangeArrowheads="1"/>
          </p:cNvSpPr>
          <p:nvPr/>
        </p:nvSpPr>
        <p:spPr bwMode="auto">
          <a:xfrm>
            <a:off x="4686300"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8" name="Oval 47">
            <a:extLst>
              <a:ext uri="{FF2B5EF4-FFF2-40B4-BE49-F238E27FC236}">
                <a16:creationId xmlns:a16="http://schemas.microsoft.com/office/drawing/2014/main" id="{9450F619-9E7D-4A3B-8BFA-BAB017DAEEA3}"/>
              </a:ext>
            </a:extLst>
          </p:cNvPr>
          <p:cNvSpPr>
            <a:spLocks noChangeArrowheads="1"/>
          </p:cNvSpPr>
          <p:nvPr/>
        </p:nvSpPr>
        <p:spPr bwMode="auto">
          <a:xfrm>
            <a:off x="4267200" y="296543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9" name="Oval 47">
            <a:extLst>
              <a:ext uri="{FF2B5EF4-FFF2-40B4-BE49-F238E27FC236}">
                <a16:creationId xmlns:a16="http://schemas.microsoft.com/office/drawing/2014/main" id="{92D4894E-5683-41FE-B636-468EC6C5B900}"/>
              </a:ext>
            </a:extLst>
          </p:cNvPr>
          <p:cNvSpPr>
            <a:spLocks noChangeArrowheads="1"/>
          </p:cNvSpPr>
          <p:nvPr/>
        </p:nvSpPr>
        <p:spPr bwMode="auto">
          <a:xfrm>
            <a:off x="4267200" y="310988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0" name="Oval 47">
            <a:extLst>
              <a:ext uri="{FF2B5EF4-FFF2-40B4-BE49-F238E27FC236}">
                <a16:creationId xmlns:a16="http://schemas.microsoft.com/office/drawing/2014/main" id="{934EFFC0-DCDE-4FD8-89F3-911CCFEE94C1}"/>
              </a:ext>
            </a:extLst>
          </p:cNvPr>
          <p:cNvSpPr>
            <a:spLocks noChangeArrowheads="1"/>
          </p:cNvSpPr>
          <p:nvPr/>
        </p:nvSpPr>
        <p:spPr bwMode="auto">
          <a:xfrm>
            <a:off x="4429478" y="277493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1" name="Oval 47">
            <a:extLst>
              <a:ext uri="{FF2B5EF4-FFF2-40B4-BE49-F238E27FC236}">
                <a16:creationId xmlns:a16="http://schemas.microsoft.com/office/drawing/2014/main" id="{4D95DB0D-A2AB-40E8-860C-041B1D011DB4}"/>
              </a:ext>
            </a:extLst>
          </p:cNvPr>
          <p:cNvSpPr>
            <a:spLocks noChangeArrowheads="1"/>
          </p:cNvSpPr>
          <p:nvPr/>
        </p:nvSpPr>
        <p:spPr bwMode="auto">
          <a:xfrm>
            <a:off x="4686300" y="296543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2" name="Oval 47">
            <a:extLst>
              <a:ext uri="{FF2B5EF4-FFF2-40B4-BE49-F238E27FC236}">
                <a16:creationId xmlns:a16="http://schemas.microsoft.com/office/drawing/2014/main" id="{F5839B92-66A0-4850-9AC2-2E93DC5B6DF9}"/>
              </a:ext>
            </a:extLst>
          </p:cNvPr>
          <p:cNvSpPr>
            <a:spLocks noChangeArrowheads="1"/>
          </p:cNvSpPr>
          <p:nvPr/>
        </p:nvSpPr>
        <p:spPr bwMode="auto">
          <a:xfrm>
            <a:off x="4686300" y="310828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3" name="Oval 47">
            <a:extLst>
              <a:ext uri="{FF2B5EF4-FFF2-40B4-BE49-F238E27FC236}">
                <a16:creationId xmlns:a16="http://schemas.microsoft.com/office/drawing/2014/main" id="{64F7F10F-B299-4383-A917-461B4C758A70}"/>
              </a:ext>
            </a:extLst>
          </p:cNvPr>
          <p:cNvSpPr>
            <a:spLocks noChangeArrowheads="1"/>
          </p:cNvSpPr>
          <p:nvPr/>
        </p:nvSpPr>
        <p:spPr bwMode="auto">
          <a:xfrm rot="5099306">
            <a:off x="4558942" y="277811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5" name="Oval 47">
            <a:extLst>
              <a:ext uri="{FF2B5EF4-FFF2-40B4-BE49-F238E27FC236}">
                <a16:creationId xmlns:a16="http://schemas.microsoft.com/office/drawing/2014/main" id="{8A1F245F-5480-4CF3-B98A-A8A5854C8D9A}"/>
              </a:ext>
            </a:extLst>
          </p:cNvPr>
          <p:cNvSpPr>
            <a:spLocks noChangeArrowheads="1"/>
          </p:cNvSpPr>
          <p:nvPr/>
        </p:nvSpPr>
        <p:spPr bwMode="auto">
          <a:xfrm>
            <a:off x="4159410" y="586740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6" name="Oval 47">
            <a:extLst>
              <a:ext uri="{FF2B5EF4-FFF2-40B4-BE49-F238E27FC236}">
                <a16:creationId xmlns:a16="http://schemas.microsoft.com/office/drawing/2014/main" id="{907C5CF3-91FD-4B2E-9BB6-8B5AC0032EEE}"/>
              </a:ext>
            </a:extLst>
          </p:cNvPr>
          <p:cNvSpPr>
            <a:spLocks noChangeArrowheads="1"/>
          </p:cNvSpPr>
          <p:nvPr/>
        </p:nvSpPr>
        <p:spPr bwMode="auto">
          <a:xfrm>
            <a:off x="4159410" y="600706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7" name="Oval 47">
            <a:extLst>
              <a:ext uri="{FF2B5EF4-FFF2-40B4-BE49-F238E27FC236}">
                <a16:creationId xmlns:a16="http://schemas.microsoft.com/office/drawing/2014/main" id="{D24E1A4B-CD34-469A-80D8-D9A07E86F8CC}"/>
              </a:ext>
            </a:extLst>
          </p:cNvPr>
          <p:cNvSpPr>
            <a:spLocks noChangeArrowheads="1"/>
          </p:cNvSpPr>
          <p:nvPr/>
        </p:nvSpPr>
        <p:spPr bwMode="auto">
          <a:xfrm>
            <a:off x="4388194" y="568495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8" name="Oval 47">
            <a:extLst>
              <a:ext uri="{FF2B5EF4-FFF2-40B4-BE49-F238E27FC236}">
                <a16:creationId xmlns:a16="http://schemas.microsoft.com/office/drawing/2014/main" id="{DCF7C61E-264B-408B-96B7-CC6E0EF1549D}"/>
              </a:ext>
            </a:extLst>
          </p:cNvPr>
          <p:cNvSpPr>
            <a:spLocks noChangeArrowheads="1"/>
          </p:cNvSpPr>
          <p:nvPr/>
        </p:nvSpPr>
        <p:spPr bwMode="auto">
          <a:xfrm>
            <a:off x="4800947" y="582930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9" name="Oval 47">
            <a:extLst>
              <a:ext uri="{FF2B5EF4-FFF2-40B4-BE49-F238E27FC236}">
                <a16:creationId xmlns:a16="http://schemas.microsoft.com/office/drawing/2014/main" id="{3490093D-9F5B-406A-B9DD-FD989F2852CD}"/>
              </a:ext>
            </a:extLst>
          </p:cNvPr>
          <p:cNvSpPr>
            <a:spLocks noChangeArrowheads="1"/>
          </p:cNvSpPr>
          <p:nvPr/>
        </p:nvSpPr>
        <p:spPr bwMode="auto">
          <a:xfrm>
            <a:off x="4796529" y="600706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0" name="Oval 47">
            <a:extLst>
              <a:ext uri="{FF2B5EF4-FFF2-40B4-BE49-F238E27FC236}">
                <a16:creationId xmlns:a16="http://schemas.microsoft.com/office/drawing/2014/main" id="{C87E6B0C-6294-43FD-BB83-D93544EF1D56}"/>
              </a:ext>
            </a:extLst>
          </p:cNvPr>
          <p:cNvSpPr>
            <a:spLocks noChangeArrowheads="1"/>
          </p:cNvSpPr>
          <p:nvPr/>
        </p:nvSpPr>
        <p:spPr bwMode="auto">
          <a:xfrm rot="5099306">
            <a:off x="4585135" y="615925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1" name="Oval 47">
            <a:extLst>
              <a:ext uri="{FF2B5EF4-FFF2-40B4-BE49-F238E27FC236}">
                <a16:creationId xmlns:a16="http://schemas.microsoft.com/office/drawing/2014/main" id="{F35A402D-C6EB-4974-9F40-2C5620FE4EC1}"/>
              </a:ext>
            </a:extLst>
          </p:cNvPr>
          <p:cNvSpPr>
            <a:spLocks noChangeArrowheads="1"/>
          </p:cNvSpPr>
          <p:nvPr/>
        </p:nvSpPr>
        <p:spPr bwMode="auto">
          <a:xfrm rot="5816873">
            <a:off x="4384928" y="616040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2" name="Oval 47">
            <a:extLst>
              <a:ext uri="{FF2B5EF4-FFF2-40B4-BE49-F238E27FC236}">
                <a16:creationId xmlns:a16="http://schemas.microsoft.com/office/drawing/2014/main" id="{F1936914-4839-498B-911E-E75243243536}"/>
              </a:ext>
            </a:extLst>
          </p:cNvPr>
          <p:cNvSpPr>
            <a:spLocks noChangeArrowheads="1"/>
          </p:cNvSpPr>
          <p:nvPr/>
        </p:nvSpPr>
        <p:spPr bwMode="auto">
          <a:xfrm>
            <a:off x="4576762" y="568495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3" name="Oval 47">
            <a:extLst>
              <a:ext uri="{FF2B5EF4-FFF2-40B4-BE49-F238E27FC236}">
                <a16:creationId xmlns:a16="http://schemas.microsoft.com/office/drawing/2014/main" id="{1AAE598B-526A-4A36-A44E-58EA662F89DC}"/>
              </a:ext>
            </a:extLst>
          </p:cNvPr>
          <p:cNvSpPr>
            <a:spLocks noChangeArrowheads="1"/>
          </p:cNvSpPr>
          <p:nvPr/>
        </p:nvSpPr>
        <p:spPr bwMode="auto">
          <a:xfrm>
            <a:off x="7826725" y="15589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4" name="Oval 47">
            <a:extLst>
              <a:ext uri="{FF2B5EF4-FFF2-40B4-BE49-F238E27FC236}">
                <a16:creationId xmlns:a16="http://schemas.microsoft.com/office/drawing/2014/main" id="{28BFA8AF-51DD-4635-997D-05FC529FC212}"/>
              </a:ext>
            </a:extLst>
          </p:cNvPr>
          <p:cNvSpPr>
            <a:spLocks noChangeArrowheads="1"/>
          </p:cNvSpPr>
          <p:nvPr/>
        </p:nvSpPr>
        <p:spPr bwMode="auto">
          <a:xfrm>
            <a:off x="7826725" y="167955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5" name="Oval 47">
            <a:extLst>
              <a:ext uri="{FF2B5EF4-FFF2-40B4-BE49-F238E27FC236}">
                <a16:creationId xmlns:a16="http://schemas.microsoft.com/office/drawing/2014/main" id="{FA47836D-A7B6-42E0-919F-FE25141B8849}"/>
              </a:ext>
            </a:extLst>
          </p:cNvPr>
          <p:cNvSpPr>
            <a:spLocks noChangeArrowheads="1"/>
          </p:cNvSpPr>
          <p:nvPr/>
        </p:nvSpPr>
        <p:spPr bwMode="auto">
          <a:xfrm>
            <a:off x="7974980" y="13303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6" name="Oval 47">
            <a:extLst>
              <a:ext uri="{FF2B5EF4-FFF2-40B4-BE49-F238E27FC236}">
                <a16:creationId xmlns:a16="http://schemas.microsoft.com/office/drawing/2014/main" id="{54CD2793-07D9-49FE-B244-94FE1752E557}"/>
              </a:ext>
            </a:extLst>
          </p:cNvPr>
          <p:cNvSpPr>
            <a:spLocks noChangeArrowheads="1"/>
          </p:cNvSpPr>
          <p:nvPr/>
        </p:nvSpPr>
        <p:spPr bwMode="auto">
          <a:xfrm>
            <a:off x="8282177" y="15589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7" name="Oval 47">
            <a:extLst>
              <a:ext uri="{FF2B5EF4-FFF2-40B4-BE49-F238E27FC236}">
                <a16:creationId xmlns:a16="http://schemas.microsoft.com/office/drawing/2014/main" id="{5F791BD9-183F-4EB8-B08B-80BF741EACCD}"/>
              </a:ext>
            </a:extLst>
          </p:cNvPr>
          <p:cNvSpPr>
            <a:spLocks noChangeArrowheads="1"/>
          </p:cNvSpPr>
          <p:nvPr/>
        </p:nvSpPr>
        <p:spPr bwMode="auto">
          <a:xfrm>
            <a:off x="8288543" y="169700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8" name="Oval 47">
            <a:extLst>
              <a:ext uri="{FF2B5EF4-FFF2-40B4-BE49-F238E27FC236}">
                <a16:creationId xmlns:a16="http://schemas.microsoft.com/office/drawing/2014/main" id="{782CF432-A541-4E7E-900B-2D7BA219981B}"/>
              </a:ext>
            </a:extLst>
          </p:cNvPr>
          <p:cNvSpPr>
            <a:spLocks noChangeArrowheads="1"/>
          </p:cNvSpPr>
          <p:nvPr/>
        </p:nvSpPr>
        <p:spPr bwMode="auto">
          <a:xfrm rot="5099306">
            <a:off x="8160182" y="184398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9" name="Oval 47">
            <a:extLst>
              <a:ext uri="{FF2B5EF4-FFF2-40B4-BE49-F238E27FC236}">
                <a16:creationId xmlns:a16="http://schemas.microsoft.com/office/drawing/2014/main" id="{C6C49692-10D6-4B97-A9CA-3AE488102781}"/>
              </a:ext>
            </a:extLst>
          </p:cNvPr>
          <p:cNvSpPr>
            <a:spLocks noChangeArrowheads="1"/>
          </p:cNvSpPr>
          <p:nvPr/>
        </p:nvSpPr>
        <p:spPr bwMode="auto">
          <a:xfrm rot="5816873">
            <a:off x="8003045" y="185135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0" name="Oval 47">
            <a:extLst>
              <a:ext uri="{FF2B5EF4-FFF2-40B4-BE49-F238E27FC236}">
                <a16:creationId xmlns:a16="http://schemas.microsoft.com/office/drawing/2014/main" id="{F36A09D4-5867-405C-8793-FDCEC0E15093}"/>
              </a:ext>
            </a:extLst>
          </p:cNvPr>
          <p:cNvSpPr>
            <a:spLocks noChangeArrowheads="1"/>
          </p:cNvSpPr>
          <p:nvPr/>
        </p:nvSpPr>
        <p:spPr bwMode="auto">
          <a:xfrm>
            <a:off x="8143067" y="13303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1" name="Oval 47">
            <a:extLst>
              <a:ext uri="{FF2B5EF4-FFF2-40B4-BE49-F238E27FC236}">
                <a16:creationId xmlns:a16="http://schemas.microsoft.com/office/drawing/2014/main" id="{57807574-30C5-4B21-B892-E208E57FB51E}"/>
              </a:ext>
            </a:extLst>
          </p:cNvPr>
          <p:cNvSpPr>
            <a:spLocks noChangeArrowheads="1"/>
          </p:cNvSpPr>
          <p:nvPr/>
        </p:nvSpPr>
        <p:spPr bwMode="auto">
          <a:xfrm>
            <a:off x="7859181" y="299345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2" name="Oval 47">
            <a:extLst>
              <a:ext uri="{FF2B5EF4-FFF2-40B4-BE49-F238E27FC236}">
                <a16:creationId xmlns:a16="http://schemas.microsoft.com/office/drawing/2014/main" id="{51BF21AE-460C-4DC6-84FC-E4E3681209CE}"/>
              </a:ext>
            </a:extLst>
          </p:cNvPr>
          <p:cNvSpPr>
            <a:spLocks noChangeArrowheads="1"/>
          </p:cNvSpPr>
          <p:nvPr/>
        </p:nvSpPr>
        <p:spPr bwMode="auto">
          <a:xfrm>
            <a:off x="7860237" y="313151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3" name="Oval 47">
            <a:extLst>
              <a:ext uri="{FF2B5EF4-FFF2-40B4-BE49-F238E27FC236}">
                <a16:creationId xmlns:a16="http://schemas.microsoft.com/office/drawing/2014/main" id="{116DF6BE-DC9A-4E2F-BB77-F09BABA5559D}"/>
              </a:ext>
            </a:extLst>
          </p:cNvPr>
          <p:cNvSpPr>
            <a:spLocks noChangeArrowheads="1"/>
          </p:cNvSpPr>
          <p:nvPr/>
        </p:nvSpPr>
        <p:spPr bwMode="auto">
          <a:xfrm>
            <a:off x="8004657"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4" name="Oval 47">
            <a:extLst>
              <a:ext uri="{FF2B5EF4-FFF2-40B4-BE49-F238E27FC236}">
                <a16:creationId xmlns:a16="http://schemas.microsoft.com/office/drawing/2014/main" id="{BCE6A06D-7188-4B12-A020-A4F20726F282}"/>
              </a:ext>
            </a:extLst>
          </p:cNvPr>
          <p:cNvSpPr>
            <a:spLocks noChangeArrowheads="1"/>
          </p:cNvSpPr>
          <p:nvPr/>
        </p:nvSpPr>
        <p:spPr bwMode="auto">
          <a:xfrm>
            <a:off x="8303027" y="295937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5" name="Oval 47">
            <a:extLst>
              <a:ext uri="{FF2B5EF4-FFF2-40B4-BE49-F238E27FC236}">
                <a16:creationId xmlns:a16="http://schemas.microsoft.com/office/drawing/2014/main" id="{F9F9D83A-7769-48BC-BFDC-C8FE80749714}"/>
              </a:ext>
            </a:extLst>
          </p:cNvPr>
          <p:cNvSpPr>
            <a:spLocks noChangeArrowheads="1"/>
          </p:cNvSpPr>
          <p:nvPr/>
        </p:nvSpPr>
        <p:spPr bwMode="auto">
          <a:xfrm>
            <a:off x="8310759" y="313999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6" name="Oval 47">
            <a:extLst>
              <a:ext uri="{FF2B5EF4-FFF2-40B4-BE49-F238E27FC236}">
                <a16:creationId xmlns:a16="http://schemas.microsoft.com/office/drawing/2014/main" id="{F1EEACC0-40FA-40AF-9C44-2BDE35309B22}"/>
              </a:ext>
            </a:extLst>
          </p:cNvPr>
          <p:cNvSpPr>
            <a:spLocks noChangeArrowheads="1"/>
          </p:cNvSpPr>
          <p:nvPr/>
        </p:nvSpPr>
        <p:spPr bwMode="auto">
          <a:xfrm rot="5099306">
            <a:off x="8173906" y="326834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7" name="Oval 47">
            <a:extLst>
              <a:ext uri="{FF2B5EF4-FFF2-40B4-BE49-F238E27FC236}">
                <a16:creationId xmlns:a16="http://schemas.microsoft.com/office/drawing/2014/main" id="{B6282947-8C59-4E67-B1C5-F643B87EAB7D}"/>
              </a:ext>
            </a:extLst>
          </p:cNvPr>
          <p:cNvSpPr>
            <a:spLocks noChangeArrowheads="1"/>
          </p:cNvSpPr>
          <p:nvPr/>
        </p:nvSpPr>
        <p:spPr bwMode="auto">
          <a:xfrm rot="5816873">
            <a:off x="8013080" y="326719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8" name="Oval 47">
            <a:extLst>
              <a:ext uri="{FF2B5EF4-FFF2-40B4-BE49-F238E27FC236}">
                <a16:creationId xmlns:a16="http://schemas.microsoft.com/office/drawing/2014/main" id="{E3223B2A-3E68-468B-935F-B7708FCA6D8F}"/>
              </a:ext>
            </a:extLst>
          </p:cNvPr>
          <p:cNvSpPr>
            <a:spLocks noChangeArrowheads="1"/>
          </p:cNvSpPr>
          <p:nvPr/>
        </p:nvSpPr>
        <p:spPr bwMode="auto">
          <a:xfrm>
            <a:off x="8134893"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9" name="Oval 47">
            <a:extLst>
              <a:ext uri="{FF2B5EF4-FFF2-40B4-BE49-F238E27FC236}">
                <a16:creationId xmlns:a16="http://schemas.microsoft.com/office/drawing/2014/main" id="{89B220C0-0B59-409B-BAD7-0DABDB9FBCDC}"/>
              </a:ext>
            </a:extLst>
          </p:cNvPr>
          <p:cNvSpPr>
            <a:spLocks noChangeArrowheads="1"/>
          </p:cNvSpPr>
          <p:nvPr/>
        </p:nvSpPr>
        <p:spPr bwMode="auto">
          <a:xfrm>
            <a:off x="7848600" y="443973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0" name="Oval 47">
            <a:extLst>
              <a:ext uri="{FF2B5EF4-FFF2-40B4-BE49-F238E27FC236}">
                <a16:creationId xmlns:a16="http://schemas.microsoft.com/office/drawing/2014/main" id="{727F7766-F62E-45F6-B8A1-4863D6446FB9}"/>
              </a:ext>
            </a:extLst>
          </p:cNvPr>
          <p:cNvSpPr>
            <a:spLocks noChangeArrowheads="1"/>
          </p:cNvSpPr>
          <p:nvPr/>
        </p:nvSpPr>
        <p:spPr bwMode="auto">
          <a:xfrm>
            <a:off x="7852930"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1" name="Oval 47">
            <a:extLst>
              <a:ext uri="{FF2B5EF4-FFF2-40B4-BE49-F238E27FC236}">
                <a16:creationId xmlns:a16="http://schemas.microsoft.com/office/drawing/2014/main" id="{51D618EA-85B6-4EB3-9E6E-6D870BAC9DBF}"/>
              </a:ext>
            </a:extLst>
          </p:cNvPr>
          <p:cNvSpPr>
            <a:spLocks noChangeArrowheads="1"/>
          </p:cNvSpPr>
          <p:nvPr/>
        </p:nvSpPr>
        <p:spPr bwMode="auto">
          <a:xfrm>
            <a:off x="7974980" y="423063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2" name="Oval 47">
            <a:extLst>
              <a:ext uri="{FF2B5EF4-FFF2-40B4-BE49-F238E27FC236}">
                <a16:creationId xmlns:a16="http://schemas.microsoft.com/office/drawing/2014/main" id="{A93805F2-A4A0-4B41-8330-4C03DAAEC6A5}"/>
              </a:ext>
            </a:extLst>
          </p:cNvPr>
          <p:cNvSpPr>
            <a:spLocks noChangeArrowheads="1"/>
          </p:cNvSpPr>
          <p:nvPr/>
        </p:nvSpPr>
        <p:spPr bwMode="auto">
          <a:xfrm>
            <a:off x="8261957"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3" name="Oval 47">
            <a:extLst>
              <a:ext uri="{FF2B5EF4-FFF2-40B4-BE49-F238E27FC236}">
                <a16:creationId xmlns:a16="http://schemas.microsoft.com/office/drawing/2014/main" id="{C465CCD9-364D-4ED1-BA9C-105EFE163776}"/>
              </a:ext>
            </a:extLst>
          </p:cNvPr>
          <p:cNvSpPr>
            <a:spLocks noChangeArrowheads="1"/>
          </p:cNvSpPr>
          <p:nvPr/>
        </p:nvSpPr>
        <p:spPr bwMode="auto">
          <a:xfrm>
            <a:off x="8260976"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4" name="Oval 47">
            <a:extLst>
              <a:ext uri="{FF2B5EF4-FFF2-40B4-BE49-F238E27FC236}">
                <a16:creationId xmlns:a16="http://schemas.microsoft.com/office/drawing/2014/main" id="{8331CC73-874E-4701-A797-D6B21506CDEA}"/>
              </a:ext>
            </a:extLst>
          </p:cNvPr>
          <p:cNvSpPr>
            <a:spLocks noChangeArrowheads="1"/>
          </p:cNvSpPr>
          <p:nvPr/>
        </p:nvSpPr>
        <p:spPr bwMode="auto">
          <a:xfrm rot="5099306">
            <a:off x="8154610" y="471758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5" name="Oval 47">
            <a:extLst>
              <a:ext uri="{FF2B5EF4-FFF2-40B4-BE49-F238E27FC236}">
                <a16:creationId xmlns:a16="http://schemas.microsoft.com/office/drawing/2014/main" id="{48C0C546-B904-461F-B814-921F4D203A1A}"/>
              </a:ext>
            </a:extLst>
          </p:cNvPr>
          <p:cNvSpPr>
            <a:spLocks noChangeArrowheads="1"/>
          </p:cNvSpPr>
          <p:nvPr/>
        </p:nvSpPr>
        <p:spPr bwMode="auto">
          <a:xfrm rot="5816873">
            <a:off x="7991389" y="47192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6" name="Oval 47">
            <a:extLst>
              <a:ext uri="{FF2B5EF4-FFF2-40B4-BE49-F238E27FC236}">
                <a16:creationId xmlns:a16="http://schemas.microsoft.com/office/drawing/2014/main" id="{19348F6C-CA29-4268-A9D0-F5F57D0BC8CD}"/>
              </a:ext>
            </a:extLst>
          </p:cNvPr>
          <p:cNvSpPr>
            <a:spLocks noChangeArrowheads="1"/>
          </p:cNvSpPr>
          <p:nvPr/>
        </p:nvSpPr>
        <p:spPr bwMode="auto">
          <a:xfrm>
            <a:off x="8151428" y="423063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2557569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55283358"/>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461122"/>
                  </a:ext>
                </a:extLst>
              </a:tr>
            </a:tbl>
          </a:graphicData>
        </a:graphic>
      </p:graphicFrame>
      <p:sp>
        <p:nvSpPr>
          <p:cNvPr id="31" name="Oval 47">
            <a:extLst>
              <a:ext uri="{FF2B5EF4-FFF2-40B4-BE49-F238E27FC236}">
                <a16:creationId xmlns:a16="http://schemas.microsoft.com/office/drawing/2014/main" id="{4D95DB0D-A2AB-40E8-860C-041B1D011DB4}"/>
              </a:ext>
            </a:extLst>
          </p:cNvPr>
          <p:cNvSpPr>
            <a:spLocks noChangeArrowheads="1"/>
          </p:cNvSpPr>
          <p:nvPr/>
        </p:nvSpPr>
        <p:spPr bwMode="auto">
          <a:xfrm>
            <a:off x="4422061" y="126952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241405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22704860"/>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461122"/>
                  </a:ext>
                </a:extLst>
              </a:tr>
            </a:tbl>
          </a:graphicData>
        </a:graphic>
      </p:graphicFrame>
      <p:sp>
        <p:nvSpPr>
          <p:cNvPr id="31" name="Oval 47">
            <a:extLst>
              <a:ext uri="{FF2B5EF4-FFF2-40B4-BE49-F238E27FC236}">
                <a16:creationId xmlns:a16="http://schemas.microsoft.com/office/drawing/2014/main" id="{4D95DB0D-A2AB-40E8-860C-041B1D011DB4}"/>
              </a:ext>
            </a:extLst>
          </p:cNvPr>
          <p:cNvSpPr>
            <a:spLocks noChangeArrowheads="1"/>
          </p:cNvSpPr>
          <p:nvPr/>
        </p:nvSpPr>
        <p:spPr bwMode="auto">
          <a:xfrm>
            <a:off x="4422061" y="126952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410076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755422"/>
          </a:xfrm>
          <a:prstGeom prst="rect">
            <a:avLst/>
          </a:prstGeom>
          <a:noFill/>
        </p:spPr>
        <p:txBody>
          <a:bodyPr wrap="square">
            <a:spAutoFit/>
          </a:bodyPr>
          <a:lstStyle/>
          <a:p>
            <a:pPr eaLnBrk="1" fontAlgn="auto" hangingPunct="1">
              <a:spcBef>
                <a:spcPts val="0"/>
              </a:spcBef>
              <a:spcAft>
                <a:spcPts val="0"/>
              </a:spcAft>
              <a:defRPr/>
            </a:pPr>
            <a:r>
              <a:rPr lang="en-US" sz="3600" b="1" dirty="0">
                <a:solidFill>
                  <a:srgbClr val="0000CC"/>
                </a:solidFill>
                <a:latin typeface="Bell MT" pitchFamily="18" charset="0"/>
              </a:rPr>
              <a:t>   </a:t>
            </a:r>
          </a:p>
          <a:p>
            <a:pPr marL="742950" indent="-742950" eaLnBrk="1" fontAlgn="auto" hangingPunct="1">
              <a:spcBef>
                <a:spcPts val="0"/>
              </a:spcBef>
              <a:spcAft>
                <a:spcPts val="0"/>
              </a:spcAft>
              <a:buAutoNum type="arabicPeriod" startAt="2"/>
              <a:defRPr/>
            </a:pPr>
            <a:r>
              <a:rPr lang="en-US" sz="3600" b="1" dirty="0">
                <a:solidFill>
                  <a:srgbClr val="7030A0"/>
                </a:solidFill>
                <a:latin typeface="Bell MT" pitchFamily="18" charset="0"/>
              </a:rPr>
              <a:t>Covalent bonds -  between 2 or more </a:t>
            </a:r>
            <a:br>
              <a:rPr lang="en-US" sz="3600" b="1" dirty="0">
                <a:solidFill>
                  <a:srgbClr val="7030A0"/>
                </a:solidFill>
                <a:latin typeface="Bell MT" pitchFamily="18" charset="0"/>
              </a:rPr>
            </a:br>
            <a:r>
              <a:rPr lang="en-US" sz="3600" b="1" dirty="0">
                <a:solidFill>
                  <a:srgbClr val="7030A0"/>
                </a:solidFill>
                <a:latin typeface="Bell MT" pitchFamily="18" charset="0"/>
              </a:rPr>
              <a:t>                                   </a:t>
            </a:r>
            <a:r>
              <a:rPr lang="en-US" sz="3600" b="1" u="sng" dirty="0">
                <a:solidFill>
                  <a:srgbClr val="7030A0"/>
                </a:solidFill>
                <a:latin typeface="Bell MT" pitchFamily="18" charset="0"/>
              </a:rPr>
              <a:t>NONMETALS</a:t>
            </a:r>
            <a:r>
              <a:rPr lang="en-US" sz="3600" b="1" dirty="0">
                <a:solidFill>
                  <a:srgbClr val="7030A0"/>
                </a:solidFill>
                <a:latin typeface="Bell MT" pitchFamily="18" charset="0"/>
              </a:rPr>
              <a:t>  </a:t>
            </a:r>
            <a:br>
              <a:rPr lang="en-US" sz="3600" b="1" dirty="0">
                <a:solidFill>
                  <a:srgbClr val="7030A0"/>
                </a:solidFill>
                <a:latin typeface="Bell MT" pitchFamily="18" charset="0"/>
              </a:rPr>
            </a:br>
            <a:r>
              <a:rPr lang="en-US" sz="2000" b="1" dirty="0">
                <a:solidFill>
                  <a:srgbClr val="7030A0"/>
                </a:solidFill>
                <a:latin typeface="Bell MT" pitchFamily="18" charset="0"/>
              </a:rPr>
              <a:t> </a:t>
            </a:r>
            <a:br>
              <a:rPr lang="en-US" sz="3600" b="1" dirty="0">
                <a:solidFill>
                  <a:srgbClr val="7030A0"/>
                </a:solidFill>
                <a:latin typeface="Bell MT" pitchFamily="18" charset="0"/>
              </a:rPr>
            </a:br>
            <a:r>
              <a:rPr lang="en-US" sz="3600" b="1" dirty="0">
                <a:solidFill>
                  <a:srgbClr val="7030A0"/>
                </a:solidFill>
                <a:latin typeface="Bell MT" pitchFamily="18" charset="0"/>
              </a:rPr>
              <a:t>   Electrons are SHARED. </a:t>
            </a:r>
            <a:br>
              <a:rPr lang="en-US" sz="3600" b="1" dirty="0">
                <a:solidFill>
                  <a:srgbClr val="7030A0"/>
                </a:solidFill>
                <a:latin typeface="Bell MT" pitchFamily="18" charset="0"/>
              </a:rPr>
            </a:br>
            <a:r>
              <a:rPr lang="en-US" sz="2000" b="1" dirty="0">
                <a:solidFill>
                  <a:srgbClr val="7030A0"/>
                </a:solidFill>
                <a:latin typeface="Bell MT" pitchFamily="18" charset="0"/>
              </a:rPr>
              <a:t> </a:t>
            </a:r>
            <a:br>
              <a:rPr lang="en-US" sz="3600" b="1" dirty="0">
                <a:solidFill>
                  <a:srgbClr val="7030A0"/>
                </a:solidFill>
                <a:latin typeface="Bell MT" pitchFamily="18" charset="0"/>
              </a:rPr>
            </a:br>
            <a:r>
              <a:rPr lang="en-US" sz="3600" b="1" dirty="0">
                <a:solidFill>
                  <a:srgbClr val="7030A0"/>
                </a:solidFill>
                <a:latin typeface="Bell MT" pitchFamily="18" charset="0"/>
              </a:rPr>
              <a:t>   There are NO IONS ever.  </a:t>
            </a:r>
            <a:br>
              <a:rPr lang="en-US" sz="3600" b="1" dirty="0">
                <a:solidFill>
                  <a:srgbClr val="7030A0"/>
                </a:solidFill>
                <a:latin typeface="Bell MT" pitchFamily="18" charset="0"/>
              </a:rPr>
            </a:br>
            <a:r>
              <a:rPr lang="en-US" sz="2000" b="1" dirty="0">
                <a:solidFill>
                  <a:srgbClr val="7030A0"/>
                </a:solidFill>
                <a:latin typeface="Bell MT" pitchFamily="18" charset="0"/>
              </a:rPr>
              <a:t> </a:t>
            </a:r>
            <a:br>
              <a:rPr lang="en-US" sz="3600" b="1" dirty="0">
                <a:solidFill>
                  <a:srgbClr val="7030A0"/>
                </a:solidFill>
                <a:latin typeface="Bell MT" pitchFamily="18" charset="0"/>
              </a:rPr>
            </a:br>
            <a:r>
              <a:rPr lang="en-US" sz="3600" b="1" dirty="0">
                <a:solidFill>
                  <a:srgbClr val="7030A0"/>
                </a:solidFill>
                <a:latin typeface="Bell MT" pitchFamily="18" charset="0"/>
              </a:rPr>
              <a:t>   No metals make covalent bonds. </a:t>
            </a:r>
            <a:br>
              <a:rPr lang="en-US" sz="3600" b="1" dirty="0">
                <a:solidFill>
                  <a:srgbClr val="7030A0"/>
                </a:solidFill>
                <a:latin typeface="Bell MT" pitchFamily="18" charset="0"/>
              </a:rPr>
            </a:br>
            <a:r>
              <a:rPr lang="en-US" sz="2000" b="1" dirty="0">
                <a:solidFill>
                  <a:srgbClr val="7030A0"/>
                </a:solidFill>
                <a:latin typeface="Bell MT" pitchFamily="18" charset="0"/>
              </a:rPr>
              <a:t> </a:t>
            </a:r>
            <a:br>
              <a:rPr lang="en-US" sz="3600" b="1" dirty="0">
                <a:solidFill>
                  <a:srgbClr val="7030A0"/>
                </a:solidFill>
                <a:latin typeface="Bell MT" pitchFamily="18" charset="0"/>
              </a:rPr>
            </a:br>
            <a:r>
              <a:rPr lang="en-US" sz="3600" b="1" dirty="0">
                <a:solidFill>
                  <a:srgbClr val="7030A0"/>
                </a:solidFill>
                <a:latin typeface="Bell MT" pitchFamily="18" charset="0"/>
              </a:rPr>
              <a:t>   </a:t>
            </a:r>
            <a:r>
              <a:rPr lang="en-US" sz="3600" b="1" dirty="0">
                <a:solidFill>
                  <a:srgbClr val="0000CC"/>
                </a:solidFill>
                <a:latin typeface="Bell MT" pitchFamily="18" charset="0"/>
              </a:rPr>
              <a:t>Bonding atoms usually get FULL    </a:t>
            </a:r>
            <a:br>
              <a:rPr lang="en-US" sz="3600" b="1" dirty="0">
                <a:solidFill>
                  <a:srgbClr val="0000CC"/>
                </a:solidFill>
                <a:latin typeface="Bell MT" pitchFamily="18" charset="0"/>
              </a:rPr>
            </a:br>
            <a:r>
              <a:rPr lang="en-US" sz="3600" b="1" dirty="0">
                <a:solidFill>
                  <a:srgbClr val="0000CC"/>
                </a:solidFill>
                <a:latin typeface="Bell MT" pitchFamily="18" charset="0"/>
              </a:rPr>
              <a:t>   outer orbitals most of the time</a:t>
            </a:r>
            <a:endParaRPr lang="en-US" dirty="0">
              <a:latin typeface="Arial" charset="0"/>
            </a:endParaRPr>
          </a:p>
        </p:txBody>
      </p:sp>
    </p:spTree>
    <p:extLst>
      <p:ext uri="{BB962C8B-B14F-4D97-AF65-F5344CB8AC3E}">
        <p14:creationId xmlns:p14="http://schemas.microsoft.com/office/powerpoint/2010/main" val="3735967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8666041"/>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461122"/>
                  </a:ext>
                </a:extLst>
              </a:tr>
            </a:tbl>
          </a:graphicData>
        </a:graphic>
      </p:graphicFrame>
      <p:sp>
        <p:nvSpPr>
          <p:cNvPr id="30" name="Oval 47">
            <a:extLst>
              <a:ext uri="{FF2B5EF4-FFF2-40B4-BE49-F238E27FC236}">
                <a16:creationId xmlns:a16="http://schemas.microsoft.com/office/drawing/2014/main" id="{934EFFC0-DCDE-4FD8-89F3-911CCFEE94C1}"/>
              </a:ext>
            </a:extLst>
          </p:cNvPr>
          <p:cNvSpPr>
            <a:spLocks noChangeArrowheads="1"/>
          </p:cNvSpPr>
          <p:nvPr/>
        </p:nvSpPr>
        <p:spPr bwMode="auto">
          <a:xfrm>
            <a:off x="4313044" y="277493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1" name="Oval 47">
            <a:extLst>
              <a:ext uri="{FF2B5EF4-FFF2-40B4-BE49-F238E27FC236}">
                <a16:creationId xmlns:a16="http://schemas.microsoft.com/office/drawing/2014/main" id="{4D95DB0D-A2AB-40E8-860C-041B1D011DB4}"/>
              </a:ext>
            </a:extLst>
          </p:cNvPr>
          <p:cNvSpPr>
            <a:spLocks noChangeArrowheads="1"/>
          </p:cNvSpPr>
          <p:nvPr/>
        </p:nvSpPr>
        <p:spPr bwMode="auto">
          <a:xfrm>
            <a:off x="4422061" y="126952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3" name="Oval 47">
            <a:extLst>
              <a:ext uri="{FF2B5EF4-FFF2-40B4-BE49-F238E27FC236}">
                <a16:creationId xmlns:a16="http://schemas.microsoft.com/office/drawing/2014/main" id="{64F7F10F-B299-4383-A917-461B4C758A70}"/>
              </a:ext>
            </a:extLst>
          </p:cNvPr>
          <p:cNvSpPr>
            <a:spLocks noChangeArrowheads="1"/>
          </p:cNvSpPr>
          <p:nvPr/>
        </p:nvSpPr>
        <p:spPr bwMode="auto">
          <a:xfrm rot="5099306">
            <a:off x="4508861" y="277811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3248253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66147181"/>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Mg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461122"/>
                  </a:ext>
                </a:extLst>
              </a:tr>
            </a:tbl>
          </a:graphicData>
        </a:graphic>
      </p:graphicFrame>
      <p:sp>
        <p:nvSpPr>
          <p:cNvPr id="30" name="Oval 47">
            <a:extLst>
              <a:ext uri="{FF2B5EF4-FFF2-40B4-BE49-F238E27FC236}">
                <a16:creationId xmlns:a16="http://schemas.microsoft.com/office/drawing/2014/main" id="{934EFFC0-DCDE-4FD8-89F3-911CCFEE94C1}"/>
              </a:ext>
            </a:extLst>
          </p:cNvPr>
          <p:cNvSpPr>
            <a:spLocks noChangeArrowheads="1"/>
          </p:cNvSpPr>
          <p:nvPr/>
        </p:nvSpPr>
        <p:spPr bwMode="auto">
          <a:xfrm>
            <a:off x="4313044" y="277493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1" name="Oval 47">
            <a:extLst>
              <a:ext uri="{FF2B5EF4-FFF2-40B4-BE49-F238E27FC236}">
                <a16:creationId xmlns:a16="http://schemas.microsoft.com/office/drawing/2014/main" id="{4D95DB0D-A2AB-40E8-860C-041B1D011DB4}"/>
              </a:ext>
            </a:extLst>
          </p:cNvPr>
          <p:cNvSpPr>
            <a:spLocks noChangeArrowheads="1"/>
          </p:cNvSpPr>
          <p:nvPr/>
        </p:nvSpPr>
        <p:spPr bwMode="auto">
          <a:xfrm>
            <a:off x="4422061" y="126952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3" name="Oval 47">
            <a:extLst>
              <a:ext uri="{FF2B5EF4-FFF2-40B4-BE49-F238E27FC236}">
                <a16:creationId xmlns:a16="http://schemas.microsoft.com/office/drawing/2014/main" id="{64F7F10F-B299-4383-A917-461B4C758A70}"/>
              </a:ext>
            </a:extLst>
          </p:cNvPr>
          <p:cNvSpPr>
            <a:spLocks noChangeArrowheads="1"/>
          </p:cNvSpPr>
          <p:nvPr/>
        </p:nvSpPr>
        <p:spPr bwMode="auto">
          <a:xfrm rot="5099306">
            <a:off x="4508861" y="277811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1426330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87646026"/>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Mg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461122"/>
                  </a:ext>
                </a:extLst>
              </a:tr>
            </a:tbl>
          </a:graphicData>
        </a:graphic>
      </p:graphicFrame>
      <p:sp>
        <p:nvSpPr>
          <p:cNvPr id="8" name="Oval 47">
            <a:extLst>
              <a:ext uri="{FF2B5EF4-FFF2-40B4-BE49-F238E27FC236}">
                <a16:creationId xmlns:a16="http://schemas.microsoft.com/office/drawing/2014/main" id="{7605A45A-2745-4574-8AC4-83F163C8CC58}"/>
              </a:ext>
            </a:extLst>
          </p:cNvPr>
          <p:cNvSpPr>
            <a:spLocks noChangeArrowheads="1"/>
          </p:cNvSpPr>
          <p:nvPr/>
        </p:nvSpPr>
        <p:spPr bwMode="auto">
          <a:xfrm>
            <a:off x="4202945" y="438366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9" name="Oval 47">
            <a:extLst>
              <a:ext uri="{FF2B5EF4-FFF2-40B4-BE49-F238E27FC236}">
                <a16:creationId xmlns:a16="http://schemas.microsoft.com/office/drawing/2014/main" id="{963C957C-BBA9-40F4-BADA-05F80AF3B263}"/>
              </a:ext>
            </a:extLst>
          </p:cNvPr>
          <p:cNvSpPr>
            <a:spLocks noChangeArrowheads="1"/>
          </p:cNvSpPr>
          <p:nvPr/>
        </p:nvSpPr>
        <p:spPr bwMode="auto">
          <a:xfrm>
            <a:off x="4197510" y="455926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0" name="Oval 47">
            <a:extLst>
              <a:ext uri="{FF2B5EF4-FFF2-40B4-BE49-F238E27FC236}">
                <a16:creationId xmlns:a16="http://schemas.microsoft.com/office/drawing/2014/main" id="{1DD43B8C-461B-4C10-8C5A-9CC96B1F2CBE}"/>
              </a:ext>
            </a:extLst>
          </p:cNvPr>
          <p:cNvSpPr>
            <a:spLocks noChangeArrowheads="1"/>
          </p:cNvSpPr>
          <p:nvPr/>
        </p:nvSpPr>
        <p:spPr bwMode="auto">
          <a:xfrm>
            <a:off x="4429478" y="4191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0" name="Oval 47">
            <a:extLst>
              <a:ext uri="{FF2B5EF4-FFF2-40B4-BE49-F238E27FC236}">
                <a16:creationId xmlns:a16="http://schemas.microsoft.com/office/drawing/2014/main" id="{934EFFC0-DCDE-4FD8-89F3-911CCFEE94C1}"/>
              </a:ext>
            </a:extLst>
          </p:cNvPr>
          <p:cNvSpPr>
            <a:spLocks noChangeArrowheads="1"/>
          </p:cNvSpPr>
          <p:nvPr/>
        </p:nvSpPr>
        <p:spPr bwMode="auto">
          <a:xfrm>
            <a:off x="4313044" y="277493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1" name="Oval 47">
            <a:extLst>
              <a:ext uri="{FF2B5EF4-FFF2-40B4-BE49-F238E27FC236}">
                <a16:creationId xmlns:a16="http://schemas.microsoft.com/office/drawing/2014/main" id="{4D95DB0D-A2AB-40E8-860C-041B1D011DB4}"/>
              </a:ext>
            </a:extLst>
          </p:cNvPr>
          <p:cNvSpPr>
            <a:spLocks noChangeArrowheads="1"/>
          </p:cNvSpPr>
          <p:nvPr/>
        </p:nvSpPr>
        <p:spPr bwMode="auto">
          <a:xfrm>
            <a:off x="4422061" y="126952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3" name="Oval 47">
            <a:extLst>
              <a:ext uri="{FF2B5EF4-FFF2-40B4-BE49-F238E27FC236}">
                <a16:creationId xmlns:a16="http://schemas.microsoft.com/office/drawing/2014/main" id="{64F7F10F-B299-4383-A917-461B4C758A70}"/>
              </a:ext>
            </a:extLst>
          </p:cNvPr>
          <p:cNvSpPr>
            <a:spLocks noChangeArrowheads="1"/>
          </p:cNvSpPr>
          <p:nvPr/>
        </p:nvSpPr>
        <p:spPr bwMode="auto">
          <a:xfrm rot="5099306">
            <a:off x="4508861" y="277811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1110698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16147639"/>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Mg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Al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461122"/>
                  </a:ext>
                </a:extLst>
              </a:tr>
            </a:tbl>
          </a:graphicData>
        </a:graphic>
      </p:graphicFrame>
      <p:sp>
        <p:nvSpPr>
          <p:cNvPr id="8" name="Oval 47">
            <a:extLst>
              <a:ext uri="{FF2B5EF4-FFF2-40B4-BE49-F238E27FC236}">
                <a16:creationId xmlns:a16="http://schemas.microsoft.com/office/drawing/2014/main" id="{7605A45A-2745-4574-8AC4-83F163C8CC58}"/>
              </a:ext>
            </a:extLst>
          </p:cNvPr>
          <p:cNvSpPr>
            <a:spLocks noChangeArrowheads="1"/>
          </p:cNvSpPr>
          <p:nvPr/>
        </p:nvSpPr>
        <p:spPr bwMode="auto">
          <a:xfrm>
            <a:off x="4202945" y="438366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9" name="Oval 47">
            <a:extLst>
              <a:ext uri="{FF2B5EF4-FFF2-40B4-BE49-F238E27FC236}">
                <a16:creationId xmlns:a16="http://schemas.microsoft.com/office/drawing/2014/main" id="{963C957C-BBA9-40F4-BADA-05F80AF3B263}"/>
              </a:ext>
            </a:extLst>
          </p:cNvPr>
          <p:cNvSpPr>
            <a:spLocks noChangeArrowheads="1"/>
          </p:cNvSpPr>
          <p:nvPr/>
        </p:nvSpPr>
        <p:spPr bwMode="auto">
          <a:xfrm>
            <a:off x="4197510" y="455926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0" name="Oval 47">
            <a:extLst>
              <a:ext uri="{FF2B5EF4-FFF2-40B4-BE49-F238E27FC236}">
                <a16:creationId xmlns:a16="http://schemas.microsoft.com/office/drawing/2014/main" id="{1DD43B8C-461B-4C10-8C5A-9CC96B1F2CBE}"/>
              </a:ext>
            </a:extLst>
          </p:cNvPr>
          <p:cNvSpPr>
            <a:spLocks noChangeArrowheads="1"/>
          </p:cNvSpPr>
          <p:nvPr/>
        </p:nvSpPr>
        <p:spPr bwMode="auto">
          <a:xfrm>
            <a:off x="4429478" y="4191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0" name="Oval 47">
            <a:extLst>
              <a:ext uri="{FF2B5EF4-FFF2-40B4-BE49-F238E27FC236}">
                <a16:creationId xmlns:a16="http://schemas.microsoft.com/office/drawing/2014/main" id="{934EFFC0-DCDE-4FD8-89F3-911CCFEE94C1}"/>
              </a:ext>
            </a:extLst>
          </p:cNvPr>
          <p:cNvSpPr>
            <a:spLocks noChangeArrowheads="1"/>
          </p:cNvSpPr>
          <p:nvPr/>
        </p:nvSpPr>
        <p:spPr bwMode="auto">
          <a:xfrm>
            <a:off x="4313044" y="277493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1" name="Oval 47">
            <a:extLst>
              <a:ext uri="{FF2B5EF4-FFF2-40B4-BE49-F238E27FC236}">
                <a16:creationId xmlns:a16="http://schemas.microsoft.com/office/drawing/2014/main" id="{4D95DB0D-A2AB-40E8-860C-041B1D011DB4}"/>
              </a:ext>
            </a:extLst>
          </p:cNvPr>
          <p:cNvSpPr>
            <a:spLocks noChangeArrowheads="1"/>
          </p:cNvSpPr>
          <p:nvPr/>
        </p:nvSpPr>
        <p:spPr bwMode="auto">
          <a:xfrm>
            <a:off x="4422061" y="126952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3" name="Oval 47">
            <a:extLst>
              <a:ext uri="{FF2B5EF4-FFF2-40B4-BE49-F238E27FC236}">
                <a16:creationId xmlns:a16="http://schemas.microsoft.com/office/drawing/2014/main" id="{64F7F10F-B299-4383-A917-461B4C758A70}"/>
              </a:ext>
            </a:extLst>
          </p:cNvPr>
          <p:cNvSpPr>
            <a:spLocks noChangeArrowheads="1"/>
          </p:cNvSpPr>
          <p:nvPr/>
        </p:nvSpPr>
        <p:spPr bwMode="auto">
          <a:xfrm rot="5099306">
            <a:off x="4508861" y="277811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3191968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38871730"/>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Mg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Al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Silicon does not make ions in high school chemistry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Silicon does not make ions in high school chemistry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461122"/>
                  </a:ext>
                </a:extLst>
              </a:tr>
            </a:tbl>
          </a:graphicData>
        </a:graphic>
      </p:graphicFrame>
      <p:sp>
        <p:nvSpPr>
          <p:cNvPr id="8" name="Oval 47">
            <a:extLst>
              <a:ext uri="{FF2B5EF4-FFF2-40B4-BE49-F238E27FC236}">
                <a16:creationId xmlns:a16="http://schemas.microsoft.com/office/drawing/2014/main" id="{7605A45A-2745-4574-8AC4-83F163C8CC58}"/>
              </a:ext>
            </a:extLst>
          </p:cNvPr>
          <p:cNvSpPr>
            <a:spLocks noChangeArrowheads="1"/>
          </p:cNvSpPr>
          <p:nvPr/>
        </p:nvSpPr>
        <p:spPr bwMode="auto">
          <a:xfrm>
            <a:off x="4202945" y="438366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9" name="Oval 47">
            <a:extLst>
              <a:ext uri="{FF2B5EF4-FFF2-40B4-BE49-F238E27FC236}">
                <a16:creationId xmlns:a16="http://schemas.microsoft.com/office/drawing/2014/main" id="{963C957C-BBA9-40F4-BADA-05F80AF3B263}"/>
              </a:ext>
            </a:extLst>
          </p:cNvPr>
          <p:cNvSpPr>
            <a:spLocks noChangeArrowheads="1"/>
          </p:cNvSpPr>
          <p:nvPr/>
        </p:nvSpPr>
        <p:spPr bwMode="auto">
          <a:xfrm>
            <a:off x="4197510" y="455926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0" name="Oval 47">
            <a:extLst>
              <a:ext uri="{FF2B5EF4-FFF2-40B4-BE49-F238E27FC236}">
                <a16:creationId xmlns:a16="http://schemas.microsoft.com/office/drawing/2014/main" id="{1DD43B8C-461B-4C10-8C5A-9CC96B1F2CBE}"/>
              </a:ext>
            </a:extLst>
          </p:cNvPr>
          <p:cNvSpPr>
            <a:spLocks noChangeArrowheads="1"/>
          </p:cNvSpPr>
          <p:nvPr/>
        </p:nvSpPr>
        <p:spPr bwMode="auto">
          <a:xfrm>
            <a:off x="4429478" y="4191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0" name="Oval 47">
            <a:extLst>
              <a:ext uri="{FF2B5EF4-FFF2-40B4-BE49-F238E27FC236}">
                <a16:creationId xmlns:a16="http://schemas.microsoft.com/office/drawing/2014/main" id="{934EFFC0-DCDE-4FD8-89F3-911CCFEE94C1}"/>
              </a:ext>
            </a:extLst>
          </p:cNvPr>
          <p:cNvSpPr>
            <a:spLocks noChangeArrowheads="1"/>
          </p:cNvSpPr>
          <p:nvPr/>
        </p:nvSpPr>
        <p:spPr bwMode="auto">
          <a:xfrm>
            <a:off x="4313044" y="277493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1" name="Oval 47">
            <a:extLst>
              <a:ext uri="{FF2B5EF4-FFF2-40B4-BE49-F238E27FC236}">
                <a16:creationId xmlns:a16="http://schemas.microsoft.com/office/drawing/2014/main" id="{4D95DB0D-A2AB-40E8-860C-041B1D011DB4}"/>
              </a:ext>
            </a:extLst>
          </p:cNvPr>
          <p:cNvSpPr>
            <a:spLocks noChangeArrowheads="1"/>
          </p:cNvSpPr>
          <p:nvPr/>
        </p:nvSpPr>
        <p:spPr bwMode="auto">
          <a:xfrm>
            <a:off x="4422061" y="126952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3" name="Oval 47">
            <a:extLst>
              <a:ext uri="{FF2B5EF4-FFF2-40B4-BE49-F238E27FC236}">
                <a16:creationId xmlns:a16="http://schemas.microsoft.com/office/drawing/2014/main" id="{64F7F10F-B299-4383-A917-461B4C758A70}"/>
              </a:ext>
            </a:extLst>
          </p:cNvPr>
          <p:cNvSpPr>
            <a:spLocks noChangeArrowheads="1"/>
          </p:cNvSpPr>
          <p:nvPr/>
        </p:nvSpPr>
        <p:spPr bwMode="auto">
          <a:xfrm rot="5099306">
            <a:off x="4508861" y="277811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7" name="Oval 47">
            <a:extLst>
              <a:ext uri="{FF2B5EF4-FFF2-40B4-BE49-F238E27FC236}">
                <a16:creationId xmlns:a16="http://schemas.microsoft.com/office/drawing/2014/main" id="{D24E1A4B-CD34-469A-80D8-D9A07E86F8CC}"/>
              </a:ext>
            </a:extLst>
          </p:cNvPr>
          <p:cNvSpPr>
            <a:spLocks noChangeArrowheads="1"/>
          </p:cNvSpPr>
          <p:nvPr/>
        </p:nvSpPr>
        <p:spPr bwMode="auto">
          <a:xfrm>
            <a:off x="4391378" y="569640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0" name="Oval 47">
            <a:extLst>
              <a:ext uri="{FF2B5EF4-FFF2-40B4-BE49-F238E27FC236}">
                <a16:creationId xmlns:a16="http://schemas.microsoft.com/office/drawing/2014/main" id="{C87E6B0C-6294-43FD-BB83-D93544EF1D56}"/>
              </a:ext>
            </a:extLst>
          </p:cNvPr>
          <p:cNvSpPr>
            <a:spLocks noChangeArrowheads="1"/>
          </p:cNvSpPr>
          <p:nvPr/>
        </p:nvSpPr>
        <p:spPr bwMode="auto">
          <a:xfrm rot="5099306">
            <a:off x="4579945" y="616155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1" name="Oval 47">
            <a:extLst>
              <a:ext uri="{FF2B5EF4-FFF2-40B4-BE49-F238E27FC236}">
                <a16:creationId xmlns:a16="http://schemas.microsoft.com/office/drawing/2014/main" id="{F35A402D-C6EB-4974-9F40-2C5620FE4EC1}"/>
              </a:ext>
            </a:extLst>
          </p:cNvPr>
          <p:cNvSpPr>
            <a:spLocks noChangeArrowheads="1"/>
          </p:cNvSpPr>
          <p:nvPr/>
        </p:nvSpPr>
        <p:spPr bwMode="auto">
          <a:xfrm rot="5816873">
            <a:off x="4392524" y="616040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2" name="Oval 47">
            <a:extLst>
              <a:ext uri="{FF2B5EF4-FFF2-40B4-BE49-F238E27FC236}">
                <a16:creationId xmlns:a16="http://schemas.microsoft.com/office/drawing/2014/main" id="{F1936914-4839-498B-911E-E75243243536}"/>
              </a:ext>
            </a:extLst>
          </p:cNvPr>
          <p:cNvSpPr>
            <a:spLocks noChangeArrowheads="1"/>
          </p:cNvSpPr>
          <p:nvPr/>
        </p:nvSpPr>
        <p:spPr bwMode="auto">
          <a:xfrm>
            <a:off x="4575183" y="569640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697126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96771885"/>
              </p:ext>
            </p:extLst>
          </p:nvPr>
        </p:nvGraphicFramePr>
        <p:xfrm>
          <a:off x="0" y="0"/>
          <a:ext cx="9144002" cy="6857998"/>
        </p:xfrm>
        <a:graphic>
          <a:graphicData uri="http://schemas.openxmlformats.org/drawingml/2006/table">
            <a:tbl>
              <a:tblPr/>
              <a:tblGrid>
                <a:gridCol w="1828800">
                  <a:extLst>
                    <a:ext uri="{9D8B030D-6E8A-4147-A177-3AD203B41FA5}">
                      <a16:colId xmlns:a16="http://schemas.microsoft.com/office/drawing/2014/main" val="20000"/>
                    </a:ext>
                  </a:extLst>
                </a:gridCol>
                <a:gridCol w="1780913">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461122"/>
                  </a:ext>
                </a:extLst>
              </a:tr>
            </a:tbl>
          </a:graphicData>
        </a:graphic>
      </p:graphicFrame>
      <p:sp>
        <p:nvSpPr>
          <p:cNvPr id="13" name="Oval 47">
            <a:extLst>
              <a:ext uri="{FF2B5EF4-FFF2-40B4-BE49-F238E27FC236}">
                <a16:creationId xmlns:a16="http://schemas.microsoft.com/office/drawing/2014/main" id="{0E118CA0-849B-454E-B3A3-2CF40E2F1BD8}"/>
              </a:ext>
            </a:extLst>
          </p:cNvPr>
          <p:cNvSpPr>
            <a:spLocks noChangeArrowheads="1"/>
          </p:cNvSpPr>
          <p:nvPr/>
        </p:nvSpPr>
        <p:spPr bwMode="auto">
          <a:xfrm>
            <a:off x="4235788" y="150213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4" name="Oval 47">
            <a:extLst>
              <a:ext uri="{FF2B5EF4-FFF2-40B4-BE49-F238E27FC236}">
                <a16:creationId xmlns:a16="http://schemas.microsoft.com/office/drawing/2014/main" id="{313CCD90-83F3-4DA5-87DA-E62D74D5638B}"/>
              </a:ext>
            </a:extLst>
          </p:cNvPr>
          <p:cNvSpPr>
            <a:spLocks noChangeArrowheads="1"/>
          </p:cNvSpPr>
          <p:nvPr/>
        </p:nvSpPr>
        <p:spPr bwMode="auto">
          <a:xfrm>
            <a:off x="4236844" y="164019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5" name="Oval 47">
            <a:extLst>
              <a:ext uri="{FF2B5EF4-FFF2-40B4-BE49-F238E27FC236}">
                <a16:creationId xmlns:a16="http://schemas.microsoft.com/office/drawing/2014/main" id="{4D8A0BBF-0416-440E-9A25-AB2C721EDDC5}"/>
              </a:ext>
            </a:extLst>
          </p:cNvPr>
          <p:cNvSpPr>
            <a:spLocks noChangeArrowheads="1"/>
          </p:cNvSpPr>
          <p:nvPr/>
        </p:nvSpPr>
        <p:spPr bwMode="auto">
          <a:xfrm>
            <a:off x="4381264" y="13104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6" name="Oval 47">
            <a:extLst>
              <a:ext uri="{FF2B5EF4-FFF2-40B4-BE49-F238E27FC236}">
                <a16:creationId xmlns:a16="http://schemas.microsoft.com/office/drawing/2014/main" id="{D57F5D2C-E781-4CC3-88D9-94A9B5316F5B}"/>
              </a:ext>
            </a:extLst>
          </p:cNvPr>
          <p:cNvSpPr>
            <a:spLocks noChangeArrowheads="1"/>
          </p:cNvSpPr>
          <p:nvPr/>
        </p:nvSpPr>
        <p:spPr bwMode="auto">
          <a:xfrm>
            <a:off x="4679634" y="146805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0" name="Oval 47">
            <a:extLst>
              <a:ext uri="{FF2B5EF4-FFF2-40B4-BE49-F238E27FC236}">
                <a16:creationId xmlns:a16="http://schemas.microsoft.com/office/drawing/2014/main" id="{1114DB7E-FE42-4945-98E7-B6E08EBC2697}"/>
              </a:ext>
            </a:extLst>
          </p:cNvPr>
          <p:cNvSpPr>
            <a:spLocks noChangeArrowheads="1"/>
          </p:cNvSpPr>
          <p:nvPr/>
        </p:nvSpPr>
        <p:spPr bwMode="auto">
          <a:xfrm>
            <a:off x="4511500" y="13104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2191133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66021925"/>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461122"/>
                  </a:ext>
                </a:extLst>
              </a:tr>
            </a:tbl>
          </a:graphicData>
        </a:graphic>
      </p:graphicFrame>
      <p:sp>
        <p:nvSpPr>
          <p:cNvPr id="13" name="Oval 47">
            <a:extLst>
              <a:ext uri="{FF2B5EF4-FFF2-40B4-BE49-F238E27FC236}">
                <a16:creationId xmlns:a16="http://schemas.microsoft.com/office/drawing/2014/main" id="{0E118CA0-849B-454E-B3A3-2CF40E2F1BD8}"/>
              </a:ext>
            </a:extLst>
          </p:cNvPr>
          <p:cNvSpPr>
            <a:spLocks noChangeArrowheads="1"/>
          </p:cNvSpPr>
          <p:nvPr/>
        </p:nvSpPr>
        <p:spPr bwMode="auto">
          <a:xfrm>
            <a:off x="4235788" y="150213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4" name="Oval 47">
            <a:extLst>
              <a:ext uri="{FF2B5EF4-FFF2-40B4-BE49-F238E27FC236}">
                <a16:creationId xmlns:a16="http://schemas.microsoft.com/office/drawing/2014/main" id="{313CCD90-83F3-4DA5-87DA-E62D74D5638B}"/>
              </a:ext>
            </a:extLst>
          </p:cNvPr>
          <p:cNvSpPr>
            <a:spLocks noChangeArrowheads="1"/>
          </p:cNvSpPr>
          <p:nvPr/>
        </p:nvSpPr>
        <p:spPr bwMode="auto">
          <a:xfrm>
            <a:off x="4236844" y="164019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5" name="Oval 47">
            <a:extLst>
              <a:ext uri="{FF2B5EF4-FFF2-40B4-BE49-F238E27FC236}">
                <a16:creationId xmlns:a16="http://schemas.microsoft.com/office/drawing/2014/main" id="{4D8A0BBF-0416-440E-9A25-AB2C721EDDC5}"/>
              </a:ext>
            </a:extLst>
          </p:cNvPr>
          <p:cNvSpPr>
            <a:spLocks noChangeArrowheads="1"/>
          </p:cNvSpPr>
          <p:nvPr/>
        </p:nvSpPr>
        <p:spPr bwMode="auto">
          <a:xfrm>
            <a:off x="4381264" y="13104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6" name="Oval 47">
            <a:extLst>
              <a:ext uri="{FF2B5EF4-FFF2-40B4-BE49-F238E27FC236}">
                <a16:creationId xmlns:a16="http://schemas.microsoft.com/office/drawing/2014/main" id="{D57F5D2C-E781-4CC3-88D9-94A9B5316F5B}"/>
              </a:ext>
            </a:extLst>
          </p:cNvPr>
          <p:cNvSpPr>
            <a:spLocks noChangeArrowheads="1"/>
          </p:cNvSpPr>
          <p:nvPr/>
        </p:nvSpPr>
        <p:spPr bwMode="auto">
          <a:xfrm>
            <a:off x="4679634" y="146805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0" name="Oval 47">
            <a:extLst>
              <a:ext uri="{FF2B5EF4-FFF2-40B4-BE49-F238E27FC236}">
                <a16:creationId xmlns:a16="http://schemas.microsoft.com/office/drawing/2014/main" id="{1114DB7E-FE42-4945-98E7-B6E08EBC2697}"/>
              </a:ext>
            </a:extLst>
          </p:cNvPr>
          <p:cNvSpPr>
            <a:spLocks noChangeArrowheads="1"/>
          </p:cNvSpPr>
          <p:nvPr/>
        </p:nvSpPr>
        <p:spPr bwMode="auto">
          <a:xfrm>
            <a:off x="4511500" y="13104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1" name="Oval 47">
            <a:extLst>
              <a:ext uri="{FF2B5EF4-FFF2-40B4-BE49-F238E27FC236}">
                <a16:creationId xmlns:a16="http://schemas.microsoft.com/office/drawing/2014/main" id="{8915DAEC-E4B7-4454-A7F7-C30E77B79D07}"/>
              </a:ext>
            </a:extLst>
          </p:cNvPr>
          <p:cNvSpPr>
            <a:spLocks noChangeArrowheads="1"/>
          </p:cNvSpPr>
          <p:nvPr/>
        </p:nvSpPr>
        <p:spPr bwMode="auto">
          <a:xfrm>
            <a:off x="7847544" y="153599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2" name="Oval 47">
            <a:extLst>
              <a:ext uri="{FF2B5EF4-FFF2-40B4-BE49-F238E27FC236}">
                <a16:creationId xmlns:a16="http://schemas.microsoft.com/office/drawing/2014/main" id="{C5FE8800-166C-45B4-B705-B4332331C880}"/>
              </a:ext>
            </a:extLst>
          </p:cNvPr>
          <p:cNvSpPr>
            <a:spLocks noChangeArrowheads="1"/>
          </p:cNvSpPr>
          <p:nvPr/>
        </p:nvSpPr>
        <p:spPr bwMode="auto">
          <a:xfrm>
            <a:off x="7848600" y="167406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3" name="Oval 47">
            <a:extLst>
              <a:ext uri="{FF2B5EF4-FFF2-40B4-BE49-F238E27FC236}">
                <a16:creationId xmlns:a16="http://schemas.microsoft.com/office/drawing/2014/main" id="{E18854CD-6ECA-484A-B494-DC2806613698}"/>
              </a:ext>
            </a:extLst>
          </p:cNvPr>
          <p:cNvSpPr>
            <a:spLocks noChangeArrowheads="1"/>
          </p:cNvSpPr>
          <p:nvPr/>
        </p:nvSpPr>
        <p:spPr bwMode="auto">
          <a:xfrm>
            <a:off x="7993020" y="134434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4" name="Oval 47">
            <a:extLst>
              <a:ext uri="{FF2B5EF4-FFF2-40B4-BE49-F238E27FC236}">
                <a16:creationId xmlns:a16="http://schemas.microsoft.com/office/drawing/2014/main" id="{87B81616-1267-478A-9353-072D1E0BDACA}"/>
              </a:ext>
            </a:extLst>
          </p:cNvPr>
          <p:cNvSpPr>
            <a:spLocks noChangeArrowheads="1"/>
          </p:cNvSpPr>
          <p:nvPr/>
        </p:nvSpPr>
        <p:spPr bwMode="auto">
          <a:xfrm>
            <a:off x="8291390" y="15019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5" name="Oval 47">
            <a:extLst>
              <a:ext uri="{FF2B5EF4-FFF2-40B4-BE49-F238E27FC236}">
                <a16:creationId xmlns:a16="http://schemas.microsoft.com/office/drawing/2014/main" id="{E4987A1C-5203-404F-BEAE-255E8BA0526A}"/>
              </a:ext>
            </a:extLst>
          </p:cNvPr>
          <p:cNvSpPr>
            <a:spLocks noChangeArrowheads="1"/>
          </p:cNvSpPr>
          <p:nvPr/>
        </p:nvSpPr>
        <p:spPr bwMode="auto">
          <a:xfrm>
            <a:off x="8299122" y="168253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6" name="Oval 47">
            <a:extLst>
              <a:ext uri="{FF2B5EF4-FFF2-40B4-BE49-F238E27FC236}">
                <a16:creationId xmlns:a16="http://schemas.microsoft.com/office/drawing/2014/main" id="{F3C5E621-D782-48EF-A6AD-7209CD929154}"/>
              </a:ext>
            </a:extLst>
          </p:cNvPr>
          <p:cNvSpPr>
            <a:spLocks noChangeArrowheads="1"/>
          </p:cNvSpPr>
          <p:nvPr/>
        </p:nvSpPr>
        <p:spPr bwMode="auto">
          <a:xfrm rot="5099306">
            <a:off x="8162269" y="181088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7" name="Oval 47">
            <a:extLst>
              <a:ext uri="{FF2B5EF4-FFF2-40B4-BE49-F238E27FC236}">
                <a16:creationId xmlns:a16="http://schemas.microsoft.com/office/drawing/2014/main" id="{43951956-3F14-4442-8336-7C65C5A92AE6}"/>
              </a:ext>
            </a:extLst>
          </p:cNvPr>
          <p:cNvSpPr>
            <a:spLocks noChangeArrowheads="1"/>
          </p:cNvSpPr>
          <p:nvPr/>
        </p:nvSpPr>
        <p:spPr bwMode="auto">
          <a:xfrm rot="5816873">
            <a:off x="8001443" y="180974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8" name="Oval 47">
            <a:extLst>
              <a:ext uri="{FF2B5EF4-FFF2-40B4-BE49-F238E27FC236}">
                <a16:creationId xmlns:a16="http://schemas.microsoft.com/office/drawing/2014/main" id="{0A743030-5F67-4C04-9BE4-2DD526CFD0AD}"/>
              </a:ext>
            </a:extLst>
          </p:cNvPr>
          <p:cNvSpPr>
            <a:spLocks noChangeArrowheads="1"/>
          </p:cNvSpPr>
          <p:nvPr/>
        </p:nvSpPr>
        <p:spPr bwMode="auto">
          <a:xfrm>
            <a:off x="8123256" y="134434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3242424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89865507"/>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461122"/>
                  </a:ext>
                </a:extLst>
              </a:tr>
            </a:tbl>
          </a:graphicData>
        </a:graphic>
      </p:graphicFrame>
      <p:sp>
        <p:nvSpPr>
          <p:cNvPr id="13" name="Oval 47">
            <a:extLst>
              <a:ext uri="{FF2B5EF4-FFF2-40B4-BE49-F238E27FC236}">
                <a16:creationId xmlns:a16="http://schemas.microsoft.com/office/drawing/2014/main" id="{0E118CA0-849B-454E-B3A3-2CF40E2F1BD8}"/>
              </a:ext>
            </a:extLst>
          </p:cNvPr>
          <p:cNvSpPr>
            <a:spLocks noChangeArrowheads="1"/>
          </p:cNvSpPr>
          <p:nvPr/>
        </p:nvSpPr>
        <p:spPr bwMode="auto">
          <a:xfrm>
            <a:off x="4235788" y="150213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4" name="Oval 47">
            <a:extLst>
              <a:ext uri="{FF2B5EF4-FFF2-40B4-BE49-F238E27FC236}">
                <a16:creationId xmlns:a16="http://schemas.microsoft.com/office/drawing/2014/main" id="{313CCD90-83F3-4DA5-87DA-E62D74D5638B}"/>
              </a:ext>
            </a:extLst>
          </p:cNvPr>
          <p:cNvSpPr>
            <a:spLocks noChangeArrowheads="1"/>
          </p:cNvSpPr>
          <p:nvPr/>
        </p:nvSpPr>
        <p:spPr bwMode="auto">
          <a:xfrm>
            <a:off x="4236844" y="164019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5" name="Oval 47">
            <a:extLst>
              <a:ext uri="{FF2B5EF4-FFF2-40B4-BE49-F238E27FC236}">
                <a16:creationId xmlns:a16="http://schemas.microsoft.com/office/drawing/2014/main" id="{4D8A0BBF-0416-440E-9A25-AB2C721EDDC5}"/>
              </a:ext>
            </a:extLst>
          </p:cNvPr>
          <p:cNvSpPr>
            <a:spLocks noChangeArrowheads="1"/>
          </p:cNvSpPr>
          <p:nvPr/>
        </p:nvSpPr>
        <p:spPr bwMode="auto">
          <a:xfrm>
            <a:off x="4381264" y="13104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6" name="Oval 47">
            <a:extLst>
              <a:ext uri="{FF2B5EF4-FFF2-40B4-BE49-F238E27FC236}">
                <a16:creationId xmlns:a16="http://schemas.microsoft.com/office/drawing/2014/main" id="{D57F5D2C-E781-4CC3-88D9-94A9B5316F5B}"/>
              </a:ext>
            </a:extLst>
          </p:cNvPr>
          <p:cNvSpPr>
            <a:spLocks noChangeArrowheads="1"/>
          </p:cNvSpPr>
          <p:nvPr/>
        </p:nvSpPr>
        <p:spPr bwMode="auto">
          <a:xfrm>
            <a:off x="4679634" y="146805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0" name="Oval 47">
            <a:extLst>
              <a:ext uri="{FF2B5EF4-FFF2-40B4-BE49-F238E27FC236}">
                <a16:creationId xmlns:a16="http://schemas.microsoft.com/office/drawing/2014/main" id="{1114DB7E-FE42-4945-98E7-B6E08EBC2697}"/>
              </a:ext>
            </a:extLst>
          </p:cNvPr>
          <p:cNvSpPr>
            <a:spLocks noChangeArrowheads="1"/>
          </p:cNvSpPr>
          <p:nvPr/>
        </p:nvSpPr>
        <p:spPr bwMode="auto">
          <a:xfrm>
            <a:off x="4511500" y="13104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1" name="Oval 47">
            <a:extLst>
              <a:ext uri="{FF2B5EF4-FFF2-40B4-BE49-F238E27FC236}">
                <a16:creationId xmlns:a16="http://schemas.microsoft.com/office/drawing/2014/main" id="{8915DAEC-E4B7-4454-A7F7-C30E77B79D07}"/>
              </a:ext>
            </a:extLst>
          </p:cNvPr>
          <p:cNvSpPr>
            <a:spLocks noChangeArrowheads="1"/>
          </p:cNvSpPr>
          <p:nvPr/>
        </p:nvSpPr>
        <p:spPr bwMode="auto">
          <a:xfrm>
            <a:off x="7847544" y="153599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2" name="Oval 47">
            <a:extLst>
              <a:ext uri="{FF2B5EF4-FFF2-40B4-BE49-F238E27FC236}">
                <a16:creationId xmlns:a16="http://schemas.microsoft.com/office/drawing/2014/main" id="{C5FE8800-166C-45B4-B705-B4332331C880}"/>
              </a:ext>
            </a:extLst>
          </p:cNvPr>
          <p:cNvSpPr>
            <a:spLocks noChangeArrowheads="1"/>
          </p:cNvSpPr>
          <p:nvPr/>
        </p:nvSpPr>
        <p:spPr bwMode="auto">
          <a:xfrm>
            <a:off x="7848600" y="167406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3" name="Oval 47">
            <a:extLst>
              <a:ext uri="{FF2B5EF4-FFF2-40B4-BE49-F238E27FC236}">
                <a16:creationId xmlns:a16="http://schemas.microsoft.com/office/drawing/2014/main" id="{E18854CD-6ECA-484A-B494-DC2806613698}"/>
              </a:ext>
            </a:extLst>
          </p:cNvPr>
          <p:cNvSpPr>
            <a:spLocks noChangeArrowheads="1"/>
          </p:cNvSpPr>
          <p:nvPr/>
        </p:nvSpPr>
        <p:spPr bwMode="auto">
          <a:xfrm>
            <a:off x="7993020" y="134434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4" name="Oval 47">
            <a:extLst>
              <a:ext uri="{FF2B5EF4-FFF2-40B4-BE49-F238E27FC236}">
                <a16:creationId xmlns:a16="http://schemas.microsoft.com/office/drawing/2014/main" id="{87B81616-1267-478A-9353-072D1E0BDACA}"/>
              </a:ext>
            </a:extLst>
          </p:cNvPr>
          <p:cNvSpPr>
            <a:spLocks noChangeArrowheads="1"/>
          </p:cNvSpPr>
          <p:nvPr/>
        </p:nvSpPr>
        <p:spPr bwMode="auto">
          <a:xfrm>
            <a:off x="8291390" y="15019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5" name="Oval 47">
            <a:extLst>
              <a:ext uri="{FF2B5EF4-FFF2-40B4-BE49-F238E27FC236}">
                <a16:creationId xmlns:a16="http://schemas.microsoft.com/office/drawing/2014/main" id="{E4987A1C-5203-404F-BEAE-255E8BA0526A}"/>
              </a:ext>
            </a:extLst>
          </p:cNvPr>
          <p:cNvSpPr>
            <a:spLocks noChangeArrowheads="1"/>
          </p:cNvSpPr>
          <p:nvPr/>
        </p:nvSpPr>
        <p:spPr bwMode="auto">
          <a:xfrm>
            <a:off x="8299122" y="168253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6" name="Oval 47">
            <a:extLst>
              <a:ext uri="{FF2B5EF4-FFF2-40B4-BE49-F238E27FC236}">
                <a16:creationId xmlns:a16="http://schemas.microsoft.com/office/drawing/2014/main" id="{F3C5E621-D782-48EF-A6AD-7209CD929154}"/>
              </a:ext>
            </a:extLst>
          </p:cNvPr>
          <p:cNvSpPr>
            <a:spLocks noChangeArrowheads="1"/>
          </p:cNvSpPr>
          <p:nvPr/>
        </p:nvSpPr>
        <p:spPr bwMode="auto">
          <a:xfrm rot="5099306">
            <a:off x="8162269" y="181088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7" name="Oval 47">
            <a:extLst>
              <a:ext uri="{FF2B5EF4-FFF2-40B4-BE49-F238E27FC236}">
                <a16:creationId xmlns:a16="http://schemas.microsoft.com/office/drawing/2014/main" id="{43951956-3F14-4442-8336-7C65C5A92AE6}"/>
              </a:ext>
            </a:extLst>
          </p:cNvPr>
          <p:cNvSpPr>
            <a:spLocks noChangeArrowheads="1"/>
          </p:cNvSpPr>
          <p:nvPr/>
        </p:nvSpPr>
        <p:spPr bwMode="auto">
          <a:xfrm rot="5816873">
            <a:off x="8001443" y="180974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8" name="Oval 47">
            <a:extLst>
              <a:ext uri="{FF2B5EF4-FFF2-40B4-BE49-F238E27FC236}">
                <a16:creationId xmlns:a16="http://schemas.microsoft.com/office/drawing/2014/main" id="{0A743030-5F67-4C04-9BE4-2DD526CFD0AD}"/>
              </a:ext>
            </a:extLst>
          </p:cNvPr>
          <p:cNvSpPr>
            <a:spLocks noChangeArrowheads="1"/>
          </p:cNvSpPr>
          <p:nvPr/>
        </p:nvSpPr>
        <p:spPr bwMode="auto">
          <a:xfrm>
            <a:off x="8123256" y="134434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9" name="Oval 47">
            <a:extLst>
              <a:ext uri="{FF2B5EF4-FFF2-40B4-BE49-F238E27FC236}">
                <a16:creationId xmlns:a16="http://schemas.microsoft.com/office/drawing/2014/main" id="{4F31370A-94A2-4B9D-B646-DD9511CBF499}"/>
              </a:ext>
            </a:extLst>
          </p:cNvPr>
          <p:cNvSpPr>
            <a:spLocks noChangeArrowheads="1"/>
          </p:cNvSpPr>
          <p:nvPr/>
        </p:nvSpPr>
        <p:spPr bwMode="auto">
          <a:xfrm>
            <a:off x="4234732" y="299525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2" name="Oval 47">
            <a:extLst>
              <a:ext uri="{FF2B5EF4-FFF2-40B4-BE49-F238E27FC236}">
                <a16:creationId xmlns:a16="http://schemas.microsoft.com/office/drawing/2014/main" id="{A561858D-15BA-4411-8EBD-CAE914213B37}"/>
              </a:ext>
            </a:extLst>
          </p:cNvPr>
          <p:cNvSpPr>
            <a:spLocks noChangeArrowheads="1"/>
          </p:cNvSpPr>
          <p:nvPr/>
        </p:nvSpPr>
        <p:spPr bwMode="auto">
          <a:xfrm>
            <a:off x="4235788" y="31333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5" name="Oval 47">
            <a:extLst>
              <a:ext uri="{FF2B5EF4-FFF2-40B4-BE49-F238E27FC236}">
                <a16:creationId xmlns:a16="http://schemas.microsoft.com/office/drawing/2014/main" id="{C1A25BFF-5945-44AB-8430-C089113C363C}"/>
              </a:ext>
            </a:extLst>
          </p:cNvPr>
          <p:cNvSpPr>
            <a:spLocks noChangeArrowheads="1"/>
          </p:cNvSpPr>
          <p:nvPr/>
        </p:nvSpPr>
        <p:spPr bwMode="auto">
          <a:xfrm>
            <a:off x="4678578" y="296117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6" name="Oval 47">
            <a:extLst>
              <a:ext uri="{FF2B5EF4-FFF2-40B4-BE49-F238E27FC236}">
                <a16:creationId xmlns:a16="http://schemas.microsoft.com/office/drawing/2014/main" id="{B27E1BCE-BAC0-4950-8C00-2B909489F581}"/>
              </a:ext>
            </a:extLst>
          </p:cNvPr>
          <p:cNvSpPr>
            <a:spLocks noChangeArrowheads="1"/>
          </p:cNvSpPr>
          <p:nvPr/>
        </p:nvSpPr>
        <p:spPr bwMode="auto">
          <a:xfrm>
            <a:off x="4686310" y="314178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8" name="Oval 47">
            <a:extLst>
              <a:ext uri="{FF2B5EF4-FFF2-40B4-BE49-F238E27FC236}">
                <a16:creationId xmlns:a16="http://schemas.microsoft.com/office/drawing/2014/main" id="{46FB3BF2-A226-487F-9B4A-49EED5FB8E0B}"/>
              </a:ext>
            </a:extLst>
          </p:cNvPr>
          <p:cNvSpPr>
            <a:spLocks noChangeArrowheads="1"/>
          </p:cNvSpPr>
          <p:nvPr/>
        </p:nvSpPr>
        <p:spPr bwMode="auto">
          <a:xfrm rot="5099306">
            <a:off x="4549457" y="327014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9" name="Oval 47">
            <a:extLst>
              <a:ext uri="{FF2B5EF4-FFF2-40B4-BE49-F238E27FC236}">
                <a16:creationId xmlns:a16="http://schemas.microsoft.com/office/drawing/2014/main" id="{8C6FA506-8651-4BA7-84B2-C1BCD97B8338}"/>
              </a:ext>
            </a:extLst>
          </p:cNvPr>
          <p:cNvSpPr>
            <a:spLocks noChangeArrowheads="1"/>
          </p:cNvSpPr>
          <p:nvPr/>
        </p:nvSpPr>
        <p:spPr bwMode="auto">
          <a:xfrm rot="5816873">
            <a:off x="4388631" y="326899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2749445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36159231"/>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461122"/>
                  </a:ext>
                </a:extLst>
              </a:tr>
            </a:tbl>
          </a:graphicData>
        </a:graphic>
      </p:graphicFrame>
      <p:sp>
        <p:nvSpPr>
          <p:cNvPr id="13" name="Oval 47">
            <a:extLst>
              <a:ext uri="{FF2B5EF4-FFF2-40B4-BE49-F238E27FC236}">
                <a16:creationId xmlns:a16="http://schemas.microsoft.com/office/drawing/2014/main" id="{0E118CA0-849B-454E-B3A3-2CF40E2F1BD8}"/>
              </a:ext>
            </a:extLst>
          </p:cNvPr>
          <p:cNvSpPr>
            <a:spLocks noChangeArrowheads="1"/>
          </p:cNvSpPr>
          <p:nvPr/>
        </p:nvSpPr>
        <p:spPr bwMode="auto">
          <a:xfrm>
            <a:off x="4235788" y="150213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4" name="Oval 47">
            <a:extLst>
              <a:ext uri="{FF2B5EF4-FFF2-40B4-BE49-F238E27FC236}">
                <a16:creationId xmlns:a16="http://schemas.microsoft.com/office/drawing/2014/main" id="{313CCD90-83F3-4DA5-87DA-E62D74D5638B}"/>
              </a:ext>
            </a:extLst>
          </p:cNvPr>
          <p:cNvSpPr>
            <a:spLocks noChangeArrowheads="1"/>
          </p:cNvSpPr>
          <p:nvPr/>
        </p:nvSpPr>
        <p:spPr bwMode="auto">
          <a:xfrm>
            <a:off x="4236844" y="164019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5" name="Oval 47">
            <a:extLst>
              <a:ext uri="{FF2B5EF4-FFF2-40B4-BE49-F238E27FC236}">
                <a16:creationId xmlns:a16="http://schemas.microsoft.com/office/drawing/2014/main" id="{4D8A0BBF-0416-440E-9A25-AB2C721EDDC5}"/>
              </a:ext>
            </a:extLst>
          </p:cNvPr>
          <p:cNvSpPr>
            <a:spLocks noChangeArrowheads="1"/>
          </p:cNvSpPr>
          <p:nvPr/>
        </p:nvSpPr>
        <p:spPr bwMode="auto">
          <a:xfrm>
            <a:off x="4381264" y="13104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6" name="Oval 47">
            <a:extLst>
              <a:ext uri="{FF2B5EF4-FFF2-40B4-BE49-F238E27FC236}">
                <a16:creationId xmlns:a16="http://schemas.microsoft.com/office/drawing/2014/main" id="{D57F5D2C-E781-4CC3-88D9-94A9B5316F5B}"/>
              </a:ext>
            </a:extLst>
          </p:cNvPr>
          <p:cNvSpPr>
            <a:spLocks noChangeArrowheads="1"/>
          </p:cNvSpPr>
          <p:nvPr/>
        </p:nvSpPr>
        <p:spPr bwMode="auto">
          <a:xfrm>
            <a:off x="4679634" y="146805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0" name="Oval 47">
            <a:extLst>
              <a:ext uri="{FF2B5EF4-FFF2-40B4-BE49-F238E27FC236}">
                <a16:creationId xmlns:a16="http://schemas.microsoft.com/office/drawing/2014/main" id="{1114DB7E-FE42-4945-98E7-B6E08EBC2697}"/>
              </a:ext>
            </a:extLst>
          </p:cNvPr>
          <p:cNvSpPr>
            <a:spLocks noChangeArrowheads="1"/>
          </p:cNvSpPr>
          <p:nvPr/>
        </p:nvSpPr>
        <p:spPr bwMode="auto">
          <a:xfrm>
            <a:off x="4511500" y="13104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1" name="Oval 47">
            <a:extLst>
              <a:ext uri="{FF2B5EF4-FFF2-40B4-BE49-F238E27FC236}">
                <a16:creationId xmlns:a16="http://schemas.microsoft.com/office/drawing/2014/main" id="{8915DAEC-E4B7-4454-A7F7-C30E77B79D07}"/>
              </a:ext>
            </a:extLst>
          </p:cNvPr>
          <p:cNvSpPr>
            <a:spLocks noChangeArrowheads="1"/>
          </p:cNvSpPr>
          <p:nvPr/>
        </p:nvSpPr>
        <p:spPr bwMode="auto">
          <a:xfrm>
            <a:off x="7847544" y="153599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2" name="Oval 47">
            <a:extLst>
              <a:ext uri="{FF2B5EF4-FFF2-40B4-BE49-F238E27FC236}">
                <a16:creationId xmlns:a16="http://schemas.microsoft.com/office/drawing/2014/main" id="{C5FE8800-166C-45B4-B705-B4332331C880}"/>
              </a:ext>
            </a:extLst>
          </p:cNvPr>
          <p:cNvSpPr>
            <a:spLocks noChangeArrowheads="1"/>
          </p:cNvSpPr>
          <p:nvPr/>
        </p:nvSpPr>
        <p:spPr bwMode="auto">
          <a:xfrm>
            <a:off x="7848600" y="167406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3" name="Oval 47">
            <a:extLst>
              <a:ext uri="{FF2B5EF4-FFF2-40B4-BE49-F238E27FC236}">
                <a16:creationId xmlns:a16="http://schemas.microsoft.com/office/drawing/2014/main" id="{E18854CD-6ECA-484A-B494-DC2806613698}"/>
              </a:ext>
            </a:extLst>
          </p:cNvPr>
          <p:cNvSpPr>
            <a:spLocks noChangeArrowheads="1"/>
          </p:cNvSpPr>
          <p:nvPr/>
        </p:nvSpPr>
        <p:spPr bwMode="auto">
          <a:xfrm>
            <a:off x="7993020" y="134434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4" name="Oval 47">
            <a:extLst>
              <a:ext uri="{FF2B5EF4-FFF2-40B4-BE49-F238E27FC236}">
                <a16:creationId xmlns:a16="http://schemas.microsoft.com/office/drawing/2014/main" id="{87B81616-1267-478A-9353-072D1E0BDACA}"/>
              </a:ext>
            </a:extLst>
          </p:cNvPr>
          <p:cNvSpPr>
            <a:spLocks noChangeArrowheads="1"/>
          </p:cNvSpPr>
          <p:nvPr/>
        </p:nvSpPr>
        <p:spPr bwMode="auto">
          <a:xfrm>
            <a:off x="8291390" y="15019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5" name="Oval 47">
            <a:extLst>
              <a:ext uri="{FF2B5EF4-FFF2-40B4-BE49-F238E27FC236}">
                <a16:creationId xmlns:a16="http://schemas.microsoft.com/office/drawing/2014/main" id="{E4987A1C-5203-404F-BEAE-255E8BA0526A}"/>
              </a:ext>
            </a:extLst>
          </p:cNvPr>
          <p:cNvSpPr>
            <a:spLocks noChangeArrowheads="1"/>
          </p:cNvSpPr>
          <p:nvPr/>
        </p:nvSpPr>
        <p:spPr bwMode="auto">
          <a:xfrm>
            <a:off x="8299122" y="168253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6" name="Oval 47">
            <a:extLst>
              <a:ext uri="{FF2B5EF4-FFF2-40B4-BE49-F238E27FC236}">
                <a16:creationId xmlns:a16="http://schemas.microsoft.com/office/drawing/2014/main" id="{F3C5E621-D782-48EF-A6AD-7209CD929154}"/>
              </a:ext>
            </a:extLst>
          </p:cNvPr>
          <p:cNvSpPr>
            <a:spLocks noChangeArrowheads="1"/>
          </p:cNvSpPr>
          <p:nvPr/>
        </p:nvSpPr>
        <p:spPr bwMode="auto">
          <a:xfrm rot="5099306">
            <a:off x="8162269" y="181088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7" name="Oval 47">
            <a:extLst>
              <a:ext uri="{FF2B5EF4-FFF2-40B4-BE49-F238E27FC236}">
                <a16:creationId xmlns:a16="http://schemas.microsoft.com/office/drawing/2014/main" id="{43951956-3F14-4442-8336-7C65C5A92AE6}"/>
              </a:ext>
            </a:extLst>
          </p:cNvPr>
          <p:cNvSpPr>
            <a:spLocks noChangeArrowheads="1"/>
          </p:cNvSpPr>
          <p:nvPr/>
        </p:nvSpPr>
        <p:spPr bwMode="auto">
          <a:xfrm rot="5816873">
            <a:off x="8001443" y="180974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8" name="Oval 47">
            <a:extLst>
              <a:ext uri="{FF2B5EF4-FFF2-40B4-BE49-F238E27FC236}">
                <a16:creationId xmlns:a16="http://schemas.microsoft.com/office/drawing/2014/main" id="{0A743030-5F67-4C04-9BE4-2DD526CFD0AD}"/>
              </a:ext>
            </a:extLst>
          </p:cNvPr>
          <p:cNvSpPr>
            <a:spLocks noChangeArrowheads="1"/>
          </p:cNvSpPr>
          <p:nvPr/>
        </p:nvSpPr>
        <p:spPr bwMode="auto">
          <a:xfrm>
            <a:off x="8123256" y="134434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9" name="Oval 47">
            <a:extLst>
              <a:ext uri="{FF2B5EF4-FFF2-40B4-BE49-F238E27FC236}">
                <a16:creationId xmlns:a16="http://schemas.microsoft.com/office/drawing/2014/main" id="{4F31370A-94A2-4B9D-B646-DD9511CBF499}"/>
              </a:ext>
            </a:extLst>
          </p:cNvPr>
          <p:cNvSpPr>
            <a:spLocks noChangeArrowheads="1"/>
          </p:cNvSpPr>
          <p:nvPr/>
        </p:nvSpPr>
        <p:spPr bwMode="auto">
          <a:xfrm>
            <a:off x="4234732" y="299525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2" name="Oval 47">
            <a:extLst>
              <a:ext uri="{FF2B5EF4-FFF2-40B4-BE49-F238E27FC236}">
                <a16:creationId xmlns:a16="http://schemas.microsoft.com/office/drawing/2014/main" id="{A561858D-15BA-4411-8EBD-CAE914213B37}"/>
              </a:ext>
            </a:extLst>
          </p:cNvPr>
          <p:cNvSpPr>
            <a:spLocks noChangeArrowheads="1"/>
          </p:cNvSpPr>
          <p:nvPr/>
        </p:nvSpPr>
        <p:spPr bwMode="auto">
          <a:xfrm>
            <a:off x="4235788" y="31333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5" name="Oval 47">
            <a:extLst>
              <a:ext uri="{FF2B5EF4-FFF2-40B4-BE49-F238E27FC236}">
                <a16:creationId xmlns:a16="http://schemas.microsoft.com/office/drawing/2014/main" id="{C1A25BFF-5945-44AB-8430-C089113C363C}"/>
              </a:ext>
            </a:extLst>
          </p:cNvPr>
          <p:cNvSpPr>
            <a:spLocks noChangeArrowheads="1"/>
          </p:cNvSpPr>
          <p:nvPr/>
        </p:nvSpPr>
        <p:spPr bwMode="auto">
          <a:xfrm>
            <a:off x="4678578" y="296117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6" name="Oval 47">
            <a:extLst>
              <a:ext uri="{FF2B5EF4-FFF2-40B4-BE49-F238E27FC236}">
                <a16:creationId xmlns:a16="http://schemas.microsoft.com/office/drawing/2014/main" id="{B27E1BCE-BAC0-4950-8C00-2B909489F581}"/>
              </a:ext>
            </a:extLst>
          </p:cNvPr>
          <p:cNvSpPr>
            <a:spLocks noChangeArrowheads="1"/>
          </p:cNvSpPr>
          <p:nvPr/>
        </p:nvSpPr>
        <p:spPr bwMode="auto">
          <a:xfrm>
            <a:off x="4686310" y="314178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8" name="Oval 47">
            <a:extLst>
              <a:ext uri="{FF2B5EF4-FFF2-40B4-BE49-F238E27FC236}">
                <a16:creationId xmlns:a16="http://schemas.microsoft.com/office/drawing/2014/main" id="{46FB3BF2-A226-487F-9B4A-49EED5FB8E0B}"/>
              </a:ext>
            </a:extLst>
          </p:cNvPr>
          <p:cNvSpPr>
            <a:spLocks noChangeArrowheads="1"/>
          </p:cNvSpPr>
          <p:nvPr/>
        </p:nvSpPr>
        <p:spPr bwMode="auto">
          <a:xfrm rot="5099306">
            <a:off x="4549457" y="327014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9" name="Oval 47">
            <a:extLst>
              <a:ext uri="{FF2B5EF4-FFF2-40B4-BE49-F238E27FC236}">
                <a16:creationId xmlns:a16="http://schemas.microsoft.com/office/drawing/2014/main" id="{8C6FA506-8651-4BA7-84B2-C1BCD97B8338}"/>
              </a:ext>
            </a:extLst>
          </p:cNvPr>
          <p:cNvSpPr>
            <a:spLocks noChangeArrowheads="1"/>
          </p:cNvSpPr>
          <p:nvPr/>
        </p:nvSpPr>
        <p:spPr bwMode="auto">
          <a:xfrm rot="5816873">
            <a:off x="4388631" y="326899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4" name="Oval 47">
            <a:extLst>
              <a:ext uri="{FF2B5EF4-FFF2-40B4-BE49-F238E27FC236}">
                <a16:creationId xmlns:a16="http://schemas.microsoft.com/office/drawing/2014/main" id="{831A3144-021F-4F49-BC36-D0F76368C91F}"/>
              </a:ext>
            </a:extLst>
          </p:cNvPr>
          <p:cNvSpPr>
            <a:spLocks noChangeArrowheads="1"/>
          </p:cNvSpPr>
          <p:nvPr/>
        </p:nvSpPr>
        <p:spPr bwMode="auto">
          <a:xfrm>
            <a:off x="7859181" y="299345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5" name="Oval 47">
            <a:extLst>
              <a:ext uri="{FF2B5EF4-FFF2-40B4-BE49-F238E27FC236}">
                <a16:creationId xmlns:a16="http://schemas.microsoft.com/office/drawing/2014/main" id="{5E932DC2-C284-4665-98F1-C4B3A4340BA9}"/>
              </a:ext>
            </a:extLst>
          </p:cNvPr>
          <p:cNvSpPr>
            <a:spLocks noChangeArrowheads="1"/>
          </p:cNvSpPr>
          <p:nvPr/>
        </p:nvSpPr>
        <p:spPr bwMode="auto">
          <a:xfrm>
            <a:off x="7860237" y="313151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6" name="Oval 47">
            <a:extLst>
              <a:ext uri="{FF2B5EF4-FFF2-40B4-BE49-F238E27FC236}">
                <a16:creationId xmlns:a16="http://schemas.microsoft.com/office/drawing/2014/main" id="{B8FA6532-2690-4E48-8B13-C0389CF03B69}"/>
              </a:ext>
            </a:extLst>
          </p:cNvPr>
          <p:cNvSpPr>
            <a:spLocks noChangeArrowheads="1"/>
          </p:cNvSpPr>
          <p:nvPr/>
        </p:nvSpPr>
        <p:spPr bwMode="auto">
          <a:xfrm>
            <a:off x="8004657"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7" name="Oval 47">
            <a:extLst>
              <a:ext uri="{FF2B5EF4-FFF2-40B4-BE49-F238E27FC236}">
                <a16:creationId xmlns:a16="http://schemas.microsoft.com/office/drawing/2014/main" id="{6726EF1A-174C-47C6-8937-D67E359E648B}"/>
              </a:ext>
            </a:extLst>
          </p:cNvPr>
          <p:cNvSpPr>
            <a:spLocks noChangeArrowheads="1"/>
          </p:cNvSpPr>
          <p:nvPr/>
        </p:nvSpPr>
        <p:spPr bwMode="auto">
          <a:xfrm>
            <a:off x="8303027" y="295937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8" name="Oval 47">
            <a:extLst>
              <a:ext uri="{FF2B5EF4-FFF2-40B4-BE49-F238E27FC236}">
                <a16:creationId xmlns:a16="http://schemas.microsoft.com/office/drawing/2014/main" id="{14D78874-8A48-42DF-B583-1BED0BE54F5E}"/>
              </a:ext>
            </a:extLst>
          </p:cNvPr>
          <p:cNvSpPr>
            <a:spLocks noChangeArrowheads="1"/>
          </p:cNvSpPr>
          <p:nvPr/>
        </p:nvSpPr>
        <p:spPr bwMode="auto">
          <a:xfrm>
            <a:off x="8310759" y="313999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9" name="Oval 47">
            <a:extLst>
              <a:ext uri="{FF2B5EF4-FFF2-40B4-BE49-F238E27FC236}">
                <a16:creationId xmlns:a16="http://schemas.microsoft.com/office/drawing/2014/main" id="{91395F87-C81F-4344-8600-49D6766F16BF}"/>
              </a:ext>
            </a:extLst>
          </p:cNvPr>
          <p:cNvSpPr>
            <a:spLocks noChangeArrowheads="1"/>
          </p:cNvSpPr>
          <p:nvPr/>
        </p:nvSpPr>
        <p:spPr bwMode="auto">
          <a:xfrm rot="5099306">
            <a:off x="8173906" y="326834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0" name="Oval 47">
            <a:extLst>
              <a:ext uri="{FF2B5EF4-FFF2-40B4-BE49-F238E27FC236}">
                <a16:creationId xmlns:a16="http://schemas.microsoft.com/office/drawing/2014/main" id="{3AE0EE84-20AD-4AAA-9664-F2E2C7C48EF1}"/>
              </a:ext>
            </a:extLst>
          </p:cNvPr>
          <p:cNvSpPr>
            <a:spLocks noChangeArrowheads="1"/>
          </p:cNvSpPr>
          <p:nvPr/>
        </p:nvSpPr>
        <p:spPr bwMode="auto">
          <a:xfrm rot="5816873">
            <a:off x="8013080" y="326719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1" name="Oval 47">
            <a:extLst>
              <a:ext uri="{FF2B5EF4-FFF2-40B4-BE49-F238E27FC236}">
                <a16:creationId xmlns:a16="http://schemas.microsoft.com/office/drawing/2014/main" id="{733FA754-1EC5-4332-BDC8-4BD25D08120D}"/>
              </a:ext>
            </a:extLst>
          </p:cNvPr>
          <p:cNvSpPr>
            <a:spLocks noChangeArrowheads="1"/>
          </p:cNvSpPr>
          <p:nvPr/>
        </p:nvSpPr>
        <p:spPr bwMode="auto">
          <a:xfrm>
            <a:off x="8134893"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3564012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90341671"/>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461122"/>
                  </a:ext>
                </a:extLst>
              </a:tr>
            </a:tbl>
          </a:graphicData>
        </a:graphic>
      </p:graphicFrame>
      <p:sp>
        <p:nvSpPr>
          <p:cNvPr id="13" name="Oval 47">
            <a:extLst>
              <a:ext uri="{FF2B5EF4-FFF2-40B4-BE49-F238E27FC236}">
                <a16:creationId xmlns:a16="http://schemas.microsoft.com/office/drawing/2014/main" id="{0E118CA0-849B-454E-B3A3-2CF40E2F1BD8}"/>
              </a:ext>
            </a:extLst>
          </p:cNvPr>
          <p:cNvSpPr>
            <a:spLocks noChangeArrowheads="1"/>
          </p:cNvSpPr>
          <p:nvPr/>
        </p:nvSpPr>
        <p:spPr bwMode="auto">
          <a:xfrm>
            <a:off x="4235788" y="150213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4" name="Oval 47">
            <a:extLst>
              <a:ext uri="{FF2B5EF4-FFF2-40B4-BE49-F238E27FC236}">
                <a16:creationId xmlns:a16="http://schemas.microsoft.com/office/drawing/2014/main" id="{313CCD90-83F3-4DA5-87DA-E62D74D5638B}"/>
              </a:ext>
            </a:extLst>
          </p:cNvPr>
          <p:cNvSpPr>
            <a:spLocks noChangeArrowheads="1"/>
          </p:cNvSpPr>
          <p:nvPr/>
        </p:nvSpPr>
        <p:spPr bwMode="auto">
          <a:xfrm>
            <a:off x="4236844" y="164019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5" name="Oval 47">
            <a:extLst>
              <a:ext uri="{FF2B5EF4-FFF2-40B4-BE49-F238E27FC236}">
                <a16:creationId xmlns:a16="http://schemas.microsoft.com/office/drawing/2014/main" id="{4D8A0BBF-0416-440E-9A25-AB2C721EDDC5}"/>
              </a:ext>
            </a:extLst>
          </p:cNvPr>
          <p:cNvSpPr>
            <a:spLocks noChangeArrowheads="1"/>
          </p:cNvSpPr>
          <p:nvPr/>
        </p:nvSpPr>
        <p:spPr bwMode="auto">
          <a:xfrm>
            <a:off x="4381264" y="13104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6" name="Oval 47">
            <a:extLst>
              <a:ext uri="{FF2B5EF4-FFF2-40B4-BE49-F238E27FC236}">
                <a16:creationId xmlns:a16="http://schemas.microsoft.com/office/drawing/2014/main" id="{D57F5D2C-E781-4CC3-88D9-94A9B5316F5B}"/>
              </a:ext>
            </a:extLst>
          </p:cNvPr>
          <p:cNvSpPr>
            <a:spLocks noChangeArrowheads="1"/>
          </p:cNvSpPr>
          <p:nvPr/>
        </p:nvSpPr>
        <p:spPr bwMode="auto">
          <a:xfrm>
            <a:off x="4679634" y="146805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0" name="Oval 47">
            <a:extLst>
              <a:ext uri="{FF2B5EF4-FFF2-40B4-BE49-F238E27FC236}">
                <a16:creationId xmlns:a16="http://schemas.microsoft.com/office/drawing/2014/main" id="{1114DB7E-FE42-4945-98E7-B6E08EBC2697}"/>
              </a:ext>
            </a:extLst>
          </p:cNvPr>
          <p:cNvSpPr>
            <a:spLocks noChangeArrowheads="1"/>
          </p:cNvSpPr>
          <p:nvPr/>
        </p:nvSpPr>
        <p:spPr bwMode="auto">
          <a:xfrm>
            <a:off x="4511500" y="13104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1" name="Oval 47">
            <a:extLst>
              <a:ext uri="{FF2B5EF4-FFF2-40B4-BE49-F238E27FC236}">
                <a16:creationId xmlns:a16="http://schemas.microsoft.com/office/drawing/2014/main" id="{8915DAEC-E4B7-4454-A7F7-C30E77B79D07}"/>
              </a:ext>
            </a:extLst>
          </p:cNvPr>
          <p:cNvSpPr>
            <a:spLocks noChangeArrowheads="1"/>
          </p:cNvSpPr>
          <p:nvPr/>
        </p:nvSpPr>
        <p:spPr bwMode="auto">
          <a:xfrm>
            <a:off x="7847544" y="153599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2" name="Oval 47">
            <a:extLst>
              <a:ext uri="{FF2B5EF4-FFF2-40B4-BE49-F238E27FC236}">
                <a16:creationId xmlns:a16="http://schemas.microsoft.com/office/drawing/2014/main" id="{C5FE8800-166C-45B4-B705-B4332331C880}"/>
              </a:ext>
            </a:extLst>
          </p:cNvPr>
          <p:cNvSpPr>
            <a:spLocks noChangeArrowheads="1"/>
          </p:cNvSpPr>
          <p:nvPr/>
        </p:nvSpPr>
        <p:spPr bwMode="auto">
          <a:xfrm>
            <a:off x="7848600" y="167406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3" name="Oval 47">
            <a:extLst>
              <a:ext uri="{FF2B5EF4-FFF2-40B4-BE49-F238E27FC236}">
                <a16:creationId xmlns:a16="http://schemas.microsoft.com/office/drawing/2014/main" id="{E18854CD-6ECA-484A-B494-DC2806613698}"/>
              </a:ext>
            </a:extLst>
          </p:cNvPr>
          <p:cNvSpPr>
            <a:spLocks noChangeArrowheads="1"/>
          </p:cNvSpPr>
          <p:nvPr/>
        </p:nvSpPr>
        <p:spPr bwMode="auto">
          <a:xfrm>
            <a:off x="7993020" y="134434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4" name="Oval 47">
            <a:extLst>
              <a:ext uri="{FF2B5EF4-FFF2-40B4-BE49-F238E27FC236}">
                <a16:creationId xmlns:a16="http://schemas.microsoft.com/office/drawing/2014/main" id="{87B81616-1267-478A-9353-072D1E0BDACA}"/>
              </a:ext>
            </a:extLst>
          </p:cNvPr>
          <p:cNvSpPr>
            <a:spLocks noChangeArrowheads="1"/>
          </p:cNvSpPr>
          <p:nvPr/>
        </p:nvSpPr>
        <p:spPr bwMode="auto">
          <a:xfrm>
            <a:off x="8291390" y="15019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5" name="Oval 47">
            <a:extLst>
              <a:ext uri="{FF2B5EF4-FFF2-40B4-BE49-F238E27FC236}">
                <a16:creationId xmlns:a16="http://schemas.microsoft.com/office/drawing/2014/main" id="{E4987A1C-5203-404F-BEAE-255E8BA0526A}"/>
              </a:ext>
            </a:extLst>
          </p:cNvPr>
          <p:cNvSpPr>
            <a:spLocks noChangeArrowheads="1"/>
          </p:cNvSpPr>
          <p:nvPr/>
        </p:nvSpPr>
        <p:spPr bwMode="auto">
          <a:xfrm>
            <a:off x="8299122" y="168253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6" name="Oval 47">
            <a:extLst>
              <a:ext uri="{FF2B5EF4-FFF2-40B4-BE49-F238E27FC236}">
                <a16:creationId xmlns:a16="http://schemas.microsoft.com/office/drawing/2014/main" id="{F3C5E621-D782-48EF-A6AD-7209CD929154}"/>
              </a:ext>
            </a:extLst>
          </p:cNvPr>
          <p:cNvSpPr>
            <a:spLocks noChangeArrowheads="1"/>
          </p:cNvSpPr>
          <p:nvPr/>
        </p:nvSpPr>
        <p:spPr bwMode="auto">
          <a:xfrm rot="5099306">
            <a:off x="8162269" y="181088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7" name="Oval 47">
            <a:extLst>
              <a:ext uri="{FF2B5EF4-FFF2-40B4-BE49-F238E27FC236}">
                <a16:creationId xmlns:a16="http://schemas.microsoft.com/office/drawing/2014/main" id="{43951956-3F14-4442-8336-7C65C5A92AE6}"/>
              </a:ext>
            </a:extLst>
          </p:cNvPr>
          <p:cNvSpPr>
            <a:spLocks noChangeArrowheads="1"/>
          </p:cNvSpPr>
          <p:nvPr/>
        </p:nvSpPr>
        <p:spPr bwMode="auto">
          <a:xfrm rot="5816873">
            <a:off x="8001443" y="180974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8" name="Oval 47">
            <a:extLst>
              <a:ext uri="{FF2B5EF4-FFF2-40B4-BE49-F238E27FC236}">
                <a16:creationId xmlns:a16="http://schemas.microsoft.com/office/drawing/2014/main" id="{0A743030-5F67-4C04-9BE4-2DD526CFD0AD}"/>
              </a:ext>
            </a:extLst>
          </p:cNvPr>
          <p:cNvSpPr>
            <a:spLocks noChangeArrowheads="1"/>
          </p:cNvSpPr>
          <p:nvPr/>
        </p:nvSpPr>
        <p:spPr bwMode="auto">
          <a:xfrm>
            <a:off x="8123256" y="134434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9" name="Oval 47">
            <a:extLst>
              <a:ext uri="{FF2B5EF4-FFF2-40B4-BE49-F238E27FC236}">
                <a16:creationId xmlns:a16="http://schemas.microsoft.com/office/drawing/2014/main" id="{4F31370A-94A2-4B9D-B646-DD9511CBF499}"/>
              </a:ext>
            </a:extLst>
          </p:cNvPr>
          <p:cNvSpPr>
            <a:spLocks noChangeArrowheads="1"/>
          </p:cNvSpPr>
          <p:nvPr/>
        </p:nvSpPr>
        <p:spPr bwMode="auto">
          <a:xfrm>
            <a:off x="4234732" y="299525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2" name="Oval 47">
            <a:extLst>
              <a:ext uri="{FF2B5EF4-FFF2-40B4-BE49-F238E27FC236}">
                <a16:creationId xmlns:a16="http://schemas.microsoft.com/office/drawing/2014/main" id="{A561858D-15BA-4411-8EBD-CAE914213B37}"/>
              </a:ext>
            </a:extLst>
          </p:cNvPr>
          <p:cNvSpPr>
            <a:spLocks noChangeArrowheads="1"/>
          </p:cNvSpPr>
          <p:nvPr/>
        </p:nvSpPr>
        <p:spPr bwMode="auto">
          <a:xfrm>
            <a:off x="4235788" y="31333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5" name="Oval 47">
            <a:extLst>
              <a:ext uri="{FF2B5EF4-FFF2-40B4-BE49-F238E27FC236}">
                <a16:creationId xmlns:a16="http://schemas.microsoft.com/office/drawing/2014/main" id="{C1A25BFF-5945-44AB-8430-C089113C363C}"/>
              </a:ext>
            </a:extLst>
          </p:cNvPr>
          <p:cNvSpPr>
            <a:spLocks noChangeArrowheads="1"/>
          </p:cNvSpPr>
          <p:nvPr/>
        </p:nvSpPr>
        <p:spPr bwMode="auto">
          <a:xfrm>
            <a:off x="4678578" y="296117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6" name="Oval 47">
            <a:extLst>
              <a:ext uri="{FF2B5EF4-FFF2-40B4-BE49-F238E27FC236}">
                <a16:creationId xmlns:a16="http://schemas.microsoft.com/office/drawing/2014/main" id="{B27E1BCE-BAC0-4950-8C00-2B909489F581}"/>
              </a:ext>
            </a:extLst>
          </p:cNvPr>
          <p:cNvSpPr>
            <a:spLocks noChangeArrowheads="1"/>
          </p:cNvSpPr>
          <p:nvPr/>
        </p:nvSpPr>
        <p:spPr bwMode="auto">
          <a:xfrm>
            <a:off x="4686310" y="314178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8" name="Oval 47">
            <a:extLst>
              <a:ext uri="{FF2B5EF4-FFF2-40B4-BE49-F238E27FC236}">
                <a16:creationId xmlns:a16="http://schemas.microsoft.com/office/drawing/2014/main" id="{46FB3BF2-A226-487F-9B4A-49EED5FB8E0B}"/>
              </a:ext>
            </a:extLst>
          </p:cNvPr>
          <p:cNvSpPr>
            <a:spLocks noChangeArrowheads="1"/>
          </p:cNvSpPr>
          <p:nvPr/>
        </p:nvSpPr>
        <p:spPr bwMode="auto">
          <a:xfrm rot="5099306">
            <a:off x="4549457" y="327014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9" name="Oval 47">
            <a:extLst>
              <a:ext uri="{FF2B5EF4-FFF2-40B4-BE49-F238E27FC236}">
                <a16:creationId xmlns:a16="http://schemas.microsoft.com/office/drawing/2014/main" id="{8C6FA506-8651-4BA7-84B2-C1BCD97B8338}"/>
              </a:ext>
            </a:extLst>
          </p:cNvPr>
          <p:cNvSpPr>
            <a:spLocks noChangeArrowheads="1"/>
          </p:cNvSpPr>
          <p:nvPr/>
        </p:nvSpPr>
        <p:spPr bwMode="auto">
          <a:xfrm rot="5816873">
            <a:off x="4388631" y="326899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4" name="Oval 47">
            <a:extLst>
              <a:ext uri="{FF2B5EF4-FFF2-40B4-BE49-F238E27FC236}">
                <a16:creationId xmlns:a16="http://schemas.microsoft.com/office/drawing/2014/main" id="{831A3144-021F-4F49-BC36-D0F76368C91F}"/>
              </a:ext>
            </a:extLst>
          </p:cNvPr>
          <p:cNvSpPr>
            <a:spLocks noChangeArrowheads="1"/>
          </p:cNvSpPr>
          <p:nvPr/>
        </p:nvSpPr>
        <p:spPr bwMode="auto">
          <a:xfrm>
            <a:off x="7859181" y="299345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5" name="Oval 47">
            <a:extLst>
              <a:ext uri="{FF2B5EF4-FFF2-40B4-BE49-F238E27FC236}">
                <a16:creationId xmlns:a16="http://schemas.microsoft.com/office/drawing/2014/main" id="{5E932DC2-C284-4665-98F1-C4B3A4340BA9}"/>
              </a:ext>
            </a:extLst>
          </p:cNvPr>
          <p:cNvSpPr>
            <a:spLocks noChangeArrowheads="1"/>
          </p:cNvSpPr>
          <p:nvPr/>
        </p:nvSpPr>
        <p:spPr bwMode="auto">
          <a:xfrm>
            <a:off x="7860237" y="313151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6" name="Oval 47">
            <a:extLst>
              <a:ext uri="{FF2B5EF4-FFF2-40B4-BE49-F238E27FC236}">
                <a16:creationId xmlns:a16="http://schemas.microsoft.com/office/drawing/2014/main" id="{B8FA6532-2690-4E48-8B13-C0389CF03B69}"/>
              </a:ext>
            </a:extLst>
          </p:cNvPr>
          <p:cNvSpPr>
            <a:spLocks noChangeArrowheads="1"/>
          </p:cNvSpPr>
          <p:nvPr/>
        </p:nvSpPr>
        <p:spPr bwMode="auto">
          <a:xfrm>
            <a:off x="8004657"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7" name="Oval 47">
            <a:extLst>
              <a:ext uri="{FF2B5EF4-FFF2-40B4-BE49-F238E27FC236}">
                <a16:creationId xmlns:a16="http://schemas.microsoft.com/office/drawing/2014/main" id="{6726EF1A-174C-47C6-8937-D67E359E648B}"/>
              </a:ext>
            </a:extLst>
          </p:cNvPr>
          <p:cNvSpPr>
            <a:spLocks noChangeArrowheads="1"/>
          </p:cNvSpPr>
          <p:nvPr/>
        </p:nvSpPr>
        <p:spPr bwMode="auto">
          <a:xfrm>
            <a:off x="8303027" y="295937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8" name="Oval 47">
            <a:extLst>
              <a:ext uri="{FF2B5EF4-FFF2-40B4-BE49-F238E27FC236}">
                <a16:creationId xmlns:a16="http://schemas.microsoft.com/office/drawing/2014/main" id="{14D78874-8A48-42DF-B583-1BED0BE54F5E}"/>
              </a:ext>
            </a:extLst>
          </p:cNvPr>
          <p:cNvSpPr>
            <a:spLocks noChangeArrowheads="1"/>
          </p:cNvSpPr>
          <p:nvPr/>
        </p:nvSpPr>
        <p:spPr bwMode="auto">
          <a:xfrm>
            <a:off x="8310759" y="313999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9" name="Oval 47">
            <a:extLst>
              <a:ext uri="{FF2B5EF4-FFF2-40B4-BE49-F238E27FC236}">
                <a16:creationId xmlns:a16="http://schemas.microsoft.com/office/drawing/2014/main" id="{91395F87-C81F-4344-8600-49D6766F16BF}"/>
              </a:ext>
            </a:extLst>
          </p:cNvPr>
          <p:cNvSpPr>
            <a:spLocks noChangeArrowheads="1"/>
          </p:cNvSpPr>
          <p:nvPr/>
        </p:nvSpPr>
        <p:spPr bwMode="auto">
          <a:xfrm rot="5099306">
            <a:off x="8173906" y="326834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0" name="Oval 47">
            <a:extLst>
              <a:ext uri="{FF2B5EF4-FFF2-40B4-BE49-F238E27FC236}">
                <a16:creationId xmlns:a16="http://schemas.microsoft.com/office/drawing/2014/main" id="{3AE0EE84-20AD-4AAA-9664-F2E2C7C48EF1}"/>
              </a:ext>
            </a:extLst>
          </p:cNvPr>
          <p:cNvSpPr>
            <a:spLocks noChangeArrowheads="1"/>
          </p:cNvSpPr>
          <p:nvPr/>
        </p:nvSpPr>
        <p:spPr bwMode="auto">
          <a:xfrm rot="5816873">
            <a:off x="8013080" y="326719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1" name="Oval 47">
            <a:extLst>
              <a:ext uri="{FF2B5EF4-FFF2-40B4-BE49-F238E27FC236}">
                <a16:creationId xmlns:a16="http://schemas.microsoft.com/office/drawing/2014/main" id="{733FA754-1EC5-4332-BDC8-4BD25D08120D}"/>
              </a:ext>
            </a:extLst>
          </p:cNvPr>
          <p:cNvSpPr>
            <a:spLocks noChangeArrowheads="1"/>
          </p:cNvSpPr>
          <p:nvPr/>
        </p:nvSpPr>
        <p:spPr bwMode="auto">
          <a:xfrm>
            <a:off x="8134893"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2" name="Oval 47">
            <a:extLst>
              <a:ext uri="{FF2B5EF4-FFF2-40B4-BE49-F238E27FC236}">
                <a16:creationId xmlns:a16="http://schemas.microsoft.com/office/drawing/2014/main" id="{B1513592-3915-4B28-B711-A9A42DEDAA16}"/>
              </a:ext>
            </a:extLst>
          </p:cNvPr>
          <p:cNvSpPr>
            <a:spLocks noChangeArrowheads="1"/>
          </p:cNvSpPr>
          <p:nvPr/>
        </p:nvSpPr>
        <p:spPr bwMode="auto">
          <a:xfrm>
            <a:off x="4200837" y="443674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3" name="Oval 47">
            <a:extLst>
              <a:ext uri="{FF2B5EF4-FFF2-40B4-BE49-F238E27FC236}">
                <a16:creationId xmlns:a16="http://schemas.microsoft.com/office/drawing/2014/main" id="{20D03134-4A36-43A9-B63F-4C3CEDACED3D}"/>
              </a:ext>
            </a:extLst>
          </p:cNvPr>
          <p:cNvSpPr>
            <a:spLocks noChangeArrowheads="1"/>
          </p:cNvSpPr>
          <p:nvPr/>
        </p:nvSpPr>
        <p:spPr bwMode="auto">
          <a:xfrm>
            <a:off x="4200837" y="455544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4" name="Oval 47">
            <a:extLst>
              <a:ext uri="{FF2B5EF4-FFF2-40B4-BE49-F238E27FC236}">
                <a16:creationId xmlns:a16="http://schemas.microsoft.com/office/drawing/2014/main" id="{ADE245CB-723E-49CC-9DF4-B913473791AA}"/>
              </a:ext>
            </a:extLst>
          </p:cNvPr>
          <p:cNvSpPr>
            <a:spLocks noChangeArrowheads="1"/>
          </p:cNvSpPr>
          <p:nvPr/>
        </p:nvSpPr>
        <p:spPr bwMode="auto">
          <a:xfrm>
            <a:off x="4372963" y="425068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5" name="Oval 47">
            <a:extLst>
              <a:ext uri="{FF2B5EF4-FFF2-40B4-BE49-F238E27FC236}">
                <a16:creationId xmlns:a16="http://schemas.microsoft.com/office/drawing/2014/main" id="{D821E465-17C5-4E5E-94AA-D7CEA7B9AAE1}"/>
              </a:ext>
            </a:extLst>
          </p:cNvPr>
          <p:cNvSpPr>
            <a:spLocks noChangeArrowheads="1"/>
          </p:cNvSpPr>
          <p:nvPr/>
        </p:nvSpPr>
        <p:spPr bwMode="auto">
          <a:xfrm>
            <a:off x="4732787" y="439864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6" name="Oval 47">
            <a:extLst>
              <a:ext uri="{FF2B5EF4-FFF2-40B4-BE49-F238E27FC236}">
                <a16:creationId xmlns:a16="http://schemas.microsoft.com/office/drawing/2014/main" id="{74A32039-1C60-42AD-9366-45F6A1509DCF}"/>
              </a:ext>
            </a:extLst>
          </p:cNvPr>
          <p:cNvSpPr>
            <a:spLocks noChangeArrowheads="1"/>
          </p:cNvSpPr>
          <p:nvPr/>
        </p:nvSpPr>
        <p:spPr bwMode="auto">
          <a:xfrm>
            <a:off x="4730975" y="455544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7" name="Oval 47">
            <a:extLst>
              <a:ext uri="{FF2B5EF4-FFF2-40B4-BE49-F238E27FC236}">
                <a16:creationId xmlns:a16="http://schemas.microsoft.com/office/drawing/2014/main" id="{19A89A61-D3BF-4B35-B441-7980637E4B9C}"/>
              </a:ext>
            </a:extLst>
          </p:cNvPr>
          <p:cNvSpPr>
            <a:spLocks noChangeArrowheads="1"/>
          </p:cNvSpPr>
          <p:nvPr/>
        </p:nvSpPr>
        <p:spPr bwMode="auto">
          <a:xfrm rot="5099306">
            <a:off x="4533899" y="471722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8" name="Oval 47">
            <a:extLst>
              <a:ext uri="{FF2B5EF4-FFF2-40B4-BE49-F238E27FC236}">
                <a16:creationId xmlns:a16="http://schemas.microsoft.com/office/drawing/2014/main" id="{D550BA36-CD44-456F-8E61-560D0C270E9C}"/>
              </a:ext>
            </a:extLst>
          </p:cNvPr>
          <p:cNvSpPr>
            <a:spLocks noChangeArrowheads="1"/>
          </p:cNvSpPr>
          <p:nvPr/>
        </p:nvSpPr>
        <p:spPr bwMode="auto">
          <a:xfrm rot="5816873">
            <a:off x="4381386" y="471607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130055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724644"/>
          </a:xfrm>
          <a:prstGeom prst="rect">
            <a:avLst/>
          </a:prstGeom>
          <a:noFill/>
        </p:spPr>
        <p:txBody>
          <a:bodyPr wrap="square">
            <a:spAutoFit/>
          </a:bodyPr>
          <a:lstStyle/>
          <a:p>
            <a:pPr eaLnBrk="1" fontAlgn="auto" hangingPunct="1">
              <a:spcBef>
                <a:spcPts val="0"/>
              </a:spcBef>
              <a:spcAft>
                <a:spcPts val="0"/>
              </a:spcAft>
              <a:defRPr/>
            </a:pPr>
            <a:r>
              <a:rPr lang="en-US" sz="2800" b="1" dirty="0">
                <a:solidFill>
                  <a:srgbClr val="FF0000"/>
                </a:solidFill>
                <a:latin typeface="Bell MT" pitchFamily="18" charset="0"/>
              </a:rPr>
              <a:t> </a:t>
            </a:r>
          </a:p>
          <a:p>
            <a:pPr eaLnBrk="1" fontAlgn="auto" hangingPunct="1">
              <a:spcBef>
                <a:spcPts val="0"/>
              </a:spcBef>
              <a:spcAft>
                <a:spcPts val="0"/>
              </a:spcAft>
              <a:defRPr/>
            </a:pPr>
            <a:endParaRPr lang="en-US" sz="1400" dirty="0">
              <a:solidFill>
                <a:srgbClr val="FF0000"/>
              </a:solidFill>
              <a:latin typeface="Bell MT" pitchFamily="18" charset="0"/>
            </a:endParaRPr>
          </a:p>
          <a:p>
            <a:pPr marL="742950" indent="-742950" eaLnBrk="1" fontAlgn="auto" hangingPunct="1">
              <a:spcBef>
                <a:spcPts val="0"/>
              </a:spcBef>
              <a:spcAft>
                <a:spcPts val="0"/>
              </a:spcAft>
              <a:buAutoNum type="arabicPeriod" startAt="3"/>
              <a:defRPr/>
            </a:pPr>
            <a:r>
              <a:rPr lang="en-US" sz="3600" b="1" dirty="0">
                <a:solidFill>
                  <a:srgbClr val="00B050"/>
                </a:solidFill>
                <a:latin typeface="Bell MT" pitchFamily="18" charset="0"/>
              </a:rPr>
              <a:t>Metallic  bonds  -  bonds that hold </a:t>
            </a:r>
            <a:r>
              <a:rPr lang="en-US" sz="3600" b="1" u="sng" dirty="0">
                <a:solidFill>
                  <a:srgbClr val="00B050"/>
                </a:solidFill>
                <a:latin typeface="Bell MT" pitchFamily="18" charset="0"/>
              </a:rPr>
              <a:t>metal</a:t>
            </a:r>
            <a:r>
              <a:rPr lang="en-US" sz="3600" b="1" dirty="0">
                <a:solidFill>
                  <a:srgbClr val="00B050"/>
                </a:solidFill>
                <a:latin typeface="Bell MT" pitchFamily="18" charset="0"/>
              </a:rPr>
              <a:t> or </a:t>
            </a:r>
            <a:r>
              <a:rPr lang="en-US" sz="3600" b="1" u="sng" dirty="0">
                <a:solidFill>
                  <a:srgbClr val="00B050"/>
                </a:solidFill>
                <a:latin typeface="Bell MT" pitchFamily="18" charset="0"/>
              </a:rPr>
              <a:t>metals</a:t>
            </a:r>
            <a:r>
              <a:rPr lang="en-US" sz="3600" b="1" dirty="0">
                <a:solidFill>
                  <a:srgbClr val="00B050"/>
                </a:solidFill>
                <a:latin typeface="Bell MT" pitchFamily="18" charset="0"/>
              </a:rPr>
              <a:t> together as a solid.  </a:t>
            </a:r>
            <a:br>
              <a:rPr lang="en-US" sz="3600" b="1" dirty="0">
                <a:solidFill>
                  <a:srgbClr val="00B050"/>
                </a:solidFill>
                <a:latin typeface="Bell MT" pitchFamily="18" charset="0"/>
              </a:rPr>
            </a:br>
            <a:br>
              <a:rPr lang="en-US" sz="3600" b="1" dirty="0">
                <a:solidFill>
                  <a:srgbClr val="00B050"/>
                </a:solidFill>
                <a:latin typeface="Bell MT" pitchFamily="18" charset="0"/>
              </a:rPr>
            </a:br>
            <a:r>
              <a:rPr lang="en-US" sz="3600" b="1" dirty="0">
                <a:solidFill>
                  <a:srgbClr val="00B050"/>
                </a:solidFill>
                <a:latin typeface="Bell MT" pitchFamily="18" charset="0"/>
              </a:rPr>
              <a:t>These give rise to the 3 most important properties metals have.  </a:t>
            </a:r>
            <a:br>
              <a:rPr lang="en-US" sz="3600" b="1" dirty="0">
                <a:solidFill>
                  <a:srgbClr val="00B050"/>
                </a:solidFill>
                <a:latin typeface="Bell MT" pitchFamily="18" charset="0"/>
              </a:rPr>
            </a:br>
            <a:br>
              <a:rPr lang="en-US" sz="3600" b="1" dirty="0">
                <a:solidFill>
                  <a:srgbClr val="00B050"/>
                </a:solidFill>
                <a:latin typeface="Bell MT" pitchFamily="18" charset="0"/>
              </a:rPr>
            </a:br>
            <a:r>
              <a:rPr lang="en-US" sz="3600" b="1" dirty="0">
                <a:solidFill>
                  <a:srgbClr val="00B050"/>
                </a:solidFill>
                <a:latin typeface="Bell MT" pitchFamily="18" charset="0"/>
              </a:rPr>
              <a:t>Metal element atoms can bond together; </a:t>
            </a:r>
            <a:br>
              <a:rPr lang="en-US" sz="3600" b="1" dirty="0">
                <a:solidFill>
                  <a:srgbClr val="00B050"/>
                </a:solidFill>
                <a:latin typeface="Bell MT" pitchFamily="18" charset="0"/>
              </a:rPr>
            </a:br>
            <a:r>
              <a:rPr lang="en-US" sz="3600" b="1" dirty="0">
                <a:solidFill>
                  <a:srgbClr val="00B050"/>
                </a:solidFill>
                <a:latin typeface="Bell MT" pitchFamily="18" charset="0"/>
              </a:rPr>
              <a:t>two or more metals can be melted together to form an alloy (mixture)</a:t>
            </a:r>
          </a:p>
        </p:txBody>
      </p:sp>
    </p:spTree>
    <p:extLst>
      <p:ext uri="{BB962C8B-B14F-4D97-AF65-F5344CB8AC3E}">
        <p14:creationId xmlns:p14="http://schemas.microsoft.com/office/powerpoint/2010/main" val="2368851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8436095"/>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Cl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461122"/>
                  </a:ext>
                </a:extLst>
              </a:tr>
            </a:tbl>
          </a:graphicData>
        </a:graphic>
      </p:graphicFrame>
      <p:sp>
        <p:nvSpPr>
          <p:cNvPr id="13" name="Oval 47">
            <a:extLst>
              <a:ext uri="{FF2B5EF4-FFF2-40B4-BE49-F238E27FC236}">
                <a16:creationId xmlns:a16="http://schemas.microsoft.com/office/drawing/2014/main" id="{0E118CA0-849B-454E-B3A3-2CF40E2F1BD8}"/>
              </a:ext>
            </a:extLst>
          </p:cNvPr>
          <p:cNvSpPr>
            <a:spLocks noChangeArrowheads="1"/>
          </p:cNvSpPr>
          <p:nvPr/>
        </p:nvSpPr>
        <p:spPr bwMode="auto">
          <a:xfrm>
            <a:off x="4235788" y="150213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4" name="Oval 47">
            <a:extLst>
              <a:ext uri="{FF2B5EF4-FFF2-40B4-BE49-F238E27FC236}">
                <a16:creationId xmlns:a16="http://schemas.microsoft.com/office/drawing/2014/main" id="{313CCD90-83F3-4DA5-87DA-E62D74D5638B}"/>
              </a:ext>
            </a:extLst>
          </p:cNvPr>
          <p:cNvSpPr>
            <a:spLocks noChangeArrowheads="1"/>
          </p:cNvSpPr>
          <p:nvPr/>
        </p:nvSpPr>
        <p:spPr bwMode="auto">
          <a:xfrm>
            <a:off x="4236844" y="164019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5" name="Oval 47">
            <a:extLst>
              <a:ext uri="{FF2B5EF4-FFF2-40B4-BE49-F238E27FC236}">
                <a16:creationId xmlns:a16="http://schemas.microsoft.com/office/drawing/2014/main" id="{4D8A0BBF-0416-440E-9A25-AB2C721EDDC5}"/>
              </a:ext>
            </a:extLst>
          </p:cNvPr>
          <p:cNvSpPr>
            <a:spLocks noChangeArrowheads="1"/>
          </p:cNvSpPr>
          <p:nvPr/>
        </p:nvSpPr>
        <p:spPr bwMode="auto">
          <a:xfrm>
            <a:off x="4381264" y="13104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6" name="Oval 47">
            <a:extLst>
              <a:ext uri="{FF2B5EF4-FFF2-40B4-BE49-F238E27FC236}">
                <a16:creationId xmlns:a16="http://schemas.microsoft.com/office/drawing/2014/main" id="{D57F5D2C-E781-4CC3-88D9-94A9B5316F5B}"/>
              </a:ext>
            </a:extLst>
          </p:cNvPr>
          <p:cNvSpPr>
            <a:spLocks noChangeArrowheads="1"/>
          </p:cNvSpPr>
          <p:nvPr/>
        </p:nvSpPr>
        <p:spPr bwMode="auto">
          <a:xfrm>
            <a:off x="4679634" y="146805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0" name="Oval 47">
            <a:extLst>
              <a:ext uri="{FF2B5EF4-FFF2-40B4-BE49-F238E27FC236}">
                <a16:creationId xmlns:a16="http://schemas.microsoft.com/office/drawing/2014/main" id="{1114DB7E-FE42-4945-98E7-B6E08EBC2697}"/>
              </a:ext>
            </a:extLst>
          </p:cNvPr>
          <p:cNvSpPr>
            <a:spLocks noChangeArrowheads="1"/>
          </p:cNvSpPr>
          <p:nvPr/>
        </p:nvSpPr>
        <p:spPr bwMode="auto">
          <a:xfrm>
            <a:off x="4511500" y="13104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1" name="Oval 47">
            <a:extLst>
              <a:ext uri="{FF2B5EF4-FFF2-40B4-BE49-F238E27FC236}">
                <a16:creationId xmlns:a16="http://schemas.microsoft.com/office/drawing/2014/main" id="{8915DAEC-E4B7-4454-A7F7-C30E77B79D07}"/>
              </a:ext>
            </a:extLst>
          </p:cNvPr>
          <p:cNvSpPr>
            <a:spLocks noChangeArrowheads="1"/>
          </p:cNvSpPr>
          <p:nvPr/>
        </p:nvSpPr>
        <p:spPr bwMode="auto">
          <a:xfrm>
            <a:off x="7847544" y="153599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2" name="Oval 47">
            <a:extLst>
              <a:ext uri="{FF2B5EF4-FFF2-40B4-BE49-F238E27FC236}">
                <a16:creationId xmlns:a16="http://schemas.microsoft.com/office/drawing/2014/main" id="{C5FE8800-166C-45B4-B705-B4332331C880}"/>
              </a:ext>
            </a:extLst>
          </p:cNvPr>
          <p:cNvSpPr>
            <a:spLocks noChangeArrowheads="1"/>
          </p:cNvSpPr>
          <p:nvPr/>
        </p:nvSpPr>
        <p:spPr bwMode="auto">
          <a:xfrm>
            <a:off x="7848600" y="167406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3" name="Oval 47">
            <a:extLst>
              <a:ext uri="{FF2B5EF4-FFF2-40B4-BE49-F238E27FC236}">
                <a16:creationId xmlns:a16="http://schemas.microsoft.com/office/drawing/2014/main" id="{E18854CD-6ECA-484A-B494-DC2806613698}"/>
              </a:ext>
            </a:extLst>
          </p:cNvPr>
          <p:cNvSpPr>
            <a:spLocks noChangeArrowheads="1"/>
          </p:cNvSpPr>
          <p:nvPr/>
        </p:nvSpPr>
        <p:spPr bwMode="auto">
          <a:xfrm>
            <a:off x="7993020" y="134434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4" name="Oval 47">
            <a:extLst>
              <a:ext uri="{FF2B5EF4-FFF2-40B4-BE49-F238E27FC236}">
                <a16:creationId xmlns:a16="http://schemas.microsoft.com/office/drawing/2014/main" id="{87B81616-1267-478A-9353-072D1E0BDACA}"/>
              </a:ext>
            </a:extLst>
          </p:cNvPr>
          <p:cNvSpPr>
            <a:spLocks noChangeArrowheads="1"/>
          </p:cNvSpPr>
          <p:nvPr/>
        </p:nvSpPr>
        <p:spPr bwMode="auto">
          <a:xfrm>
            <a:off x="8291390" y="15019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5" name="Oval 47">
            <a:extLst>
              <a:ext uri="{FF2B5EF4-FFF2-40B4-BE49-F238E27FC236}">
                <a16:creationId xmlns:a16="http://schemas.microsoft.com/office/drawing/2014/main" id="{E4987A1C-5203-404F-BEAE-255E8BA0526A}"/>
              </a:ext>
            </a:extLst>
          </p:cNvPr>
          <p:cNvSpPr>
            <a:spLocks noChangeArrowheads="1"/>
          </p:cNvSpPr>
          <p:nvPr/>
        </p:nvSpPr>
        <p:spPr bwMode="auto">
          <a:xfrm>
            <a:off x="8299122" y="168253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6" name="Oval 47">
            <a:extLst>
              <a:ext uri="{FF2B5EF4-FFF2-40B4-BE49-F238E27FC236}">
                <a16:creationId xmlns:a16="http://schemas.microsoft.com/office/drawing/2014/main" id="{F3C5E621-D782-48EF-A6AD-7209CD929154}"/>
              </a:ext>
            </a:extLst>
          </p:cNvPr>
          <p:cNvSpPr>
            <a:spLocks noChangeArrowheads="1"/>
          </p:cNvSpPr>
          <p:nvPr/>
        </p:nvSpPr>
        <p:spPr bwMode="auto">
          <a:xfrm rot="5099306">
            <a:off x="8162269" y="181088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7" name="Oval 47">
            <a:extLst>
              <a:ext uri="{FF2B5EF4-FFF2-40B4-BE49-F238E27FC236}">
                <a16:creationId xmlns:a16="http://schemas.microsoft.com/office/drawing/2014/main" id="{43951956-3F14-4442-8336-7C65C5A92AE6}"/>
              </a:ext>
            </a:extLst>
          </p:cNvPr>
          <p:cNvSpPr>
            <a:spLocks noChangeArrowheads="1"/>
          </p:cNvSpPr>
          <p:nvPr/>
        </p:nvSpPr>
        <p:spPr bwMode="auto">
          <a:xfrm rot="5816873">
            <a:off x="8001443" y="180974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8" name="Oval 47">
            <a:extLst>
              <a:ext uri="{FF2B5EF4-FFF2-40B4-BE49-F238E27FC236}">
                <a16:creationId xmlns:a16="http://schemas.microsoft.com/office/drawing/2014/main" id="{0A743030-5F67-4C04-9BE4-2DD526CFD0AD}"/>
              </a:ext>
            </a:extLst>
          </p:cNvPr>
          <p:cNvSpPr>
            <a:spLocks noChangeArrowheads="1"/>
          </p:cNvSpPr>
          <p:nvPr/>
        </p:nvSpPr>
        <p:spPr bwMode="auto">
          <a:xfrm>
            <a:off x="8123256" y="134434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9" name="Oval 47">
            <a:extLst>
              <a:ext uri="{FF2B5EF4-FFF2-40B4-BE49-F238E27FC236}">
                <a16:creationId xmlns:a16="http://schemas.microsoft.com/office/drawing/2014/main" id="{4F31370A-94A2-4B9D-B646-DD9511CBF499}"/>
              </a:ext>
            </a:extLst>
          </p:cNvPr>
          <p:cNvSpPr>
            <a:spLocks noChangeArrowheads="1"/>
          </p:cNvSpPr>
          <p:nvPr/>
        </p:nvSpPr>
        <p:spPr bwMode="auto">
          <a:xfrm>
            <a:off x="4234732" y="299525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2" name="Oval 47">
            <a:extLst>
              <a:ext uri="{FF2B5EF4-FFF2-40B4-BE49-F238E27FC236}">
                <a16:creationId xmlns:a16="http://schemas.microsoft.com/office/drawing/2014/main" id="{A561858D-15BA-4411-8EBD-CAE914213B37}"/>
              </a:ext>
            </a:extLst>
          </p:cNvPr>
          <p:cNvSpPr>
            <a:spLocks noChangeArrowheads="1"/>
          </p:cNvSpPr>
          <p:nvPr/>
        </p:nvSpPr>
        <p:spPr bwMode="auto">
          <a:xfrm>
            <a:off x="4235788" y="31333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5" name="Oval 47">
            <a:extLst>
              <a:ext uri="{FF2B5EF4-FFF2-40B4-BE49-F238E27FC236}">
                <a16:creationId xmlns:a16="http://schemas.microsoft.com/office/drawing/2014/main" id="{C1A25BFF-5945-44AB-8430-C089113C363C}"/>
              </a:ext>
            </a:extLst>
          </p:cNvPr>
          <p:cNvSpPr>
            <a:spLocks noChangeArrowheads="1"/>
          </p:cNvSpPr>
          <p:nvPr/>
        </p:nvSpPr>
        <p:spPr bwMode="auto">
          <a:xfrm>
            <a:off x="4678578" y="296117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6" name="Oval 47">
            <a:extLst>
              <a:ext uri="{FF2B5EF4-FFF2-40B4-BE49-F238E27FC236}">
                <a16:creationId xmlns:a16="http://schemas.microsoft.com/office/drawing/2014/main" id="{B27E1BCE-BAC0-4950-8C00-2B909489F581}"/>
              </a:ext>
            </a:extLst>
          </p:cNvPr>
          <p:cNvSpPr>
            <a:spLocks noChangeArrowheads="1"/>
          </p:cNvSpPr>
          <p:nvPr/>
        </p:nvSpPr>
        <p:spPr bwMode="auto">
          <a:xfrm>
            <a:off x="4686310" y="314178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8" name="Oval 47">
            <a:extLst>
              <a:ext uri="{FF2B5EF4-FFF2-40B4-BE49-F238E27FC236}">
                <a16:creationId xmlns:a16="http://schemas.microsoft.com/office/drawing/2014/main" id="{46FB3BF2-A226-487F-9B4A-49EED5FB8E0B}"/>
              </a:ext>
            </a:extLst>
          </p:cNvPr>
          <p:cNvSpPr>
            <a:spLocks noChangeArrowheads="1"/>
          </p:cNvSpPr>
          <p:nvPr/>
        </p:nvSpPr>
        <p:spPr bwMode="auto">
          <a:xfrm rot="5099306">
            <a:off x="4549457" y="327014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9" name="Oval 47">
            <a:extLst>
              <a:ext uri="{FF2B5EF4-FFF2-40B4-BE49-F238E27FC236}">
                <a16:creationId xmlns:a16="http://schemas.microsoft.com/office/drawing/2014/main" id="{8C6FA506-8651-4BA7-84B2-C1BCD97B8338}"/>
              </a:ext>
            </a:extLst>
          </p:cNvPr>
          <p:cNvSpPr>
            <a:spLocks noChangeArrowheads="1"/>
          </p:cNvSpPr>
          <p:nvPr/>
        </p:nvSpPr>
        <p:spPr bwMode="auto">
          <a:xfrm rot="5816873">
            <a:off x="4388631" y="326899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4" name="Oval 47">
            <a:extLst>
              <a:ext uri="{FF2B5EF4-FFF2-40B4-BE49-F238E27FC236}">
                <a16:creationId xmlns:a16="http://schemas.microsoft.com/office/drawing/2014/main" id="{831A3144-021F-4F49-BC36-D0F76368C91F}"/>
              </a:ext>
            </a:extLst>
          </p:cNvPr>
          <p:cNvSpPr>
            <a:spLocks noChangeArrowheads="1"/>
          </p:cNvSpPr>
          <p:nvPr/>
        </p:nvSpPr>
        <p:spPr bwMode="auto">
          <a:xfrm>
            <a:off x="7859181" y="299345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5" name="Oval 47">
            <a:extLst>
              <a:ext uri="{FF2B5EF4-FFF2-40B4-BE49-F238E27FC236}">
                <a16:creationId xmlns:a16="http://schemas.microsoft.com/office/drawing/2014/main" id="{5E932DC2-C284-4665-98F1-C4B3A4340BA9}"/>
              </a:ext>
            </a:extLst>
          </p:cNvPr>
          <p:cNvSpPr>
            <a:spLocks noChangeArrowheads="1"/>
          </p:cNvSpPr>
          <p:nvPr/>
        </p:nvSpPr>
        <p:spPr bwMode="auto">
          <a:xfrm>
            <a:off x="7860237" y="313151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6" name="Oval 47">
            <a:extLst>
              <a:ext uri="{FF2B5EF4-FFF2-40B4-BE49-F238E27FC236}">
                <a16:creationId xmlns:a16="http://schemas.microsoft.com/office/drawing/2014/main" id="{B8FA6532-2690-4E48-8B13-C0389CF03B69}"/>
              </a:ext>
            </a:extLst>
          </p:cNvPr>
          <p:cNvSpPr>
            <a:spLocks noChangeArrowheads="1"/>
          </p:cNvSpPr>
          <p:nvPr/>
        </p:nvSpPr>
        <p:spPr bwMode="auto">
          <a:xfrm>
            <a:off x="8004657"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7" name="Oval 47">
            <a:extLst>
              <a:ext uri="{FF2B5EF4-FFF2-40B4-BE49-F238E27FC236}">
                <a16:creationId xmlns:a16="http://schemas.microsoft.com/office/drawing/2014/main" id="{6726EF1A-174C-47C6-8937-D67E359E648B}"/>
              </a:ext>
            </a:extLst>
          </p:cNvPr>
          <p:cNvSpPr>
            <a:spLocks noChangeArrowheads="1"/>
          </p:cNvSpPr>
          <p:nvPr/>
        </p:nvSpPr>
        <p:spPr bwMode="auto">
          <a:xfrm>
            <a:off x="8303027" y="295937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8" name="Oval 47">
            <a:extLst>
              <a:ext uri="{FF2B5EF4-FFF2-40B4-BE49-F238E27FC236}">
                <a16:creationId xmlns:a16="http://schemas.microsoft.com/office/drawing/2014/main" id="{14D78874-8A48-42DF-B583-1BED0BE54F5E}"/>
              </a:ext>
            </a:extLst>
          </p:cNvPr>
          <p:cNvSpPr>
            <a:spLocks noChangeArrowheads="1"/>
          </p:cNvSpPr>
          <p:nvPr/>
        </p:nvSpPr>
        <p:spPr bwMode="auto">
          <a:xfrm>
            <a:off x="8310759" y="313999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9" name="Oval 47">
            <a:extLst>
              <a:ext uri="{FF2B5EF4-FFF2-40B4-BE49-F238E27FC236}">
                <a16:creationId xmlns:a16="http://schemas.microsoft.com/office/drawing/2014/main" id="{91395F87-C81F-4344-8600-49D6766F16BF}"/>
              </a:ext>
            </a:extLst>
          </p:cNvPr>
          <p:cNvSpPr>
            <a:spLocks noChangeArrowheads="1"/>
          </p:cNvSpPr>
          <p:nvPr/>
        </p:nvSpPr>
        <p:spPr bwMode="auto">
          <a:xfrm rot="5099306">
            <a:off x="8173906" y="326834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0" name="Oval 47">
            <a:extLst>
              <a:ext uri="{FF2B5EF4-FFF2-40B4-BE49-F238E27FC236}">
                <a16:creationId xmlns:a16="http://schemas.microsoft.com/office/drawing/2014/main" id="{3AE0EE84-20AD-4AAA-9664-F2E2C7C48EF1}"/>
              </a:ext>
            </a:extLst>
          </p:cNvPr>
          <p:cNvSpPr>
            <a:spLocks noChangeArrowheads="1"/>
          </p:cNvSpPr>
          <p:nvPr/>
        </p:nvSpPr>
        <p:spPr bwMode="auto">
          <a:xfrm rot="5816873">
            <a:off x="8013080" y="326719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1" name="Oval 47">
            <a:extLst>
              <a:ext uri="{FF2B5EF4-FFF2-40B4-BE49-F238E27FC236}">
                <a16:creationId xmlns:a16="http://schemas.microsoft.com/office/drawing/2014/main" id="{733FA754-1EC5-4332-BDC8-4BD25D08120D}"/>
              </a:ext>
            </a:extLst>
          </p:cNvPr>
          <p:cNvSpPr>
            <a:spLocks noChangeArrowheads="1"/>
          </p:cNvSpPr>
          <p:nvPr/>
        </p:nvSpPr>
        <p:spPr bwMode="auto">
          <a:xfrm>
            <a:off x="8134893"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2" name="Oval 47">
            <a:extLst>
              <a:ext uri="{FF2B5EF4-FFF2-40B4-BE49-F238E27FC236}">
                <a16:creationId xmlns:a16="http://schemas.microsoft.com/office/drawing/2014/main" id="{B1513592-3915-4B28-B711-A9A42DEDAA16}"/>
              </a:ext>
            </a:extLst>
          </p:cNvPr>
          <p:cNvSpPr>
            <a:spLocks noChangeArrowheads="1"/>
          </p:cNvSpPr>
          <p:nvPr/>
        </p:nvSpPr>
        <p:spPr bwMode="auto">
          <a:xfrm>
            <a:off x="4200837" y="443674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3" name="Oval 47">
            <a:extLst>
              <a:ext uri="{FF2B5EF4-FFF2-40B4-BE49-F238E27FC236}">
                <a16:creationId xmlns:a16="http://schemas.microsoft.com/office/drawing/2014/main" id="{20D03134-4A36-43A9-B63F-4C3CEDACED3D}"/>
              </a:ext>
            </a:extLst>
          </p:cNvPr>
          <p:cNvSpPr>
            <a:spLocks noChangeArrowheads="1"/>
          </p:cNvSpPr>
          <p:nvPr/>
        </p:nvSpPr>
        <p:spPr bwMode="auto">
          <a:xfrm>
            <a:off x="4200837" y="455544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4" name="Oval 47">
            <a:extLst>
              <a:ext uri="{FF2B5EF4-FFF2-40B4-BE49-F238E27FC236}">
                <a16:creationId xmlns:a16="http://schemas.microsoft.com/office/drawing/2014/main" id="{ADE245CB-723E-49CC-9DF4-B913473791AA}"/>
              </a:ext>
            </a:extLst>
          </p:cNvPr>
          <p:cNvSpPr>
            <a:spLocks noChangeArrowheads="1"/>
          </p:cNvSpPr>
          <p:nvPr/>
        </p:nvSpPr>
        <p:spPr bwMode="auto">
          <a:xfrm>
            <a:off x="4372963" y="425068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5" name="Oval 47">
            <a:extLst>
              <a:ext uri="{FF2B5EF4-FFF2-40B4-BE49-F238E27FC236}">
                <a16:creationId xmlns:a16="http://schemas.microsoft.com/office/drawing/2014/main" id="{D821E465-17C5-4E5E-94AA-D7CEA7B9AAE1}"/>
              </a:ext>
            </a:extLst>
          </p:cNvPr>
          <p:cNvSpPr>
            <a:spLocks noChangeArrowheads="1"/>
          </p:cNvSpPr>
          <p:nvPr/>
        </p:nvSpPr>
        <p:spPr bwMode="auto">
          <a:xfrm>
            <a:off x="4732787" y="439864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6" name="Oval 47">
            <a:extLst>
              <a:ext uri="{FF2B5EF4-FFF2-40B4-BE49-F238E27FC236}">
                <a16:creationId xmlns:a16="http://schemas.microsoft.com/office/drawing/2014/main" id="{74A32039-1C60-42AD-9366-45F6A1509DCF}"/>
              </a:ext>
            </a:extLst>
          </p:cNvPr>
          <p:cNvSpPr>
            <a:spLocks noChangeArrowheads="1"/>
          </p:cNvSpPr>
          <p:nvPr/>
        </p:nvSpPr>
        <p:spPr bwMode="auto">
          <a:xfrm>
            <a:off x="4730975" y="455544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7" name="Oval 47">
            <a:extLst>
              <a:ext uri="{FF2B5EF4-FFF2-40B4-BE49-F238E27FC236}">
                <a16:creationId xmlns:a16="http://schemas.microsoft.com/office/drawing/2014/main" id="{19A89A61-D3BF-4B35-B441-7980637E4B9C}"/>
              </a:ext>
            </a:extLst>
          </p:cNvPr>
          <p:cNvSpPr>
            <a:spLocks noChangeArrowheads="1"/>
          </p:cNvSpPr>
          <p:nvPr/>
        </p:nvSpPr>
        <p:spPr bwMode="auto">
          <a:xfrm rot="5099306">
            <a:off x="4533899" y="471722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8" name="Oval 47">
            <a:extLst>
              <a:ext uri="{FF2B5EF4-FFF2-40B4-BE49-F238E27FC236}">
                <a16:creationId xmlns:a16="http://schemas.microsoft.com/office/drawing/2014/main" id="{D550BA36-CD44-456F-8E61-560D0C270E9C}"/>
              </a:ext>
            </a:extLst>
          </p:cNvPr>
          <p:cNvSpPr>
            <a:spLocks noChangeArrowheads="1"/>
          </p:cNvSpPr>
          <p:nvPr/>
        </p:nvSpPr>
        <p:spPr bwMode="auto">
          <a:xfrm rot="5816873">
            <a:off x="4381386" y="471607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0" name="Oval 47">
            <a:extLst>
              <a:ext uri="{FF2B5EF4-FFF2-40B4-BE49-F238E27FC236}">
                <a16:creationId xmlns:a16="http://schemas.microsoft.com/office/drawing/2014/main" id="{652ADBFF-3201-4A86-84D4-4B89796F7F5D}"/>
              </a:ext>
            </a:extLst>
          </p:cNvPr>
          <p:cNvSpPr>
            <a:spLocks noChangeArrowheads="1"/>
          </p:cNvSpPr>
          <p:nvPr/>
        </p:nvSpPr>
        <p:spPr bwMode="auto">
          <a:xfrm>
            <a:off x="7821081" y="440654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1" name="Oval 47">
            <a:extLst>
              <a:ext uri="{FF2B5EF4-FFF2-40B4-BE49-F238E27FC236}">
                <a16:creationId xmlns:a16="http://schemas.microsoft.com/office/drawing/2014/main" id="{79B92E00-44A3-4D8B-8C68-F24198C3B6D7}"/>
              </a:ext>
            </a:extLst>
          </p:cNvPr>
          <p:cNvSpPr>
            <a:spLocks noChangeArrowheads="1"/>
          </p:cNvSpPr>
          <p:nvPr/>
        </p:nvSpPr>
        <p:spPr bwMode="auto">
          <a:xfrm>
            <a:off x="7821081" y="458906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2" name="Oval 47">
            <a:extLst>
              <a:ext uri="{FF2B5EF4-FFF2-40B4-BE49-F238E27FC236}">
                <a16:creationId xmlns:a16="http://schemas.microsoft.com/office/drawing/2014/main" id="{D02BB2B5-65A2-4716-9350-365385CDAC96}"/>
              </a:ext>
            </a:extLst>
          </p:cNvPr>
          <p:cNvSpPr>
            <a:spLocks noChangeArrowheads="1"/>
          </p:cNvSpPr>
          <p:nvPr/>
        </p:nvSpPr>
        <p:spPr bwMode="auto">
          <a:xfrm>
            <a:off x="8008586" y="425189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3" name="Oval 47">
            <a:extLst>
              <a:ext uri="{FF2B5EF4-FFF2-40B4-BE49-F238E27FC236}">
                <a16:creationId xmlns:a16="http://schemas.microsoft.com/office/drawing/2014/main" id="{5BFFB2A0-E4C1-43E4-9836-352D7719AB6A}"/>
              </a:ext>
            </a:extLst>
          </p:cNvPr>
          <p:cNvSpPr>
            <a:spLocks noChangeArrowheads="1"/>
          </p:cNvSpPr>
          <p:nvPr/>
        </p:nvSpPr>
        <p:spPr bwMode="auto">
          <a:xfrm>
            <a:off x="8335576" y="440854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4" name="Oval 47">
            <a:extLst>
              <a:ext uri="{FF2B5EF4-FFF2-40B4-BE49-F238E27FC236}">
                <a16:creationId xmlns:a16="http://schemas.microsoft.com/office/drawing/2014/main" id="{3146B04A-1385-4E51-8C9F-53080DA7F73A}"/>
              </a:ext>
            </a:extLst>
          </p:cNvPr>
          <p:cNvSpPr>
            <a:spLocks noChangeArrowheads="1"/>
          </p:cNvSpPr>
          <p:nvPr/>
        </p:nvSpPr>
        <p:spPr bwMode="auto">
          <a:xfrm>
            <a:off x="8336166" y="458906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5" name="Oval 47">
            <a:extLst>
              <a:ext uri="{FF2B5EF4-FFF2-40B4-BE49-F238E27FC236}">
                <a16:creationId xmlns:a16="http://schemas.microsoft.com/office/drawing/2014/main" id="{7AEF2C7F-5CC2-4CAD-BD78-8ABAB501FBE9}"/>
              </a:ext>
            </a:extLst>
          </p:cNvPr>
          <p:cNvSpPr>
            <a:spLocks noChangeArrowheads="1"/>
          </p:cNvSpPr>
          <p:nvPr/>
        </p:nvSpPr>
        <p:spPr bwMode="auto">
          <a:xfrm rot="5099306">
            <a:off x="8173906" y="471136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6" name="Oval 47">
            <a:extLst>
              <a:ext uri="{FF2B5EF4-FFF2-40B4-BE49-F238E27FC236}">
                <a16:creationId xmlns:a16="http://schemas.microsoft.com/office/drawing/2014/main" id="{6E6B98F5-23A0-45E5-8D49-EBDD5BB7D3EB}"/>
              </a:ext>
            </a:extLst>
          </p:cNvPr>
          <p:cNvSpPr>
            <a:spLocks noChangeArrowheads="1"/>
          </p:cNvSpPr>
          <p:nvPr/>
        </p:nvSpPr>
        <p:spPr bwMode="auto">
          <a:xfrm rot="5816873">
            <a:off x="8013081" y="471607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7" name="Oval 47">
            <a:extLst>
              <a:ext uri="{FF2B5EF4-FFF2-40B4-BE49-F238E27FC236}">
                <a16:creationId xmlns:a16="http://schemas.microsoft.com/office/drawing/2014/main" id="{77E42743-13C8-4AF3-B75B-DF55FB6B33FA}"/>
              </a:ext>
            </a:extLst>
          </p:cNvPr>
          <p:cNvSpPr>
            <a:spLocks noChangeArrowheads="1"/>
          </p:cNvSpPr>
          <p:nvPr/>
        </p:nvSpPr>
        <p:spPr bwMode="auto">
          <a:xfrm>
            <a:off x="8160300" y="425087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3930781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11151333"/>
              </p:ext>
            </p:extLst>
          </p:nvPr>
        </p:nvGraphicFramePr>
        <p:xfrm>
          <a:off x="0" y="0"/>
          <a:ext cx="9144002" cy="685799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Cl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23597872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Ar</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Ar</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Argon does not </a:t>
                      </a:r>
                      <a:b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make ions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Argon does not </a:t>
                      </a:r>
                      <a:b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make ions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427261"/>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461122"/>
                  </a:ext>
                </a:extLst>
              </a:tr>
            </a:tbl>
          </a:graphicData>
        </a:graphic>
      </p:graphicFrame>
      <p:sp>
        <p:nvSpPr>
          <p:cNvPr id="37" name="Oval 47">
            <a:extLst>
              <a:ext uri="{FF2B5EF4-FFF2-40B4-BE49-F238E27FC236}">
                <a16:creationId xmlns:a16="http://schemas.microsoft.com/office/drawing/2014/main" id="{D24E1A4B-CD34-469A-80D8-D9A07E86F8CC}"/>
              </a:ext>
            </a:extLst>
          </p:cNvPr>
          <p:cNvSpPr>
            <a:spLocks noChangeArrowheads="1"/>
          </p:cNvSpPr>
          <p:nvPr/>
        </p:nvSpPr>
        <p:spPr bwMode="auto">
          <a:xfrm>
            <a:off x="4391378" y="569640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0" name="Oval 47">
            <a:extLst>
              <a:ext uri="{FF2B5EF4-FFF2-40B4-BE49-F238E27FC236}">
                <a16:creationId xmlns:a16="http://schemas.microsoft.com/office/drawing/2014/main" id="{C87E6B0C-6294-43FD-BB83-D93544EF1D56}"/>
              </a:ext>
            </a:extLst>
          </p:cNvPr>
          <p:cNvSpPr>
            <a:spLocks noChangeArrowheads="1"/>
          </p:cNvSpPr>
          <p:nvPr/>
        </p:nvSpPr>
        <p:spPr bwMode="auto">
          <a:xfrm rot="5099306">
            <a:off x="4579945" y="616155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1" name="Oval 47">
            <a:extLst>
              <a:ext uri="{FF2B5EF4-FFF2-40B4-BE49-F238E27FC236}">
                <a16:creationId xmlns:a16="http://schemas.microsoft.com/office/drawing/2014/main" id="{F35A402D-C6EB-4974-9F40-2C5620FE4EC1}"/>
              </a:ext>
            </a:extLst>
          </p:cNvPr>
          <p:cNvSpPr>
            <a:spLocks noChangeArrowheads="1"/>
          </p:cNvSpPr>
          <p:nvPr/>
        </p:nvSpPr>
        <p:spPr bwMode="auto">
          <a:xfrm rot="5816873">
            <a:off x="4392524" y="616040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2" name="Oval 47">
            <a:extLst>
              <a:ext uri="{FF2B5EF4-FFF2-40B4-BE49-F238E27FC236}">
                <a16:creationId xmlns:a16="http://schemas.microsoft.com/office/drawing/2014/main" id="{F1936914-4839-498B-911E-E75243243536}"/>
              </a:ext>
            </a:extLst>
          </p:cNvPr>
          <p:cNvSpPr>
            <a:spLocks noChangeArrowheads="1"/>
          </p:cNvSpPr>
          <p:nvPr/>
        </p:nvSpPr>
        <p:spPr bwMode="auto">
          <a:xfrm>
            <a:off x="4575183" y="569640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3" name="Oval 47">
            <a:extLst>
              <a:ext uri="{FF2B5EF4-FFF2-40B4-BE49-F238E27FC236}">
                <a16:creationId xmlns:a16="http://schemas.microsoft.com/office/drawing/2014/main" id="{0E118CA0-849B-454E-B3A3-2CF40E2F1BD8}"/>
              </a:ext>
            </a:extLst>
          </p:cNvPr>
          <p:cNvSpPr>
            <a:spLocks noChangeArrowheads="1"/>
          </p:cNvSpPr>
          <p:nvPr/>
        </p:nvSpPr>
        <p:spPr bwMode="auto">
          <a:xfrm>
            <a:off x="4235788" y="150213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4" name="Oval 47">
            <a:extLst>
              <a:ext uri="{FF2B5EF4-FFF2-40B4-BE49-F238E27FC236}">
                <a16:creationId xmlns:a16="http://schemas.microsoft.com/office/drawing/2014/main" id="{313CCD90-83F3-4DA5-87DA-E62D74D5638B}"/>
              </a:ext>
            </a:extLst>
          </p:cNvPr>
          <p:cNvSpPr>
            <a:spLocks noChangeArrowheads="1"/>
          </p:cNvSpPr>
          <p:nvPr/>
        </p:nvSpPr>
        <p:spPr bwMode="auto">
          <a:xfrm>
            <a:off x="4236844" y="164019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5" name="Oval 47">
            <a:extLst>
              <a:ext uri="{FF2B5EF4-FFF2-40B4-BE49-F238E27FC236}">
                <a16:creationId xmlns:a16="http://schemas.microsoft.com/office/drawing/2014/main" id="{4D8A0BBF-0416-440E-9A25-AB2C721EDDC5}"/>
              </a:ext>
            </a:extLst>
          </p:cNvPr>
          <p:cNvSpPr>
            <a:spLocks noChangeArrowheads="1"/>
          </p:cNvSpPr>
          <p:nvPr/>
        </p:nvSpPr>
        <p:spPr bwMode="auto">
          <a:xfrm>
            <a:off x="4381264" y="13104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16" name="Oval 47">
            <a:extLst>
              <a:ext uri="{FF2B5EF4-FFF2-40B4-BE49-F238E27FC236}">
                <a16:creationId xmlns:a16="http://schemas.microsoft.com/office/drawing/2014/main" id="{D57F5D2C-E781-4CC3-88D9-94A9B5316F5B}"/>
              </a:ext>
            </a:extLst>
          </p:cNvPr>
          <p:cNvSpPr>
            <a:spLocks noChangeArrowheads="1"/>
          </p:cNvSpPr>
          <p:nvPr/>
        </p:nvSpPr>
        <p:spPr bwMode="auto">
          <a:xfrm>
            <a:off x="4679634" y="146805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0" name="Oval 47">
            <a:extLst>
              <a:ext uri="{FF2B5EF4-FFF2-40B4-BE49-F238E27FC236}">
                <a16:creationId xmlns:a16="http://schemas.microsoft.com/office/drawing/2014/main" id="{1114DB7E-FE42-4945-98E7-B6E08EBC2697}"/>
              </a:ext>
            </a:extLst>
          </p:cNvPr>
          <p:cNvSpPr>
            <a:spLocks noChangeArrowheads="1"/>
          </p:cNvSpPr>
          <p:nvPr/>
        </p:nvSpPr>
        <p:spPr bwMode="auto">
          <a:xfrm>
            <a:off x="4511500" y="131048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1" name="Oval 47">
            <a:extLst>
              <a:ext uri="{FF2B5EF4-FFF2-40B4-BE49-F238E27FC236}">
                <a16:creationId xmlns:a16="http://schemas.microsoft.com/office/drawing/2014/main" id="{8915DAEC-E4B7-4454-A7F7-C30E77B79D07}"/>
              </a:ext>
            </a:extLst>
          </p:cNvPr>
          <p:cNvSpPr>
            <a:spLocks noChangeArrowheads="1"/>
          </p:cNvSpPr>
          <p:nvPr/>
        </p:nvSpPr>
        <p:spPr bwMode="auto">
          <a:xfrm>
            <a:off x="7847544" y="153599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2" name="Oval 47">
            <a:extLst>
              <a:ext uri="{FF2B5EF4-FFF2-40B4-BE49-F238E27FC236}">
                <a16:creationId xmlns:a16="http://schemas.microsoft.com/office/drawing/2014/main" id="{C5FE8800-166C-45B4-B705-B4332331C880}"/>
              </a:ext>
            </a:extLst>
          </p:cNvPr>
          <p:cNvSpPr>
            <a:spLocks noChangeArrowheads="1"/>
          </p:cNvSpPr>
          <p:nvPr/>
        </p:nvSpPr>
        <p:spPr bwMode="auto">
          <a:xfrm>
            <a:off x="7848600" y="167406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3" name="Oval 47">
            <a:extLst>
              <a:ext uri="{FF2B5EF4-FFF2-40B4-BE49-F238E27FC236}">
                <a16:creationId xmlns:a16="http://schemas.microsoft.com/office/drawing/2014/main" id="{E18854CD-6ECA-484A-B494-DC2806613698}"/>
              </a:ext>
            </a:extLst>
          </p:cNvPr>
          <p:cNvSpPr>
            <a:spLocks noChangeArrowheads="1"/>
          </p:cNvSpPr>
          <p:nvPr/>
        </p:nvSpPr>
        <p:spPr bwMode="auto">
          <a:xfrm>
            <a:off x="7993020" y="134434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4" name="Oval 47">
            <a:extLst>
              <a:ext uri="{FF2B5EF4-FFF2-40B4-BE49-F238E27FC236}">
                <a16:creationId xmlns:a16="http://schemas.microsoft.com/office/drawing/2014/main" id="{87B81616-1267-478A-9353-072D1E0BDACA}"/>
              </a:ext>
            </a:extLst>
          </p:cNvPr>
          <p:cNvSpPr>
            <a:spLocks noChangeArrowheads="1"/>
          </p:cNvSpPr>
          <p:nvPr/>
        </p:nvSpPr>
        <p:spPr bwMode="auto">
          <a:xfrm>
            <a:off x="8291390" y="15019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5" name="Oval 47">
            <a:extLst>
              <a:ext uri="{FF2B5EF4-FFF2-40B4-BE49-F238E27FC236}">
                <a16:creationId xmlns:a16="http://schemas.microsoft.com/office/drawing/2014/main" id="{E4987A1C-5203-404F-BEAE-255E8BA0526A}"/>
              </a:ext>
            </a:extLst>
          </p:cNvPr>
          <p:cNvSpPr>
            <a:spLocks noChangeArrowheads="1"/>
          </p:cNvSpPr>
          <p:nvPr/>
        </p:nvSpPr>
        <p:spPr bwMode="auto">
          <a:xfrm>
            <a:off x="8299122" y="168253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6" name="Oval 47">
            <a:extLst>
              <a:ext uri="{FF2B5EF4-FFF2-40B4-BE49-F238E27FC236}">
                <a16:creationId xmlns:a16="http://schemas.microsoft.com/office/drawing/2014/main" id="{F3C5E621-D782-48EF-A6AD-7209CD929154}"/>
              </a:ext>
            </a:extLst>
          </p:cNvPr>
          <p:cNvSpPr>
            <a:spLocks noChangeArrowheads="1"/>
          </p:cNvSpPr>
          <p:nvPr/>
        </p:nvSpPr>
        <p:spPr bwMode="auto">
          <a:xfrm rot="5099306">
            <a:off x="8162269" y="181088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7" name="Oval 47">
            <a:extLst>
              <a:ext uri="{FF2B5EF4-FFF2-40B4-BE49-F238E27FC236}">
                <a16:creationId xmlns:a16="http://schemas.microsoft.com/office/drawing/2014/main" id="{43951956-3F14-4442-8336-7C65C5A92AE6}"/>
              </a:ext>
            </a:extLst>
          </p:cNvPr>
          <p:cNvSpPr>
            <a:spLocks noChangeArrowheads="1"/>
          </p:cNvSpPr>
          <p:nvPr/>
        </p:nvSpPr>
        <p:spPr bwMode="auto">
          <a:xfrm rot="5816873">
            <a:off x="8001443" y="180974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8" name="Oval 47">
            <a:extLst>
              <a:ext uri="{FF2B5EF4-FFF2-40B4-BE49-F238E27FC236}">
                <a16:creationId xmlns:a16="http://schemas.microsoft.com/office/drawing/2014/main" id="{0A743030-5F67-4C04-9BE4-2DD526CFD0AD}"/>
              </a:ext>
            </a:extLst>
          </p:cNvPr>
          <p:cNvSpPr>
            <a:spLocks noChangeArrowheads="1"/>
          </p:cNvSpPr>
          <p:nvPr/>
        </p:nvSpPr>
        <p:spPr bwMode="auto">
          <a:xfrm>
            <a:off x="8123256" y="134434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9" name="Oval 47">
            <a:extLst>
              <a:ext uri="{FF2B5EF4-FFF2-40B4-BE49-F238E27FC236}">
                <a16:creationId xmlns:a16="http://schemas.microsoft.com/office/drawing/2014/main" id="{4F31370A-94A2-4B9D-B646-DD9511CBF499}"/>
              </a:ext>
            </a:extLst>
          </p:cNvPr>
          <p:cNvSpPr>
            <a:spLocks noChangeArrowheads="1"/>
          </p:cNvSpPr>
          <p:nvPr/>
        </p:nvSpPr>
        <p:spPr bwMode="auto">
          <a:xfrm>
            <a:off x="4234732" y="299525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2" name="Oval 47">
            <a:extLst>
              <a:ext uri="{FF2B5EF4-FFF2-40B4-BE49-F238E27FC236}">
                <a16:creationId xmlns:a16="http://schemas.microsoft.com/office/drawing/2014/main" id="{A561858D-15BA-4411-8EBD-CAE914213B37}"/>
              </a:ext>
            </a:extLst>
          </p:cNvPr>
          <p:cNvSpPr>
            <a:spLocks noChangeArrowheads="1"/>
          </p:cNvSpPr>
          <p:nvPr/>
        </p:nvSpPr>
        <p:spPr bwMode="auto">
          <a:xfrm>
            <a:off x="4235788" y="31333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5" name="Oval 47">
            <a:extLst>
              <a:ext uri="{FF2B5EF4-FFF2-40B4-BE49-F238E27FC236}">
                <a16:creationId xmlns:a16="http://schemas.microsoft.com/office/drawing/2014/main" id="{C1A25BFF-5945-44AB-8430-C089113C363C}"/>
              </a:ext>
            </a:extLst>
          </p:cNvPr>
          <p:cNvSpPr>
            <a:spLocks noChangeArrowheads="1"/>
          </p:cNvSpPr>
          <p:nvPr/>
        </p:nvSpPr>
        <p:spPr bwMode="auto">
          <a:xfrm>
            <a:off x="4678578" y="296117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6" name="Oval 47">
            <a:extLst>
              <a:ext uri="{FF2B5EF4-FFF2-40B4-BE49-F238E27FC236}">
                <a16:creationId xmlns:a16="http://schemas.microsoft.com/office/drawing/2014/main" id="{B27E1BCE-BAC0-4950-8C00-2B909489F581}"/>
              </a:ext>
            </a:extLst>
          </p:cNvPr>
          <p:cNvSpPr>
            <a:spLocks noChangeArrowheads="1"/>
          </p:cNvSpPr>
          <p:nvPr/>
        </p:nvSpPr>
        <p:spPr bwMode="auto">
          <a:xfrm>
            <a:off x="4686310" y="314178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8" name="Oval 47">
            <a:extLst>
              <a:ext uri="{FF2B5EF4-FFF2-40B4-BE49-F238E27FC236}">
                <a16:creationId xmlns:a16="http://schemas.microsoft.com/office/drawing/2014/main" id="{46FB3BF2-A226-487F-9B4A-49EED5FB8E0B}"/>
              </a:ext>
            </a:extLst>
          </p:cNvPr>
          <p:cNvSpPr>
            <a:spLocks noChangeArrowheads="1"/>
          </p:cNvSpPr>
          <p:nvPr/>
        </p:nvSpPr>
        <p:spPr bwMode="auto">
          <a:xfrm rot="5099306">
            <a:off x="4549457" y="327014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9" name="Oval 47">
            <a:extLst>
              <a:ext uri="{FF2B5EF4-FFF2-40B4-BE49-F238E27FC236}">
                <a16:creationId xmlns:a16="http://schemas.microsoft.com/office/drawing/2014/main" id="{8C6FA506-8651-4BA7-84B2-C1BCD97B8338}"/>
              </a:ext>
            </a:extLst>
          </p:cNvPr>
          <p:cNvSpPr>
            <a:spLocks noChangeArrowheads="1"/>
          </p:cNvSpPr>
          <p:nvPr/>
        </p:nvSpPr>
        <p:spPr bwMode="auto">
          <a:xfrm rot="5816873">
            <a:off x="4388631" y="326899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4" name="Oval 47">
            <a:extLst>
              <a:ext uri="{FF2B5EF4-FFF2-40B4-BE49-F238E27FC236}">
                <a16:creationId xmlns:a16="http://schemas.microsoft.com/office/drawing/2014/main" id="{831A3144-021F-4F49-BC36-D0F76368C91F}"/>
              </a:ext>
            </a:extLst>
          </p:cNvPr>
          <p:cNvSpPr>
            <a:spLocks noChangeArrowheads="1"/>
          </p:cNvSpPr>
          <p:nvPr/>
        </p:nvSpPr>
        <p:spPr bwMode="auto">
          <a:xfrm>
            <a:off x="7859181" y="299345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5" name="Oval 47">
            <a:extLst>
              <a:ext uri="{FF2B5EF4-FFF2-40B4-BE49-F238E27FC236}">
                <a16:creationId xmlns:a16="http://schemas.microsoft.com/office/drawing/2014/main" id="{5E932DC2-C284-4665-98F1-C4B3A4340BA9}"/>
              </a:ext>
            </a:extLst>
          </p:cNvPr>
          <p:cNvSpPr>
            <a:spLocks noChangeArrowheads="1"/>
          </p:cNvSpPr>
          <p:nvPr/>
        </p:nvSpPr>
        <p:spPr bwMode="auto">
          <a:xfrm>
            <a:off x="7860237" y="313151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6" name="Oval 47">
            <a:extLst>
              <a:ext uri="{FF2B5EF4-FFF2-40B4-BE49-F238E27FC236}">
                <a16:creationId xmlns:a16="http://schemas.microsoft.com/office/drawing/2014/main" id="{B8FA6532-2690-4E48-8B13-C0389CF03B69}"/>
              </a:ext>
            </a:extLst>
          </p:cNvPr>
          <p:cNvSpPr>
            <a:spLocks noChangeArrowheads="1"/>
          </p:cNvSpPr>
          <p:nvPr/>
        </p:nvSpPr>
        <p:spPr bwMode="auto">
          <a:xfrm>
            <a:off x="8004657"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7" name="Oval 47">
            <a:extLst>
              <a:ext uri="{FF2B5EF4-FFF2-40B4-BE49-F238E27FC236}">
                <a16:creationId xmlns:a16="http://schemas.microsoft.com/office/drawing/2014/main" id="{6726EF1A-174C-47C6-8937-D67E359E648B}"/>
              </a:ext>
            </a:extLst>
          </p:cNvPr>
          <p:cNvSpPr>
            <a:spLocks noChangeArrowheads="1"/>
          </p:cNvSpPr>
          <p:nvPr/>
        </p:nvSpPr>
        <p:spPr bwMode="auto">
          <a:xfrm>
            <a:off x="8303027" y="295937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8" name="Oval 47">
            <a:extLst>
              <a:ext uri="{FF2B5EF4-FFF2-40B4-BE49-F238E27FC236}">
                <a16:creationId xmlns:a16="http://schemas.microsoft.com/office/drawing/2014/main" id="{14D78874-8A48-42DF-B583-1BED0BE54F5E}"/>
              </a:ext>
            </a:extLst>
          </p:cNvPr>
          <p:cNvSpPr>
            <a:spLocks noChangeArrowheads="1"/>
          </p:cNvSpPr>
          <p:nvPr/>
        </p:nvSpPr>
        <p:spPr bwMode="auto">
          <a:xfrm>
            <a:off x="8310759" y="313999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49" name="Oval 47">
            <a:extLst>
              <a:ext uri="{FF2B5EF4-FFF2-40B4-BE49-F238E27FC236}">
                <a16:creationId xmlns:a16="http://schemas.microsoft.com/office/drawing/2014/main" id="{91395F87-C81F-4344-8600-49D6766F16BF}"/>
              </a:ext>
            </a:extLst>
          </p:cNvPr>
          <p:cNvSpPr>
            <a:spLocks noChangeArrowheads="1"/>
          </p:cNvSpPr>
          <p:nvPr/>
        </p:nvSpPr>
        <p:spPr bwMode="auto">
          <a:xfrm rot="5099306">
            <a:off x="8173906" y="326834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0" name="Oval 47">
            <a:extLst>
              <a:ext uri="{FF2B5EF4-FFF2-40B4-BE49-F238E27FC236}">
                <a16:creationId xmlns:a16="http://schemas.microsoft.com/office/drawing/2014/main" id="{3AE0EE84-20AD-4AAA-9664-F2E2C7C48EF1}"/>
              </a:ext>
            </a:extLst>
          </p:cNvPr>
          <p:cNvSpPr>
            <a:spLocks noChangeArrowheads="1"/>
          </p:cNvSpPr>
          <p:nvPr/>
        </p:nvSpPr>
        <p:spPr bwMode="auto">
          <a:xfrm rot="5816873">
            <a:off x="8013080" y="326719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1" name="Oval 47">
            <a:extLst>
              <a:ext uri="{FF2B5EF4-FFF2-40B4-BE49-F238E27FC236}">
                <a16:creationId xmlns:a16="http://schemas.microsoft.com/office/drawing/2014/main" id="{733FA754-1EC5-4332-BDC8-4BD25D08120D}"/>
              </a:ext>
            </a:extLst>
          </p:cNvPr>
          <p:cNvSpPr>
            <a:spLocks noChangeArrowheads="1"/>
          </p:cNvSpPr>
          <p:nvPr/>
        </p:nvSpPr>
        <p:spPr bwMode="auto">
          <a:xfrm>
            <a:off x="8134893" y="280180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2" name="Oval 47">
            <a:extLst>
              <a:ext uri="{FF2B5EF4-FFF2-40B4-BE49-F238E27FC236}">
                <a16:creationId xmlns:a16="http://schemas.microsoft.com/office/drawing/2014/main" id="{B1513592-3915-4B28-B711-A9A42DEDAA16}"/>
              </a:ext>
            </a:extLst>
          </p:cNvPr>
          <p:cNvSpPr>
            <a:spLocks noChangeArrowheads="1"/>
          </p:cNvSpPr>
          <p:nvPr/>
        </p:nvSpPr>
        <p:spPr bwMode="auto">
          <a:xfrm>
            <a:off x="4200837" y="443674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3" name="Oval 47">
            <a:extLst>
              <a:ext uri="{FF2B5EF4-FFF2-40B4-BE49-F238E27FC236}">
                <a16:creationId xmlns:a16="http://schemas.microsoft.com/office/drawing/2014/main" id="{20D03134-4A36-43A9-B63F-4C3CEDACED3D}"/>
              </a:ext>
            </a:extLst>
          </p:cNvPr>
          <p:cNvSpPr>
            <a:spLocks noChangeArrowheads="1"/>
          </p:cNvSpPr>
          <p:nvPr/>
        </p:nvSpPr>
        <p:spPr bwMode="auto">
          <a:xfrm>
            <a:off x="4200837" y="455544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4" name="Oval 47">
            <a:extLst>
              <a:ext uri="{FF2B5EF4-FFF2-40B4-BE49-F238E27FC236}">
                <a16:creationId xmlns:a16="http://schemas.microsoft.com/office/drawing/2014/main" id="{ADE245CB-723E-49CC-9DF4-B913473791AA}"/>
              </a:ext>
            </a:extLst>
          </p:cNvPr>
          <p:cNvSpPr>
            <a:spLocks noChangeArrowheads="1"/>
          </p:cNvSpPr>
          <p:nvPr/>
        </p:nvSpPr>
        <p:spPr bwMode="auto">
          <a:xfrm>
            <a:off x="4372963" y="425068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5" name="Oval 47">
            <a:extLst>
              <a:ext uri="{FF2B5EF4-FFF2-40B4-BE49-F238E27FC236}">
                <a16:creationId xmlns:a16="http://schemas.microsoft.com/office/drawing/2014/main" id="{D821E465-17C5-4E5E-94AA-D7CEA7B9AAE1}"/>
              </a:ext>
            </a:extLst>
          </p:cNvPr>
          <p:cNvSpPr>
            <a:spLocks noChangeArrowheads="1"/>
          </p:cNvSpPr>
          <p:nvPr/>
        </p:nvSpPr>
        <p:spPr bwMode="auto">
          <a:xfrm>
            <a:off x="4732787" y="439864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6" name="Oval 47">
            <a:extLst>
              <a:ext uri="{FF2B5EF4-FFF2-40B4-BE49-F238E27FC236}">
                <a16:creationId xmlns:a16="http://schemas.microsoft.com/office/drawing/2014/main" id="{74A32039-1C60-42AD-9366-45F6A1509DCF}"/>
              </a:ext>
            </a:extLst>
          </p:cNvPr>
          <p:cNvSpPr>
            <a:spLocks noChangeArrowheads="1"/>
          </p:cNvSpPr>
          <p:nvPr/>
        </p:nvSpPr>
        <p:spPr bwMode="auto">
          <a:xfrm>
            <a:off x="4730975" y="4555446"/>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7" name="Oval 47">
            <a:extLst>
              <a:ext uri="{FF2B5EF4-FFF2-40B4-BE49-F238E27FC236}">
                <a16:creationId xmlns:a16="http://schemas.microsoft.com/office/drawing/2014/main" id="{19A89A61-D3BF-4B35-B441-7980637E4B9C}"/>
              </a:ext>
            </a:extLst>
          </p:cNvPr>
          <p:cNvSpPr>
            <a:spLocks noChangeArrowheads="1"/>
          </p:cNvSpPr>
          <p:nvPr/>
        </p:nvSpPr>
        <p:spPr bwMode="auto">
          <a:xfrm rot="5099306">
            <a:off x="4533899" y="4717221"/>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8" name="Oval 47">
            <a:extLst>
              <a:ext uri="{FF2B5EF4-FFF2-40B4-BE49-F238E27FC236}">
                <a16:creationId xmlns:a16="http://schemas.microsoft.com/office/drawing/2014/main" id="{D550BA36-CD44-456F-8E61-560D0C270E9C}"/>
              </a:ext>
            </a:extLst>
          </p:cNvPr>
          <p:cNvSpPr>
            <a:spLocks noChangeArrowheads="1"/>
          </p:cNvSpPr>
          <p:nvPr/>
        </p:nvSpPr>
        <p:spPr bwMode="auto">
          <a:xfrm rot="5816873">
            <a:off x="4381386" y="471607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0" name="Oval 47">
            <a:extLst>
              <a:ext uri="{FF2B5EF4-FFF2-40B4-BE49-F238E27FC236}">
                <a16:creationId xmlns:a16="http://schemas.microsoft.com/office/drawing/2014/main" id="{652ADBFF-3201-4A86-84D4-4B89796F7F5D}"/>
              </a:ext>
            </a:extLst>
          </p:cNvPr>
          <p:cNvSpPr>
            <a:spLocks noChangeArrowheads="1"/>
          </p:cNvSpPr>
          <p:nvPr/>
        </p:nvSpPr>
        <p:spPr bwMode="auto">
          <a:xfrm>
            <a:off x="7821081" y="440654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1" name="Oval 47">
            <a:extLst>
              <a:ext uri="{FF2B5EF4-FFF2-40B4-BE49-F238E27FC236}">
                <a16:creationId xmlns:a16="http://schemas.microsoft.com/office/drawing/2014/main" id="{79B92E00-44A3-4D8B-8C68-F24198C3B6D7}"/>
              </a:ext>
            </a:extLst>
          </p:cNvPr>
          <p:cNvSpPr>
            <a:spLocks noChangeArrowheads="1"/>
          </p:cNvSpPr>
          <p:nvPr/>
        </p:nvSpPr>
        <p:spPr bwMode="auto">
          <a:xfrm>
            <a:off x="7821081" y="458906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2" name="Oval 47">
            <a:extLst>
              <a:ext uri="{FF2B5EF4-FFF2-40B4-BE49-F238E27FC236}">
                <a16:creationId xmlns:a16="http://schemas.microsoft.com/office/drawing/2014/main" id="{D02BB2B5-65A2-4716-9350-365385CDAC96}"/>
              </a:ext>
            </a:extLst>
          </p:cNvPr>
          <p:cNvSpPr>
            <a:spLocks noChangeArrowheads="1"/>
          </p:cNvSpPr>
          <p:nvPr/>
        </p:nvSpPr>
        <p:spPr bwMode="auto">
          <a:xfrm>
            <a:off x="8008586" y="425189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3" name="Oval 47">
            <a:extLst>
              <a:ext uri="{FF2B5EF4-FFF2-40B4-BE49-F238E27FC236}">
                <a16:creationId xmlns:a16="http://schemas.microsoft.com/office/drawing/2014/main" id="{5BFFB2A0-E4C1-43E4-9836-352D7719AB6A}"/>
              </a:ext>
            </a:extLst>
          </p:cNvPr>
          <p:cNvSpPr>
            <a:spLocks noChangeArrowheads="1"/>
          </p:cNvSpPr>
          <p:nvPr/>
        </p:nvSpPr>
        <p:spPr bwMode="auto">
          <a:xfrm>
            <a:off x="8335576" y="440854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4" name="Oval 47">
            <a:extLst>
              <a:ext uri="{FF2B5EF4-FFF2-40B4-BE49-F238E27FC236}">
                <a16:creationId xmlns:a16="http://schemas.microsoft.com/office/drawing/2014/main" id="{3146B04A-1385-4E51-8C9F-53080DA7F73A}"/>
              </a:ext>
            </a:extLst>
          </p:cNvPr>
          <p:cNvSpPr>
            <a:spLocks noChangeArrowheads="1"/>
          </p:cNvSpPr>
          <p:nvPr/>
        </p:nvSpPr>
        <p:spPr bwMode="auto">
          <a:xfrm>
            <a:off x="8336166" y="458906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5" name="Oval 47">
            <a:extLst>
              <a:ext uri="{FF2B5EF4-FFF2-40B4-BE49-F238E27FC236}">
                <a16:creationId xmlns:a16="http://schemas.microsoft.com/office/drawing/2014/main" id="{7AEF2C7F-5CC2-4CAD-BD78-8ABAB501FBE9}"/>
              </a:ext>
            </a:extLst>
          </p:cNvPr>
          <p:cNvSpPr>
            <a:spLocks noChangeArrowheads="1"/>
          </p:cNvSpPr>
          <p:nvPr/>
        </p:nvSpPr>
        <p:spPr bwMode="auto">
          <a:xfrm rot="5099306">
            <a:off x="8173906" y="471136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6" name="Oval 47">
            <a:extLst>
              <a:ext uri="{FF2B5EF4-FFF2-40B4-BE49-F238E27FC236}">
                <a16:creationId xmlns:a16="http://schemas.microsoft.com/office/drawing/2014/main" id="{6E6B98F5-23A0-45E5-8D49-EBDD5BB7D3EB}"/>
              </a:ext>
            </a:extLst>
          </p:cNvPr>
          <p:cNvSpPr>
            <a:spLocks noChangeArrowheads="1"/>
          </p:cNvSpPr>
          <p:nvPr/>
        </p:nvSpPr>
        <p:spPr bwMode="auto">
          <a:xfrm rot="5816873">
            <a:off x="8013081" y="471607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7" name="Oval 47">
            <a:extLst>
              <a:ext uri="{FF2B5EF4-FFF2-40B4-BE49-F238E27FC236}">
                <a16:creationId xmlns:a16="http://schemas.microsoft.com/office/drawing/2014/main" id="{77E42743-13C8-4AF3-B75B-DF55FB6B33FA}"/>
              </a:ext>
            </a:extLst>
          </p:cNvPr>
          <p:cNvSpPr>
            <a:spLocks noChangeArrowheads="1"/>
          </p:cNvSpPr>
          <p:nvPr/>
        </p:nvSpPr>
        <p:spPr bwMode="auto">
          <a:xfrm>
            <a:off x="8160300" y="425087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59" name="Oval 47">
            <a:extLst>
              <a:ext uri="{FF2B5EF4-FFF2-40B4-BE49-F238E27FC236}">
                <a16:creationId xmlns:a16="http://schemas.microsoft.com/office/drawing/2014/main" id="{52929AF1-5C8B-4531-88FC-D7911E27BE99}"/>
              </a:ext>
            </a:extLst>
          </p:cNvPr>
          <p:cNvSpPr>
            <a:spLocks noChangeArrowheads="1"/>
          </p:cNvSpPr>
          <p:nvPr/>
        </p:nvSpPr>
        <p:spPr bwMode="auto">
          <a:xfrm>
            <a:off x="4795950" y="584864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8" name="Oval 47">
            <a:extLst>
              <a:ext uri="{FF2B5EF4-FFF2-40B4-BE49-F238E27FC236}">
                <a16:creationId xmlns:a16="http://schemas.microsoft.com/office/drawing/2014/main" id="{B8975C74-BB61-47D8-ADB0-92A9977E0B1F}"/>
              </a:ext>
            </a:extLst>
          </p:cNvPr>
          <p:cNvSpPr>
            <a:spLocks noChangeArrowheads="1"/>
          </p:cNvSpPr>
          <p:nvPr/>
        </p:nvSpPr>
        <p:spPr bwMode="auto">
          <a:xfrm>
            <a:off x="4795950" y="6003393"/>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69" name="Oval 47">
            <a:extLst>
              <a:ext uri="{FF2B5EF4-FFF2-40B4-BE49-F238E27FC236}">
                <a16:creationId xmlns:a16="http://schemas.microsoft.com/office/drawing/2014/main" id="{3E4B42EC-121A-4508-8679-A1495C6A72E4}"/>
              </a:ext>
            </a:extLst>
          </p:cNvPr>
          <p:cNvSpPr>
            <a:spLocks noChangeArrowheads="1"/>
          </p:cNvSpPr>
          <p:nvPr/>
        </p:nvSpPr>
        <p:spPr bwMode="auto">
          <a:xfrm>
            <a:off x="4200837" y="584864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70" name="Oval 47">
            <a:extLst>
              <a:ext uri="{FF2B5EF4-FFF2-40B4-BE49-F238E27FC236}">
                <a16:creationId xmlns:a16="http://schemas.microsoft.com/office/drawing/2014/main" id="{16CC7C3B-79B5-46BA-A882-1310F7DE7A9A}"/>
              </a:ext>
            </a:extLst>
          </p:cNvPr>
          <p:cNvSpPr>
            <a:spLocks noChangeArrowheads="1"/>
          </p:cNvSpPr>
          <p:nvPr/>
        </p:nvSpPr>
        <p:spPr bwMode="auto">
          <a:xfrm>
            <a:off x="4192739" y="600741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1739704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95659914"/>
              </p:ext>
            </p:extLst>
          </p:nvPr>
        </p:nvGraphicFramePr>
        <p:xfrm>
          <a:off x="0" y="0"/>
          <a:ext cx="9144002" cy="396610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bl>
          </a:graphicData>
        </a:graphic>
      </p:graphicFrame>
      <p:sp>
        <p:nvSpPr>
          <p:cNvPr id="16" name="Oval 47">
            <a:extLst>
              <a:ext uri="{FF2B5EF4-FFF2-40B4-BE49-F238E27FC236}">
                <a16:creationId xmlns:a16="http://schemas.microsoft.com/office/drawing/2014/main" id="{D57F5D2C-E781-4CC3-88D9-94A9B5316F5B}"/>
              </a:ext>
            </a:extLst>
          </p:cNvPr>
          <p:cNvSpPr>
            <a:spLocks noChangeArrowheads="1"/>
          </p:cNvSpPr>
          <p:nvPr/>
        </p:nvSpPr>
        <p:spPr bwMode="auto">
          <a:xfrm>
            <a:off x="4679634" y="146805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 name="TextBox 1">
            <a:extLst>
              <a:ext uri="{FF2B5EF4-FFF2-40B4-BE49-F238E27FC236}">
                <a16:creationId xmlns:a16="http://schemas.microsoft.com/office/drawing/2014/main" id="{62DC16B1-3086-43E7-B827-9C0356DB4C74}"/>
              </a:ext>
            </a:extLst>
          </p:cNvPr>
          <p:cNvSpPr txBox="1"/>
          <p:nvPr/>
        </p:nvSpPr>
        <p:spPr>
          <a:xfrm>
            <a:off x="0" y="4381181"/>
            <a:ext cx="9144000" cy="1631216"/>
          </a:xfrm>
          <a:prstGeom prst="rect">
            <a:avLst/>
          </a:prstGeom>
          <a:noFill/>
        </p:spPr>
        <p:txBody>
          <a:bodyPr wrap="square" rtlCol="0">
            <a:spAutoFit/>
          </a:bodyPr>
          <a:lstStyle/>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Remember, Metals lose enough electrons to become isoelectric to a noble gas,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Metal Cations end up with EMPTY valence orbitals.</a:t>
            </a:r>
          </a:p>
          <a:p>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Nonmetals gain enough electrons to become isoelectric to a noble gas, Nonmetal Anions end up with FULL outer orbitals.</a:t>
            </a:r>
          </a:p>
        </p:txBody>
      </p:sp>
    </p:spTree>
    <p:extLst>
      <p:ext uri="{BB962C8B-B14F-4D97-AF65-F5344CB8AC3E}">
        <p14:creationId xmlns:p14="http://schemas.microsoft.com/office/powerpoint/2010/main" val="2128980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41771426"/>
              </p:ext>
            </p:extLst>
          </p:nvPr>
        </p:nvGraphicFramePr>
        <p:xfrm>
          <a:off x="0" y="0"/>
          <a:ext cx="9144002" cy="396610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bl>
          </a:graphicData>
        </a:graphic>
      </p:graphicFrame>
      <p:sp>
        <p:nvSpPr>
          <p:cNvPr id="16" name="Oval 47">
            <a:extLst>
              <a:ext uri="{FF2B5EF4-FFF2-40B4-BE49-F238E27FC236}">
                <a16:creationId xmlns:a16="http://schemas.microsoft.com/office/drawing/2014/main" id="{D57F5D2C-E781-4CC3-88D9-94A9B5316F5B}"/>
              </a:ext>
            </a:extLst>
          </p:cNvPr>
          <p:cNvSpPr>
            <a:spLocks noChangeArrowheads="1"/>
          </p:cNvSpPr>
          <p:nvPr/>
        </p:nvSpPr>
        <p:spPr bwMode="auto">
          <a:xfrm>
            <a:off x="4679634" y="146805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2258494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80521940"/>
              </p:ext>
            </p:extLst>
          </p:nvPr>
        </p:nvGraphicFramePr>
        <p:xfrm>
          <a:off x="0" y="0"/>
          <a:ext cx="9144002" cy="396610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bl>
          </a:graphicData>
        </a:graphic>
      </p:graphicFrame>
      <p:sp>
        <p:nvSpPr>
          <p:cNvPr id="16" name="Oval 47">
            <a:extLst>
              <a:ext uri="{FF2B5EF4-FFF2-40B4-BE49-F238E27FC236}">
                <a16:creationId xmlns:a16="http://schemas.microsoft.com/office/drawing/2014/main" id="{D57F5D2C-E781-4CC3-88D9-94A9B5316F5B}"/>
              </a:ext>
            </a:extLst>
          </p:cNvPr>
          <p:cNvSpPr>
            <a:spLocks noChangeArrowheads="1"/>
          </p:cNvSpPr>
          <p:nvPr/>
        </p:nvSpPr>
        <p:spPr bwMode="auto">
          <a:xfrm>
            <a:off x="4679634" y="146805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8" name="Oval 47">
            <a:extLst>
              <a:ext uri="{FF2B5EF4-FFF2-40B4-BE49-F238E27FC236}">
                <a16:creationId xmlns:a16="http://schemas.microsoft.com/office/drawing/2014/main" id="{46FB3BF2-A226-487F-9B4A-49EED5FB8E0B}"/>
              </a:ext>
            </a:extLst>
          </p:cNvPr>
          <p:cNvSpPr>
            <a:spLocks noChangeArrowheads="1"/>
          </p:cNvSpPr>
          <p:nvPr/>
        </p:nvSpPr>
        <p:spPr bwMode="auto">
          <a:xfrm rot="5099306">
            <a:off x="4595458" y="277387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9" name="Oval 47">
            <a:extLst>
              <a:ext uri="{FF2B5EF4-FFF2-40B4-BE49-F238E27FC236}">
                <a16:creationId xmlns:a16="http://schemas.microsoft.com/office/drawing/2014/main" id="{8C6FA506-8651-4BA7-84B2-C1BCD97B8338}"/>
              </a:ext>
            </a:extLst>
          </p:cNvPr>
          <p:cNvSpPr>
            <a:spLocks noChangeArrowheads="1"/>
          </p:cNvSpPr>
          <p:nvPr/>
        </p:nvSpPr>
        <p:spPr bwMode="auto">
          <a:xfrm rot="5816873">
            <a:off x="4423930" y="277885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 name="TextBox 1">
            <a:extLst>
              <a:ext uri="{FF2B5EF4-FFF2-40B4-BE49-F238E27FC236}">
                <a16:creationId xmlns:a16="http://schemas.microsoft.com/office/drawing/2014/main" id="{62DC16B1-3086-43E7-B827-9C0356DB4C74}"/>
              </a:ext>
            </a:extLst>
          </p:cNvPr>
          <p:cNvSpPr txBox="1"/>
          <p:nvPr/>
        </p:nvSpPr>
        <p:spPr>
          <a:xfrm>
            <a:off x="0" y="4381181"/>
            <a:ext cx="9144000" cy="1631216"/>
          </a:xfrm>
          <a:prstGeom prst="rect">
            <a:avLst/>
          </a:prstGeom>
          <a:noFill/>
        </p:spPr>
        <p:txBody>
          <a:bodyPr wrap="square" rtlCol="0">
            <a:spAutoFit/>
          </a:bodyPr>
          <a:lstStyle/>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Remember, Metals lose enough electrons to become isoelectric to a noble gas,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Metal Cations end up with EMPTY valence orbitals.</a:t>
            </a:r>
          </a:p>
          <a:p>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Nonmetals gain enough electrons to become isoelectric to a noble gas, Nonmetal Anions end up with FULL outer orbitals.</a:t>
            </a:r>
          </a:p>
        </p:txBody>
      </p:sp>
    </p:spTree>
    <p:extLst>
      <p:ext uri="{BB962C8B-B14F-4D97-AF65-F5344CB8AC3E}">
        <p14:creationId xmlns:p14="http://schemas.microsoft.com/office/powerpoint/2010/main" val="1054789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08801997"/>
              </p:ext>
            </p:extLst>
          </p:nvPr>
        </p:nvGraphicFramePr>
        <p:xfrm>
          <a:off x="0" y="0"/>
          <a:ext cx="9144002" cy="3966108"/>
        </p:xfrm>
        <a:graphic>
          <a:graphicData uri="http://schemas.openxmlformats.org/drawingml/2006/table">
            <a:tbl>
              <a:tblPr/>
              <a:tblGrid>
                <a:gridCol w="1804032">
                  <a:extLst>
                    <a:ext uri="{9D8B030D-6E8A-4147-A177-3AD203B41FA5}">
                      <a16:colId xmlns:a16="http://schemas.microsoft.com/office/drawing/2014/main" val="20000"/>
                    </a:ext>
                  </a:extLst>
                </a:gridCol>
                <a:gridCol w="1805681">
                  <a:extLst>
                    <a:ext uri="{9D8B030D-6E8A-4147-A177-3AD203B41FA5}">
                      <a16:colId xmlns:a16="http://schemas.microsoft.com/office/drawing/2014/main" val="20001"/>
                    </a:ext>
                  </a:extLst>
                </a:gridCol>
                <a:gridCol w="1804032">
                  <a:extLst>
                    <a:ext uri="{9D8B030D-6E8A-4147-A177-3AD203B41FA5}">
                      <a16:colId xmlns:a16="http://schemas.microsoft.com/office/drawing/2014/main" val="20002"/>
                    </a:ext>
                  </a:extLst>
                </a:gridCol>
                <a:gridCol w="1926225">
                  <a:extLst>
                    <a:ext uri="{9D8B030D-6E8A-4147-A177-3AD203B41FA5}">
                      <a16:colId xmlns:a16="http://schemas.microsoft.com/office/drawing/2014/main" val="20003"/>
                    </a:ext>
                  </a:extLst>
                </a:gridCol>
                <a:gridCol w="1804032">
                  <a:extLst>
                    <a:ext uri="{9D8B030D-6E8A-4147-A177-3AD203B41FA5}">
                      <a16:colId xmlns:a16="http://schemas.microsoft.com/office/drawing/2014/main" val="20004"/>
                    </a:ext>
                  </a:extLst>
                </a:gridCol>
              </a:tblGrid>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Atom symbol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Ion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b="0" dirty="0">
                          <a:solidFill>
                            <a:schemeClr val="tx1"/>
                          </a:solidFill>
                          <a:latin typeface="Tahoma" pitchFamily="34" charset="0"/>
                          <a:ea typeface="Tahoma" pitchFamily="34" charset="0"/>
                          <a:cs typeface="Tahoma" pitchFamily="34" charset="0"/>
                        </a:rPr>
                        <a:t>Lewis Dot</a:t>
                      </a:r>
                      <a:br>
                        <a:rPr lang="en-US" b="0" dirty="0">
                          <a:solidFill>
                            <a:schemeClr val="tx1"/>
                          </a:solidFill>
                          <a:latin typeface="Tahoma" pitchFamily="34" charset="0"/>
                          <a:ea typeface="Tahoma" pitchFamily="34" charset="0"/>
                          <a:cs typeface="Tahoma" pitchFamily="34" charset="0"/>
                        </a:rPr>
                      </a:br>
                      <a:r>
                        <a:rPr lang="en-US" b="0" dirty="0">
                          <a:solidFill>
                            <a:schemeClr val="tx1"/>
                          </a:solidFill>
                          <a:latin typeface="Tahoma" pitchFamily="34" charset="0"/>
                          <a:ea typeface="Tahoma" pitchFamily="34" charset="0"/>
                          <a:cs typeface="Tahoma" pitchFamily="34" charset="0"/>
                        </a:rPr>
                        <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50972222"/>
                  </a:ext>
                </a:extLst>
              </a:tr>
              <a:tr h="1074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Ca ]</a:t>
                      </a:r>
                      <a:r>
                        <a:rPr kumimoji="0" lang="en-US" sz="3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71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2-8-8-0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097676539"/>
                  </a:ext>
                </a:extLst>
              </a:tr>
            </a:tbl>
          </a:graphicData>
        </a:graphic>
      </p:graphicFrame>
      <p:sp>
        <p:nvSpPr>
          <p:cNvPr id="16" name="Oval 47">
            <a:extLst>
              <a:ext uri="{FF2B5EF4-FFF2-40B4-BE49-F238E27FC236}">
                <a16:creationId xmlns:a16="http://schemas.microsoft.com/office/drawing/2014/main" id="{D57F5D2C-E781-4CC3-88D9-94A9B5316F5B}"/>
              </a:ext>
            </a:extLst>
          </p:cNvPr>
          <p:cNvSpPr>
            <a:spLocks noChangeArrowheads="1"/>
          </p:cNvSpPr>
          <p:nvPr/>
        </p:nvSpPr>
        <p:spPr bwMode="auto">
          <a:xfrm>
            <a:off x="4679634" y="146805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8" name="Oval 47">
            <a:extLst>
              <a:ext uri="{FF2B5EF4-FFF2-40B4-BE49-F238E27FC236}">
                <a16:creationId xmlns:a16="http://schemas.microsoft.com/office/drawing/2014/main" id="{46FB3BF2-A226-487F-9B4A-49EED5FB8E0B}"/>
              </a:ext>
            </a:extLst>
          </p:cNvPr>
          <p:cNvSpPr>
            <a:spLocks noChangeArrowheads="1"/>
          </p:cNvSpPr>
          <p:nvPr/>
        </p:nvSpPr>
        <p:spPr bwMode="auto">
          <a:xfrm rot="5099306">
            <a:off x="4595458" y="2773879"/>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39" name="Oval 47">
            <a:extLst>
              <a:ext uri="{FF2B5EF4-FFF2-40B4-BE49-F238E27FC236}">
                <a16:creationId xmlns:a16="http://schemas.microsoft.com/office/drawing/2014/main" id="{8C6FA506-8651-4BA7-84B2-C1BCD97B8338}"/>
              </a:ext>
            </a:extLst>
          </p:cNvPr>
          <p:cNvSpPr>
            <a:spLocks noChangeArrowheads="1"/>
          </p:cNvSpPr>
          <p:nvPr/>
        </p:nvSpPr>
        <p:spPr bwMode="auto">
          <a:xfrm rot="5816873">
            <a:off x="4423930" y="277885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Arial" panose="020B0604020202020204" pitchFamily="34" charset="0"/>
            </a:endParaRPr>
          </a:p>
        </p:txBody>
      </p:sp>
      <p:sp>
        <p:nvSpPr>
          <p:cNvPr id="2" name="TextBox 1">
            <a:extLst>
              <a:ext uri="{FF2B5EF4-FFF2-40B4-BE49-F238E27FC236}">
                <a16:creationId xmlns:a16="http://schemas.microsoft.com/office/drawing/2014/main" id="{62DC16B1-3086-43E7-B827-9C0356DB4C74}"/>
              </a:ext>
            </a:extLst>
          </p:cNvPr>
          <p:cNvSpPr txBox="1"/>
          <p:nvPr/>
        </p:nvSpPr>
        <p:spPr>
          <a:xfrm>
            <a:off x="-21210" y="4919008"/>
            <a:ext cx="9144002" cy="1938992"/>
          </a:xfrm>
          <a:prstGeom prst="rect">
            <a:avLst/>
          </a:prstGeom>
          <a:solidFill>
            <a:schemeClr val="accent6">
              <a:lumMod val="20000"/>
              <a:lumOff val="80000"/>
            </a:schemeClr>
          </a:solidFill>
        </p:spPr>
        <p:txBody>
          <a:bodyPr wrap="square" rtlCol="0">
            <a:spAutoFit/>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Metals lose enough electrons to become isoelectric to a noble gas,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they end up with EMPTY valence orbitals.</a:t>
            </a:r>
          </a:p>
          <a:p>
            <a:pPr algn="ct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400" dirty="0">
                <a:solidFill>
                  <a:srgbClr val="FF0000"/>
                </a:solidFill>
                <a:latin typeface="Times New Roman" panose="02020603050405020304" pitchFamily="18" charset="0"/>
                <a:cs typeface="Times New Roman" panose="02020603050405020304" pitchFamily="18" charset="0"/>
              </a:rPr>
              <a:t>Nonmetals gain enough electrons to become isoelectric to a noble gas, they end up with full outer orbitals.</a:t>
            </a:r>
          </a:p>
        </p:txBody>
      </p:sp>
    </p:spTree>
    <p:extLst>
      <p:ext uri="{BB962C8B-B14F-4D97-AF65-F5344CB8AC3E}">
        <p14:creationId xmlns:p14="http://schemas.microsoft.com/office/powerpoint/2010/main" val="884875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0472"/>
            <a:ext cx="7772400" cy="1470025"/>
          </a:xfrm>
        </p:spPr>
        <p:txBody>
          <a:bodyPr/>
          <a:lstStyle/>
          <a:p>
            <a:pPr eaLnBrk="1" hangingPunct="1"/>
            <a:r>
              <a:rPr lang="en-US" altLang="en-US" dirty="0">
                <a:solidFill>
                  <a:srgbClr val="FF3300"/>
                </a:solidFill>
              </a:rPr>
              <a:t>Bonding class #2</a:t>
            </a:r>
            <a:endParaRPr lang="en-US" altLang="en-US" dirty="0"/>
          </a:p>
        </p:txBody>
      </p:sp>
      <p:sp>
        <p:nvSpPr>
          <p:cNvPr id="2051" name="Rectangle 3"/>
          <p:cNvSpPr>
            <a:spLocks noGrp="1" noChangeArrowheads="1"/>
          </p:cNvSpPr>
          <p:nvPr>
            <p:ph type="subTitle" idx="1"/>
          </p:nvPr>
        </p:nvSpPr>
        <p:spPr>
          <a:xfrm>
            <a:off x="0" y="1066800"/>
            <a:ext cx="9144000" cy="3810000"/>
          </a:xfrm>
        </p:spPr>
        <p:txBody>
          <a:bodyPr/>
          <a:lstStyle/>
          <a:p>
            <a:pPr eaLnBrk="1" hangingPunct="1">
              <a:lnSpc>
                <a:spcPct val="80000"/>
              </a:lnSpc>
            </a:pPr>
            <a:endParaRPr lang="en-US" altLang="en-US" sz="2800" dirty="0">
              <a:solidFill>
                <a:srgbClr val="FF3300"/>
              </a:solidFill>
            </a:endParaRPr>
          </a:p>
          <a:p>
            <a:pPr eaLnBrk="1" hangingPunct="1">
              <a:lnSpc>
                <a:spcPct val="80000"/>
              </a:lnSpc>
            </a:pPr>
            <a:r>
              <a:rPr lang="en-US" altLang="en-US" sz="4000" dirty="0">
                <a:latin typeface="Times New Roman" panose="02020603050405020304" pitchFamily="18" charset="0"/>
                <a:cs typeface="Times New Roman" panose="02020603050405020304" pitchFamily="18" charset="0"/>
              </a:rPr>
              <a:t>OB: Metallic Bonds, </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More Lewis Dots, </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and the Octet Rule.</a:t>
            </a:r>
          </a:p>
          <a:p>
            <a:pPr eaLnBrk="1" hangingPunct="1">
              <a:lnSpc>
                <a:spcPct val="80000"/>
              </a:lnSpc>
            </a:pPr>
            <a:endParaRPr lang="en-US" altLang="en-US" sz="4000" dirty="0">
              <a:latin typeface="Times New Roman" panose="02020603050405020304" pitchFamily="18" charset="0"/>
              <a:cs typeface="Times New Roman" panose="02020603050405020304" pitchFamily="18" charset="0"/>
            </a:endParaRPr>
          </a:p>
          <a:p>
            <a:pPr eaLnBrk="1" hangingPunct="1">
              <a:lnSpc>
                <a:spcPct val="80000"/>
              </a:lnSpc>
            </a:pPr>
            <a:r>
              <a:rPr lang="en-US" altLang="en-US" sz="5400" dirty="0">
                <a:solidFill>
                  <a:srgbClr val="0000CC"/>
                </a:solidFill>
                <a:latin typeface="Times New Roman" panose="02020603050405020304" pitchFamily="18" charset="0"/>
                <a:cs typeface="Times New Roman" panose="02020603050405020304" pitchFamily="18" charset="0"/>
              </a:rPr>
              <a:t>Get your periodic tables </a:t>
            </a:r>
            <a:br>
              <a:rPr lang="en-US" altLang="en-US" sz="5400" dirty="0">
                <a:solidFill>
                  <a:srgbClr val="0000CC"/>
                </a:solidFill>
                <a:latin typeface="Times New Roman" panose="02020603050405020304" pitchFamily="18" charset="0"/>
                <a:cs typeface="Times New Roman" panose="02020603050405020304" pitchFamily="18" charset="0"/>
              </a:rPr>
            </a:br>
            <a:r>
              <a:rPr lang="en-US" altLang="en-US" sz="5400" dirty="0">
                <a:solidFill>
                  <a:srgbClr val="0000CC"/>
                </a:solidFill>
                <a:latin typeface="Times New Roman" panose="02020603050405020304" pitchFamily="18" charset="0"/>
                <a:cs typeface="Times New Roman" panose="02020603050405020304" pitchFamily="18" charset="0"/>
              </a:rPr>
              <a:t>open on your desk now please </a:t>
            </a:r>
            <a:br>
              <a:rPr lang="en-US" altLang="en-US" sz="5400" dirty="0">
                <a:solidFill>
                  <a:srgbClr val="0000CC"/>
                </a:solidFill>
                <a:latin typeface="Times New Roman" panose="02020603050405020304" pitchFamily="18" charset="0"/>
                <a:cs typeface="Times New Roman" panose="02020603050405020304" pitchFamily="18" charset="0"/>
              </a:rPr>
            </a:br>
            <a:r>
              <a:rPr lang="en-US" altLang="en-US" sz="5400" dirty="0">
                <a:solidFill>
                  <a:srgbClr val="0000CC"/>
                </a:solidFill>
                <a:latin typeface="Times New Roman" panose="02020603050405020304" pitchFamily="18" charset="0"/>
                <a:cs typeface="Times New Roman" panose="02020603050405020304" pitchFamily="18" charset="0"/>
              </a:rPr>
              <a:t>(not later)</a:t>
            </a:r>
          </a:p>
          <a:p>
            <a:pPr eaLnBrk="1" hangingPunct="1">
              <a:lnSpc>
                <a:spcPct val="80000"/>
              </a:lnSpc>
            </a:pPr>
            <a:endParaRPr lang="en-US" altLang="en-US" sz="4000" dirty="0">
              <a:latin typeface="Times New Roman" panose="02020603050405020304" pitchFamily="18" charset="0"/>
              <a:cs typeface="Times New Roman" panose="02020603050405020304" pitchFamily="18" charset="0"/>
            </a:endParaRPr>
          </a:p>
          <a:p>
            <a:pPr algn="l" eaLnBrk="1" hangingPunct="1">
              <a:lnSpc>
                <a:spcPct val="80000"/>
              </a:lnSpc>
            </a:pPr>
            <a:r>
              <a:rPr lang="en-US" altLang="en-US" sz="4000" dirty="0">
                <a:solidFill>
                  <a:srgbClr val="FF0000"/>
                </a:solidFill>
                <a:latin typeface="Times New Roman" panose="02020603050405020304" pitchFamily="18" charset="0"/>
                <a:cs typeface="Times New Roman" panose="02020603050405020304" pitchFamily="18" charset="0"/>
              </a:rPr>
              <a:t>          </a:t>
            </a:r>
            <a:endParaRPr lang="en-US" altLang="en-US" sz="4000"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8701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16412"/>
            <a:ext cx="9144000"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21.  When sodium chloride forms from the metal sodium and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the nonmetal chlorine, </a:t>
            </a:r>
            <a:r>
              <a:rPr lang="en-US" altLang="en-US" sz="2400" i="1" dirty="0">
                <a:solidFill>
                  <a:srgbClr val="FF0000"/>
                </a:solidFill>
                <a:latin typeface="Times New Roman" panose="02020603050405020304" pitchFamily="18" charset="0"/>
                <a:cs typeface="Times New Roman" panose="02020603050405020304" pitchFamily="18" charset="0"/>
              </a:rPr>
              <a:t>the atoms must first form into ions</a:t>
            </a:r>
            <a:r>
              <a:rPr lang="en-US" altLang="en-US" sz="2400" dirty="0">
                <a:solidFill>
                  <a:srgbClr val="000000"/>
                </a:solidFill>
                <a:latin typeface="Times New Roman" panose="02020603050405020304" pitchFamily="18" charset="0"/>
                <a:cs typeface="Times New Roman" panose="02020603050405020304" pitchFamily="18" charset="0"/>
              </a:rPr>
              <a:t>.  </a:t>
            </a:r>
            <a:br>
              <a:rPr lang="en-US" altLang="en-US" sz="24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To do this, a sodium atom TRANSFERS an electron to a chlorine atom. </a:t>
            </a: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b="1" dirty="0">
                <a:solidFill>
                  <a:srgbClr val="0000CC"/>
                </a:solidFill>
                <a:latin typeface="Times New Roman" panose="02020603050405020304" pitchFamily="18" charset="0"/>
                <a:cs typeface="Times New Roman" panose="02020603050405020304" pitchFamily="18" charset="0"/>
              </a:rPr>
              <a:t>22a.  The sodium becomes a sodium cation with a +1 charge</a:t>
            </a:r>
          </a:p>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22b.  The chlorine becomes a chloride anion, with a -1 charge</a:t>
            </a:r>
          </a:p>
          <a:p>
            <a:pPr eaLnBrk="1" hangingPunct="1">
              <a:spcBef>
                <a:spcPct val="50000"/>
              </a:spcBef>
              <a:buFontTx/>
              <a:buNone/>
            </a:pPr>
            <a:br>
              <a:rPr lang="en-US" altLang="en-US" sz="1800" dirty="0">
                <a:solidFill>
                  <a:srgbClr val="000000"/>
                </a:solidFill>
                <a:latin typeface="Times New Roman" panose="02020603050405020304" pitchFamily="18" charset="0"/>
                <a:cs typeface="Times New Roman" panose="02020603050405020304" pitchFamily="18" charset="0"/>
              </a:rPr>
            </a:b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23.  </a:t>
            </a: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Let’s draw the Lewis dot diagrams for the atoms, the ions, and then the compound</a:t>
            </a:r>
            <a:r>
              <a:rPr lang="en-US" altLang="en-US" sz="2000" dirty="0">
                <a:solidFill>
                  <a:srgbClr val="000000"/>
                </a:solidFill>
                <a:latin typeface="Times New Roman" panose="02020603050405020304" pitchFamily="18" charset="0"/>
                <a:cs typeface="Times New Roman" panose="02020603050405020304" pitchFamily="18" charset="0"/>
              </a:rPr>
              <a:t>.</a:t>
            </a:r>
            <a:br>
              <a:rPr lang="en-US" altLang="en-US" sz="800" dirty="0">
                <a:solidFill>
                  <a:srgbClr val="000000"/>
                </a:solidFill>
              </a:rPr>
            </a:b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          ATOMS ONLY                    IONS ONLY                               COMPOUND</a:t>
            </a:r>
          </a:p>
          <a:p>
            <a:pPr eaLnBrk="1" hangingPunct="1">
              <a:spcBef>
                <a:spcPct val="50000"/>
              </a:spcBef>
              <a:buFontTx/>
              <a:buNone/>
            </a:pPr>
            <a:endParaRPr lang="en-US" altLang="en-US" sz="1800" dirty="0">
              <a:solidFill>
                <a:srgbClr val="000000"/>
              </a:solidFill>
            </a:endParaRPr>
          </a:p>
        </p:txBody>
      </p:sp>
      <p:graphicFrame>
        <p:nvGraphicFramePr>
          <p:cNvPr id="5135" name="Group 15"/>
          <p:cNvGraphicFramePr>
            <a:graphicFrameLocks noGrp="1"/>
          </p:cNvGraphicFramePr>
          <p:nvPr>
            <p:extLst>
              <p:ext uri="{D42A27DB-BD31-4B8C-83A1-F6EECF244321}">
                <p14:modId xmlns:p14="http://schemas.microsoft.com/office/powerpoint/2010/main" val="4108695265"/>
              </p:ext>
            </p:extLst>
          </p:nvPr>
        </p:nvGraphicFramePr>
        <p:xfrm>
          <a:off x="228600" y="3962400"/>
          <a:ext cx="8686800" cy="2819400"/>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281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43706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28515"/>
            <a:ext cx="9144000" cy="318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23.  </a:t>
            </a:r>
            <a:r>
              <a:rPr lang="en-US" altLang="en-US" sz="2400" dirty="0">
                <a:solidFill>
                  <a:srgbClr val="000000"/>
                </a:solidFill>
                <a:latin typeface="Times New Roman" panose="02020603050405020304" pitchFamily="18" charset="0"/>
                <a:cs typeface="Times New Roman" panose="02020603050405020304" pitchFamily="18" charset="0"/>
              </a:rPr>
              <a:t>Let’s draw the Lewis dot diagrams for the atoms, the ions, and then the compound.</a:t>
            </a:r>
          </a:p>
          <a:p>
            <a:pPr eaLnBrk="1" hangingPunct="1">
              <a:spcBef>
                <a:spcPct val="50000"/>
              </a:spcBef>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SEPARATE               </a:t>
            </a:r>
            <a:r>
              <a:rPr lang="en-US" altLang="en-US" sz="2400" dirty="0" err="1">
                <a:solidFill>
                  <a:srgbClr val="000000"/>
                </a:solidFill>
                <a:latin typeface="Times New Roman" panose="02020603050405020304" pitchFamily="18" charset="0"/>
                <a:cs typeface="Times New Roman" panose="02020603050405020304" pitchFamily="18" charset="0"/>
              </a:rPr>
              <a:t>SEPARATE</a:t>
            </a:r>
            <a:r>
              <a:rPr lang="en-US" altLang="en-US" sz="2400" dirty="0">
                <a:solidFill>
                  <a:srgbClr val="000000"/>
                </a:solidFill>
                <a:latin typeface="Times New Roman" panose="02020603050405020304" pitchFamily="18" charset="0"/>
                <a:cs typeface="Times New Roman" panose="02020603050405020304" pitchFamily="18" charset="0"/>
              </a:rPr>
              <a:t>                      SNUGGLY</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          ATOMS ONLY                         IONS ONLY                               COMPOUND</a:t>
            </a:r>
          </a:p>
          <a:p>
            <a:pPr eaLnBrk="1" hangingPunct="1">
              <a:spcBef>
                <a:spcPct val="50000"/>
              </a:spcBef>
              <a:buFontTx/>
              <a:buNone/>
            </a:pPr>
            <a:endParaRPr lang="en-US" altLang="en-US" sz="1800" dirty="0">
              <a:solidFill>
                <a:srgbClr val="000000"/>
              </a:solidFill>
            </a:endParaRPr>
          </a:p>
        </p:txBody>
      </p:sp>
      <p:graphicFrame>
        <p:nvGraphicFramePr>
          <p:cNvPr id="5135" name="Group 15"/>
          <p:cNvGraphicFramePr>
            <a:graphicFrameLocks noGrp="1"/>
          </p:cNvGraphicFramePr>
          <p:nvPr>
            <p:extLst>
              <p:ext uri="{D42A27DB-BD31-4B8C-83A1-F6EECF244321}">
                <p14:modId xmlns:p14="http://schemas.microsoft.com/office/powerpoint/2010/main" val="335836807"/>
              </p:ext>
            </p:extLst>
          </p:nvPr>
        </p:nvGraphicFramePr>
        <p:xfrm>
          <a:off x="0" y="2133600"/>
          <a:ext cx="9144000" cy="47244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72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 name="Picture 1"/>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1000" y="3481208"/>
            <a:ext cx="1198610" cy="1122908"/>
          </a:xfrm>
          <a:prstGeom prst="rect">
            <a:avLst/>
          </a:prstGeom>
        </p:spPr>
      </p:pic>
      <p:pic>
        <p:nvPicPr>
          <p:cNvPr id="3" name="Picture 2"/>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43201" y="5111266"/>
            <a:ext cx="1107482" cy="1289534"/>
          </a:xfrm>
          <a:prstGeom prst="rect">
            <a:avLst/>
          </a:prstGeom>
        </p:spPr>
      </p:pic>
    </p:spTree>
    <p:extLst>
      <p:ext uri="{BB962C8B-B14F-4D97-AF65-F5344CB8AC3E}">
        <p14:creationId xmlns:p14="http://schemas.microsoft.com/office/powerpoint/2010/main" val="472216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28515"/>
            <a:ext cx="9144000" cy="318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23.  </a:t>
            </a:r>
            <a:r>
              <a:rPr lang="en-US" altLang="en-US" sz="2400" dirty="0">
                <a:solidFill>
                  <a:srgbClr val="000000"/>
                </a:solidFill>
                <a:latin typeface="Times New Roman" panose="02020603050405020304" pitchFamily="18" charset="0"/>
                <a:cs typeface="Times New Roman" panose="02020603050405020304" pitchFamily="18" charset="0"/>
              </a:rPr>
              <a:t>Let’s draw the Lewis dot diagrams for the atoms, the ions, and then the compound.</a:t>
            </a:r>
          </a:p>
          <a:p>
            <a:pPr eaLnBrk="1" hangingPunct="1">
              <a:spcBef>
                <a:spcPct val="50000"/>
              </a:spcBef>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SEPARATE               </a:t>
            </a:r>
            <a:r>
              <a:rPr lang="en-US" altLang="en-US" sz="2400" dirty="0" err="1">
                <a:solidFill>
                  <a:srgbClr val="000000"/>
                </a:solidFill>
                <a:latin typeface="Times New Roman" panose="02020603050405020304" pitchFamily="18" charset="0"/>
                <a:cs typeface="Times New Roman" panose="02020603050405020304" pitchFamily="18" charset="0"/>
              </a:rPr>
              <a:t>SEPARATE</a:t>
            </a:r>
            <a:r>
              <a:rPr lang="en-US" altLang="en-US" sz="2400" dirty="0">
                <a:solidFill>
                  <a:srgbClr val="000000"/>
                </a:solidFill>
                <a:latin typeface="Times New Roman" panose="02020603050405020304" pitchFamily="18" charset="0"/>
                <a:cs typeface="Times New Roman" panose="02020603050405020304" pitchFamily="18" charset="0"/>
              </a:rPr>
              <a:t>                      SNUGGLY</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          ATOMS ONLY                         IONS ONLY                               COMPOUND</a:t>
            </a:r>
          </a:p>
          <a:p>
            <a:pPr eaLnBrk="1" hangingPunct="1">
              <a:spcBef>
                <a:spcPct val="50000"/>
              </a:spcBef>
              <a:buFontTx/>
              <a:buNone/>
            </a:pPr>
            <a:endParaRPr lang="en-US" altLang="en-US" sz="1800" dirty="0">
              <a:solidFill>
                <a:srgbClr val="000000"/>
              </a:solidFill>
            </a:endParaRPr>
          </a:p>
        </p:txBody>
      </p:sp>
      <p:graphicFrame>
        <p:nvGraphicFramePr>
          <p:cNvPr id="5135" name="Group 15"/>
          <p:cNvGraphicFramePr>
            <a:graphicFrameLocks noGrp="1"/>
          </p:cNvGraphicFramePr>
          <p:nvPr/>
        </p:nvGraphicFramePr>
        <p:xfrm>
          <a:off x="0" y="2133600"/>
          <a:ext cx="9144000" cy="47244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72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 name="Picture 1"/>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1000" y="3481208"/>
            <a:ext cx="1198610" cy="1122908"/>
          </a:xfrm>
          <a:prstGeom prst="rect">
            <a:avLst/>
          </a:prstGeom>
        </p:spPr>
      </p:pic>
      <p:pic>
        <p:nvPicPr>
          <p:cNvPr id="3" name="Picture 2"/>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43201" y="5111266"/>
            <a:ext cx="1107482" cy="1289534"/>
          </a:xfrm>
          <a:prstGeom prst="rect">
            <a:avLst/>
          </a:prstGeom>
        </p:spPr>
      </p:pic>
      <p:pic>
        <p:nvPicPr>
          <p:cNvPr id="4" name="Picture 3">
            <a:extLst>
              <a:ext uri="{FF2B5EF4-FFF2-40B4-BE49-F238E27FC236}">
                <a16:creationId xmlns:a16="http://schemas.microsoft.com/office/drawing/2014/main" id="{84D4D5F8-743B-691F-395E-31F1934E6DEC}"/>
              </a:ext>
            </a:extLst>
          </p:cNvPr>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328685" y="2987857"/>
            <a:ext cx="1226033" cy="882285"/>
          </a:xfrm>
          <a:prstGeom prst="rect">
            <a:avLst/>
          </a:prstGeom>
        </p:spPr>
      </p:pic>
      <p:pic>
        <p:nvPicPr>
          <p:cNvPr id="5" name="Picture 4">
            <a:extLst>
              <a:ext uri="{FF2B5EF4-FFF2-40B4-BE49-F238E27FC236}">
                <a16:creationId xmlns:a16="http://schemas.microsoft.com/office/drawing/2014/main" id="{17289837-B09F-8785-10B8-29836618F585}"/>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392580" y="5486401"/>
            <a:ext cx="1551692" cy="1074248"/>
          </a:xfrm>
          <a:prstGeom prst="rect">
            <a:avLst/>
          </a:prstGeom>
        </p:spPr>
      </p:pic>
      <p:sp>
        <p:nvSpPr>
          <p:cNvPr id="6" name="Arrow: Bent 5">
            <a:extLst>
              <a:ext uri="{FF2B5EF4-FFF2-40B4-BE49-F238E27FC236}">
                <a16:creationId xmlns:a16="http://schemas.microsoft.com/office/drawing/2014/main" id="{D9F924B4-93DF-4217-18CD-1515A4023D88}"/>
              </a:ext>
            </a:extLst>
          </p:cNvPr>
          <p:cNvSpPr/>
          <p:nvPr/>
        </p:nvSpPr>
        <p:spPr>
          <a:xfrm rot="5400000">
            <a:off x="4162308" y="3889885"/>
            <a:ext cx="1874250" cy="756016"/>
          </a:xfrm>
          <a:prstGeom prst="bentArrow">
            <a:avLst>
              <a:gd name="adj1" fmla="val 25000"/>
              <a:gd name="adj2" fmla="val 32862"/>
              <a:gd name="adj3" fmla="val 25000"/>
              <a:gd name="adj4" fmla="val 43750"/>
            </a:avLst>
          </a:prstGeom>
          <a:solidFill>
            <a:srgbClr val="FFABA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tx1"/>
              </a:solidFill>
            </a:endParaRPr>
          </a:p>
        </p:txBody>
      </p:sp>
      <p:sp>
        <p:nvSpPr>
          <p:cNvPr id="7" name="TextBox 6">
            <a:extLst>
              <a:ext uri="{FF2B5EF4-FFF2-40B4-BE49-F238E27FC236}">
                <a16:creationId xmlns:a16="http://schemas.microsoft.com/office/drawing/2014/main" id="{340D634E-24E5-055E-C50F-BFDB980363BE}"/>
              </a:ext>
            </a:extLst>
          </p:cNvPr>
          <p:cNvSpPr txBox="1"/>
          <p:nvPr/>
        </p:nvSpPr>
        <p:spPr>
          <a:xfrm>
            <a:off x="5099433" y="2505669"/>
            <a:ext cx="1198610" cy="923330"/>
          </a:xfrm>
          <a:prstGeom prst="rect">
            <a:avLst/>
          </a:prstGeom>
          <a:noFill/>
        </p:spPr>
        <p:txBody>
          <a:bodyPr wrap="square" rtlCol="0">
            <a:spAutoFit/>
          </a:bodyPr>
          <a:lstStyle/>
          <a:p>
            <a:r>
              <a:rPr lang="en-US" dirty="0">
                <a:solidFill>
                  <a:srgbClr val="FF0000"/>
                </a:solidFill>
              </a:rPr>
              <a:t>The electron transfers</a:t>
            </a:r>
          </a:p>
        </p:txBody>
      </p:sp>
    </p:spTree>
    <p:extLst>
      <p:ext uri="{BB962C8B-B14F-4D97-AF65-F5344CB8AC3E}">
        <p14:creationId xmlns:p14="http://schemas.microsoft.com/office/powerpoint/2010/main" val="280466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185761"/>
          </a:xfrm>
          <a:prstGeom prst="rect">
            <a:avLst/>
          </a:prstGeom>
          <a:noFill/>
        </p:spPr>
        <p:txBody>
          <a:bodyPr wrap="square">
            <a:spAutoFit/>
          </a:bodyPr>
          <a:lstStyle/>
          <a:p>
            <a:pPr eaLnBrk="1" fontAlgn="auto" hangingPunct="1">
              <a:spcBef>
                <a:spcPts val="0"/>
              </a:spcBef>
              <a:spcAft>
                <a:spcPts val="0"/>
              </a:spcAft>
              <a:defRPr/>
            </a:pPr>
            <a:endParaRPr lang="en-US" sz="1400" dirty="0">
              <a:solidFill>
                <a:srgbClr val="FF0000"/>
              </a:solidFill>
              <a:latin typeface="Bell MT" pitchFamily="18" charset="0"/>
            </a:endParaRPr>
          </a:p>
          <a:p>
            <a:pPr eaLnBrk="1" fontAlgn="auto" hangingPunct="1">
              <a:spcBef>
                <a:spcPts val="0"/>
              </a:spcBef>
              <a:spcAft>
                <a:spcPts val="0"/>
              </a:spcAft>
              <a:defRPr/>
            </a:pPr>
            <a:endParaRPr lang="en-US" sz="3600" b="1" dirty="0">
              <a:solidFill>
                <a:srgbClr val="00B050"/>
              </a:solidFill>
              <a:latin typeface="Bell MT" pitchFamily="18" charset="0"/>
            </a:endParaRPr>
          </a:p>
          <a:p>
            <a:pPr eaLnBrk="1" fontAlgn="auto" hangingPunct="1">
              <a:spcBef>
                <a:spcPts val="0"/>
              </a:spcBef>
              <a:spcAft>
                <a:spcPts val="0"/>
              </a:spcAft>
              <a:defRPr/>
            </a:pPr>
            <a:r>
              <a:rPr lang="en-US" sz="3600" dirty="0">
                <a:solidFill>
                  <a:srgbClr val="FF0000"/>
                </a:solidFill>
                <a:latin typeface="Bell MT" pitchFamily="18" charset="0"/>
              </a:rPr>
              <a:t>4.  </a:t>
            </a:r>
            <a:r>
              <a:rPr lang="en-US" sz="3600" b="1" dirty="0">
                <a:solidFill>
                  <a:srgbClr val="FF0000"/>
                </a:solidFill>
                <a:latin typeface="Bell MT" pitchFamily="18" charset="0"/>
              </a:rPr>
              <a:t>Intermolecular bonds -  these are the</a:t>
            </a:r>
            <a:br>
              <a:rPr lang="en-US" sz="3600" b="1" dirty="0">
                <a:solidFill>
                  <a:srgbClr val="FF0000"/>
                </a:solidFill>
                <a:latin typeface="Bell MT" pitchFamily="18" charset="0"/>
              </a:rPr>
            </a:br>
            <a:r>
              <a:rPr lang="en-US" sz="3600" b="1" dirty="0">
                <a:solidFill>
                  <a:srgbClr val="FF0000"/>
                </a:solidFill>
                <a:latin typeface="Bell MT" pitchFamily="18" charset="0"/>
              </a:rPr>
              <a:t>     relatively weak attractions between</a:t>
            </a:r>
            <a:br>
              <a:rPr lang="en-US" sz="3600" b="1" dirty="0">
                <a:solidFill>
                  <a:srgbClr val="FF0000"/>
                </a:solidFill>
                <a:latin typeface="Bell MT" pitchFamily="18" charset="0"/>
              </a:rPr>
            </a:br>
            <a:r>
              <a:rPr lang="en-US" sz="3600" b="1" dirty="0">
                <a:solidFill>
                  <a:srgbClr val="FF0000"/>
                </a:solidFill>
                <a:latin typeface="Bell MT" pitchFamily="18" charset="0"/>
              </a:rPr>
              <a:t>     molecules (not inside of them).</a:t>
            </a:r>
            <a:br>
              <a:rPr lang="en-US" sz="3600" b="1" dirty="0">
                <a:solidFill>
                  <a:srgbClr val="FF0000"/>
                </a:solidFill>
                <a:latin typeface="Bell MT" pitchFamily="18" charset="0"/>
              </a:rPr>
            </a:br>
            <a:r>
              <a:rPr lang="en-US" sz="3600" b="1" dirty="0">
                <a:solidFill>
                  <a:srgbClr val="FF0000"/>
                </a:solidFill>
                <a:latin typeface="Bell MT" pitchFamily="18" charset="0"/>
              </a:rPr>
              <a:t>  </a:t>
            </a:r>
            <a:br>
              <a:rPr lang="en-US" sz="3600" b="1" dirty="0">
                <a:solidFill>
                  <a:srgbClr val="FF0000"/>
                </a:solidFill>
                <a:latin typeface="Bell MT" pitchFamily="18" charset="0"/>
              </a:rPr>
            </a:br>
            <a:r>
              <a:rPr lang="en-US" sz="3600" b="1" dirty="0">
                <a:solidFill>
                  <a:srgbClr val="FF0000"/>
                </a:solidFill>
                <a:latin typeface="Bell MT" pitchFamily="18" charset="0"/>
              </a:rPr>
              <a:t>     There are 3 different kinds of IMF, and</a:t>
            </a:r>
            <a:br>
              <a:rPr lang="en-US" sz="3600" b="1" dirty="0">
                <a:solidFill>
                  <a:srgbClr val="FF0000"/>
                </a:solidFill>
                <a:latin typeface="Bell MT" pitchFamily="18" charset="0"/>
              </a:rPr>
            </a:br>
            <a:r>
              <a:rPr lang="en-US" sz="3600" b="1" dirty="0">
                <a:solidFill>
                  <a:srgbClr val="FF0000"/>
                </a:solidFill>
                <a:latin typeface="Bell MT" pitchFamily="18" charset="0"/>
              </a:rPr>
              <a:t>     </a:t>
            </a:r>
            <a:r>
              <a:rPr lang="en-US" sz="3600" b="1" u="sng" dirty="0">
                <a:latin typeface="Bell MT" pitchFamily="18" charset="0"/>
              </a:rPr>
              <a:t>I like these a lot</a:t>
            </a:r>
            <a:r>
              <a:rPr lang="en-US" sz="3600" b="1" dirty="0">
                <a:latin typeface="Bell MT" pitchFamily="18" charset="0"/>
              </a:rPr>
              <a:t>.</a:t>
            </a:r>
            <a:endParaRPr lang="en-US" dirty="0">
              <a:latin typeface="Arial" charset="0"/>
            </a:endParaRPr>
          </a:p>
        </p:txBody>
      </p:sp>
    </p:spTree>
    <p:extLst>
      <p:ext uri="{BB962C8B-B14F-4D97-AF65-F5344CB8AC3E}">
        <p14:creationId xmlns:p14="http://schemas.microsoft.com/office/powerpoint/2010/main" val="2690488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28515"/>
            <a:ext cx="9144000" cy="318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23.  </a:t>
            </a:r>
            <a:r>
              <a:rPr lang="en-US" altLang="en-US" sz="2400" dirty="0">
                <a:solidFill>
                  <a:srgbClr val="000000"/>
                </a:solidFill>
                <a:latin typeface="Times New Roman" panose="02020603050405020304" pitchFamily="18" charset="0"/>
                <a:cs typeface="Times New Roman" panose="02020603050405020304" pitchFamily="18" charset="0"/>
              </a:rPr>
              <a:t>Let’s draw the Lewis dot diagrams for the atoms, the ions, and then the compound.</a:t>
            </a:r>
          </a:p>
          <a:p>
            <a:pPr eaLnBrk="1" hangingPunct="1">
              <a:spcBef>
                <a:spcPct val="50000"/>
              </a:spcBef>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SEPARATE               </a:t>
            </a:r>
            <a:r>
              <a:rPr lang="en-US" altLang="en-US" sz="2400" dirty="0" err="1">
                <a:solidFill>
                  <a:srgbClr val="000000"/>
                </a:solidFill>
                <a:latin typeface="Times New Roman" panose="02020603050405020304" pitchFamily="18" charset="0"/>
                <a:cs typeface="Times New Roman" panose="02020603050405020304" pitchFamily="18" charset="0"/>
              </a:rPr>
              <a:t>SEPARATE</a:t>
            </a:r>
            <a:r>
              <a:rPr lang="en-US" altLang="en-US" sz="2400" dirty="0">
                <a:solidFill>
                  <a:srgbClr val="000000"/>
                </a:solidFill>
                <a:latin typeface="Times New Roman" panose="02020603050405020304" pitchFamily="18" charset="0"/>
                <a:cs typeface="Times New Roman" panose="02020603050405020304" pitchFamily="18" charset="0"/>
              </a:rPr>
              <a:t>                      SNUGGLY</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          ATOMS ONLY                         IONS ONLY                               COMPOUND</a:t>
            </a:r>
          </a:p>
          <a:p>
            <a:pPr eaLnBrk="1" hangingPunct="1">
              <a:spcBef>
                <a:spcPct val="50000"/>
              </a:spcBef>
              <a:buFontTx/>
              <a:buNone/>
            </a:pPr>
            <a:endParaRPr lang="en-US" altLang="en-US" sz="1800" dirty="0">
              <a:solidFill>
                <a:srgbClr val="000000"/>
              </a:solidFill>
            </a:endParaRPr>
          </a:p>
        </p:txBody>
      </p:sp>
      <p:graphicFrame>
        <p:nvGraphicFramePr>
          <p:cNvPr id="5135" name="Group 15"/>
          <p:cNvGraphicFramePr>
            <a:graphicFrameLocks noGrp="1"/>
          </p:cNvGraphicFramePr>
          <p:nvPr/>
        </p:nvGraphicFramePr>
        <p:xfrm>
          <a:off x="0" y="2133600"/>
          <a:ext cx="9144000" cy="47244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72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 name="Picture 1"/>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1000" y="3481208"/>
            <a:ext cx="1198610" cy="1122908"/>
          </a:xfrm>
          <a:prstGeom prst="rect">
            <a:avLst/>
          </a:prstGeom>
        </p:spPr>
      </p:pic>
      <p:pic>
        <p:nvPicPr>
          <p:cNvPr id="3" name="Picture 2"/>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43201" y="5111266"/>
            <a:ext cx="1107482" cy="1289534"/>
          </a:xfrm>
          <a:prstGeom prst="rect">
            <a:avLst/>
          </a:prstGeom>
        </p:spPr>
      </p:pic>
      <p:pic>
        <p:nvPicPr>
          <p:cNvPr id="4" name="Picture 3">
            <a:extLst>
              <a:ext uri="{FF2B5EF4-FFF2-40B4-BE49-F238E27FC236}">
                <a16:creationId xmlns:a16="http://schemas.microsoft.com/office/drawing/2014/main" id="{84D4D5F8-743B-691F-395E-31F1934E6DEC}"/>
              </a:ext>
            </a:extLst>
          </p:cNvPr>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328685" y="2987857"/>
            <a:ext cx="1226033" cy="882285"/>
          </a:xfrm>
          <a:prstGeom prst="rect">
            <a:avLst/>
          </a:prstGeom>
        </p:spPr>
      </p:pic>
      <p:pic>
        <p:nvPicPr>
          <p:cNvPr id="5" name="Picture 4">
            <a:extLst>
              <a:ext uri="{FF2B5EF4-FFF2-40B4-BE49-F238E27FC236}">
                <a16:creationId xmlns:a16="http://schemas.microsoft.com/office/drawing/2014/main" id="{17289837-B09F-8785-10B8-29836618F585}"/>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392580" y="5486401"/>
            <a:ext cx="1551692" cy="1074248"/>
          </a:xfrm>
          <a:prstGeom prst="rect">
            <a:avLst/>
          </a:prstGeom>
        </p:spPr>
      </p:pic>
      <p:sp>
        <p:nvSpPr>
          <p:cNvPr id="6" name="Arrow: Bent 5">
            <a:extLst>
              <a:ext uri="{FF2B5EF4-FFF2-40B4-BE49-F238E27FC236}">
                <a16:creationId xmlns:a16="http://schemas.microsoft.com/office/drawing/2014/main" id="{D9F924B4-93DF-4217-18CD-1515A4023D88}"/>
              </a:ext>
            </a:extLst>
          </p:cNvPr>
          <p:cNvSpPr/>
          <p:nvPr/>
        </p:nvSpPr>
        <p:spPr>
          <a:xfrm rot="5400000">
            <a:off x="4162308" y="3889885"/>
            <a:ext cx="1874250" cy="756016"/>
          </a:xfrm>
          <a:prstGeom prst="bentArrow">
            <a:avLst>
              <a:gd name="adj1" fmla="val 25000"/>
              <a:gd name="adj2" fmla="val 32862"/>
              <a:gd name="adj3" fmla="val 25000"/>
              <a:gd name="adj4" fmla="val 43750"/>
            </a:avLst>
          </a:prstGeom>
          <a:solidFill>
            <a:srgbClr val="FFABA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tx1"/>
              </a:solidFill>
            </a:endParaRPr>
          </a:p>
        </p:txBody>
      </p:sp>
      <p:pic>
        <p:nvPicPr>
          <p:cNvPr id="8" name="Picture 7">
            <a:extLst>
              <a:ext uri="{FF2B5EF4-FFF2-40B4-BE49-F238E27FC236}">
                <a16:creationId xmlns:a16="http://schemas.microsoft.com/office/drawing/2014/main" id="{4C662EA6-BFA7-4356-82DA-A012AC91AE32}"/>
              </a:ext>
            </a:extLst>
          </p:cNvPr>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488464" y="3415282"/>
            <a:ext cx="2416137" cy="1533596"/>
          </a:xfrm>
          <a:prstGeom prst="rect">
            <a:avLst/>
          </a:prstGeom>
        </p:spPr>
      </p:pic>
      <p:sp>
        <p:nvSpPr>
          <p:cNvPr id="9" name="TextBox 8">
            <a:extLst>
              <a:ext uri="{FF2B5EF4-FFF2-40B4-BE49-F238E27FC236}">
                <a16:creationId xmlns:a16="http://schemas.microsoft.com/office/drawing/2014/main" id="{7B697C44-69B9-CDAE-5D63-7F57FC27312C}"/>
              </a:ext>
            </a:extLst>
          </p:cNvPr>
          <p:cNvSpPr txBox="1"/>
          <p:nvPr/>
        </p:nvSpPr>
        <p:spPr>
          <a:xfrm>
            <a:off x="5099433" y="2505669"/>
            <a:ext cx="1198610" cy="923330"/>
          </a:xfrm>
          <a:prstGeom prst="rect">
            <a:avLst/>
          </a:prstGeom>
          <a:noFill/>
        </p:spPr>
        <p:txBody>
          <a:bodyPr wrap="square" rtlCol="0">
            <a:spAutoFit/>
          </a:bodyPr>
          <a:lstStyle/>
          <a:p>
            <a:r>
              <a:rPr lang="en-US" dirty="0">
                <a:solidFill>
                  <a:srgbClr val="FF0000"/>
                </a:solidFill>
              </a:rPr>
              <a:t>The electron transfers</a:t>
            </a:r>
          </a:p>
        </p:txBody>
      </p:sp>
      <p:sp>
        <p:nvSpPr>
          <p:cNvPr id="10" name="TextBox 9">
            <a:extLst>
              <a:ext uri="{FF2B5EF4-FFF2-40B4-BE49-F238E27FC236}">
                <a16:creationId xmlns:a16="http://schemas.microsoft.com/office/drawing/2014/main" id="{7FE3513D-38A7-0843-30EB-1231BEFA981E}"/>
              </a:ext>
            </a:extLst>
          </p:cNvPr>
          <p:cNvSpPr txBox="1"/>
          <p:nvPr/>
        </p:nvSpPr>
        <p:spPr>
          <a:xfrm rot="21129436">
            <a:off x="6535183" y="5631194"/>
            <a:ext cx="2133600" cy="830997"/>
          </a:xfrm>
          <a:prstGeom prst="rect">
            <a:avLst/>
          </a:prstGeom>
          <a:noFill/>
          <a:ln w="6350">
            <a:solidFill>
              <a:schemeClr val="tx1"/>
            </a:solidFill>
          </a:ln>
        </p:spPr>
        <p:txBody>
          <a:bodyPr wrap="square" rtlCol="0">
            <a:spAutoFit/>
          </a:bodyPr>
          <a:lstStyle/>
          <a:p>
            <a:pPr algn="ctr"/>
            <a:r>
              <a:rPr lang="en-US" sz="2400" dirty="0">
                <a:latin typeface="Dreaming Outloud Pro" panose="03050502040302030504" pitchFamily="66" charset="0"/>
                <a:cs typeface="Dreaming Outloud Pro" panose="03050502040302030504" pitchFamily="66" charset="0"/>
              </a:rPr>
              <a:t>Always slightly askew.</a:t>
            </a:r>
          </a:p>
        </p:txBody>
      </p:sp>
      <p:cxnSp>
        <p:nvCxnSpPr>
          <p:cNvPr id="12" name="Straight Arrow Connector 11">
            <a:extLst>
              <a:ext uri="{FF2B5EF4-FFF2-40B4-BE49-F238E27FC236}">
                <a16:creationId xmlns:a16="http://schemas.microsoft.com/office/drawing/2014/main" id="{8AC16D93-B4BD-7A4F-F0EE-DF3860E5F5DA}"/>
              </a:ext>
            </a:extLst>
          </p:cNvPr>
          <p:cNvCxnSpPr>
            <a:stCxn id="10" idx="0"/>
            <a:endCxn id="8" idx="2"/>
          </p:cNvCxnSpPr>
          <p:nvPr/>
        </p:nvCxnSpPr>
        <p:spPr>
          <a:xfrm flipV="1">
            <a:off x="7545286" y="4948878"/>
            <a:ext cx="56697" cy="686202"/>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224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0"/>
            <a:ext cx="9144000" cy="666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24.  Na atom changes from a 2-8-1 electron configuration to</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u="sng" dirty="0">
                <a:solidFill>
                  <a:srgbClr val="FF0000"/>
                </a:solidFill>
                <a:latin typeface="Times New Roman" panose="02020603050405020304" pitchFamily="18" charset="0"/>
                <a:cs typeface="Times New Roman" panose="02020603050405020304" pitchFamily="18" charset="0"/>
              </a:rPr>
              <a:t>2-8-0</a:t>
            </a:r>
            <a:r>
              <a:rPr lang="en-US" altLang="en-US" sz="2800" dirty="0">
                <a:solidFill>
                  <a:srgbClr val="FF0000"/>
                </a:solidFill>
                <a:latin typeface="Times New Roman" panose="02020603050405020304" pitchFamily="18" charset="0"/>
                <a:cs typeface="Times New Roman" panose="02020603050405020304" pitchFamily="18" charset="0"/>
              </a:rPr>
              <a:t>”, or really -- just 2-8</a:t>
            </a:r>
            <a:br>
              <a:rPr lang="en-US" altLang="en-US" sz="2800" dirty="0">
                <a:solidFill>
                  <a:srgbClr val="FF0000"/>
                </a:solidFill>
                <a:latin typeface="Times New Roman" panose="02020603050405020304" pitchFamily="18" charset="0"/>
                <a:cs typeface="Times New Roman" panose="02020603050405020304" pitchFamily="18" charset="0"/>
              </a:rPr>
            </a:b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It loses, or transfers, one electron away,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it becomes isoelectric to neon</a:t>
            </a:r>
            <a:r>
              <a:rPr lang="en-US" altLang="en-US" sz="2800" dirty="0">
                <a:solidFill>
                  <a:srgbClr val="000000"/>
                </a:solidFill>
                <a:latin typeface="Times New Roman" panose="02020603050405020304" pitchFamily="18" charset="0"/>
                <a:cs typeface="Times New Roman" panose="02020603050405020304" pitchFamily="18" charset="0"/>
              </a:rPr>
              <a:t>.</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4400" b="1" dirty="0">
                <a:solidFill>
                  <a:srgbClr val="000000"/>
                </a:solidFill>
                <a:latin typeface="Times New Roman" panose="02020603050405020304" pitchFamily="18" charset="0"/>
                <a:cs typeface="Times New Roman" panose="02020603050405020304" pitchFamily="18" charset="0"/>
              </a:rPr>
              <a:t>2-8-1  →  2-8  </a:t>
            </a:r>
            <a:r>
              <a:rPr lang="en-US" altLang="en-US" sz="4400" b="1" dirty="0">
                <a:solidFill>
                  <a:srgbClr val="0000CC"/>
                </a:solidFill>
                <a:latin typeface="Times New Roman" panose="02020603050405020304" pitchFamily="18" charset="0"/>
                <a:cs typeface="Times New Roman" panose="02020603050405020304" pitchFamily="18" charset="0"/>
              </a:rPr>
              <a:t>+ 1e</a:t>
            </a:r>
            <a:r>
              <a:rPr lang="en-US" altLang="en-US" sz="4400" b="1" baseline="300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sz="2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rgbClr val="000000"/>
                </a:solidFill>
                <a:latin typeface="Times New Roman" panose="02020603050405020304" pitchFamily="18" charset="0"/>
                <a:cs typeface="Times New Roman" panose="02020603050405020304" pitchFamily="18" charset="0"/>
              </a:rPr>
              <a:t>25.  Sodium loses enough electrons to get the </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       “perfect outer orbital”, same as the noble gases.     </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        Noble gases have perfect, or the </a:t>
            </a:r>
            <a:r>
              <a:rPr lang="en-US" altLang="en-US" u="sng" dirty="0">
                <a:solidFill>
                  <a:srgbClr val="000000"/>
                </a:solidFill>
                <a:latin typeface="Times New Roman" panose="02020603050405020304" pitchFamily="18" charset="0"/>
                <a:cs typeface="Times New Roman" panose="02020603050405020304" pitchFamily="18" charset="0"/>
              </a:rPr>
              <a:t>most stable </a:t>
            </a:r>
            <a:br>
              <a:rPr lang="en-US" altLang="en-US" u="sng"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        electron orbitals of all atoms.</a:t>
            </a:r>
          </a:p>
          <a:p>
            <a:pPr eaLnBrk="1" hangingPunct="1">
              <a:spcBef>
                <a:spcPct val="50000"/>
              </a:spcBef>
              <a:buFontTx/>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1800" dirty="0">
              <a:solidFill>
                <a:srgbClr val="000000"/>
              </a:solidFill>
            </a:endParaRPr>
          </a:p>
        </p:txBody>
      </p:sp>
    </p:spTree>
    <p:extLst>
      <p:ext uri="{BB962C8B-B14F-4D97-AF65-F5344CB8AC3E}">
        <p14:creationId xmlns:p14="http://schemas.microsoft.com/office/powerpoint/2010/main" val="1939817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0"/>
            <a:ext cx="9144000" cy="654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26.  The Cl atom has a 2-8-7 configuration.  </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It gains an electron, to becomes the Cl</a:t>
            </a:r>
            <a:r>
              <a:rPr lang="en-US" altLang="en-US" sz="2800" baseline="30000" dirty="0">
                <a:solidFill>
                  <a:srgbClr val="000000"/>
                </a:solidFill>
                <a:latin typeface="Times New Roman" panose="02020603050405020304" pitchFamily="18" charset="0"/>
                <a:cs typeface="Times New Roman" panose="02020603050405020304" pitchFamily="18" charset="0"/>
              </a:rPr>
              <a:t>-1</a:t>
            </a:r>
            <a:r>
              <a:rPr lang="en-US" altLang="en-US" sz="2800" dirty="0">
                <a:solidFill>
                  <a:srgbClr val="000000"/>
                </a:solidFill>
                <a:latin typeface="Times New Roman" panose="02020603050405020304" pitchFamily="18" charset="0"/>
                <a:cs typeface="Times New Roman" panose="02020603050405020304" pitchFamily="18" charset="0"/>
              </a:rPr>
              <a:t> anion with a</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2-8-8 electron configuration.  </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4400" b="1" dirty="0">
                <a:solidFill>
                  <a:srgbClr val="000000"/>
                </a:solidFill>
                <a:latin typeface="Times New Roman" panose="02020603050405020304" pitchFamily="18" charset="0"/>
                <a:cs typeface="Times New Roman" panose="02020603050405020304" pitchFamily="18" charset="0"/>
              </a:rPr>
              <a:t>2-8-7 </a:t>
            </a:r>
            <a:r>
              <a:rPr lang="en-US" altLang="en-US" sz="4400" b="1" dirty="0">
                <a:solidFill>
                  <a:srgbClr val="0000CC"/>
                </a:solidFill>
                <a:latin typeface="Times New Roman" panose="02020603050405020304" pitchFamily="18" charset="0"/>
                <a:cs typeface="Times New Roman" panose="02020603050405020304" pitchFamily="18" charset="0"/>
              </a:rPr>
              <a:t>+ 1e</a:t>
            </a:r>
            <a:r>
              <a:rPr lang="en-US" altLang="en-US" sz="4400" b="1" baseline="30000" dirty="0">
                <a:solidFill>
                  <a:srgbClr val="0000CC"/>
                </a:solidFill>
                <a:latin typeface="Times New Roman" panose="02020603050405020304" pitchFamily="18" charset="0"/>
                <a:cs typeface="Times New Roman" panose="02020603050405020304" pitchFamily="18" charset="0"/>
              </a:rPr>
              <a:t>-</a:t>
            </a:r>
            <a:r>
              <a:rPr lang="en-US" altLang="en-US" sz="4400" dirty="0">
                <a:solidFill>
                  <a:srgbClr val="0000CC"/>
                </a:solidFill>
                <a:latin typeface="Times New Roman" panose="02020603050405020304" pitchFamily="18" charset="0"/>
                <a:cs typeface="Times New Roman" panose="02020603050405020304" pitchFamily="18" charset="0"/>
              </a:rPr>
              <a:t> </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u="sng" dirty="0">
                <a:solidFill>
                  <a:srgbClr val="000000"/>
                </a:solidFill>
                <a:latin typeface="Times New Roman" panose="02020603050405020304" pitchFamily="18" charset="0"/>
                <a:cs typeface="Times New Roman" panose="02020603050405020304" pitchFamily="18" charset="0"/>
              </a:rPr>
              <a:t>2-8-8</a:t>
            </a:r>
            <a:r>
              <a:rPr lang="en-US" altLang="en-US" sz="2800" dirty="0">
                <a:solidFill>
                  <a:srgbClr val="000000"/>
                </a:solidFill>
                <a:latin typeface="Times New Roman" panose="02020603050405020304" pitchFamily="18" charset="0"/>
                <a:cs typeface="Times New Roman" panose="02020603050405020304" pitchFamily="18" charset="0"/>
              </a:rPr>
              <a:t>      isoelectric to </a:t>
            </a:r>
            <a:r>
              <a:rPr lang="en-US" altLang="en-US" sz="2800" u="sng" dirty="0">
                <a:solidFill>
                  <a:srgbClr val="0000CC"/>
                </a:solidFill>
                <a:latin typeface="Times New Roman" panose="02020603050405020304" pitchFamily="18" charset="0"/>
                <a:cs typeface="Times New Roman" panose="02020603050405020304" pitchFamily="18" charset="0"/>
              </a:rPr>
              <a:t>argon</a:t>
            </a:r>
            <a:r>
              <a:rPr lang="en-US" altLang="en-US" sz="2800" dirty="0">
                <a:solidFill>
                  <a:srgbClr val="0000CC"/>
                </a:solidFill>
                <a:latin typeface="Times New Roman" panose="02020603050405020304" pitchFamily="18" charset="0"/>
                <a:cs typeface="Times New Roman" panose="02020603050405020304" pitchFamily="18" charset="0"/>
              </a:rPr>
              <a:t> </a:t>
            </a:r>
            <a:endParaRPr lang="en-US" altLang="en-US" sz="2800" u="sng"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br>
              <a:rPr lang="en-US" altLang="en-US" sz="2000" dirty="0">
                <a:solidFill>
                  <a:srgbClr val="000000"/>
                </a:solidFill>
              </a:rPr>
            </a:br>
            <a:br>
              <a:rPr lang="en-US" altLang="en-US" sz="2000" dirty="0">
                <a:solidFill>
                  <a:srgbClr val="000000"/>
                </a:solidFill>
              </a:rPr>
            </a:br>
            <a:br>
              <a:rPr lang="en-US" altLang="en-US" sz="2000" dirty="0">
                <a:solidFill>
                  <a:srgbClr val="000000"/>
                </a:solidFill>
              </a:rPr>
            </a:br>
            <a:br>
              <a:rPr lang="en-US" altLang="en-US" sz="2000" dirty="0">
                <a:solidFill>
                  <a:srgbClr val="000000"/>
                </a:solidFill>
              </a:rPr>
            </a:br>
            <a:r>
              <a:rPr lang="en-US" altLang="en-US" sz="4000" dirty="0">
                <a:solidFill>
                  <a:srgbClr val="7030A0"/>
                </a:solidFill>
                <a:latin typeface="Times New Roman" panose="02020603050405020304" pitchFamily="18" charset="0"/>
                <a:cs typeface="Times New Roman" panose="02020603050405020304" pitchFamily="18" charset="0"/>
              </a:rPr>
              <a:t>27.  Both ions (Na</a:t>
            </a:r>
            <a:r>
              <a:rPr lang="en-US" altLang="en-US" sz="4000" baseline="30000" dirty="0">
                <a:solidFill>
                  <a:srgbClr val="7030A0"/>
                </a:solidFill>
                <a:latin typeface="Times New Roman" panose="02020603050405020304" pitchFamily="18" charset="0"/>
                <a:cs typeface="Times New Roman" panose="02020603050405020304" pitchFamily="18" charset="0"/>
              </a:rPr>
              <a:t>+1</a:t>
            </a:r>
            <a:r>
              <a:rPr lang="en-US" altLang="en-US" sz="4000" dirty="0">
                <a:solidFill>
                  <a:srgbClr val="7030A0"/>
                </a:solidFill>
                <a:latin typeface="Times New Roman" panose="02020603050405020304" pitchFamily="18" charset="0"/>
                <a:cs typeface="Times New Roman" panose="02020603050405020304" pitchFamily="18" charset="0"/>
              </a:rPr>
              <a:t> &amp; Cl</a:t>
            </a:r>
            <a:r>
              <a:rPr lang="en-US" altLang="en-US" sz="4000" baseline="30000" dirty="0">
                <a:solidFill>
                  <a:srgbClr val="7030A0"/>
                </a:solidFill>
                <a:latin typeface="Times New Roman" panose="02020603050405020304" pitchFamily="18" charset="0"/>
                <a:cs typeface="Times New Roman" panose="02020603050405020304" pitchFamily="18" charset="0"/>
              </a:rPr>
              <a:t>-1</a:t>
            </a:r>
            <a:r>
              <a:rPr lang="en-US" altLang="en-US" sz="4000" dirty="0">
                <a:solidFill>
                  <a:srgbClr val="7030A0"/>
                </a:solidFill>
                <a:latin typeface="Times New Roman" panose="02020603050405020304" pitchFamily="18" charset="0"/>
                <a:cs typeface="Times New Roman" panose="02020603050405020304" pitchFamily="18" charset="0"/>
              </a:rPr>
              <a:t>) get the</a:t>
            </a:r>
            <a:br>
              <a:rPr lang="en-US" altLang="en-US" sz="4000" dirty="0">
                <a:solidFill>
                  <a:srgbClr val="7030A0"/>
                </a:solidFill>
                <a:latin typeface="Times New Roman" panose="02020603050405020304" pitchFamily="18" charset="0"/>
                <a:cs typeface="Times New Roman" panose="02020603050405020304" pitchFamily="18" charset="0"/>
              </a:rPr>
            </a:br>
            <a:r>
              <a:rPr lang="en-US" altLang="en-US" sz="4000" dirty="0">
                <a:solidFill>
                  <a:srgbClr val="7030A0"/>
                </a:solidFill>
                <a:latin typeface="Times New Roman" panose="02020603050405020304" pitchFamily="18" charset="0"/>
                <a:cs typeface="Times New Roman" panose="02020603050405020304" pitchFamily="18" charset="0"/>
              </a:rPr>
              <a:t>       perfect valence orbitals.  </a:t>
            </a:r>
            <a:br>
              <a:rPr lang="en-US" altLang="en-US" sz="4000" dirty="0">
                <a:solidFill>
                  <a:srgbClr val="7030A0"/>
                </a:solidFill>
                <a:latin typeface="Times New Roman" panose="02020603050405020304" pitchFamily="18" charset="0"/>
                <a:cs typeface="Times New Roman" panose="02020603050405020304" pitchFamily="18" charset="0"/>
              </a:rPr>
            </a:br>
            <a:r>
              <a:rPr lang="en-US" altLang="en-US" sz="4000" dirty="0">
                <a:solidFill>
                  <a:srgbClr val="7030A0"/>
                </a:solidFill>
                <a:latin typeface="Times New Roman" panose="02020603050405020304" pitchFamily="18" charset="0"/>
                <a:cs typeface="Times New Roman" panose="02020603050405020304" pitchFamily="18" charset="0"/>
              </a:rPr>
              <a:t>       </a:t>
            </a:r>
            <a:r>
              <a:rPr lang="en-US" altLang="en-US" sz="4000" dirty="0">
                <a:solidFill>
                  <a:srgbClr val="FF0000"/>
                </a:solidFill>
                <a:latin typeface="Times New Roman" panose="02020603050405020304" pitchFamily="18" charset="0"/>
                <a:cs typeface="Times New Roman" panose="02020603050405020304" pitchFamily="18" charset="0"/>
              </a:rPr>
              <a:t>Both ions become </a:t>
            </a:r>
            <a:br>
              <a:rPr lang="en-US" altLang="en-US" sz="4000" dirty="0">
                <a:solidFill>
                  <a:srgbClr val="FF0000"/>
                </a:solidFill>
                <a:latin typeface="Times New Roman" panose="02020603050405020304" pitchFamily="18" charset="0"/>
                <a:cs typeface="Times New Roman" panose="02020603050405020304" pitchFamily="18" charset="0"/>
              </a:rPr>
            </a:b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5400" b="1" u="sng" dirty="0">
                <a:solidFill>
                  <a:srgbClr val="FF0000"/>
                </a:solidFill>
                <a:latin typeface="Times New Roman" panose="02020603050405020304" pitchFamily="18" charset="0"/>
                <a:cs typeface="Times New Roman" panose="02020603050405020304" pitchFamily="18" charset="0"/>
              </a:rPr>
              <a:t>isoelectric to noble gases.</a:t>
            </a:r>
          </a:p>
          <a:p>
            <a:pPr eaLnBrk="1" hangingPunct="1">
              <a:spcBef>
                <a:spcPct val="50000"/>
              </a:spcBef>
              <a:buFontTx/>
              <a:buNone/>
            </a:pPr>
            <a:endParaRPr lang="en-US" altLang="en-US" sz="1800" dirty="0">
              <a:solidFill>
                <a:srgbClr val="000000"/>
              </a:solidFill>
            </a:endParaRPr>
          </a:p>
        </p:txBody>
      </p:sp>
    </p:spTree>
    <p:extLst>
      <p:ext uri="{BB962C8B-B14F-4D97-AF65-F5344CB8AC3E}">
        <p14:creationId xmlns:p14="http://schemas.microsoft.com/office/powerpoint/2010/main" val="13880023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14111"/>
            <a:ext cx="91440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en-US" dirty="0">
                <a:solidFill>
                  <a:srgbClr val="0000CC"/>
                </a:solidFill>
                <a:latin typeface="Comic Sans MS" panose="030F0702030302020204" pitchFamily="66" charset="0"/>
              </a:rPr>
              <a:t>28.  Ions tend to follow the </a:t>
            </a:r>
            <a:r>
              <a:rPr lang="en-US" altLang="en-US" u="sng" dirty="0">
                <a:solidFill>
                  <a:srgbClr val="FF0000"/>
                </a:solidFill>
                <a:latin typeface="Comic Sans MS" panose="030F0702030302020204" pitchFamily="66" charset="0"/>
              </a:rPr>
              <a:t>octet rule</a:t>
            </a:r>
            <a:r>
              <a:rPr lang="en-US" altLang="en-US" dirty="0">
                <a:solidFill>
                  <a:srgbClr val="0000CC"/>
                </a:solidFill>
                <a:latin typeface="Comic Sans MS" panose="030F0702030302020204" pitchFamily="66" charset="0"/>
              </a:rPr>
              <a:t>.    </a:t>
            </a:r>
          </a:p>
          <a:p>
            <a:pPr eaLnBrk="1" hangingPunct="1">
              <a:spcBef>
                <a:spcPct val="50000"/>
              </a:spcBef>
              <a:buNone/>
            </a:pPr>
            <a:r>
              <a:rPr lang="en-US" altLang="en-US" dirty="0">
                <a:solidFill>
                  <a:srgbClr val="0000CC"/>
                </a:solidFill>
                <a:latin typeface="Comic Sans MS" panose="030F0702030302020204" pitchFamily="66" charset="0"/>
              </a:rPr>
              <a:t>29.   </a:t>
            </a:r>
            <a:r>
              <a:rPr lang="en-US" altLang="en-US" b="1" dirty="0">
                <a:solidFill>
                  <a:srgbClr val="FF0000"/>
                </a:solidFill>
                <a:latin typeface="Comic Sans MS" panose="030F0702030302020204" pitchFamily="66" charset="0"/>
              </a:rPr>
              <a:t>The octet rule </a:t>
            </a:r>
            <a:r>
              <a:rPr lang="en-US" altLang="en-US" dirty="0">
                <a:solidFill>
                  <a:srgbClr val="0000CC"/>
                </a:solidFill>
                <a:latin typeface="Comic Sans MS" panose="030F0702030302020204" pitchFamily="66" charset="0"/>
              </a:rPr>
              <a:t>is that ions end up with   </a:t>
            </a:r>
            <a:br>
              <a:rPr lang="en-US" altLang="en-US" dirty="0">
                <a:solidFill>
                  <a:srgbClr val="0000CC"/>
                </a:solidFill>
                <a:latin typeface="Comic Sans MS" panose="030F0702030302020204" pitchFamily="66" charset="0"/>
              </a:rPr>
            </a:br>
            <a:r>
              <a:rPr lang="en-US" altLang="en-US" dirty="0">
                <a:solidFill>
                  <a:srgbClr val="0000CC"/>
                </a:solidFill>
                <a:latin typeface="Comic Sans MS" panose="030F0702030302020204" pitchFamily="66" charset="0"/>
              </a:rPr>
              <a:t>        8 valence electrons (full outer orbitals).</a:t>
            </a:r>
            <a:br>
              <a:rPr lang="en-US" altLang="en-US" dirty="0">
                <a:solidFill>
                  <a:srgbClr val="0000CC"/>
                </a:solidFill>
                <a:latin typeface="Comic Sans MS" panose="030F0702030302020204" pitchFamily="66" charset="0"/>
              </a:rPr>
            </a:br>
            <a:r>
              <a:rPr lang="en-US" altLang="en-US" dirty="0">
                <a:solidFill>
                  <a:srgbClr val="0000CC"/>
                </a:solidFill>
                <a:latin typeface="Comic Sans MS" panose="030F0702030302020204" pitchFamily="66" charset="0"/>
              </a:rPr>
              <a:t>   </a:t>
            </a:r>
            <a:br>
              <a:rPr lang="en-US" altLang="en-US" dirty="0">
                <a:solidFill>
                  <a:srgbClr val="0000CC"/>
                </a:solidFill>
                <a:latin typeface="Comic Sans MS" panose="030F0702030302020204" pitchFamily="66" charset="0"/>
              </a:rPr>
            </a:br>
            <a:r>
              <a:rPr lang="en-US" altLang="en-US" dirty="0">
                <a:solidFill>
                  <a:srgbClr val="0000CC"/>
                </a:solidFill>
                <a:latin typeface="Comic Sans MS" panose="030F0702030302020204" pitchFamily="66" charset="0"/>
              </a:rPr>
              <a:t>       Ionic Bonding usually follows this rule.  </a:t>
            </a:r>
            <a:br>
              <a:rPr lang="en-US" altLang="en-US" dirty="0">
                <a:solidFill>
                  <a:srgbClr val="0000CC"/>
                </a:solidFill>
                <a:latin typeface="Comic Sans MS" panose="030F0702030302020204" pitchFamily="66" charset="0"/>
              </a:rPr>
            </a:br>
            <a:r>
              <a:rPr lang="en-US" altLang="en-US" dirty="0">
                <a:solidFill>
                  <a:srgbClr val="0000CC"/>
                </a:solidFill>
                <a:latin typeface="Comic Sans MS" panose="030F0702030302020204" pitchFamily="66" charset="0"/>
              </a:rPr>
              <a:t>       </a:t>
            </a:r>
            <a:r>
              <a:rPr lang="en-US" altLang="en-US" i="1" u="sng" dirty="0">
                <a:solidFill>
                  <a:srgbClr val="339933"/>
                </a:solidFill>
                <a:latin typeface="Comic Sans MS" panose="030F0702030302020204" pitchFamily="66" charset="0"/>
              </a:rPr>
              <a:t>Most</a:t>
            </a:r>
            <a:r>
              <a:rPr lang="en-US" altLang="en-US" dirty="0">
                <a:solidFill>
                  <a:srgbClr val="339933"/>
                </a:solidFill>
                <a:latin typeface="Comic Sans MS" panose="030F0702030302020204" pitchFamily="66" charset="0"/>
              </a:rPr>
              <a:t> covalent bonds also follow this rule. </a:t>
            </a:r>
            <a:br>
              <a:rPr lang="en-US" altLang="en-US" dirty="0">
                <a:solidFill>
                  <a:srgbClr val="339933"/>
                </a:solidFill>
                <a:latin typeface="Comic Sans MS" panose="030F0702030302020204" pitchFamily="66" charset="0"/>
              </a:rPr>
            </a:br>
            <a:r>
              <a:rPr lang="en-US" altLang="en-US" dirty="0">
                <a:solidFill>
                  <a:srgbClr val="339933"/>
                </a:solidFill>
                <a:latin typeface="Comic Sans MS" panose="030F0702030302020204" pitchFamily="66" charset="0"/>
              </a:rPr>
              <a:t>       </a:t>
            </a:r>
          </a:p>
          <a:p>
            <a:pPr eaLnBrk="1" hangingPunct="1">
              <a:spcBef>
                <a:spcPct val="50000"/>
              </a:spcBef>
              <a:buFontTx/>
              <a:buNone/>
            </a:pPr>
            <a:r>
              <a:rPr lang="en-US" altLang="en-US" dirty="0">
                <a:solidFill>
                  <a:srgbClr val="000000"/>
                </a:solidFill>
                <a:latin typeface="Times New Roman" panose="02020603050405020304" pitchFamily="18" charset="0"/>
                <a:cs typeface="Times New Roman" panose="02020603050405020304" pitchFamily="18" charset="0"/>
              </a:rPr>
              <a:t>30.  This is a rule, not a law.  There are exceptions:    </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        some ions are too small for 8 electrons like Li</a:t>
            </a:r>
            <a:r>
              <a:rPr lang="en-US" altLang="en-US" baseline="30000" dirty="0">
                <a:solidFill>
                  <a:srgbClr val="000000"/>
                </a:solidFill>
                <a:latin typeface="Times New Roman" panose="02020603050405020304" pitchFamily="18" charset="0"/>
                <a:cs typeface="Times New Roman" panose="02020603050405020304" pitchFamily="18" charset="0"/>
              </a:rPr>
              <a:t>+1</a:t>
            </a:r>
            <a:r>
              <a:rPr lang="en-US" altLang="en-US" dirty="0">
                <a:solidFill>
                  <a:srgbClr val="000000"/>
                </a:solidFill>
                <a:latin typeface="Times New Roman" panose="02020603050405020304" pitchFamily="18" charset="0"/>
                <a:cs typeface="Times New Roman" panose="02020603050405020304" pitchFamily="18" charset="0"/>
              </a:rPr>
              <a:t>,</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        or small atoms like H or B (</a:t>
            </a:r>
            <a:r>
              <a:rPr lang="en-US" altLang="en-US" i="1" dirty="0">
                <a:solidFill>
                  <a:srgbClr val="000000"/>
                </a:solidFill>
                <a:latin typeface="Times New Roman" panose="02020603050405020304" pitchFamily="18" charset="0"/>
                <a:cs typeface="Times New Roman" panose="02020603050405020304" pitchFamily="18" charset="0"/>
              </a:rPr>
              <a:t>boron is a moron</a:t>
            </a:r>
            <a:r>
              <a:rPr lang="en-US" altLang="en-US" dirty="0">
                <a:solidFill>
                  <a:srgbClr val="000000"/>
                </a:solidFill>
                <a:latin typeface="Times New Roman" panose="02020603050405020304" pitchFamily="18" charset="0"/>
                <a:cs typeface="Times New Roman" panose="02020603050405020304" pitchFamily="18" charset="0"/>
              </a:rPr>
              <a:t>)</a:t>
            </a:r>
          </a:p>
          <a:p>
            <a:pPr algn="ct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There are other exceptions!</a:t>
            </a:r>
          </a:p>
        </p:txBody>
      </p:sp>
    </p:spTree>
    <p:extLst>
      <p:ext uri="{BB962C8B-B14F-4D97-AF65-F5344CB8AC3E}">
        <p14:creationId xmlns:p14="http://schemas.microsoft.com/office/powerpoint/2010/main" val="44088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8" name="Group 120"/>
          <p:cNvGraphicFramePr>
            <a:graphicFrameLocks noGrp="1"/>
          </p:cNvGraphicFramePr>
          <p:nvPr>
            <p:extLst>
              <p:ext uri="{D42A27DB-BD31-4B8C-83A1-F6EECF244321}">
                <p14:modId xmlns:p14="http://schemas.microsoft.com/office/powerpoint/2010/main" val="3491109667"/>
              </p:ext>
            </p:extLst>
          </p:nvPr>
        </p:nvGraphicFramePr>
        <p:xfrm>
          <a:off x="0" y="609600"/>
          <a:ext cx="9144001" cy="6248401"/>
        </p:xfrm>
        <a:graphic>
          <a:graphicData uri="http://schemas.openxmlformats.org/drawingml/2006/table">
            <a:tbl>
              <a:tblPr/>
              <a:tblGrid>
                <a:gridCol w="1632858">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979714">
                  <a:extLst>
                    <a:ext uri="{9D8B030D-6E8A-4147-A177-3AD203B41FA5}">
                      <a16:colId xmlns:a16="http://schemas.microsoft.com/office/drawing/2014/main" val="20002"/>
                    </a:ext>
                  </a:extLst>
                </a:gridCol>
                <a:gridCol w="1134407">
                  <a:extLst>
                    <a:ext uri="{9D8B030D-6E8A-4147-A177-3AD203B41FA5}">
                      <a16:colId xmlns:a16="http://schemas.microsoft.com/office/drawing/2014/main" val="20003"/>
                    </a:ext>
                  </a:extLst>
                </a:gridCol>
                <a:gridCol w="4090736">
                  <a:extLst>
                    <a:ext uri="{9D8B030D-6E8A-4147-A177-3AD203B41FA5}">
                      <a16:colId xmlns:a16="http://schemas.microsoft.com/office/drawing/2014/main" val="20004"/>
                    </a:ext>
                  </a:extLst>
                </a:gridCol>
              </a:tblGrid>
              <a:tr h="10368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Lewis Dot Diagram</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(with electron configurations)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8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Magnesium oxide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611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Lithium fluoride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65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Calcium chloride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Text Box 121">
            <a:extLst>
              <a:ext uri="{FF2B5EF4-FFF2-40B4-BE49-F238E27FC236}">
                <a16:creationId xmlns:a16="http://schemas.microsoft.com/office/drawing/2014/main" id="{3BC54058-F739-4055-9E0C-0DB9667B81EF}"/>
              </a:ext>
            </a:extLst>
          </p:cNvPr>
          <p:cNvSpPr txBox="1">
            <a:spLocks noChangeArrowheads="1"/>
          </p:cNvSpPr>
          <p:nvPr/>
        </p:nvSpPr>
        <p:spPr bwMode="auto">
          <a:xfrm>
            <a:off x="0" y="20425"/>
            <a:ext cx="815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rgbClr val="FF3300"/>
                </a:solidFill>
              </a:rPr>
              <a:t>31. Fill in this chart…  </a:t>
            </a:r>
          </a:p>
        </p:txBody>
      </p:sp>
    </p:spTree>
    <p:extLst>
      <p:ext uri="{BB962C8B-B14F-4D97-AF65-F5344CB8AC3E}">
        <p14:creationId xmlns:p14="http://schemas.microsoft.com/office/powerpoint/2010/main" val="21245808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8" name="Group 120"/>
          <p:cNvGraphicFramePr>
            <a:graphicFrameLocks noGrp="1"/>
          </p:cNvGraphicFramePr>
          <p:nvPr>
            <p:extLst>
              <p:ext uri="{D42A27DB-BD31-4B8C-83A1-F6EECF244321}">
                <p14:modId xmlns:p14="http://schemas.microsoft.com/office/powerpoint/2010/main" val="2228363946"/>
              </p:ext>
            </p:extLst>
          </p:nvPr>
        </p:nvGraphicFramePr>
        <p:xfrm>
          <a:off x="0" y="609600"/>
          <a:ext cx="9144001" cy="6248401"/>
        </p:xfrm>
        <a:graphic>
          <a:graphicData uri="http://schemas.openxmlformats.org/drawingml/2006/table">
            <a:tbl>
              <a:tblPr/>
              <a:tblGrid>
                <a:gridCol w="1632858">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979714">
                  <a:extLst>
                    <a:ext uri="{9D8B030D-6E8A-4147-A177-3AD203B41FA5}">
                      <a16:colId xmlns:a16="http://schemas.microsoft.com/office/drawing/2014/main" val="20002"/>
                    </a:ext>
                  </a:extLst>
                </a:gridCol>
                <a:gridCol w="1134407">
                  <a:extLst>
                    <a:ext uri="{9D8B030D-6E8A-4147-A177-3AD203B41FA5}">
                      <a16:colId xmlns:a16="http://schemas.microsoft.com/office/drawing/2014/main" val="20003"/>
                    </a:ext>
                  </a:extLst>
                </a:gridCol>
                <a:gridCol w="4090736">
                  <a:extLst>
                    <a:ext uri="{9D8B030D-6E8A-4147-A177-3AD203B41FA5}">
                      <a16:colId xmlns:a16="http://schemas.microsoft.com/office/drawing/2014/main" val="20004"/>
                    </a:ext>
                  </a:extLst>
                </a:gridCol>
              </a:tblGrid>
              <a:tr h="10368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Lewis Dot Diagram</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(with electron configurations)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8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Magnesium oxide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MgO</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611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Lithium fluoride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65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Calcium chloride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Text Box 121">
            <a:extLst>
              <a:ext uri="{FF2B5EF4-FFF2-40B4-BE49-F238E27FC236}">
                <a16:creationId xmlns:a16="http://schemas.microsoft.com/office/drawing/2014/main" id="{3BC54058-F739-4055-9E0C-0DB9667B81EF}"/>
              </a:ext>
            </a:extLst>
          </p:cNvPr>
          <p:cNvSpPr txBox="1">
            <a:spLocks noChangeArrowheads="1"/>
          </p:cNvSpPr>
          <p:nvPr/>
        </p:nvSpPr>
        <p:spPr bwMode="auto">
          <a:xfrm>
            <a:off x="0" y="0"/>
            <a:ext cx="861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rgbClr val="FF3300"/>
                </a:solidFill>
              </a:rPr>
              <a:t>31.  Fill in this chart!</a:t>
            </a:r>
          </a:p>
        </p:txBody>
      </p:sp>
    </p:spTree>
    <p:extLst>
      <p:ext uri="{BB962C8B-B14F-4D97-AF65-F5344CB8AC3E}">
        <p14:creationId xmlns:p14="http://schemas.microsoft.com/office/powerpoint/2010/main" val="3490012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8" name="Group 120"/>
          <p:cNvGraphicFramePr>
            <a:graphicFrameLocks noGrp="1"/>
          </p:cNvGraphicFramePr>
          <p:nvPr/>
        </p:nvGraphicFramePr>
        <p:xfrm>
          <a:off x="0" y="609600"/>
          <a:ext cx="9144001" cy="6248401"/>
        </p:xfrm>
        <a:graphic>
          <a:graphicData uri="http://schemas.openxmlformats.org/drawingml/2006/table">
            <a:tbl>
              <a:tblPr/>
              <a:tblGrid>
                <a:gridCol w="1632858">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979714">
                  <a:extLst>
                    <a:ext uri="{9D8B030D-6E8A-4147-A177-3AD203B41FA5}">
                      <a16:colId xmlns:a16="http://schemas.microsoft.com/office/drawing/2014/main" val="20002"/>
                    </a:ext>
                  </a:extLst>
                </a:gridCol>
                <a:gridCol w="1134407">
                  <a:extLst>
                    <a:ext uri="{9D8B030D-6E8A-4147-A177-3AD203B41FA5}">
                      <a16:colId xmlns:a16="http://schemas.microsoft.com/office/drawing/2014/main" val="20003"/>
                    </a:ext>
                  </a:extLst>
                </a:gridCol>
                <a:gridCol w="4090736">
                  <a:extLst>
                    <a:ext uri="{9D8B030D-6E8A-4147-A177-3AD203B41FA5}">
                      <a16:colId xmlns:a16="http://schemas.microsoft.com/office/drawing/2014/main" val="20004"/>
                    </a:ext>
                  </a:extLst>
                </a:gridCol>
              </a:tblGrid>
              <a:tr h="10368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Lewis Dot Diagram</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(with electron configurations)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8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Magnesium oxide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MgO</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sz="1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is 2-8   O</a:t>
                      </a:r>
                      <a:r>
                        <a:rPr kumimoji="0" lang="en-US" sz="1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is 2-8)</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611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Lithium fluoride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65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Calcium chloride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73" y="1789887"/>
            <a:ext cx="2057400" cy="1046960"/>
          </a:xfrm>
          <a:prstGeom prst="rect">
            <a:avLst/>
          </a:prstGeom>
        </p:spPr>
      </p:pic>
      <p:sp>
        <p:nvSpPr>
          <p:cNvPr id="8" name="Text Box 121">
            <a:extLst>
              <a:ext uri="{FF2B5EF4-FFF2-40B4-BE49-F238E27FC236}">
                <a16:creationId xmlns:a16="http://schemas.microsoft.com/office/drawing/2014/main" id="{3BC54058-F739-4055-9E0C-0DB9667B81EF}"/>
              </a:ext>
            </a:extLst>
          </p:cNvPr>
          <p:cNvSpPr txBox="1">
            <a:spLocks noChangeArrowheads="1"/>
          </p:cNvSpPr>
          <p:nvPr/>
        </p:nvSpPr>
        <p:spPr bwMode="auto">
          <a:xfrm>
            <a:off x="-1" y="76200"/>
            <a:ext cx="9144000" cy="400110"/>
          </a:xfrm>
          <a:prstGeom prst="rect">
            <a:avLst/>
          </a:prstGeom>
          <a:solidFill>
            <a:srgbClr val="FFFF0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dirty="0">
                <a:solidFill>
                  <a:srgbClr val="0000CC"/>
                </a:solidFill>
                <a:latin typeface="Times New Roman" panose="02020603050405020304" pitchFamily="18" charset="0"/>
                <a:cs typeface="Times New Roman" panose="02020603050405020304" pitchFamily="18" charset="0"/>
              </a:rPr>
              <a:t>See how the ions are SNUGGLY?  Ionic bonds are the tightest bond in chemistry.</a:t>
            </a:r>
          </a:p>
        </p:txBody>
      </p:sp>
    </p:spTree>
    <p:extLst>
      <p:ext uri="{BB962C8B-B14F-4D97-AF65-F5344CB8AC3E}">
        <p14:creationId xmlns:p14="http://schemas.microsoft.com/office/powerpoint/2010/main" val="1416089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8" name="Group 120"/>
          <p:cNvGraphicFramePr>
            <a:graphicFrameLocks noGrp="1"/>
          </p:cNvGraphicFramePr>
          <p:nvPr>
            <p:extLst>
              <p:ext uri="{D42A27DB-BD31-4B8C-83A1-F6EECF244321}">
                <p14:modId xmlns:p14="http://schemas.microsoft.com/office/powerpoint/2010/main" val="533560312"/>
              </p:ext>
            </p:extLst>
          </p:nvPr>
        </p:nvGraphicFramePr>
        <p:xfrm>
          <a:off x="0" y="609600"/>
          <a:ext cx="9144001" cy="6248401"/>
        </p:xfrm>
        <a:graphic>
          <a:graphicData uri="http://schemas.openxmlformats.org/drawingml/2006/table">
            <a:tbl>
              <a:tblPr/>
              <a:tblGrid>
                <a:gridCol w="1632858">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979714">
                  <a:extLst>
                    <a:ext uri="{9D8B030D-6E8A-4147-A177-3AD203B41FA5}">
                      <a16:colId xmlns:a16="http://schemas.microsoft.com/office/drawing/2014/main" val="20002"/>
                    </a:ext>
                  </a:extLst>
                </a:gridCol>
                <a:gridCol w="1134407">
                  <a:extLst>
                    <a:ext uri="{9D8B030D-6E8A-4147-A177-3AD203B41FA5}">
                      <a16:colId xmlns:a16="http://schemas.microsoft.com/office/drawing/2014/main" val="20003"/>
                    </a:ext>
                  </a:extLst>
                </a:gridCol>
                <a:gridCol w="4090736">
                  <a:extLst>
                    <a:ext uri="{9D8B030D-6E8A-4147-A177-3AD203B41FA5}">
                      <a16:colId xmlns:a16="http://schemas.microsoft.com/office/drawing/2014/main" val="20004"/>
                    </a:ext>
                  </a:extLst>
                </a:gridCol>
              </a:tblGrid>
              <a:tr h="10368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Lewis Dot Diagram</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(with electron configurations)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8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Magnesium oxide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MgO</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sz="1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is 2-8   O</a:t>
                      </a:r>
                      <a:r>
                        <a:rPr kumimoji="0" lang="en-US" sz="1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is 2-8)</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611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Lithium fluoride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LiF</a:t>
                      </a:r>
                      <a:endPar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Li</a:t>
                      </a:r>
                      <a:r>
                        <a:rPr kumimoji="0" lang="en-US" sz="24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F</a:t>
                      </a:r>
                      <a:r>
                        <a:rPr kumimoji="0" lang="en-US" sz="24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65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Calcium chloride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73" y="1789887"/>
            <a:ext cx="2057400" cy="1046960"/>
          </a:xfrm>
          <a:prstGeom prst="rect">
            <a:avLst/>
          </a:prstGeom>
        </p:spPr>
      </p:pic>
      <p:sp>
        <p:nvSpPr>
          <p:cNvPr id="8" name="Text Box 121">
            <a:extLst>
              <a:ext uri="{FF2B5EF4-FFF2-40B4-BE49-F238E27FC236}">
                <a16:creationId xmlns:a16="http://schemas.microsoft.com/office/drawing/2014/main" id="{3BC54058-F739-4055-9E0C-0DB9667B81EF}"/>
              </a:ext>
            </a:extLst>
          </p:cNvPr>
          <p:cNvSpPr txBox="1">
            <a:spLocks noChangeArrowheads="1"/>
          </p:cNvSpPr>
          <p:nvPr/>
        </p:nvSpPr>
        <p:spPr bwMode="auto">
          <a:xfrm>
            <a:off x="6220" y="98821"/>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FF3300"/>
                </a:solidFill>
                <a:latin typeface="Dreaming Outloud Pro" panose="03050502040302030504" pitchFamily="66" charset="0"/>
                <a:cs typeface="Dreaming Outloud Pro" panose="03050502040302030504" pitchFamily="66" charset="0"/>
              </a:rPr>
              <a:t>Keep going… </a:t>
            </a:r>
          </a:p>
        </p:txBody>
      </p:sp>
    </p:spTree>
    <p:extLst>
      <p:ext uri="{BB962C8B-B14F-4D97-AF65-F5344CB8AC3E}">
        <p14:creationId xmlns:p14="http://schemas.microsoft.com/office/powerpoint/2010/main" val="3143513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8" name="Group 120"/>
          <p:cNvGraphicFramePr>
            <a:graphicFrameLocks noGrp="1"/>
          </p:cNvGraphicFramePr>
          <p:nvPr/>
        </p:nvGraphicFramePr>
        <p:xfrm>
          <a:off x="0" y="609600"/>
          <a:ext cx="9144001" cy="6248401"/>
        </p:xfrm>
        <a:graphic>
          <a:graphicData uri="http://schemas.openxmlformats.org/drawingml/2006/table">
            <a:tbl>
              <a:tblPr/>
              <a:tblGrid>
                <a:gridCol w="1632858">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979714">
                  <a:extLst>
                    <a:ext uri="{9D8B030D-6E8A-4147-A177-3AD203B41FA5}">
                      <a16:colId xmlns:a16="http://schemas.microsoft.com/office/drawing/2014/main" val="20002"/>
                    </a:ext>
                  </a:extLst>
                </a:gridCol>
                <a:gridCol w="1134407">
                  <a:extLst>
                    <a:ext uri="{9D8B030D-6E8A-4147-A177-3AD203B41FA5}">
                      <a16:colId xmlns:a16="http://schemas.microsoft.com/office/drawing/2014/main" val="20003"/>
                    </a:ext>
                  </a:extLst>
                </a:gridCol>
                <a:gridCol w="4090736">
                  <a:extLst>
                    <a:ext uri="{9D8B030D-6E8A-4147-A177-3AD203B41FA5}">
                      <a16:colId xmlns:a16="http://schemas.microsoft.com/office/drawing/2014/main" val="20004"/>
                    </a:ext>
                  </a:extLst>
                </a:gridCol>
              </a:tblGrid>
              <a:tr h="10368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Lewis Dot Diagram</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(with electron configurations)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8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Magnesium oxide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MgO</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sz="1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is 2-8   O</a:t>
                      </a:r>
                      <a:r>
                        <a:rPr kumimoji="0" lang="en-US" sz="1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is 2-8)</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611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Lithium fluoride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LiF</a:t>
                      </a:r>
                      <a:endPar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Li</a:t>
                      </a:r>
                      <a:r>
                        <a:rPr kumimoji="0" lang="en-US" sz="24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F</a:t>
                      </a:r>
                      <a:r>
                        <a:rPr kumimoji="0" lang="en-US" sz="24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(Li</a:t>
                      </a:r>
                      <a:r>
                        <a:rPr kumimoji="0" lang="en-US" sz="16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r>
                        <a:rPr kumimoji="0" 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is 2   F</a:t>
                      </a:r>
                      <a:r>
                        <a:rPr kumimoji="0" lang="en-US" sz="16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r>
                        <a:rPr kumimoji="0" 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is 2-8)</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65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Calcium chloride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73" y="1789887"/>
            <a:ext cx="2057400" cy="104696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514"/>
          <a:stretch/>
        </p:blipFill>
        <p:spPr>
          <a:xfrm>
            <a:off x="5937262" y="3458463"/>
            <a:ext cx="2028967" cy="1155364"/>
          </a:xfrm>
          <a:prstGeom prst="rect">
            <a:avLst/>
          </a:prstGeom>
        </p:spPr>
      </p:pic>
      <p:sp>
        <p:nvSpPr>
          <p:cNvPr id="8" name="Text Box 121">
            <a:extLst>
              <a:ext uri="{FF2B5EF4-FFF2-40B4-BE49-F238E27FC236}">
                <a16:creationId xmlns:a16="http://schemas.microsoft.com/office/drawing/2014/main" id="{3BC54058-F739-4055-9E0C-0DB9667B81EF}"/>
              </a:ext>
            </a:extLst>
          </p:cNvPr>
          <p:cNvSpPr txBox="1">
            <a:spLocks noChangeArrowheads="1"/>
          </p:cNvSpPr>
          <p:nvPr/>
        </p:nvSpPr>
        <p:spPr bwMode="auto">
          <a:xfrm>
            <a:off x="0" y="152400"/>
            <a:ext cx="9144000" cy="400110"/>
          </a:xfrm>
          <a:prstGeom prst="rect">
            <a:avLst/>
          </a:prstGeom>
          <a:solidFill>
            <a:srgbClr val="FFFF0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latin typeface="Times New Roman" panose="02020603050405020304" pitchFamily="18" charset="0"/>
                <a:cs typeface="Times New Roman" panose="02020603050405020304" pitchFamily="18" charset="0"/>
              </a:rPr>
              <a:t>Cations end up with EMPTY valence orbitals, Anions end up with FULL octets.  </a:t>
            </a:r>
          </a:p>
        </p:txBody>
      </p:sp>
    </p:spTree>
    <p:extLst>
      <p:ext uri="{BB962C8B-B14F-4D97-AF65-F5344CB8AC3E}">
        <p14:creationId xmlns:p14="http://schemas.microsoft.com/office/powerpoint/2010/main" val="32992577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8" name="Group 120"/>
          <p:cNvGraphicFramePr>
            <a:graphicFrameLocks noGrp="1"/>
          </p:cNvGraphicFramePr>
          <p:nvPr>
            <p:extLst>
              <p:ext uri="{D42A27DB-BD31-4B8C-83A1-F6EECF244321}">
                <p14:modId xmlns:p14="http://schemas.microsoft.com/office/powerpoint/2010/main" val="910751078"/>
              </p:ext>
            </p:extLst>
          </p:nvPr>
        </p:nvGraphicFramePr>
        <p:xfrm>
          <a:off x="0" y="609600"/>
          <a:ext cx="9144001" cy="6248401"/>
        </p:xfrm>
        <a:graphic>
          <a:graphicData uri="http://schemas.openxmlformats.org/drawingml/2006/table">
            <a:tbl>
              <a:tblPr/>
              <a:tblGrid>
                <a:gridCol w="1632858">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979714">
                  <a:extLst>
                    <a:ext uri="{9D8B030D-6E8A-4147-A177-3AD203B41FA5}">
                      <a16:colId xmlns:a16="http://schemas.microsoft.com/office/drawing/2014/main" val="20002"/>
                    </a:ext>
                  </a:extLst>
                </a:gridCol>
                <a:gridCol w="1134407">
                  <a:extLst>
                    <a:ext uri="{9D8B030D-6E8A-4147-A177-3AD203B41FA5}">
                      <a16:colId xmlns:a16="http://schemas.microsoft.com/office/drawing/2014/main" val="20003"/>
                    </a:ext>
                  </a:extLst>
                </a:gridCol>
                <a:gridCol w="4090736">
                  <a:extLst>
                    <a:ext uri="{9D8B030D-6E8A-4147-A177-3AD203B41FA5}">
                      <a16:colId xmlns:a16="http://schemas.microsoft.com/office/drawing/2014/main" val="20004"/>
                    </a:ext>
                  </a:extLst>
                </a:gridCol>
              </a:tblGrid>
              <a:tr h="10368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Lewis Dot Diagram</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(with electron configurations)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8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Magnesium oxide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MgO</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sz="1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is 2-8   O</a:t>
                      </a:r>
                      <a:r>
                        <a:rPr kumimoji="0" lang="en-US" sz="1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is 2-8)</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611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Lithium fluoride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LiF</a:t>
                      </a:r>
                      <a:endPar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Li</a:t>
                      </a:r>
                      <a:r>
                        <a:rPr kumimoji="0" lang="en-US" sz="24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F</a:t>
                      </a:r>
                      <a:r>
                        <a:rPr kumimoji="0" lang="en-US" sz="24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(Li</a:t>
                      </a:r>
                      <a:r>
                        <a:rPr kumimoji="0" lang="en-US" sz="16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r>
                        <a:rPr kumimoji="0" 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is 2   F</a:t>
                      </a:r>
                      <a:r>
                        <a:rPr kumimoji="0" lang="en-US" sz="16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r>
                        <a:rPr kumimoji="0" 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is 2-8)</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65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Calcium chloride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CaCl</a:t>
                      </a:r>
                      <a:r>
                        <a:rPr kumimoji="0" lang="en-US" sz="24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Ca</a:t>
                      </a:r>
                      <a:r>
                        <a:rPr kumimoji="0" lang="en-US" sz="24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Cl</a:t>
                      </a:r>
                      <a:r>
                        <a:rPr kumimoji="0" lang="en-US" sz="24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73" y="1789887"/>
            <a:ext cx="2057400" cy="104696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514"/>
          <a:stretch/>
        </p:blipFill>
        <p:spPr>
          <a:xfrm>
            <a:off x="5937262" y="3458463"/>
            <a:ext cx="2028967" cy="1155364"/>
          </a:xfrm>
          <a:prstGeom prst="rect">
            <a:avLst/>
          </a:prstGeom>
        </p:spPr>
      </p:pic>
      <p:sp>
        <p:nvSpPr>
          <p:cNvPr id="8" name="Text Box 121">
            <a:extLst>
              <a:ext uri="{FF2B5EF4-FFF2-40B4-BE49-F238E27FC236}">
                <a16:creationId xmlns:a16="http://schemas.microsoft.com/office/drawing/2014/main" id="{3BC54058-F739-4055-9E0C-0DB9667B81EF}"/>
              </a:ext>
            </a:extLst>
          </p:cNvPr>
          <p:cNvSpPr txBox="1">
            <a:spLocks noChangeArrowheads="1"/>
          </p:cNvSpPr>
          <p:nvPr/>
        </p:nvSpPr>
        <p:spPr bwMode="auto">
          <a:xfrm>
            <a:off x="0" y="111552"/>
            <a:ext cx="9144000" cy="461665"/>
          </a:xfrm>
          <a:prstGeom prst="rect">
            <a:avLst/>
          </a:prstGeom>
          <a:solidFill>
            <a:schemeClr val="tx1"/>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solidFill>
                  <a:schemeClr val="bg1"/>
                </a:solidFill>
              </a:rPr>
              <a:t>This one will not be in a 1:1 ratio, stay sharp here.</a:t>
            </a:r>
          </a:p>
        </p:txBody>
      </p:sp>
      <p:cxnSp>
        <p:nvCxnSpPr>
          <p:cNvPr id="5" name="Straight Arrow Connector 4">
            <a:extLst>
              <a:ext uri="{FF2B5EF4-FFF2-40B4-BE49-F238E27FC236}">
                <a16:creationId xmlns:a16="http://schemas.microsoft.com/office/drawing/2014/main" id="{AFDAE0F9-7AC3-B31A-3B62-E87C1FE34FE0}"/>
              </a:ext>
            </a:extLst>
          </p:cNvPr>
          <p:cNvCxnSpPr/>
          <p:nvPr/>
        </p:nvCxnSpPr>
        <p:spPr>
          <a:xfrm flipV="1">
            <a:off x="2514600" y="6213049"/>
            <a:ext cx="76200" cy="533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479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4DA68D-42C9-474A-AD4F-D8D888DFC0C3}"/>
              </a:ext>
            </a:extLst>
          </p:cNvPr>
          <p:cNvSpPr txBox="1"/>
          <p:nvPr/>
        </p:nvSpPr>
        <p:spPr>
          <a:xfrm>
            <a:off x="0" y="0"/>
            <a:ext cx="9144000" cy="4678204"/>
          </a:xfrm>
          <a:prstGeom prst="rect">
            <a:avLst/>
          </a:prstGeom>
          <a:noFill/>
        </p:spPr>
        <p:txBody>
          <a:bodyPr wrap="square" rtlCol="0">
            <a:spAutoFit/>
          </a:body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5.  The outermost electrons are the </a:t>
            </a:r>
            <a:r>
              <a:rPr lang="en-US" altLang="en-US" sz="2800" u="sng" dirty="0">
                <a:solidFill>
                  <a:srgbClr val="FF0000"/>
                </a:solidFill>
                <a:latin typeface="Times New Roman" panose="02020603050405020304" pitchFamily="18" charset="0"/>
                <a:cs typeface="Times New Roman" panose="02020603050405020304" pitchFamily="18" charset="0"/>
              </a:rPr>
              <a:t>VALENCE e</a:t>
            </a:r>
            <a:r>
              <a:rPr lang="en-US" altLang="en-US" sz="2800" dirty="0">
                <a:latin typeface="Times New Roman" panose="02020603050405020304" pitchFamily="18" charset="0"/>
                <a:cs typeface="Times New Roman" panose="02020603050405020304" pitchFamily="18" charset="0"/>
              </a:rPr>
              <a:t>lectrons</a:t>
            </a: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6.  The outermost orbital is the </a:t>
            </a:r>
            <a:r>
              <a:rPr lang="en-US" altLang="en-US" sz="2800" u="sng" dirty="0">
                <a:solidFill>
                  <a:srgbClr val="FF0000"/>
                </a:solidFill>
                <a:latin typeface="Times New Roman" panose="02020603050405020304" pitchFamily="18" charset="0"/>
                <a:cs typeface="Times New Roman" panose="02020603050405020304" pitchFamily="18" charset="0"/>
              </a:rPr>
              <a:t>VALENCE ORBITAL</a:t>
            </a:r>
            <a:r>
              <a:rPr lang="en-US" altLang="en-US" sz="2800" dirty="0">
                <a:latin typeface="Times New Roman" panose="02020603050405020304" pitchFamily="18" charset="0"/>
                <a:cs typeface="Times New Roman" panose="02020603050405020304" pitchFamily="18" charset="0"/>
              </a:rPr>
              <a:t>.</a:t>
            </a:r>
          </a:p>
          <a:p>
            <a:pPr eaLnBrk="1" hangingPunct="1">
              <a:spcBef>
                <a:spcPct val="0"/>
              </a:spcBef>
              <a:buFontTx/>
              <a:buNone/>
            </a:pP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7.  Bonds always</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form when atoms or ions end up</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t>
            </a:r>
            <a:r>
              <a:rPr lang="en-US" altLang="en-US" sz="2800" u="sng" dirty="0">
                <a:solidFill>
                  <a:srgbClr val="FF0000"/>
                </a:solidFill>
                <a:latin typeface="Times New Roman" panose="02020603050405020304" pitchFamily="18" charset="0"/>
                <a:cs typeface="Times New Roman" panose="02020603050405020304" pitchFamily="18" charset="0"/>
              </a:rPr>
              <a:t>ISOELECTRIC</a:t>
            </a:r>
            <a:r>
              <a:rPr lang="en-US" altLang="en-US" sz="2800" dirty="0">
                <a:latin typeface="Times New Roman" panose="02020603050405020304" pitchFamily="18" charset="0"/>
                <a:cs typeface="Times New Roman" panose="02020603050405020304" pitchFamily="18" charset="0"/>
              </a:rPr>
              <a:t> with the noble gases.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(that means FULL ORBITALS)</a:t>
            </a: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 Of course, there are exceptions, be patient.</a:t>
            </a:r>
          </a:p>
          <a:p>
            <a:endParaRPr lang="en-US" dirty="0"/>
          </a:p>
        </p:txBody>
      </p:sp>
    </p:spTree>
    <p:extLst>
      <p:ext uri="{BB962C8B-B14F-4D97-AF65-F5344CB8AC3E}">
        <p14:creationId xmlns:p14="http://schemas.microsoft.com/office/powerpoint/2010/main" val="654445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8" name="Group 120"/>
          <p:cNvGraphicFramePr>
            <a:graphicFrameLocks noGrp="1"/>
          </p:cNvGraphicFramePr>
          <p:nvPr>
            <p:extLst>
              <p:ext uri="{D42A27DB-BD31-4B8C-83A1-F6EECF244321}">
                <p14:modId xmlns:p14="http://schemas.microsoft.com/office/powerpoint/2010/main" val="3555464391"/>
              </p:ext>
            </p:extLst>
          </p:nvPr>
        </p:nvGraphicFramePr>
        <p:xfrm>
          <a:off x="0" y="609600"/>
          <a:ext cx="9144001" cy="6248401"/>
        </p:xfrm>
        <a:graphic>
          <a:graphicData uri="http://schemas.openxmlformats.org/drawingml/2006/table">
            <a:tbl>
              <a:tblPr/>
              <a:tblGrid>
                <a:gridCol w="1632858">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979714">
                  <a:extLst>
                    <a:ext uri="{9D8B030D-6E8A-4147-A177-3AD203B41FA5}">
                      <a16:colId xmlns:a16="http://schemas.microsoft.com/office/drawing/2014/main" val="20002"/>
                    </a:ext>
                  </a:extLst>
                </a:gridCol>
                <a:gridCol w="1134407">
                  <a:extLst>
                    <a:ext uri="{9D8B030D-6E8A-4147-A177-3AD203B41FA5}">
                      <a16:colId xmlns:a16="http://schemas.microsoft.com/office/drawing/2014/main" val="20003"/>
                    </a:ext>
                  </a:extLst>
                </a:gridCol>
                <a:gridCol w="4090736">
                  <a:extLst>
                    <a:ext uri="{9D8B030D-6E8A-4147-A177-3AD203B41FA5}">
                      <a16:colId xmlns:a16="http://schemas.microsoft.com/office/drawing/2014/main" val="20004"/>
                    </a:ext>
                  </a:extLst>
                </a:gridCol>
              </a:tblGrid>
              <a:tr h="10368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Lewis Dot Diagram</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(with electron configurations)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8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Magnesium oxide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MgO</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a:t>
                      </a:r>
                      <a:r>
                        <a:rPr kumimoji="0" 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(Mg</a:t>
                      </a:r>
                      <a:r>
                        <a:rPr kumimoji="0" lang="en-US" sz="1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is 2-8   O</a:t>
                      </a:r>
                      <a:r>
                        <a:rPr kumimoji="0" lang="en-US" sz="16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is 2-8)</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611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Lithium fluoride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LiF</a:t>
                      </a:r>
                      <a:endPar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Li</a:t>
                      </a:r>
                      <a:r>
                        <a:rPr kumimoji="0" lang="en-US" sz="24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F</a:t>
                      </a:r>
                      <a:r>
                        <a:rPr kumimoji="0" lang="en-US" sz="24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(Li</a:t>
                      </a:r>
                      <a:r>
                        <a:rPr kumimoji="0" lang="en-US" sz="16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r>
                        <a:rPr kumimoji="0" 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is 2   F</a:t>
                      </a:r>
                      <a:r>
                        <a:rPr kumimoji="0" lang="en-US" sz="16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r>
                        <a:rPr kumimoji="0" lang="en-US"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is 2-8)</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65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Calcium chloride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CaCl</a:t>
                      </a:r>
                      <a:r>
                        <a:rPr kumimoji="0" lang="en-US" sz="24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Ca</a:t>
                      </a:r>
                      <a:r>
                        <a:rPr kumimoji="0" lang="en-US" sz="24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Cl</a:t>
                      </a:r>
                      <a:r>
                        <a:rPr kumimoji="0" lang="en-US" sz="24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(Ca</a:t>
                      </a:r>
                      <a:r>
                        <a:rPr kumimoji="0" lang="en-US" sz="16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+2</a:t>
                      </a:r>
                      <a:r>
                        <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is 2-8-8   </a:t>
                      </a:r>
                      <a:r>
                        <a:rPr kumimoji="0" lang="en-US" sz="1600" b="0" i="0" u="sng"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both</a:t>
                      </a:r>
                      <a:r>
                        <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Cl</a:t>
                      </a:r>
                      <a:r>
                        <a:rPr kumimoji="0" lang="en-US" sz="16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-1</a:t>
                      </a:r>
                      <a:r>
                        <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are 2-8-8)</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73" y="1789887"/>
            <a:ext cx="2057400" cy="104696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514"/>
          <a:stretch/>
        </p:blipFill>
        <p:spPr>
          <a:xfrm>
            <a:off x="5937262" y="3458463"/>
            <a:ext cx="2028967" cy="1155364"/>
          </a:xfrm>
          <a:prstGeom prst="rect">
            <a:avLst/>
          </a:prstGeom>
        </p:spPr>
      </p:pic>
      <p:sp>
        <p:nvSpPr>
          <p:cNvPr id="8" name="Text Box 121">
            <a:extLst>
              <a:ext uri="{FF2B5EF4-FFF2-40B4-BE49-F238E27FC236}">
                <a16:creationId xmlns:a16="http://schemas.microsoft.com/office/drawing/2014/main" id="{3BC54058-F739-4055-9E0C-0DB9667B81EF}"/>
              </a:ext>
            </a:extLst>
          </p:cNvPr>
          <p:cNvSpPr txBox="1">
            <a:spLocks noChangeArrowheads="1"/>
          </p:cNvSpPr>
          <p:nvPr/>
        </p:nvSpPr>
        <p:spPr bwMode="auto">
          <a:xfrm>
            <a:off x="0" y="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dirty="0">
                <a:solidFill>
                  <a:srgbClr val="0000CC"/>
                </a:solidFill>
                <a:latin typeface="Patrick Hand" panose="00000500000000000000" pitchFamily="2" charset="0"/>
              </a:rPr>
              <a:t>VOILA!  You are now an ionic bonder! </a:t>
            </a:r>
          </a:p>
        </p:txBody>
      </p:sp>
      <p:pic>
        <p:nvPicPr>
          <p:cNvPr id="6" name="Picture 5">
            <a:extLst>
              <a:ext uri="{FF2B5EF4-FFF2-40B4-BE49-F238E27FC236}">
                <a16:creationId xmlns:a16="http://schemas.microsoft.com/office/drawing/2014/main" id="{2A4727D4-A16A-466B-A2D7-1D38A28638E3}"/>
              </a:ext>
            </a:extLst>
          </p:cNvPr>
          <p:cNvPicPr>
            <a:picLocks noChangeAspect="1"/>
          </p:cNvPicPr>
          <p:nvPr/>
        </p:nvPicPr>
        <p:blipFill rotWithShape="1">
          <a:blip r:embed="rId4">
            <a:duotone>
              <a:prstClr val="black"/>
              <a:schemeClr val="accent1">
                <a:tint val="45000"/>
                <a:satMod val="400000"/>
              </a:schemeClr>
            </a:duotone>
            <a:extLst>
              <a:ext uri="{28A0092B-C50C-407E-A947-70E740481C1C}">
                <a14:useLocalDpi xmlns:a14="http://schemas.microsoft.com/office/drawing/2010/main" val="0"/>
              </a:ext>
            </a:extLst>
          </a:blip>
          <a:srcRect t="5563" b="4855"/>
          <a:stretch/>
        </p:blipFill>
        <p:spPr>
          <a:xfrm>
            <a:off x="6020919" y="5235443"/>
            <a:ext cx="1793708" cy="1240180"/>
          </a:xfrm>
          <a:prstGeom prst="rect">
            <a:avLst/>
          </a:prstGeom>
        </p:spPr>
      </p:pic>
      <p:cxnSp>
        <p:nvCxnSpPr>
          <p:cNvPr id="4" name="Straight Arrow Connector 3">
            <a:extLst>
              <a:ext uri="{FF2B5EF4-FFF2-40B4-BE49-F238E27FC236}">
                <a16:creationId xmlns:a16="http://schemas.microsoft.com/office/drawing/2014/main" id="{83F06190-7AA3-4469-AF35-3BC4DFF07DAD}"/>
              </a:ext>
            </a:extLst>
          </p:cNvPr>
          <p:cNvCxnSpPr/>
          <p:nvPr/>
        </p:nvCxnSpPr>
        <p:spPr>
          <a:xfrm flipV="1">
            <a:off x="2514600" y="6213049"/>
            <a:ext cx="76200" cy="533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4964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graphicFrame>
        <p:nvGraphicFramePr>
          <p:cNvPr id="9294" name="Group 78"/>
          <p:cNvGraphicFramePr>
            <a:graphicFrameLocks noGrp="1"/>
          </p:cNvGraphicFramePr>
          <p:nvPr>
            <p:extLst>
              <p:ext uri="{D42A27DB-BD31-4B8C-83A1-F6EECF244321}">
                <p14:modId xmlns:p14="http://schemas.microsoft.com/office/powerpoint/2010/main" val="4268950438"/>
              </p:ext>
            </p:extLst>
          </p:nvPr>
        </p:nvGraphicFramePr>
        <p:xfrm>
          <a:off x="0" y="228600"/>
          <a:ext cx="9144000" cy="5321474"/>
        </p:xfrm>
        <a:graphic>
          <a:graphicData uri="http://schemas.openxmlformats.org/drawingml/2006/table">
            <a:tbl>
              <a:tblPr/>
              <a:tblGrid>
                <a:gridCol w="1524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3581400">
                  <a:extLst>
                    <a:ext uri="{9D8B030D-6E8A-4147-A177-3AD203B41FA5}">
                      <a16:colId xmlns:a16="http://schemas.microsoft.com/office/drawing/2014/main" val="20004"/>
                    </a:ext>
                  </a:extLst>
                </a:gridCol>
              </a:tblGrid>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Lewis Dot Diagram</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(with electron configurations)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822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Sodium</a:t>
                      </a:r>
                      <a:b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b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Sulfide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12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Cesium oxide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BC5930F2-7FEF-DB11-AC4B-6734B74C41AA}"/>
              </a:ext>
            </a:extLst>
          </p:cNvPr>
          <p:cNvSpPr txBox="1"/>
          <p:nvPr/>
        </p:nvSpPr>
        <p:spPr>
          <a:xfrm>
            <a:off x="0" y="5715000"/>
            <a:ext cx="9144000" cy="1015663"/>
          </a:xfrm>
          <a:prstGeom prst="rect">
            <a:avLst/>
          </a:prstGeom>
          <a:noFill/>
        </p:spPr>
        <p:txBody>
          <a:bodyPr wrap="square" rtlCol="0">
            <a:spAutoFit/>
          </a:bodyPr>
          <a:lstStyle/>
          <a:p>
            <a:pPr algn="ctr"/>
            <a:r>
              <a:rPr lang="en-US" sz="6000" dirty="0">
                <a:latin typeface="Playpen Sans SemiBold" pitchFamily="2" charset="0"/>
                <a:ea typeface="Playpen Sans SemiBold" pitchFamily="2" charset="0"/>
              </a:rPr>
              <a:t>Last two of these.</a:t>
            </a:r>
          </a:p>
        </p:txBody>
      </p:sp>
    </p:spTree>
    <p:extLst>
      <p:ext uri="{BB962C8B-B14F-4D97-AF65-F5344CB8AC3E}">
        <p14:creationId xmlns:p14="http://schemas.microsoft.com/office/powerpoint/2010/main" val="2583144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graphicFrame>
        <p:nvGraphicFramePr>
          <p:cNvPr id="9294" name="Group 78"/>
          <p:cNvGraphicFramePr>
            <a:graphicFrameLocks noGrp="1"/>
          </p:cNvGraphicFramePr>
          <p:nvPr>
            <p:extLst>
              <p:ext uri="{D42A27DB-BD31-4B8C-83A1-F6EECF244321}">
                <p14:modId xmlns:p14="http://schemas.microsoft.com/office/powerpoint/2010/main" val="3495807800"/>
              </p:ext>
            </p:extLst>
          </p:nvPr>
        </p:nvGraphicFramePr>
        <p:xfrm>
          <a:off x="0" y="228600"/>
          <a:ext cx="9144000" cy="5321474"/>
        </p:xfrm>
        <a:graphic>
          <a:graphicData uri="http://schemas.openxmlformats.org/drawingml/2006/table">
            <a:tbl>
              <a:tblPr/>
              <a:tblGrid>
                <a:gridCol w="1524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3581400">
                  <a:extLst>
                    <a:ext uri="{9D8B030D-6E8A-4147-A177-3AD203B41FA5}">
                      <a16:colId xmlns:a16="http://schemas.microsoft.com/office/drawing/2014/main" val="20004"/>
                    </a:ext>
                  </a:extLst>
                </a:gridCol>
              </a:tblGrid>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Lewis Dot Diagram</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(with electron configurations)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822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Sodium</a:t>
                      </a:r>
                      <a:b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b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Sulfide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Na</a:t>
                      </a:r>
                      <a:r>
                        <a:rPr kumimoji="0" lang="en-US" sz="32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2</a:t>
                      </a: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Na</a:t>
                      </a:r>
                      <a:r>
                        <a:rPr kumimoji="0" lang="en-US" sz="32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t>
                      </a:r>
                      <a:r>
                        <a:rPr kumimoji="0" lang="en-US" sz="32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12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Cesium oxide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cxnSp>
        <p:nvCxnSpPr>
          <p:cNvPr id="2" name="Straight Arrow Connector 1">
            <a:extLst>
              <a:ext uri="{FF2B5EF4-FFF2-40B4-BE49-F238E27FC236}">
                <a16:creationId xmlns:a16="http://schemas.microsoft.com/office/drawing/2014/main" id="{EA97F73D-DFCE-6F01-5292-D932910ECA57}"/>
              </a:ext>
            </a:extLst>
          </p:cNvPr>
          <p:cNvCxnSpPr/>
          <p:nvPr/>
        </p:nvCxnSpPr>
        <p:spPr>
          <a:xfrm flipV="1">
            <a:off x="2209800" y="2743200"/>
            <a:ext cx="76200" cy="533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015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graphicFrame>
        <p:nvGraphicFramePr>
          <p:cNvPr id="9294" name="Group 78"/>
          <p:cNvGraphicFramePr>
            <a:graphicFrameLocks noGrp="1"/>
          </p:cNvGraphicFramePr>
          <p:nvPr>
            <p:extLst>
              <p:ext uri="{D42A27DB-BD31-4B8C-83A1-F6EECF244321}">
                <p14:modId xmlns:p14="http://schemas.microsoft.com/office/powerpoint/2010/main" val="3619311107"/>
              </p:ext>
            </p:extLst>
          </p:nvPr>
        </p:nvGraphicFramePr>
        <p:xfrm>
          <a:off x="0" y="228600"/>
          <a:ext cx="9144000" cy="5321474"/>
        </p:xfrm>
        <a:graphic>
          <a:graphicData uri="http://schemas.openxmlformats.org/drawingml/2006/table">
            <a:tbl>
              <a:tblPr/>
              <a:tblGrid>
                <a:gridCol w="1524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3581400">
                  <a:extLst>
                    <a:ext uri="{9D8B030D-6E8A-4147-A177-3AD203B41FA5}">
                      <a16:colId xmlns:a16="http://schemas.microsoft.com/office/drawing/2014/main" val="20004"/>
                    </a:ext>
                  </a:extLst>
                </a:gridCol>
              </a:tblGrid>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Lewis Dot Diagram</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(with electron configurations)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822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Sodium</a:t>
                      </a:r>
                      <a:b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b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Sulfide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Na</a:t>
                      </a:r>
                      <a:r>
                        <a:rPr kumimoji="0" lang="en-US" sz="32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2</a:t>
                      </a: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Na</a:t>
                      </a:r>
                      <a:r>
                        <a:rPr kumimoji="0" lang="en-US" sz="32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t>
                      </a:r>
                      <a:r>
                        <a:rPr kumimoji="0" lang="en-US" sz="32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(Both Na</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are 2-8, S</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is 2-8-8)</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12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Cesium oxide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868" y="1655856"/>
            <a:ext cx="1829055" cy="1219370"/>
          </a:xfrm>
          <a:prstGeom prst="rect">
            <a:avLst/>
          </a:prstGeom>
        </p:spPr>
      </p:pic>
      <p:cxnSp>
        <p:nvCxnSpPr>
          <p:cNvPr id="2" name="Straight Arrow Connector 1">
            <a:extLst>
              <a:ext uri="{FF2B5EF4-FFF2-40B4-BE49-F238E27FC236}">
                <a16:creationId xmlns:a16="http://schemas.microsoft.com/office/drawing/2014/main" id="{3415934D-DA70-5C7B-A84F-1436AC871005}"/>
              </a:ext>
            </a:extLst>
          </p:cNvPr>
          <p:cNvCxnSpPr/>
          <p:nvPr/>
        </p:nvCxnSpPr>
        <p:spPr>
          <a:xfrm flipV="1">
            <a:off x="2209800" y="2743200"/>
            <a:ext cx="76200" cy="533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814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graphicFrame>
        <p:nvGraphicFramePr>
          <p:cNvPr id="9294" name="Group 78"/>
          <p:cNvGraphicFramePr>
            <a:graphicFrameLocks noGrp="1"/>
          </p:cNvGraphicFramePr>
          <p:nvPr>
            <p:extLst>
              <p:ext uri="{D42A27DB-BD31-4B8C-83A1-F6EECF244321}">
                <p14:modId xmlns:p14="http://schemas.microsoft.com/office/powerpoint/2010/main" val="4094538211"/>
              </p:ext>
            </p:extLst>
          </p:nvPr>
        </p:nvGraphicFramePr>
        <p:xfrm>
          <a:off x="0" y="228600"/>
          <a:ext cx="9144000" cy="5321474"/>
        </p:xfrm>
        <a:graphic>
          <a:graphicData uri="http://schemas.openxmlformats.org/drawingml/2006/table">
            <a:tbl>
              <a:tblPr/>
              <a:tblGrid>
                <a:gridCol w="1524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3581400">
                  <a:extLst>
                    <a:ext uri="{9D8B030D-6E8A-4147-A177-3AD203B41FA5}">
                      <a16:colId xmlns:a16="http://schemas.microsoft.com/office/drawing/2014/main" val="20004"/>
                    </a:ext>
                  </a:extLst>
                </a:gridCol>
              </a:tblGrid>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Lewis Dot Diagram</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(with electron configurations)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822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Sodium</a:t>
                      </a:r>
                      <a:b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b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Sulfide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Na</a:t>
                      </a:r>
                      <a:r>
                        <a:rPr kumimoji="0" lang="en-US" sz="32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2</a:t>
                      </a: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Na</a:t>
                      </a:r>
                      <a:r>
                        <a:rPr kumimoji="0" lang="en-US" sz="32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t>
                      </a:r>
                      <a:r>
                        <a:rPr kumimoji="0" lang="en-US" sz="32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(Both Na</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are 2-8, S</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is 2-8-8)</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12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Cesium oxide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Cs</a:t>
                      </a:r>
                      <a:r>
                        <a:rPr kumimoji="0" lang="en-US" sz="32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rPr>
                        <a:t>2</a:t>
                      </a:r>
                      <a:r>
                        <a:rPr kumimoji="0" 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O</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Cs</a:t>
                      </a:r>
                      <a:r>
                        <a:rPr kumimoji="0" lang="en-US" sz="32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O</a:t>
                      </a:r>
                      <a:r>
                        <a:rPr kumimoji="0" lang="en-US" sz="32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868" y="1655856"/>
            <a:ext cx="1829055" cy="1219370"/>
          </a:xfrm>
          <a:prstGeom prst="rect">
            <a:avLst/>
          </a:prstGeom>
        </p:spPr>
      </p:pic>
      <p:cxnSp>
        <p:nvCxnSpPr>
          <p:cNvPr id="2" name="Straight Arrow Connector 1">
            <a:extLst>
              <a:ext uri="{FF2B5EF4-FFF2-40B4-BE49-F238E27FC236}">
                <a16:creationId xmlns:a16="http://schemas.microsoft.com/office/drawing/2014/main" id="{7F395AB6-BB31-25C9-A42A-1D30D3C1B1BF}"/>
              </a:ext>
            </a:extLst>
          </p:cNvPr>
          <p:cNvCxnSpPr/>
          <p:nvPr/>
        </p:nvCxnSpPr>
        <p:spPr>
          <a:xfrm flipV="1">
            <a:off x="2209800" y="2743200"/>
            <a:ext cx="76200" cy="533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9020107A-61CA-E025-3EBA-D7561B8ED806}"/>
              </a:ext>
            </a:extLst>
          </p:cNvPr>
          <p:cNvCxnSpPr/>
          <p:nvPr/>
        </p:nvCxnSpPr>
        <p:spPr>
          <a:xfrm flipV="1">
            <a:off x="2171700" y="4800600"/>
            <a:ext cx="76200" cy="533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6286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graphicFrame>
        <p:nvGraphicFramePr>
          <p:cNvPr id="9294" name="Group 78"/>
          <p:cNvGraphicFramePr>
            <a:graphicFrameLocks noGrp="1"/>
          </p:cNvGraphicFramePr>
          <p:nvPr>
            <p:extLst>
              <p:ext uri="{D42A27DB-BD31-4B8C-83A1-F6EECF244321}">
                <p14:modId xmlns:p14="http://schemas.microsoft.com/office/powerpoint/2010/main" val="4267371049"/>
              </p:ext>
            </p:extLst>
          </p:nvPr>
        </p:nvGraphicFramePr>
        <p:xfrm>
          <a:off x="0" y="228600"/>
          <a:ext cx="9144000" cy="5321474"/>
        </p:xfrm>
        <a:graphic>
          <a:graphicData uri="http://schemas.openxmlformats.org/drawingml/2006/table">
            <a:tbl>
              <a:tblPr/>
              <a:tblGrid>
                <a:gridCol w="1524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3581400">
                  <a:extLst>
                    <a:ext uri="{9D8B030D-6E8A-4147-A177-3AD203B41FA5}">
                      <a16:colId xmlns:a16="http://schemas.microsoft.com/office/drawing/2014/main" val="20004"/>
                    </a:ext>
                  </a:extLst>
                </a:gridCol>
              </a:tblGrid>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Compound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Formula</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Cation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Anion</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Lewis Dot Diagram</a:t>
                      </a:r>
                      <a:b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(with electron configurations)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822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Sodium</a:t>
                      </a:r>
                      <a:b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br>
                      <a:r>
                        <a:rPr kumimoji="0" 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Sulfide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Na</a:t>
                      </a:r>
                      <a:r>
                        <a:rPr kumimoji="0" lang="en-US" sz="3200" b="0" i="0" u="none"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2</a:t>
                      </a: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Na</a:t>
                      </a:r>
                      <a:r>
                        <a:rPr kumimoji="0" lang="en-US" sz="32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t>
                      </a:r>
                      <a:r>
                        <a:rPr kumimoji="0" lang="en-US" sz="32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(Both Na</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are 2-8, S</a:t>
                      </a:r>
                      <a:r>
                        <a:rPr kumimoji="0" lang="en-US" sz="1800" b="0" i="0"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is 2-8-8)</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12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Cesium oxide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Cs</a:t>
                      </a:r>
                      <a:r>
                        <a:rPr kumimoji="0" lang="en-US" sz="3200" b="0" i="0" u="none" strike="noStrike" cap="none" normalizeH="0" baseline="-25000" dirty="0">
                          <a:ln>
                            <a:noFill/>
                          </a:ln>
                          <a:solidFill>
                            <a:srgbClr val="0000CC"/>
                          </a:solidFill>
                          <a:effectLst/>
                          <a:latin typeface="Times New Roman" panose="02020603050405020304" pitchFamily="18" charset="0"/>
                          <a:cs typeface="Times New Roman" panose="02020603050405020304" pitchFamily="18" charset="0"/>
                        </a:rPr>
                        <a:t>2</a:t>
                      </a:r>
                      <a:r>
                        <a:rPr kumimoji="0" 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O</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Cs</a:t>
                      </a:r>
                      <a:r>
                        <a:rPr kumimoji="0" lang="en-US" sz="32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O</a:t>
                      </a:r>
                      <a:r>
                        <a:rPr kumimoji="0" lang="en-US" sz="32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(Both Cs</a:t>
                      </a:r>
                      <a:r>
                        <a:rPr kumimoji="0" lang="en-US" sz="16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+1</a:t>
                      </a:r>
                      <a:r>
                        <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are 2-8-18-18-8, O</a:t>
                      </a:r>
                      <a:r>
                        <a:rPr kumimoji="0" lang="en-US" sz="1600" b="0" i="0" u="none" strike="noStrike" cap="none" normalizeH="0" baseline="30000" dirty="0">
                          <a:ln>
                            <a:noFill/>
                          </a:ln>
                          <a:solidFill>
                            <a:srgbClr val="0000CC"/>
                          </a:solidFill>
                          <a:effectLst/>
                          <a:latin typeface="Times New Roman" panose="02020603050405020304" pitchFamily="18" charset="0"/>
                          <a:cs typeface="Times New Roman" panose="02020603050405020304" pitchFamily="18" charset="0"/>
                        </a:rPr>
                        <a:t>-2</a:t>
                      </a:r>
                      <a:r>
                        <a:rPr kumimoji="0" lang="en-US" sz="16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is 2-8)</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868" y="1655856"/>
            <a:ext cx="1829055" cy="1219370"/>
          </a:xfrm>
          <a:prstGeom prst="rect">
            <a:avLst/>
          </a:prstGeom>
        </p:spPr>
      </p:pic>
      <p:pic>
        <p:nvPicPr>
          <p:cNvPr id="2" name="Picture 1"/>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172200" y="3810000"/>
            <a:ext cx="2327592" cy="1294489"/>
          </a:xfrm>
          <a:prstGeom prst="rect">
            <a:avLst/>
          </a:prstGeom>
        </p:spPr>
      </p:pic>
      <p:cxnSp>
        <p:nvCxnSpPr>
          <p:cNvPr id="4" name="Straight Arrow Connector 3">
            <a:extLst>
              <a:ext uri="{FF2B5EF4-FFF2-40B4-BE49-F238E27FC236}">
                <a16:creationId xmlns:a16="http://schemas.microsoft.com/office/drawing/2014/main" id="{A028BA31-1C04-8600-8D9B-B203AD918402}"/>
              </a:ext>
            </a:extLst>
          </p:cNvPr>
          <p:cNvCxnSpPr/>
          <p:nvPr/>
        </p:nvCxnSpPr>
        <p:spPr>
          <a:xfrm flipV="1">
            <a:off x="2209800" y="2743200"/>
            <a:ext cx="76200" cy="533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0DCB424-2963-6D9E-A652-C8A20B0B66EB}"/>
              </a:ext>
            </a:extLst>
          </p:cNvPr>
          <p:cNvCxnSpPr/>
          <p:nvPr/>
        </p:nvCxnSpPr>
        <p:spPr>
          <a:xfrm flipV="1">
            <a:off x="2187411" y="4837789"/>
            <a:ext cx="76200" cy="533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6569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04800" y="304800"/>
            <a:ext cx="84582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rgbClr val="FF0000"/>
                </a:solidFill>
              </a:rPr>
              <a:t>32.</a:t>
            </a:r>
            <a:r>
              <a:rPr lang="en-US" altLang="en-US" dirty="0">
                <a:solidFill>
                  <a:srgbClr val="000000"/>
                </a:solidFill>
              </a:rPr>
              <a:t>  Why is the formula for aluminum oxide</a:t>
            </a:r>
            <a:br>
              <a:rPr lang="en-US" altLang="en-US" dirty="0">
                <a:solidFill>
                  <a:srgbClr val="000000"/>
                </a:solidFill>
              </a:rPr>
            </a:br>
            <a:r>
              <a:rPr lang="en-US" altLang="en-US" dirty="0">
                <a:solidFill>
                  <a:srgbClr val="000000"/>
                </a:solidFill>
              </a:rPr>
              <a:t>        Al</a:t>
            </a:r>
            <a:r>
              <a:rPr lang="en-US" altLang="en-US" baseline="-25000" dirty="0">
                <a:solidFill>
                  <a:srgbClr val="000000"/>
                </a:solidFill>
              </a:rPr>
              <a:t>2</a:t>
            </a:r>
            <a:r>
              <a:rPr lang="en-US" altLang="en-US" dirty="0">
                <a:solidFill>
                  <a:srgbClr val="000000"/>
                </a:solidFill>
              </a:rPr>
              <a:t>O</a:t>
            </a:r>
            <a:r>
              <a:rPr lang="en-US" altLang="en-US" baseline="-25000" dirty="0">
                <a:solidFill>
                  <a:srgbClr val="000000"/>
                </a:solidFill>
              </a:rPr>
              <a:t>3</a:t>
            </a:r>
            <a:r>
              <a:rPr lang="en-US" altLang="en-US" dirty="0">
                <a:solidFill>
                  <a:srgbClr val="000000"/>
                </a:solidFill>
              </a:rPr>
              <a:t> and not some other ratio?  </a:t>
            </a:r>
          </a:p>
          <a:p>
            <a:pPr eaLnBrk="1" hangingPunct="1">
              <a:spcBef>
                <a:spcPct val="50000"/>
              </a:spcBef>
              <a:buFontTx/>
              <a:buNone/>
            </a:pPr>
            <a:endParaRPr lang="en-US" altLang="en-US" dirty="0">
              <a:solidFill>
                <a:srgbClr val="000000"/>
              </a:solidFill>
            </a:endParaRPr>
          </a:p>
          <a:p>
            <a:pPr eaLnBrk="1" hangingPunct="1">
              <a:spcBef>
                <a:spcPct val="50000"/>
              </a:spcBef>
              <a:buFontTx/>
              <a:buNone/>
            </a:pPr>
            <a:r>
              <a:rPr lang="en-US" altLang="en-US" dirty="0">
                <a:solidFill>
                  <a:srgbClr val="000000"/>
                </a:solidFill>
              </a:rPr>
              <a:t>               </a:t>
            </a:r>
            <a:r>
              <a:rPr lang="en-US" altLang="en-US" sz="800" dirty="0">
                <a:solidFill>
                  <a:srgbClr val="000000"/>
                </a:solidFill>
              </a:rPr>
              <a:t> </a:t>
            </a:r>
            <a:r>
              <a:rPr lang="en-US" altLang="en-US" dirty="0">
                <a:solidFill>
                  <a:srgbClr val="000000"/>
                </a:solidFill>
              </a:rPr>
              <a:t>Al                                  </a:t>
            </a:r>
            <a:r>
              <a:rPr lang="en-US" altLang="en-US" sz="800" dirty="0">
                <a:solidFill>
                  <a:srgbClr val="000000"/>
                </a:solidFill>
              </a:rPr>
              <a:t>    </a:t>
            </a:r>
            <a:r>
              <a:rPr lang="en-US" altLang="en-US" dirty="0">
                <a:solidFill>
                  <a:srgbClr val="0000CC"/>
                </a:solidFill>
              </a:rPr>
              <a:t>O</a:t>
            </a:r>
          </a:p>
          <a:p>
            <a:pPr eaLnBrk="1" hangingPunct="1">
              <a:spcBef>
                <a:spcPct val="50000"/>
              </a:spcBef>
              <a:buFontTx/>
              <a:buNone/>
            </a:pPr>
            <a:endParaRPr lang="en-US" altLang="en-US" dirty="0">
              <a:solidFill>
                <a:srgbClr val="000000"/>
              </a:solidFill>
            </a:endParaRPr>
          </a:p>
          <a:p>
            <a:pPr eaLnBrk="1" hangingPunct="1">
              <a:spcBef>
                <a:spcPct val="50000"/>
              </a:spcBef>
              <a:buFontTx/>
              <a:buNone/>
            </a:pPr>
            <a:r>
              <a:rPr lang="en-US" altLang="en-US" dirty="0">
                <a:solidFill>
                  <a:srgbClr val="000000"/>
                </a:solidFill>
              </a:rPr>
              <a:t>                                                      </a:t>
            </a:r>
            <a:r>
              <a:rPr lang="en-US" altLang="en-US" dirty="0">
                <a:solidFill>
                  <a:srgbClr val="0000CC"/>
                </a:solidFill>
              </a:rPr>
              <a:t>O</a:t>
            </a:r>
          </a:p>
          <a:p>
            <a:pPr eaLnBrk="1" hangingPunct="1">
              <a:spcBef>
                <a:spcPct val="50000"/>
              </a:spcBef>
              <a:buFontTx/>
              <a:buNone/>
            </a:pPr>
            <a:r>
              <a:rPr lang="en-US" altLang="en-US" dirty="0">
                <a:solidFill>
                  <a:srgbClr val="000000"/>
                </a:solidFill>
              </a:rPr>
              <a:t>              Al</a:t>
            </a:r>
          </a:p>
          <a:p>
            <a:pPr eaLnBrk="1" hangingPunct="1">
              <a:spcBef>
                <a:spcPct val="50000"/>
              </a:spcBef>
              <a:buFontTx/>
              <a:buNone/>
            </a:pPr>
            <a:r>
              <a:rPr lang="en-US" altLang="en-US" dirty="0">
                <a:solidFill>
                  <a:srgbClr val="000000"/>
                </a:solidFill>
              </a:rPr>
              <a:t>                                                      </a:t>
            </a:r>
            <a:r>
              <a:rPr lang="en-US" altLang="en-US" dirty="0">
                <a:solidFill>
                  <a:srgbClr val="0000CC"/>
                </a:solidFill>
              </a:rPr>
              <a:t>O</a:t>
            </a:r>
          </a:p>
        </p:txBody>
      </p:sp>
      <p:sp>
        <p:nvSpPr>
          <p:cNvPr id="9219" name="Oval 5"/>
          <p:cNvSpPr>
            <a:spLocks noChangeArrowheads="1"/>
          </p:cNvSpPr>
          <p:nvPr/>
        </p:nvSpPr>
        <p:spPr bwMode="auto">
          <a:xfrm>
            <a:off x="2209800" y="2286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20" name="Oval 6"/>
          <p:cNvSpPr>
            <a:spLocks noChangeArrowheads="1"/>
          </p:cNvSpPr>
          <p:nvPr/>
        </p:nvSpPr>
        <p:spPr bwMode="auto">
          <a:xfrm>
            <a:off x="2362200" y="2286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21" name="Oval 7"/>
          <p:cNvSpPr>
            <a:spLocks noChangeArrowheads="1"/>
          </p:cNvSpPr>
          <p:nvPr/>
        </p:nvSpPr>
        <p:spPr bwMode="auto">
          <a:xfrm>
            <a:off x="2514600" y="2438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22" name="Oval 8"/>
          <p:cNvSpPr>
            <a:spLocks noChangeArrowheads="1"/>
          </p:cNvSpPr>
          <p:nvPr/>
        </p:nvSpPr>
        <p:spPr bwMode="auto">
          <a:xfrm>
            <a:off x="20574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23" name="Oval 9"/>
          <p:cNvSpPr>
            <a:spLocks noChangeArrowheads="1"/>
          </p:cNvSpPr>
          <p:nvPr/>
        </p:nvSpPr>
        <p:spPr bwMode="auto">
          <a:xfrm>
            <a:off x="22098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24" name="Oval 10"/>
          <p:cNvSpPr>
            <a:spLocks noChangeArrowheads="1"/>
          </p:cNvSpPr>
          <p:nvPr/>
        </p:nvSpPr>
        <p:spPr bwMode="auto">
          <a:xfrm>
            <a:off x="2362200" y="4648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25" name="Oval 11"/>
          <p:cNvSpPr>
            <a:spLocks noChangeArrowheads="1"/>
          </p:cNvSpPr>
          <p:nvPr/>
        </p:nvSpPr>
        <p:spPr bwMode="auto">
          <a:xfrm>
            <a:off x="6553200" y="37338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26" name="Oval 12"/>
          <p:cNvSpPr>
            <a:spLocks noChangeArrowheads="1"/>
          </p:cNvSpPr>
          <p:nvPr/>
        </p:nvSpPr>
        <p:spPr bwMode="auto">
          <a:xfrm>
            <a:off x="6705600" y="37338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27" name="Oval 13"/>
          <p:cNvSpPr>
            <a:spLocks noChangeArrowheads="1"/>
          </p:cNvSpPr>
          <p:nvPr/>
        </p:nvSpPr>
        <p:spPr bwMode="auto">
          <a:xfrm>
            <a:off x="6858000" y="3886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28" name="Oval 14"/>
          <p:cNvSpPr>
            <a:spLocks noChangeArrowheads="1"/>
          </p:cNvSpPr>
          <p:nvPr/>
        </p:nvSpPr>
        <p:spPr bwMode="auto">
          <a:xfrm>
            <a:off x="6858000" y="40386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29" name="Oval 15"/>
          <p:cNvSpPr>
            <a:spLocks noChangeArrowheads="1"/>
          </p:cNvSpPr>
          <p:nvPr/>
        </p:nvSpPr>
        <p:spPr bwMode="auto">
          <a:xfrm>
            <a:off x="6705600" y="4191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30" name="Oval 16"/>
          <p:cNvSpPr>
            <a:spLocks noChangeArrowheads="1"/>
          </p:cNvSpPr>
          <p:nvPr/>
        </p:nvSpPr>
        <p:spPr bwMode="auto">
          <a:xfrm>
            <a:off x="6553200" y="4191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31" name="Oval 17"/>
          <p:cNvSpPr>
            <a:spLocks noChangeArrowheads="1"/>
          </p:cNvSpPr>
          <p:nvPr/>
        </p:nvSpPr>
        <p:spPr bwMode="auto">
          <a:xfrm>
            <a:off x="6477000" y="2286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32" name="Oval 18"/>
          <p:cNvSpPr>
            <a:spLocks noChangeArrowheads="1"/>
          </p:cNvSpPr>
          <p:nvPr/>
        </p:nvSpPr>
        <p:spPr bwMode="auto">
          <a:xfrm>
            <a:off x="6629400" y="2286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33" name="Oval 19"/>
          <p:cNvSpPr>
            <a:spLocks noChangeArrowheads="1"/>
          </p:cNvSpPr>
          <p:nvPr/>
        </p:nvSpPr>
        <p:spPr bwMode="auto">
          <a:xfrm>
            <a:off x="6781800" y="24384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34" name="Oval 20"/>
          <p:cNvSpPr>
            <a:spLocks noChangeArrowheads="1"/>
          </p:cNvSpPr>
          <p:nvPr/>
        </p:nvSpPr>
        <p:spPr bwMode="auto">
          <a:xfrm>
            <a:off x="6781800" y="25908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35" name="Oval 21"/>
          <p:cNvSpPr>
            <a:spLocks noChangeArrowheads="1"/>
          </p:cNvSpPr>
          <p:nvPr/>
        </p:nvSpPr>
        <p:spPr bwMode="auto">
          <a:xfrm>
            <a:off x="6629400" y="2743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36" name="Oval 22"/>
          <p:cNvSpPr>
            <a:spLocks noChangeArrowheads="1"/>
          </p:cNvSpPr>
          <p:nvPr/>
        </p:nvSpPr>
        <p:spPr bwMode="auto">
          <a:xfrm>
            <a:off x="6477000" y="27432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37" name="Oval 29"/>
          <p:cNvSpPr>
            <a:spLocks noChangeArrowheads="1"/>
          </p:cNvSpPr>
          <p:nvPr/>
        </p:nvSpPr>
        <p:spPr bwMode="auto">
          <a:xfrm>
            <a:off x="6553200" y="51816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38" name="Oval 30"/>
          <p:cNvSpPr>
            <a:spLocks noChangeArrowheads="1"/>
          </p:cNvSpPr>
          <p:nvPr/>
        </p:nvSpPr>
        <p:spPr bwMode="auto">
          <a:xfrm>
            <a:off x="6705600" y="51816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39" name="Oval 31"/>
          <p:cNvSpPr>
            <a:spLocks noChangeArrowheads="1"/>
          </p:cNvSpPr>
          <p:nvPr/>
        </p:nvSpPr>
        <p:spPr bwMode="auto">
          <a:xfrm>
            <a:off x="6858000" y="53340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40" name="Oval 32"/>
          <p:cNvSpPr>
            <a:spLocks noChangeArrowheads="1"/>
          </p:cNvSpPr>
          <p:nvPr/>
        </p:nvSpPr>
        <p:spPr bwMode="auto">
          <a:xfrm>
            <a:off x="6858000" y="54864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41" name="Oval 33"/>
          <p:cNvSpPr>
            <a:spLocks noChangeArrowheads="1"/>
          </p:cNvSpPr>
          <p:nvPr/>
        </p:nvSpPr>
        <p:spPr bwMode="auto">
          <a:xfrm>
            <a:off x="6705600" y="56388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42" name="Oval 34"/>
          <p:cNvSpPr>
            <a:spLocks noChangeArrowheads="1"/>
          </p:cNvSpPr>
          <p:nvPr/>
        </p:nvSpPr>
        <p:spPr bwMode="auto">
          <a:xfrm>
            <a:off x="6553200" y="5638800"/>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43" name="Text Box 35"/>
          <p:cNvSpPr txBox="1">
            <a:spLocks noChangeArrowheads="1"/>
          </p:cNvSpPr>
          <p:nvPr/>
        </p:nvSpPr>
        <p:spPr bwMode="auto">
          <a:xfrm>
            <a:off x="76200" y="1890385"/>
            <a:ext cx="121920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a:solidFill>
                  <a:srgbClr val="000000"/>
                </a:solidFill>
                <a:latin typeface="Comic Sans MS" panose="030F0702030302020204" pitchFamily="66" charset="0"/>
              </a:rPr>
              <a:t>Each metal atom is 2-8-3 </a:t>
            </a:r>
          </a:p>
          <a:p>
            <a:pPr algn="ctr" eaLnBrk="1" hangingPunct="1">
              <a:spcBef>
                <a:spcPct val="50000"/>
              </a:spcBef>
              <a:buFontTx/>
              <a:buNone/>
            </a:pPr>
            <a:r>
              <a:rPr lang="en-US" altLang="en-US" sz="1800" dirty="0">
                <a:solidFill>
                  <a:srgbClr val="000000"/>
                </a:solidFill>
                <a:latin typeface="Comic Sans MS" panose="030F0702030302020204" pitchFamily="66" charset="0"/>
              </a:rPr>
              <a:t>They need to become 2-8 </a:t>
            </a:r>
            <a:br>
              <a:rPr lang="en-US" altLang="en-US" sz="1800" dirty="0">
                <a:solidFill>
                  <a:srgbClr val="000000"/>
                </a:solidFill>
                <a:latin typeface="Comic Sans MS" panose="030F0702030302020204" pitchFamily="66" charset="0"/>
              </a:rPr>
            </a:br>
            <a:r>
              <a:rPr lang="en-US" altLang="en-US" sz="1800" dirty="0">
                <a:solidFill>
                  <a:srgbClr val="000000"/>
                </a:solidFill>
                <a:latin typeface="Comic Sans MS" panose="030F0702030302020204" pitchFamily="66" charset="0"/>
              </a:rPr>
              <a:t>which is </a:t>
            </a:r>
            <a:br>
              <a:rPr lang="en-US" altLang="en-US" sz="1800" dirty="0">
                <a:solidFill>
                  <a:srgbClr val="000000"/>
                </a:solidFill>
                <a:latin typeface="Comic Sans MS" panose="030F0702030302020204" pitchFamily="66" charset="0"/>
              </a:rPr>
            </a:br>
            <a:r>
              <a:rPr lang="en-US" altLang="en-US" sz="1800" dirty="0">
                <a:solidFill>
                  <a:srgbClr val="000000"/>
                </a:solidFill>
                <a:latin typeface="Comic Sans MS" panose="030F0702030302020204" pitchFamily="66" charset="0"/>
              </a:rPr>
              <a:t>a +3 cation.</a:t>
            </a:r>
          </a:p>
          <a:p>
            <a:pPr algn="ctr" eaLnBrk="1" hangingPunct="1">
              <a:spcBef>
                <a:spcPct val="50000"/>
              </a:spcBef>
              <a:buFontTx/>
              <a:buNone/>
            </a:pPr>
            <a:endParaRPr lang="en-US" altLang="en-US" sz="1800" dirty="0">
              <a:solidFill>
                <a:srgbClr val="000000"/>
              </a:solidFill>
              <a:latin typeface="Comic Sans MS" panose="030F0702030302020204" pitchFamily="66" charset="0"/>
            </a:endParaRPr>
          </a:p>
          <a:p>
            <a:pPr algn="ctr" eaLnBrk="1" hangingPunct="1">
              <a:spcBef>
                <a:spcPct val="50000"/>
              </a:spcBef>
              <a:buFontTx/>
              <a:buNone/>
            </a:pPr>
            <a:r>
              <a:rPr lang="en-US" altLang="en-US" sz="1800" dirty="0">
                <a:solidFill>
                  <a:srgbClr val="000000"/>
                </a:solidFill>
                <a:latin typeface="Comic Sans MS" panose="030F0702030302020204" pitchFamily="66" charset="0"/>
              </a:rPr>
              <a:t>The octet rule!</a:t>
            </a:r>
          </a:p>
        </p:txBody>
      </p:sp>
      <p:sp>
        <p:nvSpPr>
          <p:cNvPr id="9244" name="Text Box 36"/>
          <p:cNvSpPr txBox="1">
            <a:spLocks noChangeArrowheads="1"/>
          </p:cNvSpPr>
          <p:nvPr/>
        </p:nvSpPr>
        <p:spPr bwMode="auto">
          <a:xfrm>
            <a:off x="7650480" y="2261190"/>
            <a:ext cx="1447800"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a:solidFill>
                  <a:srgbClr val="0000CC"/>
                </a:solidFill>
                <a:latin typeface="Comic Sans MS" panose="030F0702030302020204" pitchFamily="66" charset="0"/>
              </a:rPr>
              <a:t>Each nonmetal atom is 2-6 </a:t>
            </a:r>
            <a:br>
              <a:rPr lang="en-US" altLang="en-US" sz="1800" dirty="0">
                <a:solidFill>
                  <a:srgbClr val="0000CC"/>
                </a:solidFill>
                <a:latin typeface="Comic Sans MS" panose="030F0702030302020204" pitchFamily="66" charset="0"/>
              </a:rPr>
            </a:br>
            <a:endParaRPr lang="en-US" altLang="en-US" sz="1800" dirty="0">
              <a:solidFill>
                <a:srgbClr val="0000CC"/>
              </a:solidFill>
              <a:latin typeface="Comic Sans MS" panose="030F0702030302020204" pitchFamily="66" charset="0"/>
            </a:endParaRPr>
          </a:p>
          <a:p>
            <a:pPr algn="ctr" eaLnBrk="1" hangingPunct="1">
              <a:spcBef>
                <a:spcPct val="50000"/>
              </a:spcBef>
              <a:buFontTx/>
              <a:buNone/>
            </a:pPr>
            <a:r>
              <a:rPr lang="en-US" altLang="en-US" sz="1800" dirty="0">
                <a:solidFill>
                  <a:srgbClr val="0000CC"/>
                </a:solidFill>
                <a:latin typeface="Comic Sans MS" panose="030F0702030302020204" pitchFamily="66" charset="0"/>
              </a:rPr>
              <a:t>They need to become 2-8 </a:t>
            </a:r>
          </a:p>
          <a:p>
            <a:pPr algn="ctr" eaLnBrk="1" hangingPunct="1">
              <a:spcBef>
                <a:spcPct val="50000"/>
              </a:spcBef>
              <a:buFontTx/>
              <a:buNone/>
            </a:pPr>
            <a:r>
              <a:rPr lang="en-US" altLang="en-US" sz="1800" dirty="0">
                <a:solidFill>
                  <a:srgbClr val="0000CC"/>
                </a:solidFill>
                <a:latin typeface="Comic Sans MS" panose="030F0702030302020204" pitchFamily="66" charset="0"/>
              </a:rPr>
              <a:t>Which is</a:t>
            </a:r>
            <a:br>
              <a:rPr lang="en-US" altLang="en-US" sz="1800" dirty="0">
                <a:solidFill>
                  <a:srgbClr val="0000CC"/>
                </a:solidFill>
                <a:latin typeface="Comic Sans MS" panose="030F0702030302020204" pitchFamily="66" charset="0"/>
              </a:rPr>
            </a:br>
            <a:r>
              <a:rPr lang="en-US" altLang="en-US" sz="1800" dirty="0">
                <a:solidFill>
                  <a:srgbClr val="0000CC"/>
                </a:solidFill>
                <a:latin typeface="Comic Sans MS" panose="030F0702030302020204" pitchFamily="66" charset="0"/>
              </a:rPr>
              <a:t>a -2 anion.</a:t>
            </a:r>
          </a:p>
          <a:p>
            <a:pPr algn="ctr" eaLnBrk="1" hangingPunct="1">
              <a:spcBef>
                <a:spcPct val="50000"/>
              </a:spcBef>
              <a:buFontTx/>
              <a:buNone/>
            </a:pPr>
            <a:r>
              <a:rPr lang="en-US" altLang="en-US" sz="1800" dirty="0">
                <a:solidFill>
                  <a:srgbClr val="0000CC"/>
                </a:solidFill>
                <a:latin typeface="Comic Sans MS" panose="030F0702030302020204" pitchFamily="66" charset="0"/>
              </a:rPr>
              <a:t>Follow the octet rule!</a:t>
            </a:r>
          </a:p>
        </p:txBody>
      </p:sp>
    </p:spTree>
    <p:extLst>
      <p:ext uri="{BB962C8B-B14F-4D97-AF65-F5344CB8AC3E}">
        <p14:creationId xmlns:p14="http://schemas.microsoft.com/office/powerpoint/2010/main" val="4578097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rgbClr val="000000"/>
                </a:solidFill>
              </a:rPr>
              <a:t>32.  Why is the formula for aluminum oxide Al</a:t>
            </a:r>
            <a:r>
              <a:rPr lang="en-US" altLang="en-US" baseline="-25000" dirty="0">
                <a:solidFill>
                  <a:srgbClr val="000000"/>
                </a:solidFill>
              </a:rPr>
              <a:t>2</a:t>
            </a:r>
            <a:r>
              <a:rPr lang="en-US" altLang="en-US" dirty="0">
                <a:solidFill>
                  <a:srgbClr val="000000"/>
                </a:solidFill>
              </a:rPr>
              <a:t>O</a:t>
            </a:r>
            <a:r>
              <a:rPr lang="en-US" altLang="en-US" baseline="-25000" dirty="0">
                <a:solidFill>
                  <a:srgbClr val="000000"/>
                </a:solidFill>
              </a:rPr>
              <a:t>3</a:t>
            </a:r>
            <a:r>
              <a:rPr lang="en-US" altLang="en-US" dirty="0">
                <a:solidFill>
                  <a:srgbClr val="000000"/>
                </a:solidFill>
              </a:rPr>
              <a:t> </a:t>
            </a:r>
            <a:br>
              <a:rPr lang="en-US" altLang="en-US" dirty="0">
                <a:solidFill>
                  <a:srgbClr val="000000"/>
                </a:solidFill>
              </a:rPr>
            </a:br>
            <a:r>
              <a:rPr lang="en-US" altLang="en-US" dirty="0">
                <a:solidFill>
                  <a:srgbClr val="000000"/>
                </a:solidFill>
              </a:rPr>
              <a:t>        and not some other ratio?  </a:t>
            </a:r>
          </a:p>
          <a:p>
            <a:pPr eaLnBrk="1" hangingPunct="1">
              <a:spcBef>
                <a:spcPct val="50000"/>
              </a:spcBef>
              <a:buFontTx/>
              <a:buNone/>
            </a:pPr>
            <a:br>
              <a:rPr lang="en-US" altLang="en-US" sz="800" dirty="0">
                <a:solidFill>
                  <a:srgbClr val="000000"/>
                </a:solidFill>
              </a:rPr>
            </a:br>
            <a:r>
              <a:rPr lang="en-US" altLang="en-US" dirty="0">
                <a:solidFill>
                  <a:srgbClr val="000000"/>
                </a:solidFill>
              </a:rPr>
              <a:t>               </a:t>
            </a:r>
            <a:br>
              <a:rPr lang="en-US" altLang="en-US" sz="800" dirty="0">
                <a:solidFill>
                  <a:srgbClr val="000000"/>
                </a:solidFill>
              </a:rPr>
            </a:br>
            <a:r>
              <a:rPr lang="en-US" altLang="en-US" sz="800" dirty="0">
                <a:solidFill>
                  <a:srgbClr val="000000"/>
                </a:solidFill>
              </a:rPr>
              <a:t>                                                            </a:t>
            </a:r>
            <a:r>
              <a:rPr lang="en-US" altLang="en-US" dirty="0">
                <a:solidFill>
                  <a:srgbClr val="000000"/>
                </a:solidFill>
              </a:rPr>
              <a:t>Al                                  </a:t>
            </a:r>
            <a:br>
              <a:rPr lang="en-US" altLang="en-US" dirty="0">
                <a:solidFill>
                  <a:srgbClr val="000000"/>
                </a:solidFill>
              </a:rPr>
            </a:br>
            <a:r>
              <a:rPr lang="en-US" altLang="en-US" dirty="0">
                <a:solidFill>
                  <a:srgbClr val="000000"/>
                </a:solidFill>
              </a:rPr>
              <a:t>                                                        </a:t>
            </a:r>
            <a:r>
              <a:rPr lang="en-US" altLang="en-US" dirty="0">
                <a:solidFill>
                  <a:srgbClr val="0000CC"/>
                </a:solidFill>
              </a:rPr>
              <a:t>O</a:t>
            </a:r>
          </a:p>
          <a:p>
            <a:pPr eaLnBrk="1" hangingPunct="1">
              <a:spcBef>
                <a:spcPct val="50000"/>
              </a:spcBef>
              <a:buFontTx/>
              <a:buNone/>
            </a:pPr>
            <a:endParaRPr lang="en-US" altLang="en-US" dirty="0">
              <a:solidFill>
                <a:srgbClr val="0000CC"/>
              </a:solidFill>
            </a:endParaRPr>
          </a:p>
          <a:p>
            <a:pPr eaLnBrk="1" hangingPunct="1">
              <a:spcBef>
                <a:spcPct val="50000"/>
              </a:spcBef>
              <a:buFontTx/>
              <a:buNone/>
            </a:pPr>
            <a:r>
              <a:rPr lang="en-US" altLang="en-US" dirty="0">
                <a:solidFill>
                  <a:srgbClr val="0000CC"/>
                </a:solidFill>
              </a:rPr>
              <a:t>                </a:t>
            </a:r>
            <a:r>
              <a:rPr lang="en-US" altLang="en-US" dirty="0">
                <a:solidFill>
                  <a:schemeClr val="tx1">
                    <a:lumMod val="95000"/>
                    <a:lumOff val="5000"/>
                  </a:schemeClr>
                </a:solidFill>
              </a:rPr>
              <a:t>Al</a:t>
            </a:r>
            <a:r>
              <a:rPr lang="en-US" altLang="en-US" dirty="0">
                <a:solidFill>
                  <a:srgbClr val="0000CC"/>
                </a:solidFill>
              </a:rPr>
              <a:t>                                      O</a:t>
            </a:r>
          </a:p>
          <a:p>
            <a:pPr eaLnBrk="1" hangingPunct="1">
              <a:spcBef>
                <a:spcPct val="50000"/>
              </a:spcBef>
              <a:buFontTx/>
              <a:buNone/>
            </a:pPr>
            <a:endParaRPr lang="en-US" altLang="en-US" dirty="0">
              <a:solidFill>
                <a:srgbClr val="0000CC"/>
              </a:solidFill>
            </a:endParaRPr>
          </a:p>
          <a:p>
            <a:pPr eaLnBrk="1" hangingPunct="1">
              <a:spcBef>
                <a:spcPct val="50000"/>
              </a:spcBef>
              <a:buFontTx/>
              <a:buNone/>
            </a:pPr>
            <a:r>
              <a:rPr lang="en-US" altLang="en-US" dirty="0">
                <a:solidFill>
                  <a:srgbClr val="0000CC"/>
                </a:solidFill>
              </a:rPr>
              <a:t>                                                         O</a:t>
            </a:r>
            <a:r>
              <a:rPr lang="en-US" altLang="en-US" dirty="0">
                <a:solidFill>
                  <a:srgbClr val="000000"/>
                </a:solidFill>
              </a:rPr>
              <a:t>                </a:t>
            </a:r>
            <a:endParaRPr lang="en-US" altLang="en-US" dirty="0">
              <a:solidFill>
                <a:srgbClr val="0000CC"/>
              </a:solidFill>
            </a:endParaRPr>
          </a:p>
        </p:txBody>
      </p:sp>
      <p:sp>
        <p:nvSpPr>
          <p:cNvPr id="10243" name="Oval 3"/>
          <p:cNvSpPr>
            <a:spLocks noChangeArrowheads="1"/>
          </p:cNvSpPr>
          <p:nvPr/>
        </p:nvSpPr>
        <p:spPr bwMode="auto">
          <a:xfrm>
            <a:off x="1905000" y="167190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0244" name="Oval 4"/>
          <p:cNvSpPr>
            <a:spLocks noChangeArrowheads="1"/>
          </p:cNvSpPr>
          <p:nvPr/>
        </p:nvSpPr>
        <p:spPr bwMode="auto">
          <a:xfrm>
            <a:off x="2057400" y="167190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0245" name="Oval 5"/>
          <p:cNvSpPr>
            <a:spLocks noChangeArrowheads="1"/>
          </p:cNvSpPr>
          <p:nvPr/>
        </p:nvSpPr>
        <p:spPr bwMode="auto">
          <a:xfrm>
            <a:off x="2209800" y="1824304"/>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0255" name="Oval 15"/>
          <p:cNvSpPr>
            <a:spLocks noChangeArrowheads="1"/>
          </p:cNvSpPr>
          <p:nvPr/>
        </p:nvSpPr>
        <p:spPr bwMode="auto">
          <a:xfrm>
            <a:off x="6434137" y="216693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0256" name="Oval 16"/>
          <p:cNvSpPr>
            <a:spLocks noChangeArrowheads="1"/>
          </p:cNvSpPr>
          <p:nvPr/>
        </p:nvSpPr>
        <p:spPr bwMode="auto">
          <a:xfrm>
            <a:off x="6586537" y="216693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0257" name="Oval 17"/>
          <p:cNvSpPr>
            <a:spLocks noChangeArrowheads="1"/>
          </p:cNvSpPr>
          <p:nvPr/>
        </p:nvSpPr>
        <p:spPr bwMode="auto">
          <a:xfrm>
            <a:off x="6738937" y="231933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0258" name="Oval 18"/>
          <p:cNvSpPr>
            <a:spLocks noChangeArrowheads="1"/>
          </p:cNvSpPr>
          <p:nvPr/>
        </p:nvSpPr>
        <p:spPr bwMode="auto">
          <a:xfrm>
            <a:off x="6738937" y="247173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0259" name="Oval 19"/>
          <p:cNvSpPr>
            <a:spLocks noChangeArrowheads="1"/>
          </p:cNvSpPr>
          <p:nvPr/>
        </p:nvSpPr>
        <p:spPr bwMode="auto">
          <a:xfrm>
            <a:off x="6586537" y="262413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0260" name="Oval 20"/>
          <p:cNvSpPr>
            <a:spLocks noChangeArrowheads="1"/>
          </p:cNvSpPr>
          <p:nvPr/>
        </p:nvSpPr>
        <p:spPr bwMode="auto">
          <a:xfrm>
            <a:off x="6434137" y="2624137"/>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0267" name="Line 29"/>
          <p:cNvSpPr>
            <a:spLocks noChangeShapeType="1"/>
          </p:cNvSpPr>
          <p:nvPr/>
        </p:nvSpPr>
        <p:spPr bwMode="auto">
          <a:xfrm>
            <a:off x="2166937" y="1600201"/>
            <a:ext cx="4038599" cy="6429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68" name="Line 30"/>
          <p:cNvSpPr>
            <a:spLocks noChangeShapeType="1"/>
          </p:cNvSpPr>
          <p:nvPr/>
        </p:nvSpPr>
        <p:spPr bwMode="auto">
          <a:xfrm>
            <a:off x="2209800" y="1676401"/>
            <a:ext cx="3995737" cy="795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69" name="Line 31"/>
          <p:cNvSpPr>
            <a:spLocks noChangeShapeType="1"/>
          </p:cNvSpPr>
          <p:nvPr/>
        </p:nvSpPr>
        <p:spPr bwMode="auto">
          <a:xfrm>
            <a:off x="2362200" y="1905000"/>
            <a:ext cx="4038599" cy="17954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8" name="Oval 15">
            <a:extLst>
              <a:ext uri="{FF2B5EF4-FFF2-40B4-BE49-F238E27FC236}">
                <a16:creationId xmlns:a16="http://schemas.microsoft.com/office/drawing/2014/main" id="{50A711B8-7C32-4974-8A04-DBBCF1C58AF3}"/>
              </a:ext>
            </a:extLst>
          </p:cNvPr>
          <p:cNvSpPr>
            <a:spLocks noChangeArrowheads="1"/>
          </p:cNvSpPr>
          <p:nvPr/>
        </p:nvSpPr>
        <p:spPr bwMode="auto">
          <a:xfrm>
            <a:off x="6548437" y="3624264"/>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9" name="Oval 16">
            <a:extLst>
              <a:ext uri="{FF2B5EF4-FFF2-40B4-BE49-F238E27FC236}">
                <a16:creationId xmlns:a16="http://schemas.microsoft.com/office/drawing/2014/main" id="{CA69FE5D-31E6-4685-AA42-03AB872776F1}"/>
              </a:ext>
            </a:extLst>
          </p:cNvPr>
          <p:cNvSpPr>
            <a:spLocks noChangeArrowheads="1"/>
          </p:cNvSpPr>
          <p:nvPr/>
        </p:nvSpPr>
        <p:spPr bwMode="auto">
          <a:xfrm>
            <a:off x="6700837" y="3624264"/>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 name="Oval 17">
            <a:extLst>
              <a:ext uri="{FF2B5EF4-FFF2-40B4-BE49-F238E27FC236}">
                <a16:creationId xmlns:a16="http://schemas.microsoft.com/office/drawing/2014/main" id="{B8AD599A-4FF5-433D-AFF3-EFE4828D790E}"/>
              </a:ext>
            </a:extLst>
          </p:cNvPr>
          <p:cNvSpPr>
            <a:spLocks noChangeArrowheads="1"/>
          </p:cNvSpPr>
          <p:nvPr/>
        </p:nvSpPr>
        <p:spPr bwMode="auto">
          <a:xfrm>
            <a:off x="6853237" y="3776664"/>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1" name="Oval 18">
            <a:extLst>
              <a:ext uri="{FF2B5EF4-FFF2-40B4-BE49-F238E27FC236}">
                <a16:creationId xmlns:a16="http://schemas.microsoft.com/office/drawing/2014/main" id="{E2E2018E-3F9F-4EAF-A9E0-D771A95E5C79}"/>
              </a:ext>
            </a:extLst>
          </p:cNvPr>
          <p:cNvSpPr>
            <a:spLocks noChangeArrowheads="1"/>
          </p:cNvSpPr>
          <p:nvPr/>
        </p:nvSpPr>
        <p:spPr bwMode="auto">
          <a:xfrm>
            <a:off x="6853237" y="3929064"/>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2" name="Oval 19">
            <a:extLst>
              <a:ext uri="{FF2B5EF4-FFF2-40B4-BE49-F238E27FC236}">
                <a16:creationId xmlns:a16="http://schemas.microsoft.com/office/drawing/2014/main" id="{810CB9A0-22F8-4C21-8963-FA8FD92E0859}"/>
              </a:ext>
            </a:extLst>
          </p:cNvPr>
          <p:cNvSpPr>
            <a:spLocks noChangeArrowheads="1"/>
          </p:cNvSpPr>
          <p:nvPr/>
        </p:nvSpPr>
        <p:spPr bwMode="auto">
          <a:xfrm>
            <a:off x="6700837" y="4081464"/>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3" name="Oval 20">
            <a:extLst>
              <a:ext uri="{FF2B5EF4-FFF2-40B4-BE49-F238E27FC236}">
                <a16:creationId xmlns:a16="http://schemas.microsoft.com/office/drawing/2014/main" id="{1E279BBA-4E7E-4260-BC6A-8F486E586C8E}"/>
              </a:ext>
            </a:extLst>
          </p:cNvPr>
          <p:cNvSpPr>
            <a:spLocks noChangeArrowheads="1"/>
          </p:cNvSpPr>
          <p:nvPr/>
        </p:nvSpPr>
        <p:spPr bwMode="auto">
          <a:xfrm>
            <a:off x="6548437" y="4081464"/>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4" name="Oval 3">
            <a:extLst>
              <a:ext uri="{FF2B5EF4-FFF2-40B4-BE49-F238E27FC236}">
                <a16:creationId xmlns:a16="http://schemas.microsoft.com/office/drawing/2014/main" id="{C940A8CF-22E3-46F6-B682-68AD51DA41C0}"/>
              </a:ext>
            </a:extLst>
          </p:cNvPr>
          <p:cNvSpPr>
            <a:spLocks noChangeArrowheads="1"/>
          </p:cNvSpPr>
          <p:nvPr/>
        </p:nvSpPr>
        <p:spPr bwMode="auto">
          <a:xfrm>
            <a:off x="1963737" y="365283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5" name="Oval 4">
            <a:extLst>
              <a:ext uri="{FF2B5EF4-FFF2-40B4-BE49-F238E27FC236}">
                <a16:creationId xmlns:a16="http://schemas.microsoft.com/office/drawing/2014/main" id="{89E1B0EA-0407-4D39-8255-AF7659AB3AD0}"/>
              </a:ext>
            </a:extLst>
          </p:cNvPr>
          <p:cNvSpPr>
            <a:spLocks noChangeArrowheads="1"/>
          </p:cNvSpPr>
          <p:nvPr/>
        </p:nvSpPr>
        <p:spPr bwMode="auto">
          <a:xfrm>
            <a:off x="2116137" y="365283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6" name="Oval 5">
            <a:extLst>
              <a:ext uri="{FF2B5EF4-FFF2-40B4-BE49-F238E27FC236}">
                <a16:creationId xmlns:a16="http://schemas.microsoft.com/office/drawing/2014/main" id="{5A4B73E1-EEF0-469D-A56B-9C1E4E6C3663}"/>
              </a:ext>
            </a:extLst>
          </p:cNvPr>
          <p:cNvSpPr>
            <a:spLocks noChangeArrowheads="1"/>
          </p:cNvSpPr>
          <p:nvPr/>
        </p:nvSpPr>
        <p:spPr bwMode="auto">
          <a:xfrm>
            <a:off x="2268537" y="3805238"/>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7" name="Line 31">
            <a:extLst>
              <a:ext uri="{FF2B5EF4-FFF2-40B4-BE49-F238E27FC236}">
                <a16:creationId xmlns:a16="http://schemas.microsoft.com/office/drawing/2014/main" id="{94E91090-594A-4377-89B9-7D3EF321EC78}"/>
              </a:ext>
            </a:extLst>
          </p:cNvPr>
          <p:cNvSpPr>
            <a:spLocks noChangeShapeType="1"/>
          </p:cNvSpPr>
          <p:nvPr/>
        </p:nvSpPr>
        <p:spPr bwMode="auto">
          <a:xfrm>
            <a:off x="2001837" y="3547406"/>
            <a:ext cx="4398962" cy="3676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 name="TextBox 2">
            <a:extLst>
              <a:ext uri="{FF2B5EF4-FFF2-40B4-BE49-F238E27FC236}">
                <a16:creationId xmlns:a16="http://schemas.microsoft.com/office/drawing/2014/main" id="{E297A8CC-9711-49F6-B303-72DAA68903F1}"/>
              </a:ext>
            </a:extLst>
          </p:cNvPr>
          <p:cNvSpPr txBox="1"/>
          <p:nvPr/>
        </p:nvSpPr>
        <p:spPr>
          <a:xfrm>
            <a:off x="0" y="5029200"/>
            <a:ext cx="9144000" cy="1815882"/>
          </a:xfrm>
          <a:prstGeom prst="rect">
            <a:avLst/>
          </a:prstGeom>
          <a:noFill/>
        </p:spPr>
        <p:txBody>
          <a:bodyPr wrap="square" rtlCol="0">
            <a:spAutoFit/>
          </a:bodyPr>
          <a:lstStyle/>
          <a:p>
            <a:r>
              <a:rPr lang="en-US" sz="2800" dirty="0">
                <a:solidFill>
                  <a:srgbClr val="FF0000"/>
                </a:solidFill>
                <a:highlight>
                  <a:srgbClr val="FFFFCC"/>
                </a:highlight>
                <a:latin typeface="Times New Roman" panose="02020603050405020304" pitchFamily="18" charset="0"/>
                <a:cs typeface="Times New Roman" panose="02020603050405020304" pitchFamily="18" charset="0"/>
              </a:rPr>
              <a:t>2 Al’s transfer 6 electrons.</a:t>
            </a: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It takes 3 O’s to accept 6 electrons.  The lowest ratio to meet this 6 electron transfer is 2:3 or Al</a:t>
            </a:r>
            <a:r>
              <a:rPr lang="en-US" sz="2800" baseline="-25000" dirty="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O</a:t>
            </a:r>
            <a:r>
              <a:rPr lang="en-US" sz="2800" baseline="-25000" dirty="0">
                <a:solidFill>
                  <a:srgbClr val="FF0000"/>
                </a:solidFill>
                <a:latin typeface="Times New Roman" panose="02020603050405020304" pitchFamily="18" charset="0"/>
                <a:cs typeface="Times New Roman" panose="02020603050405020304" pitchFamily="18" charset="0"/>
              </a:rPr>
              <a:t>3</a:t>
            </a:r>
          </a:p>
        </p:txBody>
      </p:sp>
      <p:sp>
        <p:nvSpPr>
          <p:cNvPr id="28" name="Line 31">
            <a:extLst>
              <a:ext uri="{FF2B5EF4-FFF2-40B4-BE49-F238E27FC236}">
                <a16:creationId xmlns:a16="http://schemas.microsoft.com/office/drawing/2014/main" id="{B0DBAE4E-F294-4937-B80A-72864FF6D043}"/>
              </a:ext>
            </a:extLst>
          </p:cNvPr>
          <p:cNvSpPr>
            <a:spLocks noChangeShapeType="1"/>
          </p:cNvSpPr>
          <p:nvPr/>
        </p:nvSpPr>
        <p:spPr bwMode="auto">
          <a:xfrm>
            <a:off x="2378075" y="3903000"/>
            <a:ext cx="4022724" cy="15579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9" name="Line 31">
            <a:extLst>
              <a:ext uri="{FF2B5EF4-FFF2-40B4-BE49-F238E27FC236}">
                <a16:creationId xmlns:a16="http://schemas.microsoft.com/office/drawing/2014/main" id="{611A2C0F-644E-4780-B0DD-6532EBF7D2DB}"/>
              </a:ext>
            </a:extLst>
          </p:cNvPr>
          <p:cNvSpPr>
            <a:spLocks noChangeShapeType="1"/>
          </p:cNvSpPr>
          <p:nvPr/>
        </p:nvSpPr>
        <p:spPr bwMode="auto">
          <a:xfrm>
            <a:off x="2154237" y="3699806"/>
            <a:ext cx="4246562" cy="15579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0" name="Oval 15">
            <a:extLst>
              <a:ext uri="{FF2B5EF4-FFF2-40B4-BE49-F238E27FC236}">
                <a16:creationId xmlns:a16="http://schemas.microsoft.com/office/drawing/2014/main" id="{7357DD8B-C824-485E-A9CD-28FC84556456}"/>
              </a:ext>
            </a:extLst>
          </p:cNvPr>
          <p:cNvSpPr>
            <a:spLocks noChangeArrowheads="1"/>
          </p:cNvSpPr>
          <p:nvPr/>
        </p:nvSpPr>
        <p:spPr bwMode="auto">
          <a:xfrm>
            <a:off x="6548437" y="5084266"/>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1" name="Oval 16">
            <a:extLst>
              <a:ext uri="{FF2B5EF4-FFF2-40B4-BE49-F238E27FC236}">
                <a16:creationId xmlns:a16="http://schemas.microsoft.com/office/drawing/2014/main" id="{114BF015-0369-4E7D-A782-471CC77A0CEE}"/>
              </a:ext>
            </a:extLst>
          </p:cNvPr>
          <p:cNvSpPr>
            <a:spLocks noChangeArrowheads="1"/>
          </p:cNvSpPr>
          <p:nvPr/>
        </p:nvSpPr>
        <p:spPr bwMode="auto">
          <a:xfrm>
            <a:off x="6700837" y="5084266"/>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2" name="Oval 17">
            <a:extLst>
              <a:ext uri="{FF2B5EF4-FFF2-40B4-BE49-F238E27FC236}">
                <a16:creationId xmlns:a16="http://schemas.microsoft.com/office/drawing/2014/main" id="{6A39EC3E-0914-4453-8099-484C70DFD2C8}"/>
              </a:ext>
            </a:extLst>
          </p:cNvPr>
          <p:cNvSpPr>
            <a:spLocks noChangeArrowheads="1"/>
          </p:cNvSpPr>
          <p:nvPr/>
        </p:nvSpPr>
        <p:spPr bwMode="auto">
          <a:xfrm>
            <a:off x="6853237" y="5236666"/>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3" name="Oval 18">
            <a:extLst>
              <a:ext uri="{FF2B5EF4-FFF2-40B4-BE49-F238E27FC236}">
                <a16:creationId xmlns:a16="http://schemas.microsoft.com/office/drawing/2014/main" id="{70D49ADE-1621-4F44-8EDC-152DF3DC37D8}"/>
              </a:ext>
            </a:extLst>
          </p:cNvPr>
          <p:cNvSpPr>
            <a:spLocks noChangeArrowheads="1"/>
          </p:cNvSpPr>
          <p:nvPr/>
        </p:nvSpPr>
        <p:spPr bwMode="auto">
          <a:xfrm>
            <a:off x="6853237" y="5389066"/>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4" name="Oval 19">
            <a:extLst>
              <a:ext uri="{FF2B5EF4-FFF2-40B4-BE49-F238E27FC236}">
                <a16:creationId xmlns:a16="http://schemas.microsoft.com/office/drawing/2014/main" id="{AD9AD245-8D3F-4D7D-9ED2-1169B5AD7649}"/>
              </a:ext>
            </a:extLst>
          </p:cNvPr>
          <p:cNvSpPr>
            <a:spLocks noChangeArrowheads="1"/>
          </p:cNvSpPr>
          <p:nvPr/>
        </p:nvSpPr>
        <p:spPr bwMode="auto">
          <a:xfrm>
            <a:off x="6700837" y="5541466"/>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5" name="Oval 20">
            <a:extLst>
              <a:ext uri="{FF2B5EF4-FFF2-40B4-BE49-F238E27FC236}">
                <a16:creationId xmlns:a16="http://schemas.microsoft.com/office/drawing/2014/main" id="{589F7C36-432A-4118-B35C-E31BBB9BBC2C}"/>
              </a:ext>
            </a:extLst>
          </p:cNvPr>
          <p:cNvSpPr>
            <a:spLocks noChangeArrowheads="1"/>
          </p:cNvSpPr>
          <p:nvPr/>
        </p:nvSpPr>
        <p:spPr bwMode="auto">
          <a:xfrm>
            <a:off x="6548437" y="5541466"/>
            <a:ext cx="76200" cy="76200"/>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Tree>
    <p:extLst>
      <p:ext uri="{BB962C8B-B14F-4D97-AF65-F5344CB8AC3E}">
        <p14:creationId xmlns:p14="http://schemas.microsoft.com/office/powerpoint/2010/main" val="36241927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81000" y="304800"/>
            <a:ext cx="8382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en-US" sz="1800" dirty="0">
                <a:solidFill>
                  <a:srgbClr val="000000"/>
                </a:solidFill>
              </a:rPr>
              <a:t>33.  Draw the UGLY Lewis dot diagram for </a:t>
            </a:r>
            <a:br>
              <a:rPr lang="en-US" altLang="en-US" sz="1800" dirty="0">
                <a:solidFill>
                  <a:srgbClr val="000000"/>
                </a:solidFill>
              </a:rPr>
            </a:br>
            <a:br>
              <a:rPr lang="en-US" altLang="en-US" sz="2400" dirty="0">
                <a:solidFill>
                  <a:srgbClr val="FF0000"/>
                </a:solidFill>
              </a:rPr>
            </a:br>
            <a:r>
              <a:rPr lang="en-US" altLang="en-US" sz="2400" dirty="0">
                <a:solidFill>
                  <a:srgbClr val="FF0000"/>
                </a:solidFill>
              </a:rPr>
              <a:t>Magnesium Nitride                         Aluminum Oxide                                </a:t>
            </a:r>
            <a:endParaRPr lang="en-US" altLang="en-US" sz="1800" baseline="-25000" dirty="0">
              <a:solidFill>
                <a:srgbClr val="FF0000"/>
              </a:solidFill>
            </a:endParaRPr>
          </a:p>
        </p:txBody>
      </p:sp>
      <p:sp>
        <p:nvSpPr>
          <p:cNvPr id="11267" name="Line 5"/>
          <p:cNvSpPr>
            <a:spLocks noChangeShapeType="1"/>
          </p:cNvSpPr>
          <p:nvPr/>
        </p:nvSpPr>
        <p:spPr bwMode="auto">
          <a:xfrm>
            <a:off x="4191000" y="914400"/>
            <a:ext cx="0" cy="571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17263034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81000" y="304800"/>
            <a:ext cx="8382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en-US" sz="1800" dirty="0">
                <a:solidFill>
                  <a:srgbClr val="000000"/>
                </a:solidFill>
              </a:rPr>
              <a:t>33.  Draw the UGLY Lewis dot diagram for </a:t>
            </a:r>
            <a:br>
              <a:rPr lang="en-US" altLang="en-US" sz="1800" dirty="0">
                <a:solidFill>
                  <a:srgbClr val="000000"/>
                </a:solidFill>
              </a:rPr>
            </a:br>
            <a:br>
              <a:rPr lang="en-US" altLang="en-US" sz="2400" dirty="0">
                <a:solidFill>
                  <a:srgbClr val="FF0000"/>
                </a:solidFill>
              </a:rPr>
            </a:br>
            <a:r>
              <a:rPr lang="en-US" altLang="en-US" sz="2400" dirty="0">
                <a:solidFill>
                  <a:srgbClr val="FF0000"/>
                </a:solidFill>
              </a:rPr>
              <a:t>Magnesium Nitride                         Aluminum Oxide                                </a:t>
            </a:r>
            <a:endParaRPr lang="en-US" altLang="en-US" sz="1800" baseline="-25000" dirty="0">
              <a:solidFill>
                <a:srgbClr val="FF0000"/>
              </a:solidFill>
            </a:endParaRPr>
          </a:p>
        </p:txBody>
      </p:sp>
      <p:sp>
        <p:nvSpPr>
          <p:cNvPr id="11267" name="Line 5"/>
          <p:cNvSpPr>
            <a:spLocks noChangeShapeType="1"/>
          </p:cNvSpPr>
          <p:nvPr/>
        </p:nvSpPr>
        <p:spPr bwMode="auto">
          <a:xfrm>
            <a:off x="4191000" y="914400"/>
            <a:ext cx="0" cy="571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2" name="Picture 1"/>
          <p:cNvPicPr>
            <a:picLocks noChangeAspect="1"/>
          </p:cNvPicPr>
          <p:nvPr/>
        </p:nvPicPr>
        <p:blipFill>
          <a:blip r:embed="rId2">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4686049" y="1828800"/>
            <a:ext cx="4011167" cy="3733800"/>
          </a:xfrm>
          <a:prstGeom prst="rect">
            <a:avLst/>
          </a:prstGeom>
        </p:spPr>
      </p:pic>
      <p:pic>
        <p:nvPicPr>
          <p:cNvPr id="3" name="Picture 2"/>
          <p:cNvPicPr>
            <a:picLocks noChangeAspect="1"/>
          </p:cNvPicPr>
          <p:nvPr/>
        </p:nvPicPr>
        <p:blipFill>
          <a:blip r:embed="rId3">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228600" y="1795990"/>
            <a:ext cx="3907238" cy="3309410"/>
          </a:xfrm>
          <a:prstGeom prst="rect">
            <a:avLst/>
          </a:prstGeom>
        </p:spPr>
      </p:pic>
    </p:spTree>
    <p:extLst>
      <p:ext uri="{BB962C8B-B14F-4D97-AF65-F5344CB8AC3E}">
        <p14:creationId xmlns:p14="http://schemas.microsoft.com/office/powerpoint/2010/main" val="59858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0"/>
            <a:ext cx="9144000" cy="720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rPr>
              <a:t>Lewis Dot Diagrams… </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Provide a simple way to learn to “see” the electrons for bonding.  </a:t>
            </a:r>
          </a:p>
          <a:p>
            <a:pPr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Before we learn bonding, we need to learn to draw atoms that can bond.</a:t>
            </a:r>
          </a:p>
          <a:p>
            <a:pPr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Only the outer most electrons are involved in bonding, not the inner electrons.    </a:t>
            </a: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4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4000" dirty="0">
                <a:latin typeface="Times New Roman" panose="02020603050405020304" pitchFamily="18" charset="0"/>
                <a:cs typeface="Times New Roman" panose="02020603050405020304" pitchFamily="18" charset="0"/>
              </a:rPr>
              <a:t>8.  The DOTS we will draw represent the</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     outermost or </a:t>
            </a:r>
            <a:r>
              <a:rPr lang="en-US" altLang="en-US" sz="4000" u="sng" dirty="0">
                <a:solidFill>
                  <a:srgbClr val="0000CC"/>
                </a:solidFill>
                <a:latin typeface="Times New Roman" panose="02020603050405020304" pitchFamily="18" charset="0"/>
                <a:cs typeface="Times New Roman" panose="02020603050405020304" pitchFamily="18" charset="0"/>
              </a:rPr>
              <a:t>valence electrons</a:t>
            </a:r>
            <a:r>
              <a:rPr lang="en-US" altLang="en-US" sz="4000" dirty="0">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4000" dirty="0">
                <a:latin typeface="Times New Roman" panose="02020603050405020304" pitchFamily="18" charset="0"/>
                <a:cs typeface="Times New Roman" panose="02020603050405020304" pitchFamily="18" charset="0"/>
              </a:rPr>
              <a:t>     </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9.  The dots represent only the </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     </a:t>
            </a:r>
            <a:r>
              <a:rPr lang="en-US" altLang="en-US" sz="4000" dirty="0">
                <a:solidFill>
                  <a:srgbClr val="0000CC"/>
                </a:solidFill>
                <a:latin typeface="Times New Roman" panose="02020603050405020304" pitchFamily="18" charset="0"/>
                <a:cs typeface="Times New Roman" panose="02020603050405020304" pitchFamily="18" charset="0"/>
              </a:rPr>
              <a:t>valence electrons</a:t>
            </a:r>
            <a:r>
              <a:rPr lang="en-US" altLang="en-US" sz="4000" dirty="0">
                <a:latin typeface="Times New Roman" panose="02020603050405020304" pitchFamily="18" charset="0"/>
                <a:cs typeface="Times New Roman" panose="02020603050405020304" pitchFamily="18" charset="0"/>
              </a:rPr>
              <a:t>, </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     not all the electrons in an atom.  </a:t>
            </a:r>
          </a:p>
          <a:p>
            <a:pPr eaLnBrk="1" hangingPunct="1">
              <a:spcBef>
                <a:spcPct val="0"/>
              </a:spcBef>
              <a:buFontTx/>
              <a:buNone/>
            </a:pPr>
            <a:endParaRPr lang="en-US" altLang="en-US" sz="2400" dirty="0">
              <a:latin typeface="Times New Roman" panose="02020603050405020304" pitchFamily="18" charset="0"/>
              <a:cs typeface="Times New Roman" panose="02020603050405020304" pitchFamily="18" charset="0"/>
            </a:endParaRPr>
          </a:p>
          <a:p>
            <a:pPr eaLnBrk="1" hangingPunct="1">
              <a:spcBef>
                <a:spcPct val="0"/>
              </a:spcBef>
              <a:buFontTx/>
              <a:buNone/>
            </a:pPr>
            <a:br>
              <a:rPr lang="en-US" altLang="en-US" sz="2400" dirty="0">
                <a:latin typeface="Times New Roman" panose="02020603050405020304" pitchFamily="18" charset="0"/>
                <a:cs typeface="Times New Roman" panose="02020603050405020304" pitchFamily="18" charset="0"/>
              </a:rPr>
            </a:br>
            <a:endParaRPr lang="en-US" altLang="en-US" sz="1800" dirty="0">
              <a:solidFill>
                <a:srgbClr val="FF0000"/>
              </a:solidFill>
            </a:endParaRPr>
          </a:p>
        </p:txBody>
      </p:sp>
    </p:spTree>
    <p:extLst>
      <p:ext uri="{BB962C8B-B14F-4D97-AF65-F5344CB8AC3E}">
        <p14:creationId xmlns:p14="http://schemas.microsoft.com/office/powerpoint/2010/main" val="26286291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304800" y="228600"/>
            <a:ext cx="8458200" cy="13716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Times New Roman" panose="02020603050405020304" pitchFamily="18" charset="0"/>
                <a:ea typeface="Verdana" panose="020B0604030504040204" pitchFamily="34" charset="0"/>
                <a:cs typeface="Times New Roman" panose="02020603050405020304" pitchFamily="18" charset="0"/>
              </a:rPr>
              <a:t>Metallic Bonding</a:t>
            </a:r>
          </a:p>
        </p:txBody>
      </p:sp>
      <p:sp>
        <p:nvSpPr>
          <p:cNvPr id="12291" name="Text Box 5"/>
          <p:cNvSpPr txBox="1">
            <a:spLocks noChangeArrowheads="1"/>
          </p:cNvSpPr>
          <p:nvPr/>
        </p:nvSpPr>
        <p:spPr bwMode="auto">
          <a:xfrm>
            <a:off x="152400" y="1530350"/>
            <a:ext cx="8763000" cy="58477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34.  First, let’s name a few properties of metals…</a:t>
            </a:r>
          </a:p>
        </p:txBody>
      </p:sp>
    </p:spTree>
    <p:extLst>
      <p:ext uri="{BB962C8B-B14F-4D97-AF65-F5344CB8AC3E}">
        <p14:creationId xmlns:p14="http://schemas.microsoft.com/office/powerpoint/2010/main" val="7738503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E7FF"/>
        </a:solidFill>
        <a:effectLst/>
      </p:bgPr>
    </p:bg>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304800" y="228600"/>
            <a:ext cx="8458200" cy="13716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Times New Roman" panose="02020603050405020304" pitchFamily="18" charset="0"/>
                <a:ea typeface="Verdana" panose="020B0604030504040204" pitchFamily="34" charset="0"/>
                <a:cs typeface="Times New Roman" panose="02020603050405020304" pitchFamily="18" charset="0"/>
              </a:rPr>
              <a:t>Metallic Bonding</a:t>
            </a:r>
          </a:p>
        </p:txBody>
      </p:sp>
      <p:sp>
        <p:nvSpPr>
          <p:cNvPr id="12291" name="Text Box 5"/>
          <p:cNvSpPr txBox="1">
            <a:spLocks noChangeArrowheads="1"/>
          </p:cNvSpPr>
          <p:nvPr/>
        </p:nvSpPr>
        <p:spPr bwMode="auto">
          <a:xfrm>
            <a:off x="152400" y="1530350"/>
            <a:ext cx="8763000" cy="452431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34.  First, let’s name a few properties of metals…</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rgbClr val="000000"/>
                </a:solidFill>
              </a:rPr>
              <a:t>Metals are </a:t>
            </a:r>
            <a:r>
              <a:rPr lang="en-US" altLang="en-US" sz="2400" dirty="0">
                <a:solidFill>
                  <a:srgbClr val="000000"/>
                </a:solidFill>
              </a:rPr>
              <a:t>(you better learn the definitions of these ASAP)</a:t>
            </a:r>
            <a:endParaRPr lang="en-US" altLang="en-US" sz="2800" dirty="0">
              <a:solidFill>
                <a:srgbClr val="000000"/>
              </a:solidFill>
            </a:endParaRPr>
          </a:p>
          <a:p>
            <a:pPr eaLnBrk="1" hangingPunct="1">
              <a:spcBef>
                <a:spcPct val="50000"/>
              </a:spcBef>
              <a:buFontTx/>
              <a:buNone/>
            </a:pPr>
            <a:r>
              <a:rPr lang="en-US" altLang="en-US" sz="2800" dirty="0">
                <a:solidFill>
                  <a:srgbClr val="000000"/>
                </a:solidFill>
              </a:rPr>
              <a:t>Malleable             Ductile                 Conduct electricity</a:t>
            </a:r>
          </a:p>
          <a:p>
            <a:pPr eaLnBrk="1" hangingPunct="1">
              <a:spcBef>
                <a:spcPct val="50000"/>
              </a:spcBef>
              <a:buFontTx/>
              <a:buNone/>
            </a:pPr>
            <a:r>
              <a:rPr lang="en-US" altLang="en-US" sz="2800" dirty="0">
                <a:solidFill>
                  <a:srgbClr val="000000"/>
                </a:solidFill>
              </a:rPr>
              <a:t>Form into cations                 Conduct heat      </a:t>
            </a:r>
            <a:br>
              <a:rPr lang="en-US" altLang="en-US" sz="2800" dirty="0">
                <a:solidFill>
                  <a:srgbClr val="000000"/>
                </a:solidFill>
              </a:rPr>
            </a:br>
            <a:br>
              <a:rPr lang="en-US" altLang="en-US" sz="2800" dirty="0">
                <a:solidFill>
                  <a:srgbClr val="000000"/>
                </a:solidFill>
              </a:rPr>
            </a:br>
            <a:r>
              <a:rPr lang="en-US" altLang="en-US" sz="2800" dirty="0">
                <a:solidFill>
                  <a:srgbClr val="000000"/>
                </a:solidFill>
              </a:rPr>
              <a:t>Have higher densities than nonmetals            Lustrous</a:t>
            </a:r>
            <a:br>
              <a:rPr lang="en-US" altLang="en-US" sz="2800" dirty="0">
                <a:solidFill>
                  <a:srgbClr val="000000"/>
                </a:solidFill>
              </a:rPr>
            </a:br>
            <a:br>
              <a:rPr lang="en-US" altLang="en-US" sz="2800" dirty="0">
                <a:solidFill>
                  <a:srgbClr val="000000"/>
                </a:solidFill>
              </a:rPr>
            </a:br>
            <a:r>
              <a:rPr lang="en-US" altLang="en-US" sz="2800" dirty="0">
                <a:solidFill>
                  <a:srgbClr val="000000"/>
                </a:solidFill>
              </a:rPr>
              <a:t>Have lower Specific Heat Capacities than nonmetals </a:t>
            </a:r>
            <a:endParaRPr lang="en-US" altLang="en-US" sz="2800" b="1" dirty="0">
              <a:solidFill>
                <a:srgbClr val="FF0000"/>
              </a:solidFill>
            </a:endParaRPr>
          </a:p>
        </p:txBody>
      </p:sp>
    </p:spTree>
    <p:extLst>
      <p:ext uri="{BB962C8B-B14F-4D97-AF65-F5344CB8AC3E}">
        <p14:creationId xmlns:p14="http://schemas.microsoft.com/office/powerpoint/2010/main" val="35329233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317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These main properties can be explained by how we “understand” the metals to be bonded together.</a:t>
            </a:r>
          </a:p>
          <a:p>
            <a:pPr eaLnBrk="1" hangingPunct="1">
              <a:spcBef>
                <a:spcPct val="50000"/>
              </a:spcBef>
              <a:buFontTx/>
              <a:buNone/>
            </a:pPr>
            <a:r>
              <a:rPr lang="en-US" altLang="en-US" dirty="0">
                <a:solidFill>
                  <a:srgbClr val="000000"/>
                </a:solidFill>
                <a:latin typeface="Times New Roman" panose="02020603050405020304" pitchFamily="18" charset="0"/>
                <a:cs typeface="Times New Roman" panose="02020603050405020304" pitchFamily="18" charset="0"/>
              </a:rPr>
              <a:t>35.  Metals are understood to be: </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PACKED CATIONS AWASH IN A</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SEA OF LOOSE VALENCE ELECTRONS.   </a:t>
            </a:r>
          </a:p>
          <a:p>
            <a:pPr eaLnBrk="1" hangingPunct="1">
              <a:spcBef>
                <a:spcPct val="50000"/>
              </a:spcBef>
              <a:buFontTx/>
              <a:buNone/>
            </a:pPr>
            <a:r>
              <a:rPr lang="en-US" altLang="en-US" sz="1800" dirty="0">
                <a:solidFill>
                  <a:srgbClr val="0000CC"/>
                </a:solidFill>
              </a:rPr>
              <a:t> </a:t>
            </a:r>
          </a:p>
        </p:txBody>
      </p:sp>
      <p:pic>
        <p:nvPicPr>
          <p:cNvPr id="13315" name="Picture 6" descr="metal_bo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609" y="3179091"/>
            <a:ext cx="68961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196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31423" y="2910604"/>
            <a:ext cx="9144000" cy="3508653"/>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36. Metals are made up of NEUTRAL ATOMS.  </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A “hunk” of metal is neutral.  The positive protons are       </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balanced by the negative electrons as in all atoms.  </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4000" dirty="0">
                <a:solidFill>
                  <a:srgbClr val="0000CC"/>
                </a:solidFill>
                <a:latin typeface="Times New Roman" panose="02020603050405020304" pitchFamily="18" charset="0"/>
                <a:cs typeface="Times New Roman" panose="02020603050405020304" pitchFamily="18" charset="0"/>
              </a:rPr>
              <a:t># Protons  =  # Electrons</a:t>
            </a: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When the electrons become “loose” the metal remains neutral, but the mobile electrons can move to offset too much positive charge formed when the cations are smashed together.  </a:t>
            </a:r>
          </a:p>
        </p:txBody>
      </p:sp>
      <p:pic>
        <p:nvPicPr>
          <p:cNvPr id="1026" name="Picture 2" descr="What is the difference between the Van der Waals force of attraction and metallic  bonds? - Quora">
            <a:extLst>
              <a:ext uri="{FF2B5EF4-FFF2-40B4-BE49-F238E27FC236}">
                <a16:creationId xmlns:a16="http://schemas.microsoft.com/office/drawing/2014/main" id="{EEB4359D-9BE7-4D15-1871-A1AA75A1D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
            <a:ext cx="6641856" cy="258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7493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0" y="0"/>
            <a:ext cx="91440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solidFill>
                  <a:srgbClr val="FF0000"/>
                </a:solidFill>
              </a:rPr>
              <a:t>37.</a:t>
            </a:r>
            <a:r>
              <a:rPr lang="en-US" altLang="en-US" sz="2400" dirty="0">
                <a:solidFill>
                  <a:srgbClr val="000000"/>
                </a:solidFill>
              </a:rPr>
              <a:t>  Imagine smashing the metal with a hammer to make the</a:t>
            </a:r>
            <a:br>
              <a:rPr lang="en-US" altLang="en-US" sz="2400" dirty="0">
                <a:solidFill>
                  <a:srgbClr val="000000"/>
                </a:solidFill>
              </a:rPr>
            </a:br>
            <a:r>
              <a:rPr lang="en-US" altLang="en-US" sz="2400" dirty="0">
                <a:solidFill>
                  <a:srgbClr val="000000"/>
                </a:solidFill>
              </a:rPr>
              <a:t>          metal exhibit its malleable nature.  The cations will be</a:t>
            </a:r>
            <a:br>
              <a:rPr lang="en-US" altLang="en-US" sz="2400" dirty="0">
                <a:solidFill>
                  <a:srgbClr val="000000"/>
                </a:solidFill>
              </a:rPr>
            </a:br>
            <a:r>
              <a:rPr lang="en-US" altLang="en-US" sz="2400" dirty="0">
                <a:solidFill>
                  <a:srgbClr val="000000"/>
                </a:solidFill>
              </a:rPr>
              <a:t>          crushed closer together – they would repel from each other </a:t>
            </a:r>
            <a:br>
              <a:rPr lang="en-US" altLang="en-US" sz="2400" dirty="0">
                <a:solidFill>
                  <a:srgbClr val="000000"/>
                </a:solidFill>
              </a:rPr>
            </a:br>
            <a:r>
              <a:rPr lang="en-US" altLang="en-US" sz="2400" dirty="0">
                <a:solidFill>
                  <a:srgbClr val="000000"/>
                </a:solidFill>
              </a:rPr>
              <a:t>          causing a crack.  The loose valence electrons flow to offset</a:t>
            </a:r>
            <a:br>
              <a:rPr lang="en-US" altLang="en-US" sz="2400" dirty="0">
                <a:solidFill>
                  <a:srgbClr val="000000"/>
                </a:solidFill>
              </a:rPr>
            </a:br>
            <a:r>
              <a:rPr lang="en-US" altLang="en-US" sz="2400" dirty="0">
                <a:solidFill>
                  <a:srgbClr val="000000"/>
                </a:solidFill>
              </a:rPr>
              <a:t>          this excess positive charge.</a:t>
            </a:r>
          </a:p>
          <a:p>
            <a:pPr eaLnBrk="1" hangingPunct="1">
              <a:spcBef>
                <a:spcPct val="50000"/>
              </a:spcBef>
              <a:buFontTx/>
              <a:buNone/>
            </a:pPr>
            <a:r>
              <a:rPr lang="en-US" altLang="en-US" sz="2400" dirty="0">
                <a:solidFill>
                  <a:srgbClr val="000000"/>
                </a:solidFill>
              </a:rPr>
              <a:t>           Same when you squish it into a wire.</a:t>
            </a:r>
          </a:p>
          <a:p>
            <a:pPr eaLnBrk="1" hangingPunct="1">
              <a:spcBef>
                <a:spcPct val="50000"/>
              </a:spcBef>
              <a:buFontTx/>
              <a:buNone/>
            </a:pPr>
            <a:r>
              <a:rPr lang="en-US" altLang="en-US" sz="3600" b="1" dirty="0">
                <a:solidFill>
                  <a:srgbClr val="FF0000"/>
                </a:solidFill>
              </a:rPr>
              <a:t> </a:t>
            </a:r>
            <a:endParaRPr lang="en-US" altLang="en-US" sz="2800" dirty="0">
              <a:solidFill>
                <a:srgbClr val="0000CC"/>
              </a:solidFill>
              <a:latin typeface="Comic Sans MS" panose="030F0702030302020204" pitchFamily="66" charset="0"/>
            </a:endParaRPr>
          </a:p>
        </p:txBody>
      </p:sp>
      <p:pic>
        <p:nvPicPr>
          <p:cNvPr id="2050" name="Picture 2" descr="Materials Science: Tutorials">
            <a:extLst>
              <a:ext uri="{FF2B5EF4-FFF2-40B4-BE49-F238E27FC236}">
                <a16:creationId xmlns:a16="http://schemas.microsoft.com/office/drawing/2014/main" id="{75ED53E1-D76D-4EF4-7282-B83BEF6DD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00400"/>
            <a:ext cx="7755021" cy="190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389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0" y="0"/>
            <a:ext cx="9144000"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solidFill>
                  <a:srgbClr val="FF0000"/>
                </a:solidFill>
              </a:rPr>
              <a:t>38.  </a:t>
            </a:r>
            <a:r>
              <a:rPr lang="en-US" altLang="en-US" sz="2400" dirty="0">
                <a:solidFill>
                  <a:srgbClr val="000000"/>
                </a:solidFill>
              </a:rPr>
              <a:t>Imagine a flow of electrons (electricity) in from the left side.</a:t>
            </a:r>
            <a:br>
              <a:rPr lang="en-US" altLang="en-US" sz="2400" dirty="0">
                <a:solidFill>
                  <a:srgbClr val="000000"/>
                </a:solidFill>
              </a:rPr>
            </a:br>
            <a:r>
              <a:rPr lang="en-US" altLang="en-US" sz="2400" dirty="0">
                <a:solidFill>
                  <a:srgbClr val="000000"/>
                </a:solidFill>
              </a:rPr>
              <a:t>          As electrons flow into the metal, there are too many   </a:t>
            </a:r>
            <a:br>
              <a:rPr lang="en-US" altLang="en-US" sz="2400" dirty="0">
                <a:solidFill>
                  <a:srgbClr val="000000"/>
                </a:solidFill>
              </a:rPr>
            </a:br>
            <a:r>
              <a:rPr lang="en-US" altLang="en-US" sz="2400" dirty="0">
                <a:solidFill>
                  <a:srgbClr val="000000"/>
                </a:solidFill>
              </a:rPr>
              <a:t>          electrons for the cations, so the excess electrons flow out </a:t>
            </a:r>
            <a:br>
              <a:rPr lang="en-US" altLang="en-US" sz="2400" dirty="0">
                <a:solidFill>
                  <a:srgbClr val="000000"/>
                </a:solidFill>
              </a:rPr>
            </a:br>
            <a:r>
              <a:rPr lang="en-US" altLang="en-US" sz="2400" dirty="0">
                <a:solidFill>
                  <a:srgbClr val="000000"/>
                </a:solidFill>
              </a:rPr>
              <a:t>          the other side </a:t>
            </a:r>
            <a:r>
              <a:rPr lang="en-US" altLang="en-US" sz="2400" dirty="0">
                <a:solidFill>
                  <a:srgbClr val="0000CC"/>
                </a:solidFill>
              </a:rPr>
              <a:t>(the flow of electrons is electricity!).</a:t>
            </a:r>
            <a:br>
              <a:rPr lang="en-US" altLang="en-US" sz="2400" dirty="0">
                <a:solidFill>
                  <a:srgbClr val="FF3300"/>
                </a:solidFill>
              </a:rPr>
            </a:br>
            <a:br>
              <a:rPr lang="en-US" altLang="en-US" sz="2400" dirty="0">
                <a:solidFill>
                  <a:srgbClr val="FF3300"/>
                </a:solidFill>
              </a:rPr>
            </a:br>
            <a:br>
              <a:rPr lang="en-US" altLang="en-US" sz="2400" dirty="0">
                <a:solidFill>
                  <a:srgbClr val="FF3300"/>
                </a:solidFill>
              </a:rPr>
            </a:br>
            <a:br>
              <a:rPr lang="en-US" altLang="en-US" sz="2400" dirty="0">
                <a:solidFill>
                  <a:srgbClr val="FF3300"/>
                </a:solidFill>
              </a:rPr>
            </a:br>
            <a:br>
              <a:rPr lang="en-US" altLang="en-US" sz="2400" dirty="0">
                <a:solidFill>
                  <a:srgbClr val="FF3300"/>
                </a:solidFill>
              </a:rPr>
            </a:br>
            <a:r>
              <a:rPr lang="en-US" altLang="en-US" sz="2400" dirty="0">
                <a:solidFill>
                  <a:srgbClr val="FF3300"/>
                </a:solidFill>
              </a:rPr>
              <a:t>               </a:t>
            </a:r>
            <a:r>
              <a:rPr lang="en-US" altLang="en-US" dirty="0">
                <a:solidFill>
                  <a:srgbClr val="FF3300"/>
                </a:solidFill>
                <a:latin typeface="Playpen Sans SemiBold" pitchFamily="2" charset="0"/>
                <a:ea typeface="Playpen Sans SemiBold" pitchFamily="2" charset="0"/>
              </a:rPr>
              <a:t>Metal… </a:t>
            </a:r>
            <a:br>
              <a:rPr lang="en-US" altLang="en-US" sz="2400" dirty="0">
                <a:solidFill>
                  <a:srgbClr val="FF3300"/>
                </a:solidFill>
              </a:rPr>
            </a:br>
            <a:br>
              <a:rPr lang="en-US" altLang="en-US" sz="2400" dirty="0">
                <a:solidFill>
                  <a:srgbClr val="FF3300"/>
                </a:solidFill>
              </a:rPr>
            </a:br>
            <a:br>
              <a:rPr lang="en-US" altLang="en-US" sz="2400" dirty="0">
                <a:solidFill>
                  <a:srgbClr val="FF3300"/>
                </a:solidFill>
              </a:rPr>
            </a:br>
            <a:br>
              <a:rPr lang="en-US" altLang="en-US" sz="2400" dirty="0">
                <a:solidFill>
                  <a:srgbClr val="FF3300"/>
                </a:solidFill>
              </a:rPr>
            </a:br>
            <a:br>
              <a:rPr lang="en-US" altLang="en-US" sz="2400" dirty="0">
                <a:solidFill>
                  <a:srgbClr val="FF3300"/>
                </a:solidFill>
              </a:rPr>
            </a:br>
            <a:br>
              <a:rPr lang="en-US" altLang="en-US" sz="2400" dirty="0">
                <a:solidFill>
                  <a:srgbClr val="FF3300"/>
                </a:solidFill>
              </a:rPr>
            </a:br>
            <a:r>
              <a:rPr lang="en-US" altLang="en-US" sz="2400" dirty="0">
                <a:solidFill>
                  <a:srgbClr val="FF3300"/>
                </a:solidFill>
              </a:rPr>
              <a:t>  </a:t>
            </a:r>
            <a:r>
              <a:rPr lang="en-US" altLang="en-US" sz="2400" dirty="0">
                <a:solidFill>
                  <a:srgbClr val="0000CC"/>
                </a:solidFill>
                <a:latin typeface="Playpen Sans SemiBold" pitchFamily="2" charset="0"/>
                <a:ea typeface="Playpen Sans SemiBold" pitchFamily="2" charset="0"/>
              </a:rPr>
              <a:t>Metal with electrons</a:t>
            </a:r>
            <a:br>
              <a:rPr lang="en-US" altLang="en-US" sz="2400" dirty="0">
                <a:solidFill>
                  <a:srgbClr val="0000CC"/>
                </a:solidFill>
                <a:latin typeface="Playpen Sans SemiBold" pitchFamily="2" charset="0"/>
                <a:ea typeface="Playpen Sans SemiBold" pitchFamily="2" charset="0"/>
              </a:rPr>
            </a:br>
            <a:r>
              <a:rPr lang="en-US" altLang="en-US" sz="2400" dirty="0">
                <a:solidFill>
                  <a:srgbClr val="0000CC"/>
                </a:solidFill>
                <a:latin typeface="Playpen Sans SemiBold" pitchFamily="2" charset="0"/>
                <a:ea typeface="Playpen Sans SemiBold" pitchFamily="2" charset="0"/>
              </a:rPr>
              <a:t> flowing left </a:t>
            </a:r>
            <a:r>
              <a:rPr lang="en-US" altLang="en-US" sz="2400" dirty="0">
                <a:solidFill>
                  <a:srgbClr val="0000CC"/>
                </a:solidFill>
                <a:latin typeface="Playpen Sans SemiBold" pitchFamily="2" charset="0"/>
                <a:ea typeface="Playpen Sans SemiBold" pitchFamily="2" charset="0"/>
                <a:cs typeface="Times New Roman" panose="02020603050405020304" pitchFamily="18" charset="0"/>
              </a:rPr>
              <a:t>→</a:t>
            </a:r>
            <a:r>
              <a:rPr lang="en-US" altLang="en-US" sz="2400" dirty="0">
                <a:solidFill>
                  <a:srgbClr val="0000CC"/>
                </a:solidFill>
                <a:latin typeface="Playpen Sans SemiBold" pitchFamily="2" charset="0"/>
                <a:ea typeface="Playpen Sans SemiBold" pitchFamily="2" charset="0"/>
              </a:rPr>
              <a:t> right… </a:t>
            </a:r>
            <a:endParaRPr lang="en-US" altLang="en-US" sz="2800" dirty="0">
              <a:solidFill>
                <a:srgbClr val="0000CC"/>
              </a:solidFill>
              <a:latin typeface="Playpen Sans SemiBold" pitchFamily="2" charset="0"/>
              <a:ea typeface="Playpen Sans SemiBold" pitchFamily="2" charset="0"/>
            </a:endParaRPr>
          </a:p>
        </p:txBody>
      </p:sp>
      <p:pic>
        <p:nvPicPr>
          <p:cNvPr id="3074" name="Picture 2" descr="schoolphysics ::Welcome::">
            <a:extLst>
              <a:ext uri="{FF2B5EF4-FFF2-40B4-BE49-F238E27FC236}">
                <a16:creationId xmlns:a16="http://schemas.microsoft.com/office/drawing/2014/main" id="{3F41DFF3-1B5A-FDA7-3EE1-74EAB5DC3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440" y="1876331"/>
            <a:ext cx="5043488" cy="4969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0964BE-541B-BC87-DAEA-AB3002A38D91}"/>
              </a:ext>
            </a:extLst>
          </p:cNvPr>
          <p:cNvSpPr txBox="1"/>
          <p:nvPr/>
        </p:nvSpPr>
        <p:spPr>
          <a:xfrm>
            <a:off x="5791200" y="4114800"/>
            <a:ext cx="1676400" cy="457200"/>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DDA0E31B-96A4-115C-E5A6-FCDA0140DCC7}"/>
              </a:ext>
            </a:extLst>
          </p:cNvPr>
          <p:cNvSpPr txBox="1"/>
          <p:nvPr/>
        </p:nvSpPr>
        <p:spPr>
          <a:xfrm>
            <a:off x="5787984" y="6388231"/>
            <a:ext cx="1676400" cy="457200"/>
          </a:xfrm>
          <a:prstGeom prst="rect">
            <a:avLst/>
          </a:prstGeom>
          <a:solidFill>
            <a:schemeClr val="bg1"/>
          </a:solidFill>
        </p:spPr>
        <p:txBody>
          <a:bodyPr wrap="square" rtlCol="0">
            <a:spAutoFit/>
          </a:bodyPr>
          <a:lstStyle/>
          <a:p>
            <a:endParaRPr lang="en-US" dirty="0"/>
          </a:p>
        </p:txBody>
      </p:sp>
      <p:cxnSp>
        <p:nvCxnSpPr>
          <p:cNvPr id="5" name="Straight Connector 4">
            <a:extLst>
              <a:ext uri="{FF2B5EF4-FFF2-40B4-BE49-F238E27FC236}">
                <a16:creationId xmlns:a16="http://schemas.microsoft.com/office/drawing/2014/main" id="{CCC21D79-1673-86F5-0153-FF90DE673A75}"/>
              </a:ext>
            </a:extLst>
          </p:cNvPr>
          <p:cNvCxnSpPr>
            <a:cxnSpLocks/>
          </p:cNvCxnSpPr>
          <p:nvPr/>
        </p:nvCxnSpPr>
        <p:spPr>
          <a:xfrm>
            <a:off x="1066800" y="4842834"/>
            <a:ext cx="3505200" cy="45043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6" name="Isosceles Triangle 5">
            <a:extLst>
              <a:ext uri="{FF2B5EF4-FFF2-40B4-BE49-F238E27FC236}">
                <a16:creationId xmlns:a16="http://schemas.microsoft.com/office/drawing/2014/main" id="{84DDA1CF-84EF-C2C1-2C2B-5D877F7BCE72}"/>
              </a:ext>
            </a:extLst>
          </p:cNvPr>
          <p:cNvSpPr/>
          <p:nvPr/>
        </p:nvSpPr>
        <p:spPr>
          <a:xfrm rot="5894479">
            <a:off x="1905000" y="4689882"/>
            <a:ext cx="294440" cy="533400"/>
          </a:xfrm>
          <a:prstGeom prst="triangle">
            <a:avLst/>
          </a:prstGeom>
          <a:solidFill>
            <a:srgbClr val="0000CC"/>
          </a:solidFill>
          <a:ln>
            <a:solidFill>
              <a:srgbClr val="00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1A1EFE6A-CA0F-EA63-6943-E387EAAFDE7D}"/>
              </a:ext>
            </a:extLst>
          </p:cNvPr>
          <p:cNvSpPr/>
          <p:nvPr/>
        </p:nvSpPr>
        <p:spPr>
          <a:xfrm rot="5894479">
            <a:off x="2988857" y="4842635"/>
            <a:ext cx="294440" cy="533400"/>
          </a:xfrm>
          <a:prstGeom prst="triangle">
            <a:avLst/>
          </a:prstGeom>
          <a:solidFill>
            <a:srgbClr val="0000CC"/>
          </a:solidFill>
          <a:ln>
            <a:solidFill>
              <a:srgbClr val="00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E4FCC1E-962F-9B8C-B547-0B57D95E5C17}"/>
              </a:ext>
            </a:extLst>
          </p:cNvPr>
          <p:cNvSpPr/>
          <p:nvPr/>
        </p:nvSpPr>
        <p:spPr>
          <a:xfrm rot="5894479">
            <a:off x="3957220" y="4966240"/>
            <a:ext cx="294440" cy="533400"/>
          </a:xfrm>
          <a:prstGeom prst="triangle">
            <a:avLst/>
          </a:prstGeom>
          <a:solidFill>
            <a:srgbClr val="0000CC"/>
          </a:solidFill>
          <a:ln>
            <a:solidFill>
              <a:srgbClr val="00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A4993B1-3A64-2E06-7557-5CCBE81AF507}"/>
              </a:ext>
            </a:extLst>
          </p:cNvPr>
          <p:cNvCxnSpPr>
            <a:cxnSpLocks/>
          </p:cNvCxnSpPr>
          <p:nvPr/>
        </p:nvCxnSpPr>
        <p:spPr>
          <a:xfrm flipV="1">
            <a:off x="8001000" y="5109335"/>
            <a:ext cx="1143000" cy="123605"/>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3" name="Isosceles Triangle 12">
            <a:extLst>
              <a:ext uri="{FF2B5EF4-FFF2-40B4-BE49-F238E27FC236}">
                <a16:creationId xmlns:a16="http://schemas.microsoft.com/office/drawing/2014/main" id="{19B661CF-AD3D-F347-A5EA-4BC11DBFC9A3}"/>
              </a:ext>
            </a:extLst>
          </p:cNvPr>
          <p:cNvSpPr/>
          <p:nvPr/>
        </p:nvSpPr>
        <p:spPr>
          <a:xfrm rot="4988583">
            <a:off x="8669550" y="4858634"/>
            <a:ext cx="294440" cy="533400"/>
          </a:xfrm>
          <a:prstGeom prst="triangle">
            <a:avLst/>
          </a:prstGeom>
          <a:solidFill>
            <a:srgbClr val="0000CC"/>
          </a:solidFill>
          <a:ln>
            <a:solidFill>
              <a:srgbClr val="00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6669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92624" y="12510"/>
            <a:ext cx="7772400" cy="1470025"/>
          </a:xfrm>
        </p:spPr>
        <p:txBody>
          <a:bodyPr/>
          <a:lstStyle/>
          <a:p>
            <a:pPr eaLnBrk="1" hangingPunct="1"/>
            <a:r>
              <a:rPr lang="en-US" altLang="en-US" dirty="0"/>
              <a:t>Bonding Class #3</a:t>
            </a:r>
          </a:p>
        </p:txBody>
      </p:sp>
      <p:sp>
        <p:nvSpPr>
          <p:cNvPr id="2051" name="Rectangle 3"/>
          <p:cNvSpPr>
            <a:spLocks noGrp="1" noChangeArrowheads="1"/>
          </p:cNvSpPr>
          <p:nvPr>
            <p:ph type="subTitle" idx="1"/>
          </p:nvPr>
        </p:nvSpPr>
        <p:spPr>
          <a:xfrm>
            <a:off x="0" y="1295400"/>
            <a:ext cx="9144000" cy="3200400"/>
          </a:xfrm>
        </p:spPr>
        <p:txBody>
          <a:bodyPr/>
          <a:lstStyle/>
          <a:p>
            <a:pPr eaLnBrk="1" hangingPunct="1"/>
            <a:r>
              <a:rPr lang="en-US" altLang="en-US" sz="3600" dirty="0">
                <a:solidFill>
                  <a:srgbClr val="0000CC"/>
                </a:solidFill>
              </a:rPr>
              <a:t>OB:  introduction to covalent bonding</a:t>
            </a:r>
            <a:br>
              <a:rPr lang="en-US" altLang="en-US" sz="3600" dirty="0">
                <a:solidFill>
                  <a:srgbClr val="0000CC"/>
                </a:solidFill>
              </a:rPr>
            </a:br>
            <a:endParaRPr lang="en-US" altLang="en-US" sz="3600" dirty="0">
              <a:solidFill>
                <a:srgbClr val="0000CC"/>
              </a:solidFill>
            </a:endParaRPr>
          </a:p>
          <a:p>
            <a:pPr algn="l" eaLnBrk="1" hangingPunct="1"/>
            <a:r>
              <a:rPr lang="en-US" altLang="en-US" sz="3600" dirty="0">
                <a:solidFill>
                  <a:srgbClr val="0000CC"/>
                </a:solidFill>
              </a:rPr>
              <a:t>40.  Covalent bonding is…</a:t>
            </a:r>
            <a:br>
              <a:rPr lang="en-US" altLang="en-US" sz="3600" dirty="0">
                <a:solidFill>
                  <a:srgbClr val="0000CC"/>
                </a:solidFill>
              </a:rPr>
            </a:br>
            <a:r>
              <a:rPr lang="en-US" altLang="en-US" sz="3600" dirty="0">
                <a:solidFill>
                  <a:srgbClr val="0000CC"/>
                </a:solidFill>
              </a:rPr>
              <a:t>       </a:t>
            </a:r>
            <a:r>
              <a:rPr lang="en-US" altLang="en-US" sz="3600" u="sng" dirty="0">
                <a:solidFill>
                  <a:srgbClr val="0000CC"/>
                </a:solidFill>
              </a:rPr>
              <a:t>when 2</a:t>
            </a:r>
            <a:r>
              <a:rPr lang="en-US" altLang="en-US" i="1" u="sng" dirty="0">
                <a:solidFill>
                  <a:srgbClr val="0000CC"/>
                </a:solidFill>
              </a:rPr>
              <a:t> or more nonmetals share their</a:t>
            </a:r>
            <a:br>
              <a:rPr lang="en-US" altLang="en-US" i="1" u="sng" dirty="0">
                <a:solidFill>
                  <a:srgbClr val="0000CC"/>
                </a:solidFill>
              </a:rPr>
            </a:br>
            <a:r>
              <a:rPr lang="en-US" altLang="en-US" i="1" dirty="0">
                <a:solidFill>
                  <a:srgbClr val="0000CC"/>
                </a:solidFill>
              </a:rPr>
              <a:t>        </a:t>
            </a:r>
            <a:r>
              <a:rPr lang="en-US" altLang="en-US" i="1" u="sng" dirty="0">
                <a:solidFill>
                  <a:srgbClr val="0000CC"/>
                </a:solidFill>
              </a:rPr>
              <a:t>valence electrons to bond.</a:t>
            </a:r>
            <a:br>
              <a:rPr lang="en-US" altLang="en-US" i="1" u="sng" dirty="0">
                <a:solidFill>
                  <a:srgbClr val="0000CC"/>
                </a:solidFill>
              </a:rPr>
            </a:br>
            <a:r>
              <a:rPr lang="en-US" altLang="en-US" i="1" dirty="0">
                <a:solidFill>
                  <a:srgbClr val="0000CC"/>
                </a:solidFill>
              </a:rPr>
              <a:t>  </a:t>
            </a:r>
          </a:p>
          <a:p>
            <a:pPr algn="l" eaLnBrk="1" hangingPunct="1"/>
            <a:r>
              <a:rPr lang="en-US" altLang="en-US" sz="3600" i="1" dirty="0">
                <a:solidFill>
                  <a:srgbClr val="FF0000"/>
                </a:solidFill>
              </a:rPr>
              <a:t>41.  Atoms </a:t>
            </a:r>
            <a:r>
              <a:rPr lang="en-US" altLang="en-US" sz="3600" i="1" u="sng" dirty="0">
                <a:solidFill>
                  <a:srgbClr val="FF0000"/>
                </a:solidFill>
              </a:rPr>
              <a:t>do not</a:t>
            </a:r>
            <a:r>
              <a:rPr lang="en-US" altLang="en-US" sz="3600" i="1" dirty="0">
                <a:solidFill>
                  <a:srgbClr val="FF0000"/>
                </a:solidFill>
              </a:rPr>
              <a:t> transfer electrons,</a:t>
            </a:r>
            <a:br>
              <a:rPr lang="en-US" altLang="en-US" sz="3600" i="1" dirty="0">
                <a:solidFill>
                  <a:srgbClr val="FF0000"/>
                </a:solidFill>
              </a:rPr>
            </a:br>
            <a:r>
              <a:rPr lang="en-US" altLang="en-US" sz="3600" i="1" dirty="0">
                <a:solidFill>
                  <a:srgbClr val="FF0000"/>
                </a:solidFill>
              </a:rPr>
              <a:t>       like ions do.</a:t>
            </a:r>
          </a:p>
        </p:txBody>
      </p:sp>
    </p:spTree>
    <p:extLst>
      <p:ext uri="{BB962C8B-B14F-4D97-AF65-F5344CB8AC3E}">
        <p14:creationId xmlns:p14="http://schemas.microsoft.com/office/powerpoint/2010/main" val="2002137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0"/>
            <a:ext cx="91440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42.</a:t>
            </a:r>
            <a:r>
              <a:rPr lang="en-US" altLang="en-US" sz="2800" dirty="0">
                <a:solidFill>
                  <a:srgbClr val="0D0D0D"/>
                </a:solidFill>
                <a:latin typeface="Times New Roman" panose="02020603050405020304" pitchFamily="18" charset="0"/>
                <a:cs typeface="Times New Roman" panose="02020603050405020304" pitchFamily="18" charset="0"/>
              </a:rPr>
              <a:t>  Review… with ionic bonding, there is a TRANSFER of ELECTRONS from the METAL cation </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800" dirty="0">
                <a:solidFill>
                  <a:srgbClr val="0D0D0D"/>
                </a:solidFill>
                <a:latin typeface="Times New Roman" panose="02020603050405020304" pitchFamily="18" charset="0"/>
                <a:cs typeface="Times New Roman" panose="02020603050405020304" pitchFamily="18" charset="0"/>
              </a:rPr>
              <a:t> NONMETAL anion</a:t>
            </a:r>
            <a:br>
              <a:rPr lang="en-US" altLang="en-US" sz="1800" dirty="0">
                <a:solidFill>
                  <a:srgbClr val="0D0D0D"/>
                </a:solidFill>
                <a:latin typeface="Times New Roman" panose="02020603050405020304" pitchFamily="18" charset="0"/>
                <a:cs typeface="Times New Roman" panose="02020603050405020304" pitchFamily="18" charset="0"/>
              </a:rPr>
            </a:br>
            <a:r>
              <a:rPr lang="en-US" altLang="en-US" sz="2400"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They follow the octet rule.  The Metal comes first in the formula.</a:t>
            </a:r>
            <a:br>
              <a:rPr lang="en-US" altLang="en-US" sz="2400"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br>
            <a:r>
              <a:rPr lang="en-US" altLang="en-US" sz="2400"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Ionic compounds come in formula units (FU’s), not molecules.  </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endParaRPr lang="en-US" altLang="en-US" sz="1800" dirty="0">
              <a:solidFill>
                <a:srgbClr val="000000"/>
              </a:solidFill>
            </a:endParaRPr>
          </a:p>
        </p:txBody>
      </p:sp>
    </p:spTree>
    <p:extLst>
      <p:ext uri="{BB962C8B-B14F-4D97-AF65-F5344CB8AC3E}">
        <p14:creationId xmlns:p14="http://schemas.microsoft.com/office/powerpoint/2010/main" val="28962723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EEA1C-EA93-A37D-24B3-3BBDF4F2676A}"/>
            </a:ext>
          </a:extLst>
        </p:cNvPr>
        <p:cNvGrpSpPr/>
        <p:nvPr/>
      </p:nvGrpSpPr>
      <p:grpSpPr>
        <a:xfrm>
          <a:off x="0" y="0"/>
          <a:ext cx="0" cy="0"/>
          <a:chOff x="0" y="0"/>
          <a:chExt cx="0" cy="0"/>
        </a:xfrm>
      </p:grpSpPr>
      <p:sp>
        <p:nvSpPr>
          <p:cNvPr id="3074" name="Text Box 4">
            <a:extLst>
              <a:ext uri="{FF2B5EF4-FFF2-40B4-BE49-F238E27FC236}">
                <a16:creationId xmlns:a16="http://schemas.microsoft.com/office/drawing/2014/main" id="{8AD88DAD-A804-6739-AE84-488DC037B045}"/>
              </a:ext>
            </a:extLst>
          </p:cNvPr>
          <p:cNvSpPr txBox="1">
            <a:spLocks noChangeArrowheads="1"/>
          </p:cNvSpPr>
          <p:nvPr/>
        </p:nvSpPr>
        <p:spPr bwMode="auto">
          <a:xfrm>
            <a:off x="0" y="0"/>
            <a:ext cx="91440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42.</a:t>
            </a:r>
            <a:r>
              <a:rPr lang="en-US" altLang="en-US" sz="2800" dirty="0">
                <a:solidFill>
                  <a:srgbClr val="0D0D0D"/>
                </a:solidFill>
                <a:latin typeface="Times New Roman" panose="02020603050405020304" pitchFamily="18" charset="0"/>
                <a:cs typeface="Times New Roman" panose="02020603050405020304" pitchFamily="18" charset="0"/>
              </a:rPr>
              <a:t>  Review… with ionic bonding, there is a TRANSFER of ELECTRONS from the METAL cation </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800" dirty="0">
                <a:solidFill>
                  <a:srgbClr val="0D0D0D"/>
                </a:solidFill>
                <a:latin typeface="Times New Roman" panose="02020603050405020304" pitchFamily="18" charset="0"/>
                <a:cs typeface="Times New Roman" panose="02020603050405020304" pitchFamily="18" charset="0"/>
              </a:rPr>
              <a:t> NONMETAL anion</a:t>
            </a:r>
            <a:br>
              <a:rPr lang="en-US" altLang="en-US" sz="1800" dirty="0">
                <a:solidFill>
                  <a:srgbClr val="0D0D0D"/>
                </a:solidFill>
                <a:latin typeface="Times New Roman" panose="02020603050405020304" pitchFamily="18" charset="0"/>
                <a:cs typeface="Times New Roman" panose="02020603050405020304" pitchFamily="18" charset="0"/>
              </a:rPr>
            </a:br>
            <a:r>
              <a:rPr lang="en-US" altLang="en-US" sz="2400"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They follow the octet rule.  The Metal comes first in the formula.</a:t>
            </a:r>
            <a:br>
              <a:rPr lang="en-US" altLang="en-US" sz="2400"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br>
            <a:r>
              <a:rPr lang="en-US" altLang="en-US" sz="2400"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Ionic compounds come in formula units (FU’s), not molecules.  </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endParaRPr lang="en-US" altLang="en-US" sz="1800" dirty="0">
              <a:solidFill>
                <a:srgbClr val="000000"/>
              </a:solidFill>
            </a:endParaRPr>
          </a:p>
        </p:txBody>
      </p:sp>
      <p:sp>
        <p:nvSpPr>
          <p:cNvPr id="2" name="Line 5">
            <a:extLst>
              <a:ext uri="{FF2B5EF4-FFF2-40B4-BE49-F238E27FC236}">
                <a16:creationId xmlns:a16="http://schemas.microsoft.com/office/drawing/2014/main" id="{324DB6D3-D7C9-1C24-1CF4-B57E1397FF99}"/>
              </a:ext>
            </a:extLst>
          </p:cNvPr>
          <p:cNvSpPr>
            <a:spLocks noChangeShapeType="1"/>
          </p:cNvSpPr>
          <p:nvPr/>
        </p:nvSpPr>
        <p:spPr bwMode="auto">
          <a:xfrm flipV="1">
            <a:off x="152400" y="1699856"/>
            <a:ext cx="8763000" cy="823912"/>
          </a:xfrm>
          <a:prstGeom prst="line">
            <a:avLst/>
          </a:prstGeom>
          <a:noFill/>
          <a:ln w="38100">
            <a:solidFill>
              <a:srgbClr val="99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 name="TextBox 2">
            <a:extLst>
              <a:ext uri="{FF2B5EF4-FFF2-40B4-BE49-F238E27FC236}">
                <a16:creationId xmlns:a16="http://schemas.microsoft.com/office/drawing/2014/main" id="{51CCA715-815E-D272-33F9-EAB33FE19D4A}"/>
              </a:ext>
            </a:extLst>
          </p:cNvPr>
          <p:cNvSpPr txBox="1"/>
          <p:nvPr/>
        </p:nvSpPr>
        <p:spPr>
          <a:xfrm>
            <a:off x="0" y="2895600"/>
            <a:ext cx="9144000" cy="34163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43.  In Covalent Bonding, there is a </a:t>
            </a:r>
            <a:b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SHARING OF VALENCE ELECTRONS</a:t>
            </a:r>
            <a:b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ATOMS FOLLOW THE OCTET RULE.  </a:t>
            </a:r>
            <a:br>
              <a:rPr kumimoji="0" lang="en-US" alt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36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44. There are NO METALS in covalent bonds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45.  Atoms bond covalently to form molecules</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endParaRPr lang="en-US" dirty="0"/>
          </a:p>
        </p:txBody>
      </p:sp>
    </p:spTree>
    <p:extLst>
      <p:ext uri="{BB962C8B-B14F-4D97-AF65-F5344CB8AC3E}">
        <p14:creationId xmlns:p14="http://schemas.microsoft.com/office/powerpoint/2010/main" val="10657270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0"/>
            <a:ext cx="91440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b="1" dirty="0">
                <a:solidFill>
                  <a:srgbClr val="FF0000"/>
                </a:solidFill>
                <a:latin typeface="Times New Roman" panose="02020603050405020304" pitchFamily="18" charset="0"/>
                <a:cs typeface="Times New Roman" panose="02020603050405020304" pitchFamily="18" charset="0"/>
              </a:rPr>
              <a:t>42.</a:t>
            </a:r>
            <a:r>
              <a:rPr lang="en-US" altLang="en-US" sz="2800" dirty="0">
                <a:solidFill>
                  <a:srgbClr val="0D0D0D"/>
                </a:solidFill>
                <a:latin typeface="Times New Roman" panose="02020603050405020304" pitchFamily="18" charset="0"/>
                <a:cs typeface="Times New Roman" panose="02020603050405020304" pitchFamily="18" charset="0"/>
              </a:rPr>
              <a:t>  Review… with ionic bonding, there is a TRANSFER of ELECTRONS from METAL </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800" dirty="0">
                <a:solidFill>
                  <a:srgbClr val="0D0D0D"/>
                </a:solidFill>
                <a:latin typeface="Times New Roman" panose="02020603050405020304" pitchFamily="18" charset="0"/>
                <a:cs typeface="Times New Roman" panose="02020603050405020304" pitchFamily="18" charset="0"/>
              </a:rPr>
              <a:t> NONMETAL  </a:t>
            </a:r>
            <a:br>
              <a:rPr lang="en-US" altLang="en-US" sz="1800" dirty="0">
                <a:solidFill>
                  <a:srgbClr val="0D0D0D"/>
                </a:solidFill>
                <a:latin typeface="Times New Roman" panose="02020603050405020304" pitchFamily="18" charset="0"/>
                <a:cs typeface="Times New Roman" panose="02020603050405020304" pitchFamily="18" charset="0"/>
              </a:rPr>
            </a:br>
            <a:r>
              <a:rPr lang="en-US" altLang="en-US" sz="1800" dirty="0">
                <a:solidFill>
                  <a:srgbClr val="0D0D0D"/>
                </a:solidFill>
                <a:latin typeface="Tahoma" panose="020B0604030504040204" pitchFamily="34" charset="0"/>
                <a:ea typeface="Tahoma" panose="020B0604030504040204" pitchFamily="34" charset="0"/>
                <a:cs typeface="Tahoma" panose="020B0604030504040204" pitchFamily="34" charset="0"/>
              </a:rPr>
              <a:t>They follow the octet rule.  The Metal comes first in the formula.</a:t>
            </a:r>
            <a:br>
              <a:rPr lang="en-US" altLang="en-US" sz="1800" dirty="0">
                <a:solidFill>
                  <a:srgbClr val="0D0D0D"/>
                </a:solidFill>
                <a:latin typeface="Tahoma" panose="020B0604030504040204" pitchFamily="34" charset="0"/>
                <a:ea typeface="Tahoma" panose="020B0604030504040204" pitchFamily="34" charset="0"/>
                <a:cs typeface="Tahoma" panose="020B0604030504040204" pitchFamily="34" charset="0"/>
              </a:rPr>
            </a:br>
            <a:r>
              <a:rPr lang="en-US" altLang="en-US" sz="1800" dirty="0">
                <a:solidFill>
                  <a:srgbClr val="0000CC"/>
                </a:solidFill>
                <a:latin typeface="Tahoma" panose="020B0604030504040204" pitchFamily="34" charset="0"/>
                <a:ea typeface="Tahoma" panose="020B0604030504040204" pitchFamily="34" charset="0"/>
                <a:cs typeface="Tahoma" panose="020B0604030504040204" pitchFamily="34" charset="0"/>
              </a:rPr>
              <a:t>Ionic compounds come in formula units (FU’s), not molecules.  </a:t>
            </a:r>
            <a:br>
              <a:rPr lang="en-US" altLang="en-US" sz="1800" dirty="0">
                <a:solidFill>
                  <a:srgbClr val="0000CC"/>
                </a:solidFill>
                <a:latin typeface="Tahoma" panose="020B0604030504040204" pitchFamily="34" charset="0"/>
                <a:ea typeface="Tahoma" panose="020B0604030504040204" pitchFamily="34" charset="0"/>
                <a:cs typeface="Tahoma" panose="020B0604030504040204" pitchFamily="34" charset="0"/>
              </a:rPr>
            </a:br>
            <a:br>
              <a:rPr lang="en-US" altLang="en-US" sz="1800" dirty="0">
                <a:solidFill>
                  <a:srgbClr val="0000CC"/>
                </a:solidFill>
                <a:latin typeface="Tahoma" panose="020B0604030504040204" pitchFamily="34" charset="0"/>
                <a:ea typeface="Tahoma" panose="020B0604030504040204" pitchFamily="34" charset="0"/>
                <a:cs typeface="Tahoma" panose="020B0604030504040204" pitchFamily="34" charset="0"/>
              </a:rPr>
            </a:br>
            <a:br>
              <a:rPr lang="en-US" altLang="en-US" sz="1800" dirty="0">
                <a:solidFill>
                  <a:srgbClr val="0000CC"/>
                </a:solidFill>
                <a:latin typeface="Tahoma" panose="020B0604030504040204" pitchFamily="34" charset="0"/>
                <a:ea typeface="Tahoma" panose="020B0604030504040204" pitchFamily="34" charset="0"/>
                <a:cs typeface="Tahoma" panose="020B0604030504040204" pitchFamily="34" charset="0"/>
              </a:rPr>
            </a:br>
            <a:br>
              <a:rPr lang="en-US" altLang="en-US" sz="1800" dirty="0">
                <a:solidFill>
                  <a:srgbClr val="0000CC"/>
                </a:solidFill>
                <a:latin typeface="Tahoma" panose="020B0604030504040204" pitchFamily="34" charset="0"/>
                <a:ea typeface="Tahoma" panose="020B0604030504040204" pitchFamily="34" charset="0"/>
                <a:cs typeface="Tahoma" panose="020B0604030504040204" pitchFamily="34" charset="0"/>
              </a:rPr>
            </a:br>
            <a:br>
              <a:rPr lang="en-US" altLang="en-US" sz="1800" dirty="0">
                <a:solidFill>
                  <a:srgbClr val="0000CC"/>
                </a:solidFill>
                <a:latin typeface="Tahoma" panose="020B0604030504040204" pitchFamily="34" charset="0"/>
                <a:ea typeface="Tahoma" panose="020B0604030504040204" pitchFamily="34" charset="0"/>
                <a:cs typeface="Tahoma" panose="020B0604030504040204" pitchFamily="34" charset="0"/>
              </a:rPr>
            </a:br>
            <a:endParaRPr lang="en-US" altLang="en-US" sz="1800" dirty="0">
              <a:solidFill>
                <a:srgbClr val="000000"/>
              </a:solidFill>
            </a:endParaRPr>
          </a:p>
        </p:txBody>
      </p:sp>
    </p:spTree>
    <p:extLst>
      <p:ext uri="{BB962C8B-B14F-4D97-AF65-F5344CB8AC3E}">
        <p14:creationId xmlns:p14="http://schemas.microsoft.com/office/powerpoint/2010/main" val="93847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0" y="0"/>
            <a:ext cx="91440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u="sng" dirty="0">
                <a:latin typeface="Times New Roman" panose="02020603050405020304" pitchFamily="18" charset="0"/>
                <a:cs typeface="Times New Roman" panose="02020603050405020304" pitchFamily="18" charset="0"/>
              </a:rPr>
              <a:t>Electron Orbitals</a:t>
            </a:r>
            <a:br>
              <a:rPr lang="en-US" altLang="en-US" sz="4000" u="sng" dirty="0">
                <a:latin typeface="Times New Roman" panose="02020603050405020304" pitchFamily="18" charset="0"/>
                <a:cs typeface="Times New Roman" panose="02020603050405020304" pitchFamily="18" charset="0"/>
              </a:rPr>
            </a:b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10.  The first orbital is tiny; it only holds up to 2 electrons.</a:t>
            </a:r>
          </a:p>
          <a:p>
            <a:pPr eaLnBrk="1" hangingPunct="1">
              <a:spcBef>
                <a:spcPct val="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11.  The 2nd orbital is bigger; it holds up to 8 electrons </a:t>
            </a:r>
            <a:br>
              <a:rPr lang="en-US" altLang="en-US" sz="2800" dirty="0">
                <a:solidFill>
                  <a:srgbClr val="0000CC"/>
                </a:solidFill>
                <a:latin typeface="Times New Roman" panose="02020603050405020304" pitchFamily="18" charset="0"/>
                <a:cs typeface="Times New Roman" panose="02020603050405020304" pitchFamily="18" charset="0"/>
              </a:rPr>
            </a:br>
            <a:br>
              <a:rPr lang="en-US" altLang="en-US" sz="2800" dirty="0">
                <a:solidFill>
                  <a:srgbClr val="0000CC"/>
                </a:solidFill>
                <a:latin typeface="Times New Roman" panose="02020603050405020304" pitchFamily="18" charset="0"/>
                <a:cs typeface="Times New Roman" panose="02020603050405020304" pitchFamily="18" charset="0"/>
              </a:rPr>
            </a:b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endParaRPr lang="en-US" altLang="en-US" sz="20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dirty="0">
              <a:solidFill>
                <a:srgbClr val="FF0000"/>
              </a:solidFill>
              <a:latin typeface="Arial" panose="020B0604020202020204" pitchFamily="34" charset="0"/>
            </a:endParaRPr>
          </a:p>
          <a:p>
            <a:pPr eaLnBrk="1" hangingPunct="1">
              <a:spcBef>
                <a:spcPct val="0"/>
              </a:spcBef>
              <a:buFontTx/>
              <a:buNone/>
            </a:pPr>
            <a:r>
              <a:rPr lang="en-US" altLang="en-US" sz="2400" dirty="0">
                <a:latin typeface="Arial" panose="020B0604020202020204" pitchFamily="34" charset="0"/>
              </a:rPr>
              <a:t>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dirty="0">
                <a:solidFill>
                  <a:srgbClr val="0000CC"/>
                </a:solidFill>
                <a:latin typeface="Playpen Sans SemiBold" pitchFamily="2" charset="0"/>
                <a:ea typeface="Playpen Sans SemiBold" pitchFamily="2" charset="0"/>
              </a:rPr>
              <a:t>46.  Molecules form using covalent bonds </a:t>
            </a:r>
            <a:r>
              <a:rPr lang="en-US" altLang="en-US" sz="2200" i="1" dirty="0">
                <a:solidFill>
                  <a:srgbClr val="FF0000"/>
                </a:solidFill>
                <a:latin typeface="Playpen Sans SemiBold" pitchFamily="2" charset="0"/>
                <a:ea typeface="Playpen Sans SemiBold" pitchFamily="2" charset="0"/>
              </a:rPr>
              <a:t>(sharing electrons) </a:t>
            </a:r>
            <a:br>
              <a:rPr lang="en-US" altLang="en-US" sz="2200" i="1" dirty="0">
                <a:solidFill>
                  <a:srgbClr val="0000CC"/>
                </a:solidFill>
                <a:latin typeface="Playpen Sans SemiBold" pitchFamily="2" charset="0"/>
                <a:ea typeface="Playpen Sans SemiBold" pitchFamily="2" charset="0"/>
              </a:rPr>
            </a:br>
            <a:r>
              <a:rPr lang="en-US" altLang="en-US" sz="2200" i="1" dirty="0">
                <a:solidFill>
                  <a:srgbClr val="0000CC"/>
                </a:solidFill>
                <a:latin typeface="Playpen Sans SemiBold" pitchFamily="2" charset="0"/>
                <a:ea typeface="Playpen Sans SemiBold" pitchFamily="2" charset="0"/>
              </a:rPr>
              <a:t>      and</a:t>
            </a:r>
            <a:r>
              <a:rPr lang="en-US" altLang="en-US" sz="2200" dirty="0">
                <a:solidFill>
                  <a:srgbClr val="0000CC"/>
                </a:solidFill>
                <a:latin typeface="Playpen Sans SemiBold" pitchFamily="2" charset="0"/>
                <a:ea typeface="Playpen Sans SemiBold" pitchFamily="2" charset="0"/>
              </a:rPr>
              <a:t> follow the octet rule almost every time.  </a:t>
            </a:r>
          </a:p>
        </p:txBody>
      </p:sp>
      <p:sp>
        <p:nvSpPr>
          <p:cNvPr id="4099" name="TextBox 2"/>
          <p:cNvSpPr txBox="1">
            <a:spLocks noChangeArrowheads="1"/>
          </p:cNvSpPr>
          <p:nvPr/>
        </p:nvSpPr>
        <p:spPr bwMode="auto">
          <a:xfrm>
            <a:off x="304800" y="1600200"/>
            <a:ext cx="82296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rPr>
              <a:t>47.</a:t>
            </a:r>
            <a:r>
              <a:rPr lang="en-US" altLang="en-US" sz="1800" dirty="0">
                <a:solidFill>
                  <a:srgbClr val="000000"/>
                </a:solidFill>
              </a:rPr>
              <a:t>  Let’s draw Lewis Dot Diagrams </a:t>
            </a:r>
          </a:p>
          <a:p>
            <a:pPr eaLnBrk="1" hangingPunct="1">
              <a:spcBef>
                <a:spcPct val="0"/>
              </a:spcBef>
              <a:buFontTx/>
              <a:buNone/>
            </a:pPr>
            <a:endParaRPr lang="en-US" altLang="en-US" sz="1800" dirty="0">
              <a:solidFill>
                <a:srgbClr val="000000"/>
              </a:solidFill>
            </a:endParaRPr>
          </a:p>
          <a:p>
            <a:pPr eaLnBrk="1" hangingPunct="1">
              <a:spcBef>
                <a:spcPct val="0"/>
              </a:spcBef>
              <a:buFontTx/>
              <a:buNone/>
            </a:pPr>
            <a:endParaRPr lang="en-US" altLang="en-US" sz="1800" dirty="0">
              <a:solidFill>
                <a:srgbClr val="000000"/>
              </a:solidFill>
            </a:endParaRPr>
          </a:p>
          <a:p>
            <a:pPr eaLnBrk="1" hangingPunct="1">
              <a:spcBef>
                <a:spcPct val="0"/>
              </a:spcBef>
              <a:buFontTx/>
              <a:buNone/>
            </a:pPr>
            <a:endParaRPr lang="en-US" altLang="en-US" sz="1800" dirty="0">
              <a:solidFill>
                <a:srgbClr val="000000"/>
              </a:solidFill>
            </a:endParaRPr>
          </a:p>
          <a:p>
            <a:pPr eaLnBrk="1" hangingPunct="1">
              <a:spcBef>
                <a:spcPct val="0"/>
              </a:spcBef>
              <a:buFontTx/>
              <a:buNone/>
            </a:pPr>
            <a:r>
              <a:rPr lang="en-US" altLang="en-US" sz="4400" dirty="0">
                <a:solidFill>
                  <a:srgbClr val="000000"/>
                </a:solidFill>
                <a:latin typeface="Comic Sans MS" panose="030F0702030302020204" pitchFamily="66" charset="0"/>
              </a:rPr>
              <a:t>H</a:t>
            </a:r>
            <a:r>
              <a:rPr lang="en-US" altLang="en-US" sz="4400" baseline="-25000" dirty="0">
                <a:solidFill>
                  <a:srgbClr val="000000"/>
                </a:solidFill>
                <a:latin typeface="Comic Sans MS" panose="030F0702030302020204" pitchFamily="66" charset="0"/>
              </a:rPr>
              <a:t>2</a:t>
            </a:r>
          </a:p>
          <a:p>
            <a:pPr eaLnBrk="1" hangingPunct="1">
              <a:spcBef>
                <a:spcPct val="0"/>
              </a:spcBef>
              <a:buFontTx/>
              <a:buNone/>
            </a:pPr>
            <a:endParaRPr lang="en-US" altLang="en-US" sz="4400" baseline="-25000" dirty="0">
              <a:solidFill>
                <a:srgbClr val="000000"/>
              </a:solidFill>
              <a:latin typeface="Comic Sans MS" panose="030F0702030302020204" pitchFamily="66" charset="0"/>
            </a:endParaRPr>
          </a:p>
          <a:p>
            <a:pPr eaLnBrk="1" hangingPunct="1">
              <a:spcBef>
                <a:spcPct val="0"/>
              </a:spcBef>
              <a:buFontTx/>
              <a:buNone/>
            </a:pPr>
            <a:endParaRPr lang="en-US" altLang="en-US" sz="4400" baseline="-25000" dirty="0">
              <a:solidFill>
                <a:srgbClr val="000000"/>
              </a:solidFill>
              <a:latin typeface="Comic Sans MS" panose="030F0702030302020204" pitchFamily="66" charset="0"/>
            </a:endParaRPr>
          </a:p>
          <a:p>
            <a:pPr eaLnBrk="1" hangingPunct="1">
              <a:spcBef>
                <a:spcPct val="0"/>
              </a:spcBef>
              <a:buFontTx/>
              <a:buNone/>
            </a:pPr>
            <a:endParaRPr lang="en-US" altLang="en-US" sz="4400" baseline="-25000" dirty="0">
              <a:solidFill>
                <a:srgbClr val="000000"/>
              </a:solidFill>
              <a:latin typeface="Comic Sans MS" panose="030F0702030302020204" pitchFamily="66" charset="0"/>
            </a:endParaRPr>
          </a:p>
          <a:p>
            <a:pPr eaLnBrk="1" hangingPunct="1">
              <a:spcBef>
                <a:spcPct val="0"/>
              </a:spcBef>
              <a:buFontTx/>
              <a:buNone/>
            </a:pPr>
            <a:r>
              <a:rPr lang="en-US" altLang="en-US" sz="4400" dirty="0">
                <a:solidFill>
                  <a:srgbClr val="000000"/>
                </a:solidFill>
                <a:latin typeface="Comic Sans MS" panose="030F0702030302020204" pitchFamily="66" charset="0"/>
              </a:rPr>
              <a:t>F</a:t>
            </a:r>
            <a:r>
              <a:rPr lang="en-US" altLang="en-US" sz="4400" baseline="-25000" dirty="0">
                <a:solidFill>
                  <a:srgbClr val="000000"/>
                </a:solidFill>
                <a:latin typeface="Comic Sans MS" panose="030F0702030302020204" pitchFamily="66" charset="0"/>
              </a:rPr>
              <a:t>2</a:t>
            </a:r>
            <a:endParaRPr lang="en-US" altLang="en-US" sz="1800" dirty="0">
              <a:solidFill>
                <a:srgbClr val="000000"/>
              </a:solidFill>
            </a:endParaRPr>
          </a:p>
        </p:txBody>
      </p:sp>
    </p:spTree>
    <p:extLst>
      <p:ext uri="{BB962C8B-B14F-4D97-AF65-F5344CB8AC3E}">
        <p14:creationId xmlns:p14="http://schemas.microsoft.com/office/powerpoint/2010/main" val="27709795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304800" y="1600200"/>
            <a:ext cx="82296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rPr>
              <a:t>47.</a:t>
            </a:r>
            <a:r>
              <a:rPr lang="en-US" altLang="en-US" sz="1800" dirty="0">
                <a:solidFill>
                  <a:srgbClr val="000000"/>
                </a:solidFill>
              </a:rPr>
              <a:t>  Let’s draw Lewis Dot Diagrams </a:t>
            </a:r>
          </a:p>
          <a:p>
            <a:pPr eaLnBrk="1" hangingPunct="1">
              <a:spcBef>
                <a:spcPct val="0"/>
              </a:spcBef>
              <a:buFontTx/>
              <a:buNone/>
            </a:pPr>
            <a:endParaRPr lang="en-US" altLang="en-US" sz="1800" dirty="0">
              <a:solidFill>
                <a:srgbClr val="000000"/>
              </a:solidFill>
            </a:endParaRPr>
          </a:p>
          <a:p>
            <a:pPr eaLnBrk="1" hangingPunct="1">
              <a:spcBef>
                <a:spcPct val="0"/>
              </a:spcBef>
              <a:buFontTx/>
              <a:buNone/>
            </a:pPr>
            <a:endParaRPr lang="en-US" altLang="en-US" sz="1800" dirty="0">
              <a:solidFill>
                <a:srgbClr val="000000"/>
              </a:solidFill>
            </a:endParaRPr>
          </a:p>
          <a:p>
            <a:pPr eaLnBrk="1" hangingPunct="1">
              <a:spcBef>
                <a:spcPct val="0"/>
              </a:spcBef>
              <a:buFontTx/>
              <a:buNone/>
            </a:pPr>
            <a:endParaRPr lang="en-US" altLang="en-US" sz="1800" dirty="0">
              <a:solidFill>
                <a:srgbClr val="000000"/>
              </a:solidFill>
            </a:endParaRPr>
          </a:p>
          <a:p>
            <a:pPr eaLnBrk="1" hangingPunct="1">
              <a:spcBef>
                <a:spcPct val="0"/>
              </a:spcBef>
              <a:buFontTx/>
              <a:buNone/>
            </a:pPr>
            <a:r>
              <a:rPr lang="en-US" altLang="en-US" sz="4400" dirty="0">
                <a:solidFill>
                  <a:srgbClr val="000000"/>
                </a:solidFill>
                <a:latin typeface="Comic Sans MS" panose="030F0702030302020204" pitchFamily="66" charset="0"/>
              </a:rPr>
              <a:t>H</a:t>
            </a:r>
            <a:r>
              <a:rPr lang="en-US" altLang="en-US" sz="4400" baseline="-25000" dirty="0">
                <a:solidFill>
                  <a:srgbClr val="000000"/>
                </a:solidFill>
                <a:latin typeface="Comic Sans MS" panose="030F0702030302020204" pitchFamily="66" charset="0"/>
              </a:rPr>
              <a:t>2                               </a:t>
            </a:r>
            <a:r>
              <a:rPr lang="en-US" altLang="en-US" sz="4400" dirty="0">
                <a:solidFill>
                  <a:srgbClr val="000000"/>
                </a:solidFill>
                <a:latin typeface="Comic Sans MS" panose="030F0702030302020204" pitchFamily="66" charset="0"/>
              </a:rPr>
              <a:t>H </a:t>
            </a:r>
            <a:r>
              <a:rPr lang="en-US" altLang="en-US" sz="4400" dirty="0" err="1">
                <a:solidFill>
                  <a:srgbClr val="000000"/>
                </a:solidFill>
                <a:latin typeface="Comic Sans MS" panose="030F0702030302020204" pitchFamily="66" charset="0"/>
              </a:rPr>
              <a:t>H</a:t>
            </a:r>
            <a:endParaRPr lang="en-US" altLang="en-US" sz="4400" baseline="-25000" dirty="0">
              <a:solidFill>
                <a:srgbClr val="000000"/>
              </a:solidFill>
              <a:latin typeface="Comic Sans MS" panose="030F0702030302020204" pitchFamily="66" charset="0"/>
            </a:endParaRPr>
          </a:p>
          <a:p>
            <a:pPr eaLnBrk="1" hangingPunct="1">
              <a:spcBef>
                <a:spcPct val="0"/>
              </a:spcBef>
              <a:buFontTx/>
              <a:buNone/>
            </a:pPr>
            <a:endParaRPr lang="en-US" altLang="en-US" sz="4400" baseline="-25000" dirty="0">
              <a:solidFill>
                <a:srgbClr val="000000"/>
              </a:solidFill>
              <a:latin typeface="Comic Sans MS" panose="030F0702030302020204" pitchFamily="66" charset="0"/>
            </a:endParaRPr>
          </a:p>
          <a:p>
            <a:pPr eaLnBrk="1" hangingPunct="1">
              <a:spcBef>
                <a:spcPct val="0"/>
              </a:spcBef>
              <a:buFontTx/>
              <a:buNone/>
            </a:pPr>
            <a:endParaRPr lang="en-US" altLang="en-US" sz="4400" baseline="-25000" dirty="0">
              <a:solidFill>
                <a:srgbClr val="000000"/>
              </a:solidFill>
              <a:latin typeface="Comic Sans MS" panose="030F0702030302020204" pitchFamily="66" charset="0"/>
            </a:endParaRPr>
          </a:p>
          <a:p>
            <a:pPr eaLnBrk="1" hangingPunct="1">
              <a:spcBef>
                <a:spcPct val="0"/>
              </a:spcBef>
              <a:buFontTx/>
              <a:buNone/>
            </a:pPr>
            <a:endParaRPr lang="en-US" altLang="en-US" sz="4400" baseline="-25000" dirty="0">
              <a:solidFill>
                <a:srgbClr val="000000"/>
              </a:solidFill>
              <a:latin typeface="Comic Sans MS" panose="030F0702030302020204" pitchFamily="66" charset="0"/>
            </a:endParaRPr>
          </a:p>
          <a:p>
            <a:pPr eaLnBrk="1" hangingPunct="1">
              <a:spcBef>
                <a:spcPct val="0"/>
              </a:spcBef>
              <a:buFontTx/>
              <a:buNone/>
            </a:pPr>
            <a:r>
              <a:rPr lang="en-US" altLang="en-US" sz="4400" dirty="0">
                <a:solidFill>
                  <a:srgbClr val="000000"/>
                </a:solidFill>
                <a:latin typeface="Comic Sans MS" panose="030F0702030302020204" pitchFamily="66" charset="0"/>
              </a:rPr>
              <a:t>F</a:t>
            </a:r>
            <a:r>
              <a:rPr lang="en-US" altLang="en-US" sz="4400" baseline="-25000" dirty="0">
                <a:solidFill>
                  <a:srgbClr val="000000"/>
                </a:solidFill>
                <a:latin typeface="Comic Sans MS" panose="030F0702030302020204" pitchFamily="66" charset="0"/>
              </a:rPr>
              <a:t>2</a:t>
            </a:r>
            <a:endParaRPr lang="en-US" altLang="en-US" sz="1800" dirty="0">
              <a:solidFill>
                <a:srgbClr val="000000"/>
              </a:solidFill>
            </a:endParaRPr>
          </a:p>
        </p:txBody>
      </p:sp>
      <p:sp>
        <p:nvSpPr>
          <p:cNvPr id="4" name="Oval 5">
            <a:extLst>
              <a:ext uri="{FF2B5EF4-FFF2-40B4-BE49-F238E27FC236}">
                <a16:creationId xmlns:a16="http://schemas.microsoft.com/office/drawing/2014/main" id="{56014E05-6765-4E31-86A0-27FB33A2EDF1}"/>
              </a:ext>
            </a:extLst>
          </p:cNvPr>
          <p:cNvSpPr>
            <a:spLocks noChangeArrowheads="1"/>
          </p:cNvSpPr>
          <p:nvPr/>
        </p:nvSpPr>
        <p:spPr bwMode="auto">
          <a:xfrm>
            <a:off x="4953000" y="3124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 name="Oval 6">
            <a:extLst>
              <a:ext uri="{FF2B5EF4-FFF2-40B4-BE49-F238E27FC236}">
                <a16:creationId xmlns:a16="http://schemas.microsoft.com/office/drawing/2014/main" id="{0037522B-429D-4D75-8EA9-84C124876F8B}"/>
              </a:ext>
            </a:extLst>
          </p:cNvPr>
          <p:cNvSpPr>
            <a:spLocks noChangeArrowheads="1"/>
          </p:cNvSpPr>
          <p:nvPr/>
        </p:nvSpPr>
        <p:spPr bwMode="auto">
          <a:xfrm>
            <a:off x="4953000" y="325278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 name="TextBox 1">
            <a:extLst>
              <a:ext uri="{FF2B5EF4-FFF2-40B4-BE49-F238E27FC236}">
                <a16:creationId xmlns:a16="http://schemas.microsoft.com/office/drawing/2014/main" id="{20DAF29B-39A4-36E8-BF82-2BDB27E863E5}"/>
              </a:ext>
            </a:extLst>
          </p:cNvPr>
          <p:cNvSpPr txBox="1"/>
          <p:nvPr/>
        </p:nvSpPr>
        <p:spPr>
          <a:xfrm>
            <a:off x="6717385" y="2321391"/>
            <a:ext cx="2438399" cy="1938992"/>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Hydrogen is too small to follow the octet rule.  It fills up the baby sized first orbital.  </a:t>
            </a:r>
          </a:p>
        </p:txBody>
      </p:sp>
      <p:sp>
        <p:nvSpPr>
          <p:cNvPr id="3" name="TextBox 1">
            <a:extLst>
              <a:ext uri="{FF2B5EF4-FFF2-40B4-BE49-F238E27FC236}">
                <a16:creationId xmlns:a16="http://schemas.microsoft.com/office/drawing/2014/main" id="{FDA3BFD8-C2CF-6A02-6F0F-0F0A3C230312}"/>
              </a:ext>
            </a:extLst>
          </p:cNvPr>
          <p:cNvSpPr txBox="1">
            <a:spLocks noChangeArrowheads="1"/>
          </p:cNvSpPr>
          <p:nvPr/>
        </p:nvSpPr>
        <p:spPr bwMode="auto">
          <a:xfrm>
            <a:off x="0" y="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dirty="0">
                <a:solidFill>
                  <a:srgbClr val="0000CC"/>
                </a:solidFill>
                <a:latin typeface="Playpen Sans SemiBold" pitchFamily="2" charset="0"/>
                <a:ea typeface="Playpen Sans SemiBold" pitchFamily="2" charset="0"/>
              </a:rPr>
              <a:t>46.  Molecules form using covalent bonds </a:t>
            </a:r>
            <a:r>
              <a:rPr lang="en-US" altLang="en-US" sz="2200" i="1" dirty="0">
                <a:solidFill>
                  <a:srgbClr val="FF0000"/>
                </a:solidFill>
                <a:latin typeface="Playpen Sans SemiBold" pitchFamily="2" charset="0"/>
                <a:ea typeface="Playpen Sans SemiBold" pitchFamily="2" charset="0"/>
              </a:rPr>
              <a:t>(sharing electrons) </a:t>
            </a:r>
            <a:br>
              <a:rPr lang="en-US" altLang="en-US" sz="2200" i="1" dirty="0">
                <a:solidFill>
                  <a:srgbClr val="0000CC"/>
                </a:solidFill>
                <a:latin typeface="Playpen Sans SemiBold" pitchFamily="2" charset="0"/>
                <a:ea typeface="Playpen Sans SemiBold" pitchFamily="2" charset="0"/>
              </a:rPr>
            </a:br>
            <a:r>
              <a:rPr lang="en-US" altLang="en-US" sz="2200" i="1" dirty="0">
                <a:solidFill>
                  <a:srgbClr val="0000CC"/>
                </a:solidFill>
                <a:latin typeface="Playpen Sans SemiBold" pitchFamily="2" charset="0"/>
                <a:ea typeface="Playpen Sans SemiBold" pitchFamily="2" charset="0"/>
              </a:rPr>
              <a:t>      and</a:t>
            </a:r>
            <a:r>
              <a:rPr lang="en-US" altLang="en-US" sz="2200" dirty="0">
                <a:solidFill>
                  <a:srgbClr val="0000CC"/>
                </a:solidFill>
                <a:latin typeface="Playpen Sans SemiBold" pitchFamily="2" charset="0"/>
                <a:ea typeface="Playpen Sans SemiBold" pitchFamily="2" charset="0"/>
              </a:rPr>
              <a:t> follow the octet rule almost every time.  </a:t>
            </a:r>
          </a:p>
        </p:txBody>
      </p:sp>
    </p:spTree>
    <p:extLst>
      <p:ext uri="{BB962C8B-B14F-4D97-AF65-F5344CB8AC3E}">
        <p14:creationId xmlns:p14="http://schemas.microsoft.com/office/powerpoint/2010/main" val="11331157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solidFill>
                  <a:srgbClr val="FF0000"/>
                </a:solidFill>
                <a:latin typeface="Patrick Hand" panose="00000500000000000000" pitchFamily="2" charset="0"/>
              </a:rPr>
              <a:t>No brackets, these atoms are SHARING electrons. </a:t>
            </a:r>
          </a:p>
        </p:txBody>
      </p:sp>
      <p:sp>
        <p:nvSpPr>
          <p:cNvPr id="4099" name="TextBox 2"/>
          <p:cNvSpPr txBox="1">
            <a:spLocks noChangeArrowheads="1"/>
          </p:cNvSpPr>
          <p:nvPr/>
        </p:nvSpPr>
        <p:spPr bwMode="auto">
          <a:xfrm>
            <a:off x="304800" y="1600200"/>
            <a:ext cx="82296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rPr>
              <a:t>47.</a:t>
            </a:r>
            <a:r>
              <a:rPr lang="en-US" altLang="en-US" sz="1800" dirty="0">
                <a:solidFill>
                  <a:srgbClr val="000000"/>
                </a:solidFill>
              </a:rPr>
              <a:t>  Let’s draw Lewis Dot Diagrams </a:t>
            </a:r>
          </a:p>
          <a:p>
            <a:pPr eaLnBrk="1" hangingPunct="1">
              <a:spcBef>
                <a:spcPct val="0"/>
              </a:spcBef>
              <a:buFontTx/>
              <a:buNone/>
            </a:pPr>
            <a:endParaRPr lang="en-US" altLang="en-US" sz="1800" dirty="0">
              <a:solidFill>
                <a:srgbClr val="000000"/>
              </a:solidFill>
            </a:endParaRPr>
          </a:p>
          <a:p>
            <a:pPr eaLnBrk="1" hangingPunct="1">
              <a:spcBef>
                <a:spcPct val="0"/>
              </a:spcBef>
              <a:buFontTx/>
              <a:buNone/>
            </a:pPr>
            <a:endParaRPr lang="en-US" altLang="en-US" sz="1800" dirty="0">
              <a:solidFill>
                <a:srgbClr val="000000"/>
              </a:solidFill>
            </a:endParaRPr>
          </a:p>
          <a:p>
            <a:pPr eaLnBrk="1" hangingPunct="1">
              <a:spcBef>
                <a:spcPct val="0"/>
              </a:spcBef>
              <a:buFontTx/>
              <a:buNone/>
            </a:pPr>
            <a:endParaRPr lang="en-US" altLang="en-US" sz="1800" dirty="0">
              <a:solidFill>
                <a:srgbClr val="000000"/>
              </a:solidFill>
            </a:endParaRPr>
          </a:p>
          <a:p>
            <a:pPr eaLnBrk="1" hangingPunct="1">
              <a:spcBef>
                <a:spcPct val="0"/>
              </a:spcBef>
              <a:buFontTx/>
              <a:buNone/>
            </a:pPr>
            <a:r>
              <a:rPr lang="en-US" altLang="en-US" sz="4400" dirty="0">
                <a:solidFill>
                  <a:srgbClr val="000000"/>
                </a:solidFill>
                <a:latin typeface="Comic Sans MS" panose="030F0702030302020204" pitchFamily="66" charset="0"/>
              </a:rPr>
              <a:t>H</a:t>
            </a:r>
            <a:r>
              <a:rPr lang="en-US" altLang="en-US" sz="4400" baseline="-25000" dirty="0">
                <a:solidFill>
                  <a:srgbClr val="000000"/>
                </a:solidFill>
                <a:latin typeface="Comic Sans MS" panose="030F0702030302020204" pitchFamily="66" charset="0"/>
              </a:rPr>
              <a:t>2                               </a:t>
            </a:r>
            <a:r>
              <a:rPr lang="en-US" altLang="en-US" sz="4400" dirty="0">
                <a:solidFill>
                  <a:srgbClr val="000000"/>
                </a:solidFill>
                <a:latin typeface="Comic Sans MS" panose="030F0702030302020204" pitchFamily="66" charset="0"/>
              </a:rPr>
              <a:t>H </a:t>
            </a:r>
            <a:r>
              <a:rPr lang="en-US" altLang="en-US" sz="4400" dirty="0" err="1">
                <a:solidFill>
                  <a:srgbClr val="000000"/>
                </a:solidFill>
                <a:latin typeface="Comic Sans MS" panose="030F0702030302020204" pitchFamily="66" charset="0"/>
              </a:rPr>
              <a:t>H</a:t>
            </a:r>
            <a:endParaRPr lang="en-US" altLang="en-US" sz="4400" baseline="-25000" dirty="0">
              <a:solidFill>
                <a:srgbClr val="000000"/>
              </a:solidFill>
              <a:latin typeface="Comic Sans MS" panose="030F0702030302020204" pitchFamily="66" charset="0"/>
            </a:endParaRPr>
          </a:p>
          <a:p>
            <a:pPr eaLnBrk="1" hangingPunct="1">
              <a:spcBef>
                <a:spcPct val="0"/>
              </a:spcBef>
              <a:buFontTx/>
              <a:buNone/>
            </a:pPr>
            <a:endParaRPr lang="en-US" altLang="en-US" sz="4400" baseline="-25000" dirty="0">
              <a:solidFill>
                <a:srgbClr val="000000"/>
              </a:solidFill>
              <a:latin typeface="Comic Sans MS" panose="030F0702030302020204" pitchFamily="66" charset="0"/>
            </a:endParaRPr>
          </a:p>
          <a:p>
            <a:pPr eaLnBrk="1" hangingPunct="1">
              <a:spcBef>
                <a:spcPct val="0"/>
              </a:spcBef>
              <a:buFontTx/>
              <a:buNone/>
            </a:pPr>
            <a:endParaRPr lang="en-US" altLang="en-US" sz="4400" baseline="-25000" dirty="0">
              <a:solidFill>
                <a:srgbClr val="000000"/>
              </a:solidFill>
              <a:latin typeface="Comic Sans MS" panose="030F0702030302020204" pitchFamily="66" charset="0"/>
            </a:endParaRPr>
          </a:p>
          <a:p>
            <a:pPr eaLnBrk="1" hangingPunct="1">
              <a:spcBef>
                <a:spcPct val="0"/>
              </a:spcBef>
              <a:buFontTx/>
              <a:buNone/>
            </a:pPr>
            <a:endParaRPr lang="en-US" altLang="en-US" sz="4400" baseline="-25000" dirty="0">
              <a:solidFill>
                <a:srgbClr val="000000"/>
              </a:solidFill>
              <a:latin typeface="Comic Sans MS" panose="030F0702030302020204" pitchFamily="66" charset="0"/>
            </a:endParaRPr>
          </a:p>
          <a:p>
            <a:pPr eaLnBrk="1" hangingPunct="1">
              <a:spcBef>
                <a:spcPct val="0"/>
              </a:spcBef>
              <a:buFontTx/>
              <a:buNone/>
            </a:pPr>
            <a:r>
              <a:rPr lang="en-US" altLang="en-US" sz="4400" dirty="0">
                <a:solidFill>
                  <a:srgbClr val="000000"/>
                </a:solidFill>
                <a:latin typeface="Comic Sans MS" panose="030F0702030302020204" pitchFamily="66" charset="0"/>
              </a:rPr>
              <a:t>F</a:t>
            </a:r>
            <a:r>
              <a:rPr lang="en-US" altLang="en-US" sz="4400" baseline="-25000" dirty="0">
                <a:solidFill>
                  <a:srgbClr val="000000"/>
                </a:solidFill>
                <a:latin typeface="Comic Sans MS" panose="030F0702030302020204" pitchFamily="66" charset="0"/>
              </a:rPr>
              <a:t>2         </a:t>
            </a:r>
            <a:r>
              <a:rPr lang="en-US" altLang="en-US" sz="4400" dirty="0">
                <a:solidFill>
                  <a:srgbClr val="000000"/>
                </a:solidFill>
                <a:latin typeface="Comic Sans MS" panose="030F0702030302020204" pitchFamily="66" charset="0"/>
              </a:rPr>
              <a:t>         </a:t>
            </a:r>
            <a:r>
              <a:rPr lang="en-US" altLang="en-US" sz="800" dirty="0">
                <a:solidFill>
                  <a:srgbClr val="000000"/>
                </a:solidFill>
                <a:latin typeface="Comic Sans MS" panose="030F0702030302020204" pitchFamily="66" charset="0"/>
              </a:rPr>
              <a:t> </a:t>
            </a:r>
            <a:r>
              <a:rPr lang="en-US" altLang="en-US" sz="4400" dirty="0">
                <a:solidFill>
                  <a:srgbClr val="000000"/>
                </a:solidFill>
                <a:latin typeface="Comic Sans MS" panose="030F0702030302020204" pitchFamily="66" charset="0"/>
              </a:rPr>
              <a:t>       F  </a:t>
            </a:r>
            <a:r>
              <a:rPr lang="en-US" altLang="en-US" sz="4400" dirty="0" err="1">
                <a:solidFill>
                  <a:srgbClr val="000000"/>
                </a:solidFill>
                <a:latin typeface="Comic Sans MS" panose="030F0702030302020204" pitchFamily="66" charset="0"/>
              </a:rPr>
              <a:t>F</a:t>
            </a:r>
            <a:endParaRPr lang="en-US" altLang="en-US" sz="1800" dirty="0">
              <a:solidFill>
                <a:srgbClr val="000000"/>
              </a:solidFill>
            </a:endParaRPr>
          </a:p>
        </p:txBody>
      </p:sp>
      <p:sp>
        <p:nvSpPr>
          <p:cNvPr id="4" name="Oval 5">
            <a:extLst>
              <a:ext uri="{FF2B5EF4-FFF2-40B4-BE49-F238E27FC236}">
                <a16:creationId xmlns:a16="http://schemas.microsoft.com/office/drawing/2014/main" id="{56014E05-6765-4E31-86A0-27FB33A2EDF1}"/>
              </a:ext>
            </a:extLst>
          </p:cNvPr>
          <p:cNvSpPr>
            <a:spLocks noChangeArrowheads="1"/>
          </p:cNvSpPr>
          <p:nvPr/>
        </p:nvSpPr>
        <p:spPr bwMode="auto">
          <a:xfrm>
            <a:off x="4953000" y="3124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 name="Oval 6">
            <a:extLst>
              <a:ext uri="{FF2B5EF4-FFF2-40B4-BE49-F238E27FC236}">
                <a16:creationId xmlns:a16="http://schemas.microsoft.com/office/drawing/2014/main" id="{0037522B-429D-4D75-8EA9-84C124876F8B}"/>
              </a:ext>
            </a:extLst>
          </p:cNvPr>
          <p:cNvSpPr>
            <a:spLocks noChangeArrowheads="1"/>
          </p:cNvSpPr>
          <p:nvPr/>
        </p:nvSpPr>
        <p:spPr bwMode="auto">
          <a:xfrm>
            <a:off x="4953000" y="325278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6" name="Oval 23">
            <a:extLst>
              <a:ext uri="{FF2B5EF4-FFF2-40B4-BE49-F238E27FC236}">
                <a16:creationId xmlns:a16="http://schemas.microsoft.com/office/drawing/2014/main" id="{99046A22-1876-42AE-89E8-41A979BF42F7}"/>
              </a:ext>
            </a:extLst>
          </p:cNvPr>
          <p:cNvSpPr>
            <a:spLocks noChangeArrowheads="1"/>
          </p:cNvSpPr>
          <p:nvPr/>
        </p:nvSpPr>
        <p:spPr bwMode="auto">
          <a:xfrm>
            <a:off x="5105400" y="5105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7" name="Oval 24">
            <a:extLst>
              <a:ext uri="{FF2B5EF4-FFF2-40B4-BE49-F238E27FC236}">
                <a16:creationId xmlns:a16="http://schemas.microsoft.com/office/drawing/2014/main" id="{4037BF49-8437-4EDD-9CE1-16544F5445EC}"/>
              </a:ext>
            </a:extLst>
          </p:cNvPr>
          <p:cNvSpPr>
            <a:spLocks noChangeArrowheads="1"/>
          </p:cNvSpPr>
          <p:nvPr/>
        </p:nvSpPr>
        <p:spPr bwMode="auto">
          <a:xfrm>
            <a:off x="5105400" y="5257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8" name="Oval 25">
            <a:extLst>
              <a:ext uri="{FF2B5EF4-FFF2-40B4-BE49-F238E27FC236}">
                <a16:creationId xmlns:a16="http://schemas.microsoft.com/office/drawing/2014/main" id="{C0EF6EDB-1C0A-4FAC-81AD-B25DE8D4BDE8}"/>
              </a:ext>
            </a:extLst>
          </p:cNvPr>
          <p:cNvSpPr>
            <a:spLocks noChangeArrowheads="1"/>
          </p:cNvSpPr>
          <p:nvPr/>
        </p:nvSpPr>
        <p:spPr bwMode="auto">
          <a:xfrm>
            <a:off x="5715000" y="5105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 name="Oval 26">
            <a:extLst>
              <a:ext uri="{FF2B5EF4-FFF2-40B4-BE49-F238E27FC236}">
                <a16:creationId xmlns:a16="http://schemas.microsoft.com/office/drawing/2014/main" id="{DE49071B-C109-48FE-BFE6-A05D843732EF}"/>
              </a:ext>
            </a:extLst>
          </p:cNvPr>
          <p:cNvSpPr>
            <a:spLocks noChangeArrowheads="1"/>
          </p:cNvSpPr>
          <p:nvPr/>
        </p:nvSpPr>
        <p:spPr bwMode="auto">
          <a:xfrm>
            <a:off x="5715000" y="5257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0" name="Oval 27">
            <a:extLst>
              <a:ext uri="{FF2B5EF4-FFF2-40B4-BE49-F238E27FC236}">
                <a16:creationId xmlns:a16="http://schemas.microsoft.com/office/drawing/2014/main" id="{8A8D29E1-C2AC-47C9-A323-664CDEAEAEF0}"/>
              </a:ext>
            </a:extLst>
          </p:cNvPr>
          <p:cNvSpPr>
            <a:spLocks noChangeArrowheads="1"/>
          </p:cNvSpPr>
          <p:nvPr/>
        </p:nvSpPr>
        <p:spPr bwMode="auto">
          <a:xfrm>
            <a:off x="4495800" y="5105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 name="Oval 28">
            <a:extLst>
              <a:ext uri="{FF2B5EF4-FFF2-40B4-BE49-F238E27FC236}">
                <a16:creationId xmlns:a16="http://schemas.microsoft.com/office/drawing/2014/main" id="{0D41B6AB-9E58-4BE2-961F-4D924F837287}"/>
              </a:ext>
            </a:extLst>
          </p:cNvPr>
          <p:cNvSpPr>
            <a:spLocks noChangeArrowheads="1"/>
          </p:cNvSpPr>
          <p:nvPr/>
        </p:nvSpPr>
        <p:spPr bwMode="auto">
          <a:xfrm>
            <a:off x="4495800" y="5257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 name="Oval 29">
            <a:extLst>
              <a:ext uri="{FF2B5EF4-FFF2-40B4-BE49-F238E27FC236}">
                <a16:creationId xmlns:a16="http://schemas.microsoft.com/office/drawing/2014/main" id="{DCB0C0BB-518E-4ED9-8863-A39B7DC77B3B}"/>
              </a:ext>
            </a:extLst>
          </p:cNvPr>
          <p:cNvSpPr>
            <a:spLocks noChangeArrowheads="1"/>
          </p:cNvSpPr>
          <p:nvPr/>
        </p:nvSpPr>
        <p:spPr bwMode="auto">
          <a:xfrm>
            <a:off x="4724400" y="5562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3" name="Oval 30">
            <a:extLst>
              <a:ext uri="{FF2B5EF4-FFF2-40B4-BE49-F238E27FC236}">
                <a16:creationId xmlns:a16="http://schemas.microsoft.com/office/drawing/2014/main" id="{F0B02A6F-FBDD-435B-983A-0F09AA6CAE72}"/>
              </a:ext>
            </a:extLst>
          </p:cNvPr>
          <p:cNvSpPr>
            <a:spLocks noChangeArrowheads="1"/>
          </p:cNvSpPr>
          <p:nvPr/>
        </p:nvSpPr>
        <p:spPr bwMode="auto">
          <a:xfrm>
            <a:off x="4876800" y="5562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4" name="Oval 31">
            <a:extLst>
              <a:ext uri="{FF2B5EF4-FFF2-40B4-BE49-F238E27FC236}">
                <a16:creationId xmlns:a16="http://schemas.microsoft.com/office/drawing/2014/main" id="{9421D889-89E9-4FAC-A0BB-06D835B7E4AF}"/>
              </a:ext>
            </a:extLst>
          </p:cNvPr>
          <p:cNvSpPr>
            <a:spLocks noChangeArrowheads="1"/>
          </p:cNvSpPr>
          <p:nvPr/>
        </p:nvSpPr>
        <p:spPr bwMode="auto">
          <a:xfrm>
            <a:off x="4724400" y="4800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 name="Oval 32">
            <a:extLst>
              <a:ext uri="{FF2B5EF4-FFF2-40B4-BE49-F238E27FC236}">
                <a16:creationId xmlns:a16="http://schemas.microsoft.com/office/drawing/2014/main" id="{89F5F525-8164-4B17-9291-E80E0612C521}"/>
              </a:ext>
            </a:extLst>
          </p:cNvPr>
          <p:cNvSpPr>
            <a:spLocks noChangeArrowheads="1"/>
          </p:cNvSpPr>
          <p:nvPr/>
        </p:nvSpPr>
        <p:spPr bwMode="auto">
          <a:xfrm>
            <a:off x="4876800" y="4800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6" name="Oval 33">
            <a:extLst>
              <a:ext uri="{FF2B5EF4-FFF2-40B4-BE49-F238E27FC236}">
                <a16:creationId xmlns:a16="http://schemas.microsoft.com/office/drawing/2014/main" id="{775653A7-08D7-45DF-AEB7-078BE97FE540}"/>
              </a:ext>
            </a:extLst>
          </p:cNvPr>
          <p:cNvSpPr>
            <a:spLocks noChangeArrowheads="1"/>
          </p:cNvSpPr>
          <p:nvPr/>
        </p:nvSpPr>
        <p:spPr bwMode="auto">
          <a:xfrm>
            <a:off x="5334000" y="4800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 name="Oval 34">
            <a:extLst>
              <a:ext uri="{FF2B5EF4-FFF2-40B4-BE49-F238E27FC236}">
                <a16:creationId xmlns:a16="http://schemas.microsoft.com/office/drawing/2014/main" id="{1DAFDC68-1C65-49AB-BC0C-27F299425A79}"/>
              </a:ext>
            </a:extLst>
          </p:cNvPr>
          <p:cNvSpPr>
            <a:spLocks noChangeArrowheads="1"/>
          </p:cNvSpPr>
          <p:nvPr/>
        </p:nvSpPr>
        <p:spPr bwMode="auto">
          <a:xfrm>
            <a:off x="5486400" y="4800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8" name="Oval 35">
            <a:extLst>
              <a:ext uri="{FF2B5EF4-FFF2-40B4-BE49-F238E27FC236}">
                <a16:creationId xmlns:a16="http://schemas.microsoft.com/office/drawing/2014/main" id="{13658FEF-1EF1-428D-BAE3-3B72C40C9E0E}"/>
              </a:ext>
            </a:extLst>
          </p:cNvPr>
          <p:cNvSpPr>
            <a:spLocks noChangeArrowheads="1"/>
          </p:cNvSpPr>
          <p:nvPr/>
        </p:nvSpPr>
        <p:spPr bwMode="auto">
          <a:xfrm>
            <a:off x="5334000" y="5562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9" name="Oval 36">
            <a:extLst>
              <a:ext uri="{FF2B5EF4-FFF2-40B4-BE49-F238E27FC236}">
                <a16:creationId xmlns:a16="http://schemas.microsoft.com/office/drawing/2014/main" id="{D7B17159-B7BE-475D-B7A8-CACB826130FD}"/>
              </a:ext>
            </a:extLst>
          </p:cNvPr>
          <p:cNvSpPr>
            <a:spLocks noChangeArrowheads="1"/>
          </p:cNvSpPr>
          <p:nvPr/>
        </p:nvSpPr>
        <p:spPr bwMode="auto">
          <a:xfrm>
            <a:off x="5486400" y="5562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 name="TextBox 1">
            <a:extLst>
              <a:ext uri="{FF2B5EF4-FFF2-40B4-BE49-F238E27FC236}">
                <a16:creationId xmlns:a16="http://schemas.microsoft.com/office/drawing/2014/main" id="{A0EBEC16-699B-D2D9-EA0F-58FACF613ED0}"/>
              </a:ext>
            </a:extLst>
          </p:cNvPr>
          <p:cNvSpPr txBox="1"/>
          <p:nvPr/>
        </p:nvSpPr>
        <p:spPr>
          <a:xfrm>
            <a:off x="6717385" y="2321391"/>
            <a:ext cx="2438399" cy="3416320"/>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Hydrogen is too small to follow the octet rule.  It fills up the baby sized first orbital. </a:t>
            </a:r>
          </a:p>
          <a:p>
            <a:pPr algn="ctr"/>
            <a:endParaRPr lang="en-US" sz="2400" dirty="0">
              <a:solidFill>
                <a:srgbClr val="FF0000"/>
              </a:solidFill>
              <a:latin typeface="Times New Roman" panose="02020603050405020304" pitchFamily="18" charset="0"/>
              <a:cs typeface="Times New Roman" panose="02020603050405020304" pitchFamily="18" charset="0"/>
            </a:endParaRPr>
          </a:p>
          <a:p>
            <a:pPr algn="ct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400" dirty="0">
                <a:solidFill>
                  <a:srgbClr val="0000CC"/>
                </a:solidFill>
                <a:latin typeface="Times New Roman" panose="02020603050405020304" pitchFamily="18" charset="0"/>
                <a:cs typeface="Times New Roman" panose="02020603050405020304" pitchFamily="18" charset="0"/>
              </a:rPr>
              <a:t>Fluorine follows the octet rule.</a:t>
            </a:r>
            <a:r>
              <a:rPr lang="en-US" sz="24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64356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6497" y="0"/>
            <a:ext cx="91440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48.  In covalent bonds, all atoms get to share enough electrons so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that they get full valence orbitals </a:t>
            </a:r>
            <a:r>
              <a:rPr lang="en-US" altLang="en-US" sz="2400" i="1" u="sng" dirty="0">
                <a:solidFill>
                  <a:srgbClr val="0000CC"/>
                </a:solidFill>
                <a:latin typeface="Times New Roman" panose="02020603050405020304" pitchFamily="18" charset="0"/>
                <a:cs typeface="Times New Roman" panose="02020603050405020304" pitchFamily="18" charset="0"/>
              </a:rPr>
              <a:t>at least some of the time</a:t>
            </a:r>
            <a:r>
              <a:rPr lang="en-US" altLang="en-US" sz="2400" dirty="0">
                <a:solidFill>
                  <a:srgbClr val="000000"/>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6741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6497" y="0"/>
            <a:ext cx="9144000" cy="660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48.  In covalent bonds, all atoms get to share enough electrons so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that they get full valence orbitals </a:t>
            </a:r>
            <a:r>
              <a:rPr lang="en-US" altLang="en-US" sz="2400" i="1" u="sng" dirty="0">
                <a:solidFill>
                  <a:srgbClr val="0000CC"/>
                </a:solidFill>
                <a:latin typeface="Times New Roman" panose="02020603050405020304" pitchFamily="18" charset="0"/>
                <a:cs typeface="Times New Roman" panose="02020603050405020304" pitchFamily="18" charset="0"/>
              </a:rPr>
              <a:t>at least some of the time</a:t>
            </a:r>
            <a:r>
              <a:rPr lang="en-US" altLang="en-US" sz="2400" dirty="0">
                <a:solidFill>
                  <a:srgbClr val="000000"/>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sz="1800" dirty="0">
              <a:solidFill>
                <a:srgbClr val="000000"/>
              </a:solidFill>
              <a:latin typeface="Times New Roman" panose="02020603050405020304" pitchFamily="18" charset="0"/>
              <a:cs typeface="Times New Roman" panose="02020603050405020304" pitchFamily="18" charset="0"/>
            </a:endParaRPr>
          </a:p>
          <a:p>
            <a:pPr marL="457200" indent="-457200" eaLnBrk="1" hangingPunct="1">
              <a:spcBef>
                <a:spcPct val="50000"/>
              </a:spcBef>
              <a:buFontTx/>
              <a:buAutoNum type="arabicPeriod" startAt="49"/>
            </a:pPr>
            <a:r>
              <a:rPr lang="en-US" altLang="en-US" sz="2400" dirty="0">
                <a:solidFill>
                  <a:srgbClr val="000000"/>
                </a:solidFill>
                <a:latin typeface="Times New Roman" panose="02020603050405020304" pitchFamily="18" charset="0"/>
                <a:cs typeface="Times New Roman" panose="02020603050405020304" pitchFamily="18" charset="0"/>
              </a:rPr>
              <a:t>The bonds in H</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 and F</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  are called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SINGLE NONPOLAR COVALENT bonds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because they only share </a:t>
            </a:r>
            <a:r>
              <a:rPr lang="en-US" altLang="en-US" sz="2400" u="sng" dirty="0">
                <a:solidFill>
                  <a:srgbClr val="0000CC"/>
                </a:solidFill>
                <a:latin typeface="Times New Roman" panose="02020603050405020304" pitchFamily="18" charset="0"/>
                <a:cs typeface="Times New Roman" panose="02020603050405020304" pitchFamily="18" charset="0"/>
              </a:rPr>
              <a:t>one pair of electrons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(one electron from each atom)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AND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0000CC"/>
                </a:solidFill>
                <a:latin typeface="Times New Roman" panose="02020603050405020304" pitchFamily="18" charset="0"/>
                <a:cs typeface="Times New Roman" panose="02020603050405020304" pitchFamily="18" charset="0"/>
              </a:rPr>
              <a:t>because there is no difference between their</a:t>
            </a:r>
            <a:br>
              <a:rPr lang="en-US" altLang="en-US" sz="2400" dirty="0">
                <a:solidFill>
                  <a:srgbClr val="0000CC"/>
                </a:solidFill>
                <a:latin typeface="Times New Roman" panose="02020603050405020304" pitchFamily="18" charset="0"/>
                <a:cs typeface="Times New Roman" panose="02020603050405020304" pitchFamily="18" charset="0"/>
              </a:rPr>
            </a:br>
            <a:r>
              <a:rPr lang="en-US" altLang="en-US" sz="2400" dirty="0">
                <a:solidFill>
                  <a:srgbClr val="0000CC"/>
                </a:solidFill>
                <a:latin typeface="Times New Roman" panose="02020603050405020304" pitchFamily="18" charset="0"/>
                <a:cs typeface="Times New Roman" panose="02020603050405020304" pitchFamily="18" charset="0"/>
              </a:rPr>
              <a:t>        electronegativity values </a:t>
            </a:r>
            <a:br>
              <a:rPr lang="en-US" altLang="en-US" sz="2400" dirty="0">
                <a:solidFill>
                  <a:srgbClr val="0000CC"/>
                </a:solidFill>
                <a:latin typeface="Times New Roman" panose="02020603050405020304" pitchFamily="18" charset="0"/>
                <a:cs typeface="Times New Roman" panose="02020603050405020304" pitchFamily="18" charset="0"/>
              </a:rPr>
            </a:br>
            <a:br>
              <a:rPr lang="en-US" altLang="en-US" sz="2400" dirty="0">
                <a:solidFill>
                  <a:srgbClr val="0000CC"/>
                </a:solidFill>
                <a:latin typeface="Times New Roman" panose="02020603050405020304" pitchFamily="18" charset="0"/>
                <a:cs typeface="Times New Roman" panose="02020603050405020304" pitchFamily="18" charset="0"/>
              </a:rPr>
            </a:br>
            <a:r>
              <a:rPr lang="en-US" altLang="en-US" sz="2400" dirty="0">
                <a:solidFill>
                  <a:srgbClr val="0000CC"/>
                </a:solidFill>
                <a:latin typeface="Times New Roman" panose="02020603050405020304" pitchFamily="18" charset="0"/>
                <a:cs typeface="Times New Roman" panose="02020603050405020304" pitchFamily="18" charset="0"/>
              </a:rPr>
              <a:t> Table S: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H has EN Value of 2.2      2.2 – 2.2 = 0 difference</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a:solidFill>
                  <a:srgbClr val="006600"/>
                </a:solidFill>
                <a:latin typeface="Times New Roman" panose="02020603050405020304" pitchFamily="18" charset="0"/>
                <a:cs typeface="Times New Roman" panose="02020603050405020304" pitchFamily="18" charset="0"/>
              </a:rPr>
              <a:t>F has EN Value of 4.0      4.0 – 4.0 = 0 difference</a:t>
            </a:r>
            <a:br>
              <a:rPr lang="en-US" altLang="en-US" sz="2400" dirty="0">
                <a:solidFill>
                  <a:srgbClr val="006600"/>
                </a:solidFill>
                <a:latin typeface="Times New Roman" panose="02020603050405020304" pitchFamily="18" charset="0"/>
                <a:cs typeface="Times New Roman" panose="02020603050405020304" pitchFamily="18" charset="0"/>
              </a:rPr>
            </a:br>
            <a:br>
              <a:rPr lang="en-US" altLang="en-US" sz="2400" dirty="0">
                <a:solidFill>
                  <a:srgbClr val="0066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no EN Value difference means that both atoms pull electrons equally, they are shared FAIRLY in the bond. </a:t>
            </a:r>
            <a:endParaRPr lang="en-US" altLang="en-US" sz="1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809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0" y="0"/>
            <a:ext cx="91440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3300"/>
                </a:solidFill>
                <a:latin typeface="Times New Roman" panose="02020603050405020304" pitchFamily="18" charset="0"/>
                <a:cs typeface="Times New Roman" panose="02020603050405020304" pitchFamily="18" charset="0"/>
              </a:rPr>
              <a:t>50.</a:t>
            </a:r>
            <a:r>
              <a:rPr lang="en-US" altLang="en-US" sz="1800" dirty="0">
                <a:solidFill>
                  <a:srgbClr val="000000"/>
                </a:solidFill>
                <a:latin typeface="Times New Roman" panose="02020603050405020304" pitchFamily="18" charset="0"/>
                <a:cs typeface="Times New Roman" panose="02020603050405020304" pitchFamily="18" charset="0"/>
              </a:rPr>
              <a:t>     </a:t>
            </a:r>
            <a:r>
              <a:rPr lang="en-US" altLang="en-US" sz="4000" dirty="0">
                <a:solidFill>
                  <a:srgbClr val="003300"/>
                </a:solidFill>
                <a:latin typeface="Times New Roman" panose="02020603050405020304" pitchFamily="18" charset="0"/>
                <a:cs typeface="Times New Roman" panose="02020603050405020304" pitchFamily="18" charset="0"/>
              </a:rPr>
              <a:t> H</a:t>
            </a:r>
            <a:r>
              <a:rPr lang="en-US" altLang="en-US" sz="4000" baseline="-25000" dirty="0">
                <a:solidFill>
                  <a:srgbClr val="003300"/>
                </a:solidFill>
                <a:latin typeface="Times New Roman" panose="02020603050405020304" pitchFamily="18" charset="0"/>
                <a:cs typeface="Times New Roman" panose="02020603050405020304" pitchFamily="18" charset="0"/>
              </a:rPr>
              <a:t>2</a:t>
            </a:r>
            <a:r>
              <a:rPr lang="en-US" altLang="en-US" sz="4000" dirty="0">
                <a:solidFill>
                  <a:srgbClr val="003300"/>
                </a:solidFill>
                <a:latin typeface="Times New Roman" panose="02020603050405020304" pitchFamily="18" charset="0"/>
                <a:cs typeface="Times New Roman" panose="02020603050405020304" pitchFamily="18" charset="0"/>
              </a:rPr>
              <a:t> + F</a:t>
            </a:r>
            <a:r>
              <a:rPr lang="en-US" altLang="en-US" sz="4000" baseline="-25000" dirty="0">
                <a:solidFill>
                  <a:srgbClr val="003300"/>
                </a:solidFill>
                <a:latin typeface="Times New Roman" panose="02020603050405020304" pitchFamily="18" charset="0"/>
                <a:cs typeface="Times New Roman" panose="02020603050405020304" pitchFamily="18" charset="0"/>
              </a:rPr>
              <a:t>2</a:t>
            </a:r>
            <a:r>
              <a:rPr lang="en-US" altLang="en-US" sz="4000" dirty="0">
                <a:solidFill>
                  <a:srgbClr val="003300"/>
                </a:solidFill>
                <a:latin typeface="Times New Roman" panose="02020603050405020304" pitchFamily="18" charset="0"/>
                <a:cs typeface="Times New Roman" panose="02020603050405020304" pitchFamily="18" charset="0"/>
              </a:rPr>
              <a:t> both have </a:t>
            </a:r>
            <a:br>
              <a:rPr lang="en-US" altLang="en-US" sz="4000" dirty="0">
                <a:solidFill>
                  <a:srgbClr val="003300"/>
                </a:solidFill>
                <a:latin typeface="Times New Roman" panose="02020603050405020304" pitchFamily="18" charset="0"/>
                <a:cs typeface="Times New Roman" panose="02020603050405020304" pitchFamily="18" charset="0"/>
              </a:rPr>
            </a:br>
            <a:r>
              <a:rPr lang="en-US" altLang="en-US" sz="4000" u="sng" dirty="0">
                <a:solidFill>
                  <a:srgbClr val="0000CC"/>
                </a:solidFill>
                <a:latin typeface="Times New Roman" panose="02020603050405020304" pitchFamily="18" charset="0"/>
                <a:cs typeface="Times New Roman" panose="02020603050405020304" pitchFamily="18" charset="0"/>
              </a:rPr>
              <a:t>SINGLE NONPOLAR COVALENT</a:t>
            </a:r>
            <a:r>
              <a:rPr lang="en-US" altLang="en-US" sz="4000" dirty="0">
                <a:solidFill>
                  <a:srgbClr val="0000CC"/>
                </a:solidFill>
                <a:latin typeface="Times New Roman" panose="02020603050405020304" pitchFamily="18" charset="0"/>
                <a:cs typeface="Times New Roman" panose="02020603050405020304" pitchFamily="18" charset="0"/>
              </a:rPr>
              <a:t> bonds</a:t>
            </a:r>
            <a:br>
              <a:rPr lang="en-US" altLang="en-US" sz="4000" dirty="0">
                <a:solidFill>
                  <a:srgbClr val="0000CC"/>
                </a:solidFill>
                <a:latin typeface="Times New Roman" panose="02020603050405020304" pitchFamily="18" charset="0"/>
                <a:cs typeface="Times New Roman" panose="02020603050405020304" pitchFamily="18" charset="0"/>
              </a:rPr>
            </a:br>
            <a:br>
              <a:rPr lang="en-US" altLang="en-US" sz="4000" dirty="0">
                <a:solidFill>
                  <a:srgbClr val="0000CC"/>
                </a:solidFill>
                <a:latin typeface="Times New Roman" panose="02020603050405020304" pitchFamily="18" charset="0"/>
                <a:cs typeface="Times New Roman" panose="02020603050405020304" pitchFamily="18" charset="0"/>
              </a:rPr>
            </a:br>
            <a:r>
              <a:rPr lang="en-US" altLang="en-US" sz="4000" dirty="0">
                <a:solidFill>
                  <a:srgbClr val="0000CC"/>
                </a:solidFill>
                <a:latin typeface="Times New Roman" panose="02020603050405020304" pitchFamily="18" charset="0"/>
                <a:cs typeface="Times New Roman" panose="02020603050405020304" pitchFamily="18" charset="0"/>
              </a:rPr>
              <a:t>because in both molecules the atoms share ONE PAIR of ELECTRONS</a:t>
            </a:r>
          </a:p>
          <a:p>
            <a:pPr eaLnBrk="1" hangingPunct="1">
              <a:spcBef>
                <a:spcPct val="50000"/>
              </a:spcBef>
              <a:buFontTx/>
              <a:buNone/>
            </a:pPr>
            <a:r>
              <a:rPr lang="en-US" altLang="en-US" sz="4000" dirty="0">
                <a:solidFill>
                  <a:srgbClr val="0000CC"/>
                </a:solidFill>
                <a:latin typeface="Times New Roman" panose="02020603050405020304" pitchFamily="18" charset="0"/>
                <a:cs typeface="Times New Roman" panose="02020603050405020304" pitchFamily="18" charset="0"/>
              </a:rPr>
              <a:t>And…</a:t>
            </a:r>
            <a:br>
              <a:rPr lang="en-US" altLang="en-US" sz="4000" dirty="0">
                <a:solidFill>
                  <a:srgbClr val="0000CC"/>
                </a:solidFill>
                <a:latin typeface="Times New Roman" panose="02020603050405020304" pitchFamily="18" charset="0"/>
                <a:cs typeface="Times New Roman" panose="02020603050405020304" pitchFamily="18" charset="0"/>
              </a:rPr>
            </a:br>
            <a:br>
              <a:rPr lang="en-US" altLang="en-US" sz="4000" dirty="0">
                <a:solidFill>
                  <a:srgbClr val="0000CC"/>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with no EN Value difference, the electrons are shared evenly, there is not a more negative or more positive “side” to the bond. </a:t>
            </a:r>
            <a:endParaRPr lang="en-US" altLang="en-US" sz="1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8304055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0" y="0"/>
            <a:ext cx="9144000" cy="641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3600" dirty="0">
                <a:solidFill>
                  <a:srgbClr val="000000"/>
                </a:solidFill>
                <a:latin typeface="Dreaming Outloud Pro" panose="03050502040302030504" pitchFamily="66" charset="0"/>
                <a:cs typeface="Dreaming Outloud Pro" panose="03050502040302030504" pitchFamily="66" charset="0"/>
              </a:rPr>
              <a:t>51.  Draw the Lewis Dot Diagram for HCl </a:t>
            </a:r>
            <a:br>
              <a:rPr lang="en-US" altLang="en-US" sz="3600" dirty="0">
                <a:solidFill>
                  <a:srgbClr val="000000"/>
                </a:solidFill>
                <a:latin typeface="Dreaming Outloud Pro" panose="03050502040302030504" pitchFamily="66" charset="0"/>
                <a:cs typeface="Dreaming Outloud Pro" panose="03050502040302030504" pitchFamily="66" charset="0"/>
              </a:rPr>
            </a:br>
            <a:r>
              <a:rPr lang="en-US" altLang="en-US" sz="3600" dirty="0">
                <a:solidFill>
                  <a:srgbClr val="000000"/>
                </a:solidFill>
                <a:latin typeface="Dreaming Outloud Pro" panose="03050502040302030504" pitchFamily="66" charset="0"/>
                <a:cs typeface="Dreaming Outloud Pro" panose="03050502040302030504" pitchFamily="66" charset="0"/>
              </a:rPr>
              <a:t>      and name the bond present.    </a:t>
            </a:r>
          </a:p>
          <a:p>
            <a:pPr eaLnBrk="1" hangingPunct="1">
              <a:spcBef>
                <a:spcPct val="0"/>
              </a:spcBef>
              <a:buFontTx/>
              <a:buNone/>
            </a:pPr>
            <a:br>
              <a:rPr lang="en-US" altLang="en-US" sz="3600" dirty="0">
                <a:solidFill>
                  <a:srgbClr val="000000"/>
                </a:solidFill>
              </a:rPr>
            </a:br>
            <a:endParaRPr lang="en-US" altLang="en-US" sz="3600" dirty="0">
              <a:solidFill>
                <a:srgbClr val="000000"/>
              </a:solidFill>
            </a:endParaRPr>
          </a:p>
          <a:p>
            <a:pPr eaLnBrk="1" hangingPunct="1">
              <a:spcBef>
                <a:spcPct val="0"/>
              </a:spcBef>
              <a:buFontTx/>
              <a:buNone/>
            </a:pPr>
            <a:r>
              <a:rPr lang="en-US" altLang="en-US" sz="3600" dirty="0">
                <a:solidFill>
                  <a:srgbClr val="000000"/>
                </a:solidFill>
                <a:latin typeface="Times New Roman" panose="02020603050405020304" pitchFamily="18" charset="0"/>
                <a:cs typeface="Times New Roman" panose="02020603050405020304" pitchFamily="18" charset="0"/>
              </a:rPr>
              <a:t> </a:t>
            </a:r>
          </a:p>
          <a:p>
            <a:pPr eaLnBrk="1" hangingPunct="1">
              <a:spcBef>
                <a:spcPct val="0"/>
              </a:spcBef>
              <a:buFontTx/>
              <a:buNone/>
            </a:pPr>
            <a:endParaRPr lang="en-US" altLang="en-US" sz="3600" dirty="0">
              <a:solidFill>
                <a:srgbClr val="000000"/>
              </a:solidFill>
            </a:endParaRPr>
          </a:p>
          <a:p>
            <a:pPr eaLnBrk="1" hangingPunct="1">
              <a:spcBef>
                <a:spcPct val="0"/>
              </a:spcBef>
              <a:buFontTx/>
              <a:buNone/>
            </a:pPr>
            <a:endParaRPr lang="en-US" altLang="en-US" sz="3600" dirty="0">
              <a:solidFill>
                <a:srgbClr val="000000"/>
              </a:solidFill>
            </a:endParaRPr>
          </a:p>
          <a:p>
            <a:pPr eaLnBrk="1" hangingPunct="1">
              <a:spcBef>
                <a:spcPct val="0"/>
              </a:spcBef>
              <a:buFontTx/>
              <a:buNone/>
            </a:pPr>
            <a:endParaRPr lang="en-US" altLang="en-US" sz="3600" dirty="0">
              <a:solidFill>
                <a:srgbClr val="000000"/>
              </a:solidFill>
            </a:endParaRPr>
          </a:p>
          <a:p>
            <a:pPr eaLnBrk="1" hangingPunct="1">
              <a:spcBef>
                <a:spcPct val="0"/>
              </a:spcBef>
              <a:buFontTx/>
              <a:buNone/>
            </a:pPr>
            <a:endParaRPr lang="en-US" altLang="en-US" sz="3600" dirty="0">
              <a:solidFill>
                <a:srgbClr val="000000"/>
              </a:solidFill>
            </a:endParaRPr>
          </a:p>
          <a:p>
            <a:pPr eaLnBrk="1" hangingPunct="1">
              <a:spcBef>
                <a:spcPct val="0"/>
              </a:spcBef>
              <a:buFontTx/>
              <a:buNone/>
            </a:pPr>
            <a:endParaRPr lang="en-US" altLang="en-US" sz="3600" dirty="0">
              <a:solidFill>
                <a:srgbClr val="000000"/>
              </a:solidFill>
            </a:endParaRPr>
          </a:p>
          <a:p>
            <a:pPr eaLnBrk="1" hangingPunct="1">
              <a:spcBef>
                <a:spcPct val="0"/>
              </a:spcBef>
              <a:buFontTx/>
              <a:buNone/>
            </a:pPr>
            <a:r>
              <a:rPr lang="en-US" altLang="en-US" sz="3600" dirty="0">
                <a:solidFill>
                  <a:srgbClr val="000000"/>
                </a:solidFill>
              </a:rPr>
              <a:t> </a:t>
            </a:r>
          </a:p>
        </p:txBody>
      </p:sp>
    </p:spTree>
    <p:extLst>
      <p:ext uri="{BB962C8B-B14F-4D97-AF65-F5344CB8AC3E}">
        <p14:creationId xmlns:p14="http://schemas.microsoft.com/office/powerpoint/2010/main" val="31970852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19050" y="0"/>
            <a:ext cx="91059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3600" dirty="0">
                <a:solidFill>
                  <a:srgbClr val="000000"/>
                </a:solidFill>
                <a:latin typeface="Dreaming Outloud Pro" panose="03050502040302030504" pitchFamily="66" charset="0"/>
                <a:cs typeface="Dreaming Outloud Pro" panose="03050502040302030504" pitchFamily="66" charset="0"/>
              </a:rPr>
              <a:t>51.  Draw the Lewis Dot Diagram for HCl </a:t>
            </a:r>
            <a:br>
              <a:rPr lang="en-US" altLang="en-US" sz="3600" dirty="0">
                <a:solidFill>
                  <a:srgbClr val="000000"/>
                </a:solidFill>
                <a:latin typeface="Dreaming Outloud Pro" panose="03050502040302030504" pitchFamily="66" charset="0"/>
                <a:cs typeface="Dreaming Outloud Pro" panose="03050502040302030504" pitchFamily="66" charset="0"/>
              </a:rPr>
            </a:br>
            <a:r>
              <a:rPr lang="en-US" altLang="en-US" sz="3600" dirty="0">
                <a:solidFill>
                  <a:srgbClr val="000000"/>
                </a:solidFill>
                <a:latin typeface="Dreaming Outloud Pro" panose="03050502040302030504" pitchFamily="66" charset="0"/>
                <a:cs typeface="Dreaming Outloud Pro" panose="03050502040302030504" pitchFamily="66" charset="0"/>
              </a:rPr>
              <a:t>      and name the bond present.    </a:t>
            </a:r>
          </a:p>
          <a:p>
            <a:pPr eaLnBrk="1" hangingPunct="1">
              <a:spcBef>
                <a:spcPct val="0"/>
              </a:spcBef>
              <a:buFontTx/>
              <a:buNone/>
            </a:pPr>
            <a:endParaRPr lang="en-US" altLang="en-US" sz="36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3600" dirty="0">
              <a:solidFill>
                <a:srgbClr val="000000"/>
              </a:solidFill>
            </a:endParaRPr>
          </a:p>
          <a:p>
            <a:pPr eaLnBrk="1" hangingPunct="1">
              <a:spcBef>
                <a:spcPct val="0"/>
              </a:spcBef>
              <a:buFontTx/>
              <a:buNone/>
            </a:pPr>
            <a:endParaRPr lang="en-US" altLang="en-US" sz="3600" dirty="0">
              <a:solidFill>
                <a:srgbClr val="000000"/>
              </a:solidFill>
            </a:endParaRPr>
          </a:p>
          <a:p>
            <a:pPr eaLnBrk="1" hangingPunct="1">
              <a:spcBef>
                <a:spcPct val="0"/>
              </a:spcBef>
              <a:buFontTx/>
              <a:buNone/>
            </a:pPr>
            <a:endParaRPr lang="en-US" altLang="en-US" sz="3600" dirty="0">
              <a:solidFill>
                <a:srgbClr val="000000"/>
              </a:solidFill>
            </a:endParaRPr>
          </a:p>
          <a:p>
            <a:pPr eaLnBrk="1" hangingPunct="1">
              <a:spcBef>
                <a:spcPct val="0"/>
              </a:spcBef>
              <a:buFontTx/>
              <a:buNone/>
            </a:pPr>
            <a:endParaRPr lang="en-US" altLang="en-US" sz="3600" dirty="0">
              <a:solidFill>
                <a:srgbClr val="000000"/>
              </a:solidFill>
            </a:endParaRPr>
          </a:p>
          <a:p>
            <a:pPr eaLnBrk="1" hangingPunct="1">
              <a:spcBef>
                <a:spcPct val="0"/>
              </a:spcBef>
              <a:buFontTx/>
              <a:buNone/>
            </a:pPr>
            <a:endParaRPr lang="en-US" altLang="en-US" sz="3600" dirty="0">
              <a:solidFill>
                <a:srgbClr val="000000"/>
              </a:solidFill>
            </a:endParaRPr>
          </a:p>
          <a:p>
            <a:pPr eaLnBrk="1" hangingPunct="1">
              <a:spcBef>
                <a:spcPct val="0"/>
              </a:spcBef>
              <a:buFontTx/>
              <a:buNone/>
            </a:pPr>
            <a:r>
              <a:rPr lang="en-US" altLang="en-US" sz="3600" dirty="0">
                <a:solidFill>
                  <a:srgbClr val="000000"/>
                </a:solidFill>
              </a:rPr>
              <a:t> </a:t>
            </a:r>
          </a:p>
        </p:txBody>
      </p:sp>
      <p:sp>
        <p:nvSpPr>
          <p:cNvPr id="3" name="Text Box 3"/>
          <p:cNvSpPr txBox="1">
            <a:spLocks noChangeArrowheads="1"/>
          </p:cNvSpPr>
          <p:nvPr/>
        </p:nvSpPr>
        <p:spPr bwMode="auto">
          <a:xfrm>
            <a:off x="457200" y="2133600"/>
            <a:ext cx="449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dirty="0">
                <a:solidFill>
                  <a:srgbClr val="000000"/>
                </a:solidFill>
              </a:rPr>
              <a:t> H </a:t>
            </a:r>
            <a:r>
              <a:rPr lang="en-US" altLang="en-US" sz="5400" dirty="0">
                <a:solidFill>
                  <a:srgbClr val="FF0000"/>
                </a:solidFill>
              </a:rPr>
              <a:t>Cl</a:t>
            </a:r>
          </a:p>
        </p:txBody>
      </p:sp>
      <p:sp>
        <p:nvSpPr>
          <p:cNvPr id="4" name="Oval 4"/>
          <p:cNvSpPr>
            <a:spLocks noChangeArrowheads="1"/>
          </p:cNvSpPr>
          <p:nvPr/>
        </p:nvSpPr>
        <p:spPr bwMode="auto">
          <a:xfrm>
            <a:off x="1295400" y="2438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 name="Oval 5"/>
          <p:cNvSpPr>
            <a:spLocks noChangeArrowheads="1"/>
          </p:cNvSpPr>
          <p:nvPr/>
        </p:nvSpPr>
        <p:spPr bwMode="auto">
          <a:xfrm>
            <a:off x="1295400" y="2590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6" name="Oval 6"/>
          <p:cNvSpPr>
            <a:spLocks noChangeArrowheads="1"/>
          </p:cNvSpPr>
          <p:nvPr/>
        </p:nvSpPr>
        <p:spPr bwMode="auto">
          <a:xfrm>
            <a:off x="1600200" y="2971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7" name="Oval 7"/>
          <p:cNvSpPr>
            <a:spLocks noChangeArrowheads="1"/>
          </p:cNvSpPr>
          <p:nvPr/>
        </p:nvSpPr>
        <p:spPr bwMode="auto">
          <a:xfrm>
            <a:off x="1828800" y="2971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8" name="Oval 8"/>
          <p:cNvSpPr>
            <a:spLocks noChangeArrowheads="1"/>
          </p:cNvSpPr>
          <p:nvPr/>
        </p:nvSpPr>
        <p:spPr bwMode="auto">
          <a:xfrm>
            <a:off x="2133600" y="2667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 name="Oval 9"/>
          <p:cNvSpPr>
            <a:spLocks noChangeArrowheads="1"/>
          </p:cNvSpPr>
          <p:nvPr/>
        </p:nvSpPr>
        <p:spPr bwMode="auto">
          <a:xfrm>
            <a:off x="2133600" y="25146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0" name="Oval 10"/>
          <p:cNvSpPr>
            <a:spLocks noChangeArrowheads="1"/>
          </p:cNvSpPr>
          <p:nvPr/>
        </p:nvSpPr>
        <p:spPr bwMode="auto">
          <a:xfrm>
            <a:off x="1600200" y="2209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 name="Oval 11"/>
          <p:cNvSpPr>
            <a:spLocks noChangeArrowheads="1"/>
          </p:cNvSpPr>
          <p:nvPr/>
        </p:nvSpPr>
        <p:spPr bwMode="auto">
          <a:xfrm>
            <a:off x="1828800" y="2209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 name="Text Box 12"/>
          <p:cNvSpPr txBox="1">
            <a:spLocks noChangeArrowheads="1"/>
          </p:cNvSpPr>
          <p:nvPr/>
        </p:nvSpPr>
        <p:spPr bwMode="auto">
          <a:xfrm>
            <a:off x="2362200" y="2057400"/>
            <a:ext cx="676275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solidFill>
                  <a:srgbClr val="000000"/>
                </a:solidFill>
              </a:rPr>
              <a:t>	</a:t>
            </a:r>
            <a:r>
              <a:rPr lang="en-US" altLang="en-US" sz="1800" dirty="0">
                <a:solidFill>
                  <a:srgbClr val="000000"/>
                </a:solidFill>
                <a:latin typeface="Times New Roman" panose="02020603050405020304" pitchFamily="18" charset="0"/>
                <a:cs typeface="Times New Roman" panose="02020603050405020304" pitchFamily="18" charset="0"/>
              </a:rPr>
              <a:t>Chlorine gets to borrow one electron from </a:t>
            </a:r>
            <a:br>
              <a:rPr lang="en-US" altLang="en-US" sz="1800" dirty="0">
                <a:solidFill>
                  <a:srgbClr val="000000"/>
                </a:solidFill>
                <a:latin typeface="Times New Roman" panose="02020603050405020304" pitchFamily="18" charset="0"/>
                <a:cs typeface="Times New Roman" panose="02020603050405020304" pitchFamily="18" charset="0"/>
              </a:rPr>
            </a:br>
            <a:r>
              <a:rPr lang="en-US" altLang="en-US" sz="1800" dirty="0">
                <a:solidFill>
                  <a:srgbClr val="000000"/>
                </a:solidFill>
                <a:latin typeface="Times New Roman" panose="02020603050405020304" pitchFamily="18" charset="0"/>
                <a:cs typeface="Times New Roman" panose="02020603050405020304" pitchFamily="18" charset="0"/>
              </a:rPr>
              <a:t>	hydrogen to fill its larger orbital (octet rule).  </a:t>
            </a:r>
            <a:br>
              <a:rPr lang="en-US" altLang="en-US" sz="1800" dirty="0">
                <a:solidFill>
                  <a:srgbClr val="000000"/>
                </a:solidFill>
                <a:latin typeface="Times New Roman" panose="02020603050405020304" pitchFamily="18" charset="0"/>
                <a:cs typeface="Times New Roman" panose="02020603050405020304" pitchFamily="18" charset="0"/>
              </a:rPr>
            </a:br>
            <a:r>
              <a:rPr lang="en-US" altLang="en-US" sz="1800" dirty="0">
                <a:solidFill>
                  <a:srgbClr val="000000"/>
                </a:solidFill>
                <a:latin typeface="Times New Roman" panose="02020603050405020304" pitchFamily="18" charset="0"/>
                <a:cs typeface="Times New Roman" panose="02020603050405020304" pitchFamily="18" charset="0"/>
              </a:rPr>
              <a:t>	Hydrogen atoms can’t get “8” electrons, they </a:t>
            </a:r>
            <a:br>
              <a:rPr lang="en-US" altLang="en-US" sz="1800" dirty="0">
                <a:solidFill>
                  <a:srgbClr val="000000"/>
                </a:solidFill>
                <a:latin typeface="Times New Roman" panose="02020603050405020304" pitchFamily="18" charset="0"/>
                <a:cs typeface="Times New Roman" panose="02020603050405020304" pitchFamily="18" charset="0"/>
              </a:rPr>
            </a:br>
            <a:r>
              <a:rPr lang="en-US" altLang="en-US" sz="1800" dirty="0">
                <a:solidFill>
                  <a:srgbClr val="000000"/>
                </a:solidFill>
                <a:latin typeface="Times New Roman" panose="02020603050405020304" pitchFamily="18" charset="0"/>
                <a:cs typeface="Times New Roman" panose="02020603050405020304" pitchFamily="18" charset="0"/>
              </a:rPr>
              <a:t>	are too small, but it still follows the fill up my </a:t>
            </a:r>
            <a:br>
              <a:rPr lang="en-US" altLang="en-US" sz="1800" dirty="0">
                <a:solidFill>
                  <a:srgbClr val="000000"/>
                </a:solidFill>
                <a:latin typeface="Times New Roman" panose="02020603050405020304" pitchFamily="18" charset="0"/>
                <a:cs typeface="Times New Roman" panose="02020603050405020304" pitchFamily="18" charset="0"/>
              </a:rPr>
            </a:br>
            <a:r>
              <a:rPr lang="en-US" altLang="en-US" sz="1800" dirty="0">
                <a:solidFill>
                  <a:srgbClr val="000000"/>
                </a:solidFill>
                <a:latin typeface="Times New Roman" panose="02020603050405020304" pitchFamily="18" charset="0"/>
                <a:cs typeface="Times New Roman" panose="02020603050405020304" pitchFamily="18" charset="0"/>
              </a:rPr>
              <a:t>	baby sized orbital when I bond rule. </a:t>
            </a:r>
          </a:p>
          <a:p>
            <a:pPr eaLnBrk="1" hangingPunct="1">
              <a:spcBef>
                <a:spcPct val="50000"/>
              </a:spcBef>
              <a:buFontTx/>
              <a:buNone/>
            </a:pP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rgbClr val="000000"/>
                </a:solidFill>
                <a:latin typeface="Times New Roman" panose="02020603050405020304" pitchFamily="18" charset="0"/>
                <a:cs typeface="Times New Roman" panose="02020603050405020304" pitchFamily="18" charset="0"/>
              </a:rPr>
              <a:t>This is a </a:t>
            </a:r>
            <a:r>
              <a:rPr lang="en-US" altLang="en-US" b="1" u="sng" dirty="0">
                <a:solidFill>
                  <a:srgbClr val="FF0000"/>
                </a:solidFill>
                <a:latin typeface="Times New Roman" panose="02020603050405020304" pitchFamily="18" charset="0"/>
                <a:cs typeface="Times New Roman" panose="02020603050405020304" pitchFamily="18" charset="0"/>
              </a:rPr>
              <a:t>single polar covalent bond.  </a:t>
            </a:r>
          </a:p>
        </p:txBody>
      </p:sp>
      <p:sp>
        <p:nvSpPr>
          <p:cNvPr id="2" name="TextBox 1">
            <a:extLst>
              <a:ext uri="{FF2B5EF4-FFF2-40B4-BE49-F238E27FC236}">
                <a16:creationId xmlns:a16="http://schemas.microsoft.com/office/drawing/2014/main" id="{A20A2369-BF05-4877-8C36-38BC0315B531}"/>
              </a:ext>
            </a:extLst>
          </p:cNvPr>
          <p:cNvSpPr txBox="1"/>
          <p:nvPr/>
        </p:nvSpPr>
        <p:spPr>
          <a:xfrm>
            <a:off x="19050" y="5150048"/>
            <a:ext cx="9105900" cy="1200329"/>
          </a:xfrm>
          <a:prstGeom prst="rect">
            <a:avLst/>
          </a:prstGeom>
          <a:noFill/>
        </p:spPr>
        <p:txBody>
          <a:bodyPr wrap="square" rtlCol="0">
            <a:spAutoFit/>
          </a:bodyPr>
          <a:lstStyle/>
          <a:p>
            <a:r>
              <a:rPr lang="en-US" dirty="0"/>
              <a:t>                   </a:t>
            </a:r>
            <a:r>
              <a:rPr lang="en-US" sz="2400" dirty="0">
                <a:solidFill>
                  <a:srgbClr val="FF0000"/>
                </a:solidFill>
                <a:latin typeface="Times New Roman" panose="02020603050405020304" pitchFamily="18" charset="0"/>
                <a:cs typeface="Times New Roman" panose="02020603050405020304" pitchFamily="18" charset="0"/>
              </a:rPr>
              <a:t>Cl has 7 valence electrons, it needs to “borrow” one to get full.</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H has ONE valence electron, it needs to “borrow” one to get full</a:t>
            </a:r>
            <a:r>
              <a:rPr lang="en-US" sz="2400" dirty="0">
                <a:solidFill>
                  <a:srgbClr val="FF0000"/>
                </a:solidFill>
                <a:latin typeface="Times New Roman" panose="02020603050405020304" pitchFamily="18" charset="0"/>
                <a:cs typeface="Times New Roman" panose="02020603050405020304" pitchFamily="18" charset="0"/>
              </a:rPr>
              <a:t>. </a:t>
            </a:r>
          </a:p>
        </p:txBody>
      </p:sp>
      <p:cxnSp>
        <p:nvCxnSpPr>
          <p:cNvPr id="14" name="Straight Arrow Connector 13">
            <a:extLst>
              <a:ext uri="{FF2B5EF4-FFF2-40B4-BE49-F238E27FC236}">
                <a16:creationId xmlns:a16="http://schemas.microsoft.com/office/drawing/2014/main" id="{5651DB56-6096-468A-AEED-A36421E29582}"/>
              </a:ext>
            </a:extLst>
          </p:cNvPr>
          <p:cNvCxnSpPr>
            <a:cxnSpLocks/>
          </p:cNvCxnSpPr>
          <p:nvPr/>
        </p:nvCxnSpPr>
        <p:spPr>
          <a:xfrm flipV="1">
            <a:off x="381000" y="3028244"/>
            <a:ext cx="590550" cy="2839156"/>
          </a:xfrm>
          <a:prstGeom prst="straightConnector1">
            <a:avLst/>
          </a:prstGeom>
          <a:ln w="571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CAB5094-79ED-42B3-B82F-8B1D6AD905CF}"/>
              </a:ext>
            </a:extLst>
          </p:cNvPr>
          <p:cNvCxnSpPr>
            <a:cxnSpLocks/>
          </p:cNvCxnSpPr>
          <p:nvPr/>
        </p:nvCxnSpPr>
        <p:spPr>
          <a:xfrm flipV="1">
            <a:off x="1428750" y="3200400"/>
            <a:ext cx="323850" cy="18734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4911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862322"/>
          </a:xfrm>
          <a:prstGeom prst="rect">
            <a:avLst/>
          </a:prstGeom>
          <a:noFill/>
        </p:spPr>
        <p:txBody>
          <a:bodyPr wrap="square" rtlCol="0">
            <a:spAutoFit/>
          </a:bodyPr>
          <a:lstStyle/>
          <a:p>
            <a:pPr lvl="0" eaLnBrk="1" hangingPunct="1"/>
            <a:r>
              <a:rPr lang="en-US" altLang="en-US" sz="3600" dirty="0">
                <a:solidFill>
                  <a:srgbClr val="000000"/>
                </a:solidFill>
                <a:latin typeface="Times New Roman" panose="02020603050405020304" pitchFamily="18" charset="0"/>
                <a:cs typeface="Times New Roman" panose="02020603050405020304" pitchFamily="18" charset="0"/>
              </a:rPr>
              <a:t>52.  Draw the Lewis Dot Diagram for H</a:t>
            </a:r>
            <a:r>
              <a:rPr lang="en-US" altLang="en-US" sz="3600" baseline="-25000" dirty="0">
                <a:solidFill>
                  <a:srgbClr val="000000"/>
                </a:solidFill>
                <a:latin typeface="Times New Roman" panose="02020603050405020304" pitchFamily="18" charset="0"/>
                <a:cs typeface="Times New Roman" panose="02020603050405020304" pitchFamily="18" charset="0"/>
              </a:rPr>
              <a:t>2</a:t>
            </a:r>
            <a:r>
              <a:rPr lang="en-US" altLang="en-US" sz="3600" dirty="0">
                <a:solidFill>
                  <a:srgbClr val="000000"/>
                </a:solidFill>
                <a:latin typeface="Times New Roman" panose="02020603050405020304" pitchFamily="18" charset="0"/>
                <a:cs typeface="Times New Roman" panose="02020603050405020304" pitchFamily="18" charset="0"/>
              </a:rPr>
              <a:t>O and name the bonds present.    </a:t>
            </a:r>
          </a:p>
          <a:p>
            <a:pPr lvl="0" eaLnBrk="1" hangingPunct="1"/>
            <a:br>
              <a:rPr lang="en-US" altLang="en-US" sz="3600" dirty="0">
                <a:solidFill>
                  <a:srgbClr val="000000"/>
                </a:solidFill>
              </a:rPr>
            </a:br>
            <a:endParaRPr lang="en-US" altLang="en-US" sz="3600" dirty="0">
              <a:solidFill>
                <a:srgbClr val="000000"/>
              </a:solidFill>
            </a:endParaRPr>
          </a:p>
          <a:p>
            <a:pPr lvl="0" eaLnBrk="1" hangingPunct="1"/>
            <a:r>
              <a:rPr lang="en-US" altLang="en-US" sz="3600" dirty="0">
                <a:solidFill>
                  <a:srgbClr val="000000"/>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8051818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585323"/>
          </a:xfrm>
          <a:prstGeom prst="rect">
            <a:avLst/>
          </a:prstGeom>
          <a:noFill/>
        </p:spPr>
        <p:txBody>
          <a:bodyPr wrap="square" rtlCol="0">
            <a:spAutoFit/>
          </a:bodyPr>
          <a:lstStyle/>
          <a:p>
            <a:pPr lvl="0" eaLnBrk="1" hangingPunct="1"/>
            <a:r>
              <a:rPr lang="en-US" altLang="en-US" sz="3600" dirty="0">
                <a:solidFill>
                  <a:srgbClr val="000000"/>
                </a:solidFill>
                <a:latin typeface="Times New Roman" panose="02020603050405020304" pitchFamily="18" charset="0"/>
                <a:cs typeface="Times New Roman" panose="02020603050405020304" pitchFamily="18" charset="0"/>
              </a:rPr>
              <a:t>52.  Draw the Lewis Dot Diagram for H</a:t>
            </a:r>
            <a:r>
              <a:rPr lang="en-US" altLang="en-US" sz="3600" baseline="-25000" dirty="0">
                <a:solidFill>
                  <a:srgbClr val="000000"/>
                </a:solidFill>
                <a:latin typeface="Times New Roman" panose="02020603050405020304" pitchFamily="18" charset="0"/>
                <a:cs typeface="Times New Roman" panose="02020603050405020304" pitchFamily="18" charset="0"/>
              </a:rPr>
              <a:t>2</a:t>
            </a:r>
            <a:r>
              <a:rPr lang="en-US" altLang="en-US" sz="3600" dirty="0">
                <a:solidFill>
                  <a:srgbClr val="000000"/>
                </a:solidFill>
                <a:latin typeface="Times New Roman" panose="02020603050405020304" pitchFamily="18" charset="0"/>
                <a:cs typeface="Times New Roman" panose="02020603050405020304" pitchFamily="18" charset="0"/>
              </a:rPr>
              <a:t>O and name the bond present.    </a:t>
            </a:r>
          </a:p>
          <a:p>
            <a:pPr lvl="0" eaLnBrk="1" hangingPunct="1"/>
            <a:br>
              <a:rPr lang="en-US" altLang="en-US" sz="3600" dirty="0">
                <a:solidFill>
                  <a:srgbClr val="000000"/>
                </a:solidFill>
              </a:rPr>
            </a:br>
            <a:endParaRPr lang="en-US" altLang="en-US" sz="3600" dirty="0">
              <a:solidFill>
                <a:srgbClr val="000000"/>
              </a:solidFill>
            </a:endParaRPr>
          </a:p>
          <a:p>
            <a:pPr lvl="0" eaLnBrk="1" hangingPunct="1"/>
            <a:endParaRPr lang="en-US" dirty="0"/>
          </a:p>
        </p:txBody>
      </p:sp>
      <p:sp>
        <p:nvSpPr>
          <p:cNvPr id="3" name="Text Box 13"/>
          <p:cNvSpPr txBox="1">
            <a:spLocks noChangeArrowheads="1"/>
          </p:cNvSpPr>
          <p:nvPr/>
        </p:nvSpPr>
        <p:spPr bwMode="auto">
          <a:xfrm>
            <a:off x="304800" y="2299412"/>
            <a:ext cx="1981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5400" dirty="0">
                <a:solidFill>
                  <a:srgbClr val="000000"/>
                </a:solidFill>
                <a:latin typeface="Comic Sans MS" panose="030F0702030302020204" pitchFamily="66" charset="0"/>
              </a:rPr>
              <a:t> H</a:t>
            </a:r>
            <a:r>
              <a:rPr lang="en-US" altLang="en-US" sz="800" dirty="0">
                <a:solidFill>
                  <a:srgbClr val="000000"/>
                </a:solidFill>
                <a:latin typeface="Comic Sans MS" panose="030F0702030302020204" pitchFamily="66" charset="0"/>
              </a:rPr>
              <a:t> </a:t>
            </a:r>
            <a:r>
              <a:rPr lang="en-US" altLang="en-US" sz="5400" dirty="0">
                <a:solidFill>
                  <a:srgbClr val="000000"/>
                </a:solidFill>
                <a:latin typeface="Comic Sans MS" panose="030F0702030302020204" pitchFamily="66" charset="0"/>
              </a:rPr>
              <a:t> </a:t>
            </a:r>
            <a:r>
              <a:rPr lang="en-US" altLang="en-US" sz="6000" dirty="0">
                <a:solidFill>
                  <a:srgbClr val="FF0000"/>
                </a:solidFill>
                <a:latin typeface="Comic Sans MS" panose="030F0702030302020204" pitchFamily="66" charset="0"/>
              </a:rPr>
              <a:t>O</a:t>
            </a:r>
            <a:br>
              <a:rPr lang="en-US" altLang="en-US" sz="5400" dirty="0">
                <a:solidFill>
                  <a:srgbClr val="000000"/>
                </a:solidFill>
                <a:latin typeface="Comic Sans MS" panose="030F0702030302020204" pitchFamily="66" charset="0"/>
              </a:rPr>
            </a:br>
            <a:r>
              <a:rPr lang="en-US" altLang="en-US" sz="5400" dirty="0">
                <a:solidFill>
                  <a:srgbClr val="000000"/>
                </a:solidFill>
                <a:latin typeface="Comic Sans MS" panose="030F0702030302020204" pitchFamily="66" charset="0"/>
              </a:rPr>
              <a:t>    </a:t>
            </a:r>
            <a:r>
              <a:rPr lang="en-US" altLang="en-US" sz="900" dirty="0">
                <a:solidFill>
                  <a:srgbClr val="000000"/>
                </a:solidFill>
                <a:latin typeface="Comic Sans MS" panose="030F0702030302020204" pitchFamily="66" charset="0"/>
              </a:rPr>
              <a:t>  </a:t>
            </a:r>
            <a:r>
              <a:rPr lang="en-US" altLang="en-US" sz="5400" dirty="0">
                <a:solidFill>
                  <a:srgbClr val="000000"/>
                </a:solidFill>
                <a:latin typeface="Comic Sans MS" panose="030F0702030302020204" pitchFamily="66" charset="0"/>
              </a:rPr>
              <a:t>H</a:t>
            </a:r>
          </a:p>
        </p:txBody>
      </p:sp>
      <p:sp>
        <p:nvSpPr>
          <p:cNvPr id="4" name="Oval 14"/>
          <p:cNvSpPr>
            <a:spLocks noChangeArrowheads="1"/>
          </p:cNvSpPr>
          <p:nvPr/>
        </p:nvSpPr>
        <p:spPr bwMode="auto">
          <a:xfrm>
            <a:off x="1295400" y="26804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 name="Oval 15"/>
          <p:cNvSpPr>
            <a:spLocks noChangeArrowheads="1"/>
          </p:cNvSpPr>
          <p:nvPr/>
        </p:nvSpPr>
        <p:spPr bwMode="auto">
          <a:xfrm>
            <a:off x="1828800" y="31376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6" name="Oval 16"/>
          <p:cNvSpPr>
            <a:spLocks noChangeArrowheads="1"/>
          </p:cNvSpPr>
          <p:nvPr/>
        </p:nvSpPr>
        <p:spPr bwMode="auto">
          <a:xfrm>
            <a:off x="1600200" y="3137612"/>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7" name="Oval 17"/>
          <p:cNvSpPr>
            <a:spLocks noChangeArrowheads="1"/>
          </p:cNvSpPr>
          <p:nvPr/>
        </p:nvSpPr>
        <p:spPr bwMode="auto">
          <a:xfrm>
            <a:off x="1295400" y="2832812"/>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8" name="Oval 18"/>
          <p:cNvSpPr>
            <a:spLocks noChangeArrowheads="1"/>
          </p:cNvSpPr>
          <p:nvPr/>
        </p:nvSpPr>
        <p:spPr bwMode="auto">
          <a:xfrm>
            <a:off x="1676400" y="2375612"/>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 name="Oval 19"/>
          <p:cNvSpPr>
            <a:spLocks noChangeArrowheads="1"/>
          </p:cNvSpPr>
          <p:nvPr/>
        </p:nvSpPr>
        <p:spPr bwMode="auto">
          <a:xfrm>
            <a:off x="1828800" y="2375612"/>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0" name="Oval 20"/>
          <p:cNvSpPr>
            <a:spLocks noChangeArrowheads="1"/>
          </p:cNvSpPr>
          <p:nvPr/>
        </p:nvSpPr>
        <p:spPr bwMode="auto">
          <a:xfrm>
            <a:off x="2133600" y="2680412"/>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 name="Oval 21"/>
          <p:cNvSpPr>
            <a:spLocks noChangeArrowheads="1"/>
          </p:cNvSpPr>
          <p:nvPr/>
        </p:nvSpPr>
        <p:spPr bwMode="auto">
          <a:xfrm>
            <a:off x="2133600" y="2832812"/>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 name="Text Box 22"/>
          <p:cNvSpPr txBox="1">
            <a:spLocks noChangeArrowheads="1"/>
          </p:cNvSpPr>
          <p:nvPr/>
        </p:nvSpPr>
        <p:spPr bwMode="auto">
          <a:xfrm>
            <a:off x="2857500" y="2017940"/>
            <a:ext cx="63246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Oxygen borrows one electron </a:t>
            </a:r>
            <a:r>
              <a:rPr lang="en-US" altLang="en-US" sz="2400" dirty="0">
                <a:solidFill>
                  <a:srgbClr val="000000"/>
                </a:solidFill>
                <a:latin typeface="Times New Roman" panose="02020603050405020304" pitchFamily="18" charset="0"/>
                <a:cs typeface="Times New Roman" panose="02020603050405020304" pitchFamily="18" charset="0"/>
              </a:rPr>
              <a:t>from </a:t>
            </a:r>
            <a:r>
              <a:rPr lang="en-US" altLang="en-US" sz="2400" u="sng" dirty="0">
                <a:solidFill>
                  <a:srgbClr val="000000"/>
                </a:solidFill>
                <a:latin typeface="Times New Roman" panose="02020603050405020304" pitchFamily="18" charset="0"/>
                <a:cs typeface="Times New Roman" panose="02020603050405020304" pitchFamily="18" charset="0"/>
              </a:rPr>
              <a:t>each</a:t>
            </a:r>
            <a:r>
              <a:rPr lang="en-US" altLang="en-US" sz="2400" dirty="0">
                <a:solidFill>
                  <a:srgbClr val="000000"/>
                </a:solidFill>
                <a:latin typeface="Times New Roman" panose="02020603050405020304" pitchFamily="18" charset="0"/>
                <a:cs typeface="Times New Roman" panose="02020603050405020304" pitchFamily="18" charset="0"/>
              </a:rPr>
              <a:t> of the hydrogen atoms, to fill up its larger orbital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(oxygen follows the octet rule).  </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Hydrogen atoms borrow the one electron they need to fill up the baby sized orbital too.  </a:t>
            </a:r>
            <a:br>
              <a:rPr lang="en-US" altLang="en-US" sz="24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4400" dirty="0">
                <a:solidFill>
                  <a:srgbClr val="000000"/>
                </a:solidFill>
                <a:latin typeface="Times New Roman" panose="02020603050405020304" pitchFamily="18" charset="0"/>
                <a:cs typeface="Times New Roman" panose="02020603050405020304" pitchFamily="18" charset="0"/>
              </a:rPr>
              <a:t>Water is bent!  </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E25D430-4BDE-1135-C5F3-31BD6C2C3785}"/>
              </a:ext>
            </a:extLst>
          </p:cNvPr>
          <p:cNvSpPr txBox="1"/>
          <p:nvPr/>
        </p:nvSpPr>
        <p:spPr>
          <a:xfrm>
            <a:off x="838200" y="5486400"/>
            <a:ext cx="8305800" cy="1077218"/>
          </a:xfrm>
          <a:prstGeom prst="rect">
            <a:avLst/>
          </a:prstGeom>
          <a:noFill/>
        </p:spPr>
        <p:txBody>
          <a:bodyPr wrap="square" rtlCol="0">
            <a:spAutoFit/>
          </a:bodyPr>
          <a:lstStyle/>
          <a:p>
            <a:r>
              <a:rPr lang="en-US" altLang="en-US" sz="3200" dirty="0">
                <a:solidFill>
                  <a:srgbClr val="0000CC"/>
                </a:solidFill>
                <a:latin typeface="Comic Sans MS" panose="030F0702030302020204" pitchFamily="66" charset="0"/>
              </a:rPr>
              <a:t>There are 2 bonds in water, both are  </a:t>
            </a:r>
            <a:br>
              <a:rPr lang="en-US" altLang="en-US" sz="3200" dirty="0">
                <a:solidFill>
                  <a:srgbClr val="0000CC"/>
                </a:solidFill>
                <a:latin typeface="Comic Sans MS" panose="030F0702030302020204" pitchFamily="66" charset="0"/>
              </a:rPr>
            </a:br>
            <a:r>
              <a:rPr lang="en-US" altLang="en-US" sz="3200" b="1" dirty="0">
                <a:solidFill>
                  <a:srgbClr val="0000CC"/>
                </a:solidFill>
                <a:latin typeface="Comic Sans MS" panose="030F0702030302020204" pitchFamily="66" charset="0"/>
              </a:rPr>
              <a:t>SINGLE POLAR COVALENT</a:t>
            </a:r>
            <a:endParaRPr lang="en-US" dirty="0">
              <a:solidFill>
                <a:srgbClr val="0000CC"/>
              </a:solidFill>
            </a:endParaRPr>
          </a:p>
        </p:txBody>
      </p:sp>
    </p:spTree>
    <p:extLst>
      <p:ext uri="{BB962C8B-B14F-4D97-AF65-F5344CB8AC3E}">
        <p14:creationId xmlns:p14="http://schemas.microsoft.com/office/powerpoint/2010/main" val="2015181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0" y="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12.  The third orbital is a bit trickier.  It can be “full” when it</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has 8 electrons (like argon does), but, it can stretch out</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quite a bit, and hold up to 18 electrons, like krypton does.  </a:t>
            </a:r>
            <a:br>
              <a:rPr lang="en-US" altLang="en-US" sz="2800" dirty="0">
                <a:solidFill>
                  <a:srgbClr val="0000CC"/>
                </a:solidFill>
                <a:latin typeface="Times New Roman" panose="02020603050405020304" pitchFamily="18" charset="0"/>
                <a:cs typeface="Times New Roman" panose="02020603050405020304" pitchFamily="18" charset="0"/>
              </a:rPr>
            </a:b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Many atoms have more than 8 electrons in the third orbital, but they are “FULL” with 8, or full with 18 electrons. </a:t>
            </a:r>
          </a:p>
          <a:p>
            <a:pPr eaLnBrk="1" hangingPunct="1">
              <a:spcBef>
                <a:spcPct val="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Most high school bonding remains simple, the larger</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atoms mostly follow the same rules, but we won’t draw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18 electrons in a diagram.</a:t>
            </a:r>
            <a:endParaRPr lang="en-US" altLang="en-US" sz="2400" dirty="0">
              <a:solidFill>
                <a:srgbClr val="FF0000"/>
              </a:solidFill>
              <a:latin typeface="Arial" panose="020B0604020202020204" pitchFamily="34" charset="0"/>
            </a:endParaRPr>
          </a:p>
        </p:txBody>
      </p:sp>
    </p:spTree>
    <p:extLst>
      <p:ext uri="{BB962C8B-B14F-4D97-AF65-F5344CB8AC3E}">
        <p14:creationId xmlns:p14="http://schemas.microsoft.com/office/powerpoint/2010/main" val="13081799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5FFEB"/>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295400" y="152400"/>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0000"/>
                </a:solidFill>
              </a:rPr>
              <a:t> </a:t>
            </a:r>
          </a:p>
        </p:txBody>
      </p:sp>
      <p:sp>
        <p:nvSpPr>
          <p:cNvPr id="11267" name="Text Box 3"/>
          <p:cNvSpPr txBox="1">
            <a:spLocks noChangeArrowheads="1"/>
          </p:cNvSpPr>
          <p:nvPr/>
        </p:nvSpPr>
        <p:spPr bwMode="auto">
          <a:xfrm>
            <a:off x="381000" y="457200"/>
            <a:ext cx="449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rPr>
              <a:t> H </a:t>
            </a:r>
            <a:r>
              <a:rPr lang="en-US" altLang="en-US" sz="5400">
                <a:solidFill>
                  <a:srgbClr val="FF0000"/>
                </a:solidFill>
              </a:rPr>
              <a:t>Cl</a:t>
            </a:r>
          </a:p>
        </p:txBody>
      </p:sp>
      <p:sp>
        <p:nvSpPr>
          <p:cNvPr id="11268" name="Oval 4"/>
          <p:cNvSpPr>
            <a:spLocks noChangeArrowheads="1"/>
          </p:cNvSpPr>
          <p:nvPr/>
        </p:nvSpPr>
        <p:spPr bwMode="auto">
          <a:xfrm>
            <a:off x="1219200" y="76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69" name="Oval 5"/>
          <p:cNvSpPr>
            <a:spLocks noChangeArrowheads="1"/>
          </p:cNvSpPr>
          <p:nvPr/>
        </p:nvSpPr>
        <p:spPr bwMode="auto">
          <a:xfrm>
            <a:off x="1219200" y="9144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70" name="Oval 6"/>
          <p:cNvSpPr>
            <a:spLocks noChangeArrowheads="1"/>
          </p:cNvSpPr>
          <p:nvPr/>
        </p:nvSpPr>
        <p:spPr bwMode="auto">
          <a:xfrm>
            <a:off x="1524000" y="12954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71" name="Oval 7"/>
          <p:cNvSpPr>
            <a:spLocks noChangeArrowheads="1"/>
          </p:cNvSpPr>
          <p:nvPr/>
        </p:nvSpPr>
        <p:spPr bwMode="auto">
          <a:xfrm>
            <a:off x="1752600" y="12954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72" name="Oval 8"/>
          <p:cNvSpPr>
            <a:spLocks noChangeArrowheads="1"/>
          </p:cNvSpPr>
          <p:nvPr/>
        </p:nvSpPr>
        <p:spPr bwMode="auto">
          <a:xfrm>
            <a:off x="2057400" y="9906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73" name="Oval 9"/>
          <p:cNvSpPr>
            <a:spLocks noChangeArrowheads="1"/>
          </p:cNvSpPr>
          <p:nvPr/>
        </p:nvSpPr>
        <p:spPr bwMode="auto">
          <a:xfrm>
            <a:off x="2057400" y="8382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74" name="Oval 10"/>
          <p:cNvSpPr>
            <a:spLocks noChangeArrowheads="1"/>
          </p:cNvSpPr>
          <p:nvPr/>
        </p:nvSpPr>
        <p:spPr bwMode="auto">
          <a:xfrm>
            <a:off x="1524000" y="5334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75" name="Oval 11"/>
          <p:cNvSpPr>
            <a:spLocks noChangeArrowheads="1"/>
          </p:cNvSpPr>
          <p:nvPr/>
        </p:nvSpPr>
        <p:spPr bwMode="auto">
          <a:xfrm>
            <a:off x="1752600" y="5334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76" name="Text Box 13"/>
          <p:cNvSpPr txBox="1">
            <a:spLocks noChangeArrowheads="1"/>
          </p:cNvSpPr>
          <p:nvPr/>
        </p:nvSpPr>
        <p:spPr bwMode="auto">
          <a:xfrm>
            <a:off x="381000" y="3505200"/>
            <a:ext cx="1981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5400">
                <a:solidFill>
                  <a:srgbClr val="000000"/>
                </a:solidFill>
                <a:latin typeface="Comic Sans MS" panose="030F0702030302020204" pitchFamily="66" charset="0"/>
              </a:rPr>
              <a:t> H </a:t>
            </a:r>
            <a:r>
              <a:rPr lang="en-US" altLang="en-US" sz="6000">
                <a:solidFill>
                  <a:srgbClr val="FF0000"/>
                </a:solidFill>
                <a:latin typeface="Comic Sans MS" panose="030F0702030302020204" pitchFamily="66" charset="0"/>
              </a:rPr>
              <a:t>O</a:t>
            </a:r>
            <a:br>
              <a:rPr lang="en-US" altLang="en-US" sz="5400">
                <a:solidFill>
                  <a:srgbClr val="000000"/>
                </a:solidFill>
                <a:latin typeface="Comic Sans MS" panose="030F0702030302020204" pitchFamily="66" charset="0"/>
              </a:rPr>
            </a:br>
            <a:r>
              <a:rPr lang="en-US" altLang="en-US" sz="5400">
                <a:solidFill>
                  <a:srgbClr val="000000"/>
                </a:solidFill>
                <a:latin typeface="Comic Sans MS" panose="030F0702030302020204" pitchFamily="66" charset="0"/>
              </a:rPr>
              <a:t>    </a:t>
            </a:r>
            <a:r>
              <a:rPr lang="en-US" altLang="en-US" sz="900">
                <a:solidFill>
                  <a:srgbClr val="000000"/>
                </a:solidFill>
                <a:latin typeface="Comic Sans MS" panose="030F0702030302020204" pitchFamily="66" charset="0"/>
              </a:rPr>
              <a:t>  </a:t>
            </a:r>
            <a:r>
              <a:rPr lang="en-US" altLang="en-US" sz="5400">
                <a:solidFill>
                  <a:srgbClr val="000000"/>
                </a:solidFill>
                <a:latin typeface="Comic Sans MS" panose="030F0702030302020204" pitchFamily="66" charset="0"/>
              </a:rPr>
              <a:t>H</a:t>
            </a:r>
          </a:p>
        </p:txBody>
      </p:sp>
      <p:sp>
        <p:nvSpPr>
          <p:cNvPr id="11277" name="Oval 14"/>
          <p:cNvSpPr>
            <a:spLocks noChangeArrowheads="1"/>
          </p:cNvSpPr>
          <p:nvPr/>
        </p:nvSpPr>
        <p:spPr bwMode="auto">
          <a:xfrm>
            <a:off x="1371600" y="3886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78" name="Oval 15"/>
          <p:cNvSpPr>
            <a:spLocks noChangeArrowheads="1"/>
          </p:cNvSpPr>
          <p:nvPr/>
        </p:nvSpPr>
        <p:spPr bwMode="auto">
          <a:xfrm>
            <a:off x="1905000" y="4343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79" name="Oval 16"/>
          <p:cNvSpPr>
            <a:spLocks noChangeArrowheads="1"/>
          </p:cNvSpPr>
          <p:nvPr/>
        </p:nvSpPr>
        <p:spPr bwMode="auto">
          <a:xfrm>
            <a:off x="1676400" y="43434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80" name="Oval 17"/>
          <p:cNvSpPr>
            <a:spLocks noChangeArrowheads="1"/>
          </p:cNvSpPr>
          <p:nvPr/>
        </p:nvSpPr>
        <p:spPr bwMode="auto">
          <a:xfrm>
            <a:off x="1371600" y="40386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81" name="Oval 18"/>
          <p:cNvSpPr>
            <a:spLocks noChangeArrowheads="1"/>
          </p:cNvSpPr>
          <p:nvPr/>
        </p:nvSpPr>
        <p:spPr bwMode="auto">
          <a:xfrm>
            <a:off x="1752600" y="35814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82" name="Oval 19"/>
          <p:cNvSpPr>
            <a:spLocks noChangeArrowheads="1"/>
          </p:cNvSpPr>
          <p:nvPr/>
        </p:nvSpPr>
        <p:spPr bwMode="auto">
          <a:xfrm>
            <a:off x="1905000" y="35814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83" name="Oval 20"/>
          <p:cNvSpPr>
            <a:spLocks noChangeArrowheads="1"/>
          </p:cNvSpPr>
          <p:nvPr/>
        </p:nvSpPr>
        <p:spPr bwMode="auto">
          <a:xfrm>
            <a:off x="2209800" y="38862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84" name="Oval 21"/>
          <p:cNvSpPr>
            <a:spLocks noChangeArrowheads="1"/>
          </p:cNvSpPr>
          <p:nvPr/>
        </p:nvSpPr>
        <p:spPr bwMode="auto">
          <a:xfrm>
            <a:off x="2209800" y="40386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285" name="Text Box 23"/>
          <p:cNvSpPr txBox="1">
            <a:spLocks noChangeArrowheads="1"/>
          </p:cNvSpPr>
          <p:nvPr/>
        </p:nvSpPr>
        <p:spPr bwMode="auto">
          <a:xfrm>
            <a:off x="3124200" y="334146"/>
            <a:ext cx="601980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Another way to draw this, without dots is called a structural diagram.  </a:t>
            </a:r>
          </a:p>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With a </a:t>
            </a:r>
            <a:r>
              <a:rPr lang="en-US" altLang="en-US" sz="2800" u="sng" dirty="0">
                <a:solidFill>
                  <a:srgbClr val="0000CC"/>
                </a:solidFill>
                <a:latin typeface="Times New Roman" panose="02020603050405020304" pitchFamily="18" charset="0"/>
                <a:cs typeface="Times New Roman" panose="02020603050405020304" pitchFamily="18" charset="0"/>
              </a:rPr>
              <a:t>structural diagram</a:t>
            </a:r>
            <a:r>
              <a:rPr lang="en-US" altLang="en-US" sz="2800" dirty="0">
                <a:solidFill>
                  <a:srgbClr val="000000"/>
                </a:solidFill>
                <a:latin typeface="Times New Roman" panose="02020603050405020304" pitchFamily="18" charset="0"/>
                <a:cs typeface="Times New Roman" panose="02020603050405020304" pitchFamily="18" charset="0"/>
              </a:rPr>
              <a:t>, we only show the bonds, a short line indicates the sharing of one pair of electrons.  </a:t>
            </a:r>
          </a:p>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A single dash represents a single covalent bond.  </a:t>
            </a:r>
            <a:br>
              <a:rPr lang="en-US" altLang="en-US" sz="2800" dirty="0">
                <a:solidFill>
                  <a:srgbClr val="000000"/>
                </a:solidFill>
                <a:latin typeface="Times New Roman" panose="02020603050405020304" pitchFamily="18" charset="0"/>
                <a:cs typeface="Times New Roman" panose="02020603050405020304" pitchFamily="18" charset="0"/>
              </a:rPr>
            </a:br>
            <a:endParaRPr lang="en-US" altLang="en-US" sz="2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53.</a:t>
            </a:r>
            <a:r>
              <a:rPr lang="en-US" altLang="en-US" sz="2800" dirty="0">
                <a:solidFill>
                  <a:srgbClr val="000000"/>
                </a:solidFill>
                <a:latin typeface="Times New Roman" panose="02020603050405020304" pitchFamily="18" charset="0"/>
                <a:cs typeface="Times New Roman" panose="02020603050405020304" pitchFamily="18" charset="0"/>
              </a:rPr>
              <a:t>  Draw both molecules as</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structural diagrams.  </a:t>
            </a:r>
          </a:p>
        </p:txBody>
      </p:sp>
    </p:spTree>
    <p:extLst>
      <p:ext uri="{BB962C8B-B14F-4D97-AF65-F5344CB8AC3E}">
        <p14:creationId xmlns:p14="http://schemas.microsoft.com/office/powerpoint/2010/main" val="24748350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5FFEB"/>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95400" y="152400"/>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0000"/>
                </a:solidFill>
              </a:rPr>
              <a:t> </a:t>
            </a:r>
          </a:p>
        </p:txBody>
      </p:sp>
      <p:sp>
        <p:nvSpPr>
          <p:cNvPr id="12291" name="Text Box 3"/>
          <p:cNvSpPr txBox="1">
            <a:spLocks noChangeArrowheads="1"/>
          </p:cNvSpPr>
          <p:nvPr/>
        </p:nvSpPr>
        <p:spPr bwMode="auto">
          <a:xfrm>
            <a:off x="381000" y="1066800"/>
            <a:ext cx="75438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rPr>
              <a:t> H </a:t>
            </a:r>
            <a:r>
              <a:rPr lang="en-US" altLang="en-US" sz="5400">
                <a:solidFill>
                  <a:srgbClr val="FF0000"/>
                </a:solidFill>
              </a:rPr>
              <a:t>Cl                </a:t>
            </a:r>
            <a:r>
              <a:rPr lang="en-US" altLang="en-US" sz="5400">
                <a:solidFill>
                  <a:srgbClr val="000000"/>
                </a:solidFill>
              </a:rPr>
              <a:t>H</a:t>
            </a:r>
            <a:r>
              <a:rPr lang="en-US" altLang="en-US" sz="5400">
                <a:solidFill>
                  <a:srgbClr val="000000"/>
                </a:solidFill>
                <a:latin typeface="Verdana" panose="020B0604030504040204" pitchFamily="34" charset="0"/>
              </a:rPr>
              <a:t>―Cl</a:t>
            </a:r>
          </a:p>
          <a:p>
            <a:pPr eaLnBrk="1" hangingPunct="1">
              <a:spcBef>
                <a:spcPct val="50000"/>
              </a:spcBef>
              <a:buFontTx/>
              <a:buNone/>
            </a:pPr>
            <a:endParaRPr lang="en-US" altLang="en-US" sz="5400">
              <a:solidFill>
                <a:srgbClr val="FF0000"/>
              </a:solidFill>
            </a:endParaRPr>
          </a:p>
          <a:p>
            <a:pPr eaLnBrk="1" hangingPunct="1">
              <a:spcBef>
                <a:spcPct val="50000"/>
              </a:spcBef>
              <a:buFontTx/>
              <a:buNone/>
            </a:pPr>
            <a:r>
              <a:rPr lang="en-US" altLang="en-US" sz="5400">
                <a:solidFill>
                  <a:srgbClr val="FF0000"/>
                </a:solidFill>
              </a:rPr>
              <a:t>  </a:t>
            </a:r>
          </a:p>
        </p:txBody>
      </p:sp>
      <p:sp>
        <p:nvSpPr>
          <p:cNvPr id="12292" name="Oval 4"/>
          <p:cNvSpPr>
            <a:spLocks noChangeArrowheads="1"/>
          </p:cNvSpPr>
          <p:nvPr/>
        </p:nvSpPr>
        <p:spPr bwMode="auto">
          <a:xfrm>
            <a:off x="1219200" y="1371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293" name="Oval 5"/>
          <p:cNvSpPr>
            <a:spLocks noChangeArrowheads="1"/>
          </p:cNvSpPr>
          <p:nvPr/>
        </p:nvSpPr>
        <p:spPr bwMode="auto">
          <a:xfrm>
            <a:off x="1219200" y="1524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294" name="Oval 6"/>
          <p:cNvSpPr>
            <a:spLocks noChangeArrowheads="1"/>
          </p:cNvSpPr>
          <p:nvPr/>
        </p:nvSpPr>
        <p:spPr bwMode="auto">
          <a:xfrm>
            <a:off x="1524000" y="1905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295" name="Oval 7"/>
          <p:cNvSpPr>
            <a:spLocks noChangeArrowheads="1"/>
          </p:cNvSpPr>
          <p:nvPr/>
        </p:nvSpPr>
        <p:spPr bwMode="auto">
          <a:xfrm>
            <a:off x="1752600" y="1905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296" name="Oval 8"/>
          <p:cNvSpPr>
            <a:spLocks noChangeArrowheads="1"/>
          </p:cNvSpPr>
          <p:nvPr/>
        </p:nvSpPr>
        <p:spPr bwMode="auto">
          <a:xfrm>
            <a:off x="2057400" y="16002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297" name="Oval 9"/>
          <p:cNvSpPr>
            <a:spLocks noChangeArrowheads="1"/>
          </p:cNvSpPr>
          <p:nvPr/>
        </p:nvSpPr>
        <p:spPr bwMode="auto">
          <a:xfrm>
            <a:off x="2057400" y="1447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298" name="Oval 10"/>
          <p:cNvSpPr>
            <a:spLocks noChangeArrowheads="1"/>
          </p:cNvSpPr>
          <p:nvPr/>
        </p:nvSpPr>
        <p:spPr bwMode="auto">
          <a:xfrm>
            <a:off x="1524000" y="1143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299" name="Oval 11"/>
          <p:cNvSpPr>
            <a:spLocks noChangeArrowheads="1"/>
          </p:cNvSpPr>
          <p:nvPr/>
        </p:nvSpPr>
        <p:spPr bwMode="auto">
          <a:xfrm>
            <a:off x="1752600" y="1143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300" name="Text Box 13"/>
          <p:cNvSpPr txBox="1">
            <a:spLocks noChangeArrowheads="1"/>
          </p:cNvSpPr>
          <p:nvPr/>
        </p:nvSpPr>
        <p:spPr bwMode="auto">
          <a:xfrm>
            <a:off x="381000" y="3276600"/>
            <a:ext cx="1981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5400">
                <a:solidFill>
                  <a:srgbClr val="000000"/>
                </a:solidFill>
                <a:latin typeface="Comic Sans MS" panose="030F0702030302020204" pitchFamily="66" charset="0"/>
              </a:rPr>
              <a:t> H </a:t>
            </a:r>
            <a:r>
              <a:rPr lang="en-US" altLang="en-US" sz="6000">
                <a:solidFill>
                  <a:srgbClr val="FF0000"/>
                </a:solidFill>
                <a:latin typeface="Comic Sans MS" panose="030F0702030302020204" pitchFamily="66" charset="0"/>
              </a:rPr>
              <a:t>O</a:t>
            </a:r>
            <a:br>
              <a:rPr lang="en-US" altLang="en-US" sz="5400">
                <a:solidFill>
                  <a:srgbClr val="000000"/>
                </a:solidFill>
                <a:latin typeface="Comic Sans MS" panose="030F0702030302020204" pitchFamily="66" charset="0"/>
              </a:rPr>
            </a:br>
            <a:r>
              <a:rPr lang="en-US" altLang="en-US" sz="5400">
                <a:solidFill>
                  <a:srgbClr val="000000"/>
                </a:solidFill>
                <a:latin typeface="Comic Sans MS" panose="030F0702030302020204" pitchFamily="66" charset="0"/>
              </a:rPr>
              <a:t>    </a:t>
            </a:r>
            <a:r>
              <a:rPr lang="en-US" altLang="en-US" sz="900">
                <a:solidFill>
                  <a:srgbClr val="000000"/>
                </a:solidFill>
                <a:latin typeface="Comic Sans MS" panose="030F0702030302020204" pitchFamily="66" charset="0"/>
              </a:rPr>
              <a:t>  </a:t>
            </a:r>
            <a:r>
              <a:rPr lang="en-US" altLang="en-US" sz="5400">
                <a:solidFill>
                  <a:srgbClr val="000000"/>
                </a:solidFill>
                <a:latin typeface="Comic Sans MS" panose="030F0702030302020204" pitchFamily="66" charset="0"/>
              </a:rPr>
              <a:t>H</a:t>
            </a:r>
          </a:p>
        </p:txBody>
      </p:sp>
      <p:sp>
        <p:nvSpPr>
          <p:cNvPr id="12301" name="Oval 14"/>
          <p:cNvSpPr>
            <a:spLocks noChangeArrowheads="1"/>
          </p:cNvSpPr>
          <p:nvPr/>
        </p:nvSpPr>
        <p:spPr bwMode="auto">
          <a:xfrm>
            <a:off x="1371600" y="3657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302" name="Oval 15"/>
          <p:cNvSpPr>
            <a:spLocks noChangeArrowheads="1"/>
          </p:cNvSpPr>
          <p:nvPr/>
        </p:nvSpPr>
        <p:spPr bwMode="auto">
          <a:xfrm>
            <a:off x="1905000" y="4114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303" name="Oval 16"/>
          <p:cNvSpPr>
            <a:spLocks noChangeArrowheads="1"/>
          </p:cNvSpPr>
          <p:nvPr/>
        </p:nvSpPr>
        <p:spPr bwMode="auto">
          <a:xfrm>
            <a:off x="1676400" y="4114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304" name="Oval 17"/>
          <p:cNvSpPr>
            <a:spLocks noChangeArrowheads="1"/>
          </p:cNvSpPr>
          <p:nvPr/>
        </p:nvSpPr>
        <p:spPr bwMode="auto">
          <a:xfrm>
            <a:off x="1371600" y="3810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305" name="Oval 18"/>
          <p:cNvSpPr>
            <a:spLocks noChangeArrowheads="1"/>
          </p:cNvSpPr>
          <p:nvPr/>
        </p:nvSpPr>
        <p:spPr bwMode="auto">
          <a:xfrm>
            <a:off x="1752600" y="3352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306" name="Oval 19"/>
          <p:cNvSpPr>
            <a:spLocks noChangeArrowheads="1"/>
          </p:cNvSpPr>
          <p:nvPr/>
        </p:nvSpPr>
        <p:spPr bwMode="auto">
          <a:xfrm>
            <a:off x="1905000" y="3352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307" name="Oval 20"/>
          <p:cNvSpPr>
            <a:spLocks noChangeArrowheads="1"/>
          </p:cNvSpPr>
          <p:nvPr/>
        </p:nvSpPr>
        <p:spPr bwMode="auto">
          <a:xfrm>
            <a:off x="2209800" y="36576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308" name="Oval 21"/>
          <p:cNvSpPr>
            <a:spLocks noChangeArrowheads="1"/>
          </p:cNvSpPr>
          <p:nvPr/>
        </p:nvSpPr>
        <p:spPr bwMode="auto">
          <a:xfrm>
            <a:off x="2209800" y="3810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309" name="Text Box 23"/>
          <p:cNvSpPr txBox="1">
            <a:spLocks noChangeArrowheads="1"/>
          </p:cNvSpPr>
          <p:nvPr/>
        </p:nvSpPr>
        <p:spPr bwMode="auto">
          <a:xfrm>
            <a:off x="0" y="81459"/>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dirty="0">
                <a:solidFill>
                  <a:srgbClr val="FF0000"/>
                </a:solidFill>
                <a:latin typeface="Verdana" panose="020B0604030504040204" pitchFamily="34" charset="0"/>
              </a:rPr>
              <a:t>53.  Structural Diagrams</a:t>
            </a:r>
          </a:p>
        </p:txBody>
      </p:sp>
      <p:sp>
        <p:nvSpPr>
          <p:cNvPr id="12310" name="Text Box 8"/>
          <p:cNvSpPr txBox="1">
            <a:spLocks noChangeArrowheads="1"/>
          </p:cNvSpPr>
          <p:nvPr/>
        </p:nvSpPr>
        <p:spPr bwMode="auto">
          <a:xfrm rot="-902783">
            <a:off x="4705350" y="3276600"/>
            <a:ext cx="2362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latin typeface="Comic Sans MS" panose="030F0702030302020204" pitchFamily="66" charset="0"/>
              </a:rPr>
              <a:t>H―O</a:t>
            </a:r>
          </a:p>
        </p:txBody>
      </p:sp>
      <p:sp>
        <p:nvSpPr>
          <p:cNvPr id="12311" name="Line 9"/>
          <p:cNvSpPr>
            <a:spLocks noChangeShapeType="1"/>
          </p:cNvSpPr>
          <p:nvPr/>
        </p:nvSpPr>
        <p:spPr bwMode="auto">
          <a:xfrm>
            <a:off x="6381750" y="3962400"/>
            <a:ext cx="228600" cy="457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2312" name="Text Box 10"/>
          <p:cNvSpPr txBox="1">
            <a:spLocks noChangeArrowheads="1"/>
          </p:cNvSpPr>
          <p:nvPr/>
        </p:nvSpPr>
        <p:spPr bwMode="auto">
          <a:xfrm rot="20121880">
            <a:off x="6418263" y="4267200"/>
            <a:ext cx="68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dirty="0">
                <a:solidFill>
                  <a:srgbClr val="000000"/>
                </a:solidFill>
                <a:latin typeface="Comic Sans MS" panose="030F0702030302020204" pitchFamily="66" charset="0"/>
              </a:rPr>
              <a:t>H</a:t>
            </a:r>
          </a:p>
        </p:txBody>
      </p:sp>
      <p:sp>
        <p:nvSpPr>
          <p:cNvPr id="12313" name="TextBox 1"/>
          <p:cNvSpPr txBox="1">
            <a:spLocks noChangeArrowheads="1"/>
          </p:cNvSpPr>
          <p:nvPr/>
        </p:nvSpPr>
        <p:spPr bwMode="auto">
          <a:xfrm>
            <a:off x="0" y="5196177"/>
            <a:ext cx="914400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WATER has turned in space.  </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Molecules can move and orient in “any direction”.  </a:t>
            </a:r>
          </a:p>
          <a:p>
            <a:pPr eaLnBrk="1" hangingPunct="1">
              <a:spcBef>
                <a:spcPct val="0"/>
              </a:spcBef>
              <a:buFontTx/>
              <a:buNone/>
            </a:pPr>
            <a:endParaRPr lang="en-US" altLang="en-US" sz="16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Each “dash” represents one pair of shared electrons. </a:t>
            </a:r>
          </a:p>
        </p:txBody>
      </p:sp>
    </p:spTree>
    <p:extLst>
      <p:ext uri="{BB962C8B-B14F-4D97-AF65-F5344CB8AC3E}">
        <p14:creationId xmlns:p14="http://schemas.microsoft.com/office/powerpoint/2010/main" val="8190032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00"/>
                </a:solidFill>
              </a:rPr>
              <a:t>54.  </a:t>
            </a:r>
            <a:r>
              <a:rPr lang="en-US" altLang="en-US" sz="2800" dirty="0">
                <a:solidFill>
                  <a:srgbClr val="FF0000"/>
                </a:solidFill>
              </a:rPr>
              <a:t>For AMMONIA (NH</a:t>
            </a:r>
            <a:r>
              <a:rPr lang="en-US" altLang="en-US" sz="2800" baseline="-25000" dirty="0">
                <a:solidFill>
                  <a:srgbClr val="FF0000"/>
                </a:solidFill>
              </a:rPr>
              <a:t>3</a:t>
            </a:r>
            <a:r>
              <a:rPr lang="en-US" altLang="en-US" sz="2800" dirty="0">
                <a:solidFill>
                  <a:srgbClr val="FF0000"/>
                </a:solidFill>
              </a:rPr>
              <a:t>) </a:t>
            </a:r>
            <a:br>
              <a:rPr lang="en-US" altLang="en-US" sz="2800" dirty="0">
                <a:solidFill>
                  <a:srgbClr val="FF0000"/>
                </a:solidFill>
              </a:rPr>
            </a:br>
            <a:r>
              <a:rPr lang="en-US" altLang="en-US" sz="2800" dirty="0">
                <a:solidFill>
                  <a:srgbClr val="FF0000"/>
                </a:solidFill>
              </a:rPr>
              <a:t>      </a:t>
            </a:r>
            <a:r>
              <a:rPr lang="en-US" altLang="en-US" sz="2800" dirty="0">
                <a:solidFill>
                  <a:srgbClr val="000000"/>
                </a:solidFill>
              </a:rPr>
              <a:t>Draw the </a:t>
            </a:r>
            <a:r>
              <a:rPr lang="en-US" altLang="en-US" sz="2800" u="sng" dirty="0">
                <a:solidFill>
                  <a:srgbClr val="0000CC"/>
                </a:solidFill>
              </a:rPr>
              <a:t>Lewis Dot</a:t>
            </a:r>
            <a:r>
              <a:rPr lang="en-US" altLang="en-US" sz="2800" dirty="0">
                <a:solidFill>
                  <a:srgbClr val="0000CC"/>
                </a:solidFill>
              </a:rPr>
              <a:t> </a:t>
            </a:r>
            <a:r>
              <a:rPr lang="en-US" altLang="en-US" sz="2800" dirty="0">
                <a:solidFill>
                  <a:srgbClr val="000000"/>
                </a:solidFill>
              </a:rPr>
              <a:t>and the </a:t>
            </a:r>
            <a:r>
              <a:rPr lang="en-US" altLang="en-US" sz="2800" u="sng" dirty="0">
                <a:solidFill>
                  <a:srgbClr val="0000CC"/>
                </a:solidFill>
              </a:rPr>
              <a:t>Structural Diagram</a:t>
            </a:r>
            <a:r>
              <a:rPr lang="en-US" altLang="en-US" sz="2800" dirty="0">
                <a:solidFill>
                  <a:srgbClr val="000000"/>
                </a:solidFill>
              </a:rPr>
              <a:t>. </a:t>
            </a:r>
            <a:br>
              <a:rPr lang="en-US" altLang="en-US" sz="2800" dirty="0">
                <a:solidFill>
                  <a:srgbClr val="000000"/>
                </a:solidFill>
              </a:rPr>
            </a:br>
            <a:r>
              <a:rPr lang="en-US" altLang="en-US" sz="2800" dirty="0">
                <a:solidFill>
                  <a:srgbClr val="000000"/>
                </a:solidFill>
              </a:rPr>
              <a:t>      NAME THE BONDS TOO.  </a:t>
            </a:r>
          </a:p>
          <a:p>
            <a:pPr eaLnBrk="1" hangingPunct="1">
              <a:spcBef>
                <a:spcPct val="50000"/>
              </a:spcBef>
              <a:buFontTx/>
              <a:buNone/>
            </a:pPr>
            <a:r>
              <a:rPr lang="en-US" altLang="en-US" sz="2800" b="1" u="sng" dirty="0">
                <a:solidFill>
                  <a:srgbClr val="000000"/>
                </a:solidFill>
              </a:rPr>
              <a:t>Think first:</a:t>
            </a:r>
          </a:p>
        </p:txBody>
      </p:sp>
      <p:sp>
        <p:nvSpPr>
          <p:cNvPr id="13315" name="Text Box 5"/>
          <p:cNvSpPr txBox="1">
            <a:spLocks noChangeArrowheads="1"/>
          </p:cNvSpPr>
          <p:nvPr/>
        </p:nvSpPr>
        <p:spPr bwMode="auto">
          <a:xfrm>
            <a:off x="685800" y="2514600"/>
            <a:ext cx="1752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 dirty="0">
                <a:solidFill>
                  <a:srgbClr val="000000"/>
                </a:solidFill>
              </a:rPr>
              <a:t>  </a:t>
            </a:r>
            <a:r>
              <a:rPr lang="en-US" altLang="en-US" sz="5400" dirty="0">
                <a:solidFill>
                  <a:srgbClr val="000000"/>
                </a:solidFill>
              </a:rPr>
              <a:t>N</a:t>
            </a:r>
          </a:p>
        </p:txBody>
      </p:sp>
      <p:sp>
        <p:nvSpPr>
          <p:cNvPr id="13316" name="Oval 6"/>
          <p:cNvSpPr>
            <a:spLocks noChangeArrowheads="1"/>
          </p:cNvSpPr>
          <p:nvPr/>
        </p:nvSpPr>
        <p:spPr bwMode="auto">
          <a:xfrm>
            <a:off x="1066800" y="2590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3317" name="Oval 7"/>
          <p:cNvSpPr>
            <a:spLocks noChangeArrowheads="1"/>
          </p:cNvSpPr>
          <p:nvPr/>
        </p:nvSpPr>
        <p:spPr bwMode="auto">
          <a:xfrm>
            <a:off x="914400" y="2590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3318" name="Oval 8"/>
          <p:cNvSpPr>
            <a:spLocks noChangeArrowheads="1"/>
          </p:cNvSpPr>
          <p:nvPr/>
        </p:nvSpPr>
        <p:spPr bwMode="auto">
          <a:xfrm>
            <a:off x="1371600" y="2895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3319" name="Oval 9"/>
          <p:cNvSpPr>
            <a:spLocks noChangeArrowheads="1"/>
          </p:cNvSpPr>
          <p:nvPr/>
        </p:nvSpPr>
        <p:spPr bwMode="auto">
          <a:xfrm>
            <a:off x="1371600" y="30480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3320" name="Oval 10"/>
          <p:cNvSpPr>
            <a:spLocks noChangeArrowheads="1"/>
          </p:cNvSpPr>
          <p:nvPr/>
        </p:nvSpPr>
        <p:spPr bwMode="auto">
          <a:xfrm>
            <a:off x="990600" y="3276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3321" name="Text Box 11"/>
          <p:cNvSpPr txBox="1">
            <a:spLocks noChangeArrowheads="1"/>
          </p:cNvSpPr>
          <p:nvPr/>
        </p:nvSpPr>
        <p:spPr bwMode="auto">
          <a:xfrm>
            <a:off x="1981200" y="2156936"/>
            <a:ext cx="6705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Nitrogen has 5 valence electrons, and they will be paired up in a Lewis dot diagram (and real life) because this is more stable.</a:t>
            </a:r>
          </a:p>
          <a:p>
            <a:pPr eaLnBrk="1" hangingPunct="1">
              <a:spcBef>
                <a:spcPct val="50000"/>
              </a:spcBef>
              <a:buFontTx/>
              <a:buNone/>
            </a:pPr>
            <a:r>
              <a:rPr lang="en-US" altLang="en-US" sz="2000" dirty="0">
                <a:solidFill>
                  <a:srgbClr val="FF0000"/>
                </a:solidFill>
                <a:latin typeface="Times New Roman" panose="02020603050405020304" pitchFamily="18" charset="0"/>
                <a:cs typeface="Times New Roman" panose="02020603050405020304" pitchFamily="18" charset="0"/>
              </a:rPr>
              <a:t>To bond, one pair of electrons will have to “open up”, </a:t>
            </a:r>
            <a:br>
              <a:rPr lang="en-US" altLang="en-US" sz="2000" dirty="0">
                <a:solidFill>
                  <a:srgbClr val="FF0000"/>
                </a:solidFill>
                <a:latin typeface="Times New Roman" panose="02020603050405020304" pitchFamily="18" charset="0"/>
                <a:cs typeface="Times New Roman" panose="02020603050405020304" pitchFamily="18" charset="0"/>
              </a:rPr>
            </a:br>
            <a:r>
              <a:rPr lang="en-US" altLang="en-US" sz="2000" dirty="0">
                <a:solidFill>
                  <a:srgbClr val="FF0000"/>
                </a:solidFill>
                <a:latin typeface="Times New Roman" panose="02020603050405020304" pitchFamily="18" charset="0"/>
                <a:cs typeface="Times New Roman" panose="02020603050405020304" pitchFamily="18" charset="0"/>
              </a:rPr>
              <a:t>so N can connect with the 3 hydrogen atoms.</a:t>
            </a:r>
          </a:p>
        </p:txBody>
      </p:sp>
    </p:spTree>
    <p:extLst>
      <p:ext uri="{BB962C8B-B14F-4D97-AF65-F5344CB8AC3E}">
        <p14:creationId xmlns:p14="http://schemas.microsoft.com/office/powerpoint/2010/main" val="18304847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00"/>
                </a:solidFill>
              </a:rPr>
              <a:t>54. </a:t>
            </a:r>
            <a:r>
              <a:rPr lang="en-US" altLang="en-US" sz="2800" dirty="0">
                <a:solidFill>
                  <a:srgbClr val="FF0000"/>
                </a:solidFill>
              </a:rPr>
              <a:t>For AMMONIA (NH</a:t>
            </a:r>
            <a:r>
              <a:rPr lang="en-US" altLang="en-US" sz="2800" baseline="-25000" dirty="0">
                <a:solidFill>
                  <a:srgbClr val="FF0000"/>
                </a:solidFill>
              </a:rPr>
              <a:t>3</a:t>
            </a:r>
            <a:r>
              <a:rPr lang="en-US" altLang="en-US" sz="2800" dirty="0">
                <a:solidFill>
                  <a:srgbClr val="FF0000"/>
                </a:solidFill>
              </a:rPr>
              <a:t>) </a:t>
            </a:r>
            <a:br>
              <a:rPr lang="en-US" altLang="en-US" sz="2800" dirty="0">
                <a:solidFill>
                  <a:srgbClr val="FF0000"/>
                </a:solidFill>
              </a:rPr>
            </a:br>
            <a:r>
              <a:rPr lang="en-US" altLang="en-US" sz="2800" dirty="0">
                <a:solidFill>
                  <a:srgbClr val="FF0000"/>
                </a:solidFill>
              </a:rPr>
              <a:t>      </a:t>
            </a:r>
            <a:r>
              <a:rPr lang="en-US" altLang="en-US" sz="2800" dirty="0">
                <a:solidFill>
                  <a:srgbClr val="000000"/>
                </a:solidFill>
              </a:rPr>
              <a:t>Draw the </a:t>
            </a:r>
            <a:r>
              <a:rPr lang="en-US" altLang="en-US" sz="2800" u="sng" dirty="0">
                <a:solidFill>
                  <a:srgbClr val="0000CC"/>
                </a:solidFill>
              </a:rPr>
              <a:t>Lewis Dot</a:t>
            </a:r>
            <a:r>
              <a:rPr lang="en-US" altLang="en-US" sz="2800" dirty="0">
                <a:solidFill>
                  <a:srgbClr val="0000CC"/>
                </a:solidFill>
              </a:rPr>
              <a:t> </a:t>
            </a:r>
            <a:r>
              <a:rPr lang="en-US" altLang="en-US" sz="2800" dirty="0">
                <a:solidFill>
                  <a:srgbClr val="000000"/>
                </a:solidFill>
              </a:rPr>
              <a:t>and the </a:t>
            </a:r>
            <a:r>
              <a:rPr lang="en-US" altLang="en-US" sz="2800" u="sng" dirty="0">
                <a:solidFill>
                  <a:srgbClr val="0000CC"/>
                </a:solidFill>
              </a:rPr>
              <a:t>Structural Diagram</a:t>
            </a:r>
            <a:r>
              <a:rPr lang="en-US" altLang="en-US" sz="2800" dirty="0">
                <a:solidFill>
                  <a:srgbClr val="000000"/>
                </a:solidFill>
              </a:rPr>
              <a:t>. </a:t>
            </a:r>
            <a:br>
              <a:rPr lang="en-US" altLang="en-US" sz="2800" dirty="0">
                <a:solidFill>
                  <a:srgbClr val="000000"/>
                </a:solidFill>
              </a:rPr>
            </a:br>
            <a:r>
              <a:rPr lang="en-US" altLang="en-US" sz="2800" dirty="0">
                <a:solidFill>
                  <a:srgbClr val="000000"/>
                </a:solidFill>
              </a:rPr>
              <a:t>      NAME THE BONDS TOO.  </a:t>
            </a:r>
          </a:p>
          <a:p>
            <a:pPr eaLnBrk="1" hangingPunct="1">
              <a:spcBef>
                <a:spcPct val="50000"/>
              </a:spcBef>
              <a:buFontTx/>
              <a:buNone/>
            </a:pPr>
            <a:r>
              <a:rPr lang="en-US" altLang="en-US" sz="2800" b="1" u="sng" dirty="0">
                <a:solidFill>
                  <a:srgbClr val="000000"/>
                </a:solidFill>
              </a:rPr>
              <a:t>Think first:</a:t>
            </a:r>
          </a:p>
        </p:txBody>
      </p:sp>
      <p:sp>
        <p:nvSpPr>
          <p:cNvPr id="10" name="Text Box 5">
            <a:extLst>
              <a:ext uri="{FF2B5EF4-FFF2-40B4-BE49-F238E27FC236}">
                <a16:creationId xmlns:a16="http://schemas.microsoft.com/office/drawing/2014/main" id="{85F66AE8-C609-4D50-9E82-5CCE4C10ED4E}"/>
              </a:ext>
            </a:extLst>
          </p:cNvPr>
          <p:cNvSpPr txBox="1">
            <a:spLocks noChangeArrowheads="1"/>
          </p:cNvSpPr>
          <p:nvPr/>
        </p:nvSpPr>
        <p:spPr bwMode="auto">
          <a:xfrm>
            <a:off x="685800" y="2514600"/>
            <a:ext cx="1752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 dirty="0">
                <a:solidFill>
                  <a:srgbClr val="000000"/>
                </a:solidFill>
              </a:rPr>
              <a:t>  </a:t>
            </a:r>
            <a:r>
              <a:rPr lang="en-US" altLang="en-US" sz="5400" dirty="0">
                <a:solidFill>
                  <a:srgbClr val="000000"/>
                </a:solidFill>
              </a:rPr>
              <a:t>N</a:t>
            </a:r>
          </a:p>
        </p:txBody>
      </p:sp>
      <p:sp>
        <p:nvSpPr>
          <p:cNvPr id="11" name="Oval 6">
            <a:extLst>
              <a:ext uri="{FF2B5EF4-FFF2-40B4-BE49-F238E27FC236}">
                <a16:creationId xmlns:a16="http://schemas.microsoft.com/office/drawing/2014/main" id="{CD6F22EF-465F-47DD-AF38-85E2E9EB29AD}"/>
              </a:ext>
            </a:extLst>
          </p:cNvPr>
          <p:cNvSpPr>
            <a:spLocks noChangeArrowheads="1"/>
          </p:cNvSpPr>
          <p:nvPr/>
        </p:nvSpPr>
        <p:spPr bwMode="auto">
          <a:xfrm>
            <a:off x="1066800" y="2590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 name="Oval 7">
            <a:extLst>
              <a:ext uri="{FF2B5EF4-FFF2-40B4-BE49-F238E27FC236}">
                <a16:creationId xmlns:a16="http://schemas.microsoft.com/office/drawing/2014/main" id="{6EC48B33-7819-4592-A464-11A955B0210D}"/>
              </a:ext>
            </a:extLst>
          </p:cNvPr>
          <p:cNvSpPr>
            <a:spLocks noChangeArrowheads="1"/>
          </p:cNvSpPr>
          <p:nvPr/>
        </p:nvSpPr>
        <p:spPr bwMode="auto">
          <a:xfrm>
            <a:off x="914400" y="2590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3" name="Oval 8">
            <a:extLst>
              <a:ext uri="{FF2B5EF4-FFF2-40B4-BE49-F238E27FC236}">
                <a16:creationId xmlns:a16="http://schemas.microsoft.com/office/drawing/2014/main" id="{AAC4F253-9D25-4511-932A-92A8CF93BD52}"/>
              </a:ext>
            </a:extLst>
          </p:cNvPr>
          <p:cNvSpPr>
            <a:spLocks noChangeArrowheads="1"/>
          </p:cNvSpPr>
          <p:nvPr/>
        </p:nvSpPr>
        <p:spPr bwMode="auto">
          <a:xfrm>
            <a:off x="1371600" y="2895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4" name="Oval 9">
            <a:extLst>
              <a:ext uri="{FF2B5EF4-FFF2-40B4-BE49-F238E27FC236}">
                <a16:creationId xmlns:a16="http://schemas.microsoft.com/office/drawing/2014/main" id="{D5092707-433B-4E56-ACCC-EA8B80410CE9}"/>
              </a:ext>
            </a:extLst>
          </p:cNvPr>
          <p:cNvSpPr>
            <a:spLocks noChangeArrowheads="1"/>
          </p:cNvSpPr>
          <p:nvPr/>
        </p:nvSpPr>
        <p:spPr bwMode="auto">
          <a:xfrm>
            <a:off x="1371600" y="30480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 name="Oval 10">
            <a:extLst>
              <a:ext uri="{FF2B5EF4-FFF2-40B4-BE49-F238E27FC236}">
                <a16:creationId xmlns:a16="http://schemas.microsoft.com/office/drawing/2014/main" id="{668BAED9-8828-4748-B97A-CE748F86AFAF}"/>
              </a:ext>
            </a:extLst>
          </p:cNvPr>
          <p:cNvSpPr>
            <a:spLocks noChangeArrowheads="1"/>
          </p:cNvSpPr>
          <p:nvPr/>
        </p:nvSpPr>
        <p:spPr bwMode="auto">
          <a:xfrm>
            <a:off x="990600" y="3276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6" name="Text Box 11">
            <a:extLst>
              <a:ext uri="{FF2B5EF4-FFF2-40B4-BE49-F238E27FC236}">
                <a16:creationId xmlns:a16="http://schemas.microsoft.com/office/drawing/2014/main" id="{FA41C97C-9EC6-4297-B74A-9716EF80529A}"/>
              </a:ext>
            </a:extLst>
          </p:cNvPr>
          <p:cNvSpPr txBox="1">
            <a:spLocks noChangeArrowheads="1"/>
          </p:cNvSpPr>
          <p:nvPr/>
        </p:nvSpPr>
        <p:spPr bwMode="auto">
          <a:xfrm>
            <a:off x="2438400" y="2590800"/>
            <a:ext cx="6400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2 + 2 + 1 changes to a 2 + 1 + 1 + 1 configuration.  The nitrogen atom needs “three landing zones” </a:t>
            </a:r>
            <a:br>
              <a:rPr lang="en-US" altLang="en-US" sz="2400" dirty="0">
                <a:solidFill>
                  <a:srgbClr val="0000CC"/>
                </a:solidFill>
                <a:latin typeface="Times New Roman" panose="02020603050405020304" pitchFamily="18" charset="0"/>
                <a:cs typeface="Times New Roman" panose="02020603050405020304" pitchFamily="18" charset="0"/>
              </a:rPr>
            </a:br>
            <a:r>
              <a:rPr lang="en-US" altLang="en-US" sz="2400" dirty="0">
                <a:solidFill>
                  <a:srgbClr val="0000CC"/>
                </a:solidFill>
                <a:latin typeface="Times New Roman" panose="02020603050405020304" pitchFamily="18" charset="0"/>
                <a:cs typeface="Times New Roman" panose="02020603050405020304" pitchFamily="18" charset="0"/>
              </a:rPr>
              <a:t>for the 3 H atoms. </a:t>
            </a:r>
          </a:p>
        </p:txBody>
      </p:sp>
      <p:sp>
        <p:nvSpPr>
          <p:cNvPr id="17" name="Text Box 12">
            <a:extLst>
              <a:ext uri="{FF2B5EF4-FFF2-40B4-BE49-F238E27FC236}">
                <a16:creationId xmlns:a16="http://schemas.microsoft.com/office/drawing/2014/main" id="{680E43D9-1158-45D2-8F61-217253C2F5D3}"/>
              </a:ext>
            </a:extLst>
          </p:cNvPr>
          <p:cNvSpPr txBox="1">
            <a:spLocks noChangeArrowheads="1"/>
          </p:cNvSpPr>
          <p:nvPr/>
        </p:nvSpPr>
        <p:spPr bwMode="auto">
          <a:xfrm>
            <a:off x="685800" y="4876800"/>
            <a:ext cx="2438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 dirty="0">
                <a:solidFill>
                  <a:srgbClr val="000000"/>
                </a:solidFill>
              </a:rPr>
              <a:t> </a:t>
            </a:r>
            <a:r>
              <a:rPr lang="en-US" altLang="en-US" sz="5400" dirty="0">
                <a:solidFill>
                  <a:srgbClr val="000000"/>
                </a:solidFill>
              </a:rPr>
              <a:t>N</a:t>
            </a:r>
          </a:p>
        </p:txBody>
      </p:sp>
      <p:sp>
        <p:nvSpPr>
          <p:cNvPr id="18" name="Oval 13">
            <a:extLst>
              <a:ext uri="{FF2B5EF4-FFF2-40B4-BE49-F238E27FC236}">
                <a16:creationId xmlns:a16="http://schemas.microsoft.com/office/drawing/2014/main" id="{1BE171BB-D2B0-4635-946E-B1CABF96CE59}"/>
              </a:ext>
            </a:extLst>
          </p:cNvPr>
          <p:cNvSpPr>
            <a:spLocks noChangeArrowheads="1"/>
          </p:cNvSpPr>
          <p:nvPr/>
        </p:nvSpPr>
        <p:spPr bwMode="auto">
          <a:xfrm>
            <a:off x="914400" y="4876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9" name="Oval 14">
            <a:extLst>
              <a:ext uri="{FF2B5EF4-FFF2-40B4-BE49-F238E27FC236}">
                <a16:creationId xmlns:a16="http://schemas.microsoft.com/office/drawing/2014/main" id="{DBF46849-2F08-468B-A5D8-B749B0DDFCED}"/>
              </a:ext>
            </a:extLst>
          </p:cNvPr>
          <p:cNvSpPr>
            <a:spLocks noChangeArrowheads="1"/>
          </p:cNvSpPr>
          <p:nvPr/>
        </p:nvSpPr>
        <p:spPr bwMode="auto">
          <a:xfrm>
            <a:off x="1066800" y="4876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0" name="Oval 15">
            <a:extLst>
              <a:ext uri="{FF2B5EF4-FFF2-40B4-BE49-F238E27FC236}">
                <a16:creationId xmlns:a16="http://schemas.microsoft.com/office/drawing/2014/main" id="{51B0CBE2-4370-422E-9192-5D59D5A76894}"/>
              </a:ext>
            </a:extLst>
          </p:cNvPr>
          <p:cNvSpPr>
            <a:spLocks noChangeArrowheads="1"/>
          </p:cNvSpPr>
          <p:nvPr/>
        </p:nvSpPr>
        <p:spPr bwMode="auto">
          <a:xfrm>
            <a:off x="1295400" y="5257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1" name="Oval 16">
            <a:extLst>
              <a:ext uri="{FF2B5EF4-FFF2-40B4-BE49-F238E27FC236}">
                <a16:creationId xmlns:a16="http://schemas.microsoft.com/office/drawing/2014/main" id="{CC9AFC6E-9172-49EF-B6D6-99B42DC7452B}"/>
              </a:ext>
            </a:extLst>
          </p:cNvPr>
          <p:cNvSpPr>
            <a:spLocks noChangeArrowheads="1"/>
          </p:cNvSpPr>
          <p:nvPr/>
        </p:nvSpPr>
        <p:spPr bwMode="auto">
          <a:xfrm>
            <a:off x="685800" y="5257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2" name="Oval 17">
            <a:extLst>
              <a:ext uri="{FF2B5EF4-FFF2-40B4-BE49-F238E27FC236}">
                <a16:creationId xmlns:a16="http://schemas.microsoft.com/office/drawing/2014/main" id="{86BEA291-20A4-4A5E-A7EA-73DFCFCE4DF5}"/>
              </a:ext>
            </a:extLst>
          </p:cNvPr>
          <p:cNvSpPr>
            <a:spLocks noChangeArrowheads="1"/>
          </p:cNvSpPr>
          <p:nvPr/>
        </p:nvSpPr>
        <p:spPr bwMode="auto">
          <a:xfrm>
            <a:off x="914400" y="5638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3" name="Text Box 18">
            <a:extLst>
              <a:ext uri="{FF2B5EF4-FFF2-40B4-BE49-F238E27FC236}">
                <a16:creationId xmlns:a16="http://schemas.microsoft.com/office/drawing/2014/main" id="{099CD96B-827B-498B-BDBC-568CC86B85B1}"/>
              </a:ext>
            </a:extLst>
          </p:cNvPr>
          <p:cNvSpPr txBox="1">
            <a:spLocks noChangeArrowheads="1"/>
          </p:cNvSpPr>
          <p:nvPr/>
        </p:nvSpPr>
        <p:spPr bwMode="auto">
          <a:xfrm>
            <a:off x="2362200" y="48006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0000"/>
                </a:solidFill>
              </a:rPr>
              <a:t>Bring in the 3 hydrogen atoms… </a:t>
            </a:r>
          </a:p>
        </p:txBody>
      </p:sp>
      <p:sp>
        <p:nvSpPr>
          <p:cNvPr id="24" name="Text Box 19">
            <a:extLst>
              <a:ext uri="{FF2B5EF4-FFF2-40B4-BE49-F238E27FC236}">
                <a16:creationId xmlns:a16="http://schemas.microsoft.com/office/drawing/2014/main" id="{D89B0611-E6D0-4B13-98DB-F0AD5619AE55}"/>
              </a:ext>
            </a:extLst>
          </p:cNvPr>
          <p:cNvSpPr txBox="1">
            <a:spLocks noChangeArrowheads="1"/>
          </p:cNvSpPr>
          <p:nvPr/>
        </p:nvSpPr>
        <p:spPr bwMode="auto">
          <a:xfrm>
            <a:off x="6629400" y="4419600"/>
            <a:ext cx="121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FF0000"/>
                </a:solidFill>
              </a:rPr>
              <a:t>H</a:t>
            </a:r>
          </a:p>
        </p:txBody>
      </p:sp>
      <p:sp>
        <p:nvSpPr>
          <p:cNvPr id="25" name="Oval 20">
            <a:extLst>
              <a:ext uri="{FF2B5EF4-FFF2-40B4-BE49-F238E27FC236}">
                <a16:creationId xmlns:a16="http://schemas.microsoft.com/office/drawing/2014/main" id="{749C39CC-B107-4CE8-92C2-26F5A893C75D}"/>
              </a:ext>
            </a:extLst>
          </p:cNvPr>
          <p:cNvSpPr>
            <a:spLocks noChangeArrowheads="1"/>
          </p:cNvSpPr>
          <p:nvPr/>
        </p:nvSpPr>
        <p:spPr bwMode="auto">
          <a:xfrm>
            <a:off x="6629400" y="4876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6" name="Text Box 21">
            <a:extLst>
              <a:ext uri="{FF2B5EF4-FFF2-40B4-BE49-F238E27FC236}">
                <a16:creationId xmlns:a16="http://schemas.microsoft.com/office/drawing/2014/main" id="{BA98A189-5238-469A-B71B-9BB32C286BEB}"/>
              </a:ext>
            </a:extLst>
          </p:cNvPr>
          <p:cNvSpPr txBox="1">
            <a:spLocks noChangeArrowheads="1"/>
          </p:cNvSpPr>
          <p:nvPr/>
        </p:nvSpPr>
        <p:spPr bwMode="auto">
          <a:xfrm>
            <a:off x="4038600" y="5638800"/>
            <a:ext cx="106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FF0000"/>
                </a:solidFill>
              </a:rPr>
              <a:t>H</a:t>
            </a:r>
          </a:p>
        </p:txBody>
      </p:sp>
      <p:sp>
        <p:nvSpPr>
          <p:cNvPr id="27" name="Rectangle 23">
            <a:extLst>
              <a:ext uri="{FF2B5EF4-FFF2-40B4-BE49-F238E27FC236}">
                <a16:creationId xmlns:a16="http://schemas.microsoft.com/office/drawing/2014/main" id="{FA3E4B28-B3ED-49E2-B8BA-E2F2414529A4}"/>
              </a:ext>
            </a:extLst>
          </p:cNvPr>
          <p:cNvSpPr>
            <a:spLocks noChangeArrowheads="1"/>
          </p:cNvSpPr>
          <p:nvPr/>
        </p:nvSpPr>
        <p:spPr bwMode="auto">
          <a:xfrm>
            <a:off x="6172200" y="5562600"/>
            <a:ext cx="679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FF0000"/>
                </a:solidFill>
              </a:rPr>
              <a:t>H</a:t>
            </a:r>
          </a:p>
        </p:txBody>
      </p:sp>
      <p:sp>
        <p:nvSpPr>
          <p:cNvPr id="28" name="Oval 24">
            <a:extLst>
              <a:ext uri="{FF2B5EF4-FFF2-40B4-BE49-F238E27FC236}">
                <a16:creationId xmlns:a16="http://schemas.microsoft.com/office/drawing/2014/main" id="{9D2374EC-34B8-4366-9690-168EA71566F7}"/>
              </a:ext>
            </a:extLst>
          </p:cNvPr>
          <p:cNvSpPr>
            <a:spLocks noChangeArrowheads="1"/>
          </p:cNvSpPr>
          <p:nvPr/>
        </p:nvSpPr>
        <p:spPr bwMode="auto">
          <a:xfrm>
            <a:off x="4343400" y="5715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9" name="Oval 25">
            <a:extLst>
              <a:ext uri="{FF2B5EF4-FFF2-40B4-BE49-F238E27FC236}">
                <a16:creationId xmlns:a16="http://schemas.microsoft.com/office/drawing/2014/main" id="{7B89572E-B5AC-49A5-BA1A-895FC1B9A985}"/>
              </a:ext>
            </a:extLst>
          </p:cNvPr>
          <p:cNvSpPr>
            <a:spLocks noChangeArrowheads="1"/>
          </p:cNvSpPr>
          <p:nvPr/>
        </p:nvSpPr>
        <p:spPr bwMode="auto">
          <a:xfrm>
            <a:off x="6781800" y="59436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cxnSp>
        <p:nvCxnSpPr>
          <p:cNvPr id="3" name="Straight Arrow Connector 2">
            <a:extLst>
              <a:ext uri="{FF2B5EF4-FFF2-40B4-BE49-F238E27FC236}">
                <a16:creationId xmlns:a16="http://schemas.microsoft.com/office/drawing/2014/main" id="{43488E70-54CD-449B-B9E0-F39D5252990F}"/>
              </a:ext>
            </a:extLst>
          </p:cNvPr>
          <p:cNvCxnSpPr/>
          <p:nvPr/>
        </p:nvCxnSpPr>
        <p:spPr>
          <a:xfrm>
            <a:off x="990600" y="3581400"/>
            <a:ext cx="0" cy="990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9135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143000" y="533400"/>
            <a:ext cx="251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5400">
                <a:solidFill>
                  <a:srgbClr val="000000"/>
                </a:solidFill>
              </a:rPr>
              <a:t>N</a:t>
            </a:r>
          </a:p>
        </p:txBody>
      </p:sp>
      <p:sp>
        <p:nvSpPr>
          <p:cNvPr id="15363" name="Oval 5"/>
          <p:cNvSpPr>
            <a:spLocks noChangeArrowheads="1"/>
          </p:cNvSpPr>
          <p:nvPr/>
        </p:nvSpPr>
        <p:spPr bwMode="auto">
          <a:xfrm>
            <a:off x="2286000" y="609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64" name="Oval 6"/>
          <p:cNvSpPr>
            <a:spLocks noChangeArrowheads="1"/>
          </p:cNvSpPr>
          <p:nvPr/>
        </p:nvSpPr>
        <p:spPr bwMode="auto">
          <a:xfrm>
            <a:off x="2438400" y="609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65" name="Oval 7"/>
          <p:cNvSpPr>
            <a:spLocks noChangeArrowheads="1"/>
          </p:cNvSpPr>
          <p:nvPr/>
        </p:nvSpPr>
        <p:spPr bwMode="auto">
          <a:xfrm>
            <a:off x="2667000" y="9144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66" name="Oval 8"/>
          <p:cNvSpPr>
            <a:spLocks noChangeArrowheads="1"/>
          </p:cNvSpPr>
          <p:nvPr/>
        </p:nvSpPr>
        <p:spPr bwMode="auto">
          <a:xfrm>
            <a:off x="2057400" y="9144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67" name="Oval 9"/>
          <p:cNvSpPr>
            <a:spLocks noChangeArrowheads="1"/>
          </p:cNvSpPr>
          <p:nvPr/>
        </p:nvSpPr>
        <p:spPr bwMode="auto">
          <a:xfrm>
            <a:off x="2286000" y="12954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68" name="Text Box 10"/>
          <p:cNvSpPr txBox="1">
            <a:spLocks noChangeArrowheads="1"/>
          </p:cNvSpPr>
          <p:nvPr/>
        </p:nvSpPr>
        <p:spPr bwMode="auto">
          <a:xfrm>
            <a:off x="649288" y="533400"/>
            <a:ext cx="1447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5400" dirty="0">
                <a:solidFill>
                  <a:srgbClr val="FF0000"/>
                </a:solidFill>
              </a:rPr>
              <a:t>H</a:t>
            </a:r>
          </a:p>
        </p:txBody>
      </p:sp>
      <p:sp>
        <p:nvSpPr>
          <p:cNvPr id="15369" name="Oval 11"/>
          <p:cNvSpPr>
            <a:spLocks noChangeArrowheads="1"/>
          </p:cNvSpPr>
          <p:nvPr/>
        </p:nvSpPr>
        <p:spPr bwMode="auto">
          <a:xfrm>
            <a:off x="2057400" y="1066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70" name="Oval 12"/>
          <p:cNvSpPr>
            <a:spLocks noChangeArrowheads="1"/>
          </p:cNvSpPr>
          <p:nvPr/>
        </p:nvSpPr>
        <p:spPr bwMode="auto">
          <a:xfrm>
            <a:off x="2438400" y="12954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71" name="Oval 13"/>
          <p:cNvSpPr>
            <a:spLocks noChangeArrowheads="1"/>
          </p:cNvSpPr>
          <p:nvPr/>
        </p:nvSpPr>
        <p:spPr bwMode="auto">
          <a:xfrm>
            <a:off x="2667000" y="1066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72" name="Rectangle 15"/>
          <p:cNvSpPr>
            <a:spLocks noChangeArrowheads="1"/>
          </p:cNvSpPr>
          <p:nvPr/>
        </p:nvSpPr>
        <p:spPr bwMode="auto">
          <a:xfrm>
            <a:off x="2057400" y="1219200"/>
            <a:ext cx="755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FF0000"/>
                </a:solidFill>
              </a:rPr>
              <a:t>H</a:t>
            </a:r>
          </a:p>
        </p:txBody>
      </p:sp>
      <p:sp>
        <p:nvSpPr>
          <p:cNvPr id="15373" name="Rectangle 17"/>
          <p:cNvSpPr>
            <a:spLocks noChangeArrowheads="1"/>
          </p:cNvSpPr>
          <p:nvPr/>
        </p:nvSpPr>
        <p:spPr bwMode="auto">
          <a:xfrm>
            <a:off x="2667000" y="533400"/>
            <a:ext cx="68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dirty="0">
                <a:solidFill>
                  <a:srgbClr val="FF0000"/>
                </a:solidFill>
              </a:rPr>
              <a:t>H</a:t>
            </a:r>
          </a:p>
        </p:txBody>
      </p:sp>
      <p:sp>
        <p:nvSpPr>
          <p:cNvPr id="15377" name="Text Box 21"/>
          <p:cNvSpPr txBox="1">
            <a:spLocks noChangeArrowheads="1"/>
          </p:cNvSpPr>
          <p:nvPr/>
        </p:nvSpPr>
        <p:spPr bwMode="auto">
          <a:xfrm>
            <a:off x="19756" y="2514600"/>
            <a:ext cx="8686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000000"/>
                </a:solidFill>
              </a:rPr>
              <a:t>Ammonia as a </a:t>
            </a:r>
            <a:br>
              <a:rPr lang="en-US" altLang="en-US" sz="2400" dirty="0">
                <a:solidFill>
                  <a:srgbClr val="000000"/>
                </a:solidFill>
              </a:rPr>
            </a:br>
            <a:r>
              <a:rPr lang="en-US" altLang="en-US" sz="2400" dirty="0">
                <a:solidFill>
                  <a:srgbClr val="000000"/>
                </a:solidFill>
              </a:rPr>
              <a:t>Lewis Dot Diagram.</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 </a:t>
            </a:r>
            <a:endParaRPr lang="en-US" altLang="en-US" sz="4800" dirty="0">
              <a:solidFill>
                <a:srgbClr val="000000"/>
              </a:solidFill>
              <a:latin typeface="Comic Sans MS" panose="030F0702030302020204" pitchFamily="66" charset="0"/>
            </a:endParaRPr>
          </a:p>
        </p:txBody>
      </p:sp>
      <p:sp>
        <p:nvSpPr>
          <p:cNvPr id="2" name="TextBox 1">
            <a:extLst>
              <a:ext uri="{FF2B5EF4-FFF2-40B4-BE49-F238E27FC236}">
                <a16:creationId xmlns:a16="http://schemas.microsoft.com/office/drawing/2014/main" id="{4F569788-43AF-E564-A916-11F98DD2CA2A}"/>
              </a:ext>
            </a:extLst>
          </p:cNvPr>
          <p:cNvSpPr txBox="1"/>
          <p:nvPr/>
        </p:nvSpPr>
        <p:spPr>
          <a:xfrm>
            <a:off x="3810000" y="228600"/>
            <a:ext cx="5314244" cy="1569660"/>
          </a:xfrm>
          <a:prstGeom prst="rect">
            <a:avLst/>
          </a:prstGeom>
          <a:noFill/>
        </p:spPr>
        <p:txBody>
          <a:bodyPr wrap="square" rtlCol="0">
            <a:spAutoFit/>
          </a:bodyPr>
          <a:lstStyle/>
          <a:p>
            <a:r>
              <a:rPr lang="en-US" sz="3200" dirty="0">
                <a:solidFill>
                  <a:srgbClr val="0000CC"/>
                </a:solidFill>
                <a:latin typeface="Times New Roman" panose="02020603050405020304" pitchFamily="18" charset="0"/>
                <a:cs typeface="Times New Roman" panose="02020603050405020304" pitchFamily="18" charset="0"/>
              </a:rPr>
              <a:t>Nitrogen follows the octet rule, the three H atoms fill up their baby sized orbitals.  </a:t>
            </a:r>
          </a:p>
        </p:txBody>
      </p:sp>
    </p:spTree>
    <p:extLst>
      <p:ext uri="{BB962C8B-B14F-4D97-AF65-F5344CB8AC3E}">
        <p14:creationId xmlns:p14="http://schemas.microsoft.com/office/powerpoint/2010/main" val="4023627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143000" y="533400"/>
            <a:ext cx="251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5400">
                <a:solidFill>
                  <a:srgbClr val="000000"/>
                </a:solidFill>
              </a:rPr>
              <a:t>N</a:t>
            </a:r>
          </a:p>
        </p:txBody>
      </p:sp>
      <p:sp>
        <p:nvSpPr>
          <p:cNvPr id="15363" name="Oval 5"/>
          <p:cNvSpPr>
            <a:spLocks noChangeArrowheads="1"/>
          </p:cNvSpPr>
          <p:nvPr/>
        </p:nvSpPr>
        <p:spPr bwMode="auto">
          <a:xfrm>
            <a:off x="2286000" y="609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64" name="Oval 6"/>
          <p:cNvSpPr>
            <a:spLocks noChangeArrowheads="1"/>
          </p:cNvSpPr>
          <p:nvPr/>
        </p:nvSpPr>
        <p:spPr bwMode="auto">
          <a:xfrm>
            <a:off x="2438400" y="609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65" name="Oval 7"/>
          <p:cNvSpPr>
            <a:spLocks noChangeArrowheads="1"/>
          </p:cNvSpPr>
          <p:nvPr/>
        </p:nvSpPr>
        <p:spPr bwMode="auto">
          <a:xfrm>
            <a:off x="2667000" y="9144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66" name="Oval 8"/>
          <p:cNvSpPr>
            <a:spLocks noChangeArrowheads="1"/>
          </p:cNvSpPr>
          <p:nvPr/>
        </p:nvSpPr>
        <p:spPr bwMode="auto">
          <a:xfrm>
            <a:off x="2057400" y="9144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67" name="Oval 9"/>
          <p:cNvSpPr>
            <a:spLocks noChangeArrowheads="1"/>
          </p:cNvSpPr>
          <p:nvPr/>
        </p:nvSpPr>
        <p:spPr bwMode="auto">
          <a:xfrm>
            <a:off x="2286000" y="12954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68" name="Text Box 10"/>
          <p:cNvSpPr txBox="1">
            <a:spLocks noChangeArrowheads="1"/>
          </p:cNvSpPr>
          <p:nvPr/>
        </p:nvSpPr>
        <p:spPr bwMode="auto">
          <a:xfrm>
            <a:off x="649288" y="533400"/>
            <a:ext cx="1447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5400" dirty="0">
                <a:solidFill>
                  <a:srgbClr val="FF0000"/>
                </a:solidFill>
              </a:rPr>
              <a:t>H</a:t>
            </a:r>
          </a:p>
        </p:txBody>
      </p:sp>
      <p:sp>
        <p:nvSpPr>
          <p:cNvPr id="15369" name="Oval 11"/>
          <p:cNvSpPr>
            <a:spLocks noChangeArrowheads="1"/>
          </p:cNvSpPr>
          <p:nvPr/>
        </p:nvSpPr>
        <p:spPr bwMode="auto">
          <a:xfrm>
            <a:off x="2057400" y="1066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70" name="Oval 12"/>
          <p:cNvSpPr>
            <a:spLocks noChangeArrowheads="1"/>
          </p:cNvSpPr>
          <p:nvPr/>
        </p:nvSpPr>
        <p:spPr bwMode="auto">
          <a:xfrm>
            <a:off x="2438400" y="12954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71" name="Oval 13"/>
          <p:cNvSpPr>
            <a:spLocks noChangeArrowheads="1"/>
          </p:cNvSpPr>
          <p:nvPr/>
        </p:nvSpPr>
        <p:spPr bwMode="auto">
          <a:xfrm>
            <a:off x="2667000" y="1066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5372" name="Rectangle 15"/>
          <p:cNvSpPr>
            <a:spLocks noChangeArrowheads="1"/>
          </p:cNvSpPr>
          <p:nvPr/>
        </p:nvSpPr>
        <p:spPr bwMode="auto">
          <a:xfrm>
            <a:off x="2057400" y="1219200"/>
            <a:ext cx="755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FF0000"/>
                </a:solidFill>
              </a:rPr>
              <a:t>H</a:t>
            </a:r>
          </a:p>
        </p:txBody>
      </p:sp>
      <p:sp>
        <p:nvSpPr>
          <p:cNvPr id="15373" name="Rectangle 17"/>
          <p:cNvSpPr>
            <a:spLocks noChangeArrowheads="1"/>
          </p:cNvSpPr>
          <p:nvPr/>
        </p:nvSpPr>
        <p:spPr bwMode="auto">
          <a:xfrm>
            <a:off x="2667000" y="533400"/>
            <a:ext cx="68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dirty="0">
                <a:solidFill>
                  <a:srgbClr val="FF0000"/>
                </a:solidFill>
              </a:rPr>
              <a:t>H</a:t>
            </a:r>
          </a:p>
        </p:txBody>
      </p:sp>
      <p:sp>
        <p:nvSpPr>
          <p:cNvPr id="15377" name="Text Box 21"/>
          <p:cNvSpPr txBox="1">
            <a:spLocks noChangeArrowheads="1"/>
          </p:cNvSpPr>
          <p:nvPr/>
        </p:nvSpPr>
        <p:spPr bwMode="auto">
          <a:xfrm>
            <a:off x="19755" y="2514600"/>
            <a:ext cx="912423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000000"/>
                </a:solidFill>
              </a:rPr>
              <a:t>Ammonia as a </a:t>
            </a:r>
            <a:br>
              <a:rPr lang="en-US" altLang="en-US" sz="2400" dirty="0">
                <a:solidFill>
                  <a:srgbClr val="000000"/>
                </a:solidFill>
              </a:rPr>
            </a:br>
            <a:r>
              <a:rPr lang="en-US" altLang="en-US" sz="2400" dirty="0">
                <a:solidFill>
                  <a:srgbClr val="000000"/>
                </a:solidFill>
              </a:rPr>
              <a:t>Lewis Dot Diagram.                             </a:t>
            </a:r>
            <a:r>
              <a:rPr lang="en-US" altLang="en-US" sz="2400" dirty="0">
                <a:solidFill>
                  <a:srgbClr val="0000CC"/>
                </a:solidFill>
              </a:rPr>
              <a:t>Ammonia as a</a:t>
            </a:r>
            <a:br>
              <a:rPr lang="en-US" altLang="en-US" sz="2400" dirty="0">
                <a:solidFill>
                  <a:srgbClr val="0000CC"/>
                </a:solidFill>
              </a:rPr>
            </a:br>
            <a:r>
              <a:rPr lang="en-US" altLang="en-US" sz="2400" dirty="0">
                <a:solidFill>
                  <a:srgbClr val="0000CC"/>
                </a:solidFill>
              </a:rPr>
              <a:t>                                                            Structural Diagram</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 </a:t>
            </a:r>
            <a:endParaRPr lang="en-US" altLang="en-US" sz="4800" dirty="0">
              <a:solidFill>
                <a:srgbClr val="000000"/>
              </a:solidFill>
              <a:latin typeface="Comic Sans MS" panose="030F0702030302020204" pitchFamily="66" charset="0"/>
            </a:endParaRPr>
          </a:p>
        </p:txBody>
      </p:sp>
      <p:sp>
        <p:nvSpPr>
          <p:cNvPr id="15" name="Text Box 18">
            <a:extLst>
              <a:ext uri="{FF2B5EF4-FFF2-40B4-BE49-F238E27FC236}">
                <a16:creationId xmlns:a16="http://schemas.microsoft.com/office/drawing/2014/main" id="{858CA080-FC72-4C20-BA55-B30E9CB06190}"/>
              </a:ext>
            </a:extLst>
          </p:cNvPr>
          <p:cNvSpPr txBox="1">
            <a:spLocks noChangeArrowheads="1"/>
          </p:cNvSpPr>
          <p:nvPr/>
        </p:nvSpPr>
        <p:spPr bwMode="auto">
          <a:xfrm>
            <a:off x="4899731" y="547511"/>
            <a:ext cx="373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rPr>
              <a:t>H</a:t>
            </a:r>
            <a:r>
              <a:rPr lang="en-US" altLang="en-US" sz="5400">
                <a:solidFill>
                  <a:srgbClr val="000000"/>
                </a:solidFill>
                <a:latin typeface="Verdana" panose="020B0604030504040204" pitchFamily="34" charset="0"/>
              </a:rPr>
              <a:t>―N―H</a:t>
            </a:r>
          </a:p>
        </p:txBody>
      </p:sp>
      <p:sp>
        <p:nvSpPr>
          <p:cNvPr id="16" name="Line 19">
            <a:extLst>
              <a:ext uri="{FF2B5EF4-FFF2-40B4-BE49-F238E27FC236}">
                <a16:creationId xmlns:a16="http://schemas.microsoft.com/office/drawing/2014/main" id="{E586029A-AA45-4FDD-B2AC-FDDB8AE94EB1}"/>
              </a:ext>
            </a:extLst>
          </p:cNvPr>
          <p:cNvSpPr>
            <a:spLocks noChangeShapeType="1"/>
          </p:cNvSpPr>
          <p:nvPr/>
        </p:nvSpPr>
        <p:spPr bwMode="auto">
          <a:xfrm>
            <a:off x="6423731" y="1385711"/>
            <a:ext cx="0" cy="6096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7" name="Text Box 20">
            <a:extLst>
              <a:ext uri="{FF2B5EF4-FFF2-40B4-BE49-F238E27FC236}">
                <a16:creationId xmlns:a16="http://schemas.microsoft.com/office/drawing/2014/main" id="{D6C79D4D-FD01-42EC-8D8C-90EDDDEBD5FC}"/>
              </a:ext>
            </a:extLst>
          </p:cNvPr>
          <p:cNvSpPr txBox="1">
            <a:spLocks noChangeArrowheads="1"/>
          </p:cNvSpPr>
          <p:nvPr/>
        </p:nvSpPr>
        <p:spPr bwMode="auto">
          <a:xfrm>
            <a:off x="6118931" y="1842911"/>
            <a:ext cx="114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rPr>
              <a:t>H</a:t>
            </a:r>
          </a:p>
        </p:txBody>
      </p:sp>
      <p:sp>
        <p:nvSpPr>
          <p:cNvPr id="2" name="TextBox 1">
            <a:extLst>
              <a:ext uri="{FF2B5EF4-FFF2-40B4-BE49-F238E27FC236}">
                <a16:creationId xmlns:a16="http://schemas.microsoft.com/office/drawing/2014/main" id="{6EDFA4D3-376D-688B-7ACB-63C46921AB2C}"/>
              </a:ext>
            </a:extLst>
          </p:cNvPr>
          <p:cNvSpPr txBox="1"/>
          <p:nvPr/>
        </p:nvSpPr>
        <p:spPr>
          <a:xfrm>
            <a:off x="4267200" y="3878786"/>
            <a:ext cx="4419600" cy="2677656"/>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Each dash represents the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sharing of one pair of electrons, each dash is a SINGLE BOND.  </a:t>
            </a:r>
            <a:r>
              <a:rPr lang="en-US" sz="3200" dirty="0">
                <a:solidFill>
                  <a:srgbClr val="FF0000"/>
                </a:solidFill>
                <a:latin typeface="Times New Roman" panose="02020603050405020304" pitchFamily="18" charset="0"/>
                <a:cs typeface="Times New Roman" panose="02020603050405020304" pitchFamily="18" charset="0"/>
              </a:rPr>
              <a:t>Ammonia has three single bonds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in each molecule.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55060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8">
            <a:extLst>
              <a:ext uri="{FF2B5EF4-FFF2-40B4-BE49-F238E27FC236}">
                <a16:creationId xmlns:a16="http://schemas.microsoft.com/office/drawing/2014/main" id="{858CA080-FC72-4C20-BA55-B30E9CB06190}"/>
              </a:ext>
            </a:extLst>
          </p:cNvPr>
          <p:cNvSpPr txBox="1">
            <a:spLocks noChangeArrowheads="1"/>
          </p:cNvSpPr>
          <p:nvPr/>
        </p:nvSpPr>
        <p:spPr bwMode="auto">
          <a:xfrm>
            <a:off x="533400" y="348189"/>
            <a:ext cx="373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rPr>
              <a:t>H</a:t>
            </a:r>
            <a:r>
              <a:rPr lang="en-US" altLang="en-US" sz="5400">
                <a:solidFill>
                  <a:srgbClr val="000000"/>
                </a:solidFill>
                <a:latin typeface="Verdana" panose="020B0604030504040204" pitchFamily="34" charset="0"/>
              </a:rPr>
              <a:t>―N―H</a:t>
            </a:r>
          </a:p>
        </p:txBody>
      </p:sp>
      <p:sp>
        <p:nvSpPr>
          <p:cNvPr id="16" name="Line 19">
            <a:extLst>
              <a:ext uri="{FF2B5EF4-FFF2-40B4-BE49-F238E27FC236}">
                <a16:creationId xmlns:a16="http://schemas.microsoft.com/office/drawing/2014/main" id="{E586029A-AA45-4FDD-B2AC-FDDB8AE94EB1}"/>
              </a:ext>
            </a:extLst>
          </p:cNvPr>
          <p:cNvSpPr>
            <a:spLocks noChangeShapeType="1"/>
          </p:cNvSpPr>
          <p:nvPr/>
        </p:nvSpPr>
        <p:spPr bwMode="auto">
          <a:xfrm>
            <a:off x="2057400" y="1186389"/>
            <a:ext cx="0" cy="6096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7" name="Text Box 20">
            <a:extLst>
              <a:ext uri="{FF2B5EF4-FFF2-40B4-BE49-F238E27FC236}">
                <a16:creationId xmlns:a16="http://schemas.microsoft.com/office/drawing/2014/main" id="{D6C79D4D-FD01-42EC-8D8C-90EDDDEBD5FC}"/>
              </a:ext>
            </a:extLst>
          </p:cNvPr>
          <p:cNvSpPr txBox="1">
            <a:spLocks noChangeArrowheads="1"/>
          </p:cNvSpPr>
          <p:nvPr/>
        </p:nvSpPr>
        <p:spPr bwMode="auto">
          <a:xfrm>
            <a:off x="1752600" y="1643589"/>
            <a:ext cx="114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rPr>
              <a:t>H</a:t>
            </a:r>
          </a:p>
        </p:txBody>
      </p:sp>
      <p:sp>
        <p:nvSpPr>
          <p:cNvPr id="18" name="Text Box 21">
            <a:extLst>
              <a:ext uri="{FF2B5EF4-FFF2-40B4-BE49-F238E27FC236}">
                <a16:creationId xmlns:a16="http://schemas.microsoft.com/office/drawing/2014/main" id="{5C0504FB-45D6-4D0B-B3D1-31FEE63CB8A9}"/>
              </a:ext>
            </a:extLst>
          </p:cNvPr>
          <p:cNvSpPr txBox="1">
            <a:spLocks noChangeArrowheads="1"/>
          </p:cNvSpPr>
          <p:nvPr/>
        </p:nvSpPr>
        <p:spPr bwMode="auto">
          <a:xfrm>
            <a:off x="0" y="2914092"/>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dirty="0">
                <a:solidFill>
                  <a:srgbClr val="000000"/>
                </a:solidFill>
                <a:latin typeface="Times New Roman" panose="02020603050405020304" pitchFamily="18" charset="0"/>
                <a:cs typeface="Times New Roman" panose="02020603050405020304" pitchFamily="18" charset="0"/>
              </a:rPr>
              <a:t>Checking electronegativity values, </a:t>
            </a:r>
          </a:p>
          <a:p>
            <a:pPr algn="ctr" eaLnBrk="1" hangingPunct="1">
              <a:spcBef>
                <a:spcPct val="50000"/>
              </a:spcBef>
              <a:buFontTx/>
              <a:buNone/>
            </a:pPr>
            <a:r>
              <a:rPr lang="en-US" altLang="en-US" sz="3600" dirty="0">
                <a:solidFill>
                  <a:srgbClr val="000000"/>
                </a:solidFill>
                <a:latin typeface="Times New Roman" panose="02020603050405020304" pitchFamily="18" charset="0"/>
                <a:cs typeface="Times New Roman" panose="02020603050405020304" pitchFamily="18" charset="0"/>
              </a:rPr>
              <a:t>The difference of electronegativity in each</a:t>
            </a: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dirty="0">
                <a:solidFill>
                  <a:srgbClr val="000000"/>
                </a:solidFill>
                <a:latin typeface="Times New Roman" panose="02020603050405020304" pitchFamily="18" charset="0"/>
                <a:cs typeface="Times New Roman" panose="02020603050405020304" pitchFamily="18" charset="0"/>
              </a:rPr>
              <a:t>of these bonds is  </a:t>
            </a:r>
            <a:r>
              <a:rPr lang="en-US" altLang="en-US" sz="3600" dirty="0">
                <a:solidFill>
                  <a:srgbClr val="FF0000"/>
                </a:solidFill>
                <a:latin typeface="Times New Roman" panose="02020603050405020304" pitchFamily="18" charset="0"/>
                <a:cs typeface="Times New Roman" panose="02020603050405020304" pitchFamily="18" charset="0"/>
              </a:rPr>
              <a:t>3.0 – 2.2 = 0.8,     so…</a:t>
            </a:r>
            <a:br>
              <a:rPr lang="en-US" altLang="en-US" sz="1800" dirty="0">
                <a:solidFill>
                  <a:srgbClr val="FF0000"/>
                </a:solidFill>
                <a:latin typeface="Times New Roman" panose="02020603050405020304" pitchFamily="18" charset="0"/>
              </a:rPr>
            </a:br>
            <a:r>
              <a:rPr lang="en-US" altLang="en-US" sz="1800" dirty="0">
                <a:solidFill>
                  <a:srgbClr val="FF0000"/>
                </a:solidFill>
                <a:latin typeface="Times New Roman" panose="02020603050405020304" pitchFamily="18" charset="0"/>
              </a:rPr>
              <a:t> </a:t>
            </a:r>
            <a:br>
              <a:rPr lang="en-US" altLang="en-US" sz="1800" dirty="0">
                <a:solidFill>
                  <a:srgbClr val="FF0000"/>
                </a:solidFill>
                <a:latin typeface="Times New Roman" panose="02020603050405020304" pitchFamily="18" charset="0"/>
              </a:rPr>
            </a:br>
            <a:r>
              <a:rPr lang="en-US" altLang="en-US" sz="4800" dirty="0">
                <a:solidFill>
                  <a:srgbClr val="0000CC"/>
                </a:solidFill>
                <a:latin typeface="Comic Sans MS" panose="030F0702030302020204" pitchFamily="66" charset="0"/>
              </a:rPr>
              <a:t>Each of these 3 bonds is</a:t>
            </a:r>
            <a:br>
              <a:rPr lang="en-US" altLang="en-US" sz="4800" dirty="0">
                <a:solidFill>
                  <a:srgbClr val="0000CC"/>
                </a:solidFill>
                <a:latin typeface="Comic Sans MS" panose="030F0702030302020204" pitchFamily="66" charset="0"/>
              </a:rPr>
            </a:br>
            <a:r>
              <a:rPr lang="en-US" altLang="en-US" sz="4800" b="1" dirty="0">
                <a:solidFill>
                  <a:srgbClr val="0000CC"/>
                </a:solidFill>
                <a:latin typeface="Comic Sans MS" panose="030F0702030302020204" pitchFamily="66" charset="0"/>
              </a:rPr>
              <a:t>single polar covalent</a:t>
            </a:r>
          </a:p>
        </p:txBody>
      </p:sp>
      <p:sp>
        <p:nvSpPr>
          <p:cNvPr id="2" name="TextBox 1">
            <a:extLst>
              <a:ext uri="{FF2B5EF4-FFF2-40B4-BE49-F238E27FC236}">
                <a16:creationId xmlns:a16="http://schemas.microsoft.com/office/drawing/2014/main" id="{1B184F93-77D0-9976-880D-C2BFFA52F672}"/>
              </a:ext>
            </a:extLst>
          </p:cNvPr>
          <p:cNvSpPr txBox="1"/>
          <p:nvPr/>
        </p:nvSpPr>
        <p:spPr>
          <a:xfrm>
            <a:off x="179034" y="630323"/>
            <a:ext cx="533397" cy="369332"/>
          </a:xfrm>
          <a:prstGeom prst="rect">
            <a:avLst/>
          </a:prstGeom>
          <a:noFill/>
        </p:spPr>
        <p:txBody>
          <a:bodyPr wrap="square" rtlCol="0">
            <a:spAutoFit/>
          </a:bodyPr>
          <a:lstStyle/>
          <a:p>
            <a:r>
              <a:rPr lang="en-US" dirty="0">
                <a:solidFill>
                  <a:srgbClr val="FF0000"/>
                </a:solidFill>
              </a:rPr>
              <a:t>2.2</a:t>
            </a:r>
          </a:p>
        </p:txBody>
      </p:sp>
      <p:sp>
        <p:nvSpPr>
          <p:cNvPr id="3" name="TextBox 2">
            <a:extLst>
              <a:ext uri="{FF2B5EF4-FFF2-40B4-BE49-F238E27FC236}">
                <a16:creationId xmlns:a16="http://schemas.microsoft.com/office/drawing/2014/main" id="{B7374E23-3C3F-0345-40FA-C901439FFBE5}"/>
              </a:ext>
            </a:extLst>
          </p:cNvPr>
          <p:cNvSpPr txBox="1"/>
          <p:nvPr/>
        </p:nvSpPr>
        <p:spPr>
          <a:xfrm>
            <a:off x="3482269" y="619995"/>
            <a:ext cx="533397" cy="369332"/>
          </a:xfrm>
          <a:prstGeom prst="rect">
            <a:avLst/>
          </a:prstGeom>
          <a:noFill/>
        </p:spPr>
        <p:txBody>
          <a:bodyPr wrap="square" rtlCol="0">
            <a:spAutoFit/>
          </a:bodyPr>
          <a:lstStyle/>
          <a:p>
            <a:r>
              <a:rPr lang="en-US" dirty="0">
                <a:solidFill>
                  <a:srgbClr val="FF0000"/>
                </a:solidFill>
              </a:rPr>
              <a:t>2.2</a:t>
            </a:r>
          </a:p>
        </p:txBody>
      </p:sp>
      <p:sp>
        <p:nvSpPr>
          <p:cNvPr id="4" name="TextBox 3">
            <a:extLst>
              <a:ext uri="{FF2B5EF4-FFF2-40B4-BE49-F238E27FC236}">
                <a16:creationId xmlns:a16="http://schemas.microsoft.com/office/drawing/2014/main" id="{D3956107-BC12-A9FB-4F74-C278E2560E6E}"/>
              </a:ext>
            </a:extLst>
          </p:cNvPr>
          <p:cNvSpPr txBox="1"/>
          <p:nvPr/>
        </p:nvSpPr>
        <p:spPr>
          <a:xfrm>
            <a:off x="1858259" y="2359212"/>
            <a:ext cx="533397" cy="369332"/>
          </a:xfrm>
          <a:prstGeom prst="rect">
            <a:avLst/>
          </a:prstGeom>
          <a:noFill/>
        </p:spPr>
        <p:txBody>
          <a:bodyPr wrap="square" rtlCol="0">
            <a:spAutoFit/>
          </a:bodyPr>
          <a:lstStyle/>
          <a:p>
            <a:r>
              <a:rPr lang="en-US" dirty="0">
                <a:solidFill>
                  <a:srgbClr val="FF0000"/>
                </a:solidFill>
              </a:rPr>
              <a:t>2.2</a:t>
            </a:r>
          </a:p>
        </p:txBody>
      </p:sp>
      <p:sp>
        <p:nvSpPr>
          <p:cNvPr id="5" name="TextBox 4">
            <a:extLst>
              <a:ext uri="{FF2B5EF4-FFF2-40B4-BE49-F238E27FC236}">
                <a16:creationId xmlns:a16="http://schemas.microsoft.com/office/drawing/2014/main" id="{EA7C8B87-B3E7-6528-D7F8-1E5756F4DE7B}"/>
              </a:ext>
            </a:extLst>
          </p:cNvPr>
          <p:cNvSpPr txBox="1"/>
          <p:nvPr/>
        </p:nvSpPr>
        <p:spPr>
          <a:xfrm>
            <a:off x="1827622" y="121146"/>
            <a:ext cx="533397" cy="369332"/>
          </a:xfrm>
          <a:prstGeom prst="rect">
            <a:avLst/>
          </a:prstGeom>
          <a:noFill/>
        </p:spPr>
        <p:txBody>
          <a:bodyPr wrap="square" rtlCol="0">
            <a:spAutoFit/>
          </a:bodyPr>
          <a:lstStyle/>
          <a:p>
            <a:r>
              <a:rPr lang="en-US" dirty="0">
                <a:solidFill>
                  <a:srgbClr val="FF0000"/>
                </a:solidFill>
              </a:rPr>
              <a:t>3.0</a:t>
            </a:r>
          </a:p>
        </p:txBody>
      </p:sp>
    </p:spTree>
    <p:extLst>
      <p:ext uri="{BB962C8B-B14F-4D97-AF65-F5344CB8AC3E}">
        <p14:creationId xmlns:p14="http://schemas.microsoft.com/office/powerpoint/2010/main" val="15249740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solidFill>
                  <a:srgbClr val="FF0000"/>
                </a:solidFill>
                <a:latin typeface="Comic Sans MS" panose="030F0702030302020204" pitchFamily="66" charset="0"/>
              </a:rPr>
              <a:t>55.</a:t>
            </a:r>
            <a:r>
              <a:rPr lang="en-US" altLang="en-US" sz="3600" dirty="0">
                <a:solidFill>
                  <a:srgbClr val="0000CC"/>
                </a:solidFill>
                <a:latin typeface="Comic Sans MS" panose="030F0702030302020204" pitchFamily="66" charset="0"/>
              </a:rPr>
              <a:t>  Draw Lewis Dot Diagram, and Structural Diagram for Methane, CH</a:t>
            </a:r>
            <a:r>
              <a:rPr lang="en-US" altLang="en-US" sz="3600" baseline="-25000" dirty="0">
                <a:solidFill>
                  <a:srgbClr val="0000CC"/>
                </a:solidFill>
                <a:latin typeface="Comic Sans MS" panose="030F0702030302020204" pitchFamily="66" charset="0"/>
              </a:rPr>
              <a:t>4</a:t>
            </a:r>
          </a:p>
          <a:p>
            <a:pPr eaLnBrk="1" hangingPunct="1">
              <a:spcBef>
                <a:spcPct val="50000"/>
              </a:spcBef>
              <a:buFontTx/>
              <a:buNone/>
            </a:pPr>
            <a:r>
              <a:rPr lang="en-US" altLang="en-US" sz="3600" dirty="0">
                <a:solidFill>
                  <a:srgbClr val="0000CC"/>
                </a:solidFill>
                <a:latin typeface="Comic Sans MS" panose="030F0702030302020204" pitchFamily="66" charset="0"/>
              </a:rPr>
              <a:t>Determine exactly what types of bonds are present in this molecule.</a:t>
            </a:r>
          </a:p>
          <a:p>
            <a:pPr eaLnBrk="1" hangingPunct="1">
              <a:spcBef>
                <a:spcPct val="50000"/>
              </a:spcBef>
              <a:buFontTx/>
              <a:buNone/>
            </a:pPr>
            <a:endParaRPr lang="en-US" altLang="en-US" sz="3600" dirty="0">
              <a:solidFill>
                <a:srgbClr val="0000CC"/>
              </a:solidFill>
              <a:latin typeface="Comic Sans MS" panose="030F0702030302020204" pitchFamily="66" charset="0"/>
            </a:endParaRPr>
          </a:p>
          <a:p>
            <a:pPr eaLnBrk="1" hangingPunct="1">
              <a:spcBef>
                <a:spcPct val="50000"/>
              </a:spcBef>
              <a:buFontTx/>
              <a:buNone/>
            </a:pPr>
            <a:r>
              <a:rPr lang="en-US" altLang="en-US" sz="8800" dirty="0">
                <a:solidFill>
                  <a:schemeClr val="tx1">
                    <a:lumMod val="95000"/>
                    <a:lumOff val="5000"/>
                  </a:schemeClr>
                </a:solidFill>
                <a:latin typeface="Comic Sans MS" panose="030F0702030302020204" pitchFamily="66" charset="0"/>
              </a:rPr>
              <a:t> </a:t>
            </a:r>
          </a:p>
        </p:txBody>
      </p:sp>
    </p:spTree>
    <p:extLst>
      <p:ext uri="{BB962C8B-B14F-4D97-AF65-F5344CB8AC3E}">
        <p14:creationId xmlns:p14="http://schemas.microsoft.com/office/powerpoint/2010/main" val="18035328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0F0FA"/>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Draw Lewis Dot Diagram, and Structural Diagram for Methane, CH</a:t>
            </a:r>
            <a:r>
              <a:rPr lang="en-US" altLang="en-US" sz="2400" baseline="-25000" dirty="0">
                <a:solidFill>
                  <a:srgbClr val="000000"/>
                </a:solidFill>
                <a:latin typeface="Times New Roman" panose="02020603050405020304" pitchFamily="18" charset="0"/>
                <a:cs typeface="Times New Roman" panose="02020603050405020304" pitchFamily="18" charset="0"/>
              </a:rPr>
              <a:t>4</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Determine exactly what types of bonds are present in this molecule.</a:t>
            </a:r>
          </a:p>
        </p:txBody>
      </p:sp>
      <p:sp>
        <p:nvSpPr>
          <p:cNvPr id="17411" name="Text Box 3"/>
          <p:cNvSpPr txBox="1">
            <a:spLocks noChangeArrowheads="1"/>
          </p:cNvSpPr>
          <p:nvPr/>
        </p:nvSpPr>
        <p:spPr bwMode="auto">
          <a:xfrm>
            <a:off x="1219200" y="2209800"/>
            <a:ext cx="152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rPr>
              <a:t>C</a:t>
            </a:r>
          </a:p>
        </p:txBody>
      </p:sp>
      <p:sp>
        <p:nvSpPr>
          <p:cNvPr id="17412" name="Oval 5"/>
          <p:cNvSpPr>
            <a:spLocks noChangeArrowheads="1"/>
          </p:cNvSpPr>
          <p:nvPr/>
        </p:nvSpPr>
        <p:spPr bwMode="auto">
          <a:xfrm>
            <a:off x="1600200" y="2971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13" name="Oval 6"/>
          <p:cNvSpPr>
            <a:spLocks noChangeArrowheads="1"/>
          </p:cNvSpPr>
          <p:nvPr/>
        </p:nvSpPr>
        <p:spPr bwMode="auto">
          <a:xfrm>
            <a:off x="1828800" y="2514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14" name="Oval 7"/>
          <p:cNvSpPr>
            <a:spLocks noChangeArrowheads="1"/>
          </p:cNvSpPr>
          <p:nvPr/>
        </p:nvSpPr>
        <p:spPr bwMode="auto">
          <a:xfrm>
            <a:off x="1219200" y="2743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15" name="Oval 8"/>
          <p:cNvSpPr>
            <a:spLocks noChangeArrowheads="1"/>
          </p:cNvSpPr>
          <p:nvPr/>
        </p:nvSpPr>
        <p:spPr bwMode="auto">
          <a:xfrm>
            <a:off x="1447800" y="22860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16" name="Text Box 9"/>
          <p:cNvSpPr txBox="1">
            <a:spLocks noChangeArrowheads="1"/>
          </p:cNvSpPr>
          <p:nvPr/>
        </p:nvSpPr>
        <p:spPr bwMode="auto">
          <a:xfrm>
            <a:off x="1219200" y="2895600"/>
            <a:ext cx="76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FF0000"/>
                </a:solidFill>
              </a:rPr>
              <a:t>H</a:t>
            </a:r>
          </a:p>
        </p:txBody>
      </p:sp>
      <p:sp>
        <p:nvSpPr>
          <p:cNvPr id="17417" name="Rectangle 11"/>
          <p:cNvSpPr>
            <a:spLocks noChangeArrowheads="1"/>
          </p:cNvSpPr>
          <p:nvPr/>
        </p:nvSpPr>
        <p:spPr bwMode="auto">
          <a:xfrm>
            <a:off x="1828800" y="2209800"/>
            <a:ext cx="679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FF0000"/>
                </a:solidFill>
              </a:rPr>
              <a:t>H</a:t>
            </a:r>
          </a:p>
        </p:txBody>
      </p:sp>
      <p:sp>
        <p:nvSpPr>
          <p:cNvPr id="17418" name="Rectangle 13"/>
          <p:cNvSpPr>
            <a:spLocks noChangeArrowheads="1"/>
          </p:cNvSpPr>
          <p:nvPr/>
        </p:nvSpPr>
        <p:spPr bwMode="auto">
          <a:xfrm>
            <a:off x="609600" y="2209800"/>
            <a:ext cx="679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FF0000"/>
                </a:solidFill>
              </a:rPr>
              <a:t>H</a:t>
            </a:r>
          </a:p>
        </p:txBody>
      </p:sp>
      <p:sp>
        <p:nvSpPr>
          <p:cNvPr id="17419" name="Rectangle 15"/>
          <p:cNvSpPr>
            <a:spLocks noChangeArrowheads="1"/>
          </p:cNvSpPr>
          <p:nvPr/>
        </p:nvSpPr>
        <p:spPr bwMode="auto">
          <a:xfrm>
            <a:off x="1219200" y="1524000"/>
            <a:ext cx="679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FF0000"/>
                </a:solidFill>
              </a:rPr>
              <a:t>H</a:t>
            </a:r>
          </a:p>
        </p:txBody>
      </p:sp>
      <p:sp>
        <p:nvSpPr>
          <p:cNvPr id="17420" name="Oval 16"/>
          <p:cNvSpPr>
            <a:spLocks noChangeArrowheads="1"/>
          </p:cNvSpPr>
          <p:nvPr/>
        </p:nvSpPr>
        <p:spPr bwMode="auto">
          <a:xfrm>
            <a:off x="1447800" y="2971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21" name="Oval 17"/>
          <p:cNvSpPr>
            <a:spLocks noChangeArrowheads="1"/>
          </p:cNvSpPr>
          <p:nvPr/>
        </p:nvSpPr>
        <p:spPr bwMode="auto">
          <a:xfrm>
            <a:off x="1828800" y="2667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22" name="Oval 18"/>
          <p:cNvSpPr>
            <a:spLocks noChangeArrowheads="1"/>
          </p:cNvSpPr>
          <p:nvPr/>
        </p:nvSpPr>
        <p:spPr bwMode="auto">
          <a:xfrm>
            <a:off x="1219200" y="2590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23" name="Oval 19"/>
          <p:cNvSpPr>
            <a:spLocks noChangeArrowheads="1"/>
          </p:cNvSpPr>
          <p:nvPr/>
        </p:nvSpPr>
        <p:spPr bwMode="auto">
          <a:xfrm>
            <a:off x="1676400" y="2286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Tree>
    <p:extLst>
      <p:ext uri="{BB962C8B-B14F-4D97-AF65-F5344CB8AC3E}">
        <p14:creationId xmlns:p14="http://schemas.microsoft.com/office/powerpoint/2010/main" val="29276391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0F0FA"/>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Draw Lewis Dot Diagram, and Structural Diagram for Methane, CH</a:t>
            </a:r>
            <a:r>
              <a:rPr lang="en-US" altLang="en-US" sz="2400" baseline="-25000" dirty="0">
                <a:solidFill>
                  <a:srgbClr val="000000"/>
                </a:solidFill>
                <a:latin typeface="Times New Roman" panose="02020603050405020304" pitchFamily="18" charset="0"/>
                <a:cs typeface="Times New Roman" panose="02020603050405020304" pitchFamily="18" charset="0"/>
              </a:rPr>
              <a:t>4</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Determine exactly what types of bonds are present in this molecule.</a:t>
            </a:r>
          </a:p>
        </p:txBody>
      </p:sp>
      <p:sp>
        <p:nvSpPr>
          <p:cNvPr id="17411" name="Text Box 3"/>
          <p:cNvSpPr txBox="1">
            <a:spLocks noChangeArrowheads="1"/>
          </p:cNvSpPr>
          <p:nvPr/>
        </p:nvSpPr>
        <p:spPr bwMode="auto">
          <a:xfrm>
            <a:off x="1219200" y="2209800"/>
            <a:ext cx="152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rPr>
              <a:t>C</a:t>
            </a:r>
          </a:p>
        </p:txBody>
      </p:sp>
      <p:sp>
        <p:nvSpPr>
          <p:cNvPr id="17412" name="Oval 5"/>
          <p:cNvSpPr>
            <a:spLocks noChangeArrowheads="1"/>
          </p:cNvSpPr>
          <p:nvPr/>
        </p:nvSpPr>
        <p:spPr bwMode="auto">
          <a:xfrm>
            <a:off x="1600200" y="2971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13" name="Oval 6"/>
          <p:cNvSpPr>
            <a:spLocks noChangeArrowheads="1"/>
          </p:cNvSpPr>
          <p:nvPr/>
        </p:nvSpPr>
        <p:spPr bwMode="auto">
          <a:xfrm>
            <a:off x="1828800" y="25146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14" name="Oval 7"/>
          <p:cNvSpPr>
            <a:spLocks noChangeArrowheads="1"/>
          </p:cNvSpPr>
          <p:nvPr/>
        </p:nvSpPr>
        <p:spPr bwMode="auto">
          <a:xfrm>
            <a:off x="1219200" y="2743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15" name="Oval 8"/>
          <p:cNvSpPr>
            <a:spLocks noChangeArrowheads="1"/>
          </p:cNvSpPr>
          <p:nvPr/>
        </p:nvSpPr>
        <p:spPr bwMode="auto">
          <a:xfrm>
            <a:off x="1447800" y="22860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16" name="Text Box 9"/>
          <p:cNvSpPr txBox="1">
            <a:spLocks noChangeArrowheads="1"/>
          </p:cNvSpPr>
          <p:nvPr/>
        </p:nvSpPr>
        <p:spPr bwMode="auto">
          <a:xfrm>
            <a:off x="1219200" y="2895600"/>
            <a:ext cx="76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FF0000"/>
                </a:solidFill>
              </a:rPr>
              <a:t>H</a:t>
            </a:r>
          </a:p>
        </p:txBody>
      </p:sp>
      <p:sp>
        <p:nvSpPr>
          <p:cNvPr id="17417" name="Rectangle 11"/>
          <p:cNvSpPr>
            <a:spLocks noChangeArrowheads="1"/>
          </p:cNvSpPr>
          <p:nvPr/>
        </p:nvSpPr>
        <p:spPr bwMode="auto">
          <a:xfrm>
            <a:off x="1828800" y="2209800"/>
            <a:ext cx="679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FF0000"/>
                </a:solidFill>
              </a:rPr>
              <a:t>H</a:t>
            </a:r>
          </a:p>
        </p:txBody>
      </p:sp>
      <p:sp>
        <p:nvSpPr>
          <p:cNvPr id="17418" name="Rectangle 13"/>
          <p:cNvSpPr>
            <a:spLocks noChangeArrowheads="1"/>
          </p:cNvSpPr>
          <p:nvPr/>
        </p:nvSpPr>
        <p:spPr bwMode="auto">
          <a:xfrm>
            <a:off x="609600" y="2209800"/>
            <a:ext cx="679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FF0000"/>
                </a:solidFill>
              </a:rPr>
              <a:t>H</a:t>
            </a:r>
          </a:p>
        </p:txBody>
      </p:sp>
      <p:sp>
        <p:nvSpPr>
          <p:cNvPr id="17419" name="Rectangle 15"/>
          <p:cNvSpPr>
            <a:spLocks noChangeArrowheads="1"/>
          </p:cNvSpPr>
          <p:nvPr/>
        </p:nvSpPr>
        <p:spPr bwMode="auto">
          <a:xfrm>
            <a:off x="1219200" y="1524000"/>
            <a:ext cx="679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FF0000"/>
                </a:solidFill>
              </a:rPr>
              <a:t>H</a:t>
            </a:r>
          </a:p>
        </p:txBody>
      </p:sp>
      <p:sp>
        <p:nvSpPr>
          <p:cNvPr id="17420" name="Oval 16"/>
          <p:cNvSpPr>
            <a:spLocks noChangeArrowheads="1"/>
          </p:cNvSpPr>
          <p:nvPr/>
        </p:nvSpPr>
        <p:spPr bwMode="auto">
          <a:xfrm>
            <a:off x="1447800" y="2971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21" name="Oval 17"/>
          <p:cNvSpPr>
            <a:spLocks noChangeArrowheads="1"/>
          </p:cNvSpPr>
          <p:nvPr/>
        </p:nvSpPr>
        <p:spPr bwMode="auto">
          <a:xfrm>
            <a:off x="1828800" y="2667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22" name="Oval 18"/>
          <p:cNvSpPr>
            <a:spLocks noChangeArrowheads="1"/>
          </p:cNvSpPr>
          <p:nvPr/>
        </p:nvSpPr>
        <p:spPr bwMode="auto">
          <a:xfrm>
            <a:off x="1219200" y="2590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7423" name="Oval 19"/>
          <p:cNvSpPr>
            <a:spLocks noChangeArrowheads="1"/>
          </p:cNvSpPr>
          <p:nvPr/>
        </p:nvSpPr>
        <p:spPr bwMode="auto">
          <a:xfrm>
            <a:off x="1676400" y="2286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 name="Text Box 20">
            <a:extLst>
              <a:ext uri="{FF2B5EF4-FFF2-40B4-BE49-F238E27FC236}">
                <a16:creationId xmlns:a16="http://schemas.microsoft.com/office/drawing/2014/main" id="{4D24F4A1-C52E-D6F9-9785-BD797D821D30}"/>
              </a:ext>
            </a:extLst>
          </p:cNvPr>
          <p:cNvSpPr txBox="1">
            <a:spLocks noChangeArrowheads="1"/>
          </p:cNvSpPr>
          <p:nvPr/>
        </p:nvSpPr>
        <p:spPr bwMode="auto">
          <a:xfrm>
            <a:off x="3733800" y="2286000"/>
            <a:ext cx="3581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rPr>
              <a:t>H</a:t>
            </a:r>
            <a:r>
              <a:rPr lang="en-US" altLang="en-US" sz="5400">
                <a:solidFill>
                  <a:srgbClr val="000000"/>
                </a:solidFill>
                <a:latin typeface="Verdana" panose="020B0604030504040204" pitchFamily="34" charset="0"/>
              </a:rPr>
              <a:t>―C―H</a:t>
            </a:r>
          </a:p>
        </p:txBody>
      </p:sp>
      <p:sp>
        <p:nvSpPr>
          <p:cNvPr id="3" name="Text Box 21">
            <a:extLst>
              <a:ext uri="{FF2B5EF4-FFF2-40B4-BE49-F238E27FC236}">
                <a16:creationId xmlns:a16="http://schemas.microsoft.com/office/drawing/2014/main" id="{ECCBBC28-8010-4C7F-1E14-1C5C1CB0948E}"/>
              </a:ext>
            </a:extLst>
          </p:cNvPr>
          <p:cNvSpPr txBox="1">
            <a:spLocks noChangeArrowheads="1"/>
          </p:cNvSpPr>
          <p:nvPr/>
        </p:nvSpPr>
        <p:spPr bwMode="auto">
          <a:xfrm>
            <a:off x="4953000" y="3429000"/>
            <a:ext cx="190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00"/>
                </a:solidFill>
              </a:rPr>
              <a:t>H</a:t>
            </a:r>
          </a:p>
        </p:txBody>
      </p:sp>
      <p:sp>
        <p:nvSpPr>
          <p:cNvPr id="4" name="Line 22">
            <a:extLst>
              <a:ext uri="{FF2B5EF4-FFF2-40B4-BE49-F238E27FC236}">
                <a16:creationId xmlns:a16="http://schemas.microsoft.com/office/drawing/2014/main" id="{0B6C37EB-539B-76C1-80F2-2E0D6F32E830}"/>
              </a:ext>
            </a:extLst>
          </p:cNvPr>
          <p:cNvSpPr>
            <a:spLocks noChangeShapeType="1"/>
          </p:cNvSpPr>
          <p:nvPr/>
        </p:nvSpPr>
        <p:spPr bwMode="auto">
          <a:xfrm>
            <a:off x="5257800" y="3124200"/>
            <a:ext cx="0" cy="457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 name="Rectangle 24">
            <a:extLst>
              <a:ext uri="{FF2B5EF4-FFF2-40B4-BE49-F238E27FC236}">
                <a16:creationId xmlns:a16="http://schemas.microsoft.com/office/drawing/2014/main" id="{647C4836-BD68-141C-8358-BEDE7B667DA7}"/>
              </a:ext>
            </a:extLst>
          </p:cNvPr>
          <p:cNvSpPr>
            <a:spLocks noChangeArrowheads="1"/>
          </p:cNvSpPr>
          <p:nvPr/>
        </p:nvSpPr>
        <p:spPr bwMode="auto">
          <a:xfrm>
            <a:off x="4953000" y="1066800"/>
            <a:ext cx="679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000000"/>
                </a:solidFill>
              </a:rPr>
              <a:t>H</a:t>
            </a:r>
          </a:p>
        </p:txBody>
      </p:sp>
      <p:sp>
        <p:nvSpPr>
          <p:cNvPr id="6" name="Line 25">
            <a:extLst>
              <a:ext uri="{FF2B5EF4-FFF2-40B4-BE49-F238E27FC236}">
                <a16:creationId xmlns:a16="http://schemas.microsoft.com/office/drawing/2014/main" id="{77E7B864-847A-0A4A-B407-FDB29B08A435}"/>
              </a:ext>
            </a:extLst>
          </p:cNvPr>
          <p:cNvSpPr>
            <a:spLocks noChangeShapeType="1"/>
          </p:cNvSpPr>
          <p:nvPr/>
        </p:nvSpPr>
        <p:spPr bwMode="auto">
          <a:xfrm>
            <a:off x="5257800" y="1905000"/>
            <a:ext cx="0" cy="457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2749875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3045</TotalTime>
  <Words>13808</Words>
  <Application>Microsoft Office PowerPoint</Application>
  <PresentationFormat>On-screen Show (4:3)</PresentationFormat>
  <Paragraphs>2844</Paragraphs>
  <Slides>225</Slides>
  <Notes>34</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225</vt:i4>
      </vt:variant>
    </vt:vector>
  </HeadingPairs>
  <TitlesOfParts>
    <vt:vector size="243" baseType="lpstr">
      <vt:lpstr>Arial</vt:lpstr>
      <vt:lpstr>Bell MT</vt:lpstr>
      <vt:lpstr>Broadway</vt:lpstr>
      <vt:lpstr>Calibri</vt:lpstr>
      <vt:lpstr>Comic Sans MS</vt:lpstr>
      <vt:lpstr>Dreaming Outloud Pro</vt:lpstr>
      <vt:lpstr>Patrick Hand</vt:lpstr>
      <vt:lpstr>Playpen Sans SemiBold</vt:lpstr>
      <vt:lpstr>Tahoma</vt:lpstr>
      <vt:lpstr>Times New Roman</vt:lpstr>
      <vt:lpstr>Verdana</vt:lpstr>
      <vt:lpstr>Office Theme</vt:lpstr>
      <vt:lpstr>Default Design</vt:lpstr>
      <vt:lpstr>1_Default Design</vt:lpstr>
      <vt:lpstr>1_Office Theme</vt:lpstr>
      <vt:lpstr>2_Default Design</vt:lpstr>
      <vt:lpstr>2_Office Theme</vt:lpstr>
      <vt:lpstr>3_Default Design</vt:lpstr>
      <vt:lpstr>Welcome to Bonding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Bonding class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Bonding Class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Bonding Class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Bonding Class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Bonding Class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Bonding Class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Bonding</dc:title>
  <dc:creator>Charlie</dc:creator>
  <cp:lastModifiedBy>ARBUISO, CHARLES B</cp:lastModifiedBy>
  <cp:revision>308</cp:revision>
  <dcterms:created xsi:type="dcterms:W3CDTF">2012-02-17T19:48:06Z</dcterms:created>
  <dcterms:modified xsi:type="dcterms:W3CDTF">2024-03-05T04:08:19Z</dcterms:modified>
</cp:coreProperties>
</file>