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sldIdLst>
    <p:sldId id="258" r:id="rId3"/>
    <p:sldId id="257" r:id="rId4"/>
    <p:sldId id="271" r:id="rId5"/>
    <p:sldId id="273" r:id="rId6"/>
    <p:sldId id="389" r:id="rId7"/>
    <p:sldId id="390" r:id="rId8"/>
    <p:sldId id="276" r:id="rId9"/>
    <p:sldId id="380" r:id="rId10"/>
    <p:sldId id="391" r:id="rId11"/>
    <p:sldId id="392" r:id="rId12"/>
    <p:sldId id="260" r:id="rId13"/>
    <p:sldId id="394" r:id="rId14"/>
    <p:sldId id="395" r:id="rId15"/>
    <p:sldId id="262" r:id="rId16"/>
    <p:sldId id="263" r:id="rId17"/>
    <p:sldId id="396" r:id="rId18"/>
    <p:sldId id="397" r:id="rId19"/>
    <p:sldId id="399" r:id="rId20"/>
    <p:sldId id="398" r:id="rId21"/>
    <p:sldId id="265" r:id="rId22"/>
    <p:sldId id="400" r:id="rId23"/>
    <p:sldId id="277" r:id="rId24"/>
    <p:sldId id="373" r:id="rId25"/>
    <p:sldId id="402" r:id="rId26"/>
    <p:sldId id="403" r:id="rId27"/>
    <p:sldId id="266" r:id="rId28"/>
    <p:sldId id="404" r:id="rId29"/>
    <p:sldId id="279" r:id="rId30"/>
    <p:sldId id="405" r:id="rId31"/>
    <p:sldId id="406" r:id="rId32"/>
    <p:sldId id="407" r:id="rId33"/>
    <p:sldId id="281" r:id="rId34"/>
    <p:sldId id="408" r:id="rId35"/>
    <p:sldId id="282" r:id="rId36"/>
    <p:sldId id="375" r:id="rId37"/>
    <p:sldId id="409" r:id="rId38"/>
    <p:sldId id="410" r:id="rId39"/>
    <p:sldId id="368" r:id="rId40"/>
    <p:sldId id="369" r:id="rId41"/>
    <p:sldId id="269" r:id="rId42"/>
    <p:sldId id="411" r:id="rId43"/>
    <p:sldId id="270" r:id="rId44"/>
    <p:sldId id="286" r:id="rId45"/>
    <p:sldId id="287" r:id="rId46"/>
    <p:sldId id="289" r:id="rId47"/>
    <p:sldId id="290" r:id="rId48"/>
    <p:sldId id="291" r:id="rId49"/>
    <p:sldId id="413" r:id="rId50"/>
    <p:sldId id="415" r:id="rId51"/>
    <p:sldId id="293" r:id="rId52"/>
    <p:sldId id="365" r:id="rId53"/>
    <p:sldId id="297" r:id="rId54"/>
    <p:sldId id="298" r:id="rId55"/>
    <p:sldId id="295" r:id="rId56"/>
    <p:sldId id="301" r:id="rId57"/>
    <p:sldId id="302" r:id="rId58"/>
    <p:sldId id="303" r:id="rId59"/>
    <p:sldId id="305" r:id="rId60"/>
    <p:sldId id="306" r:id="rId61"/>
    <p:sldId id="376" r:id="rId62"/>
    <p:sldId id="419" r:id="rId63"/>
    <p:sldId id="420" r:id="rId64"/>
    <p:sldId id="421" r:id="rId65"/>
    <p:sldId id="422" r:id="rId66"/>
    <p:sldId id="416" r:id="rId67"/>
    <p:sldId id="423" r:id="rId68"/>
    <p:sldId id="308" r:id="rId69"/>
    <p:sldId id="377" r:id="rId70"/>
    <p:sldId id="424" r:id="rId71"/>
    <p:sldId id="461" r:id="rId72"/>
    <p:sldId id="462" r:id="rId73"/>
    <p:sldId id="463" r:id="rId74"/>
    <p:sldId id="378" r:id="rId75"/>
    <p:sldId id="427" r:id="rId76"/>
    <p:sldId id="428" r:id="rId77"/>
    <p:sldId id="429" r:id="rId78"/>
    <p:sldId id="430" r:id="rId79"/>
    <p:sldId id="311" r:id="rId80"/>
    <p:sldId id="317" r:id="rId81"/>
    <p:sldId id="312" r:id="rId82"/>
    <p:sldId id="313" r:id="rId83"/>
    <p:sldId id="314" r:id="rId84"/>
    <p:sldId id="431" r:id="rId85"/>
    <p:sldId id="381" r:id="rId86"/>
    <p:sldId id="432" r:id="rId87"/>
    <p:sldId id="319" r:id="rId88"/>
    <p:sldId id="322" r:id="rId89"/>
    <p:sldId id="433" r:id="rId90"/>
    <p:sldId id="434" r:id="rId91"/>
    <p:sldId id="435" r:id="rId92"/>
    <p:sldId id="436" r:id="rId93"/>
    <p:sldId id="370" r:id="rId94"/>
    <p:sldId id="382" r:id="rId95"/>
    <p:sldId id="324" r:id="rId96"/>
    <p:sldId id="437" r:id="rId97"/>
    <p:sldId id="441" r:id="rId98"/>
    <p:sldId id="442" r:id="rId99"/>
    <p:sldId id="383" r:id="rId100"/>
    <p:sldId id="321" r:id="rId101"/>
    <p:sldId id="384" r:id="rId102"/>
    <p:sldId id="443" r:id="rId103"/>
    <p:sldId id="326" r:id="rId104"/>
    <p:sldId id="444" r:id="rId105"/>
    <p:sldId id="328" r:id="rId106"/>
    <p:sldId id="447" r:id="rId107"/>
    <p:sldId id="445" r:id="rId108"/>
    <p:sldId id="449" r:id="rId109"/>
    <p:sldId id="450" r:id="rId110"/>
    <p:sldId id="327" r:id="rId111"/>
    <p:sldId id="372" r:id="rId112"/>
    <p:sldId id="452" r:id="rId113"/>
    <p:sldId id="453" r:id="rId114"/>
    <p:sldId id="454" r:id="rId115"/>
    <p:sldId id="455" r:id="rId116"/>
    <p:sldId id="361" r:id="rId117"/>
    <p:sldId id="362" r:id="rId118"/>
    <p:sldId id="363" r:id="rId119"/>
    <p:sldId id="364" r:id="rId120"/>
    <p:sldId id="456" r:id="rId121"/>
    <p:sldId id="330" r:id="rId122"/>
    <p:sldId id="458" r:id="rId123"/>
    <p:sldId id="457" r:id="rId124"/>
    <p:sldId id="459" r:id="rId125"/>
    <p:sldId id="332" r:id="rId126"/>
    <p:sldId id="333" r:id="rId127"/>
    <p:sldId id="334" r:id="rId128"/>
    <p:sldId id="460" r:id="rId129"/>
    <p:sldId id="335" r:id="rId130"/>
    <p:sldId id="336" r:id="rId131"/>
    <p:sldId id="337" r:id="rId132"/>
    <p:sldId id="340" r:id="rId133"/>
    <p:sldId id="345" r:id="rId134"/>
    <p:sldId id="385" r:id="rId135"/>
    <p:sldId id="346" r:id="rId136"/>
    <p:sldId id="347" r:id="rId137"/>
    <p:sldId id="348" r:id="rId138"/>
    <p:sldId id="349" r:id="rId139"/>
    <p:sldId id="350" r:id="rId140"/>
    <p:sldId id="351" r:id="rId141"/>
    <p:sldId id="352" r:id="rId142"/>
    <p:sldId id="354" r:id="rId143"/>
    <p:sldId id="355" r:id="rId144"/>
    <p:sldId id="465" r:id="rId145"/>
    <p:sldId id="466" r:id="rId146"/>
    <p:sldId id="353" r:id="rId147"/>
    <p:sldId id="357" r:id="rId148"/>
    <p:sldId id="467" r:id="rId149"/>
    <p:sldId id="468" r:id="rId150"/>
    <p:sldId id="356" r:id="rId151"/>
    <p:sldId id="469" r:id="rId152"/>
    <p:sldId id="393" r:id="rId153"/>
    <p:sldId id="470" r:id="rId154"/>
    <p:sldId id="338" r:id="rId155"/>
    <p:sldId id="341" r:id="rId156"/>
    <p:sldId id="339" r:id="rId157"/>
    <p:sldId id="388" r:id="rId158"/>
    <p:sldId id="471" r:id="rId159"/>
    <p:sldId id="472" r:id="rId160"/>
    <p:sldId id="387" r:id="rId161"/>
    <p:sldId id="386" r:id="rId162"/>
    <p:sldId id="360"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CC"/>
    <a:srgbClr val="FF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8" autoAdjust="0"/>
    <p:restoredTop sz="86356" autoAdjust="0"/>
  </p:normalViewPr>
  <p:slideViewPr>
    <p:cSldViewPr>
      <p:cViewPr varScale="1">
        <p:scale>
          <a:sx n="72" d="100"/>
          <a:sy n="72" d="100"/>
        </p:scale>
        <p:origin x="1122" y="72"/>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14080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76849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00650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D2072-3ACA-4C5E-8F71-6D07B175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657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9AE21A-79B4-40FF-B883-24BEDD4F7F6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254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771044-34E0-4A8C-B0D1-C84E8FAA33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2726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2B4436-178C-49FA-99DE-76BCCAA0B38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979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1DD0C2-7E5D-4AEB-A6C2-C012EA7FC2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982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0ABCC9-F275-4A34-955C-29014C0E79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4662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41E9068-4EF1-4515-A0A6-67D2353BDE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414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FC3AD8-6CAB-4A38-82AE-B6333E847A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857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40185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831B59-68B7-44D7-91D1-AA3DC76289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749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604520-4967-461C-BE8C-99F4BE01C4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336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2474F6-9A50-4044-82AD-3F6767E205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210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74092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93188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90184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96655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39567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2228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8203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96D3-B091-44C6-A152-9503B8691B01}" type="datetimeFigureOut">
              <a:rPr lang="en-US" smtClean="0"/>
              <a:t>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6E503-8A2F-4673-8AC6-A9342E52247D}" type="slidenum">
              <a:rPr lang="en-US" smtClean="0"/>
              <a:t>‹#›</a:t>
            </a:fld>
            <a:endParaRPr lang="en-US" dirty="0"/>
          </a:p>
        </p:txBody>
      </p:sp>
    </p:spTree>
    <p:extLst>
      <p:ext uri="{BB962C8B-B14F-4D97-AF65-F5344CB8AC3E}">
        <p14:creationId xmlns:p14="http://schemas.microsoft.com/office/powerpoint/2010/main" val="504787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EC7C749-D4D8-4A9D-8B64-5A336532B84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585480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063198"/>
          </a:xfrm>
          <a:prstGeom prst="rect">
            <a:avLst/>
          </a:prstGeom>
          <a:noFill/>
        </p:spPr>
        <p:txBody>
          <a:bodyPr wrap="square" rtlCol="0">
            <a:spAutoFit/>
          </a:bodyPr>
          <a:lstStyle/>
          <a:p>
            <a:pPr algn="ctr"/>
            <a:r>
              <a:rPr lang="en-US" sz="9600" b="1" dirty="0"/>
              <a:t>GAS CHEMISTRY</a:t>
            </a:r>
          </a:p>
          <a:p>
            <a:pPr algn="ctr"/>
            <a:endParaRPr lang="en-US" sz="4000" b="1" dirty="0"/>
          </a:p>
          <a:p>
            <a:pPr algn="ctr"/>
            <a:r>
              <a:rPr lang="en-US" sz="4000" b="1" dirty="0"/>
              <a:t>Take out your reference tables </a:t>
            </a:r>
            <a:br>
              <a:rPr lang="en-US" sz="4000" b="1" dirty="0"/>
            </a:br>
            <a:r>
              <a:rPr lang="en-US" sz="4000" b="1" dirty="0"/>
              <a:t>(back page)</a:t>
            </a:r>
          </a:p>
          <a:p>
            <a:pPr algn="ctr"/>
            <a:r>
              <a:rPr lang="en-US" sz="4000" b="1" dirty="0"/>
              <a:t> </a:t>
            </a:r>
          </a:p>
          <a:p>
            <a:pPr algn="ctr"/>
            <a:r>
              <a:rPr lang="en-US" sz="6600" b="1" dirty="0">
                <a:solidFill>
                  <a:srgbClr val="FF0000"/>
                </a:solidFill>
              </a:rPr>
              <a:t>FIND THE</a:t>
            </a:r>
            <a:br>
              <a:rPr lang="en-US" sz="6600" b="1" dirty="0">
                <a:solidFill>
                  <a:srgbClr val="FF0000"/>
                </a:solidFill>
              </a:rPr>
            </a:br>
            <a:r>
              <a:rPr lang="en-US" sz="6600" b="1" dirty="0">
                <a:solidFill>
                  <a:srgbClr val="FF0000"/>
                </a:solidFill>
              </a:rPr>
              <a:t>Combined Gas Law</a:t>
            </a:r>
          </a:p>
        </p:txBody>
      </p:sp>
    </p:spTree>
    <p:extLst>
      <p:ext uri="{BB962C8B-B14F-4D97-AF65-F5344CB8AC3E}">
        <p14:creationId xmlns:p14="http://schemas.microsoft.com/office/powerpoint/2010/main" val="18255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939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sz="2400" dirty="0">
                <a:latin typeface="Times New Roman" panose="02020603050405020304" pitchFamily="18" charset="0"/>
                <a:cs typeface="Times New Roman" panose="02020603050405020304" pitchFamily="18" charset="0"/>
              </a:rPr>
              <a:t>7. Your balloon is filled on the ground.  It’s 45.6 liters in size, it is filled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with helium gas to a pressure of 1.20 atm, and the temperature of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gas is 293 K (20.0°C).  The balloon rises into the atmosphere, and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drops to 278 K (5.00°C); the pressure drops to 1.05 atm.</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What’s the new volume of your balloon?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altLang="en-US" b="1" dirty="0">
                <a:solidFill>
                  <a:srgbClr val="FF0000"/>
                </a:solidFill>
                <a:latin typeface="Comic Sans MS" pitchFamily="66" charset="0"/>
              </a:rPr>
              <a:t> </a:t>
            </a:r>
            <a:r>
              <a:rPr lang="en-US" altLang="en-US" sz="2000" b="1" dirty="0">
                <a:solidFill>
                  <a:srgbClr val="FF0000"/>
                </a:solidFill>
                <a:latin typeface="Comic Sans MS" pitchFamily="66" charset="0"/>
              </a:rPr>
              <a:t>(1.20 atm)(45.6 L)           (1.05 atm)(V</a:t>
            </a:r>
            <a:r>
              <a:rPr lang="en-US" altLang="en-US" sz="2000" b="1" baseline="-25000" dirty="0">
                <a:solidFill>
                  <a:srgbClr val="FF0000"/>
                </a:solidFill>
                <a:latin typeface="Comic Sans MS" pitchFamily="66" charset="0"/>
              </a:rPr>
              <a:t>2</a:t>
            </a:r>
            <a:r>
              <a:rPr lang="en-US" altLang="en-US" sz="2000" b="1" dirty="0">
                <a:solidFill>
                  <a:srgbClr val="FF0000"/>
                </a:solidFill>
                <a:latin typeface="Comic Sans MS" pitchFamily="66" charset="0"/>
              </a:rPr>
              <a:t>)</a:t>
            </a:r>
            <a:br>
              <a:rPr lang="en-US" altLang="en-US" sz="2000" b="1" dirty="0">
                <a:solidFill>
                  <a:srgbClr val="FF0000"/>
                </a:solidFill>
                <a:latin typeface="Comic Sans MS" pitchFamily="66" charset="0"/>
              </a:rPr>
            </a:br>
            <a:r>
              <a:rPr lang="en-US" altLang="en-US" sz="2000" b="1" dirty="0">
                <a:solidFill>
                  <a:srgbClr val="FF0000"/>
                </a:solidFill>
                <a:latin typeface="Comic Sans MS" pitchFamily="66" charset="0"/>
              </a:rPr>
              <a:t>                   (293 K)                     (278 K)</a:t>
            </a:r>
            <a:br>
              <a:rPr lang="en-US" altLang="en-US" sz="2000" b="1" dirty="0">
                <a:solidFill>
                  <a:srgbClr val="FF0000"/>
                </a:solidFill>
                <a:latin typeface="Comic Sans MS" pitchFamily="66" charset="0"/>
              </a:rPr>
            </a:br>
            <a:br>
              <a:rPr lang="en-US" altLang="en-US" sz="2000" b="1" dirty="0">
                <a:solidFill>
                  <a:srgbClr val="FF0000"/>
                </a:solidFill>
                <a:latin typeface="Comic Sans MS" pitchFamily="66" charset="0"/>
              </a:rPr>
            </a:br>
            <a:br>
              <a:rPr lang="en-US" altLang="en-US" sz="2000" b="1" dirty="0">
                <a:solidFill>
                  <a:srgbClr val="FF0000"/>
                </a:solidFill>
                <a:latin typeface="Comic Sans MS" pitchFamily="66" charset="0"/>
              </a:rPr>
            </a:br>
            <a:r>
              <a:rPr lang="en-US" altLang="en-US" sz="2000" b="1" dirty="0">
                <a:solidFill>
                  <a:srgbClr val="FF0000"/>
                </a:solidFill>
                <a:latin typeface="Comic Sans MS" pitchFamily="66" charset="0"/>
              </a:rPr>
              <a:t>       </a:t>
            </a:r>
            <a:r>
              <a:rPr lang="en-US" altLang="en-US" sz="2000" b="1" dirty="0">
                <a:solidFill>
                  <a:schemeClr val="tx1">
                    <a:lumMod val="85000"/>
                    <a:lumOff val="15000"/>
                  </a:schemeClr>
                </a:solidFill>
                <a:latin typeface="Comic Sans MS" pitchFamily="66" charset="0"/>
              </a:rPr>
              <a:t>(1.20 atm)(45.6 L)(278 K) = (1.05 atm)(293 K)(V</a:t>
            </a:r>
            <a:r>
              <a:rPr lang="en-US" altLang="en-US" sz="2000" b="1" baseline="-25000" dirty="0">
                <a:solidFill>
                  <a:schemeClr val="tx1">
                    <a:lumMod val="85000"/>
                    <a:lumOff val="15000"/>
                  </a:schemeClr>
                </a:solidFill>
                <a:latin typeface="Comic Sans MS" pitchFamily="66" charset="0"/>
              </a:rPr>
              <a:t>2</a:t>
            </a:r>
            <a:r>
              <a:rPr lang="en-US" altLang="en-US" sz="2000" b="1" dirty="0">
                <a:solidFill>
                  <a:schemeClr val="tx1">
                    <a:lumMod val="85000"/>
                    <a:lumOff val="15000"/>
                  </a:schemeClr>
                </a:solidFill>
                <a:latin typeface="Comic Sans MS" pitchFamily="66" charset="0"/>
              </a:rPr>
              <a:t>)</a:t>
            </a:r>
            <a:br>
              <a:rPr lang="en-US" altLang="en-US" sz="2000" b="1" dirty="0">
                <a:solidFill>
                  <a:schemeClr val="tx1">
                    <a:lumMod val="85000"/>
                    <a:lumOff val="15000"/>
                  </a:schemeClr>
                </a:solidFill>
                <a:latin typeface="Comic Sans MS" pitchFamily="66" charset="0"/>
              </a:rPr>
            </a:br>
            <a:br>
              <a:rPr lang="en-US" altLang="en-US" sz="2000" b="1" dirty="0">
                <a:solidFill>
                  <a:schemeClr val="tx1">
                    <a:lumMod val="85000"/>
                    <a:lumOff val="15000"/>
                  </a:schemeClr>
                </a:solidFill>
                <a:latin typeface="Comic Sans MS" pitchFamily="66" charset="0"/>
              </a:rPr>
            </a:br>
            <a:r>
              <a:rPr lang="en-US" altLang="en-US" sz="2000" b="1" dirty="0">
                <a:solidFill>
                  <a:schemeClr val="tx1">
                    <a:lumMod val="85000"/>
                    <a:lumOff val="15000"/>
                  </a:schemeClr>
                </a:solidFill>
                <a:latin typeface="Comic Sans MS" pitchFamily="66" charset="0"/>
              </a:rPr>
              <a:t>                        now finish up, solve for V</a:t>
            </a:r>
            <a:r>
              <a:rPr lang="en-US" altLang="en-US" sz="2000" b="1" baseline="-25000" dirty="0">
                <a:solidFill>
                  <a:schemeClr val="tx1">
                    <a:lumMod val="85000"/>
                    <a:lumOff val="15000"/>
                  </a:schemeClr>
                </a:solidFill>
                <a:latin typeface="Comic Sans MS" pitchFamily="66" charset="0"/>
              </a:rPr>
              <a:t>2</a:t>
            </a:r>
            <a:endParaRPr lang="en-US" altLang="en-US" sz="1800" i="1" baseline="-25000" dirty="0">
              <a:solidFill>
                <a:srgbClr val="FF0000"/>
              </a:solidFill>
              <a:latin typeface="Comic Sans MS" pitchFamily="66" charset="0"/>
            </a:endParaRPr>
          </a:p>
          <a:p>
            <a:pPr eaLnBrk="1" hangingPunct="1">
              <a:spcBef>
                <a:spcPct val="50000"/>
              </a:spcBef>
              <a:buFontTx/>
              <a:buNone/>
            </a:pPr>
            <a:endParaRPr lang="en-US" altLang="en-US" sz="2000" b="1" dirty="0">
              <a:solidFill>
                <a:srgbClr val="FF0000"/>
              </a:solidFill>
              <a:latin typeface="Comic Sans MS" pitchFamily="66" charset="0"/>
            </a:endParaRPr>
          </a:p>
          <a:p>
            <a:pPr>
              <a:buNone/>
            </a:pP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endParaRPr lang="en-US" altLang="en-US" sz="2000" b="1" i="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000" i="1" dirty="0">
              <a:solidFill>
                <a:srgbClr val="333399"/>
              </a:solidFill>
              <a:latin typeface="Comic Sans MS" pitchFamily="66" charset="0"/>
            </a:endParaRPr>
          </a:p>
          <a:p>
            <a:pPr eaLnBrk="1" hangingPunct="1">
              <a:spcBef>
                <a:spcPct val="50000"/>
              </a:spcBef>
              <a:buFontTx/>
              <a:buNone/>
            </a:pPr>
            <a:endParaRPr lang="en-US" altLang="en-US" sz="2000" i="1" dirty="0">
              <a:solidFill>
                <a:srgbClr val="FF0000"/>
              </a:solidFill>
              <a:latin typeface="Comic Sans MS" pitchFamily="66" charset="0"/>
            </a:endParaRPr>
          </a:p>
        </p:txBody>
      </p:sp>
      <p:sp>
        <p:nvSpPr>
          <p:cNvPr id="3" name="Text Box 4">
            <a:extLst>
              <a:ext uri="{FF2B5EF4-FFF2-40B4-BE49-F238E27FC236}">
                <a16:creationId xmlns:a16="http://schemas.microsoft.com/office/drawing/2014/main" id="{00629B6E-E1F1-4DFF-9BCC-D5E47711BC65}"/>
              </a:ext>
            </a:extLst>
          </p:cNvPr>
          <p:cNvSpPr txBox="1">
            <a:spLocks noChangeArrowheads="1"/>
          </p:cNvSpPr>
          <p:nvPr/>
        </p:nvSpPr>
        <p:spPr bwMode="auto">
          <a:xfrm>
            <a:off x="2133600" y="19812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4" name="Text Box 5">
            <a:extLst>
              <a:ext uri="{FF2B5EF4-FFF2-40B4-BE49-F238E27FC236}">
                <a16:creationId xmlns:a16="http://schemas.microsoft.com/office/drawing/2014/main" id="{3CD8917D-B507-4177-B813-500EC1AE2933}"/>
              </a:ext>
            </a:extLst>
          </p:cNvPr>
          <p:cNvSpPr txBox="1">
            <a:spLocks noChangeArrowheads="1"/>
          </p:cNvSpPr>
          <p:nvPr/>
        </p:nvSpPr>
        <p:spPr bwMode="auto">
          <a:xfrm>
            <a:off x="3866147" y="20492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5" name="Text Box 6">
            <a:extLst>
              <a:ext uri="{FF2B5EF4-FFF2-40B4-BE49-F238E27FC236}">
                <a16:creationId xmlns:a16="http://schemas.microsoft.com/office/drawing/2014/main" id="{B2BCEE1B-7601-4679-99E2-2858FA04A272}"/>
              </a:ext>
            </a:extLst>
          </p:cNvPr>
          <p:cNvSpPr txBox="1">
            <a:spLocks noChangeArrowheads="1"/>
          </p:cNvSpPr>
          <p:nvPr/>
        </p:nvSpPr>
        <p:spPr bwMode="auto">
          <a:xfrm>
            <a:off x="4620126" y="1981200"/>
            <a:ext cx="18288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u="sng" dirty="0">
                <a:solidFill>
                  <a:srgbClr val="FF0000"/>
                </a:solidFill>
              </a:rPr>
              <a:t>P</a:t>
            </a:r>
            <a:r>
              <a:rPr lang="en-US" altLang="en-US" sz="1600" u="sng" dirty="0">
                <a:solidFill>
                  <a:srgbClr val="FF0000"/>
                </a:solidFill>
              </a:rPr>
              <a:t>2</a:t>
            </a:r>
            <a:r>
              <a:rPr lang="en-US" altLang="en-US" sz="4400" u="sng" dirty="0">
                <a:solidFill>
                  <a:srgbClr val="FF0000"/>
                </a:solidFill>
              </a:rPr>
              <a:t>V</a:t>
            </a:r>
            <a:r>
              <a:rPr lang="en-US" altLang="en-US" sz="1600" u="sng" dirty="0">
                <a:solidFill>
                  <a:srgbClr val="FF0000"/>
                </a:solidFill>
              </a:rPr>
              <a:t>2</a:t>
            </a:r>
            <a:br>
              <a:rPr lang="en-US" altLang="en-US" sz="4400" u="sng" dirty="0">
                <a:solidFill>
                  <a:srgbClr val="FF0000"/>
                </a:solidFill>
              </a:rPr>
            </a:br>
            <a:r>
              <a:rPr lang="en-US" altLang="en-US" sz="4400" dirty="0">
                <a:solidFill>
                  <a:srgbClr val="FF0000"/>
                </a:solidFill>
              </a:rPr>
              <a:t>T</a:t>
            </a:r>
            <a:r>
              <a:rPr lang="en-US" altLang="en-US" sz="44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5">
            <a:extLst>
              <a:ext uri="{FF2B5EF4-FFF2-40B4-BE49-F238E27FC236}">
                <a16:creationId xmlns:a16="http://schemas.microsoft.com/office/drawing/2014/main" id="{219A9F64-4570-48A6-B9A6-809D1B0D71FC}"/>
              </a:ext>
            </a:extLst>
          </p:cNvPr>
          <p:cNvSpPr txBox="1">
            <a:spLocks noChangeArrowheads="1"/>
          </p:cNvSpPr>
          <p:nvPr/>
        </p:nvSpPr>
        <p:spPr bwMode="auto">
          <a:xfrm>
            <a:off x="4038600" y="3707708"/>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FF0000"/>
                </a:solidFill>
              </a:rPr>
              <a:t>=</a:t>
            </a:r>
          </a:p>
        </p:txBody>
      </p:sp>
      <p:cxnSp>
        <p:nvCxnSpPr>
          <p:cNvPr id="7" name="Straight Connector 6">
            <a:extLst>
              <a:ext uri="{FF2B5EF4-FFF2-40B4-BE49-F238E27FC236}">
                <a16:creationId xmlns:a16="http://schemas.microsoft.com/office/drawing/2014/main" id="{9A4651FC-2C17-4508-B1E2-59CF5AA90C00}"/>
              </a:ext>
            </a:extLst>
          </p:cNvPr>
          <p:cNvCxnSpPr/>
          <p:nvPr/>
        </p:nvCxnSpPr>
        <p:spPr>
          <a:xfrm>
            <a:off x="1427747" y="4191000"/>
            <a:ext cx="243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5588CA-F703-48BF-8422-A3F5DD662EDB}"/>
              </a:ext>
            </a:extLst>
          </p:cNvPr>
          <p:cNvCxnSpPr/>
          <p:nvPr/>
        </p:nvCxnSpPr>
        <p:spPr>
          <a:xfrm>
            <a:off x="4772526" y="4191000"/>
            <a:ext cx="2095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014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5232202"/>
          </a:xfrm>
          <a:prstGeom prst="rect">
            <a:avLst/>
          </a:prstGeom>
          <a:noFill/>
        </p:spPr>
        <p:txBody>
          <a:bodyPr wrap="square" rtlCol="0">
            <a:spAutoFit/>
          </a:bodyPr>
          <a:lstStyle/>
          <a:p>
            <a:pPr fontAlgn="auto">
              <a:spcBef>
                <a:spcPts val="0"/>
              </a:spcBef>
              <a:spcAft>
                <a:spcPts val="0"/>
              </a:spcAft>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quick reminder of pressure unit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conversions..</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42.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Convert 1.06 atm into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a:t>
            </a: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43.</a:t>
            </a:r>
            <a:r>
              <a:rPr lang="en-US" sz="2400" dirty="0">
                <a:solidFill>
                  <a:srgbClr val="33CC33"/>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Change 844 mm of Hg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into kilopascals</a:t>
            </a:r>
          </a:p>
          <a:p>
            <a:r>
              <a:rPr lang="en-US" dirty="0"/>
              <a:t> </a:t>
            </a:r>
          </a:p>
        </p:txBody>
      </p:sp>
      <p:sp>
        <p:nvSpPr>
          <p:cNvPr id="4" name="TextBox 3">
            <a:extLst>
              <a:ext uri="{FF2B5EF4-FFF2-40B4-BE49-F238E27FC236}">
                <a16:creationId xmlns:a16="http://schemas.microsoft.com/office/drawing/2014/main" id="{DBB8B862-63B2-41B7-94B7-B4278E27F55D}"/>
              </a:ext>
            </a:extLst>
          </p:cNvPr>
          <p:cNvSpPr txBox="1"/>
          <p:nvPr/>
        </p:nvSpPr>
        <p:spPr>
          <a:xfrm>
            <a:off x="304461" y="2267404"/>
            <a:ext cx="1676400" cy="830997"/>
          </a:xfrm>
          <a:prstGeom prst="rect">
            <a:avLst/>
          </a:prstGeom>
          <a:noFill/>
        </p:spPr>
        <p:txBody>
          <a:bodyPr wrap="square" rtlCol="0">
            <a:spAutoFit/>
          </a:bodyPr>
          <a:lstStyle/>
          <a:p>
            <a:pPr algn="ctr" fontAlgn="auto">
              <a:spcBef>
                <a:spcPts val="0"/>
              </a:spcBef>
              <a:spcAft>
                <a:spcPts val="0"/>
              </a:spcAft>
            </a:pPr>
            <a:r>
              <a:rPr lang="en-US" sz="2400" u="sng" dirty="0">
                <a:solidFill>
                  <a:srgbClr val="0000FF"/>
                </a:solidFill>
                <a:latin typeface="Comic Sans MS" panose="030F0702030302020204" pitchFamily="66" charset="0"/>
              </a:rPr>
              <a:t>1.06 atm</a:t>
            </a:r>
            <a:br>
              <a:rPr lang="en-US" sz="2400" u="sng" dirty="0">
                <a:solidFill>
                  <a:srgbClr val="0000FF"/>
                </a:solidFill>
                <a:latin typeface="Comic Sans MS" panose="030F0702030302020204" pitchFamily="66" charset="0"/>
              </a:rPr>
            </a:br>
            <a:r>
              <a:rPr lang="en-US" sz="2400" dirty="0">
                <a:solidFill>
                  <a:srgbClr val="0000FF"/>
                </a:solidFill>
                <a:latin typeface="Comic Sans MS" panose="030F0702030302020204" pitchFamily="66" charset="0"/>
              </a:rPr>
              <a:t>1</a:t>
            </a:r>
          </a:p>
        </p:txBody>
      </p:sp>
      <p:sp>
        <p:nvSpPr>
          <p:cNvPr id="5" name="TextBox 4">
            <a:extLst>
              <a:ext uri="{FF2B5EF4-FFF2-40B4-BE49-F238E27FC236}">
                <a16:creationId xmlns:a16="http://schemas.microsoft.com/office/drawing/2014/main" id="{72CF4B56-284D-44ED-BE38-B94E5E1CB8A3}"/>
              </a:ext>
            </a:extLst>
          </p:cNvPr>
          <p:cNvSpPr txBox="1"/>
          <p:nvPr/>
        </p:nvSpPr>
        <p:spPr>
          <a:xfrm>
            <a:off x="1980861" y="2267404"/>
            <a:ext cx="609600" cy="646331"/>
          </a:xfrm>
          <a:prstGeom prst="rect">
            <a:avLst/>
          </a:prstGeom>
          <a:noFill/>
        </p:spPr>
        <p:txBody>
          <a:bodyPr wrap="square" rtlCol="0">
            <a:spAutoFit/>
          </a:bodyPr>
          <a:lstStyle/>
          <a:p>
            <a:pPr fontAlgn="auto">
              <a:spcBef>
                <a:spcPts val="0"/>
              </a:spcBef>
              <a:spcAft>
                <a:spcPts val="0"/>
              </a:spcAft>
            </a:pPr>
            <a:r>
              <a:rPr lang="en-US" sz="3600" dirty="0">
                <a:solidFill>
                  <a:srgbClr val="0000FF"/>
                </a:solidFill>
                <a:latin typeface="Comic Sans MS" panose="030F0702030302020204" pitchFamily="66" charset="0"/>
              </a:rPr>
              <a:t>X</a:t>
            </a:r>
          </a:p>
        </p:txBody>
      </p:sp>
      <p:sp>
        <p:nvSpPr>
          <p:cNvPr id="6" name="Rectangle 5">
            <a:extLst>
              <a:ext uri="{FF2B5EF4-FFF2-40B4-BE49-F238E27FC236}">
                <a16:creationId xmlns:a16="http://schemas.microsoft.com/office/drawing/2014/main" id="{115522B7-3717-44B7-9476-1E04BB3ADC57}"/>
              </a:ext>
            </a:extLst>
          </p:cNvPr>
          <p:cNvSpPr/>
          <p:nvPr/>
        </p:nvSpPr>
        <p:spPr>
          <a:xfrm>
            <a:off x="2590461" y="2267403"/>
            <a:ext cx="2057400" cy="830997"/>
          </a:xfrm>
          <a:prstGeom prst="rect">
            <a:avLst/>
          </a:prstGeom>
        </p:spPr>
        <p:txBody>
          <a:bodyPr wrap="square">
            <a:spAutoFit/>
          </a:bodyPr>
          <a:lstStyle/>
          <a:p>
            <a:pPr algn="ctr" fontAlgn="auto">
              <a:spcBef>
                <a:spcPts val="0"/>
              </a:spcBef>
              <a:spcAft>
                <a:spcPts val="0"/>
              </a:spcAft>
            </a:pPr>
            <a:r>
              <a:rPr lang="en-US" sz="2400" u="sng" dirty="0">
                <a:solidFill>
                  <a:srgbClr val="0000FF"/>
                </a:solidFill>
                <a:latin typeface="Comic Sans MS" panose="030F0702030302020204" pitchFamily="66" charset="0"/>
              </a:rPr>
              <a:t>760 mm Hg</a:t>
            </a:r>
            <a:br>
              <a:rPr lang="en-US" sz="2400" u="sng" dirty="0">
                <a:solidFill>
                  <a:srgbClr val="0000FF"/>
                </a:solidFill>
                <a:latin typeface="Comic Sans MS" panose="030F0702030302020204" pitchFamily="66" charset="0"/>
              </a:rPr>
            </a:br>
            <a:r>
              <a:rPr lang="en-US" sz="2400" dirty="0">
                <a:solidFill>
                  <a:srgbClr val="0000FF"/>
                </a:solidFill>
                <a:latin typeface="Comic Sans MS" panose="030F0702030302020204" pitchFamily="66" charset="0"/>
              </a:rPr>
              <a:t>1.0 atm</a:t>
            </a:r>
          </a:p>
        </p:txBody>
      </p:sp>
      <p:sp>
        <p:nvSpPr>
          <p:cNvPr id="7" name="Rectangle 6">
            <a:extLst>
              <a:ext uri="{FF2B5EF4-FFF2-40B4-BE49-F238E27FC236}">
                <a16:creationId xmlns:a16="http://schemas.microsoft.com/office/drawing/2014/main" id="{4ED195F7-CB11-44B9-85AE-7E2E10A8ABA6}"/>
              </a:ext>
            </a:extLst>
          </p:cNvPr>
          <p:cNvSpPr/>
          <p:nvPr/>
        </p:nvSpPr>
        <p:spPr>
          <a:xfrm>
            <a:off x="4668253" y="2306314"/>
            <a:ext cx="4191000" cy="646331"/>
          </a:xfrm>
          <a:prstGeom prst="rect">
            <a:avLst/>
          </a:prstGeom>
        </p:spPr>
        <p:txBody>
          <a:bodyPr wrap="square">
            <a:spAutoFit/>
          </a:bodyPr>
          <a:lstStyle/>
          <a:p>
            <a:pPr fontAlgn="auto">
              <a:spcBef>
                <a:spcPts val="0"/>
              </a:spcBef>
              <a:spcAft>
                <a:spcPts val="0"/>
              </a:spcAft>
            </a:pPr>
            <a:r>
              <a:rPr lang="en-US" sz="3600" dirty="0">
                <a:solidFill>
                  <a:srgbClr val="0000FF"/>
                </a:solidFill>
                <a:latin typeface="Comic Sans MS" panose="030F0702030302020204" pitchFamily="66" charset="0"/>
              </a:rPr>
              <a:t>= 806 mm Hg </a:t>
            </a:r>
            <a:r>
              <a:rPr lang="en-US" sz="2400" i="1" dirty="0">
                <a:solidFill>
                  <a:srgbClr val="FF0000"/>
                </a:solidFill>
                <a:latin typeface="Comic Sans MS" panose="030F0702030302020204" pitchFamily="66" charset="0"/>
              </a:rPr>
              <a:t>(3SF)</a:t>
            </a:r>
          </a:p>
        </p:txBody>
      </p:sp>
      <p:cxnSp>
        <p:nvCxnSpPr>
          <p:cNvPr id="8" name="Straight Connector 7">
            <a:extLst>
              <a:ext uri="{FF2B5EF4-FFF2-40B4-BE49-F238E27FC236}">
                <a16:creationId xmlns:a16="http://schemas.microsoft.com/office/drawing/2014/main" id="{EB5A6FB1-2BAA-490F-8AFE-618D22AFC4B7}"/>
              </a:ext>
            </a:extLst>
          </p:cNvPr>
          <p:cNvCxnSpPr/>
          <p:nvPr/>
        </p:nvCxnSpPr>
        <p:spPr>
          <a:xfrm>
            <a:off x="1142661" y="2267403"/>
            <a:ext cx="609939" cy="362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5726CB-E0DB-436C-B305-194223A7603D}"/>
              </a:ext>
            </a:extLst>
          </p:cNvPr>
          <p:cNvCxnSpPr/>
          <p:nvPr/>
        </p:nvCxnSpPr>
        <p:spPr>
          <a:xfrm>
            <a:off x="3663277" y="2689497"/>
            <a:ext cx="609939" cy="362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2022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5232202"/>
          </a:xfrm>
          <a:prstGeom prst="rect">
            <a:avLst/>
          </a:prstGeom>
          <a:noFill/>
        </p:spPr>
        <p:txBody>
          <a:bodyPr wrap="square" rtlCol="0">
            <a:spAutoFit/>
          </a:bodyPr>
          <a:lstStyle/>
          <a:p>
            <a:pPr fontAlgn="auto">
              <a:spcBef>
                <a:spcPts val="0"/>
              </a:spcBef>
              <a:spcAft>
                <a:spcPts val="0"/>
              </a:spcAft>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quick reminder of pressure unit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conversions..</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42.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Convert 1.06 atm into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a:t>
            </a: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43.</a:t>
            </a:r>
            <a:r>
              <a:rPr lang="en-US" sz="2400" dirty="0">
                <a:solidFill>
                  <a:srgbClr val="33CC33"/>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Change 844 mm of Hg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into kilopascals</a:t>
            </a:r>
          </a:p>
          <a:p>
            <a:r>
              <a:rPr lang="en-US" dirty="0"/>
              <a:t> </a:t>
            </a:r>
          </a:p>
        </p:txBody>
      </p:sp>
      <p:sp>
        <p:nvSpPr>
          <p:cNvPr id="4" name="TextBox 3">
            <a:extLst>
              <a:ext uri="{FF2B5EF4-FFF2-40B4-BE49-F238E27FC236}">
                <a16:creationId xmlns:a16="http://schemas.microsoft.com/office/drawing/2014/main" id="{DBB8B862-63B2-41B7-94B7-B4278E27F55D}"/>
              </a:ext>
            </a:extLst>
          </p:cNvPr>
          <p:cNvSpPr txBox="1"/>
          <p:nvPr/>
        </p:nvSpPr>
        <p:spPr>
          <a:xfrm>
            <a:off x="304461" y="2267404"/>
            <a:ext cx="1676400" cy="830997"/>
          </a:xfrm>
          <a:prstGeom prst="rect">
            <a:avLst/>
          </a:prstGeom>
          <a:noFill/>
        </p:spPr>
        <p:txBody>
          <a:bodyPr wrap="square" rtlCol="0">
            <a:spAutoFit/>
          </a:bodyPr>
          <a:lstStyle/>
          <a:p>
            <a:pPr algn="ctr" fontAlgn="auto">
              <a:spcBef>
                <a:spcPts val="0"/>
              </a:spcBef>
              <a:spcAft>
                <a:spcPts val="0"/>
              </a:spcAft>
            </a:pPr>
            <a:r>
              <a:rPr lang="en-US" sz="2400" u="sng" dirty="0">
                <a:solidFill>
                  <a:srgbClr val="0000FF"/>
                </a:solidFill>
                <a:latin typeface="Comic Sans MS" panose="030F0702030302020204" pitchFamily="66" charset="0"/>
              </a:rPr>
              <a:t>1.06 atm</a:t>
            </a:r>
            <a:br>
              <a:rPr lang="en-US" sz="2400" u="sng" dirty="0">
                <a:solidFill>
                  <a:srgbClr val="0000FF"/>
                </a:solidFill>
                <a:latin typeface="Comic Sans MS" panose="030F0702030302020204" pitchFamily="66" charset="0"/>
              </a:rPr>
            </a:br>
            <a:r>
              <a:rPr lang="en-US" sz="2400" dirty="0">
                <a:solidFill>
                  <a:srgbClr val="0000FF"/>
                </a:solidFill>
                <a:latin typeface="Comic Sans MS" panose="030F0702030302020204" pitchFamily="66" charset="0"/>
              </a:rPr>
              <a:t>1</a:t>
            </a:r>
          </a:p>
        </p:txBody>
      </p:sp>
      <p:sp>
        <p:nvSpPr>
          <p:cNvPr id="5" name="TextBox 4">
            <a:extLst>
              <a:ext uri="{FF2B5EF4-FFF2-40B4-BE49-F238E27FC236}">
                <a16:creationId xmlns:a16="http://schemas.microsoft.com/office/drawing/2014/main" id="{72CF4B56-284D-44ED-BE38-B94E5E1CB8A3}"/>
              </a:ext>
            </a:extLst>
          </p:cNvPr>
          <p:cNvSpPr txBox="1"/>
          <p:nvPr/>
        </p:nvSpPr>
        <p:spPr>
          <a:xfrm>
            <a:off x="1980861" y="2267404"/>
            <a:ext cx="609600" cy="646331"/>
          </a:xfrm>
          <a:prstGeom prst="rect">
            <a:avLst/>
          </a:prstGeom>
          <a:noFill/>
        </p:spPr>
        <p:txBody>
          <a:bodyPr wrap="square" rtlCol="0">
            <a:spAutoFit/>
          </a:bodyPr>
          <a:lstStyle/>
          <a:p>
            <a:pPr fontAlgn="auto">
              <a:spcBef>
                <a:spcPts val="0"/>
              </a:spcBef>
              <a:spcAft>
                <a:spcPts val="0"/>
              </a:spcAft>
            </a:pPr>
            <a:r>
              <a:rPr lang="en-US" sz="3600" dirty="0">
                <a:solidFill>
                  <a:srgbClr val="0000FF"/>
                </a:solidFill>
                <a:latin typeface="Comic Sans MS" panose="030F0702030302020204" pitchFamily="66" charset="0"/>
              </a:rPr>
              <a:t>X</a:t>
            </a:r>
          </a:p>
        </p:txBody>
      </p:sp>
      <p:sp>
        <p:nvSpPr>
          <p:cNvPr id="6" name="Rectangle 5">
            <a:extLst>
              <a:ext uri="{FF2B5EF4-FFF2-40B4-BE49-F238E27FC236}">
                <a16:creationId xmlns:a16="http://schemas.microsoft.com/office/drawing/2014/main" id="{115522B7-3717-44B7-9476-1E04BB3ADC57}"/>
              </a:ext>
            </a:extLst>
          </p:cNvPr>
          <p:cNvSpPr/>
          <p:nvPr/>
        </p:nvSpPr>
        <p:spPr>
          <a:xfrm>
            <a:off x="2590461" y="2267403"/>
            <a:ext cx="2057400" cy="830997"/>
          </a:xfrm>
          <a:prstGeom prst="rect">
            <a:avLst/>
          </a:prstGeom>
        </p:spPr>
        <p:txBody>
          <a:bodyPr wrap="square">
            <a:spAutoFit/>
          </a:bodyPr>
          <a:lstStyle/>
          <a:p>
            <a:pPr algn="ctr" fontAlgn="auto">
              <a:spcBef>
                <a:spcPts val="0"/>
              </a:spcBef>
              <a:spcAft>
                <a:spcPts val="0"/>
              </a:spcAft>
            </a:pPr>
            <a:r>
              <a:rPr lang="en-US" sz="2400" u="sng" dirty="0">
                <a:solidFill>
                  <a:srgbClr val="0000FF"/>
                </a:solidFill>
                <a:latin typeface="Comic Sans MS" panose="030F0702030302020204" pitchFamily="66" charset="0"/>
              </a:rPr>
              <a:t>760 mm Hg</a:t>
            </a:r>
            <a:br>
              <a:rPr lang="en-US" sz="2400" u="sng" dirty="0">
                <a:solidFill>
                  <a:srgbClr val="0000FF"/>
                </a:solidFill>
                <a:latin typeface="Comic Sans MS" panose="030F0702030302020204" pitchFamily="66" charset="0"/>
              </a:rPr>
            </a:br>
            <a:r>
              <a:rPr lang="en-US" sz="2400" dirty="0">
                <a:solidFill>
                  <a:srgbClr val="0000FF"/>
                </a:solidFill>
                <a:latin typeface="Comic Sans MS" panose="030F0702030302020204" pitchFamily="66" charset="0"/>
              </a:rPr>
              <a:t>1.0 atm</a:t>
            </a:r>
          </a:p>
        </p:txBody>
      </p:sp>
      <p:sp>
        <p:nvSpPr>
          <p:cNvPr id="7" name="Rectangle 6">
            <a:extLst>
              <a:ext uri="{FF2B5EF4-FFF2-40B4-BE49-F238E27FC236}">
                <a16:creationId xmlns:a16="http://schemas.microsoft.com/office/drawing/2014/main" id="{4ED195F7-CB11-44B9-85AE-7E2E10A8ABA6}"/>
              </a:ext>
            </a:extLst>
          </p:cNvPr>
          <p:cNvSpPr/>
          <p:nvPr/>
        </p:nvSpPr>
        <p:spPr>
          <a:xfrm>
            <a:off x="4668253" y="2306314"/>
            <a:ext cx="4191000" cy="646331"/>
          </a:xfrm>
          <a:prstGeom prst="rect">
            <a:avLst/>
          </a:prstGeom>
        </p:spPr>
        <p:txBody>
          <a:bodyPr wrap="square">
            <a:spAutoFit/>
          </a:bodyPr>
          <a:lstStyle/>
          <a:p>
            <a:pPr fontAlgn="auto">
              <a:spcBef>
                <a:spcPts val="0"/>
              </a:spcBef>
              <a:spcAft>
                <a:spcPts val="0"/>
              </a:spcAft>
            </a:pPr>
            <a:r>
              <a:rPr lang="en-US" sz="3600" dirty="0">
                <a:solidFill>
                  <a:srgbClr val="0000FF"/>
                </a:solidFill>
                <a:latin typeface="Comic Sans MS" panose="030F0702030302020204" pitchFamily="66" charset="0"/>
              </a:rPr>
              <a:t>= 806 mm Hg </a:t>
            </a:r>
            <a:r>
              <a:rPr lang="en-US" sz="2400" i="1" dirty="0">
                <a:solidFill>
                  <a:srgbClr val="FF0000"/>
                </a:solidFill>
                <a:latin typeface="Comic Sans MS" panose="030F0702030302020204" pitchFamily="66" charset="0"/>
              </a:rPr>
              <a:t>(3SF)</a:t>
            </a:r>
          </a:p>
        </p:txBody>
      </p:sp>
      <p:cxnSp>
        <p:nvCxnSpPr>
          <p:cNvPr id="8" name="Straight Connector 7">
            <a:extLst>
              <a:ext uri="{FF2B5EF4-FFF2-40B4-BE49-F238E27FC236}">
                <a16:creationId xmlns:a16="http://schemas.microsoft.com/office/drawing/2014/main" id="{EB5A6FB1-2BAA-490F-8AFE-618D22AFC4B7}"/>
              </a:ext>
            </a:extLst>
          </p:cNvPr>
          <p:cNvCxnSpPr/>
          <p:nvPr/>
        </p:nvCxnSpPr>
        <p:spPr>
          <a:xfrm>
            <a:off x="1142661" y="2267403"/>
            <a:ext cx="609939" cy="362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5726CB-E0DB-436C-B305-194223A7603D}"/>
              </a:ext>
            </a:extLst>
          </p:cNvPr>
          <p:cNvCxnSpPr/>
          <p:nvPr/>
        </p:nvCxnSpPr>
        <p:spPr>
          <a:xfrm>
            <a:off x="3663277" y="2689497"/>
            <a:ext cx="609939" cy="3620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13B209-C047-46F2-B14C-4CBA16422235}"/>
              </a:ext>
            </a:extLst>
          </p:cNvPr>
          <p:cNvSpPr txBox="1"/>
          <p:nvPr/>
        </p:nvSpPr>
        <p:spPr>
          <a:xfrm>
            <a:off x="685461" y="5354084"/>
            <a:ext cx="1905000" cy="830997"/>
          </a:xfrm>
          <a:prstGeom prst="rect">
            <a:avLst/>
          </a:prstGeom>
          <a:noFill/>
        </p:spPr>
        <p:txBody>
          <a:bodyPr wrap="square" rtlCol="0">
            <a:spAutoFit/>
          </a:bodyPr>
          <a:lstStyle/>
          <a:p>
            <a:pPr algn="ctr" fontAlgn="auto">
              <a:spcBef>
                <a:spcPts val="0"/>
              </a:spcBef>
              <a:spcAft>
                <a:spcPts val="0"/>
              </a:spcAft>
            </a:pPr>
            <a:r>
              <a:rPr lang="en-US" sz="2400" u="sng" dirty="0">
                <a:solidFill>
                  <a:schemeClr val="tx1">
                    <a:lumMod val="95000"/>
                    <a:lumOff val="5000"/>
                  </a:schemeClr>
                </a:solidFill>
                <a:latin typeface="Comic Sans MS" panose="030F0702030302020204" pitchFamily="66" charset="0"/>
              </a:rPr>
              <a:t>844 mm Hg</a:t>
            </a:r>
            <a:br>
              <a:rPr lang="en-US" sz="2400" u="sng" dirty="0">
                <a:solidFill>
                  <a:schemeClr val="tx1">
                    <a:lumMod val="95000"/>
                    <a:lumOff val="5000"/>
                  </a:schemeClr>
                </a:solidFill>
                <a:latin typeface="Comic Sans MS" panose="030F0702030302020204" pitchFamily="66" charset="0"/>
              </a:rPr>
            </a:br>
            <a:r>
              <a:rPr lang="en-US" sz="2400" dirty="0">
                <a:solidFill>
                  <a:schemeClr val="tx1">
                    <a:lumMod val="95000"/>
                    <a:lumOff val="5000"/>
                  </a:schemeClr>
                </a:solidFill>
                <a:latin typeface="Comic Sans MS" panose="030F0702030302020204" pitchFamily="66" charset="0"/>
              </a:rPr>
              <a:t>1</a:t>
            </a:r>
          </a:p>
        </p:txBody>
      </p:sp>
      <p:sp>
        <p:nvSpPr>
          <p:cNvPr id="11" name="TextBox 10">
            <a:extLst>
              <a:ext uri="{FF2B5EF4-FFF2-40B4-BE49-F238E27FC236}">
                <a16:creationId xmlns:a16="http://schemas.microsoft.com/office/drawing/2014/main" id="{E05F63E4-6B21-44EC-A874-FAB6CB62265A}"/>
              </a:ext>
            </a:extLst>
          </p:cNvPr>
          <p:cNvSpPr txBox="1"/>
          <p:nvPr/>
        </p:nvSpPr>
        <p:spPr>
          <a:xfrm>
            <a:off x="2590461" y="5354084"/>
            <a:ext cx="609600" cy="646331"/>
          </a:xfrm>
          <a:prstGeom prst="rect">
            <a:avLst/>
          </a:prstGeom>
          <a:noFill/>
        </p:spPr>
        <p:txBody>
          <a:bodyPr wrap="square" rtlCol="0">
            <a:spAutoFit/>
          </a:bodyPr>
          <a:lstStyle/>
          <a:p>
            <a:pPr fontAlgn="auto">
              <a:spcBef>
                <a:spcPts val="0"/>
              </a:spcBef>
              <a:spcAft>
                <a:spcPts val="0"/>
              </a:spcAft>
            </a:pPr>
            <a:r>
              <a:rPr lang="en-US" sz="3600" dirty="0">
                <a:solidFill>
                  <a:schemeClr val="tx1">
                    <a:lumMod val="95000"/>
                    <a:lumOff val="5000"/>
                  </a:schemeClr>
                </a:solidFill>
                <a:latin typeface="Comic Sans MS" panose="030F0702030302020204" pitchFamily="66" charset="0"/>
              </a:rPr>
              <a:t>X</a:t>
            </a:r>
          </a:p>
        </p:txBody>
      </p:sp>
      <p:sp>
        <p:nvSpPr>
          <p:cNvPr id="12" name="Rectangle 11">
            <a:extLst>
              <a:ext uri="{FF2B5EF4-FFF2-40B4-BE49-F238E27FC236}">
                <a16:creationId xmlns:a16="http://schemas.microsoft.com/office/drawing/2014/main" id="{2363C403-0FFD-4776-BEA5-892B78669833}"/>
              </a:ext>
            </a:extLst>
          </p:cNvPr>
          <p:cNvSpPr/>
          <p:nvPr/>
        </p:nvSpPr>
        <p:spPr>
          <a:xfrm>
            <a:off x="3200061" y="5354083"/>
            <a:ext cx="1790700" cy="830997"/>
          </a:xfrm>
          <a:prstGeom prst="rect">
            <a:avLst/>
          </a:prstGeom>
        </p:spPr>
        <p:txBody>
          <a:bodyPr wrap="square">
            <a:spAutoFit/>
          </a:bodyPr>
          <a:lstStyle/>
          <a:p>
            <a:pPr algn="ctr" fontAlgn="auto">
              <a:spcBef>
                <a:spcPts val="0"/>
              </a:spcBef>
              <a:spcAft>
                <a:spcPts val="0"/>
              </a:spcAft>
            </a:pPr>
            <a:r>
              <a:rPr lang="en-US" sz="2400" u="sng" dirty="0">
                <a:solidFill>
                  <a:schemeClr val="tx1">
                    <a:lumMod val="95000"/>
                    <a:lumOff val="5000"/>
                  </a:schemeClr>
                </a:solidFill>
                <a:latin typeface="Comic Sans MS" panose="030F0702030302020204" pitchFamily="66" charset="0"/>
              </a:rPr>
              <a:t>101.3 kPa</a:t>
            </a:r>
            <a:br>
              <a:rPr lang="en-US" sz="2400" u="sng" dirty="0">
                <a:solidFill>
                  <a:schemeClr val="tx1">
                    <a:lumMod val="95000"/>
                    <a:lumOff val="5000"/>
                  </a:schemeClr>
                </a:solidFill>
                <a:latin typeface="Comic Sans MS" panose="030F0702030302020204" pitchFamily="66" charset="0"/>
              </a:rPr>
            </a:br>
            <a:r>
              <a:rPr lang="en-US" sz="2400" dirty="0">
                <a:solidFill>
                  <a:schemeClr val="tx1">
                    <a:lumMod val="95000"/>
                    <a:lumOff val="5000"/>
                  </a:schemeClr>
                </a:solidFill>
                <a:latin typeface="Comic Sans MS" panose="030F0702030302020204" pitchFamily="66" charset="0"/>
              </a:rPr>
              <a:t>760 mm Hg</a:t>
            </a:r>
          </a:p>
        </p:txBody>
      </p:sp>
      <p:sp>
        <p:nvSpPr>
          <p:cNvPr id="13" name="Rectangle 12">
            <a:extLst>
              <a:ext uri="{FF2B5EF4-FFF2-40B4-BE49-F238E27FC236}">
                <a16:creationId xmlns:a16="http://schemas.microsoft.com/office/drawing/2014/main" id="{B70EC3A4-E1DE-4A3F-91BC-3CAFBD9F4A8A}"/>
              </a:ext>
            </a:extLst>
          </p:cNvPr>
          <p:cNvSpPr/>
          <p:nvPr/>
        </p:nvSpPr>
        <p:spPr>
          <a:xfrm>
            <a:off x="4952661" y="5446415"/>
            <a:ext cx="4191000" cy="646331"/>
          </a:xfrm>
          <a:prstGeom prst="rect">
            <a:avLst/>
          </a:prstGeom>
        </p:spPr>
        <p:txBody>
          <a:bodyPr wrap="square">
            <a:spAutoFit/>
          </a:bodyPr>
          <a:lstStyle/>
          <a:p>
            <a:pPr fontAlgn="auto">
              <a:spcBef>
                <a:spcPts val="0"/>
              </a:spcBef>
              <a:spcAft>
                <a:spcPts val="0"/>
              </a:spcAft>
            </a:pPr>
            <a:r>
              <a:rPr lang="en-US" sz="3600" dirty="0">
                <a:solidFill>
                  <a:schemeClr val="tx1">
                    <a:lumMod val="95000"/>
                    <a:lumOff val="5000"/>
                  </a:schemeClr>
                </a:solidFill>
                <a:latin typeface="Comic Sans MS" panose="030F0702030302020204" pitchFamily="66" charset="0"/>
              </a:rPr>
              <a:t>=  112 kPa    </a:t>
            </a:r>
            <a:r>
              <a:rPr lang="en-US" sz="2400" i="1" dirty="0">
                <a:solidFill>
                  <a:srgbClr val="FF0000"/>
                </a:solidFill>
                <a:latin typeface="Comic Sans MS" panose="030F0702030302020204" pitchFamily="66" charset="0"/>
              </a:rPr>
              <a:t>(3SF)</a:t>
            </a:r>
          </a:p>
        </p:txBody>
      </p:sp>
      <p:cxnSp>
        <p:nvCxnSpPr>
          <p:cNvPr id="14" name="Straight Connector 13">
            <a:extLst>
              <a:ext uri="{FF2B5EF4-FFF2-40B4-BE49-F238E27FC236}">
                <a16:creationId xmlns:a16="http://schemas.microsoft.com/office/drawing/2014/main" id="{336E074F-1A63-4234-8309-61329467D748}"/>
              </a:ext>
            </a:extLst>
          </p:cNvPr>
          <p:cNvCxnSpPr/>
          <p:nvPr/>
        </p:nvCxnSpPr>
        <p:spPr>
          <a:xfrm>
            <a:off x="1485645" y="5478089"/>
            <a:ext cx="838031" cy="2308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35295D-F475-466B-A5F9-911FB3C8863B}"/>
              </a:ext>
            </a:extLst>
          </p:cNvPr>
          <p:cNvCxnSpPr/>
          <p:nvPr/>
        </p:nvCxnSpPr>
        <p:spPr>
          <a:xfrm>
            <a:off x="4006261" y="5861323"/>
            <a:ext cx="838031" cy="2308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008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39211"/>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44.  </a:t>
            </a:r>
            <a:r>
              <a:rPr lang="en-US" sz="3200" dirty="0">
                <a:latin typeface="Times New Roman" panose="02020603050405020304" pitchFamily="18" charset="0"/>
                <a:cs typeface="Times New Roman" panose="02020603050405020304" pitchFamily="18" charset="0"/>
              </a:rPr>
              <a:t>When a </a:t>
            </a:r>
            <a:r>
              <a:rPr lang="en-US" sz="3200" i="1" dirty="0">
                <a:solidFill>
                  <a:srgbClr val="0000FF"/>
                </a:solidFill>
                <a:latin typeface="Times New Roman" panose="02020603050405020304" pitchFamily="18" charset="0"/>
                <a:cs typeface="Times New Roman" panose="02020603050405020304" pitchFamily="18" charset="0"/>
              </a:rPr>
              <a:t>rigid cylinder </a:t>
            </a:r>
            <a:r>
              <a:rPr lang="en-US" sz="3200" dirty="0">
                <a:latin typeface="Times New Roman" panose="02020603050405020304" pitchFamily="18" charset="0"/>
                <a:cs typeface="Times New Roman" panose="02020603050405020304" pitchFamily="18" charset="0"/>
              </a:rPr>
              <a:t>containing methane gas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273 Kelvin and is at 125 kPa is warmed 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295 Kelvin, the pressure changes.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What is the new pressure of this gas?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i="1" dirty="0">
                <a:solidFill>
                  <a:srgbClr val="0000FF"/>
                </a:solidFill>
                <a:latin typeface="Times New Roman" panose="02020603050405020304" pitchFamily="18" charset="0"/>
                <a:cs typeface="Times New Roman" panose="02020603050405020304" pitchFamily="18" charset="0"/>
              </a:rPr>
              <a:t>What does a rigid cylinder imply?</a:t>
            </a:r>
            <a:endParaRPr lang="en-US" sz="32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6913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93647"/>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44.  </a:t>
            </a:r>
            <a:r>
              <a:rPr lang="en-US" sz="3200" dirty="0">
                <a:latin typeface="Times New Roman" panose="02020603050405020304" pitchFamily="18" charset="0"/>
                <a:cs typeface="Times New Roman" panose="02020603050405020304" pitchFamily="18" charset="0"/>
              </a:rPr>
              <a:t>When a </a:t>
            </a:r>
            <a:r>
              <a:rPr lang="en-US" sz="3200" i="1" dirty="0">
                <a:solidFill>
                  <a:srgbClr val="0000FF"/>
                </a:solidFill>
                <a:latin typeface="Times New Roman" panose="02020603050405020304" pitchFamily="18" charset="0"/>
                <a:cs typeface="Times New Roman" panose="02020603050405020304" pitchFamily="18" charset="0"/>
              </a:rPr>
              <a:t>rigid cylinder </a:t>
            </a:r>
            <a:r>
              <a:rPr lang="en-US" sz="3200" dirty="0">
                <a:latin typeface="Times New Roman" panose="02020603050405020304" pitchFamily="18" charset="0"/>
                <a:cs typeface="Times New Roman" panose="02020603050405020304" pitchFamily="18" charset="0"/>
              </a:rPr>
              <a:t>containing methane gas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273 Kelvin and is at 125 kPa is warmed 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295 Kelvin, the pressure changes.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What is the new pressure of this gas?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i="1" dirty="0">
                <a:solidFill>
                  <a:srgbClr val="0000FF"/>
                </a:solidFill>
                <a:latin typeface="Times New Roman" panose="02020603050405020304" pitchFamily="18" charset="0"/>
                <a:cs typeface="Times New Roman" panose="02020603050405020304" pitchFamily="18" charset="0"/>
              </a:rPr>
              <a:t>What does a rigid cylinder imply?</a:t>
            </a:r>
            <a:br>
              <a:rPr lang="en-US" sz="4400" i="1" dirty="0">
                <a:solidFill>
                  <a:srgbClr val="0000FF"/>
                </a:solidFill>
                <a:latin typeface="Times New Roman" panose="02020603050405020304" pitchFamily="18" charset="0"/>
                <a:cs typeface="Times New Roman" panose="02020603050405020304" pitchFamily="18" charset="0"/>
              </a:rPr>
            </a:br>
            <a:r>
              <a:rPr lang="en-US" sz="4400" i="1" dirty="0">
                <a:solidFill>
                  <a:srgbClr val="0000FF"/>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VOLUME IS CONSTANT HERE!</a:t>
            </a:r>
          </a:p>
          <a:p>
            <a:endParaRPr lang="en-US" sz="3200" i="1" dirty="0">
              <a:solidFill>
                <a:srgbClr val="0000FF"/>
              </a:solidFill>
              <a:latin typeface="Times New Roman" panose="02020603050405020304" pitchFamily="18" charset="0"/>
              <a:cs typeface="Times New Roman" panose="02020603050405020304" pitchFamily="18" charset="0"/>
            </a:endParaRPr>
          </a:p>
          <a:p>
            <a:r>
              <a:rPr lang="en-US" sz="3200" i="1" dirty="0">
                <a:solidFill>
                  <a:srgbClr val="0000FF"/>
                </a:solidFill>
                <a:latin typeface="Times New Roman" panose="02020603050405020304" pitchFamily="18" charset="0"/>
                <a:cs typeface="Times New Roman" panose="02020603050405020304" pitchFamily="18" charset="0"/>
              </a:rPr>
              <a:t>We will do the math with the volume cancelled out, then do the math again with the volume included.  </a:t>
            </a:r>
          </a:p>
        </p:txBody>
      </p:sp>
    </p:spTree>
    <p:extLst>
      <p:ext uri="{BB962C8B-B14F-4D97-AF65-F5344CB8AC3E}">
        <p14:creationId xmlns:p14="http://schemas.microsoft.com/office/powerpoint/2010/main" val="21726340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063"/>
            <a:ext cx="8763000" cy="193899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When a rigid cylinder containing methane gas at 273 Kelvin and is at 125 kPa is warmed up to 295 Kelvin, the pressure changes.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What is the new pressure of this gas? </a:t>
            </a:r>
            <a:r>
              <a:rPr lang="en-US" sz="2000" b="1" dirty="0">
                <a:solidFill>
                  <a:srgbClr val="FF0000"/>
                </a:solidFill>
                <a:latin typeface="Times New Roman" panose="02020603050405020304" pitchFamily="18" charset="0"/>
                <a:cs typeface="Times New Roman" panose="02020603050405020304" pitchFamily="18" charset="0"/>
              </a:rPr>
              <a:t>VOLUME IS CONSTANT HERE!  </a:t>
            </a:r>
            <a:r>
              <a:rPr lang="en-US" sz="2000" dirty="0">
                <a:solidFill>
                  <a:srgbClr val="FF0000"/>
                </a:solidFill>
                <a:latin typeface="Times New Roman" panose="02020603050405020304" pitchFamily="18" charset="0"/>
                <a:cs typeface="Times New Roman" panose="02020603050405020304" pitchFamily="18" charset="0"/>
              </a:rPr>
              <a:t>There are 2 things to think about.  Cancel the volume out of the original formula, or just pick a volume that stays the same.  Here it is both ways.</a:t>
            </a:r>
            <a:endParaRPr lang="en-US" sz="2000" dirty="0">
              <a:latin typeface="Times New Roman" panose="02020603050405020304" pitchFamily="18" charset="0"/>
              <a:cs typeface="Times New Roman" panose="02020603050405020304" pitchFamily="18" charset="0"/>
            </a:endParaRPr>
          </a:p>
        </p:txBody>
      </p:sp>
      <p:sp>
        <p:nvSpPr>
          <p:cNvPr id="3" name="Text Box 4"/>
          <p:cNvSpPr txBox="1">
            <a:spLocks noChangeArrowheads="1"/>
          </p:cNvSpPr>
          <p:nvPr/>
        </p:nvSpPr>
        <p:spPr bwMode="auto">
          <a:xfrm>
            <a:off x="304800" y="2507278"/>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1</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1</a:t>
            </a:r>
          </a:p>
        </p:txBody>
      </p:sp>
      <p:sp>
        <p:nvSpPr>
          <p:cNvPr id="4" name="Text Box 5"/>
          <p:cNvSpPr txBox="1">
            <a:spLocks noChangeArrowheads="1"/>
          </p:cNvSpPr>
          <p:nvPr/>
        </p:nvSpPr>
        <p:spPr bwMode="auto">
          <a:xfrm>
            <a:off x="1361574" y="2605220"/>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rgbClr val="FF0000"/>
                </a:solidFill>
              </a:rPr>
              <a:t>=</a:t>
            </a:r>
          </a:p>
        </p:txBody>
      </p:sp>
      <p:sp>
        <p:nvSpPr>
          <p:cNvPr id="5" name="Text Box 6"/>
          <p:cNvSpPr txBox="1">
            <a:spLocks noChangeArrowheads="1"/>
          </p:cNvSpPr>
          <p:nvPr/>
        </p:nvSpPr>
        <p:spPr bwMode="auto">
          <a:xfrm>
            <a:off x="1794711" y="2503216"/>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4"/>
          <p:cNvSpPr txBox="1">
            <a:spLocks noChangeArrowheads="1"/>
          </p:cNvSpPr>
          <p:nvPr/>
        </p:nvSpPr>
        <p:spPr bwMode="auto">
          <a:xfrm>
            <a:off x="4953000" y="2442462"/>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7" name="Text Box 5"/>
          <p:cNvSpPr txBox="1">
            <a:spLocks noChangeArrowheads="1"/>
          </p:cNvSpPr>
          <p:nvPr/>
        </p:nvSpPr>
        <p:spPr bwMode="auto">
          <a:xfrm>
            <a:off x="6266447" y="2513487"/>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8" name="Text Box 6"/>
          <p:cNvSpPr txBox="1">
            <a:spLocks noChangeArrowheads="1"/>
          </p:cNvSpPr>
          <p:nvPr/>
        </p:nvSpPr>
        <p:spPr bwMode="auto">
          <a:xfrm>
            <a:off x="6705600" y="24384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Tree>
    <p:extLst>
      <p:ext uri="{BB962C8B-B14F-4D97-AF65-F5344CB8AC3E}">
        <p14:creationId xmlns:p14="http://schemas.microsoft.com/office/powerpoint/2010/main" val="8894106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2C9363-C712-4167-9009-C3C2FE1643FB}"/>
              </a:ext>
            </a:extLst>
          </p:cNvPr>
          <p:cNvSpPr txBox="1"/>
          <p:nvPr/>
        </p:nvSpPr>
        <p:spPr>
          <a:xfrm>
            <a:off x="152400" y="24063"/>
            <a:ext cx="8763000" cy="193899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When a rigid cylinder containing methane gas at 273 Kelvin and is at 125 kPa is warmed up to 295 Kelvin, the pressure changes.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What is the new pressure of this gas? </a:t>
            </a:r>
            <a:r>
              <a:rPr lang="en-US" sz="2000" b="1" dirty="0">
                <a:solidFill>
                  <a:srgbClr val="FF0000"/>
                </a:solidFill>
                <a:latin typeface="Times New Roman" panose="02020603050405020304" pitchFamily="18" charset="0"/>
                <a:cs typeface="Times New Roman" panose="02020603050405020304" pitchFamily="18" charset="0"/>
              </a:rPr>
              <a:t>VOLUME IS CONSTANT HERE!  </a:t>
            </a:r>
            <a:r>
              <a:rPr lang="en-US" sz="2000" dirty="0">
                <a:solidFill>
                  <a:srgbClr val="FF0000"/>
                </a:solidFill>
                <a:latin typeface="Times New Roman" panose="02020603050405020304" pitchFamily="18" charset="0"/>
                <a:cs typeface="Times New Roman" panose="02020603050405020304" pitchFamily="18" charset="0"/>
              </a:rPr>
              <a:t>There are 2 things to think about.  Cancel the volume out of the original formula, or just pick a volume that stays the same.  Here it is both ways.</a:t>
            </a:r>
            <a:endParaRPr lang="en-US" sz="2000" dirty="0">
              <a:latin typeface="Times New Roman" panose="02020603050405020304" pitchFamily="18" charset="0"/>
              <a:cs typeface="Times New Roman" panose="02020603050405020304" pitchFamily="18" charset="0"/>
            </a:endParaRPr>
          </a:p>
        </p:txBody>
      </p:sp>
      <p:sp>
        <p:nvSpPr>
          <p:cNvPr id="3" name="Text Box 4">
            <a:extLst>
              <a:ext uri="{FF2B5EF4-FFF2-40B4-BE49-F238E27FC236}">
                <a16:creationId xmlns:a16="http://schemas.microsoft.com/office/drawing/2014/main" id="{10DB629A-D729-4A0D-BCF0-28CE8A381784}"/>
              </a:ext>
            </a:extLst>
          </p:cNvPr>
          <p:cNvSpPr txBox="1">
            <a:spLocks noChangeArrowheads="1"/>
          </p:cNvSpPr>
          <p:nvPr/>
        </p:nvSpPr>
        <p:spPr bwMode="auto">
          <a:xfrm>
            <a:off x="304800" y="2507278"/>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1</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1</a:t>
            </a:r>
          </a:p>
        </p:txBody>
      </p:sp>
      <p:sp>
        <p:nvSpPr>
          <p:cNvPr id="4" name="Text Box 5">
            <a:extLst>
              <a:ext uri="{FF2B5EF4-FFF2-40B4-BE49-F238E27FC236}">
                <a16:creationId xmlns:a16="http://schemas.microsoft.com/office/drawing/2014/main" id="{F3472B34-4019-4E21-A16E-ADC742DE4DE6}"/>
              </a:ext>
            </a:extLst>
          </p:cNvPr>
          <p:cNvSpPr txBox="1">
            <a:spLocks noChangeArrowheads="1"/>
          </p:cNvSpPr>
          <p:nvPr/>
        </p:nvSpPr>
        <p:spPr bwMode="auto">
          <a:xfrm>
            <a:off x="1361574" y="2605220"/>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rgbClr val="FF0000"/>
                </a:solidFill>
              </a:rPr>
              <a:t>=</a:t>
            </a:r>
          </a:p>
        </p:txBody>
      </p:sp>
      <p:sp>
        <p:nvSpPr>
          <p:cNvPr id="5" name="Text Box 6">
            <a:extLst>
              <a:ext uri="{FF2B5EF4-FFF2-40B4-BE49-F238E27FC236}">
                <a16:creationId xmlns:a16="http://schemas.microsoft.com/office/drawing/2014/main" id="{60F451E7-5F99-4391-8BEB-A03B1B9F8A3E}"/>
              </a:ext>
            </a:extLst>
          </p:cNvPr>
          <p:cNvSpPr txBox="1">
            <a:spLocks noChangeArrowheads="1"/>
          </p:cNvSpPr>
          <p:nvPr/>
        </p:nvSpPr>
        <p:spPr bwMode="auto">
          <a:xfrm>
            <a:off x="1794711" y="2503216"/>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4">
            <a:extLst>
              <a:ext uri="{FF2B5EF4-FFF2-40B4-BE49-F238E27FC236}">
                <a16:creationId xmlns:a16="http://schemas.microsoft.com/office/drawing/2014/main" id="{719B8732-0B64-4FF5-ACD5-30DBF8ACE492}"/>
              </a:ext>
            </a:extLst>
          </p:cNvPr>
          <p:cNvSpPr txBox="1">
            <a:spLocks noChangeArrowheads="1"/>
          </p:cNvSpPr>
          <p:nvPr/>
        </p:nvSpPr>
        <p:spPr bwMode="auto">
          <a:xfrm>
            <a:off x="4953000" y="2442462"/>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7" name="Text Box 5">
            <a:extLst>
              <a:ext uri="{FF2B5EF4-FFF2-40B4-BE49-F238E27FC236}">
                <a16:creationId xmlns:a16="http://schemas.microsoft.com/office/drawing/2014/main" id="{45F2EB3A-5CE7-4BB7-991D-196A23D7180E}"/>
              </a:ext>
            </a:extLst>
          </p:cNvPr>
          <p:cNvSpPr txBox="1">
            <a:spLocks noChangeArrowheads="1"/>
          </p:cNvSpPr>
          <p:nvPr/>
        </p:nvSpPr>
        <p:spPr bwMode="auto">
          <a:xfrm>
            <a:off x="6266447" y="2513487"/>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8" name="Text Box 6">
            <a:extLst>
              <a:ext uri="{FF2B5EF4-FFF2-40B4-BE49-F238E27FC236}">
                <a16:creationId xmlns:a16="http://schemas.microsoft.com/office/drawing/2014/main" id="{E796CE63-1E92-4FC7-8078-74A26F25AC44}"/>
              </a:ext>
            </a:extLst>
          </p:cNvPr>
          <p:cNvSpPr txBox="1">
            <a:spLocks noChangeArrowheads="1"/>
          </p:cNvSpPr>
          <p:nvPr/>
        </p:nvSpPr>
        <p:spPr bwMode="auto">
          <a:xfrm>
            <a:off x="6705600" y="24384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
        <p:nvSpPr>
          <p:cNvPr id="9" name="TextBox 8">
            <a:extLst>
              <a:ext uri="{FF2B5EF4-FFF2-40B4-BE49-F238E27FC236}">
                <a16:creationId xmlns:a16="http://schemas.microsoft.com/office/drawing/2014/main" id="{5357D5DB-7D6B-4B10-BDA5-85F3307FB973}"/>
              </a:ext>
            </a:extLst>
          </p:cNvPr>
          <p:cNvSpPr txBox="1"/>
          <p:nvPr/>
        </p:nvSpPr>
        <p:spPr>
          <a:xfrm>
            <a:off x="304800" y="4419600"/>
            <a:ext cx="1489911" cy="954107"/>
          </a:xfrm>
          <a:prstGeom prst="rect">
            <a:avLst/>
          </a:prstGeom>
          <a:noFill/>
        </p:spPr>
        <p:txBody>
          <a:bodyPr wrap="square" rtlCol="0">
            <a:spAutoFit/>
          </a:bodyPr>
          <a:lstStyle/>
          <a:p>
            <a:pPr algn="ctr"/>
            <a:r>
              <a:rPr lang="en-US" sz="2800" dirty="0">
                <a:solidFill>
                  <a:srgbClr val="FF0000"/>
                </a:solidFill>
              </a:rPr>
              <a:t>125 kPa</a:t>
            </a:r>
            <a:br>
              <a:rPr lang="en-US" sz="2800" dirty="0">
                <a:solidFill>
                  <a:srgbClr val="FF0000"/>
                </a:solidFill>
              </a:rPr>
            </a:br>
            <a:r>
              <a:rPr lang="en-US" sz="2800" dirty="0">
                <a:solidFill>
                  <a:srgbClr val="FF0000"/>
                </a:solidFill>
              </a:rPr>
              <a:t>273 K</a:t>
            </a:r>
          </a:p>
        </p:txBody>
      </p:sp>
      <p:sp>
        <p:nvSpPr>
          <p:cNvPr id="10" name="TextBox 9">
            <a:extLst>
              <a:ext uri="{FF2B5EF4-FFF2-40B4-BE49-F238E27FC236}">
                <a16:creationId xmlns:a16="http://schemas.microsoft.com/office/drawing/2014/main" id="{58D2892C-1EA0-4299-A20B-6EA4F5C94B5A}"/>
              </a:ext>
            </a:extLst>
          </p:cNvPr>
          <p:cNvSpPr txBox="1"/>
          <p:nvPr/>
        </p:nvSpPr>
        <p:spPr>
          <a:xfrm>
            <a:off x="2133599" y="4419599"/>
            <a:ext cx="1489911" cy="954107"/>
          </a:xfrm>
          <a:prstGeom prst="rect">
            <a:avLst/>
          </a:prstGeom>
          <a:noFill/>
        </p:spPr>
        <p:txBody>
          <a:bodyPr wrap="square" rtlCol="0">
            <a:spAutoFit/>
          </a:bodyPr>
          <a:lstStyle/>
          <a:p>
            <a:pPr algn="ctr"/>
            <a:r>
              <a:rPr lang="en-US" sz="2800" dirty="0">
                <a:solidFill>
                  <a:srgbClr val="FF0000"/>
                </a:solidFill>
              </a:rPr>
              <a:t>P</a:t>
            </a:r>
            <a:r>
              <a:rPr lang="en-US" sz="2800" baseline="-25000" dirty="0">
                <a:solidFill>
                  <a:srgbClr val="FF0000"/>
                </a:solidFill>
              </a:rPr>
              <a:t>2</a:t>
            </a:r>
            <a:br>
              <a:rPr lang="en-US" sz="2800" dirty="0">
                <a:solidFill>
                  <a:srgbClr val="FF0000"/>
                </a:solidFill>
              </a:rPr>
            </a:br>
            <a:r>
              <a:rPr lang="en-US" sz="2800" dirty="0">
                <a:solidFill>
                  <a:srgbClr val="FF0000"/>
                </a:solidFill>
              </a:rPr>
              <a:t>295 K</a:t>
            </a:r>
          </a:p>
        </p:txBody>
      </p:sp>
      <p:cxnSp>
        <p:nvCxnSpPr>
          <p:cNvPr id="11" name="Straight Connector 10">
            <a:extLst>
              <a:ext uri="{FF2B5EF4-FFF2-40B4-BE49-F238E27FC236}">
                <a16:creationId xmlns:a16="http://schemas.microsoft.com/office/drawing/2014/main" id="{8CF75D54-0BB1-488B-810F-46C8E7B60A80}"/>
              </a:ext>
            </a:extLst>
          </p:cNvPr>
          <p:cNvCxnSpPr/>
          <p:nvPr/>
        </p:nvCxnSpPr>
        <p:spPr>
          <a:xfrm>
            <a:off x="304800" y="4876800"/>
            <a:ext cx="14899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FA5D8D-1BE2-4300-8BA0-2645FD3B2A22}"/>
              </a:ext>
            </a:extLst>
          </p:cNvPr>
          <p:cNvCxnSpPr/>
          <p:nvPr/>
        </p:nvCxnSpPr>
        <p:spPr>
          <a:xfrm>
            <a:off x="2362200" y="4915747"/>
            <a:ext cx="121920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5AD3F4EF-FA8B-48D0-9712-9816F680DE54}"/>
              </a:ext>
            </a:extLst>
          </p:cNvPr>
          <p:cNvSpPr txBox="1">
            <a:spLocks noChangeArrowheads="1"/>
          </p:cNvSpPr>
          <p:nvPr/>
        </p:nvSpPr>
        <p:spPr bwMode="auto">
          <a:xfrm>
            <a:off x="1828800" y="4538499"/>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rgbClr val="FF0000"/>
                </a:solidFill>
              </a:rPr>
              <a:t>=</a:t>
            </a:r>
          </a:p>
        </p:txBody>
      </p:sp>
    </p:spTree>
    <p:extLst>
      <p:ext uri="{BB962C8B-B14F-4D97-AF65-F5344CB8AC3E}">
        <p14:creationId xmlns:p14="http://schemas.microsoft.com/office/powerpoint/2010/main" val="2086344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063"/>
            <a:ext cx="8763000" cy="193899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When a rigid cylinder containing methane gas at 273 Kelvin and is at 125 kPa is warmed up to 295 Kelvin, the pressure changes.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What is the new pressure of this gas? </a:t>
            </a:r>
            <a:r>
              <a:rPr lang="en-US" sz="2000" b="1" dirty="0">
                <a:solidFill>
                  <a:srgbClr val="FF0000"/>
                </a:solidFill>
                <a:latin typeface="Times New Roman" panose="02020603050405020304" pitchFamily="18" charset="0"/>
                <a:cs typeface="Times New Roman" panose="02020603050405020304" pitchFamily="18" charset="0"/>
              </a:rPr>
              <a:t>VOLUME IS CONSTANT HERE!  </a:t>
            </a:r>
            <a:r>
              <a:rPr lang="en-US" sz="2000" dirty="0">
                <a:solidFill>
                  <a:srgbClr val="FF0000"/>
                </a:solidFill>
                <a:latin typeface="Times New Roman" panose="02020603050405020304" pitchFamily="18" charset="0"/>
                <a:cs typeface="Times New Roman" panose="02020603050405020304" pitchFamily="18" charset="0"/>
              </a:rPr>
              <a:t>There are 2 things to think about.  Cancel the volume out of the original formula, or just pick a volume that stays the same.  Here it is both ways.</a:t>
            </a:r>
            <a:endParaRPr lang="en-US" sz="2000" dirty="0">
              <a:latin typeface="Times New Roman" panose="02020603050405020304" pitchFamily="18" charset="0"/>
              <a:cs typeface="Times New Roman" panose="02020603050405020304" pitchFamily="18" charset="0"/>
            </a:endParaRPr>
          </a:p>
        </p:txBody>
      </p:sp>
      <p:sp>
        <p:nvSpPr>
          <p:cNvPr id="3" name="Text Box 4"/>
          <p:cNvSpPr txBox="1">
            <a:spLocks noChangeArrowheads="1"/>
          </p:cNvSpPr>
          <p:nvPr/>
        </p:nvSpPr>
        <p:spPr bwMode="auto">
          <a:xfrm>
            <a:off x="304800" y="2507278"/>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1</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1</a:t>
            </a:r>
          </a:p>
        </p:txBody>
      </p:sp>
      <p:sp>
        <p:nvSpPr>
          <p:cNvPr id="4" name="Text Box 5"/>
          <p:cNvSpPr txBox="1">
            <a:spLocks noChangeArrowheads="1"/>
          </p:cNvSpPr>
          <p:nvPr/>
        </p:nvSpPr>
        <p:spPr bwMode="auto">
          <a:xfrm>
            <a:off x="1361574" y="2605220"/>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rgbClr val="FF0000"/>
                </a:solidFill>
              </a:rPr>
              <a:t>=</a:t>
            </a:r>
          </a:p>
        </p:txBody>
      </p:sp>
      <p:sp>
        <p:nvSpPr>
          <p:cNvPr id="5" name="Text Box 6"/>
          <p:cNvSpPr txBox="1">
            <a:spLocks noChangeArrowheads="1"/>
          </p:cNvSpPr>
          <p:nvPr/>
        </p:nvSpPr>
        <p:spPr bwMode="auto">
          <a:xfrm>
            <a:off x="1794711" y="2503216"/>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4"/>
          <p:cNvSpPr txBox="1">
            <a:spLocks noChangeArrowheads="1"/>
          </p:cNvSpPr>
          <p:nvPr/>
        </p:nvSpPr>
        <p:spPr bwMode="auto">
          <a:xfrm>
            <a:off x="4953000" y="2442462"/>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7" name="Text Box 5"/>
          <p:cNvSpPr txBox="1">
            <a:spLocks noChangeArrowheads="1"/>
          </p:cNvSpPr>
          <p:nvPr/>
        </p:nvSpPr>
        <p:spPr bwMode="auto">
          <a:xfrm>
            <a:off x="6266447" y="2513487"/>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8" name="Text Box 6"/>
          <p:cNvSpPr txBox="1">
            <a:spLocks noChangeArrowheads="1"/>
          </p:cNvSpPr>
          <p:nvPr/>
        </p:nvSpPr>
        <p:spPr bwMode="auto">
          <a:xfrm>
            <a:off x="6705600" y="24384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
        <p:nvSpPr>
          <p:cNvPr id="9" name="TextBox 8"/>
          <p:cNvSpPr txBox="1"/>
          <p:nvPr/>
        </p:nvSpPr>
        <p:spPr>
          <a:xfrm>
            <a:off x="304800" y="4419600"/>
            <a:ext cx="1489911" cy="954107"/>
          </a:xfrm>
          <a:prstGeom prst="rect">
            <a:avLst/>
          </a:prstGeom>
          <a:noFill/>
        </p:spPr>
        <p:txBody>
          <a:bodyPr wrap="square" rtlCol="0">
            <a:spAutoFit/>
          </a:bodyPr>
          <a:lstStyle/>
          <a:p>
            <a:pPr algn="ctr"/>
            <a:r>
              <a:rPr lang="en-US" sz="2800" dirty="0">
                <a:solidFill>
                  <a:srgbClr val="FF0000"/>
                </a:solidFill>
              </a:rPr>
              <a:t>125 kPa</a:t>
            </a:r>
            <a:br>
              <a:rPr lang="en-US" sz="2800" dirty="0">
                <a:solidFill>
                  <a:srgbClr val="FF0000"/>
                </a:solidFill>
              </a:rPr>
            </a:br>
            <a:r>
              <a:rPr lang="en-US" sz="2800" dirty="0">
                <a:solidFill>
                  <a:srgbClr val="FF0000"/>
                </a:solidFill>
              </a:rPr>
              <a:t>273 K</a:t>
            </a:r>
          </a:p>
        </p:txBody>
      </p:sp>
      <p:sp>
        <p:nvSpPr>
          <p:cNvPr id="10" name="TextBox 9"/>
          <p:cNvSpPr txBox="1"/>
          <p:nvPr/>
        </p:nvSpPr>
        <p:spPr>
          <a:xfrm>
            <a:off x="2133599" y="4419599"/>
            <a:ext cx="1489911" cy="954107"/>
          </a:xfrm>
          <a:prstGeom prst="rect">
            <a:avLst/>
          </a:prstGeom>
          <a:noFill/>
        </p:spPr>
        <p:txBody>
          <a:bodyPr wrap="square" rtlCol="0">
            <a:spAutoFit/>
          </a:bodyPr>
          <a:lstStyle/>
          <a:p>
            <a:pPr algn="ctr"/>
            <a:r>
              <a:rPr lang="en-US" sz="2800" dirty="0">
                <a:solidFill>
                  <a:srgbClr val="FF0000"/>
                </a:solidFill>
              </a:rPr>
              <a:t>P</a:t>
            </a:r>
            <a:r>
              <a:rPr lang="en-US" sz="2800" baseline="-25000" dirty="0">
                <a:solidFill>
                  <a:srgbClr val="FF0000"/>
                </a:solidFill>
              </a:rPr>
              <a:t>2</a:t>
            </a:r>
            <a:br>
              <a:rPr lang="en-US" sz="2800" dirty="0">
                <a:solidFill>
                  <a:srgbClr val="FF0000"/>
                </a:solidFill>
              </a:rPr>
            </a:br>
            <a:r>
              <a:rPr lang="en-US" sz="2800" dirty="0">
                <a:solidFill>
                  <a:srgbClr val="FF0000"/>
                </a:solidFill>
              </a:rPr>
              <a:t>295 K</a:t>
            </a:r>
          </a:p>
        </p:txBody>
      </p:sp>
      <p:cxnSp>
        <p:nvCxnSpPr>
          <p:cNvPr id="12" name="Straight Connector 11"/>
          <p:cNvCxnSpPr/>
          <p:nvPr/>
        </p:nvCxnSpPr>
        <p:spPr>
          <a:xfrm>
            <a:off x="304800" y="4876800"/>
            <a:ext cx="14899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4915747"/>
            <a:ext cx="121920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1828800" y="4538499"/>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rgbClr val="FF0000"/>
                </a:solidFill>
              </a:rPr>
              <a:t>=</a:t>
            </a:r>
          </a:p>
        </p:txBody>
      </p:sp>
      <p:sp>
        <p:nvSpPr>
          <p:cNvPr id="17" name="TextBox 16"/>
          <p:cNvSpPr txBox="1"/>
          <p:nvPr/>
        </p:nvSpPr>
        <p:spPr>
          <a:xfrm>
            <a:off x="304800" y="5867400"/>
            <a:ext cx="3276600" cy="646331"/>
          </a:xfrm>
          <a:prstGeom prst="rect">
            <a:avLst/>
          </a:prstGeom>
          <a:noFill/>
        </p:spPr>
        <p:txBody>
          <a:bodyPr wrap="square" rtlCol="0">
            <a:spAutoFit/>
          </a:bodyPr>
          <a:lstStyle/>
          <a:p>
            <a:pPr algn="ctr"/>
            <a:r>
              <a:rPr lang="en-US" sz="3600" dirty="0">
                <a:solidFill>
                  <a:srgbClr val="FF0000"/>
                </a:solidFill>
              </a:rPr>
              <a:t>135 kPa  = P</a:t>
            </a:r>
            <a:r>
              <a:rPr lang="en-US" sz="3600" baseline="-25000" dirty="0">
                <a:solidFill>
                  <a:srgbClr val="FF0000"/>
                </a:solidFill>
              </a:rPr>
              <a:t>2</a:t>
            </a:r>
          </a:p>
        </p:txBody>
      </p:sp>
    </p:spTree>
    <p:extLst>
      <p:ext uri="{BB962C8B-B14F-4D97-AF65-F5344CB8AC3E}">
        <p14:creationId xmlns:p14="http://schemas.microsoft.com/office/powerpoint/2010/main" val="34471106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063"/>
            <a:ext cx="8763000" cy="193899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When a rigid cylinder containing methane gas at 273 Kelvin and is at 125 kPa is warmed up to 295 Kelvin, the pressure changes.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What is the new pressure of this gas? </a:t>
            </a:r>
            <a:r>
              <a:rPr lang="en-US" sz="2000" b="1" dirty="0">
                <a:solidFill>
                  <a:srgbClr val="FF0000"/>
                </a:solidFill>
                <a:latin typeface="Times New Roman" panose="02020603050405020304" pitchFamily="18" charset="0"/>
                <a:cs typeface="Times New Roman" panose="02020603050405020304" pitchFamily="18" charset="0"/>
              </a:rPr>
              <a:t>VOLUME IS CONSTANT HERE!  </a:t>
            </a:r>
            <a:r>
              <a:rPr lang="en-US" sz="2000" dirty="0">
                <a:solidFill>
                  <a:srgbClr val="FF0000"/>
                </a:solidFill>
                <a:latin typeface="Times New Roman" panose="02020603050405020304" pitchFamily="18" charset="0"/>
                <a:cs typeface="Times New Roman" panose="02020603050405020304" pitchFamily="18" charset="0"/>
              </a:rPr>
              <a:t>There are 2 things to think about.  Cancel the volume out of the original formula, or just pick a volume that stays the same.  Here it is both ways.</a:t>
            </a:r>
            <a:endParaRPr lang="en-US" sz="2000" dirty="0">
              <a:latin typeface="Times New Roman" panose="02020603050405020304" pitchFamily="18" charset="0"/>
              <a:cs typeface="Times New Roman" panose="02020603050405020304" pitchFamily="18" charset="0"/>
            </a:endParaRPr>
          </a:p>
        </p:txBody>
      </p:sp>
      <p:sp>
        <p:nvSpPr>
          <p:cNvPr id="3" name="Text Box 4"/>
          <p:cNvSpPr txBox="1">
            <a:spLocks noChangeArrowheads="1"/>
          </p:cNvSpPr>
          <p:nvPr/>
        </p:nvSpPr>
        <p:spPr bwMode="auto">
          <a:xfrm>
            <a:off x="304800" y="2507278"/>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1</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1</a:t>
            </a:r>
          </a:p>
        </p:txBody>
      </p:sp>
      <p:sp>
        <p:nvSpPr>
          <p:cNvPr id="4" name="Text Box 5"/>
          <p:cNvSpPr txBox="1">
            <a:spLocks noChangeArrowheads="1"/>
          </p:cNvSpPr>
          <p:nvPr/>
        </p:nvSpPr>
        <p:spPr bwMode="auto">
          <a:xfrm>
            <a:off x="1361574" y="2605220"/>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rgbClr val="FF0000"/>
                </a:solidFill>
              </a:rPr>
              <a:t>=</a:t>
            </a:r>
          </a:p>
        </p:txBody>
      </p:sp>
      <p:sp>
        <p:nvSpPr>
          <p:cNvPr id="5" name="Text Box 6"/>
          <p:cNvSpPr txBox="1">
            <a:spLocks noChangeArrowheads="1"/>
          </p:cNvSpPr>
          <p:nvPr/>
        </p:nvSpPr>
        <p:spPr bwMode="auto">
          <a:xfrm>
            <a:off x="1794711" y="2503216"/>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4"/>
          <p:cNvSpPr txBox="1">
            <a:spLocks noChangeArrowheads="1"/>
          </p:cNvSpPr>
          <p:nvPr/>
        </p:nvSpPr>
        <p:spPr bwMode="auto">
          <a:xfrm>
            <a:off x="4953000" y="2442462"/>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7" name="Text Box 5"/>
          <p:cNvSpPr txBox="1">
            <a:spLocks noChangeArrowheads="1"/>
          </p:cNvSpPr>
          <p:nvPr/>
        </p:nvSpPr>
        <p:spPr bwMode="auto">
          <a:xfrm>
            <a:off x="6266447" y="2513487"/>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8" name="Text Box 6"/>
          <p:cNvSpPr txBox="1">
            <a:spLocks noChangeArrowheads="1"/>
          </p:cNvSpPr>
          <p:nvPr/>
        </p:nvSpPr>
        <p:spPr bwMode="auto">
          <a:xfrm>
            <a:off x="6705600" y="24384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
        <p:nvSpPr>
          <p:cNvPr id="9" name="TextBox 8"/>
          <p:cNvSpPr txBox="1"/>
          <p:nvPr/>
        </p:nvSpPr>
        <p:spPr>
          <a:xfrm>
            <a:off x="304800" y="4419600"/>
            <a:ext cx="1489911" cy="954107"/>
          </a:xfrm>
          <a:prstGeom prst="rect">
            <a:avLst/>
          </a:prstGeom>
          <a:noFill/>
        </p:spPr>
        <p:txBody>
          <a:bodyPr wrap="square" rtlCol="0">
            <a:spAutoFit/>
          </a:bodyPr>
          <a:lstStyle/>
          <a:p>
            <a:pPr algn="ctr"/>
            <a:r>
              <a:rPr lang="en-US" sz="2800" dirty="0">
                <a:solidFill>
                  <a:srgbClr val="FF0000"/>
                </a:solidFill>
              </a:rPr>
              <a:t>125 kPa</a:t>
            </a:r>
            <a:br>
              <a:rPr lang="en-US" sz="2800" dirty="0">
                <a:solidFill>
                  <a:srgbClr val="FF0000"/>
                </a:solidFill>
              </a:rPr>
            </a:br>
            <a:r>
              <a:rPr lang="en-US" sz="2800" dirty="0">
                <a:solidFill>
                  <a:srgbClr val="FF0000"/>
                </a:solidFill>
              </a:rPr>
              <a:t>273 K</a:t>
            </a:r>
          </a:p>
        </p:txBody>
      </p:sp>
      <p:sp>
        <p:nvSpPr>
          <p:cNvPr id="10" name="TextBox 9"/>
          <p:cNvSpPr txBox="1"/>
          <p:nvPr/>
        </p:nvSpPr>
        <p:spPr>
          <a:xfrm>
            <a:off x="2133599" y="4419599"/>
            <a:ext cx="1489911" cy="954107"/>
          </a:xfrm>
          <a:prstGeom prst="rect">
            <a:avLst/>
          </a:prstGeom>
          <a:noFill/>
        </p:spPr>
        <p:txBody>
          <a:bodyPr wrap="square" rtlCol="0">
            <a:spAutoFit/>
          </a:bodyPr>
          <a:lstStyle/>
          <a:p>
            <a:pPr algn="ctr"/>
            <a:r>
              <a:rPr lang="en-US" sz="2800" dirty="0">
                <a:solidFill>
                  <a:srgbClr val="FF0000"/>
                </a:solidFill>
              </a:rPr>
              <a:t>P</a:t>
            </a:r>
            <a:r>
              <a:rPr lang="en-US" sz="2800" baseline="-25000" dirty="0">
                <a:solidFill>
                  <a:srgbClr val="FF0000"/>
                </a:solidFill>
              </a:rPr>
              <a:t>2</a:t>
            </a:r>
            <a:br>
              <a:rPr lang="en-US" sz="2800" dirty="0">
                <a:solidFill>
                  <a:srgbClr val="FF0000"/>
                </a:solidFill>
              </a:rPr>
            </a:br>
            <a:r>
              <a:rPr lang="en-US" sz="2800" dirty="0">
                <a:solidFill>
                  <a:srgbClr val="FF0000"/>
                </a:solidFill>
              </a:rPr>
              <a:t>295 K</a:t>
            </a:r>
          </a:p>
        </p:txBody>
      </p:sp>
      <p:cxnSp>
        <p:nvCxnSpPr>
          <p:cNvPr id="12" name="Straight Connector 11"/>
          <p:cNvCxnSpPr/>
          <p:nvPr/>
        </p:nvCxnSpPr>
        <p:spPr>
          <a:xfrm>
            <a:off x="304800" y="4876800"/>
            <a:ext cx="14899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4915747"/>
            <a:ext cx="121920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1828800" y="4538499"/>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rgbClr val="FF0000"/>
                </a:solidFill>
              </a:rPr>
              <a:t>=</a:t>
            </a:r>
          </a:p>
        </p:txBody>
      </p:sp>
      <p:sp>
        <p:nvSpPr>
          <p:cNvPr id="17" name="TextBox 16"/>
          <p:cNvSpPr txBox="1"/>
          <p:nvPr/>
        </p:nvSpPr>
        <p:spPr>
          <a:xfrm>
            <a:off x="304800" y="5867400"/>
            <a:ext cx="3276600" cy="646331"/>
          </a:xfrm>
          <a:prstGeom prst="rect">
            <a:avLst/>
          </a:prstGeom>
          <a:noFill/>
        </p:spPr>
        <p:txBody>
          <a:bodyPr wrap="square" rtlCol="0">
            <a:spAutoFit/>
          </a:bodyPr>
          <a:lstStyle/>
          <a:p>
            <a:pPr algn="ctr"/>
            <a:r>
              <a:rPr lang="en-US" sz="3600" dirty="0">
                <a:solidFill>
                  <a:srgbClr val="FF0000"/>
                </a:solidFill>
              </a:rPr>
              <a:t>135 kPa  = P</a:t>
            </a:r>
            <a:r>
              <a:rPr lang="en-US" sz="3600" baseline="-25000" dirty="0">
                <a:solidFill>
                  <a:srgbClr val="FF0000"/>
                </a:solidFill>
              </a:rPr>
              <a:t>2</a:t>
            </a:r>
          </a:p>
        </p:txBody>
      </p:sp>
      <p:sp>
        <p:nvSpPr>
          <p:cNvPr id="18" name="TextBox 17"/>
          <p:cNvSpPr txBox="1"/>
          <p:nvPr/>
        </p:nvSpPr>
        <p:spPr>
          <a:xfrm>
            <a:off x="4006516" y="4472352"/>
            <a:ext cx="2969793" cy="954107"/>
          </a:xfrm>
          <a:prstGeom prst="rect">
            <a:avLst/>
          </a:prstGeom>
          <a:noFill/>
        </p:spPr>
        <p:txBody>
          <a:bodyPr wrap="square" rtlCol="0">
            <a:spAutoFit/>
          </a:bodyPr>
          <a:lstStyle/>
          <a:p>
            <a:pPr algn="ctr"/>
            <a:r>
              <a:rPr lang="en-US" sz="2800" dirty="0">
                <a:solidFill>
                  <a:schemeClr val="tx1">
                    <a:lumMod val="95000"/>
                    <a:lumOff val="5000"/>
                  </a:schemeClr>
                </a:solidFill>
              </a:rPr>
              <a:t>(125 kPa)(22.4 L)</a:t>
            </a:r>
            <a:br>
              <a:rPr lang="en-US" sz="2800" dirty="0">
                <a:solidFill>
                  <a:schemeClr val="tx1">
                    <a:lumMod val="95000"/>
                    <a:lumOff val="5000"/>
                  </a:schemeClr>
                </a:solidFill>
              </a:rPr>
            </a:br>
            <a:r>
              <a:rPr lang="en-US" sz="2800" dirty="0">
                <a:solidFill>
                  <a:schemeClr val="tx1">
                    <a:lumMod val="95000"/>
                    <a:lumOff val="5000"/>
                  </a:schemeClr>
                </a:solidFill>
              </a:rPr>
              <a:t>273 K</a:t>
            </a:r>
          </a:p>
        </p:txBody>
      </p:sp>
      <p:sp>
        <p:nvSpPr>
          <p:cNvPr id="19" name="TextBox 18"/>
          <p:cNvSpPr txBox="1"/>
          <p:nvPr/>
        </p:nvSpPr>
        <p:spPr>
          <a:xfrm>
            <a:off x="7239751" y="4472351"/>
            <a:ext cx="1907006" cy="954107"/>
          </a:xfrm>
          <a:prstGeom prst="rect">
            <a:avLst/>
          </a:prstGeom>
          <a:noFill/>
        </p:spPr>
        <p:txBody>
          <a:bodyPr wrap="square" rtlCol="0">
            <a:spAutoFit/>
          </a:bodyPr>
          <a:lstStyle/>
          <a:p>
            <a:pPr algn="ctr"/>
            <a:r>
              <a:rPr lang="en-US" sz="2800" dirty="0">
                <a:solidFill>
                  <a:schemeClr val="tx1">
                    <a:lumMod val="95000"/>
                    <a:lumOff val="5000"/>
                  </a:schemeClr>
                </a:solidFill>
              </a:rPr>
              <a:t>P</a:t>
            </a:r>
            <a:r>
              <a:rPr lang="en-US" sz="2800" baseline="-25000" dirty="0">
                <a:solidFill>
                  <a:schemeClr val="tx1">
                    <a:lumMod val="95000"/>
                    <a:lumOff val="5000"/>
                  </a:schemeClr>
                </a:solidFill>
              </a:rPr>
              <a:t>2</a:t>
            </a:r>
            <a:r>
              <a:rPr lang="en-US" sz="2800" dirty="0">
                <a:solidFill>
                  <a:schemeClr val="tx1">
                    <a:lumMod val="95000"/>
                    <a:lumOff val="5000"/>
                  </a:schemeClr>
                </a:solidFill>
              </a:rPr>
              <a:t>(22.4 L)</a:t>
            </a:r>
            <a:br>
              <a:rPr lang="en-US" sz="2800" dirty="0">
                <a:solidFill>
                  <a:schemeClr val="tx1">
                    <a:lumMod val="95000"/>
                    <a:lumOff val="5000"/>
                  </a:schemeClr>
                </a:solidFill>
              </a:rPr>
            </a:br>
            <a:r>
              <a:rPr lang="en-US" sz="2800" dirty="0">
                <a:solidFill>
                  <a:schemeClr val="tx1">
                    <a:lumMod val="95000"/>
                    <a:lumOff val="5000"/>
                  </a:schemeClr>
                </a:solidFill>
              </a:rPr>
              <a:t>295 K</a:t>
            </a:r>
          </a:p>
        </p:txBody>
      </p:sp>
      <p:cxnSp>
        <p:nvCxnSpPr>
          <p:cNvPr id="20" name="Straight Connector 19"/>
          <p:cNvCxnSpPr>
            <a:cxnSpLocks/>
            <a:stCxn id="18" idx="1"/>
          </p:cNvCxnSpPr>
          <p:nvPr/>
        </p:nvCxnSpPr>
        <p:spPr>
          <a:xfrm>
            <a:off x="4006516" y="4949406"/>
            <a:ext cx="284947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48035" y="4984741"/>
            <a:ext cx="169043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Text Box 5"/>
          <p:cNvSpPr txBox="1">
            <a:spLocks noChangeArrowheads="1"/>
          </p:cNvSpPr>
          <p:nvPr/>
        </p:nvSpPr>
        <p:spPr bwMode="auto">
          <a:xfrm>
            <a:off x="6858000" y="4659991"/>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chemeClr val="tx1">
                    <a:lumMod val="95000"/>
                    <a:lumOff val="5000"/>
                  </a:schemeClr>
                </a:solidFill>
              </a:rPr>
              <a:t>=</a:t>
            </a:r>
          </a:p>
        </p:txBody>
      </p:sp>
    </p:spTree>
    <p:extLst>
      <p:ext uri="{BB962C8B-B14F-4D97-AF65-F5344CB8AC3E}">
        <p14:creationId xmlns:p14="http://schemas.microsoft.com/office/powerpoint/2010/main" val="42000369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063"/>
            <a:ext cx="8763000" cy="193899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44.  </a:t>
            </a:r>
            <a:r>
              <a:rPr lang="en-US" sz="2400" dirty="0">
                <a:latin typeface="Times New Roman" panose="02020603050405020304" pitchFamily="18" charset="0"/>
                <a:cs typeface="Times New Roman" panose="02020603050405020304" pitchFamily="18" charset="0"/>
              </a:rPr>
              <a:t>When a rigid cylinder containing methane gas at 273 Kelvin and is at 125 kPa is warmed up to 295 Kelvin, the pressure changes.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What is the new pressure of this gas? </a:t>
            </a:r>
            <a:r>
              <a:rPr lang="en-US" sz="2000" b="1" dirty="0">
                <a:solidFill>
                  <a:srgbClr val="FF0000"/>
                </a:solidFill>
                <a:latin typeface="Times New Roman" panose="02020603050405020304" pitchFamily="18" charset="0"/>
                <a:cs typeface="Times New Roman" panose="02020603050405020304" pitchFamily="18" charset="0"/>
              </a:rPr>
              <a:t>VOLUME IS CONSTANT HERE!  </a:t>
            </a:r>
            <a:r>
              <a:rPr lang="en-US" sz="2000" dirty="0">
                <a:solidFill>
                  <a:srgbClr val="FF0000"/>
                </a:solidFill>
                <a:latin typeface="Times New Roman" panose="02020603050405020304" pitchFamily="18" charset="0"/>
                <a:cs typeface="Times New Roman" panose="02020603050405020304" pitchFamily="18" charset="0"/>
              </a:rPr>
              <a:t>There are 2 things to think about.  Cancel the volume out of the original formula, or just pick a volume that stays the same.  Here it is both ways.</a:t>
            </a:r>
            <a:endParaRPr lang="en-US" sz="2000" dirty="0">
              <a:latin typeface="Times New Roman" panose="02020603050405020304" pitchFamily="18" charset="0"/>
              <a:cs typeface="Times New Roman" panose="02020603050405020304" pitchFamily="18" charset="0"/>
            </a:endParaRPr>
          </a:p>
        </p:txBody>
      </p:sp>
      <p:sp>
        <p:nvSpPr>
          <p:cNvPr id="3" name="Text Box 4"/>
          <p:cNvSpPr txBox="1">
            <a:spLocks noChangeArrowheads="1"/>
          </p:cNvSpPr>
          <p:nvPr/>
        </p:nvSpPr>
        <p:spPr bwMode="auto">
          <a:xfrm>
            <a:off x="304800" y="2507278"/>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1</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1</a:t>
            </a:r>
          </a:p>
        </p:txBody>
      </p:sp>
      <p:sp>
        <p:nvSpPr>
          <p:cNvPr id="4" name="Text Box 5"/>
          <p:cNvSpPr txBox="1">
            <a:spLocks noChangeArrowheads="1"/>
          </p:cNvSpPr>
          <p:nvPr/>
        </p:nvSpPr>
        <p:spPr bwMode="auto">
          <a:xfrm>
            <a:off x="1361574" y="2605220"/>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rgbClr val="FF0000"/>
                </a:solidFill>
              </a:rPr>
              <a:t>=</a:t>
            </a:r>
          </a:p>
        </p:txBody>
      </p:sp>
      <p:sp>
        <p:nvSpPr>
          <p:cNvPr id="5" name="Text Box 6"/>
          <p:cNvSpPr txBox="1">
            <a:spLocks noChangeArrowheads="1"/>
          </p:cNvSpPr>
          <p:nvPr/>
        </p:nvSpPr>
        <p:spPr bwMode="auto">
          <a:xfrm>
            <a:off x="1794711" y="2503216"/>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4"/>
          <p:cNvSpPr txBox="1">
            <a:spLocks noChangeArrowheads="1"/>
          </p:cNvSpPr>
          <p:nvPr/>
        </p:nvSpPr>
        <p:spPr bwMode="auto">
          <a:xfrm>
            <a:off x="4953000" y="2442462"/>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7" name="Text Box 5"/>
          <p:cNvSpPr txBox="1">
            <a:spLocks noChangeArrowheads="1"/>
          </p:cNvSpPr>
          <p:nvPr/>
        </p:nvSpPr>
        <p:spPr bwMode="auto">
          <a:xfrm>
            <a:off x="6266447" y="2513487"/>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8" name="Text Box 6"/>
          <p:cNvSpPr txBox="1">
            <a:spLocks noChangeArrowheads="1"/>
          </p:cNvSpPr>
          <p:nvPr/>
        </p:nvSpPr>
        <p:spPr bwMode="auto">
          <a:xfrm>
            <a:off x="6705600" y="24384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
        <p:nvSpPr>
          <p:cNvPr id="9" name="TextBox 8"/>
          <p:cNvSpPr txBox="1"/>
          <p:nvPr/>
        </p:nvSpPr>
        <p:spPr>
          <a:xfrm>
            <a:off x="304800" y="4419600"/>
            <a:ext cx="1489911" cy="954107"/>
          </a:xfrm>
          <a:prstGeom prst="rect">
            <a:avLst/>
          </a:prstGeom>
          <a:noFill/>
        </p:spPr>
        <p:txBody>
          <a:bodyPr wrap="square" rtlCol="0">
            <a:spAutoFit/>
          </a:bodyPr>
          <a:lstStyle/>
          <a:p>
            <a:pPr algn="ctr"/>
            <a:r>
              <a:rPr lang="en-US" sz="2800" dirty="0">
                <a:solidFill>
                  <a:srgbClr val="FF0000"/>
                </a:solidFill>
              </a:rPr>
              <a:t>125 kPa</a:t>
            </a:r>
            <a:br>
              <a:rPr lang="en-US" sz="2800" dirty="0">
                <a:solidFill>
                  <a:srgbClr val="FF0000"/>
                </a:solidFill>
              </a:rPr>
            </a:br>
            <a:r>
              <a:rPr lang="en-US" sz="2800" dirty="0">
                <a:solidFill>
                  <a:srgbClr val="FF0000"/>
                </a:solidFill>
              </a:rPr>
              <a:t>273 K</a:t>
            </a:r>
          </a:p>
        </p:txBody>
      </p:sp>
      <p:sp>
        <p:nvSpPr>
          <p:cNvPr id="10" name="TextBox 9"/>
          <p:cNvSpPr txBox="1"/>
          <p:nvPr/>
        </p:nvSpPr>
        <p:spPr>
          <a:xfrm>
            <a:off x="2133599" y="4419599"/>
            <a:ext cx="1489911" cy="954107"/>
          </a:xfrm>
          <a:prstGeom prst="rect">
            <a:avLst/>
          </a:prstGeom>
          <a:noFill/>
        </p:spPr>
        <p:txBody>
          <a:bodyPr wrap="square" rtlCol="0">
            <a:spAutoFit/>
          </a:bodyPr>
          <a:lstStyle/>
          <a:p>
            <a:pPr algn="ctr"/>
            <a:r>
              <a:rPr lang="en-US" sz="2800" dirty="0">
                <a:solidFill>
                  <a:srgbClr val="FF0000"/>
                </a:solidFill>
              </a:rPr>
              <a:t>P</a:t>
            </a:r>
            <a:r>
              <a:rPr lang="en-US" sz="2800" baseline="-25000" dirty="0">
                <a:solidFill>
                  <a:srgbClr val="FF0000"/>
                </a:solidFill>
              </a:rPr>
              <a:t>2</a:t>
            </a:r>
            <a:br>
              <a:rPr lang="en-US" sz="2800" dirty="0">
                <a:solidFill>
                  <a:srgbClr val="FF0000"/>
                </a:solidFill>
              </a:rPr>
            </a:br>
            <a:r>
              <a:rPr lang="en-US" sz="2800" dirty="0">
                <a:solidFill>
                  <a:srgbClr val="FF0000"/>
                </a:solidFill>
              </a:rPr>
              <a:t>295 K</a:t>
            </a:r>
          </a:p>
        </p:txBody>
      </p:sp>
      <p:cxnSp>
        <p:nvCxnSpPr>
          <p:cNvPr id="12" name="Straight Connector 11"/>
          <p:cNvCxnSpPr/>
          <p:nvPr/>
        </p:nvCxnSpPr>
        <p:spPr>
          <a:xfrm>
            <a:off x="304800" y="4876800"/>
            <a:ext cx="14899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4915747"/>
            <a:ext cx="121920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1828800" y="4538499"/>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rgbClr val="FF0000"/>
                </a:solidFill>
              </a:rPr>
              <a:t>=</a:t>
            </a:r>
          </a:p>
        </p:txBody>
      </p:sp>
      <p:sp>
        <p:nvSpPr>
          <p:cNvPr id="17" name="TextBox 16"/>
          <p:cNvSpPr txBox="1"/>
          <p:nvPr/>
        </p:nvSpPr>
        <p:spPr>
          <a:xfrm>
            <a:off x="304800" y="5867400"/>
            <a:ext cx="3276600" cy="646331"/>
          </a:xfrm>
          <a:prstGeom prst="rect">
            <a:avLst/>
          </a:prstGeom>
          <a:noFill/>
        </p:spPr>
        <p:txBody>
          <a:bodyPr wrap="square" rtlCol="0">
            <a:spAutoFit/>
          </a:bodyPr>
          <a:lstStyle/>
          <a:p>
            <a:pPr algn="ctr"/>
            <a:r>
              <a:rPr lang="en-US" sz="3600" dirty="0">
                <a:solidFill>
                  <a:srgbClr val="FF0000"/>
                </a:solidFill>
              </a:rPr>
              <a:t>135 kPa  = P</a:t>
            </a:r>
            <a:r>
              <a:rPr lang="en-US" sz="3600" baseline="-25000" dirty="0">
                <a:solidFill>
                  <a:srgbClr val="FF0000"/>
                </a:solidFill>
              </a:rPr>
              <a:t>2</a:t>
            </a:r>
          </a:p>
        </p:txBody>
      </p:sp>
      <p:sp>
        <p:nvSpPr>
          <p:cNvPr id="18" name="TextBox 17"/>
          <p:cNvSpPr txBox="1"/>
          <p:nvPr/>
        </p:nvSpPr>
        <p:spPr>
          <a:xfrm>
            <a:off x="4006516" y="4472352"/>
            <a:ext cx="2969793" cy="954107"/>
          </a:xfrm>
          <a:prstGeom prst="rect">
            <a:avLst/>
          </a:prstGeom>
          <a:noFill/>
        </p:spPr>
        <p:txBody>
          <a:bodyPr wrap="square" rtlCol="0">
            <a:spAutoFit/>
          </a:bodyPr>
          <a:lstStyle/>
          <a:p>
            <a:pPr algn="ctr"/>
            <a:r>
              <a:rPr lang="en-US" sz="2800" dirty="0">
                <a:solidFill>
                  <a:schemeClr val="tx1">
                    <a:lumMod val="95000"/>
                    <a:lumOff val="5000"/>
                  </a:schemeClr>
                </a:solidFill>
              </a:rPr>
              <a:t>(125 kPa)(22.4 L)</a:t>
            </a:r>
            <a:br>
              <a:rPr lang="en-US" sz="2800" dirty="0">
                <a:solidFill>
                  <a:schemeClr val="tx1">
                    <a:lumMod val="95000"/>
                    <a:lumOff val="5000"/>
                  </a:schemeClr>
                </a:solidFill>
              </a:rPr>
            </a:br>
            <a:r>
              <a:rPr lang="en-US" sz="2800" dirty="0">
                <a:solidFill>
                  <a:schemeClr val="tx1">
                    <a:lumMod val="95000"/>
                    <a:lumOff val="5000"/>
                  </a:schemeClr>
                </a:solidFill>
              </a:rPr>
              <a:t>273 K</a:t>
            </a:r>
          </a:p>
        </p:txBody>
      </p:sp>
      <p:sp>
        <p:nvSpPr>
          <p:cNvPr id="19" name="TextBox 18"/>
          <p:cNvSpPr txBox="1"/>
          <p:nvPr/>
        </p:nvSpPr>
        <p:spPr>
          <a:xfrm>
            <a:off x="7239751" y="4472351"/>
            <a:ext cx="1907006" cy="954107"/>
          </a:xfrm>
          <a:prstGeom prst="rect">
            <a:avLst/>
          </a:prstGeom>
          <a:noFill/>
        </p:spPr>
        <p:txBody>
          <a:bodyPr wrap="square" rtlCol="0">
            <a:spAutoFit/>
          </a:bodyPr>
          <a:lstStyle/>
          <a:p>
            <a:pPr algn="ctr"/>
            <a:r>
              <a:rPr lang="en-US" sz="2800" dirty="0">
                <a:solidFill>
                  <a:schemeClr val="tx1">
                    <a:lumMod val="95000"/>
                    <a:lumOff val="5000"/>
                  </a:schemeClr>
                </a:solidFill>
              </a:rPr>
              <a:t>P</a:t>
            </a:r>
            <a:r>
              <a:rPr lang="en-US" sz="2800" baseline="-25000" dirty="0">
                <a:solidFill>
                  <a:schemeClr val="tx1">
                    <a:lumMod val="95000"/>
                    <a:lumOff val="5000"/>
                  </a:schemeClr>
                </a:solidFill>
              </a:rPr>
              <a:t>2</a:t>
            </a:r>
            <a:r>
              <a:rPr lang="en-US" sz="2800" dirty="0">
                <a:solidFill>
                  <a:schemeClr val="tx1">
                    <a:lumMod val="95000"/>
                    <a:lumOff val="5000"/>
                  </a:schemeClr>
                </a:solidFill>
              </a:rPr>
              <a:t>(22.4 L)</a:t>
            </a:r>
            <a:br>
              <a:rPr lang="en-US" sz="2800" dirty="0">
                <a:solidFill>
                  <a:schemeClr val="tx1">
                    <a:lumMod val="95000"/>
                    <a:lumOff val="5000"/>
                  </a:schemeClr>
                </a:solidFill>
              </a:rPr>
            </a:br>
            <a:r>
              <a:rPr lang="en-US" sz="2800" dirty="0">
                <a:solidFill>
                  <a:schemeClr val="tx1">
                    <a:lumMod val="95000"/>
                    <a:lumOff val="5000"/>
                  </a:schemeClr>
                </a:solidFill>
              </a:rPr>
              <a:t>295 K</a:t>
            </a:r>
          </a:p>
        </p:txBody>
      </p:sp>
      <p:cxnSp>
        <p:nvCxnSpPr>
          <p:cNvPr id="20" name="Straight Connector 19"/>
          <p:cNvCxnSpPr>
            <a:cxnSpLocks/>
            <a:stCxn id="18" idx="1"/>
          </p:cNvCxnSpPr>
          <p:nvPr/>
        </p:nvCxnSpPr>
        <p:spPr>
          <a:xfrm>
            <a:off x="4006516" y="4949406"/>
            <a:ext cx="284947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48035" y="4984741"/>
            <a:ext cx="169043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Text Box 5"/>
          <p:cNvSpPr txBox="1">
            <a:spLocks noChangeArrowheads="1"/>
          </p:cNvSpPr>
          <p:nvPr/>
        </p:nvSpPr>
        <p:spPr bwMode="auto">
          <a:xfrm>
            <a:off x="6858000" y="4659991"/>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chemeClr val="tx1">
                    <a:lumMod val="95000"/>
                    <a:lumOff val="5000"/>
                  </a:schemeClr>
                </a:solidFill>
              </a:rPr>
              <a:t>=</a:t>
            </a:r>
          </a:p>
        </p:txBody>
      </p:sp>
      <p:sp>
        <p:nvSpPr>
          <p:cNvPr id="32" name="TextBox 31"/>
          <p:cNvSpPr txBox="1"/>
          <p:nvPr/>
        </p:nvSpPr>
        <p:spPr>
          <a:xfrm>
            <a:off x="5257800" y="5867400"/>
            <a:ext cx="3276600" cy="646331"/>
          </a:xfrm>
          <a:prstGeom prst="rect">
            <a:avLst/>
          </a:prstGeom>
          <a:noFill/>
        </p:spPr>
        <p:txBody>
          <a:bodyPr wrap="square" rtlCol="0">
            <a:spAutoFit/>
          </a:bodyPr>
          <a:lstStyle/>
          <a:p>
            <a:pPr algn="ctr"/>
            <a:r>
              <a:rPr lang="en-US" sz="3600" dirty="0">
                <a:solidFill>
                  <a:schemeClr val="tx1">
                    <a:lumMod val="95000"/>
                    <a:lumOff val="5000"/>
                  </a:schemeClr>
                </a:solidFill>
              </a:rPr>
              <a:t>135 kPa  = P</a:t>
            </a:r>
            <a:r>
              <a:rPr lang="en-US" sz="3600" baseline="-25000" dirty="0">
                <a:solidFill>
                  <a:schemeClr val="tx1">
                    <a:lumMod val="95000"/>
                    <a:lumOff val="5000"/>
                  </a:schemeClr>
                </a:solidFill>
              </a:rPr>
              <a:t>2</a:t>
            </a:r>
          </a:p>
        </p:txBody>
      </p:sp>
    </p:spTree>
    <p:extLst>
      <p:ext uri="{BB962C8B-B14F-4D97-AF65-F5344CB8AC3E}">
        <p14:creationId xmlns:p14="http://schemas.microsoft.com/office/powerpoint/2010/main" val="20344540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r>
              <a:rPr lang="en-US" sz="4800" dirty="0">
                <a:solidFill>
                  <a:srgbClr val="0000FF"/>
                </a:solidFill>
                <a:latin typeface="Times New Roman" panose="02020603050405020304" pitchFamily="18" charset="0"/>
                <a:cs typeface="Times New Roman" panose="02020603050405020304" pitchFamily="18" charset="0"/>
              </a:rPr>
              <a:t>45.</a:t>
            </a:r>
            <a:r>
              <a:rPr lang="en-US" sz="4800" dirty="0">
                <a:solidFill>
                  <a:srgbClr val="FF0000"/>
                </a:solidFill>
                <a:latin typeface="Times New Roman" panose="02020603050405020304" pitchFamily="18" charset="0"/>
                <a:cs typeface="Times New Roman" panose="02020603050405020304" pitchFamily="18" charset="0"/>
              </a:rPr>
              <a:t>  Avogadro’s Hypothesis</a:t>
            </a:r>
          </a:p>
          <a:p>
            <a:endParaRPr lang="en-US" dirty="0">
              <a:solidFill>
                <a:prstClr val="black"/>
              </a:solidFill>
              <a:latin typeface="Times New Roman" panose="02020603050405020304" pitchFamily="18" charset="0"/>
              <a:cs typeface="Times New Roman" panose="02020603050405020304" pitchFamily="18" charset="0"/>
            </a:endParaRPr>
          </a:p>
          <a:p>
            <a:r>
              <a:rPr lang="en-US" sz="3200" i="1" dirty="0">
                <a:solidFill>
                  <a:prstClr val="black"/>
                </a:solidFill>
                <a:latin typeface="Times New Roman" panose="02020603050405020304" pitchFamily="18" charset="0"/>
                <a:cs typeface="Times New Roman" panose="02020603050405020304" pitchFamily="18" charset="0"/>
              </a:rPr>
              <a:t>(This is so important, consider putting this statement (and diagram) in a frame, and hang it in your bathroom, forever.)  </a:t>
            </a:r>
            <a:r>
              <a:rPr lang="en-US" sz="3200" i="1" dirty="0">
                <a:solidFill>
                  <a:srgbClr val="0000FF"/>
                </a:solidFill>
                <a:latin typeface="Times New Roman" panose="02020603050405020304" pitchFamily="18" charset="0"/>
                <a:cs typeface="Times New Roman" panose="02020603050405020304" pitchFamily="18" charset="0"/>
              </a:rPr>
              <a:t>COPY THIS:</a:t>
            </a:r>
          </a:p>
          <a:p>
            <a:endParaRPr lang="en-US" dirty="0">
              <a:solidFill>
                <a:prstClr val="black"/>
              </a:solidFill>
            </a:endParaRPr>
          </a:p>
        </p:txBody>
      </p:sp>
      <p:sp>
        <p:nvSpPr>
          <p:cNvPr id="3" name="TextBox 2"/>
          <p:cNvSpPr txBox="1"/>
          <p:nvPr/>
        </p:nvSpPr>
        <p:spPr>
          <a:xfrm>
            <a:off x="76200" y="3395870"/>
            <a:ext cx="9067800" cy="2800767"/>
          </a:xfrm>
          <a:prstGeom prst="rect">
            <a:avLst/>
          </a:prstGeom>
          <a:noFill/>
        </p:spPr>
        <p:txBody>
          <a:bodyPr wrap="square" rtlCol="0">
            <a:spAutoFit/>
          </a:bodyPr>
          <a:lstStyle/>
          <a:p>
            <a:r>
              <a:rPr lang="en-US" sz="4400" dirty="0">
                <a:solidFill>
                  <a:prstClr val="black"/>
                </a:solidFill>
                <a:latin typeface="Times New Roman" panose="02020603050405020304" pitchFamily="18" charset="0"/>
                <a:cs typeface="Times New Roman" panose="02020603050405020304" pitchFamily="18" charset="0"/>
              </a:rPr>
              <a:t>“Equal volumes of DIFFERENT gases, at THE SAME temperature &amp; pressure</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have the SAME number of moles, and </a:t>
            </a:r>
            <a:br>
              <a:rPr lang="en-US" sz="4400" dirty="0">
                <a:solidFill>
                  <a:prstClr val="black"/>
                </a:solidFill>
                <a:latin typeface="Times New Roman" panose="02020603050405020304" pitchFamily="18" charset="0"/>
                <a:cs typeface="Times New Roman" panose="02020603050405020304" pitchFamily="18" charset="0"/>
              </a:rPr>
            </a:br>
            <a:r>
              <a:rPr lang="en-US" sz="4400" dirty="0">
                <a:solidFill>
                  <a:prstClr val="black"/>
                </a:solidFill>
                <a:latin typeface="Times New Roman" panose="02020603050405020304" pitchFamily="18" charset="0"/>
                <a:cs typeface="Times New Roman" panose="02020603050405020304" pitchFamily="18" charset="0"/>
              </a:rPr>
              <a:t>the SAME number of particles.”</a:t>
            </a:r>
          </a:p>
        </p:txBody>
      </p:sp>
    </p:spTree>
    <p:extLst>
      <p:ext uri="{BB962C8B-B14F-4D97-AF65-F5344CB8AC3E}">
        <p14:creationId xmlns:p14="http://schemas.microsoft.com/office/powerpoint/2010/main" val="279245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609600" y="19812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FF0000"/>
                </a:solidFill>
                <a:latin typeface="Comic Sans MS" pitchFamily="66" charset="0"/>
              </a:rPr>
              <a:t>(1.20 atm)(45.6 L)(278 K)</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(1.05 atm)(293 K)</a:t>
            </a:r>
          </a:p>
        </p:txBody>
      </p:sp>
      <p:sp>
        <p:nvSpPr>
          <p:cNvPr id="4" name="Text Box 9"/>
          <p:cNvSpPr txBox="1">
            <a:spLocks noChangeArrowheads="1"/>
          </p:cNvSpPr>
          <p:nvPr/>
        </p:nvSpPr>
        <p:spPr bwMode="auto">
          <a:xfrm>
            <a:off x="5257800" y="21336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rPr>
              <a:t>=  V</a:t>
            </a:r>
            <a:r>
              <a:rPr lang="en-US" altLang="en-US" sz="3600" baseline="-25000" dirty="0">
                <a:solidFill>
                  <a:srgbClr val="FF0000"/>
                </a:solidFill>
              </a:rPr>
              <a:t>2</a:t>
            </a:r>
          </a:p>
        </p:txBody>
      </p:sp>
      <p:sp>
        <p:nvSpPr>
          <p:cNvPr id="6" name="Rectangle 5"/>
          <p:cNvSpPr/>
          <p:nvPr/>
        </p:nvSpPr>
        <p:spPr>
          <a:xfrm>
            <a:off x="0" y="152401"/>
            <a:ext cx="8991600" cy="1169551"/>
          </a:xfrm>
          <a:prstGeom prst="rect">
            <a:avLst/>
          </a:prstGeom>
        </p:spPr>
        <p:txBody>
          <a:bodyPr wrap="square">
            <a:spAutoFit/>
          </a:bodyPr>
          <a:lstStyle/>
          <a:p>
            <a:pPr algn="ctr">
              <a:spcBef>
                <a:spcPct val="50000"/>
              </a:spcBef>
            </a:pPr>
            <a:r>
              <a:rPr lang="en-US" altLang="en-US" sz="2800" b="1" dirty="0">
                <a:solidFill>
                  <a:srgbClr val="FF0000"/>
                </a:solidFill>
                <a:latin typeface="Comic Sans MS" pitchFamily="66" charset="0"/>
              </a:rPr>
              <a:t>(1.20 </a:t>
            </a:r>
            <a:r>
              <a:rPr lang="en-US" altLang="en-US" sz="2400" b="1" dirty="0">
                <a:solidFill>
                  <a:srgbClr val="FF0000"/>
                </a:solidFill>
                <a:latin typeface="Comic Sans MS" pitchFamily="66" charset="0"/>
              </a:rPr>
              <a:t>atm</a:t>
            </a:r>
            <a:r>
              <a:rPr lang="en-US" altLang="en-US" sz="2800" b="1" dirty="0">
                <a:solidFill>
                  <a:srgbClr val="FF0000"/>
                </a:solidFill>
                <a:latin typeface="Comic Sans MS" pitchFamily="66" charset="0"/>
              </a:rPr>
              <a:t>)(45.6 L)(278 K) </a:t>
            </a:r>
            <a:r>
              <a:rPr lang="en-US" altLang="en-US" sz="2000" b="1" dirty="0">
                <a:solidFill>
                  <a:srgbClr val="FF0000"/>
                </a:solidFill>
                <a:latin typeface="Comic Sans MS" pitchFamily="66" charset="0"/>
              </a:rPr>
              <a:t>= </a:t>
            </a:r>
            <a:r>
              <a:rPr lang="en-US" altLang="en-US" sz="2800" b="1" dirty="0">
                <a:solidFill>
                  <a:srgbClr val="FF0000"/>
                </a:solidFill>
                <a:latin typeface="Comic Sans MS" pitchFamily="66" charset="0"/>
              </a:rPr>
              <a:t>(1.05 </a:t>
            </a:r>
            <a:r>
              <a:rPr lang="en-US" altLang="en-US" sz="2400" b="1" dirty="0">
                <a:solidFill>
                  <a:srgbClr val="FF0000"/>
                </a:solidFill>
                <a:latin typeface="Comic Sans MS" pitchFamily="66" charset="0"/>
              </a:rPr>
              <a:t>atm</a:t>
            </a:r>
            <a:r>
              <a:rPr lang="en-US" altLang="en-US" sz="2800" b="1" dirty="0">
                <a:solidFill>
                  <a:srgbClr val="FF0000"/>
                </a:solidFill>
                <a:latin typeface="Comic Sans MS" pitchFamily="66" charset="0"/>
              </a:rPr>
              <a:t>)(293 K)(V</a:t>
            </a:r>
            <a:r>
              <a:rPr lang="en-US" altLang="en-US" sz="2800" b="1" baseline="-25000" dirty="0">
                <a:solidFill>
                  <a:srgbClr val="FF0000"/>
                </a:solidFill>
                <a:latin typeface="Comic Sans MS" pitchFamily="66" charset="0"/>
              </a:rPr>
              <a:t>2</a:t>
            </a:r>
            <a:r>
              <a:rPr lang="en-US" altLang="en-US" sz="2800" b="1" dirty="0">
                <a:solidFill>
                  <a:srgbClr val="FF0000"/>
                </a:solidFill>
                <a:latin typeface="Comic Sans MS" pitchFamily="66" charset="0"/>
              </a:rPr>
              <a:t>)</a:t>
            </a:r>
          </a:p>
          <a:p>
            <a:pPr algn="ctr">
              <a:spcBef>
                <a:spcPct val="50000"/>
              </a:spcBef>
            </a:pPr>
            <a:r>
              <a:rPr lang="en-US" altLang="en-US" sz="2800" b="1" dirty="0">
                <a:solidFill>
                  <a:srgbClr val="000000">
                    <a:lumMod val="95000"/>
                    <a:lumOff val="5000"/>
                  </a:srgbClr>
                </a:solidFill>
                <a:latin typeface="Comic Sans MS" pitchFamily="66" charset="0"/>
              </a:rPr>
              <a:t>Becomes…</a:t>
            </a:r>
          </a:p>
        </p:txBody>
      </p:sp>
      <p:sp>
        <p:nvSpPr>
          <p:cNvPr id="2" name="TextBox 1">
            <a:extLst>
              <a:ext uri="{FF2B5EF4-FFF2-40B4-BE49-F238E27FC236}">
                <a16:creationId xmlns:a16="http://schemas.microsoft.com/office/drawing/2014/main" id="{6B990585-A2DB-4282-9832-0800594C3000}"/>
              </a:ext>
            </a:extLst>
          </p:cNvPr>
          <p:cNvSpPr txBox="1"/>
          <p:nvPr/>
        </p:nvSpPr>
        <p:spPr>
          <a:xfrm>
            <a:off x="1676400" y="4191000"/>
            <a:ext cx="5486400" cy="369332"/>
          </a:xfrm>
          <a:prstGeom prst="rect">
            <a:avLst/>
          </a:prstGeom>
          <a:noFill/>
        </p:spPr>
        <p:txBody>
          <a:bodyPr wrap="square" rtlCol="0">
            <a:spAutoFit/>
          </a:bodyPr>
          <a:lstStyle/>
          <a:p>
            <a:r>
              <a:rPr lang="en-US" dirty="0"/>
              <a:t>Now carefully cancel out units that can be cancelled.</a:t>
            </a:r>
          </a:p>
        </p:txBody>
      </p:sp>
    </p:spTree>
    <p:extLst>
      <p:ext uri="{BB962C8B-B14F-4D97-AF65-F5344CB8AC3E}">
        <p14:creationId xmlns:p14="http://schemas.microsoft.com/office/powerpoint/2010/main" val="31342275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Avogadro’s Hypothesis</a:t>
            </a:r>
          </a:p>
          <a:p>
            <a:pPr algn="ctr"/>
            <a:r>
              <a:rPr lang="en-US" sz="2400" dirty="0">
                <a:solidFill>
                  <a:prstClr val="black"/>
                </a:solidFill>
                <a:latin typeface="Times New Roman" panose="02020603050405020304" pitchFamily="18" charset="0"/>
                <a:cs typeface="Times New Roman" panose="02020603050405020304" pitchFamily="18" charset="0"/>
              </a:rPr>
              <a:t>“Equal volumes of DIFFERENT gases, at THE SAME temperature and pressure have the SAME number of moles,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and the SAME number of particles.”</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57833996"/>
              </p:ext>
            </p:extLst>
          </p:nvPr>
        </p:nvGraphicFramePr>
        <p:xfrm>
          <a:off x="0" y="1815882"/>
          <a:ext cx="9144000" cy="5042116"/>
        </p:xfrm>
        <a:graphic>
          <a:graphicData uri="http://schemas.openxmlformats.org/drawingml/2006/table">
            <a:tbl>
              <a:tblPr firstRow="1" bandRow="1">
                <a:tableStyleId>{5C22544A-7EE6-4342-B048-85BDC9FD1C3A}</a:tableStyleId>
              </a:tblPr>
              <a:tblGrid>
                <a:gridCol w="1592036">
                  <a:extLst>
                    <a:ext uri="{9D8B030D-6E8A-4147-A177-3AD203B41FA5}">
                      <a16:colId xmlns:a16="http://schemas.microsoft.com/office/drawing/2014/main" val="20000"/>
                    </a:ext>
                  </a:extLst>
                </a:gridCol>
                <a:gridCol w="1918606">
                  <a:extLst>
                    <a:ext uri="{9D8B030D-6E8A-4147-A177-3AD203B41FA5}">
                      <a16:colId xmlns:a16="http://schemas.microsoft.com/office/drawing/2014/main" val="20001"/>
                    </a:ext>
                  </a:extLst>
                </a:gridCol>
                <a:gridCol w="1877786">
                  <a:extLst>
                    <a:ext uri="{9D8B030D-6E8A-4147-A177-3AD203B41FA5}">
                      <a16:colId xmlns:a16="http://schemas.microsoft.com/office/drawing/2014/main" val="20002"/>
                    </a:ext>
                  </a:extLst>
                </a:gridCol>
                <a:gridCol w="1877786">
                  <a:extLst>
                    <a:ext uri="{9D8B030D-6E8A-4147-A177-3AD203B41FA5}">
                      <a16:colId xmlns:a16="http://schemas.microsoft.com/office/drawing/2014/main" val="20003"/>
                    </a:ext>
                  </a:extLst>
                </a:gridCol>
                <a:gridCol w="1877786">
                  <a:extLst>
                    <a:ext uri="{9D8B030D-6E8A-4147-A177-3AD203B41FA5}">
                      <a16:colId xmlns:a16="http://schemas.microsoft.com/office/drawing/2014/main" val="20004"/>
                    </a:ext>
                  </a:extLst>
                </a:gridCol>
              </a:tblGrid>
              <a:tr h="803693">
                <a:tc>
                  <a:txBody>
                    <a:bodyPr/>
                    <a:lstStyle/>
                    <a:p>
                      <a:pPr algn="ctr"/>
                      <a:r>
                        <a:rPr lang="en-US" sz="2400" b="0" dirty="0">
                          <a:solidFill>
                            <a:schemeClr val="bg1"/>
                          </a:solidFill>
                          <a:latin typeface="Comic Sans MS" panose="030F0702030302020204" pitchFamily="66"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400" b="0" dirty="0">
                          <a:solidFill>
                            <a:srgbClr val="FF0000"/>
                          </a:solidFill>
                          <a:latin typeface="Comic Sans MS" panose="030F0702030302020204" pitchFamily="66"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B050"/>
                          </a:solidFill>
                          <a:latin typeface="Comic Sans MS" panose="030F0702030302020204" pitchFamily="66" charset="0"/>
                        </a:rPr>
                        <a:t>CO</a:t>
                      </a:r>
                      <a:r>
                        <a:rPr lang="en-US" sz="2400" b="0" baseline="-25000" dirty="0">
                          <a:solidFill>
                            <a:srgbClr val="00B05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NH</a:t>
                      </a:r>
                      <a:r>
                        <a:rPr lang="en-US" sz="2400" b="0" baseline="-25000" dirty="0">
                          <a:solidFill>
                            <a:schemeClr val="tx1">
                              <a:lumMod val="95000"/>
                              <a:lumOff val="5000"/>
                            </a:schemeClr>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lumMod val="95000"/>
                              <a:lumOff val="5000"/>
                            </a:schemeClr>
                          </a:solidFill>
                          <a:latin typeface="Comic Sans MS" panose="030F0702030302020204" pitchFamily="66" charset="0"/>
                        </a:rPr>
                        <a:t>ANY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803693">
                <a:tc>
                  <a:txBody>
                    <a:bodyPr/>
                    <a:lstStyle/>
                    <a:p>
                      <a:pPr algn="ctr"/>
                      <a:r>
                        <a:rPr lang="en-US" sz="2400" dirty="0">
                          <a:solidFill>
                            <a:srgbClr val="0000FF"/>
                          </a:solidFill>
                          <a:latin typeface="Comic Sans MS" panose="030F0702030302020204" pitchFamily="66"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03693">
                <a:tc>
                  <a:txBody>
                    <a:bodyPr/>
                    <a:lstStyle/>
                    <a:p>
                      <a:pPr algn="ctr"/>
                      <a:r>
                        <a:rPr lang="en-US" sz="2400" dirty="0">
                          <a:solidFill>
                            <a:srgbClr val="0000FF"/>
                          </a:solidFill>
                          <a:latin typeface="Comic Sans MS" panose="030F0702030302020204" pitchFamily="66" charset="0"/>
                        </a:rPr>
                        <a:t>Temp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913672">
                <a:tc>
                  <a:txBody>
                    <a:bodyPr/>
                    <a:lstStyle/>
                    <a:p>
                      <a:pPr algn="ctr"/>
                      <a:r>
                        <a:rPr lang="en-US" sz="2400" dirty="0">
                          <a:solidFill>
                            <a:srgbClr val="0000FF"/>
                          </a:solidFill>
                          <a:latin typeface="Comic Sans MS" panose="030F0702030302020204" pitchFamily="66" charset="0"/>
                        </a:rPr>
                        <a:t>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803693">
                <a:tc>
                  <a:txBody>
                    <a:bodyPr/>
                    <a:lstStyle/>
                    <a:p>
                      <a:pPr algn="ctr"/>
                      <a:r>
                        <a:rPr lang="en-US" sz="2400" dirty="0">
                          <a:solidFill>
                            <a:srgbClr val="0000FF"/>
                          </a:solidFill>
                          <a:latin typeface="Comic Sans MS" panose="030F0702030302020204" pitchFamily="66" charset="0"/>
                        </a:rPr>
                        <a:t>moles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913672">
                <a:tc>
                  <a:txBody>
                    <a:bodyPr/>
                    <a:lstStyle/>
                    <a:p>
                      <a:pPr algn="ctr"/>
                      <a:r>
                        <a:rPr lang="en-US" sz="2400" dirty="0">
                          <a:solidFill>
                            <a:srgbClr val="0000FF"/>
                          </a:solidFill>
                          <a:latin typeface="Comic Sans MS" panose="030F0702030302020204" pitchFamily="66" charset="0"/>
                        </a:rPr>
                        <a:t>particles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21713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Avogadro’s Hypothesis</a:t>
            </a:r>
          </a:p>
          <a:p>
            <a:pPr algn="ctr"/>
            <a:r>
              <a:rPr lang="en-US" sz="2400" dirty="0">
                <a:solidFill>
                  <a:prstClr val="black"/>
                </a:solidFill>
                <a:latin typeface="Times New Roman" panose="02020603050405020304" pitchFamily="18" charset="0"/>
                <a:cs typeface="Times New Roman" panose="02020603050405020304" pitchFamily="18" charset="0"/>
              </a:rPr>
              <a:t>“Equal volumes of DIFFERENT gases, at THE SAME temperature and pressure have the SAME number of moles,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and the SAME number of particles.”</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3369297"/>
              </p:ext>
            </p:extLst>
          </p:nvPr>
        </p:nvGraphicFramePr>
        <p:xfrm>
          <a:off x="0" y="1815882"/>
          <a:ext cx="9144000" cy="5042116"/>
        </p:xfrm>
        <a:graphic>
          <a:graphicData uri="http://schemas.openxmlformats.org/drawingml/2006/table">
            <a:tbl>
              <a:tblPr firstRow="1" bandRow="1">
                <a:tableStyleId>{5C22544A-7EE6-4342-B048-85BDC9FD1C3A}</a:tableStyleId>
              </a:tblPr>
              <a:tblGrid>
                <a:gridCol w="1592036">
                  <a:extLst>
                    <a:ext uri="{9D8B030D-6E8A-4147-A177-3AD203B41FA5}">
                      <a16:colId xmlns:a16="http://schemas.microsoft.com/office/drawing/2014/main" val="20000"/>
                    </a:ext>
                  </a:extLst>
                </a:gridCol>
                <a:gridCol w="1918606">
                  <a:extLst>
                    <a:ext uri="{9D8B030D-6E8A-4147-A177-3AD203B41FA5}">
                      <a16:colId xmlns:a16="http://schemas.microsoft.com/office/drawing/2014/main" val="20001"/>
                    </a:ext>
                  </a:extLst>
                </a:gridCol>
                <a:gridCol w="1877786">
                  <a:extLst>
                    <a:ext uri="{9D8B030D-6E8A-4147-A177-3AD203B41FA5}">
                      <a16:colId xmlns:a16="http://schemas.microsoft.com/office/drawing/2014/main" val="20002"/>
                    </a:ext>
                  </a:extLst>
                </a:gridCol>
                <a:gridCol w="1877786">
                  <a:extLst>
                    <a:ext uri="{9D8B030D-6E8A-4147-A177-3AD203B41FA5}">
                      <a16:colId xmlns:a16="http://schemas.microsoft.com/office/drawing/2014/main" val="20003"/>
                    </a:ext>
                  </a:extLst>
                </a:gridCol>
                <a:gridCol w="1877786">
                  <a:extLst>
                    <a:ext uri="{9D8B030D-6E8A-4147-A177-3AD203B41FA5}">
                      <a16:colId xmlns:a16="http://schemas.microsoft.com/office/drawing/2014/main" val="20004"/>
                    </a:ext>
                  </a:extLst>
                </a:gridCol>
              </a:tblGrid>
              <a:tr h="803693">
                <a:tc>
                  <a:txBody>
                    <a:bodyPr/>
                    <a:lstStyle/>
                    <a:p>
                      <a:pPr algn="ctr"/>
                      <a:r>
                        <a:rPr lang="en-US" sz="2400" b="0" dirty="0">
                          <a:solidFill>
                            <a:schemeClr val="bg1"/>
                          </a:solidFill>
                          <a:latin typeface="Comic Sans MS" panose="030F0702030302020204" pitchFamily="66"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400" b="0" dirty="0">
                          <a:solidFill>
                            <a:srgbClr val="FF0000"/>
                          </a:solidFill>
                          <a:latin typeface="Comic Sans MS" panose="030F0702030302020204" pitchFamily="66"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B050"/>
                          </a:solidFill>
                          <a:latin typeface="Comic Sans MS" panose="030F0702030302020204" pitchFamily="66" charset="0"/>
                        </a:rPr>
                        <a:t>CO</a:t>
                      </a:r>
                      <a:r>
                        <a:rPr lang="en-US" sz="2400" b="0" baseline="-25000" dirty="0">
                          <a:solidFill>
                            <a:srgbClr val="00B05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NH</a:t>
                      </a:r>
                      <a:r>
                        <a:rPr lang="en-US" sz="2400" b="0" baseline="-25000" dirty="0">
                          <a:solidFill>
                            <a:schemeClr val="tx1">
                              <a:lumMod val="95000"/>
                              <a:lumOff val="5000"/>
                            </a:schemeClr>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lumMod val="95000"/>
                              <a:lumOff val="5000"/>
                            </a:schemeClr>
                          </a:solidFill>
                          <a:latin typeface="Comic Sans MS" panose="030F0702030302020204" pitchFamily="66" charset="0"/>
                        </a:rPr>
                        <a:t>ANY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803693">
                <a:tc>
                  <a:txBody>
                    <a:bodyPr/>
                    <a:lstStyle/>
                    <a:p>
                      <a:pPr algn="ctr"/>
                      <a:r>
                        <a:rPr lang="en-US" sz="2400" dirty="0">
                          <a:solidFill>
                            <a:srgbClr val="0000FF"/>
                          </a:solidFill>
                          <a:latin typeface="Comic Sans MS" panose="030F0702030302020204" pitchFamily="66"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03693">
                <a:tc>
                  <a:txBody>
                    <a:bodyPr/>
                    <a:lstStyle/>
                    <a:p>
                      <a:pPr algn="ctr"/>
                      <a:r>
                        <a:rPr lang="en-US" sz="2400" dirty="0">
                          <a:solidFill>
                            <a:srgbClr val="0000FF"/>
                          </a:solidFill>
                          <a:latin typeface="Comic Sans MS" panose="030F0702030302020204" pitchFamily="66" charset="0"/>
                        </a:rPr>
                        <a:t>Temp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913672">
                <a:tc>
                  <a:txBody>
                    <a:bodyPr/>
                    <a:lstStyle/>
                    <a:p>
                      <a:pPr algn="ctr"/>
                      <a:r>
                        <a:rPr lang="en-US" sz="2400" dirty="0">
                          <a:solidFill>
                            <a:srgbClr val="0000FF"/>
                          </a:solidFill>
                          <a:latin typeface="Comic Sans MS" panose="030F0702030302020204" pitchFamily="66" charset="0"/>
                        </a:rPr>
                        <a:t>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803693">
                <a:tc>
                  <a:txBody>
                    <a:bodyPr/>
                    <a:lstStyle/>
                    <a:p>
                      <a:pPr algn="ctr"/>
                      <a:r>
                        <a:rPr lang="en-US" sz="2400" dirty="0">
                          <a:solidFill>
                            <a:srgbClr val="0000FF"/>
                          </a:solidFill>
                          <a:latin typeface="Comic Sans MS" panose="030F0702030302020204" pitchFamily="66" charset="0"/>
                        </a:rPr>
                        <a:t>moles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a:t>
                      </a:r>
                      <a:r>
                        <a:rPr lang="en-US" sz="2400" baseline="0" dirty="0">
                          <a:solidFill>
                            <a:srgbClr val="FF0000"/>
                          </a:solidFill>
                          <a:latin typeface="Comic Sans MS" panose="030F0702030302020204" pitchFamily="66" charset="0"/>
                        </a:rPr>
                        <a:t> mole</a:t>
                      </a: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913672">
                <a:tc>
                  <a:txBody>
                    <a:bodyPr/>
                    <a:lstStyle/>
                    <a:p>
                      <a:pPr algn="ctr"/>
                      <a:r>
                        <a:rPr lang="en-US" sz="2400" dirty="0">
                          <a:solidFill>
                            <a:srgbClr val="0000FF"/>
                          </a:solidFill>
                          <a:latin typeface="Comic Sans MS" panose="030F0702030302020204" pitchFamily="66" charset="0"/>
                        </a:rPr>
                        <a:t>particles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6.02 x 10</a:t>
                      </a:r>
                      <a:r>
                        <a:rPr lang="en-US" sz="2400" baseline="30000" dirty="0">
                          <a:solidFill>
                            <a:srgbClr val="FF0000"/>
                          </a:solidFill>
                          <a:latin typeface="Comic Sans MS" panose="030F0702030302020204" pitchFamily="66" charset="0"/>
                        </a:rPr>
                        <a:t>23</a:t>
                      </a:r>
                      <a:br>
                        <a:rPr lang="en-US" sz="2400" baseline="30000" dirty="0">
                          <a:solidFill>
                            <a:srgbClr val="FF0000"/>
                          </a:solidFill>
                          <a:latin typeface="Comic Sans MS" panose="030F0702030302020204" pitchFamily="66" charset="0"/>
                        </a:rPr>
                      </a:br>
                      <a:r>
                        <a:rPr lang="en-US" sz="2400" baseline="0" dirty="0">
                          <a:solidFill>
                            <a:srgbClr val="FF0000"/>
                          </a:solidFill>
                          <a:latin typeface="Comic Sans MS" panose="030F0702030302020204" pitchFamily="66"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54537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Avogadro’s Hypothesis</a:t>
            </a:r>
          </a:p>
          <a:p>
            <a:pPr algn="ctr"/>
            <a:r>
              <a:rPr lang="en-US" sz="2400" dirty="0">
                <a:solidFill>
                  <a:prstClr val="black"/>
                </a:solidFill>
                <a:latin typeface="Times New Roman" panose="02020603050405020304" pitchFamily="18" charset="0"/>
                <a:cs typeface="Times New Roman" panose="02020603050405020304" pitchFamily="18" charset="0"/>
              </a:rPr>
              <a:t>“Equal volumes of DIFFERENT gases, at THE SAME temperature and pressure have the SAME number of moles,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and the SAME number of particles.”</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17351406"/>
              </p:ext>
            </p:extLst>
          </p:nvPr>
        </p:nvGraphicFramePr>
        <p:xfrm>
          <a:off x="0" y="1815882"/>
          <a:ext cx="9144000" cy="5042116"/>
        </p:xfrm>
        <a:graphic>
          <a:graphicData uri="http://schemas.openxmlformats.org/drawingml/2006/table">
            <a:tbl>
              <a:tblPr firstRow="1" bandRow="1">
                <a:tableStyleId>{5C22544A-7EE6-4342-B048-85BDC9FD1C3A}</a:tableStyleId>
              </a:tblPr>
              <a:tblGrid>
                <a:gridCol w="1592036">
                  <a:extLst>
                    <a:ext uri="{9D8B030D-6E8A-4147-A177-3AD203B41FA5}">
                      <a16:colId xmlns:a16="http://schemas.microsoft.com/office/drawing/2014/main" val="20000"/>
                    </a:ext>
                  </a:extLst>
                </a:gridCol>
                <a:gridCol w="1918606">
                  <a:extLst>
                    <a:ext uri="{9D8B030D-6E8A-4147-A177-3AD203B41FA5}">
                      <a16:colId xmlns:a16="http://schemas.microsoft.com/office/drawing/2014/main" val="20001"/>
                    </a:ext>
                  </a:extLst>
                </a:gridCol>
                <a:gridCol w="1877786">
                  <a:extLst>
                    <a:ext uri="{9D8B030D-6E8A-4147-A177-3AD203B41FA5}">
                      <a16:colId xmlns:a16="http://schemas.microsoft.com/office/drawing/2014/main" val="20002"/>
                    </a:ext>
                  </a:extLst>
                </a:gridCol>
                <a:gridCol w="1877786">
                  <a:extLst>
                    <a:ext uri="{9D8B030D-6E8A-4147-A177-3AD203B41FA5}">
                      <a16:colId xmlns:a16="http://schemas.microsoft.com/office/drawing/2014/main" val="20003"/>
                    </a:ext>
                  </a:extLst>
                </a:gridCol>
                <a:gridCol w="1877786">
                  <a:extLst>
                    <a:ext uri="{9D8B030D-6E8A-4147-A177-3AD203B41FA5}">
                      <a16:colId xmlns:a16="http://schemas.microsoft.com/office/drawing/2014/main" val="20004"/>
                    </a:ext>
                  </a:extLst>
                </a:gridCol>
              </a:tblGrid>
              <a:tr h="803693">
                <a:tc>
                  <a:txBody>
                    <a:bodyPr/>
                    <a:lstStyle/>
                    <a:p>
                      <a:pPr algn="ctr"/>
                      <a:r>
                        <a:rPr lang="en-US" sz="2400" b="0" dirty="0">
                          <a:solidFill>
                            <a:schemeClr val="bg1"/>
                          </a:solidFill>
                          <a:latin typeface="Comic Sans MS" panose="030F0702030302020204" pitchFamily="66"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400" b="0" dirty="0">
                          <a:solidFill>
                            <a:srgbClr val="FF0000"/>
                          </a:solidFill>
                          <a:latin typeface="Comic Sans MS" panose="030F0702030302020204" pitchFamily="66"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B050"/>
                          </a:solidFill>
                          <a:latin typeface="Comic Sans MS" panose="030F0702030302020204" pitchFamily="66" charset="0"/>
                        </a:rPr>
                        <a:t>CO</a:t>
                      </a:r>
                      <a:r>
                        <a:rPr lang="en-US" sz="2400" b="0" baseline="-25000" dirty="0">
                          <a:solidFill>
                            <a:srgbClr val="00B05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NH</a:t>
                      </a:r>
                      <a:r>
                        <a:rPr lang="en-US" sz="2400" b="0" baseline="-25000" dirty="0">
                          <a:solidFill>
                            <a:schemeClr val="tx1">
                              <a:lumMod val="95000"/>
                              <a:lumOff val="5000"/>
                            </a:schemeClr>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lumMod val="95000"/>
                              <a:lumOff val="5000"/>
                            </a:schemeClr>
                          </a:solidFill>
                          <a:latin typeface="Comic Sans MS" panose="030F0702030302020204" pitchFamily="66" charset="0"/>
                        </a:rPr>
                        <a:t>ANY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803693">
                <a:tc>
                  <a:txBody>
                    <a:bodyPr/>
                    <a:lstStyle/>
                    <a:p>
                      <a:pPr algn="ctr"/>
                      <a:r>
                        <a:rPr lang="en-US" sz="2400" dirty="0">
                          <a:solidFill>
                            <a:srgbClr val="0000FF"/>
                          </a:solidFill>
                          <a:latin typeface="Comic Sans MS" panose="030F0702030302020204" pitchFamily="66"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03693">
                <a:tc>
                  <a:txBody>
                    <a:bodyPr/>
                    <a:lstStyle/>
                    <a:p>
                      <a:pPr algn="ctr"/>
                      <a:r>
                        <a:rPr lang="en-US" sz="2400" dirty="0">
                          <a:solidFill>
                            <a:srgbClr val="0000FF"/>
                          </a:solidFill>
                          <a:latin typeface="Comic Sans MS" panose="030F0702030302020204" pitchFamily="66" charset="0"/>
                        </a:rPr>
                        <a:t>Temp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913672">
                <a:tc>
                  <a:txBody>
                    <a:bodyPr/>
                    <a:lstStyle/>
                    <a:p>
                      <a:pPr algn="ctr"/>
                      <a:r>
                        <a:rPr lang="en-US" sz="2400" dirty="0">
                          <a:solidFill>
                            <a:srgbClr val="0000FF"/>
                          </a:solidFill>
                          <a:latin typeface="Comic Sans MS" panose="030F0702030302020204" pitchFamily="66" charset="0"/>
                        </a:rPr>
                        <a:t>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803693">
                <a:tc>
                  <a:txBody>
                    <a:bodyPr/>
                    <a:lstStyle/>
                    <a:p>
                      <a:pPr algn="ctr"/>
                      <a:r>
                        <a:rPr lang="en-US" sz="2400" dirty="0">
                          <a:solidFill>
                            <a:srgbClr val="0000FF"/>
                          </a:solidFill>
                          <a:latin typeface="Comic Sans MS" panose="030F0702030302020204" pitchFamily="66" charset="0"/>
                        </a:rPr>
                        <a:t>moles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a:t>
                      </a:r>
                      <a:r>
                        <a:rPr lang="en-US" sz="2400" baseline="0" dirty="0">
                          <a:solidFill>
                            <a:srgbClr val="FF0000"/>
                          </a:solidFill>
                          <a:latin typeface="Comic Sans MS" panose="030F0702030302020204" pitchFamily="66" charset="0"/>
                        </a:rPr>
                        <a:t> mole</a:t>
                      </a: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1.0</a:t>
                      </a:r>
                      <a:r>
                        <a:rPr lang="en-US" sz="2400" baseline="0" dirty="0">
                          <a:solidFill>
                            <a:srgbClr val="00B050"/>
                          </a:solidFill>
                          <a:latin typeface="Comic Sans MS" panose="030F0702030302020204" pitchFamily="66" charset="0"/>
                        </a:rPr>
                        <a:t> mole</a:t>
                      </a: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913672">
                <a:tc>
                  <a:txBody>
                    <a:bodyPr/>
                    <a:lstStyle/>
                    <a:p>
                      <a:pPr algn="ctr"/>
                      <a:r>
                        <a:rPr lang="en-US" sz="2400" dirty="0">
                          <a:solidFill>
                            <a:srgbClr val="0000FF"/>
                          </a:solidFill>
                          <a:latin typeface="Comic Sans MS" panose="030F0702030302020204" pitchFamily="66" charset="0"/>
                        </a:rPr>
                        <a:t>particles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6.02 x 10</a:t>
                      </a:r>
                      <a:r>
                        <a:rPr lang="en-US" sz="2400" baseline="30000" dirty="0">
                          <a:solidFill>
                            <a:srgbClr val="FF0000"/>
                          </a:solidFill>
                          <a:latin typeface="Comic Sans MS" panose="030F0702030302020204" pitchFamily="66" charset="0"/>
                        </a:rPr>
                        <a:t>23</a:t>
                      </a:r>
                      <a:br>
                        <a:rPr lang="en-US" sz="2400" baseline="30000" dirty="0">
                          <a:solidFill>
                            <a:srgbClr val="FF0000"/>
                          </a:solidFill>
                          <a:latin typeface="Comic Sans MS" panose="030F0702030302020204" pitchFamily="66" charset="0"/>
                        </a:rPr>
                      </a:br>
                      <a:r>
                        <a:rPr lang="en-US" sz="2400" baseline="0" dirty="0">
                          <a:solidFill>
                            <a:srgbClr val="FF0000"/>
                          </a:solidFill>
                          <a:latin typeface="Comic Sans MS" panose="030F0702030302020204" pitchFamily="66"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6.02 x 10</a:t>
                      </a:r>
                      <a:r>
                        <a:rPr lang="en-US" sz="2400" baseline="30000" dirty="0">
                          <a:solidFill>
                            <a:srgbClr val="00B050"/>
                          </a:solidFill>
                          <a:latin typeface="Comic Sans MS" panose="030F0702030302020204" pitchFamily="66" charset="0"/>
                        </a:rPr>
                        <a:t>23</a:t>
                      </a:r>
                      <a:br>
                        <a:rPr lang="en-US" sz="2400" baseline="30000" dirty="0">
                          <a:solidFill>
                            <a:srgbClr val="00B050"/>
                          </a:solidFill>
                          <a:latin typeface="Comic Sans MS" panose="030F0702030302020204" pitchFamily="66" charset="0"/>
                        </a:rPr>
                      </a:br>
                      <a:r>
                        <a:rPr lang="en-US" sz="2400" baseline="0" dirty="0">
                          <a:solidFill>
                            <a:srgbClr val="00B050"/>
                          </a:solidFill>
                          <a:latin typeface="Comic Sans MS" panose="030F0702030302020204" pitchFamily="66" charset="0"/>
                        </a:rPr>
                        <a:t>molecules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70635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Avogadro’s Hypothesis</a:t>
            </a:r>
          </a:p>
          <a:p>
            <a:pPr algn="ctr"/>
            <a:r>
              <a:rPr lang="en-US" sz="2400" dirty="0">
                <a:solidFill>
                  <a:prstClr val="black"/>
                </a:solidFill>
                <a:latin typeface="Times New Roman" panose="02020603050405020304" pitchFamily="18" charset="0"/>
                <a:cs typeface="Times New Roman" panose="02020603050405020304" pitchFamily="18" charset="0"/>
              </a:rPr>
              <a:t>“Equal volumes of DIFFERENT gases, at THE SAME temperature and pressure have the SAME number of moles,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and the SAME number of particles.”</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1289349"/>
              </p:ext>
            </p:extLst>
          </p:nvPr>
        </p:nvGraphicFramePr>
        <p:xfrm>
          <a:off x="0" y="1815882"/>
          <a:ext cx="9144000" cy="5042116"/>
        </p:xfrm>
        <a:graphic>
          <a:graphicData uri="http://schemas.openxmlformats.org/drawingml/2006/table">
            <a:tbl>
              <a:tblPr firstRow="1" bandRow="1">
                <a:tableStyleId>{5C22544A-7EE6-4342-B048-85BDC9FD1C3A}</a:tableStyleId>
              </a:tblPr>
              <a:tblGrid>
                <a:gridCol w="1592036">
                  <a:extLst>
                    <a:ext uri="{9D8B030D-6E8A-4147-A177-3AD203B41FA5}">
                      <a16:colId xmlns:a16="http://schemas.microsoft.com/office/drawing/2014/main" val="20000"/>
                    </a:ext>
                  </a:extLst>
                </a:gridCol>
                <a:gridCol w="1918606">
                  <a:extLst>
                    <a:ext uri="{9D8B030D-6E8A-4147-A177-3AD203B41FA5}">
                      <a16:colId xmlns:a16="http://schemas.microsoft.com/office/drawing/2014/main" val="20001"/>
                    </a:ext>
                  </a:extLst>
                </a:gridCol>
                <a:gridCol w="1877786">
                  <a:extLst>
                    <a:ext uri="{9D8B030D-6E8A-4147-A177-3AD203B41FA5}">
                      <a16:colId xmlns:a16="http://schemas.microsoft.com/office/drawing/2014/main" val="20002"/>
                    </a:ext>
                  </a:extLst>
                </a:gridCol>
                <a:gridCol w="1877786">
                  <a:extLst>
                    <a:ext uri="{9D8B030D-6E8A-4147-A177-3AD203B41FA5}">
                      <a16:colId xmlns:a16="http://schemas.microsoft.com/office/drawing/2014/main" val="20003"/>
                    </a:ext>
                  </a:extLst>
                </a:gridCol>
                <a:gridCol w="1877786">
                  <a:extLst>
                    <a:ext uri="{9D8B030D-6E8A-4147-A177-3AD203B41FA5}">
                      <a16:colId xmlns:a16="http://schemas.microsoft.com/office/drawing/2014/main" val="20004"/>
                    </a:ext>
                  </a:extLst>
                </a:gridCol>
              </a:tblGrid>
              <a:tr h="803693">
                <a:tc>
                  <a:txBody>
                    <a:bodyPr/>
                    <a:lstStyle/>
                    <a:p>
                      <a:pPr algn="ctr"/>
                      <a:r>
                        <a:rPr lang="en-US" sz="2400" b="0" dirty="0">
                          <a:solidFill>
                            <a:schemeClr val="bg1"/>
                          </a:solidFill>
                          <a:latin typeface="Comic Sans MS" panose="030F0702030302020204" pitchFamily="66"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400" b="0" dirty="0">
                          <a:solidFill>
                            <a:srgbClr val="FF0000"/>
                          </a:solidFill>
                          <a:latin typeface="Comic Sans MS" panose="030F0702030302020204" pitchFamily="66"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B050"/>
                          </a:solidFill>
                          <a:latin typeface="Comic Sans MS" panose="030F0702030302020204" pitchFamily="66" charset="0"/>
                        </a:rPr>
                        <a:t>CO</a:t>
                      </a:r>
                      <a:r>
                        <a:rPr lang="en-US" sz="2400" b="0" baseline="-25000" dirty="0">
                          <a:solidFill>
                            <a:srgbClr val="00B05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NH</a:t>
                      </a:r>
                      <a:r>
                        <a:rPr lang="en-US" sz="2400" b="0" baseline="-25000" dirty="0">
                          <a:solidFill>
                            <a:schemeClr val="tx1">
                              <a:lumMod val="95000"/>
                              <a:lumOff val="5000"/>
                            </a:schemeClr>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lumMod val="95000"/>
                              <a:lumOff val="5000"/>
                            </a:schemeClr>
                          </a:solidFill>
                          <a:latin typeface="Comic Sans MS" panose="030F0702030302020204" pitchFamily="66" charset="0"/>
                        </a:rPr>
                        <a:t>ANY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803693">
                <a:tc>
                  <a:txBody>
                    <a:bodyPr/>
                    <a:lstStyle/>
                    <a:p>
                      <a:pPr algn="ctr"/>
                      <a:r>
                        <a:rPr lang="en-US" sz="2400" dirty="0">
                          <a:solidFill>
                            <a:srgbClr val="0000FF"/>
                          </a:solidFill>
                          <a:latin typeface="Comic Sans MS" panose="030F0702030302020204" pitchFamily="66"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03693">
                <a:tc>
                  <a:txBody>
                    <a:bodyPr/>
                    <a:lstStyle/>
                    <a:p>
                      <a:pPr algn="ctr"/>
                      <a:r>
                        <a:rPr lang="en-US" sz="2400" dirty="0">
                          <a:solidFill>
                            <a:srgbClr val="0000FF"/>
                          </a:solidFill>
                          <a:latin typeface="Comic Sans MS" panose="030F0702030302020204" pitchFamily="66" charset="0"/>
                        </a:rPr>
                        <a:t>Temp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913672">
                <a:tc>
                  <a:txBody>
                    <a:bodyPr/>
                    <a:lstStyle/>
                    <a:p>
                      <a:pPr algn="ctr"/>
                      <a:r>
                        <a:rPr lang="en-US" sz="2400" dirty="0">
                          <a:solidFill>
                            <a:srgbClr val="0000FF"/>
                          </a:solidFill>
                          <a:latin typeface="Comic Sans MS" panose="030F0702030302020204" pitchFamily="66" charset="0"/>
                        </a:rPr>
                        <a:t>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803693">
                <a:tc>
                  <a:txBody>
                    <a:bodyPr/>
                    <a:lstStyle/>
                    <a:p>
                      <a:pPr algn="ctr"/>
                      <a:r>
                        <a:rPr lang="en-US" sz="2400" dirty="0">
                          <a:solidFill>
                            <a:srgbClr val="0000FF"/>
                          </a:solidFill>
                          <a:latin typeface="Comic Sans MS" panose="030F0702030302020204" pitchFamily="66" charset="0"/>
                        </a:rPr>
                        <a:t>moles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a:t>
                      </a:r>
                      <a:r>
                        <a:rPr lang="en-US" sz="2400" baseline="0" dirty="0">
                          <a:solidFill>
                            <a:srgbClr val="FF0000"/>
                          </a:solidFill>
                          <a:latin typeface="Comic Sans MS" panose="030F0702030302020204" pitchFamily="66" charset="0"/>
                        </a:rPr>
                        <a:t> mole</a:t>
                      </a: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1.0</a:t>
                      </a:r>
                      <a:r>
                        <a:rPr lang="en-US" sz="2400" baseline="0" dirty="0">
                          <a:solidFill>
                            <a:srgbClr val="00B050"/>
                          </a:solidFill>
                          <a:latin typeface="Comic Sans MS" panose="030F0702030302020204" pitchFamily="66" charset="0"/>
                        </a:rPr>
                        <a:t> mole</a:t>
                      </a: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1.0</a:t>
                      </a:r>
                      <a:r>
                        <a:rPr lang="en-US" sz="2400" baseline="0" dirty="0">
                          <a:solidFill>
                            <a:schemeClr val="tx1">
                              <a:lumMod val="95000"/>
                              <a:lumOff val="5000"/>
                            </a:schemeClr>
                          </a:solidFill>
                          <a:latin typeface="Comic Sans MS" panose="030F0702030302020204" pitchFamily="66" charset="0"/>
                        </a:rPr>
                        <a:t> mole</a:t>
                      </a: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913672">
                <a:tc>
                  <a:txBody>
                    <a:bodyPr/>
                    <a:lstStyle/>
                    <a:p>
                      <a:pPr algn="ctr"/>
                      <a:r>
                        <a:rPr lang="en-US" sz="2400" dirty="0">
                          <a:solidFill>
                            <a:srgbClr val="0000FF"/>
                          </a:solidFill>
                          <a:latin typeface="Comic Sans MS" panose="030F0702030302020204" pitchFamily="66" charset="0"/>
                        </a:rPr>
                        <a:t>particles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6.02 x 10</a:t>
                      </a:r>
                      <a:r>
                        <a:rPr lang="en-US" sz="2400" baseline="30000" dirty="0">
                          <a:solidFill>
                            <a:srgbClr val="FF0000"/>
                          </a:solidFill>
                          <a:latin typeface="Comic Sans MS" panose="030F0702030302020204" pitchFamily="66" charset="0"/>
                        </a:rPr>
                        <a:t>23</a:t>
                      </a:r>
                      <a:br>
                        <a:rPr lang="en-US" sz="2400" baseline="30000" dirty="0">
                          <a:solidFill>
                            <a:srgbClr val="FF0000"/>
                          </a:solidFill>
                          <a:latin typeface="Comic Sans MS" panose="030F0702030302020204" pitchFamily="66" charset="0"/>
                        </a:rPr>
                      </a:br>
                      <a:r>
                        <a:rPr lang="en-US" sz="2400" baseline="0" dirty="0">
                          <a:solidFill>
                            <a:srgbClr val="FF0000"/>
                          </a:solidFill>
                          <a:latin typeface="Comic Sans MS" panose="030F0702030302020204" pitchFamily="66"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6.02 x 10</a:t>
                      </a:r>
                      <a:r>
                        <a:rPr lang="en-US" sz="2400" baseline="30000" dirty="0">
                          <a:solidFill>
                            <a:srgbClr val="00B050"/>
                          </a:solidFill>
                          <a:latin typeface="Comic Sans MS" panose="030F0702030302020204" pitchFamily="66" charset="0"/>
                        </a:rPr>
                        <a:t>23</a:t>
                      </a:r>
                      <a:br>
                        <a:rPr lang="en-US" sz="2400" baseline="30000" dirty="0">
                          <a:solidFill>
                            <a:srgbClr val="00B050"/>
                          </a:solidFill>
                          <a:latin typeface="Comic Sans MS" panose="030F0702030302020204" pitchFamily="66" charset="0"/>
                        </a:rPr>
                      </a:br>
                      <a:r>
                        <a:rPr lang="en-US" sz="2400" baseline="0" dirty="0">
                          <a:solidFill>
                            <a:srgbClr val="00B050"/>
                          </a:solidFill>
                          <a:latin typeface="Comic Sans MS" panose="030F0702030302020204" pitchFamily="66" charset="0"/>
                        </a:rPr>
                        <a:t>molecules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6.02 x 10</a:t>
                      </a:r>
                      <a:r>
                        <a:rPr lang="en-US" sz="2400" baseline="30000" dirty="0">
                          <a:solidFill>
                            <a:schemeClr val="tx1">
                              <a:lumMod val="95000"/>
                              <a:lumOff val="5000"/>
                            </a:schemeClr>
                          </a:solidFill>
                          <a:latin typeface="Comic Sans MS" panose="030F0702030302020204" pitchFamily="66" charset="0"/>
                        </a:rPr>
                        <a:t>23</a:t>
                      </a:r>
                      <a:br>
                        <a:rPr lang="en-US" sz="2400" baseline="30000" dirty="0">
                          <a:solidFill>
                            <a:schemeClr val="tx1">
                              <a:lumMod val="95000"/>
                              <a:lumOff val="5000"/>
                            </a:schemeClr>
                          </a:solidFill>
                          <a:latin typeface="Comic Sans MS" panose="030F0702030302020204" pitchFamily="66" charset="0"/>
                        </a:rPr>
                      </a:br>
                      <a:r>
                        <a:rPr lang="en-US" sz="2400" baseline="0" dirty="0">
                          <a:solidFill>
                            <a:schemeClr val="tx1">
                              <a:lumMod val="95000"/>
                              <a:lumOff val="5000"/>
                            </a:schemeClr>
                          </a:solidFill>
                          <a:latin typeface="Comic Sans MS" panose="030F0702030302020204" pitchFamily="66" charset="0"/>
                        </a:rPr>
                        <a:t>molecules</a:t>
                      </a: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674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Avogadro’s Hypothesis</a:t>
            </a:r>
          </a:p>
          <a:p>
            <a:pPr algn="ctr"/>
            <a:r>
              <a:rPr lang="en-US" sz="2400" dirty="0">
                <a:solidFill>
                  <a:prstClr val="black"/>
                </a:solidFill>
                <a:latin typeface="Times New Roman" panose="02020603050405020304" pitchFamily="18" charset="0"/>
                <a:cs typeface="Times New Roman" panose="02020603050405020304" pitchFamily="18" charset="0"/>
              </a:rPr>
              <a:t>“Equal volumes of DIFFERENT gases, at THE SAME temperature and pressure have the SAME number of moles,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and the SAME number of particles.”</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38849766"/>
              </p:ext>
            </p:extLst>
          </p:nvPr>
        </p:nvGraphicFramePr>
        <p:xfrm>
          <a:off x="0" y="1815882"/>
          <a:ext cx="9144000" cy="5042116"/>
        </p:xfrm>
        <a:graphic>
          <a:graphicData uri="http://schemas.openxmlformats.org/drawingml/2006/table">
            <a:tbl>
              <a:tblPr firstRow="1" bandRow="1">
                <a:tableStyleId>{5C22544A-7EE6-4342-B048-85BDC9FD1C3A}</a:tableStyleId>
              </a:tblPr>
              <a:tblGrid>
                <a:gridCol w="1592036">
                  <a:extLst>
                    <a:ext uri="{9D8B030D-6E8A-4147-A177-3AD203B41FA5}">
                      <a16:colId xmlns:a16="http://schemas.microsoft.com/office/drawing/2014/main" val="20000"/>
                    </a:ext>
                  </a:extLst>
                </a:gridCol>
                <a:gridCol w="1918606">
                  <a:extLst>
                    <a:ext uri="{9D8B030D-6E8A-4147-A177-3AD203B41FA5}">
                      <a16:colId xmlns:a16="http://schemas.microsoft.com/office/drawing/2014/main" val="20001"/>
                    </a:ext>
                  </a:extLst>
                </a:gridCol>
                <a:gridCol w="1877786">
                  <a:extLst>
                    <a:ext uri="{9D8B030D-6E8A-4147-A177-3AD203B41FA5}">
                      <a16:colId xmlns:a16="http://schemas.microsoft.com/office/drawing/2014/main" val="20002"/>
                    </a:ext>
                  </a:extLst>
                </a:gridCol>
                <a:gridCol w="1877786">
                  <a:extLst>
                    <a:ext uri="{9D8B030D-6E8A-4147-A177-3AD203B41FA5}">
                      <a16:colId xmlns:a16="http://schemas.microsoft.com/office/drawing/2014/main" val="20003"/>
                    </a:ext>
                  </a:extLst>
                </a:gridCol>
                <a:gridCol w="1877786">
                  <a:extLst>
                    <a:ext uri="{9D8B030D-6E8A-4147-A177-3AD203B41FA5}">
                      <a16:colId xmlns:a16="http://schemas.microsoft.com/office/drawing/2014/main" val="20004"/>
                    </a:ext>
                  </a:extLst>
                </a:gridCol>
              </a:tblGrid>
              <a:tr h="803693">
                <a:tc>
                  <a:txBody>
                    <a:bodyPr/>
                    <a:lstStyle/>
                    <a:p>
                      <a:pPr algn="ctr"/>
                      <a:r>
                        <a:rPr lang="en-US" sz="2400" b="0" dirty="0">
                          <a:solidFill>
                            <a:schemeClr val="bg1"/>
                          </a:solidFill>
                          <a:latin typeface="Comic Sans MS" panose="030F0702030302020204" pitchFamily="66"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2400" b="0" dirty="0">
                          <a:solidFill>
                            <a:srgbClr val="FF0000"/>
                          </a:solidFill>
                          <a:latin typeface="Comic Sans MS" panose="030F0702030302020204" pitchFamily="66"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00B050"/>
                          </a:solidFill>
                          <a:latin typeface="Comic Sans MS" panose="030F0702030302020204" pitchFamily="66" charset="0"/>
                        </a:rPr>
                        <a:t>CO</a:t>
                      </a:r>
                      <a:r>
                        <a:rPr lang="en-US" sz="2400" b="0" baseline="-25000" dirty="0">
                          <a:solidFill>
                            <a:srgbClr val="00B050"/>
                          </a:solidFill>
                          <a:latin typeface="Comic Sans MS" panose="030F0702030302020204" pitchFamily="66"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Comic Sans MS" panose="030F0702030302020204" pitchFamily="66" charset="0"/>
                        </a:rPr>
                        <a:t>NH</a:t>
                      </a:r>
                      <a:r>
                        <a:rPr lang="en-US" sz="2400" b="0" baseline="-25000" dirty="0">
                          <a:solidFill>
                            <a:schemeClr val="tx1">
                              <a:lumMod val="95000"/>
                              <a:lumOff val="5000"/>
                            </a:schemeClr>
                          </a:solidFill>
                          <a:latin typeface="Comic Sans MS" panose="030F0702030302020204" pitchFamily="66"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a:solidFill>
                            <a:schemeClr val="tx1">
                              <a:lumMod val="95000"/>
                              <a:lumOff val="5000"/>
                            </a:schemeClr>
                          </a:solidFill>
                          <a:latin typeface="Comic Sans MS" panose="030F0702030302020204" pitchFamily="66" charset="0"/>
                        </a:rPr>
                        <a:t>ANY 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803693">
                <a:tc>
                  <a:txBody>
                    <a:bodyPr/>
                    <a:lstStyle/>
                    <a:p>
                      <a:pPr algn="ctr"/>
                      <a:r>
                        <a:rPr lang="en-US" sz="2400" dirty="0">
                          <a:solidFill>
                            <a:srgbClr val="0000FF"/>
                          </a:solidFill>
                          <a:latin typeface="Comic Sans MS" panose="030F0702030302020204" pitchFamily="66" charset="0"/>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FF"/>
                          </a:solidFill>
                          <a:latin typeface="Comic Sans MS" panose="030F0702030302020204" pitchFamily="66" charset="0"/>
                        </a:rPr>
                        <a:t>22.4 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03693">
                <a:tc>
                  <a:txBody>
                    <a:bodyPr/>
                    <a:lstStyle/>
                    <a:p>
                      <a:pPr algn="ctr"/>
                      <a:r>
                        <a:rPr lang="en-US" sz="2400" dirty="0">
                          <a:solidFill>
                            <a:srgbClr val="0000FF"/>
                          </a:solidFill>
                          <a:latin typeface="Comic Sans MS" panose="030F0702030302020204" pitchFamily="66" charset="0"/>
                        </a:rPr>
                        <a:t>Temp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FF"/>
                          </a:solidFill>
                          <a:latin typeface="Comic Sans MS" panose="030F0702030302020204" pitchFamily="66" charset="0"/>
                        </a:rPr>
                        <a:t>273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913672">
                <a:tc>
                  <a:txBody>
                    <a:bodyPr/>
                    <a:lstStyle/>
                    <a:p>
                      <a:pPr algn="ctr"/>
                      <a:r>
                        <a:rPr lang="en-US" sz="2400" dirty="0">
                          <a:solidFill>
                            <a:srgbClr val="0000FF"/>
                          </a:solidFill>
                          <a:latin typeface="Comic Sans MS" panose="030F0702030302020204" pitchFamily="66" charset="0"/>
                        </a:rPr>
                        <a:t>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FF"/>
                          </a:solidFill>
                          <a:latin typeface="Comic Sans MS" panose="030F0702030302020204" pitchFamily="66" charset="0"/>
                        </a:rPr>
                        <a:t>101.3 kPa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803693">
                <a:tc>
                  <a:txBody>
                    <a:bodyPr/>
                    <a:lstStyle/>
                    <a:p>
                      <a:pPr algn="ctr"/>
                      <a:r>
                        <a:rPr lang="en-US" sz="2400" dirty="0">
                          <a:solidFill>
                            <a:srgbClr val="0000FF"/>
                          </a:solidFill>
                          <a:latin typeface="Comic Sans MS" panose="030F0702030302020204" pitchFamily="66" charset="0"/>
                        </a:rPr>
                        <a:t>moles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1.0</a:t>
                      </a:r>
                      <a:r>
                        <a:rPr lang="en-US" sz="2400" baseline="0" dirty="0">
                          <a:solidFill>
                            <a:srgbClr val="FF0000"/>
                          </a:solidFill>
                          <a:latin typeface="Comic Sans MS" panose="030F0702030302020204" pitchFamily="66" charset="0"/>
                        </a:rPr>
                        <a:t> mole</a:t>
                      </a:r>
                      <a:endParaRPr lang="en-US" sz="2400" dirty="0">
                        <a:solidFill>
                          <a:srgbClr val="FF000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1.0</a:t>
                      </a:r>
                      <a:r>
                        <a:rPr lang="en-US" sz="2400" baseline="0" dirty="0">
                          <a:solidFill>
                            <a:srgbClr val="00B050"/>
                          </a:solidFill>
                          <a:latin typeface="Comic Sans MS" panose="030F0702030302020204" pitchFamily="66" charset="0"/>
                        </a:rPr>
                        <a:t> mole</a:t>
                      </a:r>
                      <a:endParaRPr lang="en-US" sz="240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1.0</a:t>
                      </a:r>
                      <a:r>
                        <a:rPr lang="en-US" sz="2400" baseline="0" dirty="0">
                          <a:solidFill>
                            <a:schemeClr val="tx1">
                              <a:lumMod val="95000"/>
                              <a:lumOff val="5000"/>
                            </a:schemeClr>
                          </a:solidFill>
                          <a:latin typeface="Comic Sans MS" panose="030F0702030302020204" pitchFamily="66" charset="0"/>
                        </a:rPr>
                        <a:t> mole</a:t>
                      </a:r>
                      <a:endParaRPr lang="en-US" sz="24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FF"/>
                          </a:solidFill>
                          <a:latin typeface="Comic Sans MS" panose="030F0702030302020204" pitchFamily="66" charset="0"/>
                        </a:rPr>
                        <a:t>1.0</a:t>
                      </a:r>
                      <a:r>
                        <a:rPr lang="en-US" sz="2400" baseline="0" dirty="0">
                          <a:solidFill>
                            <a:srgbClr val="0000FF"/>
                          </a:solidFill>
                          <a:latin typeface="Comic Sans MS" panose="030F0702030302020204" pitchFamily="66" charset="0"/>
                        </a:rPr>
                        <a:t> mole</a:t>
                      </a:r>
                      <a:endParaRPr lang="en-US" sz="2400" dirty="0">
                        <a:solidFill>
                          <a:srgbClr val="0000FF"/>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913672">
                <a:tc>
                  <a:txBody>
                    <a:bodyPr/>
                    <a:lstStyle/>
                    <a:p>
                      <a:pPr algn="ctr"/>
                      <a:r>
                        <a:rPr lang="en-US" sz="2400" dirty="0">
                          <a:solidFill>
                            <a:srgbClr val="0000FF"/>
                          </a:solidFill>
                          <a:latin typeface="Comic Sans MS" panose="030F0702030302020204" pitchFamily="66" charset="0"/>
                        </a:rPr>
                        <a:t>particles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FF0000"/>
                          </a:solidFill>
                          <a:latin typeface="Comic Sans MS" panose="030F0702030302020204" pitchFamily="66" charset="0"/>
                        </a:rPr>
                        <a:t>6.02 x 10</a:t>
                      </a:r>
                      <a:r>
                        <a:rPr lang="en-US" sz="2400" baseline="30000" dirty="0">
                          <a:solidFill>
                            <a:srgbClr val="FF0000"/>
                          </a:solidFill>
                          <a:latin typeface="Comic Sans MS" panose="030F0702030302020204" pitchFamily="66" charset="0"/>
                        </a:rPr>
                        <a:t>23</a:t>
                      </a:r>
                      <a:br>
                        <a:rPr lang="en-US" sz="2400" baseline="30000" dirty="0">
                          <a:solidFill>
                            <a:srgbClr val="FF0000"/>
                          </a:solidFill>
                          <a:latin typeface="Comic Sans MS" panose="030F0702030302020204" pitchFamily="66" charset="0"/>
                        </a:rPr>
                      </a:br>
                      <a:r>
                        <a:rPr lang="en-US" sz="2400" baseline="0" dirty="0">
                          <a:solidFill>
                            <a:srgbClr val="FF0000"/>
                          </a:solidFill>
                          <a:latin typeface="Comic Sans MS" panose="030F0702030302020204" pitchFamily="66" charset="0"/>
                        </a:rPr>
                        <a:t>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B050"/>
                          </a:solidFill>
                          <a:latin typeface="Comic Sans MS" panose="030F0702030302020204" pitchFamily="66" charset="0"/>
                        </a:rPr>
                        <a:t>6.02 x 10</a:t>
                      </a:r>
                      <a:r>
                        <a:rPr lang="en-US" sz="2400" baseline="30000" dirty="0">
                          <a:solidFill>
                            <a:srgbClr val="00B050"/>
                          </a:solidFill>
                          <a:latin typeface="Comic Sans MS" panose="030F0702030302020204" pitchFamily="66" charset="0"/>
                        </a:rPr>
                        <a:t>23</a:t>
                      </a:r>
                      <a:br>
                        <a:rPr lang="en-US" sz="2400" baseline="30000">
                          <a:solidFill>
                            <a:srgbClr val="00B050"/>
                          </a:solidFill>
                          <a:latin typeface="Comic Sans MS" panose="030F0702030302020204" pitchFamily="66" charset="0"/>
                        </a:rPr>
                      </a:br>
                      <a:r>
                        <a:rPr lang="en-US" sz="2400" baseline="0">
                          <a:solidFill>
                            <a:srgbClr val="00B050"/>
                          </a:solidFill>
                          <a:latin typeface="Comic Sans MS" panose="030F0702030302020204" pitchFamily="66" charset="0"/>
                        </a:rPr>
                        <a:t>molecules</a:t>
                      </a:r>
                      <a:endParaRPr lang="en-US" sz="2400" baseline="0" dirty="0">
                        <a:solidFill>
                          <a:srgbClr val="00B050"/>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6.02 x 10</a:t>
                      </a:r>
                      <a:r>
                        <a:rPr lang="en-US" sz="2400" baseline="30000" dirty="0">
                          <a:solidFill>
                            <a:schemeClr val="tx1">
                              <a:lumMod val="95000"/>
                              <a:lumOff val="5000"/>
                            </a:schemeClr>
                          </a:solidFill>
                          <a:latin typeface="Comic Sans MS" panose="030F0702030302020204" pitchFamily="66" charset="0"/>
                        </a:rPr>
                        <a:t>23</a:t>
                      </a:r>
                      <a:br>
                        <a:rPr lang="en-US" sz="2400" baseline="30000" dirty="0">
                          <a:solidFill>
                            <a:schemeClr val="tx1">
                              <a:lumMod val="95000"/>
                              <a:lumOff val="5000"/>
                            </a:schemeClr>
                          </a:solidFill>
                          <a:latin typeface="Comic Sans MS" panose="030F0702030302020204" pitchFamily="66" charset="0"/>
                        </a:rPr>
                      </a:br>
                      <a:r>
                        <a:rPr lang="en-US" sz="2400" baseline="0" dirty="0">
                          <a:solidFill>
                            <a:schemeClr val="tx1">
                              <a:lumMod val="95000"/>
                              <a:lumOff val="5000"/>
                            </a:schemeClr>
                          </a:solidFill>
                          <a:latin typeface="Comic Sans MS" panose="030F0702030302020204" pitchFamily="66" charset="0"/>
                        </a:rPr>
                        <a:t>molecules</a:t>
                      </a:r>
                      <a:endParaRPr lang="en-US" sz="2400" baseline="30000" dirty="0">
                        <a:solidFill>
                          <a:schemeClr val="tx1">
                            <a:lumMod val="95000"/>
                            <a:lumOff val="5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FF"/>
                          </a:solidFill>
                          <a:latin typeface="Comic Sans MS" panose="030F0702030302020204" pitchFamily="66" charset="0"/>
                        </a:rPr>
                        <a:t>6.02 x 10</a:t>
                      </a:r>
                      <a:r>
                        <a:rPr lang="en-US" sz="2400" baseline="30000" dirty="0">
                          <a:solidFill>
                            <a:srgbClr val="0000FF"/>
                          </a:solidFill>
                          <a:latin typeface="Comic Sans MS" panose="030F0702030302020204" pitchFamily="66" charset="0"/>
                        </a:rPr>
                        <a:t>23</a:t>
                      </a:r>
                      <a:br>
                        <a:rPr lang="en-US" sz="2400" baseline="30000" dirty="0">
                          <a:solidFill>
                            <a:srgbClr val="0000FF"/>
                          </a:solidFill>
                          <a:latin typeface="Comic Sans MS" panose="030F0702030302020204" pitchFamily="66" charset="0"/>
                        </a:rPr>
                      </a:br>
                      <a:r>
                        <a:rPr lang="en-US" sz="2400" baseline="0" dirty="0">
                          <a:solidFill>
                            <a:srgbClr val="0000FF"/>
                          </a:solidFill>
                          <a:latin typeface="Comic Sans MS" panose="030F0702030302020204" pitchFamily="66" charset="0"/>
                        </a:rPr>
                        <a:t>particles</a:t>
                      </a:r>
                      <a:endParaRPr lang="en-US" sz="2400" baseline="30000" dirty="0">
                        <a:solidFill>
                          <a:srgbClr val="0000FF"/>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31296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16320"/>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Compare these (do them only if you don’t believe me!)</a:t>
            </a:r>
          </a:p>
          <a:p>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If you have 5.48 liters of He</a:t>
            </a:r>
            <a:r>
              <a:rPr lang="en-US" sz="3200" baseline="-25000" dirty="0">
                <a:latin typeface="Times New Roman" panose="02020603050405020304" pitchFamily="18" charset="0"/>
                <a:cs typeface="Times New Roman" panose="02020603050405020304" pitchFamily="18" charset="0"/>
              </a:rPr>
              <a:t>(G)</a:t>
            </a:r>
            <a:r>
              <a:rPr lang="en-US" sz="3200" dirty="0">
                <a:latin typeface="Times New Roman" panose="02020603050405020304" pitchFamily="18" charset="0"/>
                <a:cs typeface="Times New Roman" panose="02020603050405020304" pitchFamily="18" charset="0"/>
              </a:rPr>
              <a:t> and CO</a:t>
            </a:r>
            <a:r>
              <a:rPr lang="en-US" sz="3200" baseline="-25000" dirty="0">
                <a:latin typeface="Times New Roman" panose="02020603050405020304" pitchFamily="18" charset="0"/>
                <a:cs typeface="Times New Roman" panose="02020603050405020304" pitchFamily="18" charset="0"/>
              </a:rPr>
              <a:t>2(G)</a:t>
            </a:r>
            <a:r>
              <a:rPr lang="en-US" sz="3200" dirty="0">
                <a:latin typeface="Times New Roman" panose="02020603050405020304" pitchFamily="18" charset="0"/>
                <a:cs typeface="Times New Roman" panose="02020603050405020304" pitchFamily="18" charset="0"/>
              </a:rPr>
              <a:t> and NH</a:t>
            </a:r>
            <a:r>
              <a:rPr lang="en-US" sz="3200" baseline="-25000" dirty="0">
                <a:latin typeface="Times New Roman" panose="02020603050405020304" pitchFamily="18" charset="0"/>
                <a:cs typeface="Times New Roman" panose="02020603050405020304" pitchFamily="18" charset="0"/>
              </a:rPr>
              <a:t>3(G)</a:t>
            </a:r>
            <a:r>
              <a:rPr lang="en-US" sz="3200" dirty="0">
                <a:latin typeface="Times New Roman" panose="02020603050405020304" pitchFamily="18" charset="0"/>
                <a:cs typeface="Times New Roman" panose="02020603050405020304" pitchFamily="18" charset="0"/>
              </a:rPr>
              <a:t> all at STP, how many moles of each gas, and how many particles of each gas are present?</a:t>
            </a:r>
          </a:p>
          <a:p>
            <a:endParaRPr lang="en-US" sz="2400" dirty="0">
              <a:latin typeface="Comic Sans MS" panose="030F0702030302020204" pitchFamily="66" charset="0"/>
            </a:endParaRPr>
          </a:p>
          <a:p>
            <a:r>
              <a:rPr lang="en-US" sz="2400" dirty="0">
                <a:latin typeface="Comic Sans MS" panose="030F0702030302020204" pitchFamily="66" charset="0"/>
              </a:rPr>
              <a:t>You could do the math, or look hard NOW…      </a:t>
            </a:r>
          </a:p>
          <a:p>
            <a:endParaRPr lang="en-US" sz="2400" dirty="0">
              <a:latin typeface="Comic Sans MS" panose="030F0702030302020204" pitchFamily="66" charset="0"/>
            </a:endParaRPr>
          </a:p>
        </p:txBody>
      </p:sp>
    </p:spTree>
    <p:extLst>
      <p:ext uri="{BB962C8B-B14F-4D97-AF65-F5344CB8AC3E}">
        <p14:creationId xmlns:p14="http://schemas.microsoft.com/office/powerpoint/2010/main" val="31771591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2936"/>
            <a:ext cx="8763000" cy="2431435"/>
          </a:xfrm>
          <a:prstGeom prst="rect">
            <a:avLst/>
          </a:prstGeom>
          <a:noFill/>
        </p:spPr>
        <p:txBody>
          <a:bodyPr wrap="square" rtlCol="0">
            <a:spAutoFit/>
          </a:bodyPr>
          <a:lstStyle/>
          <a:p>
            <a:r>
              <a:rPr lang="en-US" sz="2400" dirty="0">
                <a:latin typeface="Comic Sans MS" panose="030F0702030302020204" pitchFamily="66" charset="0"/>
              </a:rPr>
              <a:t>     If you have 5.48 liters of He</a:t>
            </a:r>
            <a:r>
              <a:rPr lang="en-US" sz="2400" baseline="-25000" dirty="0">
                <a:latin typeface="Comic Sans MS" panose="030F0702030302020204" pitchFamily="66" charset="0"/>
              </a:rPr>
              <a:t>(G)</a:t>
            </a:r>
            <a:r>
              <a:rPr lang="en-US" sz="2400" dirty="0">
                <a:latin typeface="Comic Sans MS" panose="030F0702030302020204" pitchFamily="66" charset="0"/>
              </a:rPr>
              <a:t> at STP, how many </a:t>
            </a:r>
            <a:br>
              <a:rPr lang="en-US" sz="2400" dirty="0">
                <a:latin typeface="Comic Sans MS" panose="030F0702030302020204" pitchFamily="66" charset="0"/>
              </a:rPr>
            </a:br>
            <a:r>
              <a:rPr lang="en-US" sz="2400" dirty="0">
                <a:latin typeface="Comic Sans MS" panose="030F0702030302020204" pitchFamily="66" charset="0"/>
              </a:rPr>
              <a:t>     moles of helium, and how many particles (atoms) </a:t>
            </a:r>
            <a:br>
              <a:rPr lang="en-US" sz="2400" dirty="0">
                <a:latin typeface="Comic Sans MS" panose="030F0702030302020204" pitchFamily="66" charset="0"/>
              </a:rPr>
            </a:br>
            <a:r>
              <a:rPr lang="en-US" sz="2400" dirty="0">
                <a:latin typeface="Comic Sans MS" panose="030F0702030302020204" pitchFamily="66" charset="0"/>
              </a:rPr>
              <a:t>     of helium are present?</a:t>
            </a:r>
          </a:p>
          <a:p>
            <a:endParaRPr lang="en-US" sz="2400" dirty="0">
              <a:latin typeface="Comic Sans MS" panose="030F0702030302020204" pitchFamily="66" charset="0"/>
            </a:endParaRPr>
          </a:p>
          <a:p>
            <a:r>
              <a:rPr lang="en-US" sz="3200" dirty="0">
                <a:solidFill>
                  <a:srgbClr val="FF0000"/>
                </a:solidFill>
              </a:rPr>
              <a:t> </a:t>
            </a:r>
          </a:p>
          <a:p>
            <a:endParaRPr lang="en-US" sz="2400" dirty="0">
              <a:latin typeface="Comic Sans MS" panose="030F0702030302020204" pitchFamily="66" charset="0"/>
            </a:endParaRPr>
          </a:p>
        </p:txBody>
      </p:sp>
      <p:sp>
        <p:nvSpPr>
          <p:cNvPr id="4" name="TextBox 3"/>
          <p:cNvSpPr txBox="1"/>
          <p:nvPr/>
        </p:nvSpPr>
        <p:spPr>
          <a:xfrm>
            <a:off x="304800" y="2438400"/>
            <a:ext cx="1676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5.48 L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a:t>
            </a:r>
          </a:p>
        </p:txBody>
      </p:sp>
      <p:sp>
        <p:nvSpPr>
          <p:cNvPr id="5" name="TextBox 4"/>
          <p:cNvSpPr txBox="1"/>
          <p:nvPr/>
        </p:nvSpPr>
        <p:spPr>
          <a:xfrm>
            <a:off x="2013284" y="2592287"/>
            <a:ext cx="609600" cy="646331"/>
          </a:xfrm>
          <a:prstGeom prst="rect">
            <a:avLst/>
          </a:prstGeom>
          <a:noFill/>
        </p:spPr>
        <p:txBody>
          <a:bodyPr wrap="square" rtlCol="0">
            <a:spAutoFit/>
          </a:bodyPr>
          <a:lstStyle/>
          <a:p>
            <a:r>
              <a:rPr lang="en-US" sz="3600" dirty="0"/>
              <a:t>X</a:t>
            </a:r>
          </a:p>
        </p:txBody>
      </p:sp>
      <p:sp>
        <p:nvSpPr>
          <p:cNvPr id="6" name="TextBox 5"/>
          <p:cNvSpPr txBox="1"/>
          <p:nvPr/>
        </p:nvSpPr>
        <p:spPr>
          <a:xfrm>
            <a:off x="2530642" y="2453646"/>
            <a:ext cx="1676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1 mole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22.4 L He</a:t>
            </a:r>
          </a:p>
        </p:txBody>
      </p:sp>
      <p:sp>
        <p:nvSpPr>
          <p:cNvPr id="7" name="TextBox 6"/>
          <p:cNvSpPr txBox="1"/>
          <p:nvPr/>
        </p:nvSpPr>
        <p:spPr>
          <a:xfrm>
            <a:off x="4381500" y="2592286"/>
            <a:ext cx="4381500" cy="646331"/>
          </a:xfrm>
          <a:prstGeom prst="rect">
            <a:avLst/>
          </a:prstGeom>
          <a:noFill/>
        </p:spPr>
        <p:txBody>
          <a:bodyPr wrap="square" rtlCol="0">
            <a:spAutoFit/>
          </a:bodyPr>
          <a:lstStyle/>
          <a:p>
            <a:r>
              <a:rPr lang="en-US" sz="3600" dirty="0"/>
              <a:t>=  0.245 moles He  </a:t>
            </a:r>
            <a:r>
              <a:rPr lang="en-US" sz="2000" b="1" dirty="0">
                <a:solidFill>
                  <a:srgbClr val="0000FF"/>
                </a:solidFill>
              </a:rPr>
              <a:t>(3 SF)</a:t>
            </a:r>
          </a:p>
        </p:txBody>
      </p:sp>
      <p:sp>
        <p:nvSpPr>
          <p:cNvPr id="8" name="TextBox 7"/>
          <p:cNvSpPr txBox="1"/>
          <p:nvPr/>
        </p:nvSpPr>
        <p:spPr>
          <a:xfrm>
            <a:off x="304800" y="4191000"/>
            <a:ext cx="2438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0.245 moles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a:t>
            </a:r>
          </a:p>
        </p:txBody>
      </p:sp>
      <p:sp>
        <p:nvSpPr>
          <p:cNvPr id="9" name="TextBox 8"/>
          <p:cNvSpPr txBox="1"/>
          <p:nvPr/>
        </p:nvSpPr>
        <p:spPr>
          <a:xfrm>
            <a:off x="2831431" y="4344887"/>
            <a:ext cx="609600" cy="646331"/>
          </a:xfrm>
          <a:prstGeom prst="rect">
            <a:avLst/>
          </a:prstGeom>
          <a:noFill/>
        </p:spPr>
        <p:txBody>
          <a:bodyPr wrap="square" rtlCol="0">
            <a:spAutoFit/>
          </a:bodyPr>
          <a:lstStyle/>
          <a:p>
            <a:r>
              <a:rPr lang="en-US" sz="3600" dirty="0"/>
              <a:t>X</a:t>
            </a:r>
          </a:p>
        </p:txBody>
      </p:sp>
      <p:sp>
        <p:nvSpPr>
          <p:cNvPr id="10" name="TextBox 9"/>
          <p:cNvSpPr txBox="1"/>
          <p:nvPr/>
        </p:nvSpPr>
        <p:spPr>
          <a:xfrm>
            <a:off x="3276600" y="4191000"/>
            <a:ext cx="329565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6.02 x 10</a:t>
            </a:r>
            <a:r>
              <a:rPr lang="en-US" sz="2800" u="sng" baseline="30000" dirty="0">
                <a:latin typeface="Times New Roman" panose="02020603050405020304" pitchFamily="18" charset="0"/>
                <a:cs typeface="Times New Roman" panose="02020603050405020304" pitchFamily="18" charset="0"/>
              </a:rPr>
              <a:t>23</a:t>
            </a:r>
            <a:r>
              <a:rPr lang="en-US" sz="2800" u="sng" dirty="0">
                <a:latin typeface="Times New Roman" panose="02020603050405020304" pitchFamily="18" charset="0"/>
                <a:cs typeface="Times New Roman" panose="02020603050405020304" pitchFamily="18" charset="0"/>
              </a:rPr>
              <a:t> atoms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mole He</a:t>
            </a:r>
          </a:p>
        </p:txBody>
      </p:sp>
      <p:sp>
        <p:nvSpPr>
          <p:cNvPr id="11" name="TextBox 10"/>
          <p:cNvSpPr txBox="1"/>
          <p:nvPr/>
        </p:nvSpPr>
        <p:spPr>
          <a:xfrm>
            <a:off x="3990474" y="5468034"/>
            <a:ext cx="4953000" cy="646331"/>
          </a:xfrm>
          <a:prstGeom prst="rect">
            <a:avLst/>
          </a:prstGeom>
          <a:noFill/>
        </p:spPr>
        <p:txBody>
          <a:bodyPr wrap="square" rtlCol="0">
            <a:spAutoFit/>
          </a:bodyPr>
          <a:lstStyle/>
          <a:p>
            <a:r>
              <a:rPr lang="en-US" sz="3600" dirty="0"/>
              <a:t>1.47 x 10</a:t>
            </a:r>
            <a:r>
              <a:rPr lang="en-US" sz="3600" baseline="30000" dirty="0"/>
              <a:t>23</a:t>
            </a:r>
            <a:r>
              <a:rPr lang="en-US" sz="3600" dirty="0"/>
              <a:t> atoms He  </a:t>
            </a:r>
            <a:r>
              <a:rPr lang="en-US" sz="2000" b="1" dirty="0">
                <a:solidFill>
                  <a:srgbClr val="0000FF"/>
                </a:solidFill>
              </a:rPr>
              <a:t>(3 SF)</a:t>
            </a:r>
          </a:p>
        </p:txBody>
      </p:sp>
    </p:spTree>
    <p:extLst>
      <p:ext uri="{BB962C8B-B14F-4D97-AF65-F5344CB8AC3E}">
        <p14:creationId xmlns:p14="http://schemas.microsoft.com/office/powerpoint/2010/main" val="571880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763000" cy="1200329"/>
          </a:xfrm>
          <a:prstGeom prst="rect">
            <a:avLst/>
          </a:prstGeom>
          <a:noFill/>
        </p:spPr>
        <p:txBody>
          <a:bodyPr wrap="square" rtlCol="0">
            <a:spAutoFit/>
          </a:bodyPr>
          <a:lstStyle/>
          <a:p>
            <a:r>
              <a:rPr lang="en-US" b="1" dirty="0">
                <a:solidFill>
                  <a:srgbClr val="0000FF"/>
                </a:solidFill>
              </a:rPr>
              <a:t> </a:t>
            </a:r>
            <a:r>
              <a:rPr lang="en-US" sz="2400" dirty="0">
                <a:latin typeface="Comic Sans MS" panose="030F0702030302020204" pitchFamily="66" charset="0"/>
              </a:rPr>
              <a:t>     If you have 5.48 liters of </a:t>
            </a:r>
            <a:r>
              <a:rPr lang="en-US" sz="2400" b="1" dirty="0">
                <a:solidFill>
                  <a:srgbClr val="FF0000"/>
                </a:solidFill>
                <a:latin typeface="Comic Sans MS" panose="030F0702030302020204" pitchFamily="66" charset="0"/>
              </a:rPr>
              <a:t>CO</a:t>
            </a:r>
            <a:r>
              <a:rPr lang="en-US" sz="2400" b="1" baseline="-25000" dirty="0">
                <a:solidFill>
                  <a:srgbClr val="FF0000"/>
                </a:solidFill>
                <a:latin typeface="Comic Sans MS" panose="030F0702030302020204" pitchFamily="66" charset="0"/>
              </a:rPr>
              <a:t>2(G)</a:t>
            </a:r>
            <a:r>
              <a:rPr lang="en-US" sz="2400" dirty="0">
                <a:latin typeface="Comic Sans MS" panose="030F0702030302020204" pitchFamily="66" charset="0"/>
              </a:rPr>
              <a:t> at STP, how many </a:t>
            </a:r>
            <a:br>
              <a:rPr lang="en-US" sz="2400" dirty="0">
                <a:latin typeface="Comic Sans MS" panose="030F0702030302020204" pitchFamily="66" charset="0"/>
              </a:rPr>
            </a:br>
            <a:r>
              <a:rPr lang="en-US" sz="2400" dirty="0">
                <a:latin typeface="Comic Sans MS" panose="030F0702030302020204" pitchFamily="66" charset="0"/>
              </a:rPr>
              <a:t>     moles of helium, and how many particles (atoms) </a:t>
            </a:r>
            <a:br>
              <a:rPr lang="en-US" sz="2400" dirty="0">
                <a:latin typeface="Comic Sans MS" panose="030F0702030302020204" pitchFamily="66" charset="0"/>
              </a:rPr>
            </a:br>
            <a:r>
              <a:rPr lang="en-US" sz="2400" dirty="0">
                <a:latin typeface="Comic Sans MS" panose="030F0702030302020204" pitchFamily="66" charset="0"/>
              </a:rPr>
              <a:t>     of helium are present?</a:t>
            </a:r>
          </a:p>
        </p:txBody>
      </p:sp>
      <p:sp>
        <p:nvSpPr>
          <p:cNvPr id="4" name="TextBox 3"/>
          <p:cNvSpPr txBox="1"/>
          <p:nvPr/>
        </p:nvSpPr>
        <p:spPr>
          <a:xfrm>
            <a:off x="304800" y="2438400"/>
            <a:ext cx="1676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5.48 L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a:t>
            </a:r>
          </a:p>
        </p:txBody>
      </p:sp>
      <p:sp>
        <p:nvSpPr>
          <p:cNvPr id="5" name="TextBox 4"/>
          <p:cNvSpPr txBox="1"/>
          <p:nvPr/>
        </p:nvSpPr>
        <p:spPr>
          <a:xfrm>
            <a:off x="2013284" y="2592287"/>
            <a:ext cx="609600" cy="646331"/>
          </a:xfrm>
          <a:prstGeom prst="rect">
            <a:avLst/>
          </a:prstGeom>
          <a:noFill/>
        </p:spPr>
        <p:txBody>
          <a:bodyPr wrap="square" rtlCol="0">
            <a:spAutoFit/>
          </a:bodyPr>
          <a:lstStyle/>
          <a:p>
            <a:r>
              <a:rPr lang="en-US" sz="3600" dirty="0"/>
              <a:t>X</a:t>
            </a:r>
          </a:p>
        </p:txBody>
      </p:sp>
      <p:sp>
        <p:nvSpPr>
          <p:cNvPr id="6" name="TextBox 5"/>
          <p:cNvSpPr txBox="1"/>
          <p:nvPr/>
        </p:nvSpPr>
        <p:spPr>
          <a:xfrm>
            <a:off x="2530642" y="2453646"/>
            <a:ext cx="1676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1 mole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22.4 L He</a:t>
            </a:r>
          </a:p>
        </p:txBody>
      </p:sp>
      <p:sp>
        <p:nvSpPr>
          <p:cNvPr id="7" name="TextBox 6"/>
          <p:cNvSpPr txBox="1"/>
          <p:nvPr/>
        </p:nvSpPr>
        <p:spPr>
          <a:xfrm>
            <a:off x="4381500" y="2592286"/>
            <a:ext cx="4381500" cy="646331"/>
          </a:xfrm>
          <a:prstGeom prst="rect">
            <a:avLst/>
          </a:prstGeom>
          <a:noFill/>
        </p:spPr>
        <p:txBody>
          <a:bodyPr wrap="square" rtlCol="0">
            <a:spAutoFit/>
          </a:bodyPr>
          <a:lstStyle/>
          <a:p>
            <a:r>
              <a:rPr lang="en-US" sz="3600" dirty="0"/>
              <a:t>=  0.245 moles He  </a:t>
            </a:r>
            <a:r>
              <a:rPr lang="en-US" sz="2000" b="1" dirty="0">
                <a:solidFill>
                  <a:srgbClr val="0000FF"/>
                </a:solidFill>
              </a:rPr>
              <a:t>(3 SF)</a:t>
            </a:r>
          </a:p>
        </p:txBody>
      </p:sp>
      <p:sp>
        <p:nvSpPr>
          <p:cNvPr id="8" name="TextBox 7"/>
          <p:cNvSpPr txBox="1"/>
          <p:nvPr/>
        </p:nvSpPr>
        <p:spPr>
          <a:xfrm>
            <a:off x="304800" y="4191000"/>
            <a:ext cx="2438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0.245 moles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a:t>
            </a:r>
          </a:p>
        </p:txBody>
      </p:sp>
      <p:sp>
        <p:nvSpPr>
          <p:cNvPr id="9" name="TextBox 8"/>
          <p:cNvSpPr txBox="1"/>
          <p:nvPr/>
        </p:nvSpPr>
        <p:spPr>
          <a:xfrm>
            <a:off x="2831431" y="4344887"/>
            <a:ext cx="609600" cy="646331"/>
          </a:xfrm>
          <a:prstGeom prst="rect">
            <a:avLst/>
          </a:prstGeom>
          <a:noFill/>
        </p:spPr>
        <p:txBody>
          <a:bodyPr wrap="square" rtlCol="0">
            <a:spAutoFit/>
          </a:bodyPr>
          <a:lstStyle/>
          <a:p>
            <a:r>
              <a:rPr lang="en-US" sz="3600" dirty="0"/>
              <a:t>X</a:t>
            </a:r>
          </a:p>
        </p:txBody>
      </p:sp>
      <p:sp>
        <p:nvSpPr>
          <p:cNvPr id="10" name="TextBox 9"/>
          <p:cNvSpPr txBox="1"/>
          <p:nvPr/>
        </p:nvSpPr>
        <p:spPr>
          <a:xfrm>
            <a:off x="3276600" y="4191000"/>
            <a:ext cx="329565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6.02 x 10</a:t>
            </a:r>
            <a:r>
              <a:rPr lang="en-US" sz="2800" u="sng" baseline="30000" dirty="0">
                <a:latin typeface="Times New Roman" panose="02020603050405020304" pitchFamily="18" charset="0"/>
                <a:cs typeface="Times New Roman" panose="02020603050405020304" pitchFamily="18" charset="0"/>
              </a:rPr>
              <a:t>23</a:t>
            </a:r>
            <a:r>
              <a:rPr lang="en-US" sz="2800" u="sng" dirty="0">
                <a:latin typeface="Times New Roman" panose="02020603050405020304" pitchFamily="18" charset="0"/>
                <a:cs typeface="Times New Roman" panose="02020603050405020304" pitchFamily="18" charset="0"/>
              </a:rPr>
              <a:t> atoms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mole He</a:t>
            </a:r>
          </a:p>
        </p:txBody>
      </p:sp>
      <p:sp>
        <p:nvSpPr>
          <p:cNvPr id="11" name="TextBox 10"/>
          <p:cNvSpPr txBox="1"/>
          <p:nvPr/>
        </p:nvSpPr>
        <p:spPr>
          <a:xfrm>
            <a:off x="2971801" y="5638800"/>
            <a:ext cx="5971674" cy="646331"/>
          </a:xfrm>
          <a:prstGeom prst="rect">
            <a:avLst/>
          </a:prstGeom>
          <a:noFill/>
        </p:spPr>
        <p:txBody>
          <a:bodyPr wrap="square" rtlCol="0">
            <a:spAutoFit/>
          </a:bodyPr>
          <a:lstStyle/>
          <a:p>
            <a:r>
              <a:rPr lang="en-US" sz="3600" dirty="0"/>
              <a:t>1.47 x 10</a:t>
            </a:r>
            <a:r>
              <a:rPr lang="en-US" sz="3600" baseline="30000" dirty="0"/>
              <a:t>23</a:t>
            </a:r>
            <a:r>
              <a:rPr lang="en-US" sz="3600" dirty="0"/>
              <a:t> molecules </a:t>
            </a:r>
            <a:r>
              <a:rPr lang="en-US" sz="3600" dirty="0">
                <a:solidFill>
                  <a:srgbClr val="FF0000"/>
                </a:solidFill>
              </a:rPr>
              <a:t>CO</a:t>
            </a:r>
            <a:r>
              <a:rPr lang="en-US" sz="3600" baseline="-25000" dirty="0">
                <a:solidFill>
                  <a:srgbClr val="FF0000"/>
                </a:solidFill>
              </a:rPr>
              <a:t>2</a:t>
            </a:r>
            <a:r>
              <a:rPr lang="en-US" sz="3600" dirty="0"/>
              <a:t>  </a:t>
            </a:r>
            <a:r>
              <a:rPr lang="en-US" sz="2000" b="1" dirty="0">
                <a:solidFill>
                  <a:srgbClr val="0000FF"/>
                </a:solidFill>
              </a:rPr>
              <a:t>(3 SF)</a:t>
            </a:r>
          </a:p>
        </p:txBody>
      </p:sp>
      <p:sp>
        <p:nvSpPr>
          <p:cNvPr id="3" name="Multiply 2"/>
          <p:cNvSpPr/>
          <p:nvPr/>
        </p:nvSpPr>
        <p:spPr>
          <a:xfrm>
            <a:off x="1479884" y="2453646"/>
            <a:ext cx="489284" cy="53191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Multiply 11"/>
          <p:cNvSpPr/>
          <p:nvPr/>
        </p:nvSpPr>
        <p:spPr>
          <a:xfrm>
            <a:off x="3533274" y="2951194"/>
            <a:ext cx="489284" cy="53191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Multiply 12"/>
          <p:cNvSpPr/>
          <p:nvPr/>
        </p:nvSpPr>
        <p:spPr>
          <a:xfrm>
            <a:off x="7315200" y="2706703"/>
            <a:ext cx="489284" cy="53191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Multiply 13"/>
          <p:cNvSpPr/>
          <p:nvPr/>
        </p:nvSpPr>
        <p:spPr>
          <a:xfrm>
            <a:off x="2133600" y="4139596"/>
            <a:ext cx="489284" cy="53191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Multiply 14"/>
          <p:cNvSpPr/>
          <p:nvPr/>
        </p:nvSpPr>
        <p:spPr>
          <a:xfrm>
            <a:off x="5977690" y="4191000"/>
            <a:ext cx="489284" cy="53191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Multiply 15"/>
          <p:cNvSpPr/>
          <p:nvPr/>
        </p:nvSpPr>
        <p:spPr>
          <a:xfrm>
            <a:off x="5257800" y="4717417"/>
            <a:ext cx="489284" cy="53191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578455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763000" cy="1200329"/>
          </a:xfrm>
          <a:prstGeom prst="rect">
            <a:avLst/>
          </a:prstGeom>
          <a:noFill/>
        </p:spPr>
        <p:txBody>
          <a:bodyPr wrap="square" rtlCol="0">
            <a:spAutoFit/>
          </a:bodyPr>
          <a:lstStyle/>
          <a:p>
            <a:r>
              <a:rPr lang="en-US" sz="2400" dirty="0">
                <a:latin typeface="Comic Sans MS" panose="030F0702030302020204" pitchFamily="66" charset="0"/>
              </a:rPr>
              <a:t>     If you have 5.48 liters of </a:t>
            </a:r>
            <a:r>
              <a:rPr lang="en-US" sz="2400" b="1" dirty="0">
                <a:solidFill>
                  <a:schemeClr val="accent3">
                    <a:lumMod val="50000"/>
                  </a:schemeClr>
                </a:solidFill>
                <a:latin typeface="Comic Sans MS" panose="030F0702030302020204" pitchFamily="66" charset="0"/>
              </a:rPr>
              <a:t>NH</a:t>
            </a:r>
            <a:r>
              <a:rPr lang="en-US" sz="2400" b="1" baseline="-25000" dirty="0">
                <a:solidFill>
                  <a:schemeClr val="accent3">
                    <a:lumMod val="50000"/>
                  </a:schemeClr>
                </a:solidFill>
                <a:latin typeface="Comic Sans MS" panose="030F0702030302020204" pitchFamily="66" charset="0"/>
              </a:rPr>
              <a:t>3(G)</a:t>
            </a:r>
            <a:r>
              <a:rPr lang="en-US" sz="2400" dirty="0">
                <a:latin typeface="Comic Sans MS" panose="030F0702030302020204" pitchFamily="66" charset="0"/>
              </a:rPr>
              <a:t> at STP, how many </a:t>
            </a:r>
            <a:br>
              <a:rPr lang="en-US" sz="2400" dirty="0">
                <a:latin typeface="Comic Sans MS" panose="030F0702030302020204" pitchFamily="66" charset="0"/>
              </a:rPr>
            </a:br>
            <a:r>
              <a:rPr lang="en-US" sz="2400" dirty="0">
                <a:latin typeface="Comic Sans MS" panose="030F0702030302020204" pitchFamily="66" charset="0"/>
              </a:rPr>
              <a:t>     moles of helium, and how many particles (atoms) </a:t>
            </a:r>
            <a:br>
              <a:rPr lang="en-US" sz="2400" dirty="0">
                <a:latin typeface="Comic Sans MS" panose="030F0702030302020204" pitchFamily="66" charset="0"/>
              </a:rPr>
            </a:br>
            <a:r>
              <a:rPr lang="en-US" sz="2400" dirty="0">
                <a:latin typeface="Comic Sans MS" panose="030F0702030302020204" pitchFamily="66" charset="0"/>
              </a:rPr>
              <a:t>     of helium are present?</a:t>
            </a:r>
          </a:p>
        </p:txBody>
      </p:sp>
      <p:sp>
        <p:nvSpPr>
          <p:cNvPr id="4" name="TextBox 3"/>
          <p:cNvSpPr txBox="1"/>
          <p:nvPr/>
        </p:nvSpPr>
        <p:spPr>
          <a:xfrm>
            <a:off x="304800" y="2438400"/>
            <a:ext cx="1676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5.48 L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a:t>
            </a:r>
          </a:p>
        </p:txBody>
      </p:sp>
      <p:sp>
        <p:nvSpPr>
          <p:cNvPr id="5" name="TextBox 4"/>
          <p:cNvSpPr txBox="1"/>
          <p:nvPr/>
        </p:nvSpPr>
        <p:spPr>
          <a:xfrm>
            <a:off x="2013284" y="2592287"/>
            <a:ext cx="609600" cy="646331"/>
          </a:xfrm>
          <a:prstGeom prst="rect">
            <a:avLst/>
          </a:prstGeom>
          <a:noFill/>
        </p:spPr>
        <p:txBody>
          <a:bodyPr wrap="square" rtlCol="0">
            <a:spAutoFit/>
          </a:bodyPr>
          <a:lstStyle/>
          <a:p>
            <a:r>
              <a:rPr lang="en-US" sz="3600" dirty="0"/>
              <a:t>X</a:t>
            </a:r>
          </a:p>
        </p:txBody>
      </p:sp>
      <p:sp>
        <p:nvSpPr>
          <p:cNvPr id="6" name="TextBox 5"/>
          <p:cNvSpPr txBox="1"/>
          <p:nvPr/>
        </p:nvSpPr>
        <p:spPr>
          <a:xfrm>
            <a:off x="2530642" y="2453646"/>
            <a:ext cx="1676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1 mole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22.4 L He</a:t>
            </a:r>
          </a:p>
        </p:txBody>
      </p:sp>
      <p:sp>
        <p:nvSpPr>
          <p:cNvPr id="7" name="TextBox 6"/>
          <p:cNvSpPr txBox="1"/>
          <p:nvPr/>
        </p:nvSpPr>
        <p:spPr>
          <a:xfrm>
            <a:off x="4381500" y="2592286"/>
            <a:ext cx="4381500" cy="646331"/>
          </a:xfrm>
          <a:prstGeom prst="rect">
            <a:avLst/>
          </a:prstGeom>
          <a:noFill/>
        </p:spPr>
        <p:txBody>
          <a:bodyPr wrap="square" rtlCol="0">
            <a:spAutoFit/>
          </a:bodyPr>
          <a:lstStyle/>
          <a:p>
            <a:r>
              <a:rPr lang="en-US" sz="3600" dirty="0"/>
              <a:t>=  0.245 moles He  </a:t>
            </a:r>
            <a:r>
              <a:rPr lang="en-US" sz="2000" b="1" dirty="0">
                <a:solidFill>
                  <a:srgbClr val="0000FF"/>
                </a:solidFill>
              </a:rPr>
              <a:t>(3 SF)</a:t>
            </a:r>
          </a:p>
        </p:txBody>
      </p:sp>
      <p:sp>
        <p:nvSpPr>
          <p:cNvPr id="8" name="TextBox 7"/>
          <p:cNvSpPr txBox="1"/>
          <p:nvPr/>
        </p:nvSpPr>
        <p:spPr>
          <a:xfrm>
            <a:off x="304800" y="4191000"/>
            <a:ext cx="243840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0.245 moles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a:t>
            </a:r>
          </a:p>
        </p:txBody>
      </p:sp>
      <p:sp>
        <p:nvSpPr>
          <p:cNvPr id="9" name="TextBox 8"/>
          <p:cNvSpPr txBox="1"/>
          <p:nvPr/>
        </p:nvSpPr>
        <p:spPr>
          <a:xfrm>
            <a:off x="2831431" y="4344887"/>
            <a:ext cx="609600" cy="646331"/>
          </a:xfrm>
          <a:prstGeom prst="rect">
            <a:avLst/>
          </a:prstGeom>
          <a:noFill/>
        </p:spPr>
        <p:txBody>
          <a:bodyPr wrap="square" rtlCol="0">
            <a:spAutoFit/>
          </a:bodyPr>
          <a:lstStyle/>
          <a:p>
            <a:r>
              <a:rPr lang="en-US" sz="3600" dirty="0"/>
              <a:t>X</a:t>
            </a:r>
          </a:p>
        </p:txBody>
      </p:sp>
      <p:sp>
        <p:nvSpPr>
          <p:cNvPr id="10" name="TextBox 9"/>
          <p:cNvSpPr txBox="1"/>
          <p:nvPr/>
        </p:nvSpPr>
        <p:spPr>
          <a:xfrm>
            <a:off x="3276600" y="4191000"/>
            <a:ext cx="3295650"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6.02 x 10</a:t>
            </a:r>
            <a:r>
              <a:rPr lang="en-US" sz="2800" u="sng" baseline="30000" dirty="0">
                <a:latin typeface="Times New Roman" panose="02020603050405020304" pitchFamily="18" charset="0"/>
                <a:cs typeface="Times New Roman" panose="02020603050405020304" pitchFamily="18" charset="0"/>
              </a:rPr>
              <a:t>23</a:t>
            </a:r>
            <a:r>
              <a:rPr lang="en-US" sz="2800" u="sng" dirty="0">
                <a:latin typeface="Times New Roman" panose="02020603050405020304" pitchFamily="18" charset="0"/>
                <a:cs typeface="Times New Roman" panose="02020603050405020304" pitchFamily="18" charset="0"/>
              </a:rPr>
              <a:t> atoms He</a:t>
            </a:r>
            <a:br>
              <a:rPr lang="en-US" sz="2800" u="sng"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 mole He</a:t>
            </a:r>
          </a:p>
        </p:txBody>
      </p:sp>
      <p:sp>
        <p:nvSpPr>
          <p:cNvPr id="11" name="TextBox 10"/>
          <p:cNvSpPr txBox="1"/>
          <p:nvPr/>
        </p:nvSpPr>
        <p:spPr>
          <a:xfrm>
            <a:off x="2971801" y="5638800"/>
            <a:ext cx="5971674" cy="646331"/>
          </a:xfrm>
          <a:prstGeom prst="rect">
            <a:avLst/>
          </a:prstGeom>
          <a:noFill/>
        </p:spPr>
        <p:txBody>
          <a:bodyPr wrap="square" rtlCol="0">
            <a:spAutoFit/>
          </a:bodyPr>
          <a:lstStyle/>
          <a:p>
            <a:r>
              <a:rPr lang="en-US" sz="3600" dirty="0"/>
              <a:t>1.47 x 10</a:t>
            </a:r>
            <a:r>
              <a:rPr lang="en-US" sz="3600" baseline="30000" dirty="0"/>
              <a:t>23</a:t>
            </a:r>
            <a:r>
              <a:rPr lang="en-US" sz="3600" dirty="0"/>
              <a:t> molecules </a:t>
            </a:r>
            <a:r>
              <a:rPr lang="en-US" sz="3600" b="1" dirty="0">
                <a:solidFill>
                  <a:srgbClr val="0000FF"/>
                </a:solidFill>
              </a:rPr>
              <a:t>NH</a:t>
            </a:r>
            <a:r>
              <a:rPr lang="en-US" sz="3600" b="1" baseline="-25000" dirty="0">
                <a:solidFill>
                  <a:srgbClr val="0000FF"/>
                </a:solidFill>
              </a:rPr>
              <a:t>3</a:t>
            </a:r>
            <a:r>
              <a:rPr lang="en-US" sz="3600" b="1" dirty="0">
                <a:solidFill>
                  <a:schemeClr val="accent3">
                    <a:lumMod val="50000"/>
                  </a:schemeClr>
                </a:solidFill>
              </a:rPr>
              <a:t> </a:t>
            </a:r>
            <a:r>
              <a:rPr lang="en-US" sz="3600" dirty="0"/>
              <a:t> </a:t>
            </a:r>
            <a:r>
              <a:rPr lang="en-US" sz="2000" b="1" dirty="0">
                <a:solidFill>
                  <a:srgbClr val="0000FF"/>
                </a:solidFill>
              </a:rPr>
              <a:t>(3 SF)</a:t>
            </a:r>
          </a:p>
        </p:txBody>
      </p:sp>
      <p:sp>
        <p:nvSpPr>
          <p:cNvPr id="3" name="Multiply 2"/>
          <p:cNvSpPr/>
          <p:nvPr/>
        </p:nvSpPr>
        <p:spPr>
          <a:xfrm>
            <a:off x="1479884" y="2453646"/>
            <a:ext cx="489284" cy="531914"/>
          </a:xfrm>
          <a:prstGeom prst="mathMultiply">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endParaRPr>
          </a:p>
        </p:txBody>
      </p:sp>
      <p:sp>
        <p:nvSpPr>
          <p:cNvPr id="12" name="Multiply 11"/>
          <p:cNvSpPr/>
          <p:nvPr/>
        </p:nvSpPr>
        <p:spPr>
          <a:xfrm>
            <a:off x="3533274" y="2951194"/>
            <a:ext cx="489284" cy="531914"/>
          </a:xfrm>
          <a:prstGeom prst="mathMultiply">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Multiply 12"/>
          <p:cNvSpPr/>
          <p:nvPr/>
        </p:nvSpPr>
        <p:spPr>
          <a:xfrm>
            <a:off x="7315200" y="2706703"/>
            <a:ext cx="489284" cy="531914"/>
          </a:xfrm>
          <a:prstGeom prst="mathMultiply">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Multiply 13"/>
          <p:cNvSpPr/>
          <p:nvPr/>
        </p:nvSpPr>
        <p:spPr>
          <a:xfrm>
            <a:off x="2133600" y="4139596"/>
            <a:ext cx="489284" cy="531914"/>
          </a:xfrm>
          <a:prstGeom prst="mathMultiply">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Multiply 14"/>
          <p:cNvSpPr/>
          <p:nvPr/>
        </p:nvSpPr>
        <p:spPr>
          <a:xfrm>
            <a:off x="5977690" y="4191000"/>
            <a:ext cx="489284" cy="531914"/>
          </a:xfrm>
          <a:prstGeom prst="mathMultiply">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Multiply 15"/>
          <p:cNvSpPr/>
          <p:nvPr/>
        </p:nvSpPr>
        <p:spPr>
          <a:xfrm>
            <a:off x="5257800" y="4717417"/>
            <a:ext cx="489284" cy="531914"/>
          </a:xfrm>
          <a:prstGeom prst="mathMultiply">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64838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14BC30-3A72-4B2B-875F-539A79C980CF}"/>
              </a:ext>
            </a:extLst>
          </p:cNvPr>
          <p:cNvSpPr txBox="1"/>
          <p:nvPr/>
        </p:nvSpPr>
        <p:spPr>
          <a:xfrm>
            <a:off x="914400" y="1752600"/>
            <a:ext cx="7620000" cy="369332"/>
          </a:xfrm>
          <a:prstGeom prst="rect">
            <a:avLst/>
          </a:prstGeom>
          <a:noFill/>
        </p:spPr>
        <p:txBody>
          <a:bodyPr wrap="square" rtlCol="0">
            <a:spAutoFit/>
          </a:bodyPr>
          <a:lstStyle/>
          <a:p>
            <a:r>
              <a:rPr lang="en-US" dirty="0"/>
              <a:t>Gas Class #4 is next</a:t>
            </a:r>
          </a:p>
        </p:txBody>
      </p:sp>
    </p:spTree>
    <p:extLst>
      <p:ext uri="{BB962C8B-B14F-4D97-AF65-F5344CB8AC3E}">
        <p14:creationId xmlns:p14="http://schemas.microsoft.com/office/powerpoint/2010/main" val="55475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609600" y="19812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FF0000"/>
                </a:solidFill>
                <a:latin typeface="Comic Sans MS" pitchFamily="66" charset="0"/>
              </a:rPr>
              <a:t>(1.20 atm)(45.6 L)(278 K)</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(1.05 atm)(293 K)</a:t>
            </a:r>
          </a:p>
        </p:txBody>
      </p:sp>
      <p:sp>
        <p:nvSpPr>
          <p:cNvPr id="4" name="Text Box 9"/>
          <p:cNvSpPr txBox="1">
            <a:spLocks noChangeArrowheads="1"/>
          </p:cNvSpPr>
          <p:nvPr/>
        </p:nvSpPr>
        <p:spPr bwMode="auto">
          <a:xfrm>
            <a:off x="5257800" y="21336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rPr>
              <a:t>=  V</a:t>
            </a:r>
            <a:r>
              <a:rPr lang="en-US" altLang="en-US" sz="3600" baseline="-25000" dirty="0">
                <a:solidFill>
                  <a:srgbClr val="FF0000"/>
                </a:solidFill>
              </a:rPr>
              <a:t>2</a:t>
            </a:r>
          </a:p>
        </p:txBody>
      </p:sp>
      <p:sp>
        <p:nvSpPr>
          <p:cNvPr id="6" name="Rectangle 5"/>
          <p:cNvSpPr/>
          <p:nvPr/>
        </p:nvSpPr>
        <p:spPr>
          <a:xfrm>
            <a:off x="0" y="152401"/>
            <a:ext cx="8991600" cy="1169551"/>
          </a:xfrm>
          <a:prstGeom prst="rect">
            <a:avLst/>
          </a:prstGeom>
        </p:spPr>
        <p:txBody>
          <a:bodyPr wrap="square">
            <a:spAutoFit/>
          </a:bodyPr>
          <a:lstStyle/>
          <a:p>
            <a:pPr algn="ctr">
              <a:spcBef>
                <a:spcPct val="50000"/>
              </a:spcBef>
            </a:pPr>
            <a:r>
              <a:rPr lang="en-US" altLang="en-US" sz="2800" b="1" dirty="0">
                <a:solidFill>
                  <a:srgbClr val="FF0000"/>
                </a:solidFill>
                <a:latin typeface="Comic Sans MS" pitchFamily="66" charset="0"/>
              </a:rPr>
              <a:t>(1.20 </a:t>
            </a:r>
            <a:r>
              <a:rPr lang="en-US" altLang="en-US" sz="2400" b="1" dirty="0">
                <a:solidFill>
                  <a:srgbClr val="FF0000"/>
                </a:solidFill>
                <a:latin typeface="Comic Sans MS" pitchFamily="66" charset="0"/>
              </a:rPr>
              <a:t>atm</a:t>
            </a:r>
            <a:r>
              <a:rPr lang="en-US" altLang="en-US" sz="2800" b="1" dirty="0">
                <a:solidFill>
                  <a:srgbClr val="FF0000"/>
                </a:solidFill>
                <a:latin typeface="Comic Sans MS" pitchFamily="66" charset="0"/>
              </a:rPr>
              <a:t>)(45.6 L)(278 K) </a:t>
            </a:r>
            <a:r>
              <a:rPr lang="en-US" altLang="en-US" sz="2000" b="1" dirty="0">
                <a:solidFill>
                  <a:srgbClr val="FF0000"/>
                </a:solidFill>
                <a:latin typeface="Comic Sans MS" pitchFamily="66" charset="0"/>
              </a:rPr>
              <a:t>= </a:t>
            </a:r>
            <a:r>
              <a:rPr lang="en-US" altLang="en-US" sz="2800" b="1" dirty="0">
                <a:solidFill>
                  <a:srgbClr val="FF0000"/>
                </a:solidFill>
                <a:latin typeface="Comic Sans MS" pitchFamily="66" charset="0"/>
              </a:rPr>
              <a:t>(1.05 </a:t>
            </a:r>
            <a:r>
              <a:rPr lang="en-US" altLang="en-US" sz="2400" b="1" dirty="0">
                <a:solidFill>
                  <a:srgbClr val="FF0000"/>
                </a:solidFill>
                <a:latin typeface="Comic Sans MS" pitchFamily="66" charset="0"/>
              </a:rPr>
              <a:t>atm</a:t>
            </a:r>
            <a:r>
              <a:rPr lang="en-US" altLang="en-US" sz="2800" b="1" dirty="0">
                <a:solidFill>
                  <a:srgbClr val="FF0000"/>
                </a:solidFill>
                <a:latin typeface="Comic Sans MS" pitchFamily="66" charset="0"/>
              </a:rPr>
              <a:t>)(293 K)(V</a:t>
            </a:r>
            <a:r>
              <a:rPr lang="en-US" altLang="en-US" sz="2800" b="1" baseline="-25000" dirty="0">
                <a:solidFill>
                  <a:srgbClr val="FF0000"/>
                </a:solidFill>
                <a:latin typeface="Comic Sans MS" pitchFamily="66" charset="0"/>
              </a:rPr>
              <a:t>2</a:t>
            </a:r>
            <a:r>
              <a:rPr lang="en-US" altLang="en-US" sz="2800" b="1" dirty="0">
                <a:solidFill>
                  <a:srgbClr val="FF0000"/>
                </a:solidFill>
                <a:latin typeface="Comic Sans MS" pitchFamily="66" charset="0"/>
              </a:rPr>
              <a:t>)</a:t>
            </a:r>
          </a:p>
          <a:p>
            <a:pPr algn="ctr">
              <a:spcBef>
                <a:spcPct val="50000"/>
              </a:spcBef>
            </a:pPr>
            <a:r>
              <a:rPr lang="en-US" altLang="en-US" sz="2800" b="1" dirty="0">
                <a:solidFill>
                  <a:srgbClr val="000000">
                    <a:lumMod val="95000"/>
                    <a:lumOff val="5000"/>
                  </a:srgbClr>
                </a:solidFill>
                <a:latin typeface="Comic Sans MS" pitchFamily="66" charset="0"/>
              </a:rPr>
              <a:t>Becomes…</a:t>
            </a:r>
          </a:p>
        </p:txBody>
      </p:sp>
      <p:cxnSp>
        <p:nvCxnSpPr>
          <p:cNvPr id="5" name="Straight Connector 4">
            <a:extLst>
              <a:ext uri="{FF2B5EF4-FFF2-40B4-BE49-F238E27FC236}">
                <a16:creationId xmlns:a16="http://schemas.microsoft.com/office/drawing/2014/main" id="{3BCF6BDE-125E-4F24-9EE8-EC94167D7F87}"/>
              </a:ext>
            </a:extLst>
          </p:cNvPr>
          <p:cNvCxnSpPr/>
          <p:nvPr/>
        </p:nvCxnSpPr>
        <p:spPr>
          <a:xfrm flipH="1">
            <a:off x="1752600" y="1905000"/>
            <a:ext cx="533400" cy="457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D3DD65-4A63-456F-B067-5899DCF0ED84}"/>
              </a:ext>
            </a:extLst>
          </p:cNvPr>
          <p:cNvCxnSpPr/>
          <p:nvPr/>
        </p:nvCxnSpPr>
        <p:spPr>
          <a:xfrm flipH="1">
            <a:off x="2438400" y="2470150"/>
            <a:ext cx="533400" cy="457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566E77-BACC-40C6-AFEA-BB6A0BD45C6D}"/>
              </a:ext>
            </a:extLst>
          </p:cNvPr>
          <p:cNvCxnSpPr/>
          <p:nvPr/>
        </p:nvCxnSpPr>
        <p:spPr>
          <a:xfrm flipH="1">
            <a:off x="4461235" y="1967060"/>
            <a:ext cx="533400" cy="4572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EF5624-EE5D-4085-A919-AD83B17804FD}"/>
              </a:ext>
            </a:extLst>
          </p:cNvPr>
          <p:cNvCxnSpPr/>
          <p:nvPr/>
        </p:nvCxnSpPr>
        <p:spPr>
          <a:xfrm flipH="1">
            <a:off x="3810000" y="2484290"/>
            <a:ext cx="533400" cy="4572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2AC6C9-500D-495A-83EE-EC1856A73752}"/>
              </a:ext>
            </a:extLst>
          </p:cNvPr>
          <p:cNvSpPr txBox="1"/>
          <p:nvPr/>
        </p:nvSpPr>
        <p:spPr>
          <a:xfrm>
            <a:off x="1676400" y="4191000"/>
            <a:ext cx="5486400" cy="369332"/>
          </a:xfrm>
          <a:prstGeom prst="rect">
            <a:avLst/>
          </a:prstGeom>
          <a:noFill/>
        </p:spPr>
        <p:txBody>
          <a:bodyPr wrap="square" rtlCol="0">
            <a:spAutoFit/>
          </a:bodyPr>
          <a:lstStyle/>
          <a:p>
            <a:r>
              <a:rPr lang="en-US" dirty="0"/>
              <a:t>Now carefully do the math.</a:t>
            </a:r>
          </a:p>
        </p:txBody>
      </p:sp>
    </p:spTree>
    <p:extLst>
      <p:ext uri="{BB962C8B-B14F-4D97-AF65-F5344CB8AC3E}">
        <p14:creationId xmlns:p14="http://schemas.microsoft.com/office/powerpoint/2010/main" val="22434260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Regents Exam:  January 2011</a:t>
            </a:r>
          </a:p>
          <a:p>
            <a:pPr eaLnBrk="1" hangingPunct="1">
              <a:spcBef>
                <a:spcPct val="50000"/>
              </a:spcBef>
              <a:buFontTx/>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47</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Under which conditions of temperature and pressure does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carbon dioxide gas behave most like an ideal gas?</a:t>
            </a:r>
          </a:p>
          <a:p>
            <a:pPr eaLnBrk="1" hangingPunct="1">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 low temperature + low pressure          (2) low temperature + high pressure</a:t>
            </a:r>
          </a:p>
          <a:p>
            <a:pPr eaLnBrk="1" hangingPunct="1">
              <a:spcBef>
                <a:spcPct val="5000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(3) high temperature + low pressure         (4) high temperature + high pressure</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607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Regents Exam:  January 2011</a:t>
            </a:r>
          </a:p>
          <a:p>
            <a:pPr eaLnBrk="1" hangingPunct="1">
              <a:spcBef>
                <a:spcPct val="50000"/>
              </a:spcBef>
              <a:buFontTx/>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47</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Under which conditions of temperature and pressure does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carbon dioxide gas behave most like an ideal gas?</a:t>
            </a:r>
          </a:p>
          <a:p>
            <a:pPr eaLnBrk="1" hangingPunct="1">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 low temperature + low pressure          (2) low temperature + high pressure</a:t>
            </a:r>
          </a:p>
          <a:p>
            <a:pPr eaLnBrk="1" hangingPunct="1">
              <a:spcBef>
                <a:spcPct val="50000"/>
              </a:spcBef>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(3) high temperature + low pressure         (4) high temperature + high pressure</a:t>
            </a:r>
            <a:b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i="1" dirty="0">
                <a:solidFill>
                  <a:srgbClr val="FF0000"/>
                </a:solidFill>
                <a:latin typeface="Times New Roman" panose="02020603050405020304" pitchFamily="18" charset="0"/>
                <a:cs typeface="Times New Roman" panose="02020603050405020304" pitchFamily="18" charset="0"/>
              </a:rPr>
              <a:t>(3) high temperature and low pressure</a:t>
            </a:r>
          </a:p>
          <a:p>
            <a:pPr eaLnBrk="1" hangingPunct="1">
              <a:spcBef>
                <a:spcPct val="50000"/>
              </a:spcBef>
              <a:buFontTx/>
              <a:buNone/>
            </a:pP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0320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Regents Exam:  August 2010</a:t>
            </a:r>
          </a:p>
          <a:p>
            <a:pPr eaLnBrk="1" hangingPunct="1">
              <a:spcBef>
                <a:spcPct val="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48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Which gas sample at STP has the same total number of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molecules as 2.0 liters of CO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STP?</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(1) 5.0 L of CO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(3) 3.0 L of H</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p>
          <a:p>
            <a:pPr eaLnBrk="1" hangingPunct="1">
              <a:spcBef>
                <a:spcPct val="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(2) 2.0 L of Cl</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(4) 6.0 L of He</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p>
        </p:txBody>
      </p:sp>
    </p:spTree>
    <p:extLst>
      <p:ext uri="{BB962C8B-B14F-4D97-AF65-F5344CB8AC3E}">
        <p14:creationId xmlns:p14="http://schemas.microsoft.com/office/powerpoint/2010/main" val="32453433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Regents Exam:  August 2010</a:t>
            </a:r>
          </a:p>
          <a:p>
            <a:pPr eaLnBrk="1" hangingPunct="1">
              <a:spcBef>
                <a:spcPct val="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48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Which gas sample at STP has the same total number of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molecules as 2.0 liters of CO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STP?</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(1) 5.0 L of CO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(3) 3.0 L of H</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p>
          <a:p>
            <a:pPr eaLnBrk="1" hangingPunct="1">
              <a:spcBef>
                <a:spcPct val="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(2) 2.0 L of Cl</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(4) 6.0 L of He</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b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5400" i="1" dirty="0">
                <a:solidFill>
                  <a:srgbClr val="FF0000"/>
                </a:solidFill>
                <a:latin typeface="Times New Roman" panose="02020603050405020304" pitchFamily="18" charset="0"/>
                <a:cs typeface="Times New Roman" panose="02020603050405020304" pitchFamily="18" charset="0"/>
              </a:rPr>
              <a:t>(2) 2.0 L of Cl</a:t>
            </a:r>
            <a:r>
              <a:rPr lang="en-US" altLang="en-US" sz="5400" i="1" baseline="-25000" dirty="0">
                <a:solidFill>
                  <a:srgbClr val="FF0000"/>
                </a:solidFill>
                <a:latin typeface="Times New Roman" panose="02020603050405020304" pitchFamily="18" charset="0"/>
                <a:cs typeface="Times New Roman" panose="02020603050405020304" pitchFamily="18" charset="0"/>
              </a:rPr>
              <a:t>2(G)</a:t>
            </a:r>
            <a:endPar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645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52400" y="304800"/>
            <a:ext cx="88392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4400" dirty="0">
                <a:solidFill>
                  <a:prstClr val="black"/>
                </a:solidFill>
              </a:rPr>
              <a:t>              </a:t>
            </a:r>
            <a:r>
              <a:rPr lang="en-US" altLang="en-US" sz="4400" dirty="0">
                <a:solidFill>
                  <a:prstClr val="black"/>
                </a:solidFill>
                <a:latin typeface="Times New Roman" panose="02020603050405020304" pitchFamily="18" charset="0"/>
                <a:cs typeface="Times New Roman" panose="02020603050405020304" pitchFamily="18" charset="0"/>
              </a:rPr>
              <a:t>The Can Crush Demo</a:t>
            </a: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Pressure is directly proportional to Temperature</a:t>
            </a:r>
          </a:p>
          <a:p>
            <a:pPr eaLnBrk="1" fontAlgn="auto" hangingPunct="1">
              <a:spcBef>
                <a:spcPct val="0"/>
              </a:spcBef>
              <a:spcAft>
                <a:spcPts val="0"/>
              </a:spcAft>
              <a:buFontTx/>
              <a:buNone/>
            </a:pPr>
            <a:endParaRPr lang="en-US" altLang="en-US" sz="18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ct val="0"/>
              </a:spcBef>
              <a:spcAft>
                <a:spcPts val="0"/>
              </a:spcAft>
              <a:buFontTx/>
              <a:buNone/>
            </a:pPr>
            <a:endParaRPr lang="en-US" altLang="en-US" sz="1800" dirty="0">
              <a:solidFill>
                <a:prstClr val="black"/>
              </a:solidFill>
            </a:endParaRPr>
          </a:p>
        </p:txBody>
      </p:sp>
      <p:sp>
        <p:nvSpPr>
          <p:cNvPr id="4" name="Oval 3"/>
          <p:cNvSpPr/>
          <p:nvPr/>
        </p:nvSpPr>
        <p:spPr>
          <a:xfrm>
            <a:off x="381000" y="1524000"/>
            <a:ext cx="1676400" cy="3048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p:nvPr/>
        </p:nvSpPr>
        <p:spPr>
          <a:xfrm>
            <a:off x="381000" y="3886200"/>
            <a:ext cx="1676400" cy="381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6" name="Straight Connector 5"/>
          <p:cNvCxnSpPr>
            <a:stCxn id="4" idx="2"/>
            <a:endCxn id="5" idx="2"/>
          </p:cNvCxnSpPr>
          <p:nvPr/>
        </p:nvCxnSpPr>
        <p:spPr>
          <a:xfrm rot="10800000" flipV="1">
            <a:off x="381000" y="1676400"/>
            <a:ext cx="1588" cy="24003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0800000" flipV="1">
            <a:off x="2057400" y="1676400"/>
            <a:ext cx="1588" cy="2438400"/>
          </a:xfrm>
          <a:prstGeom prst="line">
            <a:avLst/>
          </a:prstGeom>
        </p:spPr>
        <p:style>
          <a:lnRef idx="2">
            <a:schemeClr val="dk1"/>
          </a:lnRef>
          <a:fillRef idx="0">
            <a:schemeClr val="dk1"/>
          </a:fillRef>
          <a:effectRef idx="1">
            <a:schemeClr val="dk1"/>
          </a:effectRef>
          <a:fontRef idx="minor">
            <a:schemeClr val="tx1"/>
          </a:fontRef>
        </p:style>
      </p:cxnSp>
      <p:sp>
        <p:nvSpPr>
          <p:cNvPr id="8" name="Explosion 1 7"/>
          <p:cNvSpPr/>
          <p:nvPr/>
        </p:nvSpPr>
        <p:spPr>
          <a:xfrm>
            <a:off x="914400" y="4343400"/>
            <a:ext cx="533400" cy="838200"/>
          </a:xfrm>
          <a:prstGeom prst="irregularSeal1">
            <a:avLst/>
          </a:prstGeom>
          <a:ln>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Box 10"/>
          <p:cNvSpPr txBox="1">
            <a:spLocks noChangeArrowheads="1"/>
          </p:cNvSpPr>
          <p:nvPr/>
        </p:nvSpPr>
        <p:spPr bwMode="auto">
          <a:xfrm>
            <a:off x="304800" y="52578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pPr>
            <a:r>
              <a:rPr lang="en-US" altLang="en-US" sz="1800" dirty="0">
                <a:solidFill>
                  <a:prstClr val="black"/>
                </a:solidFill>
              </a:rPr>
              <a:t>Heat up some water in a can with a hot plate</a:t>
            </a:r>
          </a:p>
        </p:txBody>
      </p:sp>
      <p:sp>
        <p:nvSpPr>
          <p:cNvPr id="10" name="Oval 9"/>
          <p:cNvSpPr/>
          <p:nvPr/>
        </p:nvSpPr>
        <p:spPr>
          <a:xfrm>
            <a:off x="1524000" y="1600200"/>
            <a:ext cx="4572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Freeform 10"/>
          <p:cNvSpPr/>
          <p:nvPr/>
        </p:nvSpPr>
        <p:spPr>
          <a:xfrm>
            <a:off x="381000" y="3733800"/>
            <a:ext cx="1682750" cy="381000"/>
          </a:xfrm>
          <a:custGeom>
            <a:avLst/>
            <a:gdLst>
              <a:gd name="connsiteX0" fmla="*/ 6255 w 1682655"/>
              <a:gd name="connsiteY0" fmla="*/ 114300 h 115134"/>
              <a:gd name="connsiteX1" fmla="*/ 77693 w 1682655"/>
              <a:gd name="connsiteY1" fmla="*/ 104775 h 115134"/>
              <a:gd name="connsiteX2" fmla="*/ 91980 w 1682655"/>
              <a:gd name="connsiteY2" fmla="*/ 100012 h 115134"/>
              <a:gd name="connsiteX3" fmla="*/ 111030 w 1682655"/>
              <a:gd name="connsiteY3" fmla="*/ 95250 h 115134"/>
              <a:gd name="connsiteX4" fmla="*/ 144368 w 1682655"/>
              <a:gd name="connsiteY4" fmla="*/ 76200 h 115134"/>
              <a:gd name="connsiteX5" fmla="*/ 158655 w 1682655"/>
              <a:gd name="connsiteY5" fmla="*/ 71437 h 115134"/>
              <a:gd name="connsiteX6" fmla="*/ 177705 w 1682655"/>
              <a:gd name="connsiteY6" fmla="*/ 52387 h 115134"/>
              <a:gd name="connsiteX7" fmla="*/ 187230 w 1682655"/>
              <a:gd name="connsiteY7" fmla="*/ 38100 h 115134"/>
              <a:gd name="connsiteX8" fmla="*/ 201518 w 1682655"/>
              <a:gd name="connsiteY8" fmla="*/ 28575 h 115134"/>
              <a:gd name="connsiteX9" fmla="*/ 234855 w 1682655"/>
              <a:gd name="connsiteY9" fmla="*/ 33337 h 115134"/>
              <a:gd name="connsiteX10" fmla="*/ 249143 w 1682655"/>
              <a:gd name="connsiteY10" fmla="*/ 42862 h 115134"/>
              <a:gd name="connsiteX11" fmla="*/ 330105 w 1682655"/>
              <a:gd name="connsiteY11" fmla="*/ 38100 h 115134"/>
              <a:gd name="connsiteX12" fmla="*/ 372968 w 1682655"/>
              <a:gd name="connsiteY12" fmla="*/ 19050 h 115134"/>
              <a:gd name="connsiteX13" fmla="*/ 392018 w 1682655"/>
              <a:gd name="connsiteY13" fmla="*/ 23812 h 115134"/>
              <a:gd name="connsiteX14" fmla="*/ 411068 w 1682655"/>
              <a:gd name="connsiteY14" fmla="*/ 33337 h 115134"/>
              <a:gd name="connsiteX15" fmla="*/ 492030 w 1682655"/>
              <a:gd name="connsiteY15" fmla="*/ 28575 h 115134"/>
              <a:gd name="connsiteX16" fmla="*/ 506318 w 1682655"/>
              <a:gd name="connsiteY16" fmla="*/ 23812 h 115134"/>
              <a:gd name="connsiteX17" fmla="*/ 525368 w 1682655"/>
              <a:gd name="connsiteY17" fmla="*/ 19050 h 115134"/>
              <a:gd name="connsiteX18" fmla="*/ 553943 w 1682655"/>
              <a:gd name="connsiteY18" fmla="*/ 9525 h 115134"/>
              <a:gd name="connsiteX19" fmla="*/ 587280 w 1682655"/>
              <a:gd name="connsiteY19" fmla="*/ 19050 h 115134"/>
              <a:gd name="connsiteX20" fmla="*/ 601568 w 1682655"/>
              <a:gd name="connsiteY20" fmla="*/ 28575 h 115134"/>
              <a:gd name="connsiteX21" fmla="*/ 677768 w 1682655"/>
              <a:gd name="connsiteY21" fmla="*/ 23812 h 115134"/>
              <a:gd name="connsiteX22" fmla="*/ 706343 w 1682655"/>
              <a:gd name="connsiteY22" fmla="*/ 23812 h 115134"/>
              <a:gd name="connsiteX23" fmla="*/ 773018 w 1682655"/>
              <a:gd name="connsiteY23" fmla="*/ 19050 h 115134"/>
              <a:gd name="connsiteX24" fmla="*/ 801593 w 1682655"/>
              <a:gd name="connsiteY24" fmla="*/ 4762 h 115134"/>
              <a:gd name="connsiteX25" fmla="*/ 815880 w 1682655"/>
              <a:gd name="connsiteY25" fmla="*/ 0 h 115134"/>
              <a:gd name="connsiteX26" fmla="*/ 834930 w 1682655"/>
              <a:gd name="connsiteY26" fmla="*/ 4762 h 115134"/>
              <a:gd name="connsiteX27" fmla="*/ 863505 w 1682655"/>
              <a:gd name="connsiteY27" fmla="*/ 23812 h 115134"/>
              <a:gd name="connsiteX28" fmla="*/ 939705 w 1682655"/>
              <a:gd name="connsiteY28" fmla="*/ 19050 h 115134"/>
              <a:gd name="connsiteX29" fmla="*/ 958755 w 1682655"/>
              <a:gd name="connsiteY29" fmla="*/ 14287 h 115134"/>
              <a:gd name="connsiteX30" fmla="*/ 977805 w 1682655"/>
              <a:gd name="connsiteY30" fmla="*/ 19050 h 115134"/>
              <a:gd name="connsiteX31" fmla="*/ 1101630 w 1682655"/>
              <a:gd name="connsiteY31" fmla="*/ 23812 h 115134"/>
              <a:gd name="connsiteX32" fmla="*/ 1115918 w 1682655"/>
              <a:gd name="connsiteY32" fmla="*/ 28575 h 115134"/>
              <a:gd name="connsiteX33" fmla="*/ 1139730 w 1682655"/>
              <a:gd name="connsiteY33" fmla="*/ 38100 h 115134"/>
              <a:gd name="connsiteX34" fmla="*/ 1192118 w 1682655"/>
              <a:gd name="connsiteY34" fmla="*/ 33337 h 115134"/>
              <a:gd name="connsiteX35" fmla="*/ 1220693 w 1682655"/>
              <a:gd name="connsiteY35" fmla="*/ 38100 h 115134"/>
              <a:gd name="connsiteX36" fmla="*/ 1234980 w 1682655"/>
              <a:gd name="connsiteY36" fmla="*/ 42862 h 115134"/>
              <a:gd name="connsiteX37" fmla="*/ 1282605 w 1682655"/>
              <a:gd name="connsiteY37" fmla="*/ 38100 h 115134"/>
              <a:gd name="connsiteX38" fmla="*/ 1358805 w 1682655"/>
              <a:gd name="connsiteY38" fmla="*/ 47625 h 115134"/>
              <a:gd name="connsiteX39" fmla="*/ 1373093 w 1682655"/>
              <a:gd name="connsiteY39" fmla="*/ 57150 h 115134"/>
              <a:gd name="connsiteX40" fmla="*/ 1392143 w 1682655"/>
              <a:gd name="connsiteY40" fmla="*/ 52387 h 115134"/>
              <a:gd name="connsiteX41" fmla="*/ 1406430 w 1682655"/>
              <a:gd name="connsiteY41" fmla="*/ 47625 h 115134"/>
              <a:gd name="connsiteX42" fmla="*/ 1449293 w 1682655"/>
              <a:gd name="connsiteY42" fmla="*/ 52387 h 115134"/>
              <a:gd name="connsiteX43" fmla="*/ 1573118 w 1682655"/>
              <a:gd name="connsiteY43" fmla="*/ 57150 h 115134"/>
              <a:gd name="connsiteX44" fmla="*/ 1606455 w 1682655"/>
              <a:gd name="connsiteY44" fmla="*/ 71437 h 115134"/>
              <a:gd name="connsiteX45" fmla="*/ 1639793 w 1682655"/>
              <a:gd name="connsiteY45" fmla="*/ 80962 h 115134"/>
              <a:gd name="connsiteX46" fmla="*/ 1654080 w 1682655"/>
              <a:gd name="connsiteY46" fmla="*/ 85725 h 115134"/>
              <a:gd name="connsiteX47" fmla="*/ 1682655 w 1682655"/>
              <a:gd name="connsiteY47" fmla="*/ 100012 h 11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82655" h="115134">
                <a:moveTo>
                  <a:pt x="6255" y="114300"/>
                </a:moveTo>
                <a:cubicBezTo>
                  <a:pt x="42759" y="102131"/>
                  <a:pt x="0" y="115134"/>
                  <a:pt x="77693" y="104775"/>
                </a:cubicBezTo>
                <a:cubicBezTo>
                  <a:pt x="82669" y="104112"/>
                  <a:pt x="87153" y="101391"/>
                  <a:pt x="91980" y="100012"/>
                </a:cubicBezTo>
                <a:cubicBezTo>
                  <a:pt x="98274" y="98214"/>
                  <a:pt x="104680" y="96837"/>
                  <a:pt x="111030" y="95250"/>
                </a:cubicBezTo>
                <a:cubicBezTo>
                  <a:pt x="125380" y="85684"/>
                  <a:pt x="127448" y="83452"/>
                  <a:pt x="144368" y="76200"/>
                </a:cubicBezTo>
                <a:cubicBezTo>
                  <a:pt x="148982" y="74222"/>
                  <a:pt x="153893" y="73025"/>
                  <a:pt x="158655" y="71437"/>
                </a:cubicBezTo>
                <a:cubicBezTo>
                  <a:pt x="169047" y="40265"/>
                  <a:pt x="154614" y="70860"/>
                  <a:pt x="177705" y="52387"/>
                </a:cubicBezTo>
                <a:cubicBezTo>
                  <a:pt x="182174" y="48811"/>
                  <a:pt x="183183" y="42147"/>
                  <a:pt x="187230" y="38100"/>
                </a:cubicBezTo>
                <a:cubicBezTo>
                  <a:pt x="191278" y="34053"/>
                  <a:pt x="196755" y="31750"/>
                  <a:pt x="201518" y="28575"/>
                </a:cubicBezTo>
                <a:cubicBezTo>
                  <a:pt x="212630" y="30162"/>
                  <a:pt x="224103" y="30112"/>
                  <a:pt x="234855" y="33337"/>
                </a:cubicBezTo>
                <a:cubicBezTo>
                  <a:pt x="240338" y="34982"/>
                  <a:pt x="243426" y="42576"/>
                  <a:pt x="249143" y="42862"/>
                </a:cubicBezTo>
                <a:lnTo>
                  <a:pt x="330105" y="38100"/>
                </a:lnTo>
                <a:cubicBezTo>
                  <a:pt x="364110" y="26765"/>
                  <a:pt x="350326" y="34144"/>
                  <a:pt x="372968" y="19050"/>
                </a:cubicBezTo>
                <a:cubicBezTo>
                  <a:pt x="379318" y="20637"/>
                  <a:pt x="385889" y="21514"/>
                  <a:pt x="392018" y="23812"/>
                </a:cubicBezTo>
                <a:cubicBezTo>
                  <a:pt x="398666" y="26305"/>
                  <a:pt x="403977" y="32999"/>
                  <a:pt x="411068" y="33337"/>
                </a:cubicBezTo>
                <a:cubicBezTo>
                  <a:pt x="438071" y="34623"/>
                  <a:pt x="465043" y="30162"/>
                  <a:pt x="492030" y="28575"/>
                </a:cubicBezTo>
                <a:cubicBezTo>
                  <a:pt x="496793" y="26987"/>
                  <a:pt x="501491" y="25191"/>
                  <a:pt x="506318" y="23812"/>
                </a:cubicBezTo>
                <a:cubicBezTo>
                  <a:pt x="512612" y="22014"/>
                  <a:pt x="519099" y="20931"/>
                  <a:pt x="525368" y="19050"/>
                </a:cubicBezTo>
                <a:cubicBezTo>
                  <a:pt x="534985" y="16165"/>
                  <a:pt x="553943" y="9525"/>
                  <a:pt x="553943" y="9525"/>
                </a:cubicBezTo>
                <a:cubicBezTo>
                  <a:pt x="560053" y="11052"/>
                  <a:pt x="580443" y="15631"/>
                  <a:pt x="587280" y="19050"/>
                </a:cubicBezTo>
                <a:cubicBezTo>
                  <a:pt x="592400" y="21610"/>
                  <a:pt x="596805" y="25400"/>
                  <a:pt x="601568" y="28575"/>
                </a:cubicBezTo>
                <a:cubicBezTo>
                  <a:pt x="626968" y="26987"/>
                  <a:pt x="652458" y="26476"/>
                  <a:pt x="677768" y="23812"/>
                </a:cubicBezTo>
                <a:cubicBezTo>
                  <a:pt x="706723" y="20764"/>
                  <a:pt x="677386" y="14161"/>
                  <a:pt x="706343" y="23812"/>
                </a:cubicBezTo>
                <a:cubicBezTo>
                  <a:pt x="728568" y="22225"/>
                  <a:pt x="750889" y="21653"/>
                  <a:pt x="773018" y="19050"/>
                </a:cubicBezTo>
                <a:cubicBezTo>
                  <a:pt x="788669" y="17209"/>
                  <a:pt x="787765" y="11676"/>
                  <a:pt x="801593" y="4762"/>
                </a:cubicBezTo>
                <a:cubicBezTo>
                  <a:pt x="806083" y="2517"/>
                  <a:pt x="811118" y="1587"/>
                  <a:pt x="815880" y="0"/>
                </a:cubicBezTo>
                <a:cubicBezTo>
                  <a:pt x="822230" y="1587"/>
                  <a:pt x="829484" y="1131"/>
                  <a:pt x="834930" y="4762"/>
                </a:cubicBezTo>
                <a:cubicBezTo>
                  <a:pt x="874397" y="31073"/>
                  <a:pt x="808815" y="10141"/>
                  <a:pt x="863505" y="23812"/>
                </a:cubicBezTo>
                <a:cubicBezTo>
                  <a:pt x="888905" y="22225"/>
                  <a:pt x="914382" y="21582"/>
                  <a:pt x="939705" y="19050"/>
                </a:cubicBezTo>
                <a:cubicBezTo>
                  <a:pt x="946218" y="18399"/>
                  <a:pt x="952210" y="14287"/>
                  <a:pt x="958755" y="14287"/>
                </a:cubicBezTo>
                <a:cubicBezTo>
                  <a:pt x="965300" y="14287"/>
                  <a:pt x="971274" y="18615"/>
                  <a:pt x="977805" y="19050"/>
                </a:cubicBezTo>
                <a:cubicBezTo>
                  <a:pt x="1019019" y="21798"/>
                  <a:pt x="1060355" y="22225"/>
                  <a:pt x="1101630" y="23812"/>
                </a:cubicBezTo>
                <a:cubicBezTo>
                  <a:pt x="1106393" y="25400"/>
                  <a:pt x="1111217" y="26812"/>
                  <a:pt x="1115918" y="28575"/>
                </a:cubicBezTo>
                <a:cubicBezTo>
                  <a:pt x="1123922" y="31577"/>
                  <a:pt x="1131198" y="37567"/>
                  <a:pt x="1139730" y="38100"/>
                </a:cubicBezTo>
                <a:cubicBezTo>
                  <a:pt x="1157231" y="39194"/>
                  <a:pt x="1174655" y="34925"/>
                  <a:pt x="1192118" y="33337"/>
                </a:cubicBezTo>
                <a:cubicBezTo>
                  <a:pt x="1201643" y="34925"/>
                  <a:pt x="1211267" y="36005"/>
                  <a:pt x="1220693" y="38100"/>
                </a:cubicBezTo>
                <a:cubicBezTo>
                  <a:pt x="1225593" y="39189"/>
                  <a:pt x="1229960" y="42862"/>
                  <a:pt x="1234980" y="42862"/>
                </a:cubicBezTo>
                <a:cubicBezTo>
                  <a:pt x="1250934" y="42862"/>
                  <a:pt x="1266730" y="39687"/>
                  <a:pt x="1282605" y="38100"/>
                </a:cubicBezTo>
                <a:cubicBezTo>
                  <a:pt x="1289495" y="38674"/>
                  <a:pt x="1340653" y="39845"/>
                  <a:pt x="1358805" y="47625"/>
                </a:cubicBezTo>
                <a:cubicBezTo>
                  <a:pt x="1364066" y="49880"/>
                  <a:pt x="1368330" y="53975"/>
                  <a:pt x="1373093" y="57150"/>
                </a:cubicBezTo>
                <a:cubicBezTo>
                  <a:pt x="1379443" y="55562"/>
                  <a:pt x="1385849" y="54185"/>
                  <a:pt x="1392143" y="52387"/>
                </a:cubicBezTo>
                <a:cubicBezTo>
                  <a:pt x="1396970" y="51008"/>
                  <a:pt x="1401410" y="47625"/>
                  <a:pt x="1406430" y="47625"/>
                </a:cubicBezTo>
                <a:cubicBezTo>
                  <a:pt x="1420806" y="47625"/>
                  <a:pt x="1435005" y="50800"/>
                  <a:pt x="1449293" y="52387"/>
                </a:cubicBezTo>
                <a:cubicBezTo>
                  <a:pt x="1508026" y="71965"/>
                  <a:pt x="1467840" y="62413"/>
                  <a:pt x="1573118" y="57150"/>
                </a:cubicBezTo>
                <a:cubicBezTo>
                  <a:pt x="1612763" y="67060"/>
                  <a:pt x="1573568" y="54993"/>
                  <a:pt x="1606455" y="71437"/>
                </a:cubicBezTo>
                <a:cubicBezTo>
                  <a:pt x="1614072" y="75246"/>
                  <a:pt x="1632666" y="78926"/>
                  <a:pt x="1639793" y="80962"/>
                </a:cubicBezTo>
                <a:cubicBezTo>
                  <a:pt x="1644620" y="82341"/>
                  <a:pt x="1649318" y="84137"/>
                  <a:pt x="1654080" y="85725"/>
                </a:cubicBezTo>
                <a:cubicBezTo>
                  <a:pt x="1667127" y="105295"/>
                  <a:pt x="1657881" y="100012"/>
                  <a:pt x="1682655" y="100012"/>
                </a:cubicBezTo>
              </a:path>
            </a:pathLst>
          </a:custGeom>
          <a:solidFill>
            <a:srgbClr val="0000FF"/>
          </a:solidFill>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2" name="TextBox 16"/>
          <p:cNvSpPr txBox="1">
            <a:spLocks noChangeArrowheads="1"/>
          </p:cNvSpPr>
          <p:nvPr/>
        </p:nvSpPr>
        <p:spPr bwMode="auto">
          <a:xfrm>
            <a:off x="2514600" y="1628775"/>
            <a:ext cx="6629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2400" dirty="0">
                <a:solidFill>
                  <a:srgbClr val="FF0000"/>
                </a:solidFill>
                <a:latin typeface="Times New Roman" panose="02020603050405020304" pitchFamily="18" charset="0"/>
                <a:cs typeface="Times New Roman" panose="02020603050405020304" pitchFamily="18" charset="0"/>
              </a:rPr>
              <a:t>Water in can converts to steam with q = mH</a:t>
            </a:r>
            <a:r>
              <a:rPr lang="en-US" altLang="en-US" sz="2400" baseline="-25000" dirty="0">
                <a:solidFill>
                  <a:srgbClr val="FF0000"/>
                </a:solidFill>
                <a:latin typeface="Times New Roman" panose="02020603050405020304" pitchFamily="18" charset="0"/>
                <a:cs typeface="Times New Roman" panose="02020603050405020304" pitchFamily="18" charset="0"/>
              </a:rPr>
              <a:t>V</a:t>
            </a:r>
          </a:p>
          <a:p>
            <a:pPr eaLnBrk="1" fontAlgn="auto" hangingPunct="1">
              <a:spcBef>
                <a:spcPct val="0"/>
              </a:spcBef>
              <a:spcAft>
                <a:spcPts val="0"/>
              </a:spcAft>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fontAlgn="auto" hangingPunct="1">
              <a:spcBef>
                <a:spcPct val="0"/>
              </a:spcBef>
              <a:spcAft>
                <a:spcPts val="0"/>
              </a:spcAft>
              <a:buFontTx/>
              <a:buNone/>
            </a:pPr>
            <a:r>
              <a:rPr lang="en-US" altLang="en-US" dirty="0">
                <a:solidFill>
                  <a:srgbClr val="FF0000"/>
                </a:solidFill>
                <a:latin typeface="Times New Roman" panose="02020603050405020304" pitchFamily="18" charset="0"/>
                <a:cs typeface="Times New Roman" panose="02020603050405020304" pitchFamily="18" charset="0"/>
              </a:rPr>
              <a:t>Steam pushes up, pushing air out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of the can.</a:t>
            </a:r>
          </a:p>
          <a:p>
            <a:pPr eaLnBrk="1" fontAlgn="auto" hangingPunct="1">
              <a:spcBef>
                <a:spcPct val="0"/>
              </a:spcBef>
              <a:spcAft>
                <a:spcPts val="0"/>
              </a:spcAft>
              <a:buFontTx/>
              <a:buNone/>
            </a:pP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The can fills with H</a:t>
            </a:r>
            <a:r>
              <a:rPr lang="en-US" altLang="en-US" baseline="-25000"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FF0000"/>
                </a:solidFill>
                <a:latin typeface="Times New Roman" panose="02020603050405020304" pitchFamily="18" charset="0"/>
                <a:cs typeface="Times New Roman" panose="02020603050405020304" pitchFamily="18" charset="0"/>
              </a:rPr>
              <a:t>O</a:t>
            </a:r>
            <a:r>
              <a:rPr lang="en-US" altLang="en-US" baseline="-25000" dirty="0">
                <a:solidFill>
                  <a:srgbClr val="FF0000"/>
                </a:solidFill>
                <a:latin typeface="Times New Roman" panose="02020603050405020304" pitchFamily="18" charset="0"/>
                <a:cs typeface="Times New Roman" panose="02020603050405020304" pitchFamily="18" charset="0"/>
              </a:rPr>
              <a:t>(G) </a:t>
            </a:r>
            <a:br>
              <a:rPr lang="en-US" altLang="en-US" baseline="-25000"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at normal pressure </a:t>
            </a:r>
            <a:r>
              <a:rPr lang="en-US" altLang="en-US" sz="1800" dirty="0">
                <a:solidFill>
                  <a:srgbClr val="002060"/>
                </a:solidFill>
                <a:latin typeface="Times New Roman" panose="02020603050405020304" pitchFamily="18" charset="0"/>
                <a:cs typeface="Times New Roman" panose="02020603050405020304" pitchFamily="18" charset="0"/>
              </a:rPr>
              <a:t>(the top is open)</a:t>
            </a:r>
            <a:endParaRPr lang="en-US" alt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250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95465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Then!  Wow!  The steam condenses when the temperature drops when the can is inverted into the cool water.  As temperature drops, so does the pressure inside the can, and the air pressure is now able to crush the can.  Temperature &amp; pressure are directly proportional.  </a:t>
            </a:r>
          </a:p>
          <a:p>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49.</a:t>
            </a:r>
            <a:r>
              <a:rPr lang="en-US" dirty="0">
                <a:latin typeface="Times New Roman" panose="02020603050405020304" pitchFamily="18" charset="0"/>
                <a:cs typeface="Times New Roman" panose="02020603050405020304" pitchFamily="18" charset="0"/>
              </a:rPr>
              <a:t>  Let’s draw a graph to show this relationship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Temperature as a function of Pressure</a:t>
            </a:r>
          </a:p>
        </p:txBody>
      </p:sp>
      <p:pic>
        <p:nvPicPr>
          <p:cNvPr id="3074" name="Picture 2" descr="Image result for can crus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8989" y="2209800"/>
            <a:ext cx="4042611" cy="4343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066800" y="3200400"/>
            <a:ext cx="0" cy="29718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a:off x="2552700" y="4686300"/>
            <a:ext cx="0" cy="29718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68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1988"/>
            <a:ext cx="9143998" cy="2923877"/>
          </a:xfrm>
          <a:prstGeom prst="rect">
            <a:avLst/>
          </a:prstGeom>
          <a:noFill/>
        </p:spPr>
        <p:txBody>
          <a:bodyPr wrap="square" rtlCol="0">
            <a:spAutoFit/>
          </a:bodyPr>
          <a:lstStyle/>
          <a:p>
            <a:r>
              <a:rPr lang="en-US" dirty="0"/>
              <a:t> </a:t>
            </a:r>
            <a:r>
              <a:rPr lang="en-US" sz="4000" b="1" dirty="0">
                <a:latin typeface="Times New Roman" panose="02020603050405020304" pitchFamily="18" charset="0"/>
                <a:cs typeface="Times New Roman" panose="02020603050405020304" pitchFamily="18" charset="0"/>
              </a:rPr>
              <a:t>Temperature decreases, pressure decreases too.  Temperature + pressure are DIRECTLY PROPORTIONAL.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49.  </a:t>
            </a:r>
            <a:r>
              <a:rPr lang="en-US" dirty="0">
                <a:latin typeface="Times New Roman" panose="02020603050405020304" pitchFamily="18" charset="0"/>
                <a:cs typeface="Times New Roman" panose="02020603050405020304" pitchFamily="18" charset="0"/>
              </a:rPr>
              <a:t>Let’s draw a graph to show this relationship, Temperature as a function of Pressure</a:t>
            </a:r>
          </a:p>
        </p:txBody>
      </p:sp>
      <p:cxnSp>
        <p:nvCxnSpPr>
          <p:cNvPr id="4" name="Straight Connector 3"/>
          <p:cNvCxnSpPr/>
          <p:nvPr/>
        </p:nvCxnSpPr>
        <p:spPr>
          <a:xfrm>
            <a:off x="1066800" y="3207421"/>
            <a:ext cx="0" cy="29718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a:off x="2552700" y="4693321"/>
            <a:ext cx="0" cy="29718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4121821"/>
            <a:ext cx="609600" cy="1015663"/>
          </a:xfrm>
          <a:prstGeom prst="rect">
            <a:avLst/>
          </a:prstGeom>
          <a:noFill/>
        </p:spPr>
        <p:txBody>
          <a:bodyPr wrap="square" rtlCol="0">
            <a:spAutoFit/>
          </a:bodyPr>
          <a:lstStyle/>
          <a:p>
            <a:r>
              <a:rPr lang="en-US" sz="6000" dirty="0"/>
              <a:t>T</a:t>
            </a:r>
          </a:p>
        </p:txBody>
      </p:sp>
      <p:sp>
        <p:nvSpPr>
          <p:cNvPr id="7" name="TextBox 6"/>
          <p:cNvSpPr txBox="1"/>
          <p:nvPr/>
        </p:nvSpPr>
        <p:spPr>
          <a:xfrm>
            <a:off x="2057400" y="5994737"/>
            <a:ext cx="609600" cy="1015663"/>
          </a:xfrm>
          <a:prstGeom prst="rect">
            <a:avLst/>
          </a:prstGeom>
          <a:noFill/>
        </p:spPr>
        <p:txBody>
          <a:bodyPr wrap="square" rtlCol="0">
            <a:spAutoFit/>
          </a:bodyPr>
          <a:lstStyle/>
          <a:p>
            <a:r>
              <a:rPr lang="en-US" sz="6000" dirty="0"/>
              <a:t>P</a:t>
            </a:r>
          </a:p>
        </p:txBody>
      </p:sp>
    </p:spTree>
    <p:extLst>
      <p:ext uri="{BB962C8B-B14F-4D97-AF65-F5344CB8AC3E}">
        <p14:creationId xmlns:p14="http://schemas.microsoft.com/office/powerpoint/2010/main" val="36882262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1988"/>
            <a:ext cx="9143998" cy="2923877"/>
          </a:xfrm>
          <a:prstGeom prst="rect">
            <a:avLst/>
          </a:prstGeom>
          <a:noFill/>
        </p:spPr>
        <p:txBody>
          <a:bodyPr wrap="square" rtlCol="0">
            <a:spAutoFit/>
          </a:bodyPr>
          <a:lstStyle/>
          <a:p>
            <a:r>
              <a:rPr lang="en-US" dirty="0"/>
              <a:t> </a:t>
            </a:r>
            <a:r>
              <a:rPr lang="en-US" sz="4000" b="1" dirty="0">
                <a:latin typeface="Times New Roman" panose="02020603050405020304" pitchFamily="18" charset="0"/>
                <a:cs typeface="Times New Roman" panose="02020603050405020304" pitchFamily="18" charset="0"/>
              </a:rPr>
              <a:t>Temperature decreases, pressure decreases too.  Temperature + pressure are DIRECTLY PROPORTIONAL.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49.  </a:t>
            </a:r>
            <a:r>
              <a:rPr lang="en-US" dirty="0">
                <a:latin typeface="Times New Roman" panose="02020603050405020304" pitchFamily="18" charset="0"/>
                <a:cs typeface="Times New Roman" panose="02020603050405020304" pitchFamily="18" charset="0"/>
              </a:rPr>
              <a:t>Let’s draw a graph to show this relationship, Temperature as a function of Pressure</a:t>
            </a:r>
          </a:p>
        </p:txBody>
      </p:sp>
      <p:cxnSp>
        <p:nvCxnSpPr>
          <p:cNvPr id="4" name="Straight Connector 3"/>
          <p:cNvCxnSpPr/>
          <p:nvPr/>
        </p:nvCxnSpPr>
        <p:spPr>
          <a:xfrm>
            <a:off x="1066800" y="3207421"/>
            <a:ext cx="0" cy="29718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a:off x="2552700" y="4693321"/>
            <a:ext cx="0" cy="29718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4121821"/>
            <a:ext cx="609600" cy="1015663"/>
          </a:xfrm>
          <a:prstGeom prst="rect">
            <a:avLst/>
          </a:prstGeom>
          <a:noFill/>
        </p:spPr>
        <p:txBody>
          <a:bodyPr wrap="square" rtlCol="0">
            <a:spAutoFit/>
          </a:bodyPr>
          <a:lstStyle/>
          <a:p>
            <a:r>
              <a:rPr lang="en-US" sz="6000" dirty="0"/>
              <a:t>T</a:t>
            </a:r>
          </a:p>
        </p:txBody>
      </p:sp>
      <p:sp>
        <p:nvSpPr>
          <p:cNvPr id="7" name="TextBox 6"/>
          <p:cNvSpPr txBox="1"/>
          <p:nvPr/>
        </p:nvSpPr>
        <p:spPr>
          <a:xfrm>
            <a:off x="2057400" y="5994737"/>
            <a:ext cx="609600" cy="1015663"/>
          </a:xfrm>
          <a:prstGeom prst="rect">
            <a:avLst/>
          </a:prstGeom>
          <a:noFill/>
        </p:spPr>
        <p:txBody>
          <a:bodyPr wrap="square" rtlCol="0">
            <a:spAutoFit/>
          </a:bodyPr>
          <a:lstStyle/>
          <a:p>
            <a:r>
              <a:rPr lang="en-US" sz="6000" dirty="0"/>
              <a:t>P</a:t>
            </a:r>
          </a:p>
        </p:txBody>
      </p:sp>
      <p:cxnSp>
        <p:nvCxnSpPr>
          <p:cNvPr id="8" name="Straight Arrow Connector 7"/>
          <p:cNvCxnSpPr/>
          <p:nvPr/>
        </p:nvCxnSpPr>
        <p:spPr>
          <a:xfrm flipV="1">
            <a:off x="1066800" y="4807621"/>
            <a:ext cx="2286000" cy="1371599"/>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061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369332"/>
          </a:xfrm>
          <a:prstGeom prst="rect">
            <a:avLst/>
          </a:prstGeom>
          <a:noFill/>
        </p:spPr>
        <p:txBody>
          <a:bodyPr wrap="square" rtlCol="0">
            <a:spAutoFit/>
          </a:bodyPr>
          <a:lstStyle/>
          <a:p>
            <a:r>
              <a:rPr lang="en-US" dirty="0"/>
              <a:t>50.  Write this formula.  Now LOOK at the formula, and SEE the math hiding in plain sight.  </a:t>
            </a:r>
          </a:p>
        </p:txBody>
      </p:sp>
      <p:sp>
        <p:nvSpPr>
          <p:cNvPr id="3" name="Text Box 4"/>
          <p:cNvSpPr txBox="1">
            <a:spLocks noChangeArrowheads="1"/>
          </p:cNvSpPr>
          <p:nvPr/>
        </p:nvSpPr>
        <p:spPr bwMode="auto">
          <a:xfrm>
            <a:off x="1028700" y="914400"/>
            <a:ext cx="350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002060"/>
                </a:solidFill>
              </a:rPr>
              <a:t>P</a:t>
            </a:r>
            <a:r>
              <a:rPr lang="en-US" altLang="en-US" sz="4000" u="sng" dirty="0">
                <a:solidFill>
                  <a:srgbClr val="002060"/>
                </a:solidFill>
              </a:rPr>
              <a:t>1</a:t>
            </a:r>
            <a:r>
              <a:rPr lang="en-US" altLang="en-US" sz="8800" u="sng" dirty="0">
                <a:solidFill>
                  <a:srgbClr val="002060"/>
                </a:solidFill>
              </a:rPr>
              <a:t>V</a:t>
            </a:r>
            <a:r>
              <a:rPr lang="en-US" altLang="en-US" sz="4000" u="sng" dirty="0">
                <a:solidFill>
                  <a:srgbClr val="002060"/>
                </a:solidFill>
              </a:rPr>
              <a:t>1</a:t>
            </a:r>
            <a:br>
              <a:rPr lang="en-US" altLang="en-US" sz="8800" u="sng" dirty="0">
                <a:solidFill>
                  <a:srgbClr val="002060"/>
                </a:solidFill>
              </a:rPr>
            </a:br>
            <a:r>
              <a:rPr lang="en-US" altLang="en-US" sz="8800" dirty="0">
                <a:solidFill>
                  <a:srgbClr val="002060"/>
                </a:solidFill>
              </a:rPr>
              <a:t>T</a:t>
            </a:r>
            <a:r>
              <a:rPr lang="en-US" altLang="en-US" sz="8800" baseline="-25000" dirty="0">
                <a:solidFill>
                  <a:srgbClr val="002060"/>
                </a:solidFill>
              </a:rPr>
              <a:t>1</a:t>
            </a:r>
          </a:p>
        </p:txBody>
      </p:sp>
      <p:sp>
        <p:nvSpPr>
          <p:cNvPr id="4" name="Text Box 5"/>
          <p:cNvSpPr txBox="1">
            <a:spLocks noChangeArrowheads="1"/>
          </p:cNvSpPr>
          <p:nvPr/>
        </p:nvSpPr>
        <p:spPr bwMode="auto">
          <a:xfrm>
            <a:off x="4381500" y="1524000"/>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2060"/>
                </a:solidFill>
              </a:rPr>
              <a:t>=</a:t>
            </a:r>
          </a:p>
        </p:txBody>
      </p:sp>
      <p:sp>
        <p:nvSpPr>
          <p:cNvPr id="5" name="Text Box 6"/>
          <p:cNvSpPr txBox="1">
            <a:spLocks noChangeArrowheads="1"/>
          </p:cNvSpPr>
          <p:nvPr/>
        </p:nvSpPr>
        <p:spPr bwMode="auto">
          <a:xfrm>
            <a:off x="5448300" y="914400"/>
            <a:ext cx="25908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002060"/>
                </a:solidFill>
              </a:rPr>
              <a:t>P</a:t>
            </a:r>
            <a:r>
              <a:rPr lang="en-US" altLang="en-US" sz="4000" u="sng" dirty="0">
                <a:solidFill>
                  <a:srgbClr val="002060"/>
                </a:solidFill>
              </a:rPr>
              <a:t>2</a:t>
            </a:r>
            <a:r>
              <a:rPr lang="en-US" altLang="en-US" sz="8800" u="sng" dirty="0">
                <a:solidFill>
                  <a:srgbClr val="002060"/>
                </a:solidFill>
              </a:rPr>
              <a:t>V</a:t>
            </a:r>
            <a:r>
              <a:rPr lang="en-US" altLang="en-US" sz="4000" u="sng" dirty="0">
                <a:solidFill>
                  <a:srgbClr val="002060"/>
                </a:solidFill>
              </a:rPr>
              <a:t>2</a:t>
            </a:r>
            <a:br>
              <a:rPr lang="en-US" altLang="en-US" sz="8800" u="sng" dirty="0">
                <a:solidFill>
                  <a:srgbClr val="002060"/>
                </a:solidFill>
              </a:rPr>
            </a:br>
            <a:r>
              <a:rPr lang="en-US" altLang="en-US" sz="8800" dirty="0">
                <a:solidFill>
                  <a:srgbClr val="002060"/>
                </a:solidFill>
              </a:rPr>
              <a:t> T</a:t>
            </a:r>
            <a:r>
              <a:rPr lang="en-US" altLang="en-US" sz="8800" baseline="-25000" dirty="0">
                <a:solidFill>
                  <a:srgbClr val="002060"/>
                </a:solidFill>
              </a:rPr>
              <a:t>2</a:t>
            </a:r>
          </a:p>
          <a:p>
            <a:pPr eaLnBrk="1" hangingPunct="1">
              <a:spcBef>
                <a:spcPct val="50000"/>
              </a:spcBef>
              <a:buFontTx/>
              <a:buNone/>
            </a:pPr>
            <a:endParaRPr lang="en-US" altLang="en-US" sz="1800" dirty="0">
              <a:solidFill>
                <a:srgbClr val="002060"/>
              </a:solidFill>
            </a:endParaRPr>
          </a:p>
        </p:txBody>
      </p:sp>
      <p:sp>
        <p:nvSpPr>
          <p:cNvPr id="7" name="TextBox 6"/>
          <p:cNvSpPr txBox="1"/>
          <p:nvPr/>
        </p:nvSpPr>
        <p:spPr>
          <a:xfrm>
            <a:off x="304800" y="3810000"/>
            <a:ext cx="8686800" cy="2893100"/>
          </a:xfrm>
          <a:prstGeom prst="rect">
            <a:avLst/>
          </a:prstGeom>
          <a:noFill/>
        </p:spPr>
        <p:txBody>
          <a:bodyPr wrap="square" rtlCol="0">
            <a:spAutoFit/>
          </a:bodyPr>
          <a:lstStyle/>
          <a:p>
            <a:r>
              <a:rPr lang="en-US" sz="2800" dirty="0"/>
              <a:t>This is the WHOLE combined gas law formula.  All gas problems can be solved with it.  We like this formula.  Really, we do.  </a:t>
            </a:r>
          </a:p>
          <a:p>
            <a:endParaRPr lang="en-US" dirty="0"/>
          </a:p>
          <a:p>
            <a:r>
              <a:rPr lang="en-US" sz="4000" dirty="0">
                <a:solidFill>
                  <a:srgbClr val="0000FF"/>
                </a:solidFill>
              </a:rPr>
              <a:t>Say it once or twice:  We like you </a:t>
            </a:r>
            <a:r>
              <a:rPr lang="en-US" sz="4000" b="1" dirty="0">
                <a:solidFill>
                  <a:srgbClr val="0000FF"/>
                </a:solidFill>
              </a:rPr>
              <a:t>combined gas law</a:t>
            </a:r>
            <a:r>
              <a:rPr lang="en-US" sz="4000" dirty="0">
                <a:solidFill>
                  <a:srgbClr val="0000FF"/>
                </a:solidFill>
              </a:rPr>
              <a:t>; we love you too!</a:t>
            </a:r>
          </a:p>
        </p:txBody>
      </p:sp>
    </p:spTree>
    <p:extLst>
      <p:ext uri="{BB962C8B-B14F-4D97-AF65-F5344CB8AC3E}">
        <p14:creationId xmlns:p14="http://schemas.microsoft.com/office/powerpoint/2010/main" val="8576153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028700" y="698500"/>
            <a:ext cx="350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FF0000"/>
                </a:solidFill>
              </a:rPr>
              <a:t>P</a:t>
            </a:r>
            <a:r>
              <a:rPr lang="en-US" altLang="en-US" sz="4000" u="sng" dirty="0">
                <a:solidFill>
                  <a:srgbClr val="FF0000"/>
                </a:solidFill>
              </a:rPr>
              <a:t>1</a:t>
            </a:r>
            <a:r>
              <a:rPr lang="en-US" altLang="en-US" sz="8800" u="sng" dirty="0">
                <a:solidFill>
                  <a:srgbClr val="FF0000"/>
                </a:solidFill>
              </a:rPr>
              <a:t>V</a:t>
            </a:r>
            <a:r>
              <a:rPr lang="en-US" altLang="en-US" sz="4000" u="sng" dirty="0">
                <a:solidFill>
                  <a:srgbClr val="FF0000"/>
                </a:solidFill>
              </a:rPr>
              <a:t>1</a:t>
            </a:r>
            <a:br>
              <a:rPr lang="en-US" altLang="en-US" sz="8800" u="sng" dirty="0">
                <a:solidFill>
                  <a:srgbClr val="002060"/>
                </a:solidFill>
              </a:rPr>
            </a:br>
            <a:r>
              <a:rPr lang="en-US" altLang="en-US" sz="8800" dirty="0">
                <a:solidFill>
                  <a:srgbClr val="002060"/>
                </a:solidFill>
              </a:rPr>
              <a:t>T</a:t>
            </a:r>
            <a:r>
              <a:rPr lang="en-US" altLang="en-US" sz="8800" baseline="-25000" dirty="0">
                <a:solidFill>
                  <a:srgbClr val="002060"/>
                </a:solidFill>
              </a:rPr>
              <a:t>1</a:t>
            </a:r>
          </a:p>
        </p:txBody>
      </p:sp>
      <p:sp>
        <p:nvSpPr>
          <p:cNvPr id="4" name="Text Box 5"/>
          <p:cNvSpPr txBox="1">
            <a:spLocks noChangeArrowheads="1"/>
          </p:cNvSpPr>
          <p:nvPr/>
        </p:nvSpPr>
        <p:spPr bwMode="auto">
          <a:xfrm>
            <a:off x="4381500" y="1308100"/>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FF0000"/>
                </a:solidFill>
              </a:rPr>
              <a:t>=</a:t>
            </a:r>
          </a:p>
        </p:txBody>
      </p:sp>
      <p:sp>
        <p:nvSpPr>
          <p:cNvPr id="5" name="Text Box 6"/>
          <p:cNvSpPr txBox="1">
            <a:spLocks noChangeArrowheads="1"/>
          </p:cNvSpPr>
          <p:nvPr/>
        </p:nvSpPr>
        <p:spPr bwMode="auto">
          <a:xfrm>
            <a:off x="5448300" y="698500"/>
            <a:ext cx="25908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FF0000"/>
                </a:solidFill>
              </a:rPr>
              <a:t>P</a:t>
            </a:r>
            <a:r>
              <a:rPr lang="en-US" altLang="en-US" sz="4000" u="sng" dirty="0">
                <a:solidFill>
                  <a:srgbClr val="FF0000"/>
                </a:solidFill>
              </a:rPr>
              <a:t>2</a:t>
            </a:r>
            <a:r>
              <a:rPr lang="en-US" altLang="en-US" sz="8800" u="sng" dirty="0">
                <a:solidFill>
                  <a:srgbClr val="FF0000"/>
                </a:solidFill>
              </a:rPr>
              <a:t>V</a:t>
            </a:r>
            <a:r>
              <a:rPr lang="en-US" altLang="en-US" sz="4000" u="sng" dirty="0">
                <a:solidFill>
                  <a:srgbClr val="FF0000"/>
                </a:solidFill>
              </a:rPr>
              <a:t>2</a:t>
            </a:r>
            <a:br>
              <a:rPr lang="en-US" altLang="en-US" sz="8800" u="sng" dirty="0">
                <a:solidFill>
                  <a:srgbClr val="FF0000"/>
                </a:solidFill>
              </a:rPr>
            </a:br>
            <a:r>
              <a:rPr lang="en-US" altLang="en-US" sz="8800" dirty="0">
                <a:solidFill>
                  <a:srgbClr val="002060"/>
                </a:solidFill>
              </a:rPr>
              <a:t> T</a:t>
            </a:r>
            <a:r>
              <a:rPr lang="en-US" altLang="en-US" sz="8800" baseline="-25000" dirty="0">
                <a:solidFill>
                  <a:srgbClr val="002060"/>
                </a:solidFill>
              </a:rPr>
              <a:t>2</a:t>
            </a:r>
          </a:p>
          <a:p>
            <a:pPr eaLnBrk="1" hangingPunct="1">
              <a:spcBef>
                <a:spcPct val="50000"/>
              </a:spcBef>
              <a:buFontTx/>
              <a:buNone/>
            </a:pPr>
            <a:endParaRPr lang="en-US" altLang="en-US" sz="1800" dirty="0">
              <a:solidFill>
                <a:srgbClr val="002060"/>
              </a:solidFill>
            </a:endParaRPr>
          </a:p>
        </p:txBody>
      </p:sp>
      <p:sp>
        <p:nvSpPr>
          <p:cNvPr id="7" name="TextBox 6"/>
          <p:cNvSpPr txBox="1"/>
          <p:nvPr/>
        </p:nvSpPr>
        <p:spPr>
          <a:xfrm>
            <a:off x="0" y="3810000"/>
            <a:ext cx="9144000" cy="2492990"/>
          </a:xfrm>
          <a:prstGeom prst="rect">
            <a:avLst/>
          </a:prstGeom>
          <a:noFill/>
        </p:spPr>
        <p:txBody>
          <a:bodyPr wrap="square" rtlCol="0">
            <a:spAutoFit/>
          </a:bodyPr>
          <a:lstStyle/>
          <a:p>
            <a:r>
              <a:rPr lang="en-US" sz="2800" b="1" dirty="0">
                <a:solidFill>
                  <a:srgbClr val="0000FF"/>
                </a:solidFill>
              </a:rPr>
              <a:t>52.</a:t>
            </a:r>
            <a:r>
              <a:rPr lang="en-US" sz="2800" b="1" dirty="0">
                <a:solidFill>
                  <a:srgbClr val="FF0000"/>
                </a:solidFill>
              </a:rPr>
              <a:t>  P</a:t>
            </a:r>
            <a:r>
              <a:rPr lang="en-US" sz="2800" b="1" baseline="-25000" dirty="0">
                <a:solidFill>
                  <a:srgbClr val="FF0000"/>
                </a:solidFill>
              </a:rPr>
              <a:t>1</a:t>
            </a:r>
            <a:r>
              <a:rPr lang="en-US" sz="2800" b="1" dirty="0">
                <a:solidFill>
                  <a:srgbClr val="FF0000"/>
                </a:solidFill>
              </a:rPr>
              <a:t>V</a:t>
            </a:r>
            <a:r>
              <a:rPr lang="en-US" sz="2800" b="1" baseline="-25000" dirty="0">
                <a:solidFill>
                  <a:srgbClr val="FF0000"/>
                </a:solidFill>
              </a:rPr>
              <a:t>1</a:t>
            </a:r>
            <a:r>
              <a:rPr lang="en-US" sz="2800" b="1" dirty="0">
                <a:solidFill>
                  <a:srgbClr val="FF0000"/>
                </a:solidFill>
              </a:rPr>
              <a:t> = P</a:t>
            </a:r>
            <a:r>
              <a:rPr lang="en-US" sz="2800" b="1" baseline="-25000" dirty="0">
                <a:solidFill>
                  <a:srgbClr val="FF0000"/>
                </a:solidFill>
              </a:rPr>
              <a:t>2</a:t>
            </a:r>
            <a:r>
              <a:rPr lang="en-US" sz="2800" b="1" dirty="0">
                <a:solidFill>
                  <a:srgbClr val="FF0000"/>
                </a:solidFill>
              </a:rPr>
              <a:t>V</a:t>
            </a:r>
            <a:r>
              <a:rPr lang="en-US" sz="2800" b="1" baseline="-25000" dirty="0">
                <a:solidFill>
                  <a:srgbClr val="FF0000"/>
                </a:solidFill>
              </a:rPr>
              <a:t>2</a:t>
            </a:r>
            <a:r>
              <a:rPr lang="en-US" sz="2800" b="1" dirty="0">
                <a:solidFill>
                  <a:srgbClr val="FF0000"/>
                </a:solidFill>
              </a:rPr>
              <a:t>   </a:t>
            </a:r>
            <a:r>
              <a:rPr lang="en-US" sz="2800" dirty="0"/>
              <a:t>is in a multiplication relationship.  </a:t>
            </a:r>
            <a:br>
              <a:rPr lang="en-US" sz="2800" dirty="0"/>
            </a:br>
            <a:r>
              <a:rPr lang="en-US" sz="2800" dirty="0"/>
              <a:t>The ONLY way that can stay equal is if as ONE variable increase, the other decreases in the same proportion.</a:t>
            </a:r>
          </a:p>
          <a:p>
            <a:endParaRPr lang="en-US" sz="2800" dirty="0">
              <a:solidFill>
                <a:srgbClr val="0000FF"/>
              </a:solidFill>
            </a:endParaRPr>
          </a:p>
          <a:p>
            <a:r>
              <a:rPr lang="en-US" sz="4400" dirty="0">
                <a:solidFill>
                  <a:srgbClr val="FF0000"/>
                </a:solidFill>
              </a:rPr>
              <a:t>53.  P and V are inversely proportional . </a:t>
            </a:r>
            <a:endParaRPr lang="en-US" sz="6000" dirty="0">
              <a:solidFill>
                <a:srgbClr val="FF0000"/>
              </a:solidFill>
            </a:endParaRPr>
          </a:p>
        </p:txBody>
      </p:sp>
      <p:sp>
        <p:nvSpPr>
          <p:cNvPr id="6" name="TextBox 5"/>
          <p:cNvSpPr txBox="1"/>
          <p:nvPr/>
        </p:nvSpPr>
        <p:spPr>
          <a:xfrm>
            <a:off x="304800" y="152400"/>
            <a:ext cx="8534400" cy="646331"/>
          </a:xfrm>
          <a:prstGeom prst="rect">
            <a:avLst/>
          </a:prstGeom>
          <a:noFill/>
        </p:spPr>
        <p:txBody>
          <a:bodyPr wrap="square" rtlCol="0">
            <a:spAutoFit/>
          </a:bodyPr>
          <a:lstStyle/>
          <a:p>
            <a:r>
              <a:rPr lang="en-US" sz="3600" dirty="0"/>
              <a:t>51.  Write this </a:t>
            </a:r>
            <a:r>
              <a:rPr lang="en-US" sz="3600" b="1" dirty="0">
                <a:solidFill>
                  <a:srgbClr val="FF0000"/>
                </a:solidFill>
              </a:rPr>
              <a:t>RED FORMULA</a:t>
            </a:r>
          </a:p>
        </p:txBody>
      </p:sp>
    </p:spTree>
    <p:extLst>
      <p:ext uri="{BB962C8B-B14F-4D97-AF65-F5344CB8AC3E}">
        <p14:creationId xmlns:p14="http://schemas.microsoft.com/office/powerpoint/2010/main" val="227215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609600" y="19812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FF0000"/>
                </a:solidFill>
                <a:latin typeface="Comic Sans MS" pitchFamily="66" charset="0"/>
              </a:rPr>
              <a:t>(1.20 atm)(45.6 L)(278 K)</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(1.05 atm)(293 K)</a:t>
            </a:r>
          </a:p>
        </p:txBody>
      </p:sp>
      <p:sp>
        <p:nvSpPr>
          <p:cNvPr id="4" name="Text Box 9"/>
          <p:cNvSpPr txBox="1">
            <a:spLocks noChangeArrowheads="1"/>
          </p:cNvSpPr>
          <p:nvPr/>
        </p:nvSpPr>
        <p:spPr bwMode="auto">
          <a:xfrm>
            <a:off x="5257800" y="21336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rPr>
              <a:t>=  V</a:t>
            </a:r>
            <a:r>
              <a:rPr lang="en-US" altLang="en-US" sz="3600" baseline="-25000" dirty="0">
                <a:solidFill>
                  <a:srgbClr val="FF0000"/>
                </a:solidFill>
              </a:rPr>
              <a:t>2</a:t>
            </a:r>
          </a:p>
        </p:txBody>
      </p:sp>
      <p:sp>
        <p:nvSpPr>
          <p:cNvPr id="6" name="Rectangle 5"/>
          <p:cNvSpPr/>
          <p:nvPr/>
        </p:nvSpPr>
        <p:spPr>
          <a:xfrm>
            <a:off x="0" y="152401"/>
            <a:ext cx="8991600" cy="1169551"/>
          </a:xfrm>
          <a:prstGeom prst="rect">
            <a:avLst/>
          </a:prstGeom>
        </p:spPr>
        <p:txBody>
          <a:bodyPr wrap="square">
            <a:spAutoFit/>
          </a:bodyPr>
          <a:lstStyle/>
          <a:p>
            <a:pPr algn="ctr">
              <a:spcBef>
                <a:spcPct val="50000"/>
              </a:spcBef>
            </a:pPr>
            <a:r>
              <a:rPr lang="en-US" altLang="en-US" sz="2800" b="1" dirty="0">
                <a:solidFill>
                  <a:srgbClr val="FF0000"/>
                </a:solidFill>
                <a:latin typeface="Comic Sans MS" pitchFamily="66" charset="0"/>
              </a:rPr>
              <a:t>(1.20 </a:t>
            </a:r>
            <a:r>
              <a:rPr lang="en-US" altLang="en-US" sz="2400" b="1" dirty="0">
                <a:solidFill>
                  <a:srgbClr val="FF0000"/>
                </a:solidFill>
                <a:latin typeface="Comic Sans MS" pitchFamily="66" charset="0"/>
              </a:rPr>
              <a:t>atm</a:t>
            </a:r>
            <a:r>
              <a:rPr lang="en-US" altLang="en-US" sz="2800" b="1" dirty="0">
                <a:solidFill>
                  <a:srgbClr val="FF0000"/>
                </a:solidFill>
                <a:latin typeface="Comic Sans MS" pitchFamily="66" charset="0"/>
              </a:rPr>
              <a:t>)(45.6 L)(278 K) </a:t>
            </a:r>
            <a:r>
              <a:rPr lang="en-US" altLang="en-US" sz="2000" b="1" dirty="0">
                <a:solidFill>
                  <a:srgbClr val="FF0000"/>
                </a:solidFill>
                <a:latin typeface="Comic Sans MS" pitchFamily="66" charset="0"/>
              </a:rPr>
              <a:t>= </a:t>
            </a:r>
            <a:r>
              <a:rPr lang="en-US" altLang="en-US" sz="2800" b="1" dirty="0">
                <a:solidFill>
                  <a:srgbClr val="FF0000"/>
                </a:solidFill>
                <a:latin typeface="Comic Sans MS" pitchFamily="66" charset="0"/>
              </a:rPr>
              <a:t>(1.05 </a:t>
            </a:r>
            <a:r>
              <a:rPr lang="en-US" altLang="en-US" sz="2400" b="1" dirty="0">
                <a:solidFill>
                  <a:srgbClr val="FF0000"/>
                </a:solidFill>
                <a:latin typeface="Comic Sans MS" pitchFamily="66" charset="0"/>
              </a:rPr>
              <a:t>atm</a:t>
            </a:r>
            <a:r>
              <a:rPr lang="en-US" altLang="en-US" sz="2800" b="1" dirty="0">
                <a:solidFill>
                  <a:srgbClr val="FF0000"/>
                </a:solidFill>
                <a:latin typeface="Comic Sans MS" pitchFamily="66" charset="0"/>
              </a:rPr>
              <a:t>)(293 K)(V</a:t>
            </a:r>
            <a:r>
              <a:rPr lang="en-US" altLang="en-US" sz="2800" b="1" baseline="-25000" dirty="0">
                <a:solidFill>
                  <a:srgbClr val="FF0000"/>
                </a:solidFill>
                <a:latin typeface="Comic Sans MS" pitchFamily="66" charset="0"/>
              </a:rPr>
              <a:t>2</a:t>
            </a:r>
            <a:r>
              <a:rPr lang="en-US" altLang="en-US" sz="2800" b="1" dirty="0">
                <a:solidFill>
                  <a:srgbClr val="FF0000"/>
                </a:solidFill>
                <a:latin typeface="Comic Sans MS" pitchFamily="66" charset="0"/>
              </a:rPr>
              <a:t>)</a:t>
            </a:r>
          </a:p>
          <a:p>
            <a:pPr algn="ctr">
              <a:spcBef>
                <a:spcPct val="50000"/>
              </a:spcBef>
            </a:pPr>
            <a:r>
              <a:rPr lang="en-US" altLang="en-US" sz="2800" b="1" dirty="0">
                <a:solidFill>
                  <a:srgbClr val="000000">
                    <a:lumMod val="95000"/>
                    <a:lumOff val="5000"/>
                  </a:srgbClr>
                </a:solidFill>
                <a:latin typeface="Comic Sans MS" pitchFamily="66" charset="0"/>
              </a:rPr>
              <a:t>Becomes…</a:t>
            </a:r>
          </a:p>
        </p:txBody>
      </p:sp>
      <p:cxnSp>
        <p:nvCxnSpPr>
          <p:cNvPr id="5" name="Straight Connector 4">
            <a:extLst>
              <a:ext uri="{FF2B5EF4-FFF2-40B4-BE49-F238E27FC236}">
                <a16:creationId xmlns:a16="http://schemas.microsoft.com/office/drawing/2014/main" id="{3BCF6BDE-125E-4F24-9EE8-EC94167D7F87}"/>
              </a:ext>
            </a:extLst>
          </p:cNvPr>
          <p:cNvCxnSpPr/>
          <p:nvPr/>
        </p:nvCxnSpPr>
        <p:spPr>
          <a:xfrm flipH="1">
            <a:off x="1752600" y="1905000"/>
            <a:ext cx="533400" cy="457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D3DD65-4A63-456F-B067-5899DCF0ED84}"/>
              </a:ext>
            </a:extLst>
          </p:cNvPr>
          <p:cNvCxnSpPr/>
          <p:nvPr/>
        </p:nvCxnSpPr>
        <p:spPr>
          <a:xfrm flipH="1">
            <a:off x="2438400" y="2470150"/>
            <a:ext cx="533400" cy="457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566E77-BACC-40C6-AFEA-BB6A0BD45C6D}"/>
              </a:ext>
            </a:extLst>
          </p:cNvPr>
          <p:cNvCxnSpPr/>
          <p:nvPr/>
        </p:nvCxnSpPr>
        <p:spPr>
          <a:xfrm flipH="1">
            <a:off x="4461235" y="1967060"/>
            <a:ext cx="533400" cy="4572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EF5624-EE5D-4085-A919-AD83B17804FD}"/>
              </a:ext>
            </a:extLst>
          </p:cNvPr>
          <p:cNvCxnSpPr/>
          <p:nvPr/>
        </p:nvCxnSpPr>
        <p:spPr>
          <a:xfrm flipH="1">
            <a:off x="3810000" y="2484290"/>
            <a:ext cx="533400" cy="4572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F23804-6871-47E5-9102-269E0F1095D7}"/>
              </a:ext>
            </a:extLst>
          </p:cNvPr>
          <p:cNvSpPr txBox="1"/>
          <p:nvPr/>
        </p:nvSpPr>
        <p:spPr>
          <a:xfrm>
            <a:off x="381000" y="3586272"/>
            <a:ext cx="3276600" cy="1446550"/>
          </a:xfrm>
          <a:prstGeom prst="rect">
            <a:avLst/>
          </a:prstGeom>
          <a:noFill/>
        </p:spPr>
        <p:txBody>
          <a:bodyPr wrap="square" rtlCol="0">
            <a:spAutoFit/>
          </a:bodyPr>
          <a:lstStyle/>
          <a:p>
            <a:pPr algn="ctr"/>
            <a:r>
              <a:rPr lang="en-US" sz="4400" u="sng" dirty="0">
                <a:solidFill>
                  <a:srgbClr val="FF0000"/>
                </a:solidFill>
              </a:rPr>
              <a:t>15,212.16</a:t>
            </a:r>
            <a:br>
              <a:rPr lang="en-US" sz="4400" dirty="0">
                <a:solidFill>
                  <a:srgbClr val="FF0000"/>
                </a:solidFill>
              </a:rPr>
            </a:br>
            <a:r>
              <a:rPr lang="en-US" sz="4400" dirty="0">
                <a:solidFill>
                  <a:srgbClr val="FF0000"/>
                </a:solidFill>
              </a:rPr>
              <a:t>307.65</a:t>
            </a:r>
          </a:p>
        </p:txBody>
      </p:sp>
      <p:sp>
        <p:nvSpPr>
          <p:cNvPr id="11" name="TextBox 10">
            <a:extLst>
              <a:ext uri="{FF2B5EF4-FFF2-40B4-BE49-F238E27FC236}">
                <a16:creationId xmlns:a16="http://schemas.microsoft.com/office/drawing/2014/main" id="{FAC056D5-133D-46A3-9A3E-4451045A49A1}"/>
              </a:ext>
            </a:extLst>
          </p:cNvPr>
          <p:cNvSpPr txBox="1"/>
          <p:nvPr/>
        </p:nvSpPr>
        <p:spPr>
          <a:xfrm>
            <a:off x="3429000" y="3759473"/>
            <a:ext cx="5562600" cy="923330"/>
          </a:xfrm>
          <a:prstGeom prst="rect">
            <a:avLst/>
          </a:prstGeom>
          <a:noFill/>
        </p:spPr>
        <p:txBody>
          <a:bodyPr wrap="square" rtlCol="0">
            <a:spAutoFit/>
          </a:bodyPr>
          <a:lstStyle/>
          <a:p>
            <a:r>
              <a:rPr lang="en-US" sz="5400" dirty="0">
                <a:solidFill>
                  <a:srgbClr val="FF0000"/>
                </a:solidFill>
              </a:rPr>
              <a:t>L = 49.4  liters   </a:t>
            </a:r>
            <a:r>
              <a:rPr lang="en-US" sz="3600" i="1" dirty="0">
                <a:solidFill>
                  <a:srgbClr val="6600CC"/>
                </a:solidFill>
              </a:rPr>
              <a:t>3SF</a:t>
            </a:r>
            <a:endParaRPr lang="en-US" sz="5400" i="1" dirty="0">
              <a:solidFill>
                <a:srgbClr val="6600CC"/>
              </a:solidFill>
            </a:endParaRPr>
          </a:p>
        </p:txBody>
      </p:sp>
    </p:spTree>
    <p:extLst>
      <p:ext uri="{BB962C8B-B14F-4D97-AF65-F5344CB8AC3E}">
        <p14:creationId xmlns:p14="http://schemas.microsoft.com/office/powerpoint/2010/main" val="29727128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763000" cy="584775"/>
          </a:xfrm>
          <a:prstGeom prst="rect">
            <a:avLst/>
          </a:prstGeom>
          <a:noFill/>
        </p:spPr>
        <p:txBody>
          <a:bodyPr wrap="square" rtlCol="0">
            <a:spAutoFit/>
          </a:bodyPr>
          <a:lstStyle/>
          <a:p>
            <a:r>
              <a:rPr lang="en-US" sz="3200" dirty="0"/>
              <a:t>54.  Write this </a:t>
            </a:r>
            <a:r>
              <a:rPr lang="en-US" sz="3200" b="1" dirty="0">
                <a:solidFill>
                  <a:srgbClr val="FF0000"/>
                </a:solidFill>
              </a:rPr>
              <a:t>RED</a:t>
            </a:r>
            <a:r>
              <a:rPr lang="en-US" sz="3200" dirty="0"/>
              <a:t> formula.   </a:t>
            </a:r>
          </a:p>
        </p:txBody>
      </p:sp>
      <p:sp>
        <p:nvSpPr>
          <p:cNvPr id="3" name="Text Box 4"/>
          <p:cNvSpPr txBox="1">
            <a:spLocks noChangeArrowheads="1"/>
          </p:cNvSpPr>
          <p:nvPr/>
        </p:nvSpPr>
        <p:spPr bwMode="auto">
          <a:xfrm>
            <a:off x="1066800" y="478829"/>
            <a:ext cx="350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FF0000"/>
                </a:solidFill>
              </a:rPr>
              <a:t>P</a:t>
            </a:r>
            <a:r>
              <a:rPr lang="en-US" altLang="en-US" sz="4000" u="sng" dirty="0">
                <a:solidFill>
                  <a:srgbClr val="FF0000"/>
                </a:solidFill>
              </a:rPr>
              <a:t>1</a:t>
            </a:r>
            <a:r>
              <a:rPr lang="en-US" altLang="en-US" sz="8800" u="sng" dirty="0">
                <a:solidFill>
                  <a:srgbClr val="002060"/>
                </a:solidFill>
              </a:rPr>
              <a:t>V</a:t>
            </a:r>
            <a:r>
              <a:rPr lang="en-US" altLang="en-US" sz="4000" u="sng" dirty="0">
                <a:solidFill>
                  <a:srgbClr val="002060"/>
                </a:solidFill>
              </a:rPr>
              <a:t>1</a:t>
            </a:r>
            <a:br>
              <a:rPr lang="en-US" altLang="en-US" sz="8800" u="sng" dirty="0">
                <a:solidFill>
                  <a:srgbClr val="002060"/>
                </a:solidFill>
              </a:rPr>
            </a:br>
            <a:r>
              <a:rPr lang="en-US" altLang="en-US" sz="8800" dirty="0">
                <a:solidFill>
                  <a:srgbClr val="FF0000"/>
                </a:solidFill>
              </a:rPr>
              <a:t>T</a:t>
            </a:r>
            <a:r>
              <a:rPr lang="en-US" altLang="en-US" sz="8800" baseline="-25000" dirty="0">
                <a:solidFill>
                  <a:srgbClr val="FF0000"/>
                </a:solidFill>
              </a:rPr>
              <a:t>1</a:t>
            </a:r>
          </a:p>
        </p:txBody>
      </p:sp>
      <p:sp>
        <p:nvSpPr>
          <p:cNvPr id="4" name="Text Box 5"/>
          <p:cNvSpPr txBox="1">
            <a:spLocks noChangeArrowheads="1"/>
          </p:cNvSpPr>
          <p:nvPr/>
        </p:nvSpPr>
        <p:spPr bwMode="auto">
          <a:xfrm>
            <a:off x="4419600" y="1088429"/>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FF0000"/>
                </a:solidFill>
              </a:rPr>
              <a:t>=</a:t>
            </a:r>
          </a:p>
        </p:txBody>
      </p:sp>
      <p:sp>
        <p:nvSpPr>
          <p:cNvPr id="5" name="Text Box 6"/>
          <p:cNvSpPr txBox="1">
            <a:spLocks noChangeArrowheads="1"/>
          </p:cNvSpPr>
          <p:nvPr/>
        </p:nvSpPr>
        <p:spPr bwMode="auto">
          <a:xfrm>
            <a:off x="5486400" y="478829"/>
            <a:ext cx="25908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FF0000"/>
                </a:solidFill>
              </a:rPr>
              <a:t>P</a:t>
            </a:r>
            <a:r>
              <a:rPr lang="en-US" altLang="en-US" sz="4000" u="sng" dirty="0">
                <a:solidFill>
                  <a:srgbClr val="FF0000"/>
                </a:solidFill>
              </a:rPr>
              <a:t>2</a:t>
            </a:r>
            <a:r>
              <a:rPr lang="en-US" altLang="en-US" sz="8800" u="sng" dirty="0">
                <a:solidFill>
                  <a:srgbClr val="002060"/>
                </a:solidFill>
              </a:rPr>
              <a:t>V</a:t>
            </a:r>
            <a:r>
              <a:rPr lang="en-US" altLang="en-US" sz="4000" u="sng" dirty="0">
                <a:solidFill>
                  <a:srgbClr val="002060"/>
                </a:solidFill>
              </a:rPr>
              <a:t>2</a:t>
            </a:r>
            <a:br>
              <a:rPr lang="en-US" altLang="en-US" sz="8800" u="sng" dirty="0">
                <a:solidFill>
                  <a:srgbClr val="002060"/>
                </a:solidFill>
              </a:rPr>
            </a:br>
            <a:r>
              <a:rPr lang="en-US" altLang="en-US" sz="8800" dirty="0">
                <a:solidFill>
                  <a:srgbClr val="002060"/>
                </a:solidFill>
              </a:rPr>
              <a:t> </a:t>
            </a:r>
            <a:r>
              <a:rPr lang="en-US" altLang="en-US" sz="8800" dirty="0">
                <a:solidFill>
                  <a:srgbClr val="FF0000"/>
                </a:solidFill>
              </a:rPr>
              <a:t>T</a:t>
            </a:r>
            <a:r>
              <a:rPr lang="en-US" altLang="en-US" sz="8800" baseline="-25000" dirty="0">
                <a:solidFill>
                  <a:srgbClr val="FF0000"/>
                </a:solidFill>
              </a:rPr>
              <a:t>2</a:t>
            </a:r>
          </a:p>
          <a:p>
            <a:pPr eaLnBrk="1" hangingPunct="1">
              <a:spcBef>
                <a:spcPct val="50000"/>
              </a:spcBef>
              <a:buFontTx/>
              <a:buNone/>
            </a:pPr>
            <a:endParaRPr lang="en-US" altLang="en-US" sz="1800" dirty="0">
              <a:solidFill>
                <a:srgbClr val="002060"/>
              </a:solidFill>
            </a:endParaRPr>
          </a:p>
        </p:txBody>
      </p:sp>
      <p:sp>
        <p:nvSpPr>
          <p:cNvPr id="6" name="TextBox 5"/>
          <p:cNvSpPr txBox="1"/>
          <p:nvPr/>
        </p:nvSpPr>
        <p:spPr>
          <a:xfrm>
            <a:off x="122583" y="3253779"/>
            <a:ext cx="8991600" cy="3108543"/>
          </a:xfrm>
          <a:prstGeom prst="rect">
            <a:avLst/>
          </a:prstGeom>
          <a:noFill/>
        </p:spPr>
        <p:txBody>
          <a:bodyPr wrap="square" rtlCol="0">
            <a:spAutoFit/>
          </a:bodyPr>
          <a:lstStyle/>
          <a:p>
            <a:r>
              <a:rPr lang="en-US" sz="2800" dirty="0"/>
              <a:t>55.  P and T are in a division relationship.  The only way</a:t>
            </a:r>
            <a:br>
              <a:rPr lang="en-US" sz="2800" dirty="0"/>
            </a:br>
            <a:r>
              <a:rPr lang="en-US" sz="2800" dirty="0"/>
              <a:t>       this stays equal is if the variables both increase, or</a:t>
            </a:r>
            <a:br>
              <a:rPr lang="en-US" sz="2800" dirty="0"/>
            </a:br>
            <a:r>
              <a:rPr lang="en-US" sz="2800" dirty="0"/>
              <a:t>       both decrease at the same time. </a:t>
            </a:r>
            <a:br>
              <a:rPr lang="en-US" sz="2800" dirty="0"/>
            </a:br>
            <a:br>
              <a:rPr lang="en-US" sz="2800" dirty="0"/>
            </a:br>
            <a:endParaRPr lang="en-US" sz="2800" dirty="0"/>
          </a:p>
          <a:p>
            <a:r>
              <a:rPr lang="en-US" sz="2800" dirty="0"/>
              <a:t>56.  Pressure and Temp </a:t>
            </a:r>
            <a:br>
              <a:rPr lang="en-US" sz="2800" dirty="0"/>
            </a:br>
            <a:r>
              <a:rPr lang="en-US" sz="2800" dirty="0"/>
              <a:t>        are directly proportional </a:t>
            </a:r>
            <a:endParaRPr lang="en-US" sz="4000" dirty="0">
              <a:solidFill>
                <a:srgbClr val="0000FF"/>
              </a:solidFill>
            </a:endParaRPr>
          </a:p>
        </p:txBody>
      </p:sp>
      <p:sp>
        <p:nvSpPr>
          <p:cNvPr id="8" name="Rectangle 7"/>
          <p:cNvSpPr/>
          <p:nvPr/>
        </p:nvSpPr>
        <p:spPr>
          <a:xfrm>
            <a:off x="4904874" y="4876801"/>
            <a:ext cx="1600200" cy="1754326"/>
          </a:xfrm>
          <a:prstGeom prst="rect">
            <a:avLst/>
          </a:prstGeom>
        </p:spPr>
        <p:txBody>
          <a:bodyPr wrap="square">
            <a:spAutoFit/>
          </a:bodyPr>
          <a:lstStyle/>
          <a:p>
            <a:pPr algn="ctr">
              <a:spcBef>
                <a:spcPct val="50000"/>
              </a:spcBef>
            </a:pPr>
            <a:r>
              <a:rPr lang="en-US" altLang="en-US" sz="5400" u="sng" dirty="0">
                <a:solidFill>
                  <a:srgbClr val="FF0000"/>
                </a:solidFill>
              </a:rPr>
              <a:t>P</a:t>
            </a:r>
            <a:r>
              <a:rPr lang="en-US" altLang="en-US" sz="5400" baseline="-25000" dirty="0">
                <a:solidFill>
                  <a:srgbClr val="FF0000"/>
                </a:solidFill>
              </a:rPr>
              <a:t>1</a:t>
            </a:r>
            <a:br>
              <a:rPr lang="en-US" altLang="en-US" sz="5400" u="sng" dirty="0">
                <a:solidFill>
                  <a:srgbClr val="002060"/>
                </a:solidFill>
              </a:rPr>
            </a:br>
            <a:r>
              <a:rPr lang="en-US" altLang="en-US" sz="5400" dirty="0">
                <a:solidFill>
                  <a:srgbClr val="FF0000"/>
                </a:solidFill>
              </a:rPr>
              <a:t>T</a:t>
            </a:r>
            <a:r>
              <a:rPr lang="en-US" altLang="en-US" sz="5400" baseline="-25000" dirty="0">
                <a:solidFill>
                  <a:srgbClr val="FF0000"/>
                </a:solidFill>
              </a:rPr>
              <a:t>1</a:t>
            </a:r>
          </a:p>
        </p:txBody>
      </p:sp>
      <p:sp>
        <p:nvSpPr>
          <p:cNvPr id="9" name="Text Box 5"/>
          <p:cNvSpPr txBox="1">
            <a:spLocks noChangeArrowheads="1"/>
          </p:cNvSpPr>
          <p:nvPr/>
        </p:nvSpPr>
        <p:spPr bwMode="auto">
          <a:xfrm>
            <a:off x="6428874" y="5338465"/>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FF0000"/>
                </a:solidFill>
              </a:rPr>
              <a:t>=</a:t>
            </a:r>
          </a:p>
        </p:txBody>
      </p:sp>
      <p:sp>
        <p:nvSpPr>
          <p:cNvPr id="10" name="Rectangle 9"/>
          <p:cNvSpPr/>
          <p:nvPr/>
        </p:nvSpPr>
        <p:spPr>
          <a:xfrm>
            <a:off x="7040479" y="4876800"/>
            <a:ext cx="1600200" cy="1754326"/>
          </a:xfrm>
          <a:prstGeom prst="rect">
            <a:avLst/>
          </a:prstGeom>
        </p:spPr>
        <p:txBody>
          <a:bodyPr wrap="square">
            <a:spAutoFit/>
          </a:bodyPr>
          <a:lstStyle/>
          <a:p>
            <a:pPr algn="ctr">
              <a:spcBef>
                <a:spcPct val="50000"/>
              </a:spcBef>
            </a:pPr>
            <a:r>
              <a:rPr lang="en-US" altLang="en-US" sz="5400" u="sng" dirty="0">
                <a:solidFill>
                  <a:srgbClr val="FF0000"/>
                </a:solidFill>
              </a:rPr>
              <a:t>P</a:t>
            </a:r>
            <a:r>
              <a:rPr lang="en-US" altLang="en-US" sz="5400" baseline="-25000" dirty="0">
                <a:solidFill>
                  <a:srgbClr val="FF0000"/>
                </a:solidFill>
              </a:rPr>
              <a:t>2</a:t>
            </a:r>
            <a:br>
              <a:rPr lang="en-US" altLang="en-US" sz="5400" u="sng" dirty="0">
                <a:solidFill>
                  <a:srgbClr val="002060"/>
                </a:solidFill>
              </a:rPr>
            </a:br>
            <a:r>
              <a:rPr lang="en-US" altLang="en-US" sz="5400" dirty="0">
                <a:solidFill>
                  <a:srgbClr val="FF0000"/>
                </a:solidFill>
              </a:rPr>
              <a:t>T</a:t>
            </a:r>
            <a:r>
              <a:rPr lang="en-US" altLang="en-US" sz="5400" baseline="-25000" dirty="0">
                <a:solidFill>
                  <a:srgbClr val="FF0000"/>
                </a:solidFill>
              </a:rPr>
              <a:t>2</a:t>
            </a:r>
          </a:p>
        </p:txBody>
      </p:sp>
    </p:spTree>
    <p:extLst>
      <p:ext uri="{BB962C8B-B14F-4D97-AF65-F5344CB8AC3E}">
        <p14:creationId xmlns:p14="http://schemas.microsoft.com/office/powerpoint/2010/main" val="38394369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584775"/>
          </a:xfrm>
          <a:prstGeom prst="rect">
            <a:avLst/>
          </a:prstGeom>
          <a:noFill/>
        </p:spPr>
        <p:txBody>
          <a:bodyPr wrap="square" rtlCol="0">
            <a:spAutoFit/>
          </a:bodyPr>
          <a:lstStyle/>
          <a:p>
            <a:r>
              <a:rPr lang="en-US" sz="3200" dirty="0"/>
              <a:t>57.  Write this </a:t>
            </a:r>
            <a:r>
              <a:rPr lang="en-US" sz="3200" b="1" dirty="0">
                <a:solidFill>
                  <a:srgbClr val="FF0000"/>
                </a:solidFill>
              </a:rPr>
              <a:t>RED</a:t>
            </a:r>
            <a:r>
              <a:rPr lang="en-US" sz="3200" dirty="0"/>
              <a:t> formula.   </a:t>
            </a:r>
          </a:p>
        </p:txBody>
      </p:sp>
      <p:sp>
        <p:nvSpPr>
          <p:cNvPr id="3" name="Text Box 4"/>
          <p:cNvSpPr txBox="1">
            <a:spLocks noChangeArrowheads="1"/>
          </p:cNvSpPr>
          <p:nvPr/>
        </p:nvSpPr>
        <p:spPr bwMode="auto">
          <a:xfrm>
            <a:off x="1028700" y="914400"/>
            <a:ext cx="350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chemeClr val="tx1">
                    <a:lumMod val="95000"/>
                    <a:lumOff val="5000"/>
                  </a:schemeClr>
                </a:solidFill>
              </a:rPr>
              <a:t>P</a:t>
            </a:r>
            <a:r>
              <a:rPr lang="en-US" altLang="en-US" sz="4000" u="sng" dirty="0">
                <a:solidFill>
                  <a:schemeClr val="tx1">
                    <a:lumMod val="95000"/>
                    <a:lumOff val="5000"/>
                  </a:schemeClr>
                </a:solidFill>
              </a:rPr>
              <a:t>1</a:t>
            </a:r>
            <a:r>
              <a:rPr lang="en-US" altLang="en-US" sz="8800" u="sng" dirty="0">
                <a:solidFill>
                  <a:srgbClr val="FF0000"/>
                </a:solidFill>
              </a:rPr>
              <a:t>V</a:t>
            </a:r>
            <a:r>
              <a:rPr lang="en-US" altLang="en-US" sz="4000" u="sng" dirty="0">
                <a:solidFill>
                  <a:srgbClr val="FF0000"/>
                </a:solidFill>
              </a:rPr>
              <a:t>1</a:t>
            </a:r>
            <a:br>
              <a:rPr lang="en-US" altLang="en-US" sz="8800" u="sng" dirty="0">
                <a:solidFill>
                  <a:srgbClr val="002060"/>
                </a:solidFill>
              </a:rPr>
            </a:br>
            <a:r>
              <a:rPr lang="en-US" altLang="en-US" sz="8800" dirty="0">
                <a:solidFill>
                  <a:srgbClr val="FF0000"/>
                </a:solidFill>
              </a:rPr>
              <a:t>T</a:t>
            </a:r>
            <a:r>
              <a:rPr lang="en-US" altLang="en-US" sz="8800" baseline="-25000" dirty="0">
                <a:solidFill>
                  <a:srgbClr val="FF0000"/>
                </a:solidFill>
              </a:rPr>
              <a:t>1</a:t>
            </a:r>
          </a:p>
        </p:txBody>
      </p:sp>
      <p:sp>
        <p:nvSpPr>
          <p:cNvPr id="4" name="Text Box 5"/>
          <p:cNvSpPr txBox="1">
            <a:spLocks noChangeArrowheads="1"/>
          </p:cNvSpPr>
          <p:nvPr/>
        </p:nvSpPr>
        <p:spPr bwMode="auto">
          <a:xfrm>
            <a:off x="4381500" y="1524000"/>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FF0000"/>
                </a:solidFill>
              </a:rPr>
              <a:t>=</a:t>
            </a:r>
          </a:p>
        </p:txBody>
      </p:sp>
      <p:sp>
        <p:nvSpPr>
          <p:cNvPr id="5" name="Text Box 6"/>
          <p:cNvSpPr txBox="1">
            <a:spLocks noChangeArrowheads="1"/>
          </p:cNvSpPr>
          <p:nvPr/>
        </p:nvSpPr>
        <p:spPr bwMode="auto">
          <a:xfrm>
            <a:off x="5448300" y="914400"/>
            <a:ext cx="25908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chemeClr val="tx1">
                    <a:lumMod val="95000"/>
                    <a:lumOff val="5000"/>
                  </a:schemeClr>
                </a:solidFill>
              </a:rPr>
              <a:t>P</a:t>
            </a:r>
            <a:r>
              <a:rPr lang="en-US" altLang="en-US" sz="4000" u="sng" dirty="0">
                <a:solidFill>
                  <a:schemeClr val="tx1">
                    <a:lumMod val="95000"/>
                    <a:lumOff val="5000"/>
                  </a:schemeClr>
                </a:solidFill>
              </a:rPr>
              <a:t>2</a:t>
            </a:r>
            <a:r>
              <a:rPr lang="en-US" altLang="en-US" sz="8800" u="sng" dirty="0">
                <a:solidFill>
                  <a:srgbClr val="FF0000"/>
                </a:solidFill>
              </a:rPr>
              <a:t>V</a:t>
            </a:r>
            <a:r>
              <a:rPr lang="en-US" altLang="en-US" sz="4000" u="sng" dirty="0">
                <a:solidFill>
                  <a:srgbClr val="FF0000"/>
                </a:solidFill>
              </a:rPr>
              <a:t>2</a:t>
            </a:r>
            <a:br>
              <a:rPr lang="en-US" altLang="en-US" sz="8800" u="sng" dirty="0">
                <a:solidFill>
                  <a:srgbClr val="002060"/>
                </a:solidFill>
              </a:rPr>
            </a:br>
            <a:r>
              <a:rPr lang="en-US" altLang="en-US" sz="8800" dirty="0">
                <a:solidFill>
                  <a:srgbClr val="002060"/>
                </a:solidFill>
              </a:rPr>
              <a:t> </a:t>
            </a:r>
            <a:r>
              <a:rPr lang="en-US" altLang="en-US" sz="8800" dirty="0">
                <a:solidFill>
                  <a:srgbClr val="FF0000"/>
                </a:solidFill>
              </a:rPr>
              <a:t>T</a:t>
            </a:r>
            <a:r>
              <a:rPr lang="en-US" altLang="en-US" sz="8800" baseline="-25000" dirty="0">
                <a:solidFill>
                  <a:srgbClr val="FF0000"/>
                </a:solidFill>
              </a:rPr>
              <a:t>2</a:t>
            </a:r>
          </a:p>
          <a:p>
            <a:pPr eaLnBrk="1" hangingPunct="1">
              <a:spcBef>
                <a:spcPct val="50000"/>
              </a:spcBef>
              <a:buFontTx/>
              <a:buNone/>
            </a:pPr>
            <a:endParaRPr lang="en-US" altLang="en-US" sz="1800" dirty="0">
              <a:solidFill>
                <a:srgbClr val="002060"/>
              </a:solidFill>
            </a:endParaRPr>
          </a:p>
        </p:txBody>
      </p:sp>
      <p:sp>
        <p:nvSpPr>
          <p:cNvPr id="6" name="TextBox 5"/>
          <p:cNvSpPr txBox="1"/>
          <p:nvPr/>
        </p:nvSpPr>
        <p:spPr>
          <a:xfrm>
            <a:off x="304800" y="3810000"/>
            <a:ext cx="8686800" cy="2677656"/>
          </a:xfrm>
          <a:prstGeom prst="rect">
            <a:avLst/>
          </a:prstGeom>
          <a:noFill/>
        </p:spPr>
        <p:txBody>
          <a:bodyPr wrap="square" rtlCol="0">
            <a:spAutoFit/>
          </a:bodyPr>
          <a:lstStyle/>
          <a:p>
            <a:r>
              <a:rPr lang="en-US" sz="2800" dirty="0"/>
              <a:t>58.  V and T are in a division relationship.  The only way </a:t>
            </a:r>
            <a:br>
              <a:rPr lang="en-US" sz="2800" dirty="0"/>
            </a:br>
            <a:r>
              <a:rPr lang="en-US" sz="2800" dirty="0"/>
              <a:t>        this stays equal is if the variables both increase, or </a:t>
            </a:r>
            <a:br>
              <a:rPr lang="en-US" sz="2800" dirty="0"/>
            </a:br>
            <a:r>
              <a:rPr lang="en-US" sz="2800" dirty="0"/>
              <a:t>        both decrease at the same time.</a:t>
            </a:r>
            <a:br>
              <a:rPr lang="en-US" sz="2800" dirty="0"/>
            </a:br>
            <a:br>
              <a:rPr lang="en-US" sz="2800" dirty="0"/>
            </a:br>
            <a:r>
              <a:rPr lang="en-US" sz="2800" dirty="0"/>
              <a:t>59.  Volume and Temp are</a:t>
            </a:r>
            <a:br>
              <a:rPr lang="en-US" sz="2800" dirty="0"/>
            </a:br>
            <a:r>
              <a:rPr lang="en-US" sz="2800" dirty="0"/>
              <a:t>        Directly Proportional  </a:t>
            </a:r>
            <a:endParaRPr lang="en-US" sz="4000" dirty="0">
              <a:solidFill>
                <a:srgbClr val="0000FF"/>
              </a:solidFill>
            </a:endParaRPr>
          </a:p>
        </p:txBody>
      </p:sp>
      <p:sp>
        <p:nvSpPr>
          <p:cNvPr id="8" name="Rectangle 7"/>
          <p:cNvSpPr/>
          <p:nvPr/>
        </p:nvSpPr>
        <p:spPr>
          <a:xfrm>
            <a:off x="4904874" y="4876801"/>
            <a:ext cx="1600200" cy="1754326"/>
          </a:xfrm>
          <a:prstGeom prst="rect">
            <a:avLst/>
          </a:prstGeom>
        </p:spPr>
        <p:txBody>
          <a:bodyPr wrap="square">
            <a:spAutoFit/>
          </a:bodyPr>
          <a:lstStyle/>
          <a:p>
            <a:pPr algn="ctr">
              <a:spcBef>
                <a:spcPct val="50000"/>
              </a:spcBef>
            </a:pPr>
            <a:r>
              <a:rPr lang="en-US" altLang="en-US" sz="5400" u="sng" dirty="0">
                <a:solidFill>
                  <a:srgbClr val="FF0000"/>
                </a:solidFill>
              </a:rPr>
              <a:t>V</a:t>
            </a:r>
            <a:r>
              <a:rPr lang="en-US" altLang="en-US" sz="5400" baseline="-25000" dirty="0">
                <a:solidFill>
                  <a:srgbClr val="FF0000"/>
                </a:solidFill>
              </a:rPr>
              <a:t>1</a:t>
            </a:r>
            <a:br>
              <a:rPr lang="en-US" altLang="en-US" sz="5400" u="sng" dirty="0">
                <a:solidFill>
                  <a:srgbClr val="002060"/>
                </a:solidFill>
              </a:rPr>
            </a:br>
            <a:r>
              <a:rPr lang="en-US" altLang="en-US" sz="5400" dirty="0">
                <a:solidFill>
                  <a:srgbClr val="FF0000"/>
                </a:solidFill>
              </a:rPr>
              <a:t>T</a:t>
            </a:r>
            <a:r>
              <a:rPr lang="en-US" altLang="en-US" sz="5400" baseline="-25000" dirty="0">
                <a:solidFill>
                  <a:srgbClr val="FF0000"/>
                </a:solidFill>
              </a:rPr>
              <a:t>1</a:t>
            </a:r>
          </a:p>
        </p:txBody>
      </p:sp>
      <p:sp>
        <p:nvSpPr>
          <p:cNvPr id="9" name="Text Box 5"/>
          <p:cNvSpPr txBox="1">
            <a:spLocks noChangeArrowheads="1"/>
          </p:cNvSpPr>
          <p:nvPr/>
        </p:nvSpPr>
        <p:spPr bwMode="auto">
          <a:xfrm>
            <a:off x="6428874" y="5338465"/>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FF0000"/>
                </a:solidFill>
              </a:rPr>
              <a:t>=</a:t>
            </a:r>
          </a:p>
        </p:txBody>
      </p:sp>
      <p:sp>
        <p:nvSpPr>
          <p:cNvPr id="10" name="Rectangle 9"/>
          <p:cNvSpPr/>
          <p:nvPr/>
        </p:nvSpPr>
        <p:spPr>
          <a:xfrm>
            <a:off x="7040479" y="4876800"/>
            <a:ext cx="1600200" cy="1754326"/>
          </a:xfrm>
          <a:prstGeom prst="rect">
            <a:avLst/>
          </a:prstGeom>
        </p:spPr>
        <p:txBody>
          <a:bodyPr wrap="square">
            <a:spAutoFit/>
          </a:bodyPr>
          <a:lstStyle/>
          <a:p>
            <a:pPr algn="ctr">
              <a:spcBef>
                <a:spcPct val="50000"/>
              </a:spcBef>
            </a:pPr>
            <a:r>
              <a:rPr lang="en-US" altLang="en-US" sz="5400" u="sng" dirty="0">
                <a:solidFill>
                  <a:srgbClr val="FF0000"/>
                </a:solidFill>
              </a:rPr>
              <a:t>V</a:t>
            </a:r>
            <a:r>
              <a:rPr lang="en-US" altLang="en-US" sz="5400" baseline="-25000" dirty="0">
                <a:solidFill>
                  <a:srgbClr val="FF0000"/>
                </a:solidFill>
              </a:rPr>
              <a:t>2</a:t>
            </a:r>
            <a:br>
              <a:rPr lang="en-US" altLang="en-US" sz="5400" u="sng" dirty="0">
                <a:solidFill>
                  <a:srgbClr val="002060"/>
                </a:solidFill>
              </a:rPr>
            </a:br>
            <a:r>
              <a:rPr lang="en-US" altLang="en-US" sz="5400" dirty="0">
                <a:solidFill>
                  <a:srgbClr val="FF0000"/>
                </a:solidFill>
              </a:rPr>
              <a:t>T</a:t>
            </a:r>
            <a:r>
              <a:rPr lang="en-US" altLang="en-US" sz="5400" baseline="-25000" dirty="0">
                <a:solidFill>
                  <a:srgbClr val="FF0000"/>
                </a:solidFill>
              </a:rPr>
              <a:t>2</a:t>
            </a:r>
          </a:p>
        </p:txBody>
      </p:sp>
    </p:spTree>
    <p:extLst>
      <p:ext uri="{BB962C8B-B14F-4D97-AF65-F5344CB8AC3E}">
        <p14:creationId xmlns:p14="http://schemas.microsoft.com/office/powerpoint/2010/main" val="35515171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3293209"/>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60.  </a:t>
            </a:r>
            <a:r>
              <a:rPr lang="en-US" sz="4400" dirty="0">
                <a:latin typeface="Times New Roman" panose="02020603050405020304" pitchFamily="18" charset="0"/>
                <a:cs typeface="Times New Roman" panose="02020603050405020304" pitchFamily="18" charset="0"/>
              </a:rPr>
              <a:t>Kinetic Molecular Theory of Gases.  You need to be familiar with these 7 points.  Make flashcards and learn them (the truth and the “fibs”).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1083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324535"/>
          </a:xfrm>
          <a:prstGeom prst="rect">
            <a:avLst/>
          </a:prstGeom>
          <a:noFill/>
        </p:spPr>
        <p:txBody>
          <a:bodyPr wrap="square" rtlCol="0">
            <a:spAutoFit/>
          </a:bodyPr>
          <a:lstStyle/>
          <a:p>
            <a:pPr>
              <a:spcBef>
                <a:spcPct val="50000"/>
              </a:spcBef>
              <a:defRPr/>
            </a:pPr>
            <a:r>
              <a:rPr lang="en-US" sz="4400" dirty="0">
                <a:latin typeface="Times New Roman" panose="02020603050405020304" pitchFamily="18" charset="0"/>
                <a:cs typeface="Times New Roman" panose="02020603050405020304" pitchFamily="18" charset="0"/>
              </a:rPr>
              <a:t>A. </a:t>
            </a:r>
            <a:r>
              <a:rPr lang="en-US" altLang="en-US" sz="4400" dirty="0">
                <a:latin typeface="Times New Roman" panose="02020603050405020304" pitchFamily="18" charset="0"/>
                <a:cs typeface="Times New Roman" panose="02020603050405020304" pitchFamily="18" charset="0"/>
              </a:rPr>
              <a:t>Gas Particles are in random, constant, straight line motion.</a:t>
            </a:r>
          </a:p>
          <a:p>
            <a:pPr>
              <a:spcBef>
                <a:spcPct val="50000"/>
              </a:spcBef>
              <a:defRPr/>
            </a:pPr>
            <a:r>
              <a:rPr lang="en-US" altLang="en-US" sz="3600" dirty="0">
                <a:solidFill>
                  <a:srgbClr val="0000FF"/>
                </a:solidFill>
                <a:latin typeface="Times New Roman" panose="02020603050405020304" pitchFamily="18" charset="0"/>
                <a:cs typeface="Times New Roman" panose="02020603050405020304" pitchFamily="18" charset="0"/>
              </a:rPr>
              <a:t>This is TRUE, particles (atoms or molecules) only move straight, no curves or loops allowed.   If gases slowed down, they’d clump up into liquids, which is not allowed if you want to be a gas.  </a:t>
            </a:r>
          </a:p>
          <a:p>
            <a:pPr>
              <a:spcBef>
                <a:spcPct val="50000"/>
              </a:spcBef>
              <a:defRPr/>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Both ideal and real gases follow this exactly.</a:t>
            </a:r>
          </a:p>
        </p:txBody>
      </p:sp>
    </p:spTree>
    <p:extLst>
      <p:ext uri="{BB962C8B-B14F-4D97-AF65-F5344CB8AC3E}">
        <p14:creationId xmlns:p14="http://schemas.microsoft.com/office/powerpoint/2010/main" val="33212313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46769"/>
          </a:xfrm>
          <a:prstGeom prst="rect">
            <a:avLst/>
          </a:prstGeom>
          <a:noFill/>
        </p:spPr>
        <p:txBody>
          <a:bodyPr wrap="square" rtlCol="0">
            <a:spAutoFit/>
          </a:bodyPr>
          <a:lstStyle/>
          <a:p>
            <a:pPr marL="514350" indent="-514350">
              <a:spcBef>
                <a:spcPct val="50000"/>
              </a:spcBef>
              <a:buFontTx/>
              <a:buAutoNum type="alphaUcPeriod" startAt="2"/>
              <a:defRPr/>
            </a:pPr>
            <a:r>
              <a:rPr lang="en-US" altLang="en-US" sz="2800" dirty="0">
                <a:latin typeface="Times New Roman" panose="02020603050405020304" pitchFamily="18" charset="0"/>
                <a:cs typeface="Times New Roman" panose="02020603050405020304" pitchFamily="18" charset="0"/>
              </a:rPr>
              <a:t>Gas particles are separated from each other by vast distances from each other, relative to their actual sizes.</a:t>
            </a:r>
            <a:br>
              <a:rPr lang="en-US" altLang="en-US" sz="2800" dirty="0">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Particles take up MUCH LESS space of a gas compared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to the “empty” volume the particles move in. </a:t>
            </a:r>
            <a:br>
              <a:rPr lang="en-US" altLang="en-US" sz="2800" dirty="0">
                <a:solidFill>
                  <a:srgbClr val="0000FF"/>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Both ideal and real gases follow this exactly.</a:t>
            </a:r>
            <a:r>
              <a:rPr lang="en-US" altLang="en-US" sz="2800" dirty="0">
                <a:solidFill>
                  <a:srgbClr val="0000FF"/>
                </a:solidFill>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pic>
        <p:nvPicPr>
          <p:cNvPr id="1026" name="Picture 2" descr="Image result for gas molecules">
            <a:extLst>
              <a:ext uri="{FF2B5EF4-FFF2-40B4-BE49-F238E27FC236}">
                <a16:creationId xmlns:a16="http://schemas.microsoft.com/office/drawing/2014/main" id="{5BD01646-6C76-41B4-B502-450798B49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19" y="2246769"/>
            <a:ext cx="8081857" cy="460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9118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937"/>
            <a:ext cx="9144000" cy="2277547"/>
          </a:xfrm>
          <a:prstGeom prst="rect">
            <a:avLst/>
          </a:prstGeom>
          <a:noFill/>
        </p:spPr>
        <p:txBody>
          <a:bodyPr wrap="square" rtlCol="0">
            <a:spAutoFit/>
          </a:bodyPr>
          <a:lstStyle/>
          <a:p>
            <a:r>
              <a:rPr lang="en-US" altLang="en-US" sz="2800" dirty="0">
                <a:latin typeface="Times New Roman" panose="02020603050405020304" pitchFamily="18" charset="0"/>
                <a:cs typeface="Times New Roman" panose="02020603050405020304" pitchFamily="18" charset="0"/>
              </a:rPr>
              <a:t>C.  The particles of gas act as small hard spheres.</a:t>
            </a:r>
            <a:br>
              <a:rPr lang="en-US" altLang="en-US" sz="2800"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    </a:t>
            </a:r>
            <a:br>
              <a:rPr lang="en-US" altLang="en-US" b="1" dirty="0">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They are not really hard (the nuclei are just surrounded by electrons, which are also “mostly not there”) but they do bang into each other a lot and bounce off each other too.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They ACT like small, hard spheres, but molecules all have shape, and hardly any real gases are “spherical”.</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AutoShape 2" descr="Image result for gas particles are like sphe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gas particles are like sphe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782301"/>
            <a:ext cx="5429250" cy="406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81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08653"/>
          </a:xfrm>
          <a:prstGeom prst="rect">
            <a:avLst/>
          </a:prstGeom>
          <a:noFill/>
        </p:spPr>
        <p:txBody>
          <a:bodyPr wrap="square" rtlCol="0">
            <a:spAutoFit/>
          </a:bodyPr>
          <a:lstStyle/>
          <a:p>
            <a:pPr>
              <a:spcBef>
                <a:spcPct val="50000"/>
              </a:spcBef>
              <a:defRPr/>
            </a:pPr>
            <a:r>
              <a:rPr lang="en-US" altLang="en-US" sz="2800" dirty="0">
                <a:latin typeface="Times New Roman" panose="02020603050405020304" pitchFamily="18" charset="0"/>
                <a:cs typeface="Times New Roman" panose="02020603050405020304" pitchFamily="18" charset="0"/>
              </a:rPr>
              <a:t>D.  The gas particles (atoms or molecules) have no attraction</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or repulsion for each other.  </a:t>
            </a:r>
            <a:br>
              <a:rPr lang="en-US" altLang="en-US" sz="2800"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sz="2000" b="1" u="sng" dirty="0">
                <a:solidFill>
                  <a:schemeClr val="tx1">
                    <a:lumMod val="95000"/>
                    <a:lumOff val="5000"/>
                  </a:schemeClr>
                </a:solidFill>
                <a:latin typeface="Times New Roman" panose="02020603050405020304" pitchFamily="18" charset="0"/>
                <a:cs typeface="Times New Roman" panose="02020603050405020304" pitchFamily="18" charset="0"/>
              </a:rPr>
              <a:t>This is not really true</a:t>
            </a:r>
            <a:r>
              <a:rPr lang="en-US" altLang="en-US" sz="2000" dirty="0">
                <a:solidFill>
                  <a:srgbClr val="0000FF"/>
                </a:solidFill>
                <a:latin typeface="Times New Roman" panose="02020603050405020304" pitchFamily="18" charset="0"/>
                <a:cs typeface="Times New Roman" panose="02020603050405020304" pitchFamily="18" charset="0"/>
              </a:rPr>
              <a:t>, the gas atoms or molecules DO have some attraction for each </a:t>
            </a: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   other, and some repel from each other.  This does lead to a decrease in the total kinetic </a:t>
            </a: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   energy of the gas - which would eventually slow the particles down until they could </a:t>
            </a: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   form into a liquid.  </a:t>
            </a:r>
          </a:p>
          <a:p>
            <a:pPr>
              <a:spcBef>
                <a:spcPct val="50000"/>
              </a:spcBef>
              <a:defRPr/>
            </a:pPr>
            <a:r>
              <a:rPr lang="en-US" altLang="en-US" sz="2000" dirty="0">
                <a:solidFill>
                  <a:srgbClr val="0000FF"/>
                </a:solidFill>
                <a:latin typeface="Times New Roman" panose="02020603050405020304" pitchFamily="18" charset="0"/>
                <a:cs typeface="Times New Roman" panose="02020603050405020304" pitchFamily="18" charset="0"/>
              </a:rPr>
              <a:t>  Gases generally do not become liquids, because the small loss of energy caused by the   </a:t>
            </a:r>
            <a:br>
              <a:rPr lang="en-US" altLang="en-US" sz="2000" dirty="0">
                <a:solidFill>
                  <a:srgbClr val="0000FF"/>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  weak, but real attraction and repulsion is offset by the Sun’s energy (every day).</a:t>
            </a:r>
          </a:p>
          <a:p>
            <a:endParaRPr lang="en-US" dirty="0"/>
          </a:p>
        </p:txBody>
      </p:sp>
      <p:sp>
        <p:nvSpPr>
          <p:cNvPr id="3" name="AutoShape 2" descr="Image result for cartoon sunri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Image result for cartoon sunri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203032"/>
            <a:ext cx="9144000" cy="273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8101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a:spcBef>
                <a:spcPct val="50000"/>
              </a:spcBef>
              <a:defRPr/>
            </a:pPr>
            <a:r>
              <a:rPr lang="en-US" altLang="en-US" sz="2800" dirty="0">
                <a:solidFill>
                  <a:srgbClr val="0000FF"/>
                </a:solidFill>
                <a:latin typeface="Times New Roman" panose="02020603050405020304" pitchFamily="18" charset="0"/>
                <a:cs typeface="Times New Roman" panose="02020603050405020304" pitchFamily="18" charset="0"/>
              </a:rPr>
              <a:t>E.  The collisions between gas particles are ELASTIC.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Gas particles do transfer their energy from particle to</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particle when they collide, but they DO LOSE SOME</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energy.  </a:t>
            </a:r>
            <a:br>
              <a:rPr lang="en-US" altLang="en-US" sz="2800" dirty="0">
                <a:latin typeface="Times New Roman" panose="02020603050405020304" pitchFamily="18" charset="0"/>
                <a:cs typeface="Times New Roman" panose="02020603050405020304" pitchFamily="18" charset="0"/>
              </a:rPr>
            </a:b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This isn’t quite true either, but it seems like it is.  All of the gases that I know about always stay gases.  If there was a loss of energy due to the collisions creating heat, then the gases would literally slow down and turn into a liquid.   </a:t>
            </a:r>
          </a:p>
          <a:p>
            <a:pPr>
              <a:spcBef>
                <a:spcPct val="50000"/>
              </a:spcBef>
              <a:defRPr/>
            </a:pPr>
            <a:endParaRPr lang="en-US" altLang="en-US" sz="2000" dirty="0">
              <a:latin typeface="Times New Roman" panose="02020603050405020304" pitchFamily="18" charset="0"/>
              <a:cs typeface="Times New Roman" panose="02020603050405020304" pitchFamily="18" charset="0"/>
            </a:endParaRPr>
          </a:p>
          <a:p>
            <a:pPr>
              <a:spcBef>
                <a:spcPct val="50000"/>
              </a:spcBef>
              <a:defRPr/>
            </a:pPr>
            <a:r>
              <a:rPr lang="en-US" altLang="en-US" sz="2000" dirty="0">
                <a:latin typeface="Times New Roman" panose="02020603050405020304" pitchFamily="18" charset="0"/>
                <a:cs typeface="Times New Roman" panose="02020603050405020304" pitchFamily="18" charset="0"/>
              </a:rPr>
              <a:t>They don’t turn in to liquids.  </a:t>
            </a:r>
            <a:br>
              <a:rPr lang="en-US" altLang="en-US" sz="2000" dirty="0">
                <a:latin typeface="Times New Roman" panose="02020603050405020304" pitchFamily="18" charset="0"/>
                <a:cs typeface="Times New Roman" panose="02020603050405020304" pitchFamily="18" charset="0"/>
              </a:rPr>
            </a:br>
            <a:br>
              <a:rPr lang="en-US" altLang="en-US" sz="2000" dirty="0">
                <a:latin typeface="Times New Roman" panose="02020603050405020304" pitchFamily="18" charset="0"/>
                <a:cs typeface="Times New Roman" panose="02020603050405020304" pitchFamily="18" charset="0"/>
              </a:rPr>
            </a:b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They do give off some heat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(remember in lab).  </a:t>
            </a:r>
            <a:br>
              <a:rPr lang="en-US" altLang="en-US" sz="20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cs typeface="Times New Roman" panose="02020603050405020304" pitchFamily="18" charset="0"/>
            </a:endParaRPr>
          </a:p>
          <a:p>
            <a:pPr>
              <a:spcBef>
                <a:spcPct val="50000"/>
              </a:spcBef>
              <a:defRPr/>
            </a:pPr>
            <a:r>
              <a:rPr lang="en-US" altLang="en-US" sz="2000" dirty="0">
                <a:latin typeface="Times New Roman" panose="02020603050405020304" pitchFamily="18" charset="0"/>
                <a:cs typeface="Times New Roman" panose="02020603050405020304" pitchFamily="18" charset="0"/>
              </a:rPr>
              <a:t>But that heat loss is made up by</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Sun everyday.  </a:t>
            </a:r>
          </a:p>
          <a:p>
            <a:endParaRPr lang="en-US" dirty="0"/>
          </a:p>
        </p:txBody>
      </p:sp>
      <p:pic>
        <p:nvPicPr>
          <p:cNvPr id="9218" name="Picture 2" descr="Image result for particles bouncing around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0"/>
            <a:ext cx="5334000" cy="370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269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23549"/>
          </a:xfrm>
          <a:prstGeom prst="rect">
            <a:avLst/>
          </a:prstGeom>
          <a:noFill/>
        </p:spPr>
        <p:txBody>
          <a:bodyPr wrap="square" rtlCol="0">
            <a:spAutoFit/>
          </a:bodyPr>
          <a:lstStyle/>
          <a:p>
            <a:pPr>
              <a:spcBef>
                <a:spcPct val="50000"/>
              </a:spcBef>
              <a:defRPr/>
            </a:pPr>
            <a:r>
              <a:rPr lang="en-US" altLang="en-US" sz="2800" dirty="0">
                <a:solidFill>
                  <a:srgbClr val="0000FF"/>
                </a:solidFill>
                <a:latin typeface="Times New Roman" panose="02020603050405020304" pitchFamily="18" charset="0"/>
                <a:cs typeface="Times New Roman" panose="02020603050405020304" pitchFamily="18" charset="0"/>
              </a:rPr>
              <a:t>F.  Ideal gases can be compressed indefinitely but they remain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gases.  They do NOT become liquids (or worse! Solids).  </a:t>
            </a:r>
          </a:p>
          <a:p>
            <a:pPr>
              <a:spcBef>
                <a:spcPct val="50000"/>
              </a:spcBef>
              <a:defRPr/>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This is also untrue.  Real gases (all gases) can be compressed only so far before they </a:t>
            </a:r>
            <a:b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become liquids.  But gases in our real life appear to always remain gases.</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242" name="Picture 2" descr="Image result for particles of gas being compress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328" y="2209800"/>
            <a:ext cx="7243472" cy="411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76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2431435"/>
          </a:xfrm>
          <a:prstGeom prst="rect">
            <a:avLst/>
          </a:prstGeom>
          <a:noFill/>
        </p:spPr>
        <p:txBody>
          <a:bodyPr wrap="square" rtlCol="0">
            <a:spAutoFit/>
          </a:bodyPr>
          <a:lstStyle/>
          <a:p>
            <a:pPr marL="514350" indent="-514350">
              <a:buAutoNum type="alphaUcPeriod" startAt="7"/>
            </a:pPr>
            <a:r>
              <a:rPr lang="en-US" altLang="en-US" sz="2800" dirty="0">
                <a:solidFill>
                  <a:srgbClr val="0000FF"/>
                </a:solidFill>
                <a:latin typeface="Times New Roman" panose="02020603050405020304" pitchFamily="18" charset="0"/>
                <a:cs typeface="Times New Roman" panose="02020603050405020304" pitchFamily="18" charset="0"/>
              </a:rPr>
              <a:t>The average Kinetic Energy is directly proportional to the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Kelvin Temperature of a gas.</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Kinetic energy and temperature always move together.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KE increased, then Temp increases at the same time.</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KE decreases, then the Temp decreases too.</a:t>
            </a: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50" name="Picture 2" descr="Image result for deflated cold balloon">
            <a:extLst>
              <a:ext uri="{FF2B5EF4-FFF2-40B4-BE49-F238E27FC236}">
                <a16:creationId xmlns:a16="http://schemas.microsoft.com/office/drawing/2014/main" id="{21D8B64D-1FB4-498C-BE00-B48D388FEF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52" r="4459"/>
          <a:stretch/>
        </p:blipFill>
        <p:spPr bwMode="auto">
          <a:xfrm>
            <a:off x="2015159" y="2667000"/>
            <a:ext cx="3197607" cy="26868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miley balloon">
            <a:extLst>
              <a:ext uri="{FF2B5EF4-FFF2-40B4-BE49-F238E27FC236}">
                <a16:creationId xmlns:a16="http://schemas.microsoft.com/office/drawing/2014/main" id="{39D82C84-C795-4AEA-A509-1372AD16F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720" y="2286000"/>
            <a:ext cx="3105150" cy="3788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388949-4BB1-419D-A732-DF9AE3A94798}"/>
              </a:ext>
            </a:extLst>
          </p:cNvPr>
          <p:cNvSpPr txBox="1"/>
          <p:nvPr/>
        </p:nvSpPr>
        <p:spPr>
          <a:xfrm>
            <a:off x="225831" y="5353878"/>
            <a:ext cx="8692338"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Cold balloons,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with low Kinetic Energy, have weaker and less collisions.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Hot balloons, with high Kinetic Energy, have greater and more frequent collisions.   </a:t>
            </a:r>
          </a:p>
        </p:txBody>
      </p:sp>
    </p:spTree>
    <p:extLst>
      <p:ext uri="{BB962C8B-B14F-4D97-AF65-F5344CB8AC3E}">
        <p14:creationId xmlns:p14="http://schemas.microsoft.com/office/powerpoint/2010/main" val="83022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2246769"/>
          </a:xfrm>
          <a:prstGeom prst="rect">
            <a:avLst/>
          </a:prstGeom>
        </p:spPr>
        <p:txBody>
          <a:bodyPr wrap="square">
            <a:spAutoFit/>
          </a:bodyPr>
          <a:lstStyle/>
          <a:p>
            <a:pPr lvl="0" fontAlgn="base">
              <a:spcBef>
                <a:spcPct val="50000"/>
              </a:spcBef>
              <a:spcAft>
                <a:spcPct val="0"/>
              </a:spcAft>
              <a:defRPr/>
            </a:pPr>
            <a:r>
              <a:rPr lang="en-US" altLang="en-US" sz="2800" b="1" dirty="0">
                <a:solidFill>
                  <a:srgbClr val="FF0000"/>
                </a:solidFill>
                <a:latin typeface="Times New Roman" panose="02020603050405020304" pitchFamily="18" charset="0"/>
                <a:cs typeface="Times New Roman" panose="02020603050405020304" pitchFamily="18" charset="0"/>
              </a:rPr>
              <a:t>8.</a:t>
            </a:r>
            <a:r>
              <a:rPr lang="en-US" altLang="en-US" sz="2800" dirty="0">
                <a:solidFill>
                  <a:srgbClr val="000000">
                    <a:lumMod val="95000"/>
                    <a:lumOff val="5000"/>
                  </a:srgbClr>
                </a:solidFill>
                <a:latin typeface="Times New Roman" panose="02020603050405020304" pitchFamily="18" charset="0"/>
                <a:cs typeface="Times New Roman" panose="02020603050405020304" pitchFamily="18" charset="0"/>
              </a:rPr>
              <a:t>  A weather balloon has been filled with helium to a volume of 65.5 liters, at 1.50 atm, and the gas temperature is 295 K.  At a height of twelve hundred meters, the balloon cools to 265 K, and the volume drops to 62.0 Liters.  What is the pressure in this balloon under these new conditions?</a:t>
            </a:r>
          </a:p>
        </p:txBody>
      </p:sp>
    </p:spTree>
    <p:extLst>
      <p:ext uri="{BB962C8B-B14F-4D97-AF65-F5344CB8AC3E}">
        <p14:creationId xmlns:p14="http://schemas.microsoft.com/office/powerpoint/2010/main" val="191323876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772400" cy="1569660"/>
          </a:xfrm>
          <a:prstGeom prst="rect">
            <a:avLst/>
          </a:prstGeom>
          <a:noFill/>
        </p:spPr>
        <p:txBody>
          <a:bodyPr wrap="square" rtlCol="0">
            <a:spAutoFit/>
          </a:bodyPr>
          <a:lstStyle/>
          <a:p>
            <a:pPr algn="ctr"/>
            <a:r>
              <a:rPr lang="en-US" sz="9600" dirty="0"/>
              <a:t>Review</a:t>
            </a:r>
          </a:p>
        </p:txBody>
      </p:sp>
    </p:spTree>
    <p:extLst>
      <p:ext uri="{BB962C8B-B14F-4D97-AF65-F5344CB8AC3E}">
        <p14:creationId xmlns:p14="http://schemas.microsoft.com/office/powerpoint/2010/main" val="1498290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7748"/>
            <a:ext cx="8610600" cy="677108"/>
          </a:xfrm>
          <a:prstGeom prst="rect">
            <a:avLst/>
          </a:prstGeom>
          <a:noFill/>
        </p:spPr>
        <p:txBody>
          <a:bodyPr wrap="square" rtlCol="0">
            <a:spAutoFit/>
          </a:bodyPr>
          <a:lstStyle/>
          <a:p>
            <a:r>
              <a:rPr lang="en-US" b="1" dirty="0">
                <a:solidFill>
                  <a:srgbClr val="FF0000"/>
                </a:solidFill>
              </a:rPr>
              <a:t>61.</a:t>
            </a:r>
            <a:r>
              <a:rPr lang="en-US" dirty="0">
                <a:solidFill>
                  <a:prstClr val="black"/>
                </a:solidFill>
              </a:rPr>
              <a:t>  Draw these three graphs, casually, but correctly.    Use P, V, and T for axis labels.  </a:t>
            </a:r>
            <a:br>
              <a:rPr lang="en-US" dirty="0">
                <a:solidFill>
                  <a:prstClr val="black"/>
                </a:solidFill>
              </a:rPr>
            </a:br>
            <a:r>
              <a:rPr lang="en-US" dirty="0">
                <a:solidFill>
                  <a:prstClr val="black"/>
                </a:solidFill>
              </a:rPr>
              <a:t>       Draw proper lines.  </a:t>
            </a:r>
            <a:r>
              <a:rPr lang="en-US" sz="2000" b="1" dirty="0">
                <a:solidFill>
                  <a:prstClr val="black"/>
                </a:solidFill>
              </a:rPr>
              <a:t>Indicate if each graph is directly or inversely proportional.</a:t>
            </a:r>
          </a:p>
        </p:txBody>
      </p:sp>
      <p:sp>
        <p:nvSpPr>
          <p:cNvPr id="3" name="TextBox 2"/>
          <p:cNvSpPr txBox="1"/>
          <p:nvPr/>
        </p:nvSpPr>
        <p:spPr>
          <a:xfrm>
            <a:off x="3124200" y="1752599"/>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Volume.</a:t>
            </a:r>
          </a:p>
        </p:txBody>
      </p:sp>
      <p:sp>
        <p:nvSpPr>
          <p:cNvPr id="4" name="TextBox 3"/>
          <p:cNvSpPr txBox="1"/>
          <p:nvPr/>
        </p:nvSpPr>
        <p:spPr>
          <a:xfrm>
            <a:off x="212501" y="1676400"/>
            <a:ext cx="2514600" cy="646331"/>
          </a:xfrm>
          <a:prstGeom prst="rect">
            <a:avLst/>
          </a:prstGeom>
          <a:noFill/>
        </p:spPr>
        <p:txBody>
          <a:bodyPr wrap="square" rtlCol="0">
            <a:spAutoFit/>
          </a:bodyPr>
          <a:lstStyle/>
          <a:p>
            <a:pPr algn="ctr"/>
            <a:r>
              <a:rPr lang="en-US" dirty="0">
                <a:solidFill>
                  <a:prstClr val="black"/>
                </a:solidFill>
              </a:rPr>
              <a:t>Volume as a function </a:t>
            </a:r>
            <a:br>
              <a:rPr lang="en-US" dirty="0">
                <a:solidFill>
                  <a:prstClr val="black"/>
                </a:solidFill>
              </a:rPr>
            </a:br>
            <a:r>
              <a:rPr lang="en-US" dirty="0">
                <a:solidFill>
                  <a:prstClr val="black"/>
                </a:solidFill>
              </a:rPr>
              <a:t>of Temperature.</a:t>
            </a:r>
          </a:p>
        </p:txBody>
      </p:sp>
      <p:sp>
        <p:nvSpPr>
          <p:cNvPr id="5" name="TextBox 4"/>
          <p:cNvSpPr txBox="1"/>
          <p:nvPr/>
        </p:nvSpPr>
        <p:spPr>
          <a:xfrm>
            <a:off x="6477000" y="1752600"/>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Temperature.</a:t>
            </a:r>
          </a:p>
        </p:txBody>
      </p:sp>
      <p:cxnSp>
        <p:nvCxnSpPr>
          <p:cNvPr id="7" name="Straight Connector 6"/>
          <p:cNvCxnSpPr/>
          <p:nvPr/>
        </p:nvCxnSpPr>
        <p:spPr>
          <a:xfrm>
            <a:off x="685800" y="3276600"/>
            <a:ext cx="0" cy="22860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5562600"/>
            <a:ext cx="1888901"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49899" y="3276600"/>
            <a:ext cx="0" cy="22860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749899" y="5562600"/>
            <a:ext cx="1888901"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50299" y="3221865"/>
            <a:ext cx="0" cy="22860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950299" y="5507865"/>
            <a:ext cx="1888901"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8323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677108"/>
          </a:xfrm>
          <a:prstGeom prst="rect">
            <a:avLst/>
          </a:prstGeom>
          <a:noFill/>
        </p:spPr>
        <p:txBody>
          <a:bodyPr wrap="square" rtlCol="0">
            <a:spAutoFit/>
          </a:bodyPr>
          <a:lstStyle/>
          <a:p>
            <a:r>
              <a:rPr lang="en-US" b="1" dirty="0">
                <a:solidFill>
                  <a:srgbClr val="FF0000"/>
                </a:solidFill>
              </a:rPr>
              <a:t>61.  </a:t>
            </a:r>
            <a:r>
              <a:rPr lang="en-US" dirty="0">
                <a:solidFill>
                  <a:prstClr val="black"/>
                </a:solidFill>
              </a:rPr>
              <a:t>Draw these three graphs, casually, but correctly.    Use P, V, and T for axis labels.  </a:t>
            </a:r>
            <a:br>
              <a:rPr lang="en-US" dirty="0">
                <a:solidFill>
                  <a:prstClr val="black"/>
                </a:solidFill>
              </a:rPr>
            </a:br>
            <a:r>
              <a:rPr lang="en-US" dirty="0">
                <a:solidFill>
                  <a:prstClr val="black"/>
                </a:solidFill>
              </a:rPr>
              <a:t>       Draw proper lines.  </a:t>
            </a:r>
            <a:r>
              <a:rPr lang="en-US" sz="2000" b="1" dirty="0">
                <a:solidFill>
                  <a:prstClr val="black"/>
                </a:solidFill>
              </a:rPr>
              <a:t>Indicate if each graph is directly or inversely proportional.</a:t>
            </a:r>
          </a:p>
        </p:txBody>
      </p:sp>
      <p:sp>
        <p:nvSpPr>
          <p:cNvPr id="3" name="TextBox 2"/>
          <p:cNvSpPr txBox="1"/>
          <p:nvPr/>
        </p:nvSpPr>
        <p:spPr>
          <a:xfrm>
            <a:off x="3124200" y="1752599"/>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Volume.</a:t>
            </a:r>
          </a:p>
        </p:txBody>
      </p:sp>
      <p:sp>
        <p:nvSpPr>
          <p:cNvPr id="4" name="TextBox 3"/>
          <p:cNvSpPr txBox="1"/>
          <p:nvPr/>
        </p:nvSpPr>
        <p:spPr>
          <a:xfrm>
            <a:off x="212501" y="1676400"/>
            <a:ext cx="2514600" cy="646331"/>
          </a:xfrm>
          <a:prstGeom prst="rect">
            <a:avLst/>
          </a:prstGeom>
          <a:noFill/>
        </p:spPr>
        <p:txBody>
          <a:bodyPr wrap="square" rtlCol="0">
            <a:spAutoFit/>
          </a:bodyPr>
          <a:lstStyle/>
          <a:p>
            <a:pPr algn="ctr"/>
            <a:r>
              <a:rPr lang="en-US" dirty="0">
                <a:solidFill>
                  <a:prstClr val="black"/>
                </a:solidFill>
              </a:rPr>
              <a:t>Volume as a function </a:t>
            </a:r>
            <a:br>
              <a:rPr lang="en-US" dirty="0">
                <a:solidFill>
                  <a:prstClr val="black"/>
                </a:solidFill>
              </a:rPr>
            </a:br>
            <a:r>
              <a:rPr lang="en-US" dirty="0">
                <a:solidFill>
                  <a:prstClr val="black"/>
                </a:solidFill>
              </a:rPr>
              <a:t>of Temperature.</a:t>
            </a:r>
          </a:p>
        </p:txBody>
      </p:sp>
      <p:sp>
        <p:nvSpPr>
          <p:cNvPr id="5" name="TextBox 4"/>
          <p:cNvSpPr txBox="1"/>
          <p:nvPr/>
        </p:nvSpPr>
        <p:spPr>
          <a:xfrm>
            <a:off x="6477000" y="1752600"/>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Temperature.</a:t>
            </a:r>
          </a:p>
        </p:txBody>
      </p:sp>
      <p:cxnSp>
        <p:nvCxnSpPr>
          <p:cNvPr id="7" name="Straight Connector 6"/>
          <p:cNvCxnSpPr/>
          <p:nvPr/>
        </p:nvCxnSpPr>
        <p:spPr>
          <a:xfrm>
            <a:off x="685800"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49899"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749899"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2501" y="3200400"/>
            <a:ext cx="397099" cy="646331"/>
          </a:xfrm>
          <a:prstGeom prst="rect">
            <a:avLst/>
          </a:prstGeom>
          <a:noFill/>
        </p:spPr>
        <p:txBody>
          <a:bodyPr wrap="square" rtlCol="0">
            <a:spAutoFit/>
          </a:bodyPr>
          <a:lstStyle/>
          <a:p>
            <a:r>
              <a:rPr lang="en-US" sz="3600" dirty="0">
                <a:solidFill>
                  <a:srgbClr val="FF3300"/>
                </a:solidFill>
              </a:rPr>
              <a:t>V</a:t>
            </a:r>
          </a:p>
        </p:txBody>
      </p:sp>
      <p:sp>
        <p:nvSpPr>
          <p:cNvPr id="14" name="Rectangle 13"/>
          <p:cNvSpPr/>
          <p:nvPr/>
        </p:nvSpPr>
        <p:spPr>
          <a:xfrm>
            <a:off x="1407272" y="4800600"/>
            <a:ext cx="409086" cy="646331"/>
          </a:xfrm>
          <a:prstGeom prst="rect">
            <a:avLst/>
          </a:prstGeom>
        </p:spPr>
        <p:txBody>
          <a:bodyPr wrap="none">
            <a:spAutoFit/>
          </a:bodyPr>
          <a:lstStyle/>
          <a:p>
            <a:r>
              <a:rPr lang="en-US" sz="3600" dirty="0">
                <a:solidFill>
                  <a:srgbClr val="FF3300"/>
                </a:solidFill>
              </a:rPr>
              <a:t>T</a:t>
            </a:r>
          </a:p>
        </p:txBody>
      </p:sp>
      <p:cxnSp>
        <p:nvCxnSpPr>
          <p:cNvPr id="16" name="Straight Arrow Connector 15"/>
          <p:cNvCxnSpPr/>
          <p:nvPr/>
        </p:nvCxnSpPr>
        <p:spPr>
          <a:xfrm flipV="1">
            <a:off x="685800" y="3733800"/>
            <a:ext cx="944450" cy="11430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92410"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92410"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5530317"/>
            <a:ext cx="9144000" cy="1323439"/>
          </a:xfrm>
          <a:prstGeom prst="rect">
            <a:avLst/>
          </a:prstGeom>
          <a:noFill/>
        </p:spPr>
        <p:txBody>
          <a:bodyPr wrap="square" rtlCol="0">
            <a:spAutoFit/>
          </a:bodyPr>
          <a:lstStyle/>
          <a:p>
            <a:pPr algn="ctr"/>
            <a:r>
              <a:rPr lang="en-US" sz="2000" b="1" dirty="0">
                <a:solidFill>
                  <a:srgbClr val="7030A0"/>
                </a:solidFill>
              </a:rPr>
              <a:t>  </a:t>
            </a:r>
            <a:r>
              <a:rPr lang="en-US" sz="2000" b="1" dirty="0">
                <a:solidFill>
                  <a:srgbClr val="FF0000"/>
                </a:solidFill>
              </a:rPr>
              <a:t>DIRECTLY Proportional              </a:t>
            </a:r>
            <a:r>
              <a:rPr lang="en-US" sz="2000" b="1" dirty="0">
                <a:solidFill>
                  <a:schemeClr val="bg1"/>
                </a:solidFill>
              </a:rPr>
              <a:t>INVERSELY Proportional            DIRECTLY Proportional</a:t>
            </a:r>
          </a:p>
          <a:p>
            <a:pPr algn="ctr"/>
            <a:endParaRPr lang="en-US" sz="2000" b="1" dirty="0">
              <a:solidFill>
                <a:schemeClr val="bg1"/>
              </a:solidFill>
            </a:endParaRPr>
          </a:p>
          <a:p>
            <a:pPr algn="ctr"/>
            <a:r>
              <a:rPr lang="en-US" sz="2000" b="1" dirty="0">
                <a:solidFill>
                  <a:schemeClr val="bg1"/>
                </a:solidFill>
              </a:rPr>
              <a:t>This middle graph is hard to draw, </a:t>
            </a:r>
            <a:br>
              <a:rPr lang="en-US" sz="2000" b="1" dirty="0">
                <a:solidFill>
                  <a:schemeClr val="bg1"/>
                </a:solidFill>
              </a:rPr>
            </a:br>
            <a:r>
              <a:rPr lang="en-US" sz="2000" b="1" dirty="0">
                <a:solidFill>
                  <a:schemeClr val="bg1"/>
                </a:solidFill>
              </a:rPr>
              <a:t>but it’s a smooth curve-</a:t>
            </a:r>
            <a:r>
              <a:rPr lang="en-US" sz="2000" b="1" dirty="0" err="1">
                <a:solidFill>
                  <a:schemeClr val="bg1"/>
                </a:solidFill>
              </a:rPr>
              <a:t>alicious</a:t>
            </a:r>
            <a:r>
              <a:rPr lang="en-US" sz="2000" b="1" dirty="0">
                <a:solidFill>
                  <a:schemeClr val="bg1"/>
                </a:solidFill>
              </a:rPr>
              <a:t> curve</a:t>
            </a:r>
          </a:p>
        </p:txBody>
      </p:sp>
      <p:sp>
        <p:nvSpPr>
          <p:cNvPr id="31" name="TextBox 30"/>
          <p:cNvSpPr txBox="1"/>
          <p:nvPr/>
        </p:nvSpPr>
        <p:spPr>
          <a:xfrm>
            <a:off x="5562600" y="4305300"/>
            <a:ext cx="533400" cy="369332"/>
          </a:xfrm>
          <a:prstGeom prst="rect">
            <a:avLst/>
          </a:prstGeom>
          <a:solidFill>
            <a:schemeClr val="bg1"/>
          </a:solid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1814994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677108"/>
          </a:xfrm>
          <a:prstGeom prst="rect">
            <a:avLst/>
          </a:prstGeom>
          <a:noFill/>
        </p:spPr>
        <p:txBody>
          <a:bodyPr wrap="square" rtlCol="0">
            <a:spAutoFit/>
          </a:bodyPr>
          <a:lstStyle/>
          <a:p>
            <a:r>
              <a:rPr lang="en-US" b="1" dirty="0">
                <a:solidFill>
                  <a:srgbClr val="FF0000"/>
                </a:solidFill>
              </a:rPr>
              <a:t>61.  </a:t>
            </a:r>
            <a:r>
              <a:rPr lang="en-US" dirty="0">
                <a:solidFill>
                  <a:prstClr val="black"/>
                </a:solidFill>
              </a:rPr>
              <a:t>Draw these three graphs, casually, but correctly.    Use P, V, and T for axis labels.  </a:t>
            </a:r>
            <a:br>
              <a:rPr lang="en-US" dirty="0">
                <a:solidFill>
                  <a:prstClr val="black"/>
                </a:solidFill>
              </a:rPr>
            </a:br>
            <a:r>
              <a:rPr lang="en-US" dirty="0">
                <a:solidFill>
                  <a:prstClr val="black"/>
                </a:solidFill>
              </a:rPr>
              <a:t>       Draw proper lines.  </a:t>
            </a:r>
            <a:r>
              <a:rPr lang="en-US" sz="2000" b="1" dirty="0">
                <a:solidFill>
                  <a:prstClr val="black"/>
                </a:solidFill>
              </a:rPr>
              <a:t>Indicate if each graph is directly or inversely proportional.</a:t>
            </a:r>
          </a:p>
        </p:txBody>
      </p:sp>
      <p:sp>
        <p:nvSpPr>
          <p:cNvPr id="3" name="TextBox 2"/>
          <p:cNvSpPr txBox="1"/>
          <p:nvPr/>
        </p:nvSpPr>
        <p:spPr>
          <a:xfrm>
            <a:off x="3124200" y="1752599"/>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Volume.</a:t>
            </a:r>
          </a:p>
        </p:txBody>
      </p:sp>
      <p:sp>
        <p:nvSpPr>
          <p:cNvPr id="4" name="TextBox 3"/>
          <p:cNvSpPr txBox="1"/>
          <p:nvPr/>
        </p:nvSpPr>
        <p:spPr>
          <a:xfrm>
            <a:off x="212501" y="1676400"/>
            <a:ext cx="2514600" cy="646331"/>
          </a:xfrm>
          <a:prstGeom prst="rect">
            <a:avLst/>
          </a:prstGeom>
          <a:noFill/>
        </p:spPr>
        <p:txBody>
          <a:bodyPr wrap="square" rtlCol="0">
            <a:spAutoFit/>
          </a:bodyPr>
          <a:lstStyle/>
          <a:p>
            <a:pPr algn="ctr"/>
            <a:r>
              <a:rPr lang="en-US" dirty="0">
                <a:solidFill>
                  <a:prstClr val="black"/>
                </a:solidFill>
              </a:rPr>
              <a:t>Volume as a function </a:t>
            </a:r>
            <a:br>
              <a:rPr lang="en-US" dirty="0">
                <a:solidFill>
                  <a:prstClr val="black"/>
                </a:solidFill>
              </a:rPr>
            </a:br>
            <a:r>
              <a:rPr lang="en-US" dirty="0">
                <a:solidFill>
                  <a:prstClr val="black"/>
                </a:solidFill>
              </a:rPr>
              <a:t>of Temperature.</a:t>
            </a:r>
          </a:p>
        </p:txBody>
      </p:sp>
      <p:sp>
        <p:nvSpPr>
          <p:cNvPr id="5" name="TextBox 4"/>
          <p:cNvSpPr txBox="1"/>
          <p:nvPr/>
        </p:nvSpPr>
        <p:spPr>
          <a:xfrm>
            <a:off x="6477000" y="1752600"/>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Temperature.</a:t>
            </a:r>
          </a:p>
        </p:txBody>
      </p:sp>
      <p:cxnSp>
        <p:nvCxnSpPr>
          <p:cNvPr id="7" name="Straight Connector 6"/>
          <p:cNvCxnSpPr/>
          <p:nvPr/>
        </p:nvCxnSpPr>
        <p:spPr>
          <a:xfrm>
            <a:off x="685800"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49899"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749899"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2501" y="3200400"/>
            <a:ext cx="397099" cy="646331"/>
          </a:xfrm>
          <a:prstGeom prst="rect">
            <a:avLst/>
          </a:prstGeom>
          <a:noFill/>
        </p:spPr>
        <p:txBody>
          <a:bodyPr wrap="square" rtlCol="0">
            <a:spAutoFit/>
          </a:bodyPr>
          <a:lstStyle/>
          <a:p>
            <a:r>
              <a:rPr lang="en-US" sz="3600" dirty="0">
                <a:solidFill>
                  <a:srgbClr val="FF3300"/>
                </a:solidFill>
              </a:rPr>
              <a:t>V</a:t>
            </a:r>
          </a:p>
        </p:txBody>
      </p:sp>
      <p:sp>
        <p:nvSpPr>
          <p:cNvPr id="14" name="Rectangle 13"/>
          <p:cNvSpPr/>
          <p:nvPr/>
        </p:nvSpPr>
        <p:spPr>
          <a:xfrm>
            <a:off x="1407272" y="4800600"/>
            <a:ext cx="409086" cy="646331"/>
          </a:xfrm>
          <a:prstGeom prst="rect">
            <a:avLst/>
          </a:prstGeom>
        </p:spPr>
        <p:txBody>
          <a:bodyPr wrap="none">
            <a:spAutoFit/>
          </a:bodyPr>
          <a:lstStyle/>
          <a:p>
            <a:r>
              <a:rPr lang="en-US" sz="3600" dirty="0">
                <a:solidFill>
                  <a:srgbClr val="FF3300"/>
                </a:solidFill>
              </a:rPr>
              <a:t>T</a:t>
            </a:r>
          </a:p>
        </p:txBody>
      </p:sp>
      <p:cxnSp>
        <p:nvCxnSpPr>
          <p:cNvPr id="16" name="Straight Arrow Connector 15"/>
          <p:cNvCxnSpPr/>
          <p:nvPr/>
        </p:nvCxnSpPr>
        <p:spPr>
          <a:xfrm flipV="1">
            <a:off x="685800" y="3733800"/>
            <a:ext cx="944450" cy="11430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92410"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92410"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76600" y="3200400"/>
            <a:ext cx="397099" cy="646331"/>
          </a:xfrm>
          <a:prstGeom prst="rect">
            <a:avLst/>
          </a:prstGeom>
          <a:noFill/>
        </p:spPr>
        <p:txBody>
          <a:bodyPr wrap="square" rtlCol="0">
            <a:spAutoFit/>
          </a:bodyPr>
          <a:lstStyle/>
          <a:p>
            <a:r>
              <a:rPr lang="en-US" sz="3600" dirty="0">
                <a:solidFill>
                  <a:prstClr val="black">
                    <a:lumMod val="95000"/>
                    <a:lumOff val="5000"/>
                  </a:prstClr>
                </a:solidFill>
              </a:rPr>
              <a:t>P</a:t>
            </a:r>
          </a:p>
        </p:txBody>
      </p:sp>
      <p:sp>
        <p:nvSpPr>
          <p:cNvPr id="25" name="Rectangle 24"/>
          <p:cNvSpPr/>
          <p:nvPr/>
        </p:nvSpPr>
        <p:spPr>
          <a:xfrm>
            <a:off x="4471371" y="4800600"/>
            <a:ext cx="445956" cy="646331"/>
          </a:xfrm>
          <a:prstGeom prst="rect">
            <a:avLst/>
          </a:prstGeom>
        </p:spPr>
        <p:txBody>
          <a:bodyPr wrap="none">
            <a:spAutoFit/>
          </a:bodyPr>
          <a:lstStyle/>
          <a:p>
            <a:r>
              <a:rPr lang="en-US" sz="3600" dirty="0">
                <a:solidFill>
                  <a:prstClr val="black">
                    <a:lumMod val="95000"/>
                    <a:lumOff val="5000"/>
                  </a:prstClr>
                </a:solidFill>
              </a:rPr>
              <a:t>V</a:t>
            </a:r>
          </a:p>
        </p:txBody>
      </p:sp>
      <p:sp>
        <p:nvSpPr>
          <p:cNvPr id="28" name="TextBox 27"/>
          <p:cNvSpPr txBox="1"/>
          <p:nvPr/>
        </p:nvSpPr>
        <p:spPr>
          <a:xfrm>
            <a:off x="0" y="5530317"/>
            <a:ext cx="9144000" cy="1323439"/>
          </a:xfrm>
          <a:prstGeom prst="rect">
            <a:avLst/>
          </a:prstGeom>
          <a:noFill/>
        </p:spPr>
        <p:txBody>
          <a:bodyPr wrap="square" rtlCol="0">
            <a:spAutoFit/>
          </a:bodyPr>
          <a:lstStyle/>
          <a:p>
            <a:pPr algn="ctr"/>
            <a:r>
              <a:rPr lang="en-US" sz="2000" b="1" dirty="0">
                <a:solidFill>
                  <a:srgbClr val="7030A0"/>
                </a:solidFill>
              </a:rPr>
              <a:t>  </a:t>
            </a:r>
            <a:r>
              <a:rPr lang="en-US" sz="2000" b="1" dirty="0">
                <a:solidFill>
                  <a:srgbClr val="FF0000"/>
                </a:solidFill>
              </a:rPr>
              <a:t>DIRECTLY Proportional              </a:t>
            </a:r>
            <a:r>
              <a:rPr lang="en-US" sz="2000" b="1" dirty="0">
                <a:solidFill>
                  <a:prstClr val="black">
                    <a:lumMod val="95000"/>
                    <a:lumOff val="5000"/>
                  </a:prstClr>
                </a:solidFill>
              </a:rPr>
              <a:t>INVERSELY Proportional  </a:t>
            </a:r>
            <a:r>
              <a:rPr lang="en-US" sz="2000" b="1" dirty="0">
                <a:solidFill>
                  <a:srgbClr val="7030A0"/>
                </a:solidFill>
              </a:rPr>
              <a:t>          </a:t>
            </a:r>
            <a:r>
              <a:rPr lang="en-US" sz="2000" b="1" dirty="0">
                <a:solidFill>
                  <a:schemeClr val="bg1"/>
                </a:solidFill>
              </a:rPr>
              <a:t>DIRECTLY Proportional</a:t>
            </a:r>
          </a:p>
          <a:p>
            <a:pPr algn="ctr"/>
            <a:endParaRPr lang="en-US" sz="2000" b="1" dirty="0">
              <a:solidFill>
                <a:srgbClr val="0000FF"/>
              </a:solidFill>
            </a:endParaRPr>
          </a:p>
          <a:p>
            <a:pPr algn="ctr"/>
            <a:r>
              <a:rPr lang="en-US" sz="2000" b="1" dirty="0">
                <a:solidFill>
                  <a:prstClr val="black">
                    <a:lumMod val="95000"/>
                    <a:lumOff val="5000"/>
                  </a:prstClr>
                </a:solidFill>
              </a:rPr>
              <a:t>This middle graph is hard to draw, </a:t>
            </a:r>
            <a:br>
              <a:rPr lang="en-US" sz="2000" b="1" dirty="0">
                <a:solidFill>
                  <a:prstClr val="black">
                    <a:lumMod val="95000"/>
                    <a:lumOff val="5000"/>
                  </a:prstClr>
                </a:solidFill>
              </a:rPr>
            </a:br>
            <a:r>
              <a:rPr lang="en-US" sz="2000" b="1" dirty="0">
                <a:solidFill>
                  <a:prstClr val="black">
                    <a:lumMod val="95000"/>
                    <a:lumOff val="5000"/>
                  </a:prstClr>
                </a:solidFill>
              </a:rPr>
              <a:t>but it’s a smooth curve-alicious curve</a:t>
            </a:r>
          </a:p>
        </p:txBody>
      </p:sp>
      <p:sp>
        <p:nvSpPr>
          <p:cNvPr id="31" name="TextBox 30"/>
          <p:cNvSpPr txBox="1"/>
          <p:nvPr/>
        </p:nvSpPr>
        <p:spPr>
          <a:xfrm>
            <a:off x="5562600" y="4305300"/>
            <a:ext cx="5334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9" name="Arc 8">
            <a:extLst>
              <a:ext uri="{FF2B5EF4-FFF2-40B4-BE49-F238E27FC236}">
                <a16:creationId xmlns:a16="http://schemas.microsoft.com/office/drawing/2014/main" id="{7F6EF414-E1A9-491A-B3C2-26ED49A557A0}"/>
              </a:ext>
            </a:extLst>
          </p:cNvPr>
          <p:cNvSpPr/>
          <p:nvPr/>
        </p:nvSpPr>
        <p:spPr>
          <a:xfrm rot="10800000">
            <a:off x="3934191" y="890938"/>
            <a:ext cx="2982015" cy="3659104"/>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520862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677108"/>
          </a:xfrm>
          <a:prstGeom prst="rect">
            <a:avLst/>
          </a:prstGeom>
          <a:noFill/>
        </p:spPr>
        <p:txBody>
          <a:bodyPr wrap="square" rtlCol="0">
            <a:spAutoFit/>
          </a:bodyPr>
          <a:lstStyle/>
          <a:p>
            <a:r>
              <a:rPr lang="en-US" b="1" dirty="0">
                <a:solidFill>
                  <a:srgbClr val="FF0000"/>
                </a:solidFill>
              </a:rPr>
              <a:t>61.  </a:t>
            </a:r>
            <a:r>
              <a:rPr lang="en-US" dirty="0">
                <a:solidFill>
                  <a:prstClr val="black"/>
                </a:solidFill>
              </a:rPr>
              <a:t>Draw these three graphs, casually, but correctly.    Use P, V, and T for axis labels.  </a:t>
            </a:r>
            <a:br>
              <a:rPr lang="en-US" dirty="0">
                <a:solidFill>
                  <a:prstClr val="black"/>
                </a:solidFill>
              </a:rPr>
            </a:br>
            <a:r>
              <a:rPr lang="en-US" dirty="0">
                <a:solidFill>
                  <a:prstClr val="black"/>
                </a:solidFill>
              </a:rPr>
              <a:t>       Draw proper lines.  </a:t>
            </a:r>
            <a:r>
              <a:rPr lang="en-US" sz="2000" b="1" dirty="0">
                <a:solidFill>
                  <a:prstClr val="black"/>
                </a:solidFill>
              </a:rPr>
              <a:t>Indicate if each graph is directly or inversely proportional.</a:t>
            </a:r>
          </a:p>
        </p:txBody>
      </p:sp>
      <p:sp>
        <p:nvSpPr>
          <p:cNvPr id="3" name="TextBox 2"/>
          <p:cNvSpPr txBox="1"/>
          <p:nvPr/>
        </p:nvSpPr>
        <p:spPr>
          <a:xfrm>
            <a:off x="3124200" y="1752599"/>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Volume.</a:t>
            </a:r>
          </a:p>
        </p:txBody>
      </p:sp>
      <p:sp>
        <p:nvSpPr>
          <p:cNvPr id="4" name="TextBox 3"/>
          <p:cNvSpPr txBox="1"/>
          <p:nvPr/>
        </p:nvSpPr>
        <p:spPr>
          <a:xfrm>
            <a:off x="212501" y="1676400"/>
            <a:ext cx="2514600" cy="646331"/>
          </a:xfrm>
          <a:prstGeom prst="rect">
            <a:avLst/>
          </a:prstGeom>
          <a:noFill/>
        </p:spPr>
        <p:txBody>
          <a:bodyPr wrap="square" rtlCol="0">
            <a:spAutoFit/>
          </a:bodyPr>
          <a:lstStyle/>
          <a:p>
            <a:pPr algn="ctr"/>
            <a:r>
              <a:rPr lang="en-US" dirty="0">
                <a:solidFill>
                  <a:prstClr val="black"/>
                </a:solidFill>
              </a:rPr>
              <a:t>Volume as a function </a:t>
            </a:r>
            <a:br>
              <a:rPr lang="en-US" dirty="0">
                <a:solidFill>
                  <a:prstClr val="black"/>
                </a:solidFill>
              </a:rPr>
            </a:br>
            <a:r>
              <a:rPr lang="en-US" dirty="0">
                <a:solidFill>
                  <a:prstClr val="black"/>
                </a:solidFill>
              </a:rPr>
              <a:t>of Temperature.</a:t>
            </a:r>
          </a:p>
        </p:txBody>
      </p:sp>
      <p:sp>
        <p:nvSpPr>
          <p:cNvPr id="5" name="TextBox 4"/>
          <p:cNvSpPr txBox="1"/>
          <p:nvPr/>
        </p:nvSpPr>
        <p:spPr>
          <a:xfrm>
            <a:off x="6477000" y="1752600"/>
            <a:ext cx="2514600" cy="646331"/>
          </a:xfrm>
          <a:prstGeom prst="rect">
            <a:avLst/>
          </a:prstGeom>
          <a:noFill/>
        </p:spPr>
        <p:txBody>
          <a:bodyPr wrap="square" rtlCol="0">
            <a:spAutoFit/>
          </a:bodyPr>
          <a:lstStyle/>
          <a:p>
            <a:pPr algn="ctr"/>
            <a:r>
              <a:rPr lang="en-US" dirty="0">
                <a:solidFill>
                  <a:prstClr val="black"/>
                </a:solidFill>
              </a:rPr>
              <a:t>Pressure as a function </a:t>
            </a:r>
            <a:br>
              <a:rPr lang="en-US" dirty="0">
                <a:solidFill>
                  <a:prstClr val="black"/>
                </a:solidFill>
              </a:rPr>
            </a:br>
            <a:r>
              <a:rPr lang="en-US" dirty="0">
                <a:solidFill>
                  <a:prstClr val="black"/>
                </a:solidFill>
              </a:rPr>
              <a:t>of Temperature.</a:t>
            </a:r>
          </a:p>
        </p:txBody>
      </p:sp>
      <p:cxnSp>
        <p:nvCxnSpPr>
          <p:cNvPr id="7" name="Straight Connector 6"/>
          <p:cNvCxnSpPr/>
          <p:nvPr/>
        </p:nvCxnSpPr>
        <p:spPr>
          <a:xfrm>
            <a:off x="685800"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49899"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749899"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2501" y="3200400"/>
            <a:ext cx="397099" cy="646331"/>
          </a:xfrm>
          <a:prstGeom prst="rect">
            <a:avLst/>
          </a:prstGeom>
          <a:noFill/>
        </p:spPr>
        <p:txBody>
          <a:bodyPr wrap="square" rtlCol="0">
            <a:spAutoFit/>
          </a:bodyPr>
          <a:lstStyle/>
          <a:p>
            <a:r>
              <a:rPr lang="en-US" sz="3600" dirty="0">
                <a:solidFill>
                  <a:srgbClr val="FF3300"/>
                </a:solidFill>
              </a:rPr>
              <a:t>V</a:t>
            </a:r>
          </a:p>
        </p:txBody>
      </p:sp>
      <p:sp>
        <p:nvSpPr>
          <p:cNvPr id="14" name="Rectangle 13"/>
          <p:cNvSpPr/>
          <p:nvPr/>
        </p:nvSpPr>
        <p:spPr>
          <a:xfrm>
            <a:off x="1407272" y="4800600"/>
            <a:ext cx="409086" cy="646331"/>
          </a:xfrm>
          <a:prstGeom prst="rect">
            <a:avLst/>
          </a:prstGeom>
        </p:spPr>
        <p:txBody>
          <a:bodyPr wrap="none">
            <a:spAutoFit/>
          </a:bodyPr>
          <a:lstStyle/>
          <a:p>
            <a:r>
              <a:rPr lang="en-US" sz="3600" dirty="0">
                <a:solidFill>
                  <a:srgbClr val="FF3300"/>
                </a:solidFill>
              </a:rPr>
              <a:t>T</a:t>
            </a:r>
          </a:p>
        </p:txBody>
      </p:sp>
      <p:cxnSp>
        <p:nvCxnSpPr>
          <p:cNvPr id="16" name="Straight Arrow Connector 15"/>
          <p:cNvCxnSpPr/>
          <p:nvPr/>
        </p:nvCxnSpPr>
        <p:spPr>
          <a:xfrm flipV="1">
            <a:off x="685800" y="3733800"/>
            <a:ext cx="944450" cy="114300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92410" y="2590800"/>
            <a:ext cx="0" cy="2286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92410" y="4876800"/>
            <a:ext cx="188890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19111" y="3200400"/>
            <a:ext cx="397099" cy="646331"/>
          </a:xfrm>
          <a:prstGeom prst="rect">
            <a:avLst/>
          </a:prstGeom>
          <a:noFill/>
        </p:spPr>
        <p:txBody>
          <a:bodyPr wrap="square" rtlCol="0">
            <a:spAutoFit/>
          </a:bodyPr>
          <a:lstStyle/>
          <a:p>
            <a:r>
              <a:rPr lang="en-US" sz="3600" dirty="0">
                <a:solidFill>
                  <a:srgbClr val="0000FF"/>
                </a:solidFill>
              </a:rPr>
              <a:t>P</a:t>
            </a:r>
          </a:p>
        </p:txBody>
      </p:sp>
      <p:sp>
        <p:nvSpPr>
          <p:cNvPr id="20" name="Rectangle 19"/>
          <p:cNvSpPr/>
          <p:nvPr/>
        </p:nvSpPr>
        <p:spPr>
          <a:xfrm>
            <a:off x="7713882" y="4800600"/>
            <a:ext cx="409086" cy="646331"/>
          </a:xfrm>
          <a:prstGeom prst="rect">
            <a:avLst/>
          </a:prstGeom>
        </p:spPr>
        <p:txBody>
          <a:bodyPr wrap="none">
            <a:spAutoFit/>
          </a:bodyPr>
          <a:lstStyle/>
          <a:p>
            <a:r>
              <a:rPr lang="en-US" sz="3600" dirty="0">
                <a:solidFill>
                  <a:srgbClr val="0000FF"/>
                </a:solidFill>
              </a:rPr>
              <a:t>T</a:t>
            </a:r>
          </a:p>
        </p:txBody>
      </p:sp>
      <p:cxnSp>
        <p:nvCxnSpPr>
          <p:cNvPr id="21" name="Straight Arrow Connector 20"/>
          <p:cNvCxnSpPr/>
          <p:nvPr/>
        </p:nvCxnSpPr>
        <p:spPr>
          <a:xfrm flipV="1">
            <a:off x="6992410" y="3733800"/>
            <a:ext cx="944450" cy="1143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76600" y="3200400"/>
            <a:ext cx="397099" cy="646331"/>
          </a:xfrm>
          <a:prstGeom prst="rect">
            <a:avLst/>
          </a:prstGeom>
          <a:noFill/>
        </p:spPr>
        <p:txBody>
          <a:bodyPr wrap="square" rtlCol="0">
            <a:spAutoFit/>
          </a:bodyPr>
          <a:lstStyle/>
          <a:p>
            <a:r>
              <a:rPr lang="en-US" sz="3600" dirty="0">
                <a:solidFill>
                  <a:prstClr val="black">
                    <a:lumMod val="95000"/>
                    <a:lumOff val="5000"/>
                  </a:prstClr>
                </a:solidFill>
              </a:rPr>
              <a:t>P</a:t>
            </a:r>
          </a:p>
        </p:txBody>
      </p:sp>
      <p:sp>
        <p:nvSpPr>
          <p:cNvPr id="25" name="Rectangle 24"/>
          <p:cNvSpPr/>
          <p:nvPr/>
        </p:nvSpPr>
        <p:spPr>
          <a:xfrm>
            <a:off x="4471371" y="4800600"/>
            <a:ext cx="445956" cy="646331"/>
          </a:xfrm>
          <a:prstGeom prst="rect">
            <a:avLst/>
          </a:prstGeom>
        </p:spPr>
        <p:txBody>
          <a:bodyPr wrap="none">
            <a:spAutoFit/>
          </a:bodyPr>
          <a:lstStyle/>
          <a:p>
            <a:r>
              <a:rPr lang="en-US" sz="3600" dirty="0">
                <a:solidFill>
                  <a:prstClr val="black">
                    <a:lumMod val="95000"/>
                    <a:lumOff val="5000"/>
                  </a:prstClr>
                </a:solidFill>
              </a:rPr>
              <a:t>V</a:t>
            </a:r>
          </a:p>
        </p:txBody>
      </p:sp>
      <p:sp>
        <p:nvSpPr>
          <p:cNvPr id="28" name="TextBox 27"/>
          <p:cNvSpPr txBox="1"/>
          <p:nvPr/>
        </p:nvSpPr>
        <p:spPr>
          <a:xfrm>
            <a:off x="0" y="5530317"/>
            <a:ext cx="9144000" cy="1323439"/>
          </a:xfrm>
          <a:prstGeom prst="rect">
            <a:avLst/>
          </a:prstGeom>
          <a:noFill/>
        </p:spPr>
        <p:txBody>
          <a:bodyPr wrap="square" rtlCol="0">
            <a:spAutoFit/>
          </a:bodyPr>
          <a:lstStyle/>
          <a:p>
            <a:pPr algn="ctr"/>
            <a:r>
              <a:rPr lang="en-US" sz="2000" b="1" dirty="0">
                <a:solidFill>
                  <a:srgbClr val="7030A0"/>
                </a:solidFill>
              </a:rPr>
              <a:t>  </a:t>
            </a:r>
            <a:r>
              <a:rPr lang="en-US" sz="2000" b="1" dirty="0">
                <a:solidFill>
                  <a:srgbClr val="FF0000"/>
                </a:solidFill>
              </a:rPr>
              <a:t>DIRECTLY Proportional              </a:t>
            </a:r>
            <a:r>
              <a:rPr lang="en-US" sz="2000" b="1" dirty="0">
                <a:solidFill>
                  <a:prstClr val="black">
                    <a:lumMod val="95000"/>
                    <a:lumOff val="5000"/>
                  </a:prstClr>
                </a:solidFill>
              </a:rPr>
              <a:t>INVERSELY Proportional  </a:t>
            </a:r>
            <a:r>
              <a:rPr lang="en-US" sz="2000" b="1" dirty="0">
                <a:solidFill>
                  <a:srgbClr val="7030A0"/>
                </a:solidFill>
              </a:rPr>
              <a:t>          </a:t>
            </a:r>
            <a:r>
              <a:rPr lang="en-US" sz="2000" b="1" dirty="0">
                <a:solidFill>
                  <a:srgbClr val="0000FF"/>
                </a:solidFill>
              </a:rPr>
              <a:t>DIRECTLY Proportional</a:t>
            </a:r>
          </a:p>
          <a:p>
            <a:pPr algn="ctr"/>
            <a:endParaRPr lang="en-US" sz="2000" b="1" dirty="0">
              <a:solidFill>
                <a:srgbClr val="0000FF"/>
              </a:solidFill>
            </a:endParaRPr>
          </a:p>
          <a:p>
            <a:pPr algn="ctr"/>
            <a:r>
              <a:rPr lang="en-US" sz="2000" b="1" dirty="0">
                <a:solidFill>
                  <a:prstClr val="black">
                    <a:lumMod val="95000"/>
                    <a:lumOff val="5000"/>
                  </a:prstClr>
                </a:solidFill>
              </a:rPr>
              <a:t>This middle graph is hard to draw, </a:t>
            </a:r>
            <a:br>
              <a:rPr lang="en-US" sz="2000" b="1" dirty="0">
                <a:solidFill>
                  <a:prstClr val="black">
                    <a:lumMod val="95000"/>
                    <a:lumOff val="5000"/>
                  </a:prstClr>
                </a:solidFill>
              </a:rPr>
            </a:br>
            <a:r>
              <a:rPr lang="en-US" sz="2000" b="1" dirty="0">
                <a:solidFill>
                  <a:prstClr val="black">
                    <a:lumMod val="95000"/>
                    <a:lumOff val="5000"/>
                  </a:prstClr>
                </a:solidFill>
              </a:rPr>
              <a:t>but it’s a smooth curve-alicious curve</a:t>
            </a:r>
          </a:p>
        </p:txBody>
      </p:sp>
      <p:sp>
        <p:nvSpPr>
          <p:cNvPr id="31" name="TextBox 30"/>
          <p:cNvSpPr txBox="1"/>
          <p:nvPr/>
        </p:nvSpPr>
        <p:spPr>
          <a:xfrm>
            <a:off x="5562600" y="4305300"/>
            <a:ext cx="533400"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9" name="Arc 8">
            <a:extLst>
              <a:ext uri="{FF2B5EF4-FFF2-40B4-BE49-F238E27FC236}">
                <a16:creationId xmlns:a16="http://schemas.microsoft.com/office/drawing/2014/main" id="{7F6EF414-E1A9-491A-B3C2-26ED49A557A0}"/>
              </a:ext>
            </a:extLst>
          </p:cNvPr>
          <p:cNvSpPr/>
          <p:nvPr/>
        </p:nvSpPr>
        <p:spPr>
          <a:xfrm rot="10800000">
            <a:off x="3934191" y="890938"/>
            <a:ext cx="2982015" cy="3659104"/>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79052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334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June 2011</a:t>
            </a:r>
          </a:p>
          <a:p>
            <a:pPr eaLnBrk="1" hangingPunct="1">
              <a:spcBef>
                <a:spcPct val="50000"/>
              </a:spcBef>
              <a:buNone/>
            </a:pPr>
            <a:r>
              <a:rPr lang="en-US" altLang="en-US" sz="2100" b="1" dirty="0">
                <a:solidFill>
                  <a:srgbClr val="FF0000"/>
                </a:solidFill>
                <a:latin typeface="Times New Roman" panose="02020603050405020304" pitchFamily="18" charset="0"/>
                <a:cs typeface="Times New Roman" panose="02020603050405020304" pitchFamily="18" charset="0"/>
              </a:rPr>
              <a:t>62 </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sz="2100" dirty="0">
                <a:solidFill>
                  <a:srgbClr val="FF0000"/>
                </a:solidFill>
                <a:latin typeface="Times New Roman" panose="02020603050405020304" pitchFamily="18" charset="0"/>
                <a:cs typeface="Times New Roman" panose="02020603050405020304" pitchFamily="18" charset="0"/>
              </a:rPr>
              <a:t>According to the kinetic molecular theory, the particles of an ideal gas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1.  have no potential energy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2.  are separated by great distances, compared to their size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3.  have strong intermolecular forces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4. are arranged in a regular, repeated geometric pattern </a:t>
            </a:r>
          </a:p>
          <a:p>
            <a:pPr eaLnBrk="1" hangingPunct="1">
              <a:spcBef>
                <a:spcPct val="50000"/>
              </a:spcBef>
              <a:buFontTx/>
              <a:buNone/>
            </a:pPr>
            <a:br>
              <a:rPr lang="en-US" altLang="en-US" sz="2400" dirty="0">
                <a:solidFill>
                  <a:srgbClr val="000066"/>
                </a:solidFill>
                <a:latin typeface="Times New Roman" panose="02020603050405020304" pitchFamily="18" charset="0"/>
                <a:cs typeface="Times New Roman" panose="02020603050405020304" pitchFamily="18" charset="0"/>
              </a:rPr>
            </a:br>
            <a:endParaRPr lang="en-US" altLang="en-US" sz="2400"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1015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June 2011</a:t>
            </a:r>
          </a:p>
          <a:p>
            <a:pP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62 </a:t>
            </a:r>
            <a:r>
              <a:rPr lang="en-US" altLang="en-US" dirty="0">
                <a:solidFill>
                  <a:srgbClr val="000066"/>
                </a:solidFill>
                <a:latin typeface="Times New Roman" panose="02020603050405020304" pitchFamily="18" charset="0"/>
                <a:cs typeface="Times New Roman" panose="02020603050405020304" pitchFamily="18" charset="0"/>
              </a:rPr>
              <a:t> According to the kinetic molecular theory, the</a:t>
            </a:r>
            <a:br>
              <a:rPr lang="en-US" altLang="en-US" dirty="0">
                <a:solidFill>
                  <a:srgbClr val="000066"/>
                </a:solidFill>
                <a:latin typeface="Times New Roman" panose="02020603050405020304" pitchFamily="18" charset="0"/>
                <a:cs typeface="Times New Roman" panose="02020603050405020304" pitchFamily="18" charset="0"/>
              </a:rPr>
            </a:br>
            <a:r>
              <a:rPr lang="en-US" altLang="en-US" dirty="0">
                <a:solidFill>
                  <a:srgbClr val="000066"/>
                </a:solidFill>
                <a:latin typeface="Times New Roman" panose="02020603050405020304" pitchFamily="18" charset="0"/>
                <a:cs typeface="Times New Roman" panose="02020603050405020304" pitchFamily="18" charset="0"/>
              </a:rPr>
              <a:t>      particles of an ideal gas</a:t>
            </a:r>
          </a:p>
          <a:p>
            <a:pPr eaLnBrk="1" hangingPunct="1">
              <a:spcBef>
                <a:spcPct val="50000"/>
              </a:spcBef>
              <a:buFontTx/>
              <a:buNone/>
            </a:pPr>
            <a:r>
              <a:rPr lang="en-US" altLang="en-US" dirty="0">
                <a:solidFill>
                  <a:srgbClr val="000066"/>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(2) are separated by great distances, </a:t>
            </a:r>
            <a:br>
              <a:rPr lang="en-US" altLang="en-US" b="1"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          compared to their size</a:t>
            </a:r>
          </a:p>
          <a:p>
            <a:pPr eaLnBrk="1" hangingPunct="1">
              <a:spcBef>
                <a:spcPct val="50000"/>
              </a:spcBef>
              <a:buFontTx/>
              <a:buNone/>
            </a:pPr>
            <a:br>
              <a:rPr lang="en-US" altLang="en-US" sz="2400" dirty="0">
                <a:solidFill>
                  <a:srgbClr val="000066"/>
                </a:solidFill>
                <a:latin typeface="Times New Roman" panose="02020603050405020304" pitchFamily="18" charset="0"/>
                <a:cs typeface="Times New Roman" panose="02020603050405020304" pitchFamily="18" charset="0"/>
              </a:rPr>
            </a:br>
            <a:r>
              <a:rPr lang="en-US" altLang="en-US" sz="2400" dirty="0">
                <a:solidFill>
                  <a:srgbClr val="00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42793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F95C9-1387-44BF-81AA-45FB4D7DE8FA}"/>
              </a:ext>
            </a:extLst>
          </p:cNvPr>
          <p:cNvSpPr txBox="1"/>
          <p:nvPr/>
        </p:nvSpPr>
        <p:spPr>
          <a:xfrm>
            <a:off x="0" y="0"/>
            <a:ext cx="9144000" cy="4893647"/>
          </a:xfrm>
          <a:prstGeom prst="rect">
            <a:avLst/>
          </a:prstGeom>
          <a:noFill/>
        </p:spPr>
        <p:txBody>
          <a:bodyPr wrap="square" rtlCol="0">
            <a:spAutoFit/>
          </a:bodyPr>
          <a:lstStyle/>
          <a:p>
            <a:pPr eaLnBrk="1" hangingPunct="1">
              <a:spcBef>
                <a:spcPct val="50000"/>
              </a:spcBef>
              <a:buFontTx/>
              <a:buNone/>
            </a:pPr>
            <a:endParaRPr lang="en-US" altLang="en-US" sz="2800" dirty="0">
              <a:solidFill>
                <a:srgbClr val="000066"/>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63</a:t>
            </a:r>
            <a:r>
              <a:rPr lang="en-US" altLang="en-US" sz="2800" dirty="0">
                <a:solidFill>
                  <a:srgbClr val="FF0000"/>
                </a:solidFill>
                <a:latin typeface="Times New Roman" panose="02020603050405020304" pitchFamily="18" charset="0"/>
                <a:cs typeface="Times New Roman" panose="02020603050405020304" pitchFamily="18" charset="0"/>
              </a:rPr>
              <a:t> Which temperature change would cause a sample of an</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ideal gas to double in volume while the pressure is held</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constant?</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(1) from 400. K to 200. K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(2) from 200. K to 400. K</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(3) from 400.°C to 200.°C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(4) from 200.°C to 400.°C</a:t>
            </a:r>
          </a:p>
          <a:p>
            <a:endParaRPr lang="en-US" dirty="0"/>
          </a:p>
        </p:txBody>
      </p:sp>
    </p:spTree>
    <p:extLst>
      <p:ext uri="{BB962C8B-B14F-4D97-AF65-F5344CB8AC3E}">
        <p14:creationId xmlns:p14="http://schemas.microsoft.com/office/powerpoint/2010/main" val="19100023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F95C9-1387-44BF-81AA-45FB4D7DE8FA}"/>
              </a:ext>
            </a:extLst>
          </p:cNvPr>
          <p:cNvSpPr txBox="1"/>
          <p:nvPr/>
        </p:nvSpPr>
        <p:spPr>
          <a:xfrm>
            <a:off x="0" y="0"/>
            <a:ext cx="9144000" cy="3554819"/>
          </a:xfrm>
          <a:prstGeom prst="rect">
            <a:avLst/>
          </a:prstGeom>
          <a:noFill/>
        </p:spPr>
        <p:txBody>
          <a:bodyPr wrap="square" rtlCol="0">
            <a:spAutoFit/>
          </a:bodyPr>
          <a:lstStyle/>
          <a:p>
            <a:pPr eaLnBrk="1" hangingPunct="1">
              <a:spcBef>
                <a:spcPct val="50000"/>
              </a:spcBef>
              <a:buFontTx/>
              <a:buNone/>
            </a:pPr>
            <a:endParaRPr lang="en-US" altLang="en-US" sz="2800" dirty="0">
              <a:solidFill>
                <a:srgbClr val="000066"/>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63</a:t>
            </a:r>
            <a:r>
              <a:rPr lang="en-US" altLang="en-US" sz="2800" dirty="0">
                <a:solidFill>
                  <a:srgbClr val="FF0000"/>
                </a:solidFill>
                <a:latin typeface="Times New Roman" panose="02020603050405020304" pitchFamily="18" charset="0"/>
                <a:cs typeface="Times New Roman" panose="02020603050405020304" pitchFamily="18" charset="0"/>
              </a:rPr>
              <a:t> Which temperature change would cause a sample of an</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ideal gas to double in volume while the pressure is held</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constant?</a:t>
            </a:r>
          </a:p>
          <a:p>
            <a:pPr eaLnBrk="1" hangingPunct="1">
              <a:spcBef>
                <a:spcPct val="50000"/>
              </a:spcBef>
              <a:buFontTx/>
              <a:buNone/>
            </a:pPr>
            <a:endParaRPr lang="en-US" altLang="en-US" sz="1800" dirty="0">
              <a:solidFill>
                <a:srgbClr val="000066"/>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600" b="1" dirty="0">
                <a:solidFill>
                  <a:srgbClr val="006600"/>
                </a:solidFill>
                <a:latin typeface="Times New Roman" panose="02020603050405020304" pitchFamily="18" charset="0"/>
                <a:cs typeface="Times New Roman" panose="02020603050405020304" pitchFamily="18" charset="0"/>
              </a:rPr>
              <a:t>(2) from 200. K to 400. K</a:t>
            </a:r>
          </a:p>
          <a:p>
            <a:endParaRPr lang="en-US" dirty="0"/>
          </a:p>
        </p:txBody>
      </p:sp>
    </p:spTree>
    <p:extLst>
      <p:ext uri="{BB962C8B-B14F-4D97-AF65-F5344CB8AC3E}">
        <p14:creationId xmlns:p14="http://schemas.microsoft.com/office/powerpoint/2010/main" val="28948137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June 2010</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64</a:t>
            </a:r>
            <a:r>
              <a:rPr lang="en-US" altLang="en-US" sz="2400" dirty="0">
                <a:solidFill>
                  <a:srgbClr val="000000"/>
                </a:solidFill>
                <a:latin typeface="Times New Roman" panose="02020603050405020304" pitchFamily="18" charset="0"/>
                <a:cs typeface="Times New Roman" panose="02020603050405020304" pitchFamily="18" charset="0"/>
              </a:rPr>
              <a:t> A sample of gas confined in a cylinder with a movable piston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is kept at constant pressure. The volume of the gas doubles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when the temperature of the gas is changed from</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(1) 400. K to 200. K                         (3) 400.°C to 200.°C</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(2) 200. K to 400. K                         (4) 200.°C to 400.°C</a:t>
            </a:r>
          </a:p>
          <a:p>
            <a:pPr eaLnBrk="1" hangingPunct="1">
              <a:spcBef>
                <a:spcPct val="50000"/>
              </a:spcBef>
              <a:buFontTx/>
              <a:buNone/>
            </a:pPr>
            <a:br>
              <a:rPr lang="en-US" altLang="en-US" sz="1800" dirty="0">
                <a:solidFill>
                  <a:srgbClr val="000000"/>
                </a:solidFill>
                <a:latin typeface="Times New Roman" panose="02020603050405020304" pitchFamily="18" charset="0"/>
                <a:cs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72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52400"/>
            <a:ext cx="8763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400" dirty="0">
                <a:solidFill>
                  <a:srgbClr val="FF0000"/>
                </a:solidFill>
                <a:latin typeface="Times New Roman" panose="02020603050405020304" pitchFamily="18" charset="0"/>
                <a:cs typeface="Times New Roman" panose="02020603050405020304" pitchFamily="18" charset="0"/>
              </a:rPr>
              <a:t>8.</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A weather balloon has been filled with helium to a volume of 65.5 liters, at 1.50 atm, and the gas temperature is 295 K.  At a height of twelve hundred meters, the balloon cools to 265 K, and the volume drops to 62.0 Liters.  What is the pressure in this balloon under these new conditions?</a:t>
            </a:r>
          </a:p>
        </p:txBody>
      </p:sp>
      <p:sp>
        <p:nvSpPr>
          <p:cNvPr id="3" name="Text Box 3"/>
          <p:cNvSpPr txBox="1">
            <a:spLocks noChangeArrowheads="1"/>
          </p:cNvSpPr>
          <p:nvPr/>
        </p:nvSpPr>
        <p:spPr bwMode="auto">
          <a:xfrm>
            <a:off x="2209800" y="1985963"/>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1</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1</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1</a:t>
            </a:r>
          </a:p>
        </p:txBody>
      </p:sp>
      <p:sp>
        <p:nvSpPr>
          <p:cNvPr id="4" name="Text Box 4"/>
          <p:cNvSpPr txBox="1">
            <a:spLocks noChangeArrowheads="1"/>
          </p:cNvSpPr>
          <p:nvPr/>
        </p:nvSpPr>
        <p:spPr bwMode="auto">
          <a:xfrm>
            <a:off x="4114800" y="1985963"/>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2</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2</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2</a:t>
            </a:r>
          </a:p>
        </p:txBody>
      </p:sp>
      <p:sp>
        <p:nvSpPr>
          <p:cNvPr id="5" name="Text Box 5"/>
          <p:cNvSpPr txBox="1">
            <a:spLocks noChangeArrowheads="1"/>
          </p:cNvSpPr>
          <p:nvPr/>
        </p:nvSpPr>
        <p:spPr bwMode="auto">
          <a:xfrm>
            <a:off x="3657600" y="2366963"/>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Tree>
    <p:extLst>
      <p:ext uri="{BB962C8B-B14F-4D97-AF65-F5344CB8AC3E}">
        <p14:creationId xmlns:p14="http://schemas.microsoft.com/office/powerpoint/2010/main" val="11612518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June 2010</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64</a:t>
            </a:r>
            <a:r>
              <a:rPr lang="en-US" altLang="en-US" sz="2400" dirty="0">
                <a:solidFill>
                  <a:srgbClr val="000000"/>
                </a:solidFill>
                <a:latin typeface="Times New Roman" panose="02020603050405020304" pitchFamily="18" charset="0"/>
                <a:cs typeface="Times New Roman" panose="02020603050405020304" pitchFamily="18" charset="0"/>
              </a:rPr>
              <a:t> A sample of gas confined in a cylinder with a movable piston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is kept at constant pressure. The volume of the gas doubles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when the temperature of the gas is changed from</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(1) 400. K to 200. K                         (3) 400.°C to 200.°C</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(2) 200. K to 400. K                         (4) 200.°C to 400.°C</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3600" dirty="0">
                <a:solidFill>
                  <a:srgbClr val="000000"/>
                </a:solidFill>
                <a:latin typeface="NewCaledonia" charset="0"/>
              </a:rPr>
              <a:t> </a:t>
            </a:r>
            <a:r>
              <a:rPr lang="en-US" altLang="en-US" sz="4800" b="1" dirty="0">
                <a:solidFill>
                  <a:srgbClr val="FF0000"/>
                </a:solidFill>
                <a:latin typeface="NewCaledonia" charset="0"/>
              </a:rPr>
              <a:t>(2) 200. K to 400. K</a:t>
            </a:r>
            <a:endParaRPr lang="en-US" altLang="en-US" sz="4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br>
              <a:rPr lang="en-US" altLang="en-US" sz="1800" dirty="0">
                <a:solidFill>
                  <a:srgbClr val="000000"/>
                </a:solidFill>
                <a:latin typeface="Times New Roman" panose="02020603050405020304" pitchFamily="18" charset="0"/>
                <a:cs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1741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B507F-C282-4172-98C3-6E637C43DA11}"/>
              </a:ext>
            </a:extLst>
          </p:cNvPr>
          <p:cNvSpPr txBox="1"/>
          <p:nvPr/>
        </p:nvSpPr>
        <p:spPr>
          <a:xfrm>
            <a:off x="0" y="0"/>
            <a:ext cx="9144000" cy="6001643"/>
          </a:xfrm>
          <a:prstGeom prst="rect">
            <a:avLst/>
          </a:prstGeom>
          <a:noFill/>
        </p:spPr>
        <p:txBody>
          <a:bodyPr wrap="square" rtlCol="0">
            <a:spAutoFit/>
          </a:body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January 2010</a:t>
            </a:r>
          </a:p>
          <a:p>
            <a:pPr eaLnBrk="1" hangingPunct="1">
              <a:spcBef>
                <a:spcPct val="50000"/>
              </a:spcBef>
              <a:buFontTx/>
              <a:buNone/>
            </a:pPr>
            <a:r>
              <a:rPr lang="en-US" altLang="en-US" sz="3200" b="1" dirty="0">
                <a:solidFill>
                  <a:srgbClr val="FF0000"/>
                </a:solidFill>
                <a:latin typeface="Times New Roman" panose="02020603050405020304" pitchFamily="18" charset="0"/>
                <a:cs typeface="Times New Roman" panose="02020603050405020304" pitchFamily="18" charset="0"/>
              </a:rPr>
              <a:t>65</a:t>
            </a:r>
            <a:r>
              <a:rPr lang="en-US" altLang="en-US" sz="3200" dirty="0">
                <a:solidFill>
                  <a:srgbClr val="0000CC"/>
                </a:solidFill>
                <a:latin typeface="Times New Roman" panose="02020603050405020304" pitchFamily="18" charset="0"/>
                <a:cs typeface="Times New Roman" panose="02020603050405020304" pitchFamily="18" charset="0"/>
              </a:rPr>
              <a:t>  Under which conditions of temperature and</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pressure would a 1-liter sample of a real gas</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behave most like an ideal gas?</a:t>
            </a:r>
          </a:p>
          <a:p>
            <a:pPr eaLnBrk="1" hangingPunct="1">
              <a:spcBef>
                <a:spcPct val="50000"/>
              </a:spcBef>
              <a:buFontTx/>
              <a:buNone/>
            </a:pPr>
            <a:r>
              <a:rPr lang="en-US" altLang="en-US" sz="3200" dirty="0">
                <a:solidFill>
                  <a:srgbClr val="0000CC"/>
                </a:solidFill>
                <a:latin typeface="Times New Roman" panose="02020603050405020304" pitchFamily="18" charset="0"/>
                <a:cs typeface="Times New Roman" panose="02020603050405020304" pitchFamily="18" charset="0"/>
              </a:rPr>
              <a:t>      (1) 100 K and 0.1 atm             </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(2) 100 K and 10 atm</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(3) 500 K and 0.1 atm             </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(4) 500 K and 10 atm</a:t>
            </a:r>
            <a:br>
              <a:rPr lang="en-US" altLang="en-US" sz="3200" dirty="0">
                <a:solidFill>
                  <a:srgbClr val="0000CC"/>
                </a:solidFill>
                <a:latin typeface="Times New Roman" panose="02020603050405020304" pitchFamily="18" charset="0"/>
                <a:cs typeface="Times New Roman" panose="02020603050405020304" pitchFamily="18" charset="0"/>
              </a:rPr>
            </a:b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5400" b="1" dirty="0">
                <a:solidFill>
                  <a:srgbClr val="FF0000"/>
                </a:solidFill>
                <a:latin typeface="NewCaledonia" charset="0"/>
              </a:rPr>
              <a:t> </a:t>
            </a:r>
            <a:endParaRPr lang="en-US" altLang="en-US" sz="5400" dirty="0">
              <a:solidFill>
                <a:srgbClr val="0000CC"/>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17325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B507F-C282-4172-98C3-6E637C43DA11}"/>
              </a:ext>
            </a:extLst>
          </p:cNvPr>
          <p:cNvSpPr txBox="1"/>
          <p:nvPr/>
        </p:nvSpPr>
        <p:spPr>
          <a:xfrm>
            <a:off x="0" y="0"/>
            <a:ext cx="9144000" cy="6001643"/>
          </a:xfrm>
          <a:prstGeom prst="rect">
            <a:avLst/>
          </a:prstGeom>
          <a:noFill/>
        </p:spPr>
        <p:txBody>
          <a:bodyPr wrap="square" rtlCol="0">
            <a:spAutoFit/>
          </a:bodyPr>
          <a:lstStyle/>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January 2010</a:t>
            </a:r>
          </a:p>
          <a:p>
            <a:pPr eaLnBrk="1" hangingPunct="1">
              <a:spcBef>
                <a:spcPct val="50000"/>
              </a:spcBef>
              <a:buFontTx/>
              <a:buNone/>
            </a:pPr>
            <a:r>
              <a:rPr lang="en-US" altLang="en-US" sz="3200" b="1" dirty="0">
                <a:solidFill>
                  <a:srgbClr val="FF0000"/>
                </a:solidFill>
                <a:latin typeface="Times New Roman" panose="02020603050405020304" pitchFamily="18" charset="0"/>
                <a:cs typeface="Times New Roman" panose="02020603050405020304" pitchFamily="18" charset="0"/>
              </a:rPr>
              <a:t>65</a:t>
            </a:r>
            <a:r>
              <a:rPr lang="en-US" altLang="en-US" sz="3200" dirty="0">
                <a:solidFill>
                  <a:srgbClr val="0000CC"/>
                </a:solidFill>
                <a:latin typeface="Times New Roman" panose="02020603050405020304" pitchFamily="18" charset="0"/>
                <a:cs typeface="Times New Roman" panose="02020603050405020304" pitchFamily="18" charset="0"/>
              </a:rPr>
              <a:t>  Under which conditions of temperature and</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pressure would a 1-liter sample of a real gas</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behave most like an ideal gas?</a:t>
            </a:r>
          </a:p>
          <a:p>
            <a:pPr eaLnBrk="1" hangingPunct="1">
              <a:spcBef>
                <a:spcPct val="50000"/>
              </a:spcBef>
              <a:buFontTx/>
              <a:buNone/>
            </a:pPr>
            <a:r>
              <a:rPr lang="en-US" altLang="en-US" sz="3200" dirty="0">
                <a:solidFill>
                  <a:srgbClr val="0000CC"/>
                </a:solidFill>
                <a:latin typeface="Times New Roman" panose="02020603050405020304" pitchFamily="18" charset="0"/>
                <a:cs typeface="Times New Roman" panose="02020603050405020304" pitchFamily="18" charset="0"/>
              </a:rPr>
              <a:t>      (1) 100 K and 0.1 atm             </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(2) 100 K and 10 atm</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(3) 500 K and 0.1 atm             </a:t>
            </a: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(4) 500 K and 10 atm</a:t>
            </a:r>
            <a:br>
              <a:rPr lang="en-US" altLang="en-US" sz="3200" dirty="0">
                <a:solidFill>
                  <a:srgbClr val="0000CC"/>
                </a:solidFill>
                <a:latin typeface="Times New Roman" panose="02020603050405020304" pitchFamily="18" charset="0"/>
                <a:cs typeface="Times New Roman" panose="02020603050405020304" pitchFamily="18" charset="0"/>
              </a:rPr>
            </a:br>
            <a:br>
              <a:rPr lang="en-US" altLang="en-US" sz="3200" dirty="0">
                <a:solidFill>
                  <a:srgbClr val="0000CC"/>
                </a:solidFill>
                <a:latin typeface="Times New Roman" panose="02020603050405020304" pitchFamily="18" charset="0"/>
                <a:cs typeface="Times New Roman" panose="02020603050405020304" pitchFamily="18" charset="0"/>
              </a:rPr>
            </a:b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5400" b="1" dirty="0">
                <a:solidFill>
                  <a:srgbClr val="FF0000"/>
                </a:solidFill>
                <a:latin typeface="NewCaledonia" charset="0"/>
              </a:rPr>
              <a:t>(3) 500 K and 0.1 atm</a:t>
            </a:r>
            <a:endParaRPr lang="en-US" altLang="en-US" sz="5400" dirty="0">
              <a:solidFill>
                <a:srgbClr val="0000CC"/>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44089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rot="5400000" flipH="1" flipV="1">
            <a:off x="3024739" y="1866900"/>
            <a:ext cx="3124200" cy="3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 name="Straight Arrow Connector 2"/>
          <p:cNvCxnSpPr/>
          <p:nvPr/>
        </p:nvCxnSpPr>
        <p:spPr>
          <a:xfrm>
            <a:off x="4586838" y="3429000"/>
            <a:ext cx="441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Freeform 6"/>
          <p:cNvSpPr/>
          <p:nvPr/>
        </p:nvSpPr>
        <p:spPr>
          <a:xfrm>
            <a:off x="4967838" y="457200"/>
            <a:ext cx="3840163" cy="2681288"/>
          </a:xfrm>
          <a:custGeom>
            <a:avLst/>
            <a:gdLst>
              <a:gd name="connsiteX0" fmla="*/ 0 w 4136136"/>
              <a:gd name="connsiteY0" fmla="*/ 0 h 2406396"/>
              <a:gd name="connsiteX1" fmla="*/ 100584 w 4136136"/>
              <a:gd name="connsiteY1" fmla="*/ 658368 h 2406396"/>
              <a:gd name="connsiteX2" fmla="*/ 100584 w 4136136"/>
              <a:gd name="connsiteY2" fmla="*/ 658368 h 2406396"/>
              <a:gd name="connsiteX3" fmla="*/ 283464 w 4136136"/>
              <a:gd name="connsiteY3" fmla="*/ 1481328 h 2406396"/>
              <a:gd name="connsiteX4" fmla="*/ 658368 w 4136136"/>
              <a:gd name="connsiteY4" fmla="*/ 1929384 h 2406396"/>
              <a:gd name="connsiteX5" fmla="*/ 1618488 w 4136136"/>
              <a:gd name="connsiteY5" fmla="*/ 2121408 h 2406396"/>
              <a:gd name="connsiteX6" fmla="*/ 2770632 w 4136136"/>
              <a:gd name="connsiteY6" fmla="*/ 2267712 h 2406396"/>
              <a:gd name="connsiteX7" fmla="*/ 3922776 w 4136136"/>
              <a:gd name="connsiteY7" fmla="*/ 2386584 h 2406396"/>
              <a:gd name="connsiteX8" fmla="*/ 4050792 w 4136136"/>
              <a:gd name="connsiteY8" fmla="*/ 2386584 h 240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136" h="2406396">
                <a:moveTo>
                  <a:pt x="0" y="0"/>
                </a:moveTo>
                <a:lnTo>
                  <a:pt x="100584" y="658368"/>
                </a:lnTo>
                <a:lnTo>
                  <a:pt x="100584" y="658368"/>
                </a:lnTo>
                <a:cubicBezTo>
                  <a:pt x="131064" y="795528"/>
                  <a:pt x="190500" y="1269492"/>
                  <a:pt x="283464" y="1481328"/>
                </a:cubicBezTo>
                <a:cubicBezTo>
                  <a:pt x="376428" y="1693164"/>
                  <a:pt x="435864" y="1822704"/>
                  <a:pt x="658368" y="1929384"/>
                </a:cubicBezTo>
                <a:cubicBezTo>
                  <a:pt x="880872" y="2036064"/>
                  <a:pt x="1266444" y="2065020"/>
                  <a:pt x="1618488" y="2121408"/>
                </a:cubicBezTo>
                <a:cubicBezTo>
                  <a:pt x="1970532" y="2177796"/>
                  <a:pt x="2386584" y="2223516"/>
                  <a:pt x="2770632" y="2267712"/>
                </a:cubicBezTo>
                <a:cubicBezTo>
                  <a:pt x="3154680" y="2311908"/>
                  <a:pt x="3709416" y="2366772"/>
                  <a:pt x="3922776" y="2386584"/>
                </a:cubicBezTo>
                <a:cubicBezTo>
                  <a:pt x="4136136" y="2406396"/>
                  <a:pt x="4093464" y="2396490"/>
                  <a:pt x="4050792" y="2386584"/>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0" name="TextBox 9"/>
          <p:cNvSpPr txBox="1"/>
          <p:nvPr/>
        </p:nvSpPr>
        <p:spPr>
          <a:xfrm>
            <a:off x="304800" y="306388"/>
            <a:ext cx="8701638" cy="5909310"/>
          </a:xfrm>
          <a:prstGeom prst="rect">
            <a:avLst/>
          </a:prstGeom>
          <a:noFill/>
        </p:spPr>
        <p:txBody>
          <a:bodyPr wrap="square" rtlCol="0">
            <a:spAutoFit/>
          </a:bodyPr>
          <a:lstStyle/>
          <a:p>
            <a:br>
              <a:rPr lang="en-US" b="1" dirty="0">
                <a:solidFill>
                  <a:srgbClr val="FF0000"/>
                </a:solidFill>
              </a:rPr>
            </a:br>
            <a:r>
              <a:rPr lang="en-US" sz="2000" b="1" dirty="0">
                <a:solidFill>
                  <a:srgbClr val="FF0000"/>
                </a:solidFill>
                <a:latin typeface="Times New Roman" panose="02020603050405020304" pitchFamily="18" charset="0"/>
                <a:cs typeface="Times New Roman" panose="02020603050405020304" pitchFamily="18" charset="0"/>
              </a:rPr>
              <a:t>66.</a:t>
            </a:r>
            <a:r>
              <a:rPr lang="en-US" sz="2000" dirty="0">
                <a:latin typeface="Times New Roman" panose="02020603050405020304" pitchFamily="18" charset="0"/>
                <a:cs typeface="Times New Roman" panose="02020603050405020304" pitchFamily="18" charset="0"/>
              </a:rPr>
              <a:t>  Here is a graph from gas chemistry.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What relationship can it represent?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  Pressure as a function of Volume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2.  Pressure as a function of Temperature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  Volume as a function of Temperature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  Temperature as a function of Kinetic Energy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r>
              <a:rPr lang="en-US" sz="2000" dirty="0">
                <a:solidFill>
                  <a:srgbClr val="0000FF"/>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6A12F11-D071-4698-8143-9B5201BDA566}"/>
              </a:ext>
            </a:extLst>
          </p:cNvPr>
          <p:cNvSpPr txBox="1"/>
          <p:nvPr/>
        </p:nvSpPr>
        <p:spPr>
          <a:xfrm>
            <a:off x="3962400" y="1524000"/>
            <a:ext cx="577294" cy="769441"/>
          </a:xfrm>
          <a:prstGeom prst="rect">
            <a:avLst/>
          </a:prstGeom>
          <a:noFill/>
        </p:spPr>
        <p:txBody>
          <a:bodyPr wrap="square" rtlCol="0">
            <a:spAutoFit/>
          </a:bodyPr>
          <a:lstStyle/>
          <a:p>
            <a:r>
              <a:rPr lang="en-US" sz="4400" dirty="0"/>
              <a:t>A</a:t>
            </a:r>
          </a:p>
        </p:txBody>
      </p:sp>
      <p:sp>
        <p:nvSpPr>
          <p:cNvPr id="8" name="TextBox 7">
            <a:extLst>
              <a:ext uri="{FF2B5EF4-FFF2-40B4-BE49-F238E27FC236}">
                <a16:creationId xmlns:a16="http://schemas.microsoft.com/office/drawing/2014/main" id="{1189CF57-8853-4318-B3E0-407FC9DA194F}"/>
              </a:ext>
            </a:extLst>
          </p:cNvPr>
          <p:cNvSpPr txBox="1"/>
          <p:nvPr/>
        </p:nvSpPr>
        <p:spPr>
          <a:xfrm>
            <a:off x="6508785" y="3429000"/>
            <a:ext cx="577294" cy="769441"/>
          </a:xfrm>
          <a:prstGeom prst="rect">
            <a:avLst/>
          </a:prstGeom>
          <a:noFill/>
        </p:spPr>
        <p:txBody>
          <a:bodyPr wrap="square" rtlCol="0">
            <a:spAutoFit/>
          </a:bodyPr>
          <a:lstStyle/>
          <a:p>
            <a:r>
              <a:rPr lang="en-US" sz="4400" dirty="0"/>
              <a:t>B</a:t>
            </a:r>
          </a:p>
        </p:txBody>
      </p:sp>
    </p:spTree>
    <p:extLst>
      <p:ext uri="{BB962C8B-B14F-4D97-AF65-F5344CB8AC3E}">
        <p14:creationId xmlns:p14="http://schemas.microsoft.com/office/powerpoint/2010/main" val="15789315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rot="5400000" flipH="1" flipV="1">
            <a:off x="2476501" y="2476500"/>
            <a:ext cx="3124200" cy="3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 name="Straight Arrow Connector 2"/>
          <p:cNvCxnSpPr/>
          <p:nvPr/>
        </p:nvCxnSpPr>
        <p:spPr>
          <a:xfrm>
            <a:off x="4038600" y="4038600"/>
            <a:ext cx="4419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Freeform 6"/>
          <p:cNvSpPr/>
          <p:nvPr/>
        </p:nvSpPr>
        <p:spPr>
          <a:xfrm>
            <a:off x="4419600" y="1066800"/>
            <a:ext cx="3840163" cy="2681288"/>
          </a:xfrm>
          <a:custGeom>
            <a:avLst/>
            <a:gdLst>
              <a:gd name="connsiteX0" fmla="*/ 0 w 4136136"/>
              <a:gd name="connsiteY0" fmla="*/ 0 h 2406396"/>
              <a:gd name="connsiteX1" fmla="*/ 100584 w 4136136"/>
              <a:gd name="connsiteY1" fmla="*/ 658368 h 2406396"/>
              <a:gd name="connsiteX2" fmla="*/ 100584 w 4136136"/>
              <a:gd name="connsiteY2" fmla="*/ 658368 h 2406396"/>
              <a:gd name="connsiteX3" fmla="*/ 283464 w 4136136"/>
              <a:gd name="connsiteY3" fmla="*/ 1481328 h 2406396"/>
              <a:gd name="connsiteX4" fmla="*/ 658368 w 4136136"/>
              <a:gd name="connsiteY4" fmla="*/ 1929384 h 2406396"/>
              <a:gd name="connsiteX5" fmla="*/ 1618488 w 4136136"/>
              <a:gd name="connsiteY5" fmla="*/ 2121408 h 2406396"/>
              <a:gd name="connsiteX6" fmla="*/ 2770632 w 4136136"/>
              <a:gd name="connsiteY6" fmla="*/ 2267712 h 2406396"/>
              <a:gd name="connsiteX7" fmla="*/ 3922776 w 4136136"/>
              <a:gd name="connsiteY7" fmla="*/ 2386584 h 2406396"/>
              <a:gd name="connsiteX8" fmla="*/ 4050792 w 4136136"/>
              <a:gd name="connsiteY8" fmla="*/ 2386584 h 240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136" h="2406396">
                <a:moveTo>
                  <a:pt x="0" y="0"/>
                </a:moveTo>
                <a:lnTo>
                  <a:pt x="100584" y="658368"/>
                </a:lnTo>
                <a:lnTo>
                  <a:pt x="100584" y="658368"/>
                </a:lnTo>
                <a:cubicBezTo>
                  <a:pt x="131064" y="795528"/>
                  <a:pt x="190500" y="1269492"/>
                  <a:pt x="283464" y="1481328"/>
                </a:cubicBezTo>
                <a:cubicBezTo>
                  <a:pt x="376428" y="1693164"/>
                  <a:pt x="435864" y="1822704"/>
                  <a:pt x="658368" y="1929384"/>
                </a:cubicBezTo>
                <a:cubicBezTo>
                  <a:pt x="880872" y="2036064"/>
                  <a:pt x="1266444" y="2065020"/>
                  <a:pt x="1618488" y="2121408"/>
                </a:cubicBezTo>
                <a:cubicBezTo>
                  <a:pt x="1970532" y="2177796"/>
                  <a:pt x="2386584" y="2223516"/>
                  <a:pt x="2770632" y="2267712"/>
                </a:cubicBezTo>
                <a:cubicBezTo>
                  <a:pt x="3154680" y="2311908"/>
                  <a:pt x="3709416" y="2366772"/>
                  <a:pt x="3922776" y="2386584"/>
                </a:cubicBezTo>
                <a:cubicBezTo>
                  <a:pt x="4136136" y="2406396"/>
                  <a:pt x="4093464" y="2396490"/>
                  <a:pt x="4050792" y="2386584"/>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0" name="TextBox 9"/>
          <p:cNvSpPr txBox="1"/>
          <p:nvPr/>
        </p:nvSpPr>
        <p:spPr>
          <a:xfrm>
            <a:off x="304800" y="457200"/>
            <a:ext cx="8534400" cy="5632311"/>
          </a:xfrm>
          <a:prstGeom prst="rect">
            <a:avLst/>
          </a:prstGeom>
          <a:noFill/>
        </p:spPr>
        <p:txBody>
          <a:bodyPr wrap="square" rtlCol="0">
            <a:spAutoFit/>
          </a:bodyPr>
          <a:lstStyle/>
          <a:p>
            <a:r>
              <a:rPr lang="en-US" b="1" dirty="0">
                <a:solidFill>
                  <a:srgbClr val="FF0000"/>
                </a:solidFill>
              </a:rPr>
              <a:t>66.  </a:t>
            </a:r>
            <a:r>
              <a:rPr lang="en-US" dirty="0"/>
              <a:t>Here is a graph from gas chemistry.  What relationship might it show?</a:t>
            </a:r>
            <a:br>
              <a:rPr lang="en-US" dirty="0"/>
            </a:br>
            <a:br>
              <a:rPr lang="en-US" dirty="0"/>
            </a:br>
            <a:r>
              <a:rPr lang="en-US" sz="3600" b="1" dirty="0">
                <a:solidFill>
                  <a:srgbClr val="0000FF"/>
                </a:solidFill>
              </a:rPr>
              <a:t>1.  Pressure as a </a:t>
            </a:r>
            <a:br>
              <a:rPr lang="en-US" sz="3600" b="1" dirty="0">
                <a:solidFill>
                  <a:srgbClr val="0000FF"/>
                </a:solidFill>
              </a:rPr>
            </a:br>
            <a:r>
              <a:rPr lang="en-US" sz="3600" b="1" dirty="0">
                <a:solidFill>
                  <a:srgbClr val="0000FF"/>
                </a:solidFill>
              </a:rPr>
              <a:t>     function of </a:t>
            </a:r>
            <a:br>
              <a:rPr lang="en-US" sz="3600" b="1" dirty="0">
                <a:solidFill>
                  <a:srgbClr val="0000FF"/>
                </a:solidFill>
              </a:rPr>
            </a:br>
            <a:r>
              <a:rPr lang="en-US" sz="3600" b="1" dirty="0">
                <a:solidFill>
                  <a:srgbClr val="0000FF"/>
                </a:solidFill>
              </a:rPr>
              <a:t>      volume</a:t>
            </a:r>
          </a:p>
          <a:p>
            <a:br>
              <a:rPr lang="en-US" sz="3600" b="1" dirty="0">
                <a:solidFill>
                  <a:srgbClr val="0000FF"/>
                </a:solidFill>
              </a:rPr>
            </a:br>
            <a:br>
              <a:rPr lang="en-US" sz="3600" b="1" dirty="0">
                <a:solidFill>
                  <a:srgbClr val="0000FF"/>
                </a:solidFill>
              </a:rPr>
            </a:br>
            <a:br>
              <a:rPr lang="en-US" sz="3600" b="1" dirty="0">
                <a:solidFill>
                  <a:srgbClr val="0000FF"/>
                </a:solidFill>
              </a:rPr>
            </a:br>
            <a:r>
              <a:rPr lang="en-US" sz="3600" b="1" dirty="0">
                <a:solidFill>
                  <a:srgbClr val="0000FF"/>
                </a:solidFill>
              </a:rPr>
              <a:t>It has to be pressure and volume, this graph is inversely proportional.  As one variable increases, the other decreases.  </a:t>
            </a:r>
          </a:p>
        </p:txBody>
      </p:sp>
    </p:spTree>
    <p:extLst>
      <p:ext uri="{BB962C8B-B14F-4D97-AF65-F5344CB8AC3E}">
        <p14:creationId xmlns:p14="http://schemas.microsoft.com/office/powerpoint/2010/main" val="20617872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June 2010</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67</a:t>
            </a:r>
            <a:r>
              <a:rPr lang="en-US" altLang="en-US" sz="2400" dirty="0">
                <a:solidFill>
                  <a:srgbClr val="000000"/>
                </a:solidFill>
                <a:latin typeface="Times New Roman" panose="02020603050405020304" pitchFamily="18" charset="0"/>
                <a:cs typeface="Times New Roman" panose="02020603050405020304" pitchFamily="18" charset="0"/>
              </a:rPr>
              <a:t>  What is the volume of a gas at 2.00 atm, and 360. Kelvin, if it’s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original volume was 307 Liters at 385 Kelvin and 0.250 atm?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1800" dirty="0">
                <a:solidFill>
                  <a:srgbClr val="0000CC"/>
                </a:solidFill>
                <a:latin typeface="Times New Roman" panose="02020603050405020304" pitchFamily="18" charset="0"/>
                <a:cs typeface="Times New Roman" panose="02020603050405020304" pitchFamily="18" charset="0"/>
              </a:rPr>
              <a:t> </a:t>
            </a:r>
            <a:endParaRPr lang="en-US" alt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1080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June 2010</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67</a:t>
            </a:r>
            <a:r>
              <a:rPr lang="en-US" altLang="en-US" sz="2400" dirty="0">
                <a:solidFill>
                  <a:srgbClr val="000000"/>
                </a:solidFill>
                <a:latin typeface="Times New Roman" panose="02020603050405020304" pitchFamily="18" charset="0"/>
                <a:cs typeface="Times New Roman" panose="02020603050405020304" pitchFamily="18" charset="0"/>
              </a:rPr>
              <a:t>  What is the volume of a gas at 2.00 atm, and 360. Kelvin, if it’s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original volume was 307 Liters at 385 Kelvin and 0.250 atm?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1800" dirty="0">
                <a:solidFill>
                  <a:srgbClr val="0000CC"/>
                </a:solidFill>
                <a:latin typeface="Times New Roman" panose="02020603050405020304" pitchFamily="18" charset="0"/>
                <a:cs typeface="Times New Roman" panose="02020603050405020304" pitchFamily="18" charset="0"/>
              </a:rPr>
              <a:t> </a:t>
            </a:r>
            <a:endParaRPr lang="en-US" altLang="en-US" sz="2800" dirty="0">
              <a:solidFill>
                <a:srgbClr val="0000CC"/>
              </a:solidFill>
              <a:latin typeface="Times New Roman" panose="02020603050405020304" pitchFamily="18" charset="0"/>
              <a:cs typeface="Times New Roman" panose="02020603050405020304" pitchFamily="18" charset="0"/>
            </a:endParaRPr>
          </a:p>
        </p:txBody>
      </p:sp>
      <p:sp>
        <p:nvSpPr>
          <p:cNvPr id="3" name="Text Box 4">
            <a:extLst>
              <a:ext uri="{FF2B5EF4-FFF2-40B4-BE49-F238E27FC236}">
                <a16:creationId xmlns:a16="http://schemas.microsoft.com/office/drawing/2014/main" id="{67B5C6FA-1FE8-4AA7-9267-5CDBD5C3F226}"/>
              </a:ext>
            </a:extLst>
          </p:cNvPr>
          <p:cNvSpPr txBox="1">
            <a:spLocks noChangeArrowheads="1"/>
          </p:cNvSpPr>
          <p:nvPr/>
        </p:nvSpPr>
        <p:spPr bwMode="auto">
          <a:xfrm>
            <a:off x="1981200" y="1524000"/>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4" name="Text Box 5">
            <a:extLst>
              <a:ext uri="{FF2B5EF4-FFF2-40B4-BE49-F238E27FC236}">
                <a16:creationId xmlns:a16="http://schemas.microsoft.com/office/drawing/2014/main" id="{8BB55A0C-9E26-4D99-BCC6-6323507AAC54}"/>
              </a:ext>
            </a:extLst>
          </p:cNvPr>
          <p:cNvSpPr txBox="1">
            <a:spLocks noChangeArrowheads="1"/>
          </p:cNvSpPr>
          <p:nvPr/>
        </p:nvSpPr>
        <p:spPr bwMode="auto">
          <a:xfrm>
            <a:off x="3294647" y="1595025"/>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5" name="Text Box 6">
            <a:extLst>
              <a:ext uri="{FF2B5EF4-FFF2-40B4-BE49-F238E27FC236}">
                <a16:creationId xmlns:a16="http://schemas.microsoft.com/office/drawing/2014/main" id="{7A86CFDF-AC8D-42B1-B0BE-9DDEC5C53376}"/>
              </a:ext>
            </a:extLst>
          </p:cNvPr>
          <p:cNvSpPr txBox="1">
            <a:spLocks noChangeArrowheads="1"/>
          </p:cNvSpPr>
          <p:nvPr/>
        </p:nvSpPr>
        <p:spPr bwMode="auto">
          <a:xfrm>
            <a:off x="3733800" y="1519938"/>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Tree>
    <p:extLst>
      <p:ext uri="{BB962C8B-B14F-4D97-AF65-F5344CB8AC3E}">
        <p14:creationId xmlns:p14="http://schemas.microsoft.com/office/powerpoint/2010/main" val="35389825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June 2010</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67</a:t>
            </a:r>
            <a:r>
              <a:rPr lang="en-US" altLang="en-US" sz="2400" dirty="0">
                <a:solidFill>
                  <a:srgbClr val="000000"/>
                </a:solidFill>
                <a:latin typeface="Times New Roman" panose="02020603050405020304" pitchFamily="18" charset="0"/>
                <a:cs typeface="Times New Roman" panose="02020603050405020304" pitchFamily="18" charset="0"/>
              </a:rPr>
              <a:t>  What is the volume of a gas at 2.00 atm, and 360. Kelvin, if it’s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original volume was 307 Liters at 385 Kelvin and 0.250 atm?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1800" dirty="0">
                <a:solidFill>
                  <a:srgbClr val="0000CC"/>
                </a:solidFill>
                <a:latin typeface="Times New Roman" panose="02020603050405020304" pitchFamily="18" charset="0"/>
                <a:cs typeface="Times New Roman" panose="02020603050405020304" pitchFamily="18" charset="0"/>
              </a:rPr>
              <a:t> </a:t>
            </a:r>
            <a:endParaRPr lang="en-US" altLang="en-US" sz="2800" dirty="0">
              <a:solidFill>
                <a:srgbClr val="0000CC"/>
              </a:solidFill>
              <a:latin typeface="Times New Roman" panose="02020603050405020304" pitchFamily="18" charset="0"/>
              <a:cs typeface="Times New Roman" panose="02020603050405020304" pitchFamily="18" charset="0"/>
            </a:endParaRPr>
          </a:p>
        </p:txBody>
      </p:sp>
      <p:sp>
        <p:nvSpPr>
          <p:cNvPr id="3" name="Text Box 4">
            <a:extLst>
              <a:ext uri="{FF2B5EF4-FFF2-40B4-BE49-F238E27FC236}">
                <a16:creationId xmlns:a16="http://schemas.microsoft.com/office/drawing/2014/main" id="{67B5C6FA-1FE8-4AA7-9267-5CDBD5C3F226}"/>
              </a:ext>
            </a:extLst>
          </p:cNvPr>
          <p:cNvSpPr txBox="1">
            <a:spLocks noChangeArrowheads="1"/>
          </p:cNvSpPr>
          <p:nvPr/>
        </p:nvSpPr>
        <p:spPr bwMode="auto">
          <a:xfrm>
            <a:off x="1981200" y="1524000"/>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4" name="Text Box 5">
            <a:extLst>
              <a:ext uri="{FF2B5EF4-FFF2-40B4-BE49-F238E27FC236}">
                <a16:creationId xmlns:a16="http://schemas.microsoft.com/office/drawing/2014/main" id="{8BB55A0C-9E26-4D99-BCC6-6323507AAC54}"/>
              </a:ext>
            </a:extLst>
          </p:cNvPr>
          <p:cNvSpPr txBox="1">
            <a:spLocks noChangeArrowheads="1"/>
          </p:cNvSpPr>
          <p:nvPr/>
        </p:nvSpPr>
        <p:spPr bwMode="auto">
          <a:xfrm>
            <a:off x="3294647" y="1595025"/>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5" name="Text Box 6">
            <a:extLst>
              <a:ext uri="{FF2B5EF4-FFF2-40B4-BE49-F238E27FC236}">
                <a16:creationId xmlns:a16="http://schemas.microsoft.com/office/drawing/2014/main" id="{7A86CFDF-AC8D-42B1-B0BE-9DDEC5C53376}"/>
              </a:ext>
            </a:extLst>
          </p:cNvPr>
          <p:cNvSpPr txBox="1">
            <a:spLocks noChangeArrowheads="1"/>
          </p:cNvSpPr>
          <p:nvPr/>
        </p:nvSpPr>
        <p:spPr bwMode="auto">
          <a:xfrm>
            <a:off x="3733800" y="1519938"/>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
        <p:nvSpPr>
          <p:cNvPr id="6" name="TextBox 5">
            <a:extLst>
              <a:ext uri="{FF2B5EF4-FFF2-40B4-BE49-F238E27FC236}">
                <a16:creationId xmlns:a16="http://schemas.microsoft.com/office/drawing/2014/main" id="{4AA3F897-37CE-476A-97B8-C39DE4479261}"/>
              </a:ext>
            </a:extLst>
          </p:cNvPr>
          <p:cNvSpPr txBox="1"/>
          <p:nvPr/>
        </p:nvSpPr>
        <p:spPr>
          <a:xfrm>
            <a:off x="1034716" y="3553890"/>
            <a:ext cx="2969793" cy="954107"/>
          </a:xfrm>
          <a:prstGeom prst="rect">
            <a:avLst/>
          </a:prstGeom>
          <a:noFill/>
        </p:spPr>
        <p:txBody>
          <a:bodyPr wrap="square" rtlCol="0">
            <a:spAutoFit/>
          </a:bodyPr>
          <a:lstStyle/>
          <a:p>
            <a:pPr algn="ctr"/>
            <a:r>
              <a:rPr lang="en-US" sz="2800" dirty="0">
                <a:solidFill>
                  <a:schemeClr val="tx1">
                    <a:lumMod val="95000"/>
                    <a:lumOff val="5000"/>
                  </a:schemeClr>
                </a:solidFill>
              </a:rPr>
              <a:t>(0.250 atm)(307 L)</a:t>
            </a:r>
            <a:br>
              <a:rPr lang="en-US" sz="2800" dirty="0">
                <a:solidFill>
                  <a:schemeClr val="tx1">
                    <a:lumMod val="95000"/>
                    <a:lumOff val="5000"/>
                  </a:schemeClr>
                </a:solidFill>
              </a:rPr>
            </a:br>
            <a:r>
              <a:rPr lang="en-US" sz="2800" dirty="0">
                <a:solidFill>
                  <a:schemeClr val="tx1">
                    <a:lumMod val="95000"/>
                    <a:lumOff val="5000"/>
                  </a:schemeClr>
                </a:solidFill>
              </a:rPr>
              <a:t>385 K</a:t>
            </a:r>
          </a:p>
        </p:txBody>
      </p:sp>
      <p:sp>
        <p:nvSpPr>
          <p:cNvPr id="7" name="TextBox 6">
            <a:extLst>
              <a:ext uri="{FF2B5EF4-FFF2-40B4-BE49-F238E27FC236}">
                <a16:creationId xmlns:a16="http://schemas.microsoft.com/office/drawing/2014/main" id="{8456AA74-E5E9-48BB-992D-EF24B636E613}"/>
              </a:ext>
            </a:extLst>
          </p:cNvPr>
          <p:cNvSpPr txBox="1"/>
          <p:nvPr/>
        </p:nvSpPr>
        <p:spPr>
          <a:xfrm>
            <a:off x="4267950" y="3553889"/>
            <a:ext cx="3047249" cy="954107"/>
          </a:xfrm>
          <a:prstGeom prst="rect">
            <a:avLst/>
          </a:prstGeom>
          <a:noFill/>
        </p:spPr>
        <p:txBody>
          <a:bodyPr wrap="square" rtlCol="0">
            <a:spAutoFit/>
          </a:bodyPr>
          <a:lstStyle/>
          <a:p>
            <a:pPr algn="ctr"/>
            <a:r>
              <a:rPr lang="en-US" sz="2800" dirty="0">
                <a:solidFill>
                  <a:schemeClr val="tx1">
                    <a:lumMod val="95000"/>
                    <a:lumOff val="5000"/>
                  </a:schemeClr>
                </a:solidFill>
              </a:rPr>
              <a:t>(2.00 atm)(V</a:t>
            </a:r>
            <a:r>
              <a:rPr lang="en-US" sz="2800" baseline="-25000" dirty="0">
                <a:solidFill>
                  <a:schemeClr val="tx1">
                    <a:lumMod val="95000"/>
                    <a:lumOff val="5000"/>
                  </a:schemeClr>
                </a:solidFill>
              </a:rPr>
              <a:t>2</a:t>
            </a:r>
            <a:r>
              <a:rPr lang="en-US" sz="2800" dirty="0">
                <a:solidFill>
                  <a:schemeClr val="tx1">
                    <a:lumMod val="95000"/>
                    <a:lumOff val="5000"/>
                  </a:schemeClr>
                </a:solidFill>
              </a:rPr>
              <a:t>)</a:t>
            </a:r>
            <a:br>
              <a:rPr lang="en-US" sz="2800" dirty="0">
                <a:solidFill>
                  <a:schemeClr val="tx1">
                    <a:lumMod val="95000"/>
                    <a:lumOff val="5000"/>
                  </a:schemeClr>
                </a:solidFill>
              </a:rPr>
            </a:br>
            <a:r>
              <a:rPr lang="en-US" sz="2800" dirty="0">
                <a:solidFill>
                  <a:schemeClr val="tx1">
                    <a:lumMod val="95000"/>
                    <a:lumOff val="5000"/>
                  </a:schemeClr>
                </a:solidFill>
              </a:rPr>
              <a:t>360 K</a:t>
            </a:r>
          </a:p>
        </p:txBody>
      </p:sp>
      <p:cxnSp>
        <p:nvCxnSpPr>
          <p:cNvPr id="8" name="Straight Connector 7">
            <a:extLst>
              <a:ext uri="{FF2B5EF4-FFF2-40B4-BE49-F238E27FC236}">
                <a16:creationId xmlns:a16="http://schemas.microsoft.com/office/drawing/2014/main" id="{3CEF9D36-B90F-407C-ABA5-C3EE7D95F1F7}"/>
              </a:ext>
            </a:extLst>
          </p:cNvPr>
          <p:cNvCxnSpPr>
            <a:stCxn id="6" idx="1"/>
          </p:cNvCxnSpPr>
          <p:nvPr/>
        </p:nvCxnSpPr>
        <p:spPr>
          <a:xfrm>
            <a:off x="1034716" y="4030944"/>
            <a:ext cx="284947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008621-4ECA-474D-8F73-9939051B9AF1}"/>
              </a:ext>
            </a:extLst>
          </p:cNvPr>
          <p:cNvCxnSpPr>
            <a:cxnSpLocks/>
          </p:cNvCxnSpPr>
          <p:nvPr/>
        </p:nvCxnSpPr>
        <p:spPr>
          <a:xfrm>
            <a:off x="4572000" y="4066279"/>
            <a:ext cx="236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Text Box 5">
            <a:extLst>
              <a:ext uri="{FF2B5EF4-FFF2-40B4-BE49-F238E27FC236}">
                <a16:creationId xmlns:a16="http://schemas.microsoft.com/office/drawing/2014/main" id="{D254F78A-9F8D-4756-96F4-C49F64833F96}"/>
              </a:ext>
            </a:extLst>
          </p:cNvPr>
          <p:cNvSpPr txBox="1">
            <a:spLocks noChangeArrowheads="1"/>
          </p:cNvSpPr>
          <p:nvPr/>
        </p:nvSpPr>
        <p:spPr bwMode="auto">
          <a:xfrm>
            <a:off x="3886200" y="3741529"/>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chemeClr val="tx1">
                    <a:lumMod val="95000"/>
                    <a:lumOff val="5000"/>
                  </a:schemeClr>
                </a:solidFill>
              </a:rPr>
              <a:t>=</a:t>
            </a:r>
          </a:p>
        </p:txBody>
      </p:sp>
    </p:spTree>
    <p:extLst>
      <p:ext uri="{BB962C8B-B14F-4D97-AF65-F5344CB8AC3E}">
        <p14:creationId xmlns:p14="http://schemas.microsoft.com/office/powerpoint/2010/main" val="28269885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June 2010</a:t>
            </a:r>
          </a:p>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67</a:t>
            </a:r>
            <a:r>
              <a:rPr lang="en-US" altLang="en-US" sz="2400" dirty="0">
                <a:solidFill>
                  <a:srgbClr val="000000"/>
                </a:solidFill>
                <a:latin typeface="Times New Roman" panose="02020603050405020304" pitchFamily="18" charset="0"/>
                <a:cs typeface="Times New Roman" panose="02020603050405020304" pitchFamily="18" charset="0"/>
              </a:rPr>
              <a:t>  What is the volume of a gas at 2.00 atm, and 360. Kelvin, if it’s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original volume was 307 Liters at 385 Kelvin and 0.250 atm?  </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1800" dirty="0">
                <a:solidFill>
                  <a:srgbClr val="0000CC"/>
                </a:solidFill>
                <a:latin typeface="Times New Roman" panose="02020603050405020304" pitchFamily="18" charset="0"/>
                <a:cs typeface="Times New Roman" panose="02020603050405020304" pitchFamily="18" charset="0"/>
              </a:rPr>
              <a:t> </a:t>
            </a:r>
            <a:endParaRPr lang="en-US" altLang="en-US" sz="2800" dirty="0">
              <a:solidFill>
                <a:srgbClr val="0000CC"/>
              </a:solidFill>
              <a:latin typeface="Times New Roman" panose="02020603050405020304" pitchFamily="18" charset="0"/>
              <a:cs typeface="Times New Roman" panose="02020603050405020304" pitchFamily="18" charset="0"/>
            </a:endParaRPr>
          </a:p>
        </p:txBody>
      </p:sp>
      <p:sp>
        <p:nvSpPr>
          <p:cNvPr id="3" name="Text Box 4">
            <a:extLst>
              <a:ext uri="{FF2B5EF4-FFF2-40B4-BE49-F238E27FC236}">
                <a16:creationId xmlns:a16="http://schemas.microsoft.com/office/drawing/2014/main" id="{67B5C6FA-1FE8-4AA7-9267-5CDBD5C3F226}"/>
              </a:ext>
            </a:extLst>
          </p:cNvPr>
          <p:cNvSpPr txBox="1">
            <a:spLocks noChangeArrowheads="1"/>
          </p:cNvSpPr>
          <p:nvPr/>
        </p:nvSpPr>
        <p:spPr bwMode="auto">
          <a:xfrm>
            <a:off x="1981200" y="1524000"/>
            <a:ext cx="1433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1</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1</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1</a:t>
            </a:r>
          </a:p>
        </p:txBody>
      </p:sp>
      <p:sp>
        <p:nvSpPr>
          <p:cNvPr id="4" name="Text Box 5">
            <a:extLst>
              <a:ext uri="{FF2B5EF4-FFF2-40B4-BE49-F238E27FC236}">
                <a16:creationId xmlns:a16="http://schemas.microsoft.com/office/drawing/2014/main" id="{8BB55A0C-9E26-4D99-BCC6-6323507AAC54}"/>
              </a:ext>
            </a:extLst>
          </p:cNvPr>
          <p:cNvSpPr txBox="1">
            <a:spLocks noChangeArrowheads="1"/>
          </p:cNvSpPr>
          <p:nvPr/>
        </p:nvSpPr>
        <p:spPr bwMode="auto">
          <a:xfrm>
            <a:off x="3294647" y="1595025"/>
            <a:ext cx="990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600" dirty="0">
                <a:solidFill>
                  <a:schemeClr val="tx1">
                    <a:lumMod val="95000"/>
                    <a:lumOff val="5000"/>
                  </a:schemeClr>
                </a:solidFill>
              </a:rPr>
              <a:t>=</a:t>
            </a:r>
          </a:p>
        </p:txBody>
      </p:sp>
      <p:sp>
        <p:nvSpPr>
          <p:cNvPr id="5" name="Text Box 6">
            <a:extLst>
              <a:ext uri="{FF2B5EF4-FFF2-40B4-BE49-F238E27FC236}">
                <a16:creationId xmlns:a16="http://schemas.microsoft.com/office/drawing/2014/main" id="{7A86CFDF-AC8D-42B1-B0BE-9DDEC5C53376}"/>
              </a:ext>
            </a:extLst>
          </p:cNvPr>
          <p:cNvSpPr txBox="1">
            <a:spLocks noChangeArrowheads="1"/>
          </p:cNvSpPr>
          <p:nvPr/>
        </p:nvSpPr>
        <p:spPr bwMode="auto">
          <a:xfrm>
            <a:off x="3733800" y="1519938"/>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chemeClr val="tx1">
                    <a:lumMod val="95000"/>
                    <a:lumOff val="5000"/>
                  </a:schemeClr>
                </a:solidFill>
              </a:rPr>
              <a:t>P</a:t>
            </a:r>
            <a:r>
              <a:rPr lang="en-US" altLang="en-US" sz="1800" u="sng" dirty="0">
                <a:solidFill>
                  <a:srgbClr val="000000">
                    <a:lumMod val="95000"/>
                    <a:lumOff val="5000"/>
                  </a:srgbClr>
                </a:solidFill>
                <a:latin typeface="Arial"/>
              </a:rPr>
              <a:t>2</a:t>
            </a:r>
            <a:r>
              <a:rPr lang="en-US" altLang="en-US" sz="4800" u="sng" dirty="0">
                <a:solidFill>
                  <a:schemeClr val="tx1">
                    <a:lumMod val="95000"/>
                    <a:lumOff val="5000"/>
                  </a:schemeClr>
                </a:solidFill>
              </a:rPr>
              <a:t>V</a:t>
            </a:r>
            <a:r>
              <a:rPr lang="en-US" altLang="en-US" sz="1800" u="sng" dirty="0">
                <a:solidFill>
                  <a:schemeClr val="tx1">
                    <a:lumMod val="95000"/>
                    <a:lumOff val="5000"/>
                  </a:schemeClr>
                </a:solidFill>
              </a:rPr>
              <a:t>2</a:t>
            </a:r>
            <a:br>
              <a:rPr lang="en-US" altLang="en-US" sz="4800" u="sng" dirty="0">
                <a:solidFill>
                  <a:schemeClr val="tx1">
                    <a:lumMod val="95000"/>
                    <a:lumOff val="5000"/>
                  </a:schemeClr>
                </a:solidFill>
              </a:rPr>
            </a:br>
            <a:r>
              <a:rPr lang="en-US" altLang="en-US" sz="4800" dirty="0">
                <a:solidFill>
                  <a:schemeClr val="tx1">
                    <a:lumMod val="95000"/>
                    <a:lumOff val="5000"/>
                  </a:schemeClr>
                </a:solidFill>
              </a:rPr>
              <a:t> T</a:t>
            </a:r>
            <a:r>
              <a:rPr lang="en-US" altLang="en-US" sz="4800" baseline="-25000" dirty="0">
                <a:solidFill>
                  <a:schemeClr val="tx1">
                    <a:lumMod val="95000"/>
                    <a:lumOff val="5000"/>
                  </a:schemeClr>
                </a:solidFill>
              </a:rPr>
              <a:t>2</a:t>
            </a:r>
          </a:p>
          <a:p>
            <a:pPr eaLnBrk="1" hangingPunct="1">
              <a:spcBef>
                <a:spcPct val="50000"/>
              </a:spcBef>
              <a:buFontTx/>
              <a:buNone/>
            </a:pPr>
            <a:endParaRPr lang="en-US" altLang="en-US" sz="1800" dirty="0">
              <a:solidFill>
                <a:schemeClr val="tx1">
                  <a:lumMod val="95000"/>
                  <a:lumOff val="5000"/>
                </a:schemeClr>
              </a:solidFill>
            </a:endParaRPr>
          </a:p>
        </p:txBody>
      </p:sp>
      <p:sp>
        <p:nvSpPr>
          <p:cNvPr id="6" name="TextBox 5">
            <a:extLst>
              <a:ext uri="{FF2B5EF4-FFF2-40B4-BE49-F238E27FC236}">
                <a16:creationId xmlns:a16="http://schemas.microsoft.com/office/drawing/2014/main" id="{4AA3F897-37CE-476A-97B8-C39DE4479261}"/>
              </a:ext>
            </a:extLst>
          </p:cNvPr>
          <p:cNvSpPr txBox="1"/>
          <p:nvPr/>
        </p:nvSpPr>
        <p:spPr>
          <a:xfrm>
            <a:off x="1034716" y="3553890"/>
            <a:ext cx="2969793" cy="954107"/>
          </a:xfrm>
          <a:prstGeom prst="rect">
            <a:avLst/>
          </a:prstGeom>
          <a:noFill/>
        </p:spPr>
        <p:txBody>
          <a:bodyPr wrap="square" rtlCol="0">
            <a:spAutoFit/>
          </a:bodyPr>
          <a:lstStyle/>
          <a:p>
            <a:pPr algn="ctr"/>
            <a:r>
              <a:rPr lang="en-US" sz="2800" dirty="0">
                <a:solidFill>
                  <a:schemeClr val="tx1">
                    <a:lumMod val="95000"/>
                    <a:lumOff val="5000"/>
                  </a:schemeClr>
                </a:solidFill>
              </a:rPr>
              <a:t>(0.250 atm)(307 L)</a:t>
            </a:r>
            <a:br>
              <a:rPr lang="en-US" sz="2800" dirty="0">
                <a:solidFill>
                  <a:schemeClr val="tx1">
                    <a:lumMod val="95000"/>
                    <a:lumOff val="5000"/>
                  </a:schemeClr>
                </a:solidFill>
              </a:rPr>
            </a:br>
            <a:r>
              <a:rPr lang="en-US" sz="2800" dirty="0">
                <a:solidFill>
                  <a:schemeClr val="tx1">
                    <a:lumMod val="95000"/>
                    <a:lumOff val="5000"/>
                  </a:schemeClr>
                </a:solidFill>
              </a:rPr>
              <a:t>385 K</a:t>
            </a:r>
          </a:p>
        </p:txBody>
      </p:sp>
      <p:sp>
        <p:nvSpPr>
          <p:cNvPr id="7" name="TextBox 6">
            <a:extLst>
              <a:ext uri="{FF2B5EF4-FFF2-40B4-BE49-F238E27FC236}">
                <a16:creationId xmlns:a16="http://schemas.microsoft.com/office/drawing/2014/main" id="{8456AA74-E5E9-48BB-992D-EF24B636E613}"/>
              </a:ext>
            </a:extLst>
          </p:cNvPr>
          <p:cNvSpPr txBox="1"/>
          <p:nvPr/>
        </p:nvSpPr>
        <p:spPr>
          <a:xfrm>
            <a:off x="4267950" y="3553889"/>
            <a:ext cx="3047249" cy="954107"/>
          </a:xfrm>
          <a:prstGeom prst="rect">
            <a:avLst/>
          </a:prstGeom>
          <a:noFill/>
        </p:spPr>
        <p:txBody>
          <a:bodyPr wrap="square" rtlCol="0">
            <a:spAutoFit/>
          </a:bodyPr>
          <a:lstStyle/>
          <a:p>
            <a:pPr algn="ctr"/>
            <a:r>
              <a:rPr lang="en-US" sz="2800" dirty="0">
                <a:solidFill>
                  <a:schemeClr val="tx1">
                    <a:lumMod val="95000"/>
                    <a:lumOff val="5000"/>
                  </a:schemeClr>
                </a:solidFill>
              </a:rPr>
              <a:t>(2.00 atm)(V</a:t>
            </a:r>
            <a:r>
              <a:rPr lang="en-US" sz="2800" baseline="-25000" dirty="0">
                <a:solidFill>
                  <a:schemeClr val="tx1">
                    <a:lumMod val="95000"/>
                    <a:lumOff val="5000"/>
                  </a:schemeClr>
                </a:solidFill>
              </a:rPr>
              <a:t>2</a:t>
            </a:r>
            <a:r>
              <a:rPr lang="en-US" sz="2800" dirty="0">
                <a:solidFill>
                  <a:schemeClr val="tx1">
                    <a:lumMod val="95000"/>
                    <a:lumOff val="5000"/>
                  </a:schemeClr>
                </a:solidFill>
              </a:rPr>
              <a:t>)</a:t>
            </a:r>
            <a:br>
              <a:rPr lang="en-US" sz="2800" dirty="0">
                <a:solidFill>
                  <a:schemeClr val="tx1">
                    <a:lumMod val="95000"/>
                    <a:lumOff val="5000"/>
                  </a:schemeClr>
                </a:solidFill>
              </a:rPr>
            </a:br>
            <a:r>
              <a:rPr lang="en-US" sz="2800" dirty="0">
                <a:solidFill>
                  <a:schemeClr val="tx1">
                    <a:lumMod val="95000"/>
                    <a:lumOff val="5000"/>
                  </a:schemeClr>
                </a:solidFill>
              </a:rPr>
              <a:t>360 K</a:t>
            </a:r>
          </a:p>
        </p:txBody>
      </p:sp>
      <p:cxnSp>
        <p:nvCxnSpPr>
          <p:cNvPr id="8" name="Straight Connector 7">
            <a:extLst>
              <a:ext uri="{FF2B5EF4-FFF2-40B4-BE49-F238E27FC236}">
                <a16:creationId xmlns:a16="http://schemas.microsoft.com/office/drawing/2014/main" id="{3CEF9D36-B90F-407C-ABA5-C3EE7D95F1F7}"/>
              </a:ext>
            </a:extLst>
          </p:cNvPr>
          <p:cNvCxnSpPr>
            <a:stCxn id="6" idx="1"/>
          </p:cNvCxnSpPr>
          <p:nvPr/>
        </p:nvCxnSpPr>
        <p:spPr>
          <a:xfrm>
            <a:off x="1034716" y="4030944"/>
            <a:ext cx="284947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008621-4ECA-474D-8F73-9939051B9AF1}"/>
              </a:ext>
            </a:extLst>
          </p:cNvPr>
          <p:cNvCxnSpPr>
            <a:cxnSpLocks/>
          </p:cNvCxnSpPr>
          <p:nvPr/>
        </p:nvCxnSpPr>
        <p:spPr>
          <a:xfrm>
            <a:off x="4572000" y="4066279"/>
            <a:ext cx="236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Text Box 5">
            <a:extLst>
              <a:ext uri="{FF2B5EF4-FFF2-40B4-BE49-F238E27FC236}">
                <a16:creationId xmlns:a16="http://schemas.microsoft.com/office/drawing/2014/main" id="{D254F78A-9F8D-4756-96F4-C49F64833F96}"/>
              </a:ext>
            </a:extLst>
          </p:cNvPr>
          <p:cNvSpPr txBox="1">
            <a:spLocks noChangeArrowheads="1"/>
          </p:cNvSpPr>
          <p:nvPr/>
        </p:nvSpPr>
        <p:spPr bwMode="auto">
          <a:xfrm>
            <a:off x="3886200" y="3741529"/>
            <a:ext cx="99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dirty="0">
                <a:solidFill>
                  <a:schemeClr val="tx1">
                    <a:lumMod val="95000"/>
                    <a:lumOff val="5000"/>
                  </a:schemeClr>
                </a:solidFill>
              </a:rPr>
              <a:t>=</a:t>
            </a:r>
          </a:p>
        </p:txBody>
      </p:sp>
      <p:sp>
        <p:nvSpPr>
          <p:cNvPr id="11" name="TextBox 10">
            <a:extLst>
              <a:ext uri="{FF2B5EF4-FFF2-40B4-BE49-F238E27FC236}">
                <a16:creationId xmlns:a16="http://schemas.microsoft.com/office/drawing/2014/main" id="{D2977DAA-F84A-45FE-91E5-B91FAC4CDDDD}"/>
              </a:ext>
            </a:extLst>
          </p:cNvPr>
          <p:cNvSpPr txBox="1"/>
          <p:nvPr/>
        </p:nvSpPr>
        <p:spPr>
          <a:xfrm>
            <a:off x="2743200" y="4832746"/>
            <a:ext cx="6172200" cy="646331"/>
          </a:xfrm>
          <a:prstGeom prst="rect">
            <a:avLst/>
          </a:prstGeom>
          <a:noFill/>
        </p:spPr>
        <p:txBody>
          <a:bodyPr wrap="square" rtlCol="0">
            <a:spAutoFit/>
          </a:bodyPr>
          <a:lstStyle/>
          <a:p>
            <a:r>
              <a:rPr lang="en-US" sz="3600" dirty="0">
                <a:solidFill>
                  <a:schemeClr val="tx1">
                    <a:lumMod val="95000"/>
                    <a:lumOff val="5000"/>
                  </a:schemeClr>
                </a:solidFill>
              </a:rPr>
              <a:t>            = V</a:t>
            </a:r>
            <a:r>
              <a:rPr lang="en-US" sz="3600" baseline="-25000" dirty="0">
                <a:solidFill>
                  <a:schemeClr val="tx1">
                    <a:lumMod val="95000"/>
                    <a:lumOff val="5000"/>
                  </a:schemeClr>
                </a:solidFill>
              </a:rPr>
              <a:t>2    </a:t>
            </a:r>
            <a:r>
              <a:rPr lang="en-US" sz="3600" dirty="0">
                <a:solidFill>
                  <a:srgbClr val="FF0000"/>
                </a:solidFill>
              </a:rPr>
              <a:t> = 35.9 Liters</a:t>
            </a:r>
            <a:endParaRPr lang="en-US" sz="3600" baseline="-25000" dirty="0">
              <a:solidFill>
                <a:schemeClr val="tx1">
                  <a:lumMod val="95000"/>
                  <a:lumOff val="5000"/>
                </a:schemeClr>
              </a:solidFill>
            </a:endParaRPr>
          </a:p>
        </p:txBody>
      </p:sp>
      <p:sp>
        <p:nvSpPr>
          <p:cNvPr id="13" name="TextBox 12">
            <a:extLst>
              <a:ext uri="{FF2B5EF4-FFF2-40B4-BE49-F238E27FC236}">
                <a16:creationId xmlns:a16="http://schemas.microsoft.com/office/drawing/2014/main" id="{81A0147C-111C-4505-ACAA-D3D3DCE73732}"/>
              </a:ext>
            </a:extLst>
          </p:cNvPr>
          <p:cNvSpPr txBox="1"/>
          <p:nvPr/>
        </p:nvSpPr>
        <p:spPr>
          <a:xfrm>
            <a:off x="1334251" y="4695635"/>
            <a:ext cx="3047249" cy="954107"/>
          </a:xfrm>
          <a:prstGeom prst="rect">
            <a:avLst/>
          </a:prstGeom>
          <a:noFill/>
        </p:spPr>
        <p:txBody>
          <a:bodyPr wrap="square" rtlCol="0">
            <a:spAutoFit/>
          </a:bodyPr>
          <a:lstStyle/>
          <a:p>
            <a:pPr algn="ctr"/>
            <a:r>
              <a:rPr lang="en-US" sz="2800" dirty="0">
                <a:solidFill>
                  <a:schemeClr val="tx1">
                    <a:lumMod val="95000"/>
                    <a:lumOff val="5000"/>
                  </a:schemeClr>
                </a:solidFill>
              </a:rPr>
              <a:t>27630</a:t>
            </a:r>
            <a:br>
              <a:rPr lang="en-US" sz="2800" dirty="0">
                <a:solidFill>
                  <a:schemeClr val="tx1">
                    <a:lumMod val="95000"/>
                    <a:lumOff val="5000"/>
                  </a:schemeClr>
                </a:solidFill>
              </a:rPr>
            </a:br>
            <a:r>
              <a:rPr lang="en-US" sz="2800" dirty="0">
                <a:solidFill>
                  <a:schemeClr val="tx1">
                    <a:lumMod val="95000"/>
                    <a:lumOff val="5000"/>
                  </a:schemeClr>
                </a:solidFill>
              </a:rPr>
              <a:t>770</a:t>
            </a:r>
          </a:p>
        </p:txBody>
      </p:sp>
      <p:cxnSp>
        <p:nvCxnSpPr>
          <p:cNvPr id="14" name="Straight Connector 13">
            <a:extLst>
              <a:ext uri="{FF2B5EF4-FFF2-40B4-BE49-F238E27FC236}">
                <a16:creationId xmlns:a16="http://schemas.microsoft.com/office/drawing/2014/main" id="{278D2949-4550-454A-84C6-6D7E0EA6ED27}"/>
              </a:ext>
            </a:extLst>
          </p:cNvPr>
          <p:cNvCxnSpPr>
            <a:cxnSpLocks/>
          </p:cNvCxnSpPr>
          <p:nvPr/>
        </p:nvCxnSpPr>
        <p:spPr>
          <a:xfrm>
            <a:off x="2233863" y="5181600"/>
            <a:ext cx="137235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050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CC"/>
                </a:solidFill>
                <a:latin typeface="Times New Roman" panose="02020603050405020304" pitchFamily="18" charset="0"/>
                <a:cs typeface="Times New Roman" panose="02020603050405020304" pitchFamily="18" charset="0"/>
              </a:rPr>
              <a:t>January 2010</a:t>
            </a: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68 </a:t>
            </a:r>
            <a:r>
              <a:rPr lang="en-US" altLang="en-US" sz="2800" dirty="0">
                <a:solidFill>
                  <a:srgbClr val="0000CC"/>
                </a:solidFill>
                <a:latin typeface="Times New Roman" panose="02020603050405020304" pitchFamily="18" charset="0"/>
                <a:cs typeface="Times New Roman" panose="02020603050405020304" pitchFamily="18" charset="0"/>
              </a:rPr>
              <a:t> Under which conditions of temperature and pressure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would a 1-liter sample of a real gas behave </a:t>
            </a:r>
            <a:r>
              <a:rPr lang="en-US" altLang="en-US" sz="2800" i="1" dirty="0">
                <a:solidFill>
                  <a:srgbClr val="0000CC"/>
                </a:solidFill>
                <a:latin typeface="Times New Roman" panose="02020603050405020304" pitchFamily="18" charset="0"/>
                <a:cs typeface="Times New Roman" panose="02020603050405020304" pitchFamily="18" charset="0"/>
              </a:rPr>
              <a:t>LEAST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like an ideal gas?</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(1) 356 K and 1.2 atm              (2) 356 K and 4.0 atm</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(3) 459 K and 1.2 atm              (4) 500 K and 4.0 atm</a:t>
            </a:r>
          </a:p>
        </p:txBody>
      </p:sp>
    </p:spTree>
    <p:extLst>
      <p:ext uri="{BB962C8B-B14F-4D97-AF65-F5344CB8AC3E}">
        <p14:creationId xmlns:p14="http://schemas.microsoft.com/office/powerpoint/2010/main" val="309579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52400"/>
            <a:ext cx="8763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400" dirty="0">
                <a:solidFill>
                  <a:srgbClr val="FF0000"/>
                </a:solidFill>
                <a:latin typeface="Times New Roman" panose="02020603050405020304" pitchFamily="18" charset="0"/>
                <a:cs typeface="Times New Roman" panose="02020603050405020304" pitchFamily="18" charset="0"/>
              </a:rPr>
              <a:t>8.</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A weather balloon has been filled with helium to a volume of 65.5 liters, at 1.50 atm, and the gas temperature is 295 K.  At a height of twelve hundred meters, the balloon cools to 265 K, and the volume drops to 62.0 Liters.  What is the pressure in this balloon under these new conditions?</a:t>
            </a:r>
          </a:p>
        </p:txBody>
      </p:sp>
      <p:sp>
        <p:nvSpPr>
          <p:cNvPr id="3" name="Text Box 3"/>
          <p:cNvSpPr txBox="1">
            <a:spLocks noChangeArrowheads="1"/>
          </p:cNvSpPr>
          <p:nvPr/>
        </p:nvSpPr>
        <p:spPr bwMode="auto">
          <a:xfrm>
            <a:off x="2209800" y="1985963"/>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1</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1</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1</a:t>
            </a:r>
          </a:p>
        </p:txBody>
      </p:sp>
      <p:sp>
        <p:nvSpPr>
          <p:cNvPr id="4" name="Text Box 4"/>
          <p:cNvSpPr txBox="1">
            <a:spLocks noChangeArrowheads="1"/>
          </p:cNvSpPr>
          <p:nvPr/>
        </p:nvSpPr>
        <p:spPr bwMode="auto">
          <a:xfrm>
            <a:off x="4114800" y="1985963"/>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2</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2</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2</a:t>
            </a:r>
          </a:p>
        </p:txBody>
      </p:sp>
      <p:sp>
        <p:nvSpPr>
          <p:cNvPr id="5" name="Text Box 5"/>
          <p:cNvSpPr txBox="1">
            <a:spLocks noChangeArrowheads="1"/>
          </p:cNvSpPr>
          <p:nvPr/>
        </p:nvSpPr>
        <p:spPr bwMode="auto">
          <a:xfrm>
            <a:off x="3657600" y="2366963"/>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6" name="Text Box 6"/>
          <p:cNvSpPr txBox="1">
            <a:spLocks noChangeArrowheads="1"/>
          </p:cNvSpPr>
          <p:nvPr/>
        </p:nvSpPr>
        <p:spPr bwMode="auto">
          <a:xfrm>
            <a:off x="228600" y="36576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(1.50 atm)(65.5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295 K</a:t>
            </a:r>
          </a:p>
        </p:txBody>
      </p:sp>
      <p:sp>
        <p:nvSpPr>
          <p:cNvPr id="7" name="Text Box 7"/>
          <p:cNvSpPr txBox="1">
            <a:spLocks noChangeArrowheads="1"/>
          </p:cNvSpPr>
          <p:nvPr/>
        </p:nvSpPr>
        <p:spPr bwMode="auto">
          <a:xfrm>
            <a:off x="3657600" y="36576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(P</a:t>
            </a:r>
            <a:r>
              <a:rPr lang="en-US" altLang="en-US" sz="1800" u="sng" dirty="0">
                <a:solidFill>
                  <a:srgbClr val="000000"/>
                </a:solidFill>
                <a:latin typeface="Comic Sans MS" pitchFamily="66" charset="0"/>
              </a:rPr>
              <a:t>2</a:t>
            </a:r>
            <a:r>
              <a:rPr lang="en-US" altLang="en-US" sz="2800" u="sng" dirty="0">
                <a:solidFill>
                  <a:srgbClr val="000000"/>
                </a:solidFill>
                <a:latin typeface="Comic Sans MS" pitchFamily="66" charset="0"/>
              </a:rPr>
              <a:t>)(62.0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265 K</a:t>
            </a:r>
          </a:p>
        </p:txBody>
      </p:sp>
      <p:sp>
        <p:nvSpPr>
          <p:cNvPr id="8" name="Text Box 8"/>
          <p:cNvSpPr txBox="1">
            <a:spLocks noChangeArrowheads="1"/>
          </p:cNvSpPr>
          <p:nvPr/>
        </p:nvSpPr>
        <p:spPr bwMode="auto">
          <a:xfrm>
            <a:off x="36576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Tree>
    <p:extLst>
      <p:ext uri="{BB962C8B-B14F-4D97-AF65-F5344CB8AC3E}">
        <p14:creationId xmlns:p14="http://schemas.microsoft.com/office/powerpoint/2010/main" val="13329911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1800" dirty="0">
                <a:solidFill>
                  <a:srgbClr val="0000CC"/>
                </a:solidFill>
                <a:latin typeface="Times New Roman" panose="02020603050405020304" pitchFamily="18" charset="0"/>
                <a:cs typeface="Times New Roman" panose="02020603050405020304" pitchFamily="18" charset="0"/>
              </a:rPr>
              <a:t>January 2010</a:t>
            </a: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68 </a:t>
            </a:r>
            <a:r>
              <a:rPr lang="en-US" altLang="en-US" sz="2800" dirty="0">
                <a:solidFill>
                  <a:srgbClr val="0000CC"/>
                </a:solidFill>
                <a:latin typeface="Times New Roman" panose="02020603050405020304" pitchFamily="18" charset="0"/>
                <a:cs typeface="Times New Roman" panose="02020603050405020304" pitchFamily="18" charset="0"/>
              </a:rPr>
              <a:t> Under which conditions of temperature and pressure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would a 1-liter sample of a real gas behave LEAST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like an ideal gas?</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(2) 356 K and 4.0 atm </a:t>
            </a:r>
            <a:r>
              <a:rPr lang="en-US" altLang="en-US" sz="2800" i="1" dirty="0">
                <a:solidFill>
                  <a:srgbClr val="FF0000"/>
                </a:solidFill>
                <a:latin typeface="Times New Roman" panose="02020603050405020304" pitchFamily="18" charset="0"/>
                <a:cs typeface="Times New Roman" panose="02020603050405020304" pitchFamily="18" charset="0"/>
              </a:rPr>
              <a:t>COLDEST </a:t>
            </a:r>
            <a:r>
              <a:rPr lang="en-US" altLang="en-US" sz="2800" i="1">
                <a:solidFill>
                  <a:srgbClr val="FF0000"/>
                </a:solidFill>
                <a:latin typeface="Times New Roman" panose="02020603050405020304" pitchFamily="18" charset="0"/>
                <a:cs typeface="Times New Roman" panose="02020603050405020304" pitchFamily="18" charset="0"/>
              </a:rPr>
              <a:t>&amp; HIGHEST </a:t>
            </a:r>
            <a:r>
              <a:rPr lang="en-US" altLang="en-US" sz="2800" i="1" dirty="0">
                <a:solidFill>
                  <a:srgbClr val="FF0000"/>
                </a:solidFill>
                <a:latin typeface="Times New Roman" panose="02020603050405020304" pitchFamily="18" charset="0"/>
                <a:cs typeface="Times New Roman" panose="02020603050405020304" pitchFamily="18" charset="0"/>
              </a:rPr>
              <a:t>PRESSURE          </a:t>
            </a:r>
          </a:p>
        </p:txBody>
      </p:sp>
    </p:spTree>
    <p:extLst>
      <p:ext uri="{BB962C8B-B14F-4D97-AF65-F5344CB8AC3E}">
        <p14:creationId xmlns:p14="http://schemas.microsoft.com/office/powerpoint/2010/main" val="22959906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When we celebrate gases.  Here’s how to do well:</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1  You will be able to write out the KMT and explain each of the parts.</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2  You will be able to draw 3 graphs, showing the relationships between:</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Pressure + Volume, pressure + temperature, volume + temperature.</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3  You will be able to state and explain Avogadro’s Hypothesis</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4  You will be able to calculate any pressure conversions</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5  You will be able to calculate any type of combined gas law problems</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6  You will describe the difference between real and ideal gases</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7   You will have read the BASICS twice. </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The celebration will be short, sweet, </a:t>
            </a:r>
            <a:r>
              <a:rPr lang="en-US" altLang="en-US">
                <a:solidFill>
                  <a:srgbClr val="0000CC"/>
                </a:solidFill>
                <a:latin typeface="Times New Roman" panose="02020603050405020304" pitchFamily="18" charset="0"/>
                <a:cs typeface="Times New Roman" panose="02020603050405020304" pitchFamily="18" charset="0"/>
              </a:rPr>
              <a:t>and hopefully</a:t>
            </a:r>
            <a:br>
              <a:rPr lang="en-US" altLang="en-US">
                <a:solidFill>
                  <a:srgbClr val="0000CC"/>
                </a:solidFill>
                <a:latin typeface="Times New Roman" panose="02020603050405020304" pitchFamily="18" charset="0"/>
                <a:cs typeface="Times New Roman" panose="02020603050405020304" pitchFamily="18" charset="0"/>
              </a:rPr>
            </a:br>
            <a:r>
              <a:rPr lang="en-US" altLang="en-US">
                <a:solidFill>
                  <a:srgbClr val="0000CC"/>
                </a:solidFill>
                <a:latin typeface="Times New Roman" panose="02020603050405020304" pitchFamily="18" charset="0"/>
                <a:cs typeface="Times New Roman" panose="02020603050405020304" pitchFamily="18" charset="0"/>
              </a:rPr>
              <a:t>for </a:t>
            </a:r>
            <a:r>
              <a:rPr lang="en-US" altLang="en-US" dirty="0">
                <a:solidFill>
                  <a:srgbClr val="0000CC"/>
                </a:solidFill>
                <a:latin typeface="Times New Roman" panose="02020603050405020304" pitchFamily="18" charset="0"/>
                <a:cs typeface="Times New Roman" panose="02020603050405020304" pitchFamily="18" charset="0"/>
              </a:rPr>
              <a:t>you, a fairly low pressure event   </a:t>
            </a:r>
            <a:r>
              <a:rPr lang="en-US" altLang="en-US" dirty="0">
                <a:solidFill>
                  <a:srgbClr val="FF0000"/>
                </a:solidFill>
                <a:latin typeface="Times New Roman" panose="02020603050405020304" pitchFamily="18" charset="0"/>
                <a:cs typeface="Times New Roman" panose="02020603050405020304" pitchFamily="18" charset="0"/>
              </a:rPr>
              <a:t>(haha)</a:t>
            </a:r>
            <a:endParaRPr lang="en-US" altLang="en-US"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58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52400"/>
            <a:ext cx="8763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400" dirty="0">
                <a:solidFill>
                  <a:srgbClr val="FF0000"/>
                </a:solidFill>
                <a:latin typeface="Times New Roman" panose="02020603050405020304" pitchFamily="18" charset="0"/>
                <a:cs typeface="Times New Roman" panose="02020603050405020304" pitchFamily="18" charset="0"/>
              </a:rPr>
              <a:t>8.</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A weather balloon has been filled with helium to a volume of 65.5 liters, at 1.50 atm, and the gas temperature is 295 K.  At a height of twelve hundred meters, the balloon cools to 265 K, and the volume drops to 62.0 Liters.  What is the pressure in this balloon under these new conditions?</a:t>
            </a:r>
          </a:p>
        </p:txBody>
      </p:sp>
      <p:sp>
        <p:nvSpPr>
          <p:cNvPr id="3" name="Text Box 3"/>
          <p:cNvSpPr txBox="1">
            <a:spLocks noChangeArrowheads="1"/>
          </p:cNvSpPr>
          <p:nvPr/>
        </p:nvSpPr>
        <p:spPr bwMode="auto">
          <a:xfrm>
            <a:off x="2209800" y="1985963"/>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1</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1</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1</a:t>
            </a:r>
          </a:p>
        </p:txBody>
      </p:sp>
      <p:sp>
        <p:nvSpPr>
          <p:cNvPr id="4" name="Text Box 4"/>
          <p:cNvSpPr txBox="1">
            <a:spLocks noChangeArrowheads="1"/>
          </p:cNvSpPr>
          <p:nvPr/>
        </p:nvSpPr>
        <p:spPr bwMode="auto">
          <a:xfrm>
            <a:off x="4114800" y="1985963"/>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2</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2</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2</a:t>
            </a:r>
          </a:p>
        </p:txBody>
      </p:sp>
      <p:sp>
        <p:nvSpPr>
          <p:cNvPr id="5" name="Text Box 5"/>
          <p:cNvSpPr txBox="1">
            <a:spLocks noChangeArrowheads="1"/>
          </p:cNvSpPr>
          <p:nvPr/>
        </p:nvSpPr>
        <p:spPr bwMode="auto">
          <a:xfrm>
            <a:off x="3657600" y="2366963"/>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6" name="Text Box 6"/>
          <p:cNvSpPr txBox="1">
            <a:spLocks noChangeArrowheads="1"/>
          </p:cNvSpPr>
          <p:nvPr/>
        </p:nvSpPr>
        <p:spPr bwMode="auto">
          <a:xfrm>
            <a:off x="228600" y="36576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(1.50 atm)(65.5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295 K</a:t>
            </a:r>
          </a:p>
        </p:txBody>
      </p:sp>
      <p:sp>
        <p:nvSpPr>
          <p:cNvPr id="7" name="Text Box 7"/>
          <p:cNvSpPr txBox="1">
            <a:spLocks noChangeArrowheads="1"/>
          </p:cNvSpPr>
          <p:nvPr/>
        </p:nvSpPr>
        <p:spPr bwMode="auto">
          <a:xfrm>
            <a:off x="3657600" y="36576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(P</a:t>
            </a:r>
            <a:r>
              <a:rPr lang="en-US" altLang="en-US" sz="1800" u="sng" dirty="0">
                <a:solidFill>
                  <a:srgbClr val="000000"/>
                </a:solidFill>
                <a:latin typeface="Comic Sans MS" pitchFamily="66" charset="0"/>
              </a:rPr>
              <a:t>2</a:t>
            </a:r>
            <a:r>
              <a:rPr lang="en-US" altLang="en-US" sz="2800" u="sng" dirty="0">
                <a:solidFill>
                  <a:srgbClr val="000000"/>
                </a:solidFill>
                <a:latin typeface="Comic Sans MS" pitchFamily="66" charset="0"/>
              </a:rPr>
              <a:t>)(62.0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265 K</a:t>
            </a:r>
          </a:p>
        </p:txBody>
      </p:sp>
      <p:sp>
        <p:nvSpPr>
          <p:cNvPr id="8" name="Text Box 8"/>
          <p:cNvSpPr txBox="1">
            <a:spLocks noChangeArrowheads="1"/>
          </p:cNvSpPr>
          <p:nvPr/>
        </p:nvSpPr>
        <p:spPr bwMode="auto">
          <a:xfrm>
            <a:off x="36576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9" name="Text Box 9"/>
          <p:cNvSpPr txBox="1">
            <a:spLocks noChangeArrowheads="1"/>
          </p:cNvSpPr>
          <p:nvPr/>
        </p:nvSpPr>
        <p:spPr bwMode="auto">
          <a:xfrm>
            <a:off x="0" y="48768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2800" b="1" dirty="0">
                <a:solidFill>
                  <a:srgbClr val="0000CC"/>
                </a:solidFill>
                <a:latin typeface="Comic Sans MS" pitchFamily="66" charset="0"/>
              </a:rPr>
              <a:t>(1.50 atm)(65.5 L)(265 K)  =  (P</a:t>
            </a:r>
            <a:r>
              <a:rPr lang="en-US" altLang="en-US" sz="2800" b="1" baseline="-25000" dirty="0">
                <a:solidFill>
                  <a:srgbClr val="0000CC"/>
                </a:solidFill>
                <a:latin typeface="Comic Sans MS" pitchFamily="66" charset="0"/>
              </a:rPr>
              <a:t>2</a:t>
            </a:r>
            <a:r>
              <a:rPr lang="en-US" altLang="en-US" sz="2800" b="1" dirty="0">
                <a:solidFill>
                  <a:srgbClr val="0000CC"/>
                </a:solidFill>
                <a:latin typeface="Comic Sans MS" pitchFamily="66" charset="0"/>
              </a:rPr>
              <a:t>)(62.0 L)(295 K)</a:t>
            </a:r>
          </a:p>
          <a:p>
            <a:pPr algn="ctr" eaLnBrk="1" hangingPunct="1">
              <a:spcBef>
                <a:spcPct val="50000"/>
              </a:spcBef>
              <a:defRPr/>
            </a:pPr>
            <a:endParaRPr lang="en-US" altLang="en-US" sz="1050" b="1" dirty="0">
              <a:solidFill>
                <a:srgbClr val="0000CC"/>
              </a:solidFill>
              <a:latin typeface="Comic Sans MS" pitchFamily="66" charset="0"/>
            </a:endParaRPr>
          </a:p>
          <a:p>
            <a:pPr algn="ctr" eaLnBrk="1" hangingPunct="1">
              <a:spcBef>
                <a:spcPct val="50000"/>
              </a:spcBef>
              <a:defRPr/>
            </a:pPr>
            <a:r>
              <a:rPr lang="en-US" altLang="en-US" sz="2800" b="1" dirty="0">
                <a:solidFill>
                  <a:srgbClr val="0000CC"/>
                </a:solidFill>
                <a:latin typeface="Comic Sans MS" pitchFamily="66" charset="0"/>
              </a:rPr>
              <a:t> </a:t>
            </a:r>
            <a:endParaRPr lang="en-US" altLang="en-US" sz="2800" b="1" baseline="-25000" dirty="0">
              <a:solidFill>
                <a:srgbClr val="0000CC"/>
              </a:solidFill>
              <a:latin typeface="Comic Sans MS" pitchFamily="66" charset="0"/>
            </a:endParaRPr>
          </a:p>
        </p:txBody>
      </p:sp>
    </p:spTree>
    <p:extLst>
      <p:ext uri="{BB962C8B-B14F-4D97-AF65-F5344CB8AC3E}">
        <p14:creationId xmlns:p14="http://schemas.microsoft.com/office/powerpoint/2010/main" val="371910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52400"/>
            <a:ext cx="8763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400" dirty="0">
                <a:solidFill>
                  <a:srgbClr val="FF0000"/>
                </a:solidFill>
                <a:latin typeface="Times New Roman" panose="02020603050405020304" pitchFamily="18" charset="0"/>
                <a:cs typeface="Times New Roman" panose="02020603050405020304" pitchFamily="18" charset="0"/>
              </a:rPr>
              <a:t>8.</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A weather balloon has been filled with helium to a volume of 65.5 liters, at 1.50 atm, and the gas temperature is 295 K.  At a height of twelve hundred meters, the balloon cools to 265 K, and the volume drops to 62.0 Liters.  What is the pressure in this balloon under these new conditions?</a:t>
            </a:r>
          </a:p>
        </p:txBody>
      </p:sp>
      <p:sp>
        <p:nvSpPr>
          <p:cNvPr id="3" name="Text Box 3"/>
          <p:cNvSpPr txBox="1">
            <a:spLocks noChangeArrowheads="1"/>
          </p:cNvSpPr>
          <p:nvPr/>
        </p:nvSpPr>
        <p:spPr bwMode="auto">
          <a:xfrm>
            <a:off x="2209800" y="1985963"/>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1</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1</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1</a:t>
            </a:r>
          </a:p>
        </p:txBody>
      </p:sp>
      <p:sp>
        <p:nvSpPr>
          <p:cNvPr id="4" name="Text Box 4"/>
          <p:cNvSpPr txBox="1">
            <a:spLocks noChangeArrowheads="1"/>
          </p:cNvSpPr>
          <p:nvPr/>
        </p:nvSpPr>
        <p:spPr bwMode="auto">
          <a:xfrm>
            <a:off x="4114800" y="1985963"/>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2</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2</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2</a:t>
            </a:r>
          </a:p>
        </p:txBody>
      </p:sp>
      <p:sp>
        <p:nvSpPr>
          <p:cNvPr id="5" name="Text Box 5"/>
          <p:cNvSpPr txBox="1">
            <a:spLocks noChangeArrowheads="1"/>
          </p:cNvSpPr>
          <p:nvPr/>
        </p:nvSpPr>
        <p:spPr bwMode="auto">
          <a:xfrm>
            <a:off x="3657600" y="2366963"/>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6" name="Text Box 6"/>
          <p:cNvSpPr txBox="1">
            <a:spLocks noChangeArrowheads="1"/>
          </p:cNvSpPr>
          <p:nvPr/>
        </p:nvSpPr>
        <p:spPr bwMode="auto">
          <a:xfrm>
            <a:off x="228600" y="36576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(1.50 atm)(65.5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295 K</a:t>
            </a:r>
          </a:p>
        </p:txBody>
      </p:sp>
      <p:sp>
        <p:nvSpPr>
          <p:cNvPr id="7" name="Text Box 7"/>
          <p:cNvSpPr txBox="1">
            <a:spLocks noChangeArrowheads="1"/>
          </p:cNvSpPr>
          <p:nvPr/>
        </p:nvSpPr>
        <p:spPr bwMode="auto">
          <a:xfrm>
            <a:off x="3657600" y="36576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(P</a:t>
            </a:r>
            <a:r>
              <a:rPr lang="en-US" altLang="en-US" sz="1800" u="sng" dirty="0">
                <a:solidFill>
                  <a:srgbClr val="000000"/>
                </a:solidFill>
                <a:latin typeface="Comic Sans MS" pitchFamily="66" charset="0"/>
              </a:rPr>
              <a:t>2</a:t>
            </a:r>
            <a:r>
              <a:rPr lang="en-US" altLang="en-US" sz="2800" u="sng" dirty="0">
                <a:solidFill>
                  <a:srgbClr val="000000"/>
                </a:solidFill>
                <a:latin typeface="Comic Sans MS" pitchFamily="66" charset="0"/>
              </a:rPr>
              <a:t>)(62.0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265 K</a:t>
            </a:r>
          </a:p>
        </p:txBody>
      </p:sp>
      <p:sp>
        <p:nvSpPr>
          <p:cNvPr id="8" name="Text Box 8"/>
          <p:cNvSpPr txBox="1">
            <a:spLocks noChangeArrowheads="1"/>
          </p:cNvSpPr>
          <p:nvPr/>
        </p:nvSpPr>
        <p:spPr bwMode="auto">
          <a:xfrm>
            <a:off x="36576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9" name="Text Box 9"/>
          <p:cNvSpPr txBox="1">
            <a:spLocks noChangeArrowheads="1"/>
          </p:cNvSpPr>
          <p:nvPr/>
        </p:nvSpPr>
        <p:spPr bwMode="auto">
          <a:xfrm>
            <a:off x="0" y="48768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2800" b="1" dirty="0">
                <a:solidFill>
                  <a:srgbClr val="0000CC"/>
                </a:solidFill>
                <a:latin typeface="Comic Sans MS" pitchFamily="66" charset="0"/>
              </a:rPr>
              <a:t>(1.50 atm)(65.5 L)(265 K)  =  (P</a:t>
            </a:r>
            <a:r>
              <a:rPr lang="en-US" altLang="en-US" sz="2800" b="1" baseline="-25000" dirty="0">
                <a:solidFill>
                  <a:srgbClr val="0000CC"/>
                </a:solidFill>
                <a:latin typeface="Comic Sans MS" pitchFamily="66" charset="0"/>
              </a:rPr>
              <a:t>2</a:t>
            </a:r>
            <a:r>
              <a:rPr lang="en-US" altLang="en-US" sz="2800" b="1" dirty="0">
                <a:solidFill>
                  <a:srgbClr val="0000CC"/>
                </a:solidFill>
                <a:latin typeface="Comic Sans MS" pitchFamily="66" charset="0"/>
              </a:rPr>
              <a:t>)(62.0 L)(295 K)</a:t>
            </a:r>
          </a:p>
          <a:p>
            <a:pPr algn="ctr" eaLnBrk="1" hangingPunct="1">
              <a:spcBef>
                <a:spcPct val="50000"/>
              </a:spcBef>
              <a:defRPr/>
            </a:pPr>
            <a:endParaRPr lang="en-US" altLang="en-US" sz="1050" b="1" dirty="0">
              <a:solidFill>
                <a:srgbClr val="0000CC"/>
              </a:solidFill>
              <a:latin typeface="Comic Sans MS" pitchFamily="66" charset="0"/>
            </a:endParaRPr>
          </a:p>
          <a:p>
            <a:pPr algn="ctr" eaLnBrk="1" hangingPunct="1">
              <a:spcBef>
                <a:spcPct val="50000"/>
              </a:spcBef>
              <a:defRPr/>
            </a:pPr>
            <a:r>
              <a:rPr lang="en-US" altLang="en-US" sz="2800" b="1" dirty="0">
                <a:solidFill>
                  <a:srgbClr val="0000CC"/>
                </a:solidFill>
                <a:latin typeface="Comic Sans MS" pitchFamily="66" charset="0"/>
              </a:rPr>
              <a:t> </a:t>
            </a:r>
            <a:endParaRPr lang="en-US" altLang="en-US" sz="2800" b="1" baseline="-25000" dirty="0">
              <a:solidFill>
                <a:srgbClr val="0000CC"/>
              </a:solidFill>
              <a:latin typeface="Comic Sans MS" pitchFamily="66" charset="0"/>
            </a:endParaRPr>
          </a:p>
        </p:txBody>
      </p:sp>
      <p:cxnSp>
        <p:nvCxnSpPr>
          <p:cNvPr id="11" name="Straight Connector 10">
            <a:extLst>
              <a:ext uri="{FF2B5EF4-FFF2-40B4-BE49-F238E27FC236}">
                <a16:creationId xmlns:a16="http://schemas.microsoft.com/office/drawing/2014/main" id="{DF11E914-C7F1-4E19-BCF5-51C42683B8A0}"/>
              </a:ext>
            </a:extLst>
          </p:cNvPr>
          <p:cNvCxnSpPr/>
          <p:nvPr/>
        </p:nvCxnSpPr>
        <p:spPr>
          <a:xfrm>
            <a:off x="3048000" y="4876800"/>
            <a:ext cx="4572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654B8A-C298-42CF-9F9E-A820109F5512}"/>
              </a:ext>
            </a:extLst>
          </p:cNvPr>
          <p:cNvCxnSpPr/>
          <p:nvPr/>
        </p:nvCxnSpPr>
        <p:spPr>
          <a:xfrm>
            <a:off x="7162800" y="4839093"/>
            <a:ext cx="4572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92542C-C396-48BB-9FA8-42401AA8E4B3}"/>
              </a:ext>
            </a:extLst>
          </p:cNvPr>
          <p:cNvCxnSpPr/>
          <p:nvPr/>
        </p:nvCxnSpPr>
        <p:spPr>
          <a:xfrm>
            <a:off x="8486480" y="4820239"/>
            <a:ext cx="457200" cy="6096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87E5AE-1238-462A-8EA2-086F85B28B08}"/>
              </a:ext>
            </a:extLst>
          </p:cNvPr>
          <p:cNvCxnSpPr/>
          <p:nvPr/>
        </p:nvCxnSpPr>
        <p:spPr>
          <a:xfrm>
            <a:off x="4305300" y="4832350"/>
            <a:ext cx="457200" cy="6096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03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52400"/>
            <a:ext cx="8763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altLang="en-US" sz="2400" dirty="0">
                <a:solidFill>
                  <a:srgbClr val="FF0000"/>
                </a:solidFill>
                <a:latin typeface="Times New Roman" panose="02020603050405020304" pitchFamily="18" charset="0"/>
                <a:cs typeface="Times New Roman" panose="02020603050405020304" pitchFamily="18" charset="0"/>
              </a:rPr>
              <a:t>8.</a:t>
            </a:r>
            <a:r>
              <a:rPr lang="en-US" altLang="en-US" sz="2400" dirty="0">
                <a:solidFill>
                  <a:srgbClr val="000000">
                    <a:lumMod val="95000"/>
                    <a:lumOff val="5000"/>
                  </a:srgbClr>
                </a:solidFill>
                <a:latin typeface="Times New Roman" panose="02020603050405020304" pitchFamily="18" charset="0"/>
                <a:cs typeface="Times New Roman" panose="02020603050405020304" pitchFamily="18" charset="0"/>
              </a:rPr>
              <a:t>  A weather balloon has been filled with helium to a volume of 65.5 liters, at 1.50 atm, and the gas temperature is 295 K.  At a height of twelve hundred meters, the balloon cools to 265 K, and the volume drops to 62.0 Liters.  What is the pressure in this balloon under these new conditions?</a:t>
            </a:r>
          </a:p>
        </p:txBody>
      </p:sp>
      <p:sp>
        <p:nvSpPr>
          <p:cNvPr id="3" name="Text Box 3"/>
          <p:cNvSpPr txBox="1">
            <a:spLocks noChangeArrowheads="1"/>
          </p:cNvSpPr>
          <p:nvPr/>
        </p:nvSpPr>
        <p:spPr bwMode="auto">
          <a:xfrm>
            <a:off x="2209800" y="1985963"/>
            <a:ext cx="1828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1</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1</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1</a:t>
            </a:r>
          </a:p>
        </p:txBody>
      </p:sp>
      <p:sp>
        <p:nvSpPr>
          <p:cNvPr id="4" name="Text Box 4"/>
          <p:cNvSpPr txBox="1">
            <a:spLocks noChangeArrowheads="1"/>
          </p:cNvSpPr>
          <p:nvPr/>
        </p:nvSpPr>
        <p:spPr bwMode="auto">
          <a:xfrm>
            <a:off x="4114800" y="1985963"/>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u="sng" dirty="0">
                <a:solidFill>
                  <a:srgbClr val="000000"/>
                </a:solidFill>
                <a:latin typeface="Comic Sans MS" pitchFamily="66" charset="0"/>
              </a:rPr>
              <a:t>P</a:t>
            </a:r>
            <a:r>
              <a:rPr lang="en-US" altLang="en-US" sz="2000" u="sng" dirty="0">
                <a:solidFill>
                  <a:srgbClr val="000000"/>
                </a:solidFill>
                <a:latin typeface="Comic Sans MS" pitchFamily="66" charset="0"/>
              </a:rPr>
              <a:t>2</a:t>
            </a:r>
            <a:r>
              <a:rPr lang="en-US" altLang="en-US" sz="3600" u="sng" dirty="0">
                <a:solidFill>
                  <a:srgbClr val="000000"/>
                </a:solidFill>
                <a:latin typeface="Comic Sans MS" pitchFamily="66" charset="0"/>
              </a:rPr>
              <a:t>V</a:t>
            </a:r>
            <a:r>
              <a:rPr lang="en-US" altLang="en-US" sz="2000" u="sng" dirty="0">
                <a:solidFill>
                  <a:srgbClr val="000000"/>
                </a:solidFill>
                <a:latin typeface="Comic Sans MS" pitchFamily="66" charset="0"/>
              </a:rPr>
              <a:t>2</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T</a:t>
            </a:r>
            <a:r>
              <a:rPr lang="en-US" altLang="en-US" sz="2000" dirty="0">
                <a:solidFill>
                  <a:srgbClr val="000000"/>
                </a:solidFill>
                <a:latin typeface="Comic Sans MS" pitchFamily="66" charset="0"/>
              </a:rPr>
              <a:t>2</a:t>
            </a:r>
          </a:p>
        </p:txBody>
      </p:sp>
      <p:sp>
        <p:nvSpPr>
          <p:cNvPr id="5" name="Text Box 5"/>
          <p:cNvSpPr txBox="1">
            <a:spLocks noChangeArrowheads="1"/>
          </p:cNvSpPr>
          <p:nvPr/>
        </p:nvSpPr>
        <p:spPr bwMode="auto">
          <a:xfrm>
            <a:off x="3657600" y="2366963"/>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6" name="Text Box 6"/>
          <p:cNvSpPr txBox="1">
            <a:spLocks noChangeArrowheads="1"/>
          </p:cNvSpPr>
          <p:nvPr/>
        </p:nvSpPr>
        <p:spPr bwMode="auto">
          <a:xfrm>
            <a:off x="228600" y="3657600"/>
            <a:ext cx="327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(1.50 atm)(65.5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295 K</a:t>
            </a:r>
          </a:p>
        </p:txBody>
      </p:sp>
      <p:sp>
        <p:nvSpPr>
          <p:cNvPr id="7" name="Text Box 7"/>
          <p:cNvSpPr txBox="1">
            <a:spLocks noChangeArrowheads="1"/>
          </p:cNvSpPr>
          <p:nvPr/>
        </p:nvSpPr>
        <p:spPr bwMode="auto">
          <a:xfrm>
            <a:off x="3657600" y="36576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(P</a:t>
            </a:r>
            <a:r>
              <a:rPr lang="en-US" altLang="en-US" sz="1800" u="sng" dirty="0">
                <a:solidFill>
                  <a:srgbClr val="000000"/>
                </a:solidFill>
                <a:latin typeface="Comic Sans MS" pitchFamily="66" charset="0"/>
              </a:rPr>
              <a:t>2</a:t>
            </a:r>
            <a:r>
              <a:rPr lang="en-US" altLang="en-US" sz="2800" u="sng" dirty="0">
                <a:solidFill>
                  <a:srgbClr val="000000"/>
                </a:solidFill>
                <a:latin typeface="Comic Sans MS" pitchFamily="66" charset="0"/>
              </a:rPr>
              <a:t>)(62.0 L)</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265 K</a:t>
            </a:r>
          </a:p>
        </p:txBody>
      </p:sp>
      <p:sp>
        <p:nvSpPr>
          <p:cNvPr id="8" name="Text Box 8"/>
          <p:cNvSpPr txBox="1">
            <a:spLocks noChangeArrowheads="1"/>
          </p:cNvSpPr>
          <p:nvPr/>
        </p:nvSpPr>
        <p:spPr bwMode="auto">
          <a:xfrm>
            <a:off x="3657600" y="3886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a:solidFill>
                  <a:srgbClr val="000000"/>
                </a:solidFill>
              </a:rPr>
              <a:t>=</a:t>
            </a:r>
          </a:p>
        </p:txBody>
      </p:sp>
      <p:sp>
        <p:nvSpPr>
          <p:cNvPr id="9" name="Text Box 9"/>
          <p:cNvSpPr txBox="1">
            <a:spLocks noChangeArrowheads="1"/>
          </p:cNvSpPr>
          <p:nvPr/>
        </p:nvSpPr>
        <p:spPr bwMode="auto">
          <a:xfrm>
            <a:off x="0" y="48768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2800" b="1" dirty="0">
                <a:solidFill>
                  <a:srgbClr val="0000CC"/>
                </a:solidFill>
                <a:latin typeface="Comic Sans MS" pitchFamily="66" charset="0"/>
              </a:rPr>
              <a:t>(1.50 atm)(65.5 L)(265 K)  =  (P</a:t>
            </a:r>
            <a:r>
              <a:rPr lang="en-US" altLang="en-US" sz="2800" b="1" baseline="-25000" dirty="0">
                <a:solidFill>
                  <a:srgbClr val="0000CC"/>
                </a:solidFill>
                <a:latin typeface="Comic Sans MS" pitchFamily="66" charset="0"/>
              </a:rPr>
              <a:t>2</a:t>
            </a:r>
            <a:r>
              <a:rPr lang="en-US" altLang="en-US" sz="2800" b="1" dirty="0">
                <a:solidFill>
                  <a:srgbClr val="0000CC"/>
                </a:solidFill>
                <a:latin typeface="Comic Sans MS" pitchFamily="66" charset="0"/>
              </a:rPr>
              <a:t>)(62.0 L)(295 K)</a:t>
            </a:r>
          </a:p>
          <a:p>
            <a:pPr algn="ctr" eaLnBrk="1" hangingPunct="1">
              <a:spcBef>
                <a:spcPct val="50000"/>
              </a:spcBef>
              <a:defRPr/>
            </a:pPr>
            <a:endParaRPr lang="en-US" altLang="en-US" sz="1050" b="1" dirty="0">
              <a:solidFill>
                <a:srgbClr val="0000CC"/>
              </a:solidFill>
              <a:latin typeface="Comic Sans MS" pitchFamily="66" charset="0"/>
            </a:endParaRPr>
          </a:p>
          <a:p>
            <a:pPr algn="ctr" eaLnBrk="1" hangingPunct="1">
              <a:spcBef>
                <a:spcPct val="50000"/>
              </a:spcBef>
              <a:defRPr/>
            </a:pPr>
            <a:r>
              <a:rPr lang="en-US" altLang="en-US" sz="2800" b="1" dirty="0">
                <a:solidFill>
                  <a:srgbClr val="0000CC"/>
                </a:solidFill>
                <a:latin typeface="Comic Sans MS" pitchFamily="66" charset="0"/>
              </a:rPr>
              <a:t>1.42 atm = P</a:t>
            </a:r>
            <a:r>
              <a:rPr lang="en-US" altLang="en-US" sz="2800" b="1" baseline="-25000" dirty="0">
                <a:solidFill>
                  <a:srgbClr val="0000CC"/>
                </a:solidFill>
                <a:latin typeface="Comic Sans MS" pitchFamily="66" charset="0"/>
              </a:rPr>
              <a:t>2</a:t>
            </a:r>
          </a:p>
        </p:txBody>
      </p:sp>
      <p:cxnSp>
        <p:nvCxnSpPr>
          <p:cNvPr id="10" name="Straight Connector 9">
            <a:extLst>
              <a:ext uri="{FF2B5EF4-FFF2-40B4-BE49-F238E27FC236}">
                <a16:creationId xmlns:a16="http://schemas.microsoft.com/office/drawing/2014/main" id="{AC7A1338-3A36-485A-A829-D43E7B28AE08}"/>
              </a:ext>
            </a:extLst>
          </p:cNvPr>
          <p:cNvCxnSpPr/>
          <p:nvPr/>
        </p:nvCxnSpPr>
        <p:spPr>
          <a:xfrm>
            <a:off x="3048000" y="4876800"/>
            <a:ext cx="4572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6E8CD5-E589-46E2-926E-281BEA1F02C6}"/>
              </a:ext>
            </a:extLst>
          </p:cNvPr>
          <p:cNvCxnSpPr/>
          <p:nvPr/>
        </p:nvCxnSpPr>
        <p:spPr>
          <a:xfrm>
            <a:off x="7162800" y="4839093"/>
            <a:ext cx="4572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F8A761-35A3-4FDD-AB83-BF0A2119F67B}"/>
              </a:ext>
            </a:extLst>
          </p:cNvPr>
          <p:cNvCxnSpPr/>
          <p:nvPr/>
        </p:nvCxnSpPr>
        <p:spPr>
          <a:xfrm>
            <a:off x="8486480" y="4820239"/>
            <a:ext cx="457200" cy="6096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96CEB4-5616-4C18-A5F9-076AE761B0FF}"/>
              </a:ext>
            </a:extLst>
          </p:cNvPr>
          <p:cNvCxnSpPr/>
          <p:nvPr/>
        </p:nvCxnSpPr>
        <p:spPr>
          <a:xfrm>
            <a:off x="4305300" y="4832350"/>
            <a:ext cx="457200" cy="6096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4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5800" y="457200"/>
            <a:ext cx="350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000000"/>
                </a:solidFill>
              </a:rPr>
              <a:t>P</a:t>
            </a:r>
            <a:r>
              <a:rPr lang="en-US" altLang="en-US" sz="4000" u="sng" dirty="0">
                <a:solidFill>
                  <a:srgbClr val="000000"/>
                </a:solidFill>
              </a:rPr>
              <a:t>1</a:t>
            </a:r>
            <a:r>
              <a:rPr lang="en-US" altLang="en-US" sz="8800" u="sng" dirty="0">
                <a:solidFill>
                  <a:srgbClr val="000000"/>
                </a:solidFill>
              </a:rPr>
              <a:t>V</a:t>
            </a:r>
            <a:r>
              <a:rPr lang="en-US" altLang="en-US" sz="4000" u="sng" dirty="0">
                <a:solidFill>
                  <a:srgbClr val="000000"/>
                </a:solidFill>
              </a:rPr>
              <a:t>1</a:t>
            </a:r>
            <a:br>
              <a:rPr lang="en-US" altLang="en-US" sz="8800" u="sng" dirty="0">
                <a:solidFill>
                  <a:srgbClr val="000000"/>
                </a:solidFill>
              </a:rPr>
            </a:br>
            <a:r>
              <a:rPr lang="en-US" altLang="en-US" sz="8800" dirty="0">
                <a:solidFill>
                  <a:srgbClr val="000000"/>
                </a:solidFill>
              </a:rPr>
              <a:t>T</a:t>
            </a:r>
            <a:r>
              <a:rPr lang="en-US" altLang="en-US" sz="8800" baseline="-25000" dirty="0">
                <a:solidFill>
                  <a:srgbClr val="000000"/>
                </a:solidFill>
              </a:rPr>
              <a:t>1</a:t>
            </a:r>
          </a:p>
        </p:txBody>
      </p:sp>
      <p:sp>
        <p:nvSpPr>
          <p:cNvPr id="3" name="Text Box 5"/>
          <p:cNvSpPr txBox="1">
            <a:spLocks noChangeArrowheads="1"/>
          </p:cNvSpPr>
          <p:nvPr/>
        </p:nvSpPr>
        <p:spPr bwMode="auto">
          <a:xfrm>
            <a:off x="4038600" y="1066800"/>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5105400" y="457200"/>
            <a:ext cx="25908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FF0000"/>
                </a:solidFill>
              </a:rPr>
              <a:t>P</a:t>
            </a:r>
            <a:r>
              <a:rPr lang="en-US" altLang="en-US" sz="4000" u="sng" dirty="0">
                <a:solidFill>
                  <a:srgbClr val="FF0000"/>
                </a:solidFill>
              </a:rPr>
              <a:t>2</a:t>
            </a:r>
            <a:r>
              <a:rPr lang="en-US" altLang="en-US" sz="8800" u="sng" dirty="0">
                <a:solidFill>
                  <a:srgbClr val="FF0000"/>
                </a:solidFill>
              </a:rPr>
              <a:t>V</a:t>
            </a:r>
            <a:r>
              <a:rPr lang="en-US" altLang="en-US" sz="4000" u="sng" dirty="0">
                <a:solidFill>
                  <a:srgbClr val="FF0000"/>
                </a:solidFill>
              </a:rPr>
              <a:t>2</a:t>
            </a:r>
            <a:br>
              <a:rPr lang="en-US" altLang="en-US" sz="8800" u="sng" dirty="0">
                <a:solidFill>
                  <a:srgbClr val="FF0000"/>
                </a:solidFill>
              </a:rPr>
            </a:br>
            <a:r>
              <a:rPr lang="en-US" altLang="en-US" sz="8800" dirty="0">
                <a:solidFill>
                  <a:srgbClr val="FF0000"/>
                </a:solidFill>
              </a:rPr>
              <a:t>T</a:t>
            </a:r>
            <a:r>
              <a:rPr lang="en-US" altLang="en-US" sz="8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 Box 7"/>
          <p:cNvSpPr txBox="1">
            <a:spLocks noChangeArrowheads="1"/>
          </p:cNvSpPr>
          <p:nvPr/>
        </p:nvSpPr>
        <p:spPr bwMode="auto">
          <a:xfrm>
            <a:off x="-38100" y="4495800"/>
            <a:ext cx="84963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dirty="0">
                <a:solidFill>
                  <a:srgbClr val="000000"/>
                </a:solidFill>
                <a:latin typeface="Comic Sans MS" pitchFamily="66" charset="0"/>
              </a:rPr>
              <a:t>  </a:t>
            </a:r>
            <a:r>
              <a:rPr lang="en-US" altLang="en-US" b="1" dirty="0">
                <a:solidFill>
                  <a:srgbClr val="000000"/>
                </a:solidFill>
                <a:latin typeface="Comic Sans MS" pitchFamily="66" charset="0"/>
              </a:rPr>
              <a:t>2.</a:t>
            </a:r>
            <a:r>
              <a:rPr lang="en-US" altLang="en-US" dirty="0">
                <a:solidFill>
                  <a:srgbClr val="000000"/>
                </a:solidFill>
                <a:latin typeface="Comic Sans MS" pitchFamily="66" charset="0"/>
              </a:rPr>
              <a:t>  Read this this way:</a:t>
            </a:r>
          </a:p>
          <a:p>
            <a:pPr algn="ctr" eaLnBrk="1" hangingPunct="1">
              <a:spcBef>
                <a:spcPct val="50000"/>
              </a:spcBef>
              <a:buNone/>
              <a:defRPr/>
            </a:pPr>
            <a:r>
              <a:rPr lang="en-US" altLang="en-US" sz="3600" b="1" dirty="0">
                <a:solidFill>
                  <a:srgbClr val="000000"/>
                </a:solidFill>
              </a:rPr>
              <a:t>P</a:t>
            </a:r>
            <a:r>
              <a:rPr lang="en-US" altLang="en-US" sz="3600" b="1" baseline="-25000" dirty="0">
                <a:solidFill>
                  <a:srgbClr val="000000"/>
                </a:solidFill>
              </a:rPr>
              <a:t>1</a:t>
            </a:r>
            <a:r>
              <a:rPr lang="en-US" altLang="en-US" sz="3600" b="1" dirty="0">
                <a:solidFill>
                  <a:srgbClr val="000000"/>
                </a:solidFill>
              </a:rPr>
              <a:t>V</a:t>
            </a:r>
            <a:r>
              <a:rPr lang="en-US" altLang="en-US" sz="3600" b="1" baseline="-25000" dirty="0">
                <a:solidFill>
                  <a:srgbClr val="000000"/>
                </a:solidFill>
              </a:rPr>
              <a:t>1</a:t>
            </a:r>
            <a:r>
              <a:rPr lang="en-US" altLang="en-US" sz="3600" b="1" dirty="0">
                <a:solidFill>
                  <a:srgbClr val="000000"/>
                </a:solidFill>
              </a:rPr>
              <a:t> over T</a:t>
            </a:r>
            <a:r>
              <a:rPr lang="en-US" altLang="en-US" sz="3600" b="1" baseline="-25000" dirty="0">
                <a:solidFill>
                  <a:srgbClr val="000000"/>
                </a:solidFill>
              </a:rPr>
              <a:t>1</a:t>
            </a:r>
            <a:r>
              <a:rPr lang="en-US" altLang="en-US" sz="3600" b="1" dirty="0">
                <a:solidFill>
                  <a:srgbClr val="000000">
                    <a:lumMod val="95000"/>
                    <a:lumOff val="5000"/>
                  </a:srgbClr>
                </a:solidFill>
                <a:latin typeface="Comic Sans MS" pitchFamily="66" charset="0"/>
              </a:rPr>
              <a:t> </a:t>
            </a:r>
            <a:r>
              <a:rPr lang="en-US" altLang="en-US" sz="4800" b="1"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00">
                    <a:lumMod val="95000"/>
                    <a:lumOff val="5000"/>
                  </a:srgbClr>
                </a:solidFill>
                <a:latin typeface="Comic Sans MS" pitchFamily="66" charset="0"/>
              </a:rPr>
              <a:t> </a:t>
            </a:r>
            <a:r>
              <a:rPr lang="en-US" altLang="en-US" sz="3600" b="1" dirty="0">
                <a:solidFill>
                  <a:srgbClr val="FF0000"/>
                </a:solidFill>
              </a:rPr>
              <a:t>P</a:t>
            </a:r>
            <a:r>
              <a:rPr lang="en-US" altLang="en-US" sz="3600" b="1" baseline="-25000" dirty="0">
                <a:solidFill>
                  <a:srgbClr val="FF0000"/>
                </a:solidFill>
              </a:rPr>
              <a:t>2</a:t>
            </a:r>
            <a:r>
              <a:rPr lang="en-US" altLang="en-US" sz="3600" b="1" dirty="0">
                <a:solidFill>
                  <a:srgbClr val="FF0000"/>
                </a:solidFill>
              </a:rPr>
              <a:t>V</a:t>
            </a:r>
            <a:r>
              <a:rPr lang="en-US" altLang="en-US" sz="3600" b="1" baseline="-25000" dirty="0">
                <a:solidFill>
                  <a:srgbClr val="FF0000"/>
                </a:solidFill>
              </a:rPr>
              <a:t>2</a:t>
            </a:r>
            <a:r>
              <a:rPr lang="en-US" altLang="en-US" sz="3600" b="1" dirty="0">
                <a:solidFill>
                  <a:srgbClr val="FF0000"/>
                </a:solidFill>
              </a:rPr>
              <a:t> over T</a:t>
            </a:r>
            <a:r>
              <a:rPr lang="en-US" altLang="en-US" sz="3600" b="1" baseline="-25000" dirty="0">
                <a:solidFill>
                  <a:srgbClr val="FF0000"/>
                </a:solidFill>
              </a:rPr>
              <a:t>2</a:t>
            </a:r>
            <a:r>
              <a:rPr lang="en-US" altLang="en-US" sz="3600" b="1" dirty="0">
                <a:solidFill>
                  <a:srgbClr val="FF0000"/>
                </a:solidFill>
                <a:latin typeface="Comic Sans MS" pitchFamily="66" charset="0"/>
              </a:rPr>
              <a:t> </a:t>
            </a:r>
            <a:endParaRPr lang="en-US" altLang="en-US" sz="3600" b="1" baseline="-25000" dirty="0">
              <a:solidFill>
                <a:srgbClr val="FF0000"/>
              </a:solidFill>
            </a:endParaRPr>
          </a:p>
        </p:txBody>
      </p:sp>
      <p:sp>
        <p:nvSpPr>
          <p:cNvPr id="6" name="TextBox 5"/>
          <p:cNvSpPr txBox="1"/>
          <p:nvPr/>
        </p:nvSpPr>
        <p:spPr>
          <a:xfrm>
            <a:off x="76200" y="152400"/>
            <a:ext cx="685800" cy="769441"/>
          </a:xfrm>
          <a:prstGeom prst="rect">
            <a:avLst/>
          </a:prstGeom>
          <a:noFill/>
        </p:spPr>
        <p:txBody>
          <a:bodyPr wrap="square" rtlCol="0">
            <a:spAutoFit/>
          </a:bodyPr>
          <a:lstStyle/>
          <a:p>
            <a:pPr algn="ctr"/>
            <a:r>
              <a:rPr lang="en-US" sz="4400" b="1" dirty="0"/>
              <a:t>1</a:t>
            </a:r>
          </a:p>
        </p:txBody>
      </p:sp>
    </p:spTree>
    <p:extLst>
      <p:ext uri="{BB962C8B-B14F-4D97-AF65-F5344CB8AC3E}">
        <p14:creationId xmlns:p14="http://schemas.microsoft.com/office/powerpoint/2010/main" val="249906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14074" y="19050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3" name="Text Box 5"/>
          <p:cNvSpPr txBox="1">
            <a:spLocks noChangeArrowheads="1"/>
          </p:cNvSpPr>
          <p:nvPr/>
        </p:nvSpPr>
        <p:spPr bwMode="auto">
          <a:xfrm>
            <a:off x="4046621" y="19730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800600" y="19050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0" y="0"/>
            <a:ext cx="9144000" cy="2054765"/>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9.  </a:t>
            </a:r>
            <a:r>
              <a:rPr lang="en-US" sz="2000" i="1" dirty="0">
                <a:latin typeface="Times New Roman" panose="02020603050405020304" pitchFamily="18" charset="0"/>
                <a:cs typeface="Times New Roman" panose="02020603050405020304" pitchFamily="18" charset="0"/>
              </a:rPr>
              <a:t>With TEMPERATURE CONSTANT, we cancel out the temperatures first.   </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      </a:t>
            </a:r>
            <a:r>
              <a:rPr lang="en-US" altLang="en-US" sz="2000" i="1" dirty="0">
                <a:solidFill>
                  <a:srgbClr val="FF0000"/>
                </a:solidFill>
                <a:latin typeface="Times New Roman" panose="02020603050405020304" pitchFamily="18" charset="0"/>
                <a:cs typeface="Times New Roman" panose="02020603050405020304" pitchFamily="18" charset="0"/>
              </a:rPr>
              <a:t>At constant temperature</a:t>
            </a:r>
            <a:r>
              <a:rPr lang="en-US" altLang="en-US" sz="2000" i="1" dirty="0">
                <a:solidFill>
                  <a:srgbClr val="000000"/>
                </a:solidFill>
                <a:latin typeface="Times New Roman" panose="02020603050405020304" pitchFamily="18" charset="0"/>
                <a:cs typeface="Times New Roman" panose="02020603050405020304" pitchFamily="18" charset="0"/>
              </a:rPr>
              <a:t>, a sample of (H</a:t>
            </a:r>
            <a:r>
              <a:rPr lang="en-US" altLang="en-US" sz="2000" i="1" baseline="-25000" dirty="0">
                <a:solidFill>
                  <a:srgbClr val="000000"/>
                </a:solidFill>
                <a:latin typeface="Times New Roman" panose="02020603050405020304" pitchFamily="18" charset="0"/>
                <a:cs typeface="Times New Roman" panose="02020603050405020304" pitchFamily="18" charset="0"/>
              </a:rPr>
              <a:t>2</a:t>
            </a:r>
            <a:r>
              <a:rPr lang="en-US" altLang="en-US" sz="2000" i="1" dirty="0">
                <a:solidFill>
                  <a:srgbClr val="000000"/>
                </a:solidFill>
                <a:latin typeface="Times New Roman" panose="02020603050405020304" pitchFamily="18" charset="0"/>
                <a:cs typeface="Times New Roman" panose="02020603050405020304" pitchFamily="18" charset="0"/>
              </a:rPr>
              <a:t>S) dihydrogen monosulfide </a:t>
            </a:r>
            <a:br>
              <a:rPr lang="en-US" altLang="en-US" sz="2000" i="1" dirty="0">
                <a:solidFill>
                  <a:srgbClr val="000000"/>
                </a:solidFill>
                <a:latin typeface="Times New Roman" panose="02020603050405020304" pitchFamily="18" charset="0"/>
                <a:cs typeface="Times New Roman" panose="02020603050405020304" pitchFamily="18" charset="0"/>
              </a:rPr>
            </a:br>
            <a:r>
              <a:rPr lang="en-US" altLang="en-US" sz="2000" i="1" dirty="0">
                <a:solidFill>
                  <a:srgbClr val="000000"/>
                </a:solidFill>
                <a:latin typeface="Times New Roman" panose="02020603050405020304" pitchFamily="18" charset="0"/>
                <a:cs typeface="Times New Roman" panose="02020603050405020304" pitchFamily="18" charset="0"/>
              </a:rPr>
              <a:t>      (stink gas) of 50.0 cm</a:t>
            </a:r>
            <a:r>
              <a:rPr lang="en-US" altLang="en-US" sz="2000" i="1" baseline="30000" dirty="0">
                <a:solidFill>
                  <a:srgbClr val="000000"/>
                </a:solidFill>
                <a:latin typeface="Times New Roman" panose="02020603050405020304" pitchFamily="18" charset="0"/>
                <a:cs typeface="Times New Roman" panose="02020603050405020304" pitchFamily="18" charset="0"/>
              </a:rPr>
              <a:t>3</a:t>
            </a:r>
            <a:r>
              <a:rPr lang="en-US" altLang="en-US" sz="2000" i="1" dirty="0">
                <a:solidFill>
                  <a:srgbClr val="000000"/>
                </a:solidFill>
                <a:latin typeface="Times New Roman" panose="02020603050405020304" pitchFamily="18" charset="0"/>
                <a:cs typeface="Times New Roman" panose="02020603050405020304" pitchFamily="18" charset="0"/>
              </a:rPr>
              <a:t> and 125 kPa is put into a much larger container and it</a:t>
            </a:r>
            <a:br>
              <a:rPr lang="en-US" altLang="en-US" sz="2000" i="1" dirty="0">
                <a:solidFill>
                  <a:srgbClr val="000000"/>
                </a:solidFill>
                <a:latin typeface="Times New Roman" panose="02020603050405020304" pitchFamily="18" charset="0"/>
                <a:cs typeface="Times New Roman" panose="02020603050405020304" pitchFamily="18" charset="0"/>
              </a:rPr>
            </a:br>
            <a:r>
              <a:rPr lang="en-US" altLang="en-US" sz="2000" i="1" dirty="0">
                <a:solidFill>
                  <a:srgbClr val="000000"/>
                </a:solidFill>
                <a:latin typeface="Times New Roman" panose="02020603050405020304" pitchFamily="18" charset="0"/>
                <a:cs typeface="Times New Roman" panose="02020603050405020304" pitchFamily="18" charset="0"/>
              </a:rPr>
              <a:t>      expands to 595 cm</a:t>
            </a:r>
            <a:r>
              <a:rPr lang="en-US" altLang="en-US" sz="2000" i="1" baseline="30000" dirty="0">
                <a:solidFill>
                  <a:srgbClr val="000000"/>
                </a:solidFill>
                <a:latin typeface="Times New Roman" panose="02020603050405020304" pitchFamily="18" charset="0"/>
                <a:cs typeface="Times New Roman" panose="02020603050405020304" pitchFamily="18" charset="0"/>
              </a:rPr>
              <a:t>3</a:t>
            </a:r>
            <a:r>
              <a:rPr lang="en-US" altLang="en-US" sz="2000" i="1" dirty="0">
                <a:solidFill>
                  <a:srgbClr val="000000"/>
                </a:solidFill>
                <a:latin typeface="Times New Roman" panose="02020603050405020304" pitchFamily="18" charset="0"/>
                <a:cs typeface="Times New Roman" panose="02020603050405020304" pitchFamily="18" charset="0"/>
              </a:rPr>
              <a:t>.    What is the new pressure of this gas?</a:t>
            </a:r>
          </a:p>
          <a:p>
            <a:endParaRPr lang="en-US" dirty="0"/>
          </a:p>
        </p:txBody>
      </p:sp>
      <p:cxnSp>
        <p:nvCxnSpPr>
          <p:cNvPr id="7" name="Straight Connector 6"/>
          <p:cNvCxnSpPr/>
          <p:nvPr/>
        </p:nvCxnSpPr>
        <p:spPr>
          <a:xfrm>
            <a:off x="2514600" y="2689830"/>
            <a:ext cx="1295400" cy="784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67300" y="2621756"/>
            <a:ext cx="1295400" cy="78483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884321" y="3657600"/>
            <a:ext cx="73152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4800" dirty="0">
                <a:solidFill>
                  <a:srgbClr val="000000"/>
                </a:solidFill>
              </a:rPr>
              <a:t>Becomes…</a:t>
            </a:r>
          </a:p>
          <a:p>
            <a:pPr algn="ctr" eaLnBrk="1" hangingPunct="1">
              <a:spcBef>
                <a:spcPct val="50000"/>
              </a:spcBef>
              <a:buNone/>
            </a:pPr>
            <a:r>
              <a:rPr lang="en-US" altLang="en-US" sz="6000" dirty="0">
                <a:solidFill>
                  <a:srgbClr val="000000"/>
                </a:solidFill>
              </a:rPr>
              <a:t> </a:t>
            </a:r>
            <a:endParaRPr lang="en-US" altLang="en-US" sz="4800" baseline="-25000" dirty="0">
              <a:solidFill>
                <a:srgbClr val="000000"/>
              </a:solidFill>
            </a:endParaRPr>
          </a:p>
        </p:txBody>
      </p:sp>
    </p:spTree>
    <p:extLst>
      <p:ext uri="{BB962C8B-B14F-4D97-AF65-F5344CB8AC3E}">
        <p14:creationId xmlns:p14="http://schemas.microsoft.com/office/powerpoint/2010/main" val="20362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14074" y="19050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3" name="Text Box 5"/>
          <p:cNvSpPr txBox="1">
            <a:spLocks noChangeArrowheads="1"/>
          </p:cNvSpPr>
          <p:nvPr/>
        </p:nvSpPr>
        <p:spPr bwMode="auto">
          <a:xfrm>
            <a:off x="4046621" y="19730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800600" y="19050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0" y="0"/>
            <a:ext cx="9144000" cy="2054765"/>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9.  </a:t>
            </a:r>
            <a:r>
              <a:rPr lang="en-US" sz="2000" i="1" dirty="0">
                <a:latin typeface="Times New Roman" panose="02020603050405020304" pitchFamily="18" charset="0"/>
                <a:cs typeface="Times New Roman" panose="02020603050405020304" pitchFamily="18" charset="0"/>
              </a:rPr>
              <a:t>With TEMPERATURE CONSTANT, we cancel out the temperatures first.   </a:t>
            </a:r>
            <a:br>
              <a:rPr lang="en-US" sz="2000" i="1" dirty="0">
                <a:latin typeface="Times New Roman" panose="02020603050405020304" pitchFamily="18" charset="0"/>
                <a:cs typeface="Times New Roman" panose="02020603050405020304" pitchFamily="18" charset="0"/>
              </a:rPr>
            </a:b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      </a:t>
            </a:r>
            <a:r>
              <a:rPr lang="en-US" altLang="en-US" sz="2000" i="1" dirty="0">
                <a:solidFill>
                  <a:srgbClr val="FF0000"/>
                </a:solidFill>
                <a:latin typeface="Times New Roman" panose="02020603050405020304" pitchFamily="18" charset="0"/>
                <a:cs typeface="Times New Roman" panose="02020603050405020304" pitchFamily="18" charset="0"/>
              </a:rPr>
              <a:t>At constant temperature</a:t>
            </a:r>
            <a:r>
              <a:rPr lang="en-US" altLang="en-US" sz="2000" i="1" dirty="0">
                <a:solidFill>
                  <a:srgbClr val="000000"/>
                </a:solidFill>
                <a:latin typeface="Times New Roman" panose="02020603050405020304" pitchFamily="18" charset="0"/>
                <a:cs typeface="Times New Roman" panose="02020603050405020304" pitchFamily="18" charset="0"/>
              </a:rPr>
              <a:t>, a sample of (H</a:t>
            </a:r>
            <a:r>
              <a:rPr lang="en-US" altLang="en-US" sz="2000" i="1" baseline="-25000" dirty="0">
                <a:solidFill>
                  <a:srgbClr val="000000"/>
                </a:solidFill>
                <a:latin typeface="Times New Roman" panose="02020603050405020304" pitchFamily="18" charset="0"/>
                <a:cs typeface="Times New Roman" panose="02020603050405020304" pitchFamily="18" charset="0"/>
              </a:rPr>
              <a:t>2</a:t>
            </a:r>
            <a:r>
              <a:rPr lang="en-US" altLang="en-US" sz="2000" i="1" dirty="0">
                <a:solidFill>
                  <a:srgbClr val="000000"/>
                </a:solidFill>
                <a:latin typeface="Times New Roman" panose="02020603050405020304" pitchFamily="18" charset="0"/>
                <a:cs typeface="Times New Roman" panose="02020603050405020304" pitchFamily="18" charset="0"/>
              </a:rPr>
              <a:t>S) dihydrogen monosulfide </a:t>
            </a:r>
            <a:br>
              <a:rPr lang="en-US" altLang="en-US" sz="2000" i="1" dirty="0">
                <a:solidFill>
                  <a:srgbClr val="000000"/>
                </a:solidFill>
                <a:latin typeface="Times New Roman" panose="02020603050405020304" pitchFamily="18" charset="0"/>
                <a:cs typeface="Times New Roman" panose="02020603050405020304" pitchFamily="18" charset="0"/>
              </a:rPr>
            </a:br>
            <a:r>
              <a:rPr lang="en-US" altLang="en-US" sz="2000" i="1" dirty="0">
                <a:solidFill>
                  <a:srgbClr val="000000"/>
                </a:solidFill>
                <a:latin typeface="Times New Roman" panose="02020603050405020304" pitchFamily="18" charset="0"/>
                <a:cs typeface="Times New Roman" panose="02020603050405020304" pitchFamily="18" charset="0"/>
              </a:rPr>
              <a:t>      (stink gas) of 50.0 cm</a:t>
            </a:r>
            <a:r>
              <a:rPr lang="en-US" altLang="en-US" sz="2000" i="1" baseline="30000" dirty="0">
                <a:solidFill>
                  <a:srgbClr val="000000"/>
                </a:solidFill>
                <a:latin typeface="Times New Roman" panose="02020603050405020304" pitchFamily="18" charset="0"/>
                <a:cs typeface="Times New Roman" panose="02020603050405020304" pitchFamily="18" charset="0"/>
              </a:rPr>
              <a:t>3</a:t>
            </a:r>
            <a:r>
              <a:rPr lang="en-US" altLang="en-US" sz="2000" i="1" dirty="0">
                <a:solidFill>
                  <a:srgbClr val="000000"/>
                </a:solidFill>
                <a:latin typeface="Times New Roman" panose="02020603050405020304" pitchFamily="18" charset="0"/>
                <a:cs typeface="Times New Roman" panose="02020603050405020304" pitchFamily="18" charset="0"/>
              </a:rPr>
              <a:t> and 125 kPa is put into a much larger container and it</a:t>
            </a:r>
            <a:br>
              <a:rPr lang="en-US" altLang="en-US" sz="2000" i="1" dirty="0">
                <a:solidFill>
                  <a:srgbClr val="000000"/>
                </a:solidFill>
                <a:latin typeface="Times New Roman" panose="02020603050405020304" pitchFamily="18" charset="0"/>
                <a:cs typeface="Times New Roman" panose="02020603050405020304" pitchFamily="18" charset="0"/>
              </a:rPr>
            </a:br>
            <a:r>
              <a:rPr lang="en-US" altLang="en-US" sz="2000" i="1" dirty="0">
                <a:solidFill>
                  <a:srgbClr val="000000"/>
                </a:solidFill>
                <a:latin typeface="Times New Roman" panose="02020603050405020304" pitchFamily="18" charset="0"/>
                <a:cs typeface="Times New Roman" panose="02020603050405020304" pitchFamily="18" charset="0"/>
              </a:rPr>
              <a:t>      expands to 595 cm</a:t>
            </a:r>
            <a:r>
              <a:rPr lang="en-US" altLang="en-US" sz="2000" i="1" baseline="30000" dirty="0">
                <a:solidFill>
                  <a:srgbClr val="000000"/>
                </a:solidFill>
                <a:latin typeface="Times New Roman" panose="02020603050405020304" pitchFamily="18" charset="0"/>
                <a:cs typeface="Times New Roman" panose="02020603050405020304" pitchFamily="18" charset="0"/>
              </a:rPr>
              <a:t>3</a:t>
            </a:r>
            <a:r>
              <a:rPr lang="en-US" altLang="en-US" sz="2000" i="1" dirty="0">
                <a:solidFill>
                  <a:srgbClr val="000000"/>
                </a:solidFill>
                <a:latin typeface="Times New Roman" panose="02020603050405020304" pitchFamily="18" charset="0"/>
                <a:cs typeface="Times New Roman" panose="02020603050405020304" pitchFamily="18" charset="0"/>
              </a:rPr>
              <a:t>.    What is the new pressure of this gas?</a:t>
            </a:r>
          </a:p>
          <a:p>
            <a:endParaRPr lang="en-US" dirty="0"/>
          </a:p>
        </p:txBody>
      </p:sp>
      <p:cxnSp>
        <p:nvCxnSpPr>
          <p:cNvPr id="7" name="Straight Connector 6"/>
          <p:cNvCxnSpPr/>
          <p:nvPr/>
        </p:nvCxnSpPr>
        <p:spPr>
          <a:xfrm>
            <a:off x="2514600" y="2689830"/>
            <a:ext cx="1295400" cy="784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67300" y="2621756"/>
            <a:ext cx="1295400" cy="78483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884321" y="3657600"/>
            <a:ext cx="73152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4800" dirty="0">
                <a:solidFill>
                  <a:srgbClr val="000000"/>
                </a:solidFill>
              </a:rPr>
              <a:t>Becomes…</a:t>
            </a:r>
          </a:p>
          <a:p>
            <a:pPr algn="ctr" eaLnBrk="1" hangingPunct="1">
              <a:spcBef>
                <a:spcPct val="50000"/>
              </a:spcBef>
              <a:buNone/>
            </a:pPr>
            <a:r>
              <a:rPr lang="en-US" altLang="en-US" sz="6000" dirty="0">
                <a:solidFill>
                  <a:srgbClr val="000000"/>
                </a:solidFill>
              </a:rPr>
              <a:t>P</a:t>
            </a:r>
            <a:r>
              <a:rPr lang="en-US" altLang="en-US" sz="2400" dirty="0">
                <a:solidFill>
                  <a:srgbClr val="000000"/>
                </a:solidFill>
              </a:rPr>
              <a:t>1</a:t>
            </a:r>
            <a:r>
              <a:rPr lang="en-US" altLang="en-US" sz="6000" dirty="0">
                <a:solidFill>
                  <a:srgbClr val="000000"/>
                </a:solidFill>
              </a:rPr>
              <a:t>V</a:t>
            </a:r>
            <a:r>
              <a:rPr lang="en-US" altLang="en-US" sz="2400" dirty="0">
                <a:solidFill>
                  <a:srgbClr val="000000"/>
                </a:solidFill>
              </a:rPr>
              <a:t>1     </a:t>
            </a:r>
            <a:r>
              <a:rPr lang="en-US" altLang="en-US" sz="6000" dirty="0">
                <a:solidFill>
                  <a:srgbClr val="FF0000"/>
                </a:solidFill>
              </a:rPr>
              <a:t>= P</a:t>
            </a:r>
            <a:r>
              <a:rPr lang="en-US" altLang="en-US" sz="2400" dirty="0">
                <a:solidFill>
                  <a:srgbClr val="FF0000"/>
                </a:solidFill>
              </a:rPr>
              <a:t>2</a:t>
            </a:r>
            <a:r>
              <a:rPr lang="en-US" altLang="en-US" sz="6000" dirty="0">
                <a:solidFill>
                  <a:srgbClr val="FF0000"/>
                </a:solidFill>
              </a:rPr>
              <a:t>V</a:t>
            </a:r>
            <a:r>
              <a:rPr lang="en-US" altLang="en-US" sz="2400" dirty="0">
                <a:solidFill>
                  <a:srgbClr val="FF0000"/>
                </a:solidFill>
              </a:rPr>
              <a:t>2</a:t>
            </a:r>
            <a:br>
              <a:rPr lang="en-US" altLang="en-US" sz="6000" dirty="0">
                <a:solidFill>
                  <a:srgbClr val="000000"/>
                </a:solidFill>
              </a:rPr>
            </a:br>
            <a:r>
              <a:rPr lang="en-US" altLang="en-US" sz="4800" dirty="0">
                <a:solidFill>
                  <a:srgbClr val="000000"/>
                </a:solidFill>
              </a:rPr>
              <a:t>now do the math!</a:t>
            </a:r>
            <a:endParaRPr lang="en-US" altLang="en-US" sz="4800" baseline="-25000" dirty="0">
              <a:solidFill>
                <a:srgbClr val="000000"/>
              </a:solidFill>
            </a:endParaRPr>
          </a:p>
        </p:txBody>
      </p:sp>
    </p:spTree>
    <p:extLst>
      <p:ext uri="{BB962C8B-B14F-4D97-AF65-F5344CB8AC3E}">
        <p14:creationId xmlns:p14="http://schemas.microsoft.com/office/powerpoint/2010/main" val="314590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2455"/>
            <a:ext cx="91440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   </a:t>
            </a:r>
            <a:r>
              <a:rPr lang="en-US" altLang="en-US" sz="2400" dirty="0">
                <a:solidFill>
                  <a:srgbClr val="FF0000"/>
                </a:solidFill>
                <a:latin typeface="Times New Roman" panose="02020603050405020304" pitchFamily="18" charset="0"/>
                <a:cs typeface="Times New Roman" panose="02020603050405020304" pitchFamily="18" charset="0"/>
              </a:rPr>
              <a:t>At constant temperature</a:t>
            </a:r>
            <a:r>
              <a:rPr lang="en-US" altLang="en-US" sz="2400" dirty="0">
                <a:solidFill>
                  <a:srgbClr val="000000"/>
                </a:solidFill>
                <a:latin typeface="Times New Roman" panose="02020603050405020304" pitchFamily="18" charset="0"/>
                <a:cs typeface="Times New Roman" panose="02020603050405020304" pitchFamily="18" charset="0"/>
              </a:rPr>
              <a:t>, a sample of (H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S) dihydrogen monosulfide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i="1" dirty="0">
                <a:solidFill>
                  <a:srgbClr val="000000"/>
                </a:solidFill>
                <a:latin typeface="Times New Roman" panose="02020603050405020304" pitchFamily="18" charset="0"/>
                <a:cs typeface="Times New Roman" panose="02020603050405020304" pitchFamily="18" charset="0"/>
              </a:rPr>
              <a:t>(stink gas) </a:t>
            </a:r>
            <a:r>
              <a:rPr lang="en-US" altLang="en-US" sz="2400" dirty="0">
                <a:solidFill>
                  <a:srgbClr val="000000"/>
                </a:solidFill>
                <a:latin typeface="Times New Roman" panose="02020603050405020304" pitchFamily="18" charset="0"/>
                <a:cs typeface="Times New Roman" panose="02020603050405020304" pitchFamily="18" charset="0"/>
              </a:rPr>
              <a:t>of 50.0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and 125 kPa is put into a much larger</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container and it expands to 595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of this gas?</a:t>
            </a:r>
          </a:p>
          <a:p>
            <a:endParaRPr lang="en-US" dirty="0"/>
          </a:p>
        </p:txBody>
      </p:sp>
      <p:sp>
        <p:nvSpPr>
          <p:cNvPr id="9" name="Text Box 4"/>
          <p:cNvSpPr txBox="1">
            <a:spLocks noChangeArrowheads="1"/>
          </p:cNvSpPr>
          <p:nvPr/>
        </p:nvSpPr>
        <p:spPr bwMode="auto">
          <a:xfrm>
            <a:off x="914400" y="1600200"/>
            <a:ext cx="7315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6000" dirty="0">
                <a:solidFill>
                  <a:srgbClr val="000000"/>
                </a:solidFill>
              </a:rPr>
              <a:t>P</a:t>
            </a:r>
            <a:r>
              <a:rPr lang="en-US" altLang="en-US" sz="2400" dirty="0">
                <a:solidFill>
                  <a:srgbClr val="000000"/>
                </a:solidFill>
              </a:rPr>
              <a:t>1</a:t>
            </a:r>
            <a:r>
              <a:rPr lang="en-US" altLang="en-US" sz="6000" dirty="0">
                <a:solidFill>
                  <a:srgbClr val="000000"/>
                </a:solidFill>
              </a:rPr>
              <a:t>V</a:t>
            </a:r>
            <a:r>
              <a:rPr lang="en-US" altLang="en-US" sz="2400" dirty="0">
                <a:solidFill>
                  <a:srgbClr val="000000"/>
                </a:solidFill>
              </a:rPr>
              <a:t>1     </a:t>
            </a:r>
            <a:r>
              <a:rPr lang="en-US" altLang="en-US" sz="6000" dirty="0">
                <a:solidFill>
                  <a:srgbClr val="FF0000"/>
                </a:solidFill>
              </a:rPr>
              <a:t>= P</a:t>
            </a:r>
            <a:r>
              <a:rPr lang="en-US" altLang="en-US" sz="2400" dirty="0">
                <a:solidFill>
                  <a:srgbClr val="FF0000"/>
                </a:solidFill>
              </a:rPr>
              <a:t>2</a:t>
            </a:r>
            <a:r>
              <a:rPr lang="en-US" altLang="en-US" sz="6000" dirty="0">
                <a:solidFill>
                  <a:srgbClr val="FF0000"/>
                </a:solidFill>
              </a:rPr>
              <a:t>V</a:t>
            </a:r>
            <a:r>
              <a:rPr lang="en-US" altLang="en-US" sz="2400" dirty="0">
                <a:solidFill>
                  <a:srgbClr val="FF0000"/>
                </a:solidFill>
              </a:rPr>
              <a:t>2</a:t>
            </a:r>
            <a:br>
              <a:rPr lang="en-US" altLang="en-US" sz="6000" dirty="0">
                <a:solidFill>
                  <a:srgbClr val="000000"/>
                </a:solidFill>
              </a:rPr>
            </a:br>
            <a:r>
              <a:rPr lang="en-US" altLang="en-US" sz="4800" dirty="0">
                <a:solidFill>
                  <a:srgbClr val="000000"/>
                </a:solidFill>
              </a:rPr>
              <a:t> </a:t>
            </a:r>
            <a:endParaRPr lang="en-US" altLang="en-US" sz="4800" baseline="-25000" dirty="0">
              <a:solidFill>
                <a:srgbClr val="000000"/>
              </a:solidFill>
            </a:endParaRPr>
          </a:p>
        </p:txBody>
      </p:sp>
    </p:spTree>
    <p:extLst>
      <p:ext uri="{BB962C8B-B14F-4D97-AF65-F5344CB8AC3E}">
        <p14:creationId xmlns:p14="http://schemas.microsoft.com/office/powerpoint/2010/main" val="3379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2455"/>
            <a:ext cx="91440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   </a:t>
            </a:r>
            <a:r>
              <a:rPr lang="en-US" altLang="en-US" sz="2400" dirty="0">
                <a:solidFill>
                  <a:srgbClr val="FF0000"/>
                </a:solidFill>
                <a:latin typeface="Times New Roman" panose="02020603050405020304" pitchFamily="18" charset="0"/>
                <a:cs typeface="Times New Roman" panose="02020603050405020304" pitchFamily="18" charset="0"/>
              </a:rPr>
              <a:t>At constant temperature</a:t>
            </a:r>
            <a:r>
              <a:rPr lang="en-US" altLang="en-US" sz="2400" dirty="0">
                <a:solidFill>
                  <a:srgbClr val="000000"/>
                </a:solidFill>
                <a:latin typeface="Times New Roman" panose="02020603050405020304" pitchFamily="18" charset="0"/>
                <a:cs typeface="Times New Roman" panose="02020603050405020304" pitchFamily="18" charset="0"/>
              </a:rPr>
              <a:t>, a sample of (H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S) dihydrogen monosulfide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i="1" dirty="0">
                <a:solidFill>
                  <a:srgbClr val="000000"/>
                </a:solidFill>
                <a:latin typeface="Times New Roman" panose="02020603050405020304" pitchFamily="18" charset="0"/>
                <a:cs typeface="Times New Roman" panose="02020603050405020304" pitchFamily="18" charset="0"/>
              </a:rPr>
              <a:t>(stink gas) </a:t>
            </a:r>
            <a:r>
              <a:rPr lang="en-US" altLang="en-US" sz="2400" dirty="0">
                <a:solidFill>
                  <a:srgbClr val="000000"/>
                </a:solidFill>
                <a:latin typeface="Times New Roman" panose="02020603050405020304" pitchFamily="18" charset="0"/>
                <a:cs typeface="Times New Roman" panose="02020603050405020304" pitchFamily="18" charset="0"/>
              </a:rPr>
              <a:t>of 50.0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and 125 kPa is put into a much larger</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container and it expands to 595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of this gas?</a:t>
            </a:r>
          </a:p>
          <a:p>
            <a:endParaRPr lang="en-US" dirty="0"/>
          </a:p>
        </p:txBody>
      </p:sp>
      <p:sp>
        <p:nvSpPr>
          <p:cNvPr id="9" name="Text Box 4"/>
          <p:cNvSpPr txBox="1">
            <a:spLocks noChangeArrowheads="1"/>
          </p:cNvSpPr>
          <p:nvPr/>
        </p:nvSpPr>
        <p:spPr bwMode="auto">
          <a:xfrm>
            <a:off x="0" y="1600200"/>
            <a:ext cx="9144000"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dirty="0">
                <a:solidFill>
                  <a:srgbClr val="000000"/>
                </a:solidFill>
              </a:rPr>
              <a:t>P</a:t>
            </a:r>
            <a:r>
              <a:rPr lang="en-US" altLang="en-US" sz="2400" dirty="0">
                <a:solidFill>
                  <a:srgbClr val="000000"/>
                </a:solidFill>
              </a:rPr>
              <a:t>1</a:t>
            </a:r>
            <a:r>
              <a:rPr lang="en-US" altLang="en-US" sz="6000" dirty="0">
                <a:solidFill>
                  <a:srgbClr val="000000"/>
                </a:solidFill>
              </a:rPr>
              <a:t>V</a:t>
            </a:r>
            <a:r>
              <a:rPr lang="en-US" altLang="en-US" sz="2400" dirty="0">
                <a:solidFill>
                  <a:srgbClr val="000000"/>
                </a:solidFill>
              </a:rPr>
              <a:t>1     </a:t>
            </a:r>
            <a:r>
              <a:rPr lang="en-US" altLang="en-US" sz="6000" dirty="0">
                <a:solidFill>
                  <a:srgbClr val="FF0000"/>
                </a:solidFill>
              </a:rPr>
              <a:t>= P</a:t>
            </a:r>
            <a:r>
              <a:rPr lang="en-US" altLang="en-US" sz="2400" dirty="0">
                <a:solidFill>
                  <a:srgbClr val="FF0000"/>
                </a:solidFill>
              </a:rPr>
              <a:t>2</a:t>
            </a:r>
            <a:r>
              <a:rPr lang="en-US" altLang="en-US" sz="6000" dirty="0">
                <a:solidFill>
                  <a:srgbClr val="FF0000"/>
                </a:solidFill>
              </a:rPr>
              <a:t>V</a:t>
            </a:r>
            <a:r>
              <a:rPr lang="en-US" altLang="en-US" sz="2400" dirty="0">
                <a:solidFill>
                  <a:srgbClr val="FF0000"/>
                </a:solidFill>
              </a:rPr>
              <a:t>2</a:t>
            </a:r>
            <a:br>
              <a:rPr lang="en-US" altLang="en-US" sz="6000" dirty="0">
                <a:solidFill>
                  <a:srgbClr val="000000"/>
                </a:solidFill>
              </a:rPr>
            </a:br>
            <a:r>
              <a:rPr lang="en-US" altLang="en-US" sz="4000" dirty="0">
                <a:solidFill>
                  <a:srgbClr val="000000"/>
                </a:solidFill>
                <a:latin typeface="Comic Sans MS" pitchFamily="66" charset="0"/>
              </a:rPr>
              <a:t>(125 kPa)(50.0 cm</a:t>
            </a:r>
            <a:r>
              <a:rPr lang="en-US" altLang="en-US" sz="4000" baseline="30000" dirty="0">
                <a:solidFill>
                  <a:srgbClr val="000000"/>
                </a:solidFill>
                <a:latin typeface="Comic Sans MS" pitchFamily="66" charset="0"/>
              </a:rPr>
              <a:t>3</a:t>
            </a:r>
            <a:r>
              <a:rPr lang="en-US" altLang="en-US" sz="4000" dirty="0">
                <a:solidFill>
                  <a:srgbClr val="000000"/>
                </a:solidFill>
                <a:latin typeface="Comic Sans MS" pitchFamily="66" charset="0"/>
              </a:rPr>
              <a:t>)  =  </a:t>
            </a:r>
            <a:r>
              <a:rPr lang="en-US" altLang="en-US" sz="4000" dirty="0">
                <a:solidFill>
                  <a:srgbClr val="FF0000"/>
                </a:solidFill>
                <a:latin typeface="Comic Sans MS" pitchFamily="66" charset="0"/>
              </a:rPr>
              <a:t>(P</a:t>
            </a:r>
            <a:r>
              <a:rPr lang="en-US" altLang="en-US" sz="4000" baseline="-25000" dirty="0">
                <a:solidFill>
                  <a:srgbClr val="FF0000"/>
                </a:solidFill>
                <a:latin typeface="Comic Sans MS" pitchFamily="66" charset="0"/>
              </a:rPr>
              <a:t>2</a:t>
            </a:r>
            <a:r>
              <a:rPr lang="en-US" altLang="en-US" sz="4000" dirty="0">
                <a:solidFill>
                  <a:srgbClr val="FF0000"/>
                </a:solidFill>
                <a:latin typeface="Comic Sans MS" pitchFamily="66" charset="0"/>
              </a:rPr>
              <a:t>)(595 cm</a:t>
            </a:r>
            <a:r>
              <a:rPr lang="en-US" altLang="en-US" sz="4000" baseline="30000" dirty="0">
                <a:solidFill>
                  <a:srgbClr val="FF0000"/>
                </a:solidFill>
                <a:latin typeface="Comic Sans MS" pitchFamily="66" charset="0"/>
              </a:rPr>
              <a:t>3</a:t>
            </a:r>
            <a:r>
              <a:rPr lang="en-US" altLang="en-US" sz="4000" dirty="0">
                <a:solidFill>
                  <a:srgbClr val="FF0000"/>
                </a:solidFill>
                <a:latin typeface="Comic Sans MS" pitchFamily="66" charset="0"/>
              </a:rPr>
              <a:t>)</a:t>
            </a:r>
          </a:p>
          <a:p>
            <a:pPr algn="ctr" eaLnBrk="1" hangingPunct="1">
              <a:spcBef>
                <a:spcPct val="50000"/>
              </a:spcBef>
              <a:buFontTx/>
              <a:buNone/>
            </a:pPr>
            <a:r>
              <a:rPr lang="en-US" altLang="en-US" sz="6600" dirty="0">
                <a:solidFill>
                  <a:srgbClr val="FF0000"/>
                </a:solidFill>
                <a:latin typeface="Comic Sans MS" pitchFamily="66" charset="0"/>
              </a:rPr>
              <a:t> </a:t>
            </a:r>
            <a:endParaRPr lang="en-US" altLang="en-US" sz="6600" baseline="-25000" dirty="0">
              <a:solidFill>
                <a:srgbClr val="FF0000"/>
              </a:solidFill>
              <a:latin typeface="Comic Sans MS" pitchFamily="66" charset="0"/>
            </a:endParaRPr>
          </a:p>
          <a:p>
            <a:pPr algn="ctr" eaLnBrk="1" hangingPunct="1">
              <a:spcBef>
                <a:spcPct val="50000"/>
              </a:spcBef>
              <a:buNone/>
            </a:pPr>
            <a:r>
              <a:rPr lang="en-US" altLang="en-US" sz="4800" dirty="0">
                <a:solidFill>
                  <a:srgbClr val="000000"/>
                </a:solidFill>
              </a:rPr>
              <a:t> </a:t>
            </a:r>
            <a:endParaRPr lang="en-US" altLang="en-US" sz="4800" baseline="-25000" dirty="0">
              <a:solidFill>
                <a:srgbClr val="000000"/>
              </a:solidFill>
            </a:endParaRPr>
          </a:p>
        </p:txBody>
      </p:sp>
    </p:spTree>
    <p:extLst>
      <p:ext uri="{BB962C8B-B14F-4D97-AF65-F5344CB8AC3E}">
        <p14:creationId xmlns:p14="http://schemas.microsoft.com/office/powerpoint/2010/main" val="326139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2455"/>
            <a:ext cx="91440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   </a:t>
            </a:r>
            <a:r>
              <a:rPr lang="en-US" altLang="en-US" sz="2400" dirty="0">
                <a:solidFill>
                  <a:srgbClr val="FF0000"/>
                </a:solidFill>
                <a:latin typeface="Times New Roman" panose="02020603050405020304" pitchFamily="18" charset="0"/>
                <a:cs typeface="Times New Roman" panose="02020603050405020304" pitchFamily="18" charset="0"/>
              </a:rPr>
              <a:t>At constant temperature</a:t>
            </a:r>
            <a:r>
              <a:rPr lang="en-US" altLang="en-US" sz="2400" dirty="0">
                <a:solidFill>
                  <a:srgbClr val="000000"/>
                </a:solidFill>
                <a:latin typeface="Times New Roman" panose="02020603050405020304" pitchFamily="18" charset="0"/>
                <a:cs typeface="Times New Roman" panose="02020603050405020304" pitchFamily="18" charset="0"/>
              </a:rPr>
              <a:t>, a sample of (H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S) dihydrogen monosulfide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i="1" dirty="0">
                <a:solidFill>
                  <a:srgbClr val="000000"/>
                </a:solidFill>
                <a:latin typeface="Times New Roman" panose="02020603050405020304" pitchFamily="18" charset="0"/>
                <a:cs typeface="Times New Roman" panose="02020603050405020304" pitchFamily="18" charset="0"/>
              </a:rPr>
              <a:t>(stink gas) </a:t>
            </a:r>
            <a:r>
              <a:rPr lang="en-US" altLang="en-US" sz="2400" dirty="0">
                <a:solidFill>
                  <a:srgbClr val="000000"/>
                </a:solidFill>
                <a:latin typeface="Times New Roman" panose="02020603050405020304" pitchFamily="18" charset="0"/>
                <a:cs typeface="Times New Roman" panose="02020603050405020304" pitchFamily="18" charset="0"/>
              </a:rPr>
              <a:t>of 50.0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and 125 kPa is put into a much larger</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container and it expands to 595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of this gas?</a:t>
            </a:r>
          </a:p>
          <a:p>
            <a:endParaRPr lang="en-US" dirty="0"/>
          </a:p>
        </p:txBody>
      </p:sp>
      <p:sp>
        <p:nvSpPr>
          <p:cNvPr id="9" name="Text Box 4"/>
          <p:cNvSpPr txBox="1">
            <a:spLocks noChangeArrowheads="1"/>
          </p:cNvSpPr>
          <p:nvPr/>
        </p:nvSpPr>
        <p:spPr bwMode="auto">
          <a:xfrm>
            <a:off x="0" y="1600200"/>
            <a:ext cx="91440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dirty="0">
                <a:solidFill>
                  <a:srgbClr val="000000"/>
                </a:solidFill>
              </a:rPr>
              <a:t>P</a:t>
            </a:r>
            <a:r>
              <a:rPr lang="en-US" altLang="en-US" sz="2400" dirty="0">
                <a:solidFill>
                  <a:srgbClr val="000000"/>
                </a:solidFill>
              </a:rPr>
              <a:t>1</a:t>
            </a:r>
            <a:r>
              <a:rPr lang="en-US" altLang="en-US" sz="6000" dirty="0">
                <a:solidFill>
                  <a:srgbClr val="000000"/>
                </a:solidFill>
              </a:rPr>
              <a:t>V</a:t>
            </a:r>
            <a:r>
              <a:rPr lang="en-US" altLang="en-US" sz="2400" dirty="0">
                <a:solidFill>
                  <a:srgbClr val="000000"/>
                </a:solidFill>
              </a:rPr>
              <a:t>1     </a:t>
            </a:r>
            <a:r>
              <a:rPr lang="en-US" altLang="en-US" sz="6000" dirty="0">
                <a:solidFill>
                  <a:srgbClr val="FF0000"/>
                </a:solidFill>
              </a:rPr>
              <a:t>= P</a:t>
            </a:r>
            <a:r>
              <a:rPr lang="en-US" altLang="en-US" sz="2400" dirty="0">
                <a:solidFill>
                  <a:srgbClr val="FF0000"/>
                </a:solidFill>
              </a:rPr>
              <a:t>2</a:t>
            </a:r>
            <a:r>
              <a:rPr lang="en-US" altLang="en-US" sz="6000" dirty="0">
                <a:solidFill>
                  <a:srgbClr val="FF0000"/>
                </a:solidFill>
              </a:rPr>
              <a:t>V</a:t>
            </a:r>
            <a:r>
              <a:rPr lang="en-US" altLang="en-US" sz="2400" dirty="0">
                <a:solidFill>
                  <a:srgbClr val="FF0000"/>
                </a:solidFill>
              </a:rPr>
              <a:t>2</a:t>
            </a:r>
            <a:br>
              <a:rPr lang="en-US" altLang="en-US" sz="6000" dirty="0">
                <a:solidFill>
                  <a:srgbClr val="000000"/>
                </a:solidFill>
              </a:rPr>
            </a:br>
            <a:r>
              <a:rPr lang="en-US" altLang="en-US" dirty="0">
                <a:solidFill>
                  <a:srgbClr val="000000"/>
                </a:solidFill>
                <a:latin typeface="Comic Sans MS" pitchFamily="66" charset="0"/>
              </a:rPr>
              <a:t>(125 kPa)(50.0 cm</a:t>
            </a:r>
            <a:r>
              <a:rPr lang="en-US" altLang="en-US" baseline="30000" dirty="0">
                <a:solidFill>
                  <a:srgbClr val="000000"/>
                </a:solidFill>
                <a:latin typeface="Comic Sans MS" pitchFamily="66" charset="0"/>
              </a:rPr>
              <a:t>3</a:t>
            </a:r>
            <a:r>
              <a:rPr lang="en-US" altLang="en-US" dirty="0">
                <a:solidFill>
                  <a:srgbClr val="000000"/>
                </a:solidFill>
                <a:latin typeface="Comic Sans MS" pitchFamily="66" charset="0"/>
              </a:rPr>
              <a:t>)  =  </a:t>
            </a:r>
            <a:r>
              <a:rPr lang="en-US" altLang="en-US" dirty="0">
                <a:solidFill>
                  <a:srgbClr val="FF0000"/>
                </a:solidFill>
                <a:latin typeface="Comic Sans MS" pitchFamily="66" charset="0"/>
              </a:rPr>
              <a:t>(P</a:t>
            </a:r>
            <a:r>
              <a:rPr lang="en-US" altLang="en-US" baseline="-25000" dirty="0">
                <a:solidFill>
                  <a:srgbClr val="FF0000"/>
                </a:solidFill>
                <a:latin typeface="Comic Sans MS" pitchFamily="66" charset="0"/>
              </a:rPr>
              <a:t>2</a:t>
            </a:r>
            <a:r>
              <a:rPr lang="en-US" altLang="en-US" dirty="0">
                <a:solidFill>
                  <a:srgbClr val="FF0000"/>
                </a:solidFill>
                <a:latin typeface="Comic Sans MS" pitchFamily="66" charset="0"/>
              </a:rPr>
              <a:t>)(595 cm</a:t>
            </a:r>
            <a:r>
              <a:rPr lang="en-US" altLang="en-US" baseline="30000" dirty="0">
                <a:solidFill>
                  <a:srgbClr val="FF0000"/>
                </a:solidFill>
                <a:latin typeface="Comic Sans MS" pitchFamily="66" charset="0"/>
              </a:rPr>
              <a:t>3</a:t>
            </a:r>
            <a:r>
              <a:rPr lang="en-US" altLang="en-US" dirty="0">
                <a:solidFill>
                  <a:srgbClr val="FF0000"/>
                </a:solidFill>
                <a:latin typeface="Comic Sans MS" pitchFamily="66" charset="0"/>
              </a:rPr>
              <a:t>)</a:t>
            </a:r>
          </a:p>
          <a:p>
            <a:pPr algn="ctr" eaLnBrk="1" hangingPunct="1">
              <a:spcBef>
                <a:spcPct val="50000"/>
              </a:spcBef>
              <a:buFontTx/>
              <a:buNone/>
            </a:pPr>
            <a:endParaRPr lang="en-US" altLang="en-US" dirty="0">
              <a:solidFill>
                <a:srgbClr val="FF0000"/>
              </a:solidFill>
              <a:latin typeface="Comic Sans MS" pitchFamily="66" charset="0"/>
            </a:endParaRPr>
          </a:p>
          <a:p>
            <a:pPr algn="ctr" eaLnBrk="1" hangingPunct="1">
              <a:spcBef>
                <a:spcPct val="50000"/>
              </a:spcBef>
              <a:buNone/>
            </a:pPr>
            <a:r>
              <a:rPr lang="en-US" altLang="en-US" sz="4400" u="sng" dirty="0">
                <a:solidFill>
                  <a:srgbClr val="000000"/>
                </a:solidFill>
                <a:latin typeface="Times New Roman" panose="02020603050405020304" pitchFamily="18" charset="0"/>
                <a:cs typeface="Times New Roman" panose="02020603050405020304" pitchFamily="18" charset="0"/>
              </a:rPr>
              <a:t>(125 kPa)(50.0 cm</a:t>
            </a:r>
            <a:r>
              <a:rPr lang="en-US" altLang="en-US" sz="4400" u="sng" baseline="30000" dirty="0">
                <a:solidFill>
                  <a:srgbClr val="000000"/>
                </a:solidFill>
                <a:latin typeface="Times New Roman" panose="02020603050405020304" pitchFamily="18" charset="0"/>
                <a:cs typeface="Times New Roman" panose="02020603050405020304" pitchFamily="18" charset="0"/>
              </a:rPr>
              <a:t>3</a:t>
            </a:r>
            <a:r>
              <a:rPr lang="en-US" altLang="en-US" sz="4400" u="sng" dirty="0">
                <a:solidFill>
                  <a:srgbClr val="000000"/>
                </a:solidFill>
                <a:latin typeface="Times New Roman" panose="02020603050405020304" pitchFamily="18" charset="0"/>
                <a:cs typeface="Times New Roman" panose="02020603050405020304" pitchFamily="18" charset="0"/>
              </a:rPr>
              <a:t>)</a:t>
            </a:r>
            <a:r>
              <a:rPr lang="en-US" altLang="en-US" sz="4400" dirty="0">
                <a:solidFill>
                  <a:srgbClr val="000000"/>
                </a:solidFill>
                <a:latin typeface="Times New Roman" panose="02020603050405020304" pitchFamily="18" charset="0"/>
                <a:cs typeface="Times New Roman" panose="02020603050405020304" pitchFamily="18" charset="0"/>
              </a:rPr>
              <a:t>  = </a:t>
            </a:r>
            <a:r>
              <a:rPr lang="en-US" altLang="en-US" sz="4400" dirty="0">
                <a:solidFill>
                  <a:srgbClr val="FF0000"/>
                </a:solidFill>
                <a:latin typeface="Times New Roman" panose="02020603050405020304" pitchFamily="18" charset="0"/>
                <a:cs typeface="Times New Roman" panose="02020603050405020304" pitchFamily="18" charset="0"/>
              </a:rPr>
              <a:t>P</a:t>
            </a:r>
            <a:r>
              <a:rPr lang="en-US" altLang="en-US" sz="4400" baseline="-25000" dirty="0">
                <a:solidFill>
                  <a:srgbClr val="FF0000"/>
                </a:solidFill>
                <a:latin typeface="Times New Roman" panose="02020603050405020304" pitchFamily="18" charset="0"/>
                <a:cs typeface="Times New Roman" panose="02020603050405020304" pitchFamily="18" charset="0"/>
              </a:rPr>
              <a:t>2</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FF0000"/>
                </a:solidFill>
                <a:latin typeface="Times New Roman" panose="02020603050405020304" pitchFamily="18" charset="0"/>
                <a:cs typeface="Times New Roman" panose="02020603050405020304" pitchFamily="18" charset="0"/>
              </a:rPr>
              <a:t>(595 cm</a:t>
            </a:r>
            <a:r>
              <a:rPr lang="en-US" altLang="en-US" sz="4400" baseline="30000" dirty="0">
                <a:solidFill>
                  <a:srgbClr val="FF0000"/>
                </a:solidFill>
                <a:latin typeface="Times New Roman" panose="02020603050405020304" pitchFamily="18" charset="0"/>
                <a:cs typeface="Times New Roman" panose="02020603050405020304" pitchFamily="18" charset="0"/>
              </a:rPr>
              <a:t>3</a:t>
            </a:r>
            <a:r>
              <a:rPr lang="en-US" altLang="en-US" sz="4400"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50000"/>
              </a:spcBef>
              <a:buFontTx/>
              <a:buNone/>
            </a:pPr>
            <a:endParaRPr lang="en-US" altLang="en-US" sz="4800" baseline="-25000" dirty="0">
              <a:solidFill>
                <a:srgbClr val="000000"/>
              </a:solidFill>
            </a:endParaRPr>
          </a:p>
        </p:txBody>
      </p:sp>
      <p:cxnSp>
        <p:nvCxnSpPr>
          <p:cNvPr id="3" name="Straight Connector 2">
            <a:extLst>
              <a:ext uri="{FF2B5EF4-FFF2-40B4-BE49-F238E27FC236}">
                <a16:creationId xmlns:a16="http://schemas.microsoft.com/office/drawing/2014/main" id="{7BAC2A52-58EB-449D-B9E9-C6A3752D22EB}"/>
              </a:ext>
            </a:extLst>
          </p:cNvPr>
          <p:cNvCxnSpPr/>
          <p:nvPr/>
        </p:nvCxnSpPr>
        <p:spPr>
          <a:xfrm flipH="1">
            <a:off x="5334000" y="4191000"/>
            <a:ext cx="609600" cy="5334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796ADA-962C-4EE7-BD66-3F9DC956CE84}"/>
              </a:ext>
            </a:extLst>
          </p:cNvPr>
          <p:cNvCxnSpPr/>
          <p:nvPr/>
        </p:nvCxnSpPr>
        <p:spPr>
          <a:xfrm flipH="1">
            <a:off x="4876800" y="4919248"/>
            <a:ext cx="609600" cy="5334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53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2455"/>
            <a:ext cx="9144000" cy="184665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   </a:t>
            </a:r>
            <a:r>
              <a:rPr lang="en-US" altLang="en-US" sz="2400" dirty="0">
                <a:solidFill>
                  <a:srgbClr val="FF0000"/>
                </a:solidFill>
                <a:latin typeface="Times New Roman" panose="02020603050405020304" pitchFamily="18" charset="0"/>
                <a:cs typeface="Times New Roman" panose="02020603050405020304" pitchFamily="18" charset="0"/>
              </a:rPr>
              <a:t>At constant temperature</a:t>
            </a:r>
            <a:r>
              <a:rPr lang="en-US" altLang="en-US" sz="2400" dirty="0">
                <a:solidFill>
                  <a:srgbClr val="000000"/>
                </a:solidFill>
                <a:latin typeface="Times New Roman" panose="02020603050405020304" pitchFamily="18" charset="0"/>
                <a:cs typeface="Times New Roman" panose="02020603050405020304" pitchFamily="18" charset="0"/>
              </a:rPr>
              <a:t>, a sample of (H</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S) dihydrogen monosulfide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i="1" dirty="0">
                <a:solidFill>
                  <a:srgbClr val="000000"/>
                </a:solidFill>
                <a:latin typeface="Times New Roman" panose="02020603050405020304" pitchFamily="18" charset="0"/>
                <a:cs typeface="Times New Roman" panose="02020603050405020304" pitchFamily="18" charset="0"/>
              </a:rPr>
              <a:t>(stink gas) </a:t>
            </a:r>
            <a:r>
              <a:rPr lang="en-US" altLang="en-US" sz="2400" dirty="0">
                <a:solidFill>
                  <a:srgbClr val="000000"/>
                </a:solidFill>
                <a:latin typeface="Times New Roman" panose="02020603050405020304" pitchFamily="18" charset="0"/>
                <a:cs typeface="Times New Roman" panose="02020603050405020304" pitchFamily="18" charset="0"/>
              </a:rPr>
              <a:t>of 50.0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and 125 kPa is put into a much larger</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container and it expands to 595 cm</a:t>
            </a:r>
            <a:r>
              <a:rPr lang="en-US" altLang="en-US" sz="2400" baseline="30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of this gas?</a:t>
            </a:r>
          </a:p>
          <a:p>
            <a:endParaRPr lang="en-US" dirty="0"/>
          </a:p>
        </p:txBody>
      </p:sp>
      <p:sp>
        <p:nvSpPr>
          <p:cNvPr id="9" name="Text Box 4"/>
          <p:cNvSpPr txBox="1">
            <a:spLocks noChangeArrowheads="1"/>
          </p:cNvSpPr>
          <p:nvPr/>
        </p:nvSpPr>
        <p:spPr bwMode="auto">
          <a:xfrm>
            <a:off x="0" y="1600200"/>
            <a:ext cx="91440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dirty="0">
                <a:solidFill>
                  <a:srgbClr val="000000"/>
                </a:solidFill>
              </a:rPr>
              <a:t>P</a:t>
            </a:r>
            <a:r>
              <a:rPr lang="en-US" altLang="en-US" sz="2400" dirty="0">
                <a:solidFill>
                  <a:srgbClr val="000000"/>
                </a:solidFill>
              </a:rPr>
              <a:t>1</a:t>
            </a:r>
            <a:r>
              <a:rPr lang="en-US" altLang="en-US" sz="6000" dirty="0">
                <a:solidFill>
                  <a:srgbClr val="000000"/>
                </a:solidFill>
              </a:rPr>
              <a:t>V</a:t>
            </a:r>
            <a:r>
              <a:rPr lang="en-US" altLang="en-US" sz="2400" dirty="0">
                <a:solidFill>
                  <a:srgbClr val="000000"/>
                </a:solidFill>
              </a:rPr>
              <a:t>1     </a:t>
            </a:r>
            <a:r>
              <a:rPr lang="en-US" altLang="en-US" sz="6000" dirty="0">
                <a:solidFill>
                  <a:srgbClr val="FF0000"/>
                </a:solidFill>
              </a:rPr>
              <a:t>= P</a:t>
            </a:r>
            <a:r>
              <a:rPr lang="en-US" altLang="en-US" sz="2400" dirty="0">
                <a:solidFill>
                  <a:srgbClr val="FF0000"/>
                </a:solidFill>
              </a:rPr>
              <a:t>2</a:t>
            </a:r>
            <a:r>
              <a:rPr lang="en-US" altLang="en-US" sz="6000" dirty="0">
                <a:solidFill>
                  <a:srgbClr val="FF0000"/>
                </a:solidFill>
              </a:rPr>
              <a:t>V</a:t>
            </a:r>
            <a:r>
              <a:rPr lang="en-US" altLang="en-US" sz="2400" dirty="0">
                <a:solidFill>
                  <a:srgbClr val="FF0000"/>
                </a:solidFill>
              </a:rPr>
              <a:t>2</a:t>
            </a:r>
            <a:br>
              <a:rPr lang="en-US" altLang="en-US" sz="6000" dirty="0">
                <a:solidFill>
                  <a:srgbClr val="000000"/>
                </a:solidFill>
              </a:rPr>
            </a:br>
            <a:r>
              <a:rPr lang="en-US" altLang="en-US" dirty="0">
                <a:solidFill>
                  <a:srgbClr val="000000"/>
                </a:solidFill>
                <a:latin typeface="Comic Sans MS" pitchFamily="66" charset="0"/>
              </a:rPr>
              <a:t>(125 kPa)(50.0 cm</a:t>
            </a:r>
            <a:r>
              <a:rPr lang="en-US" altLang="en-US" baseline="30000" dirty="0">
                <a:solidFill>
                  <a:srgbClr val="000000"/>
                </a:solidFill>
                <a:latin typeface="Comic Sans MS" pitchFamily="66" charset="0"/>
              </a:rPr>
              <a:t>3</a:t>
            </a:r>
            <a:r>
              <a:rPr lang="en-US" altLang="en-US" dirty="0">
                <a:solidFill>
                  <a:srgbClr val="000000"/>
                </a:solidFill>
                <a:latin typeface="Comic Sans MS" pitchFamily="66" charset="0"/>
              </a:rPr>
              <a:t>)  =  </a:t>
            </a:r>
            <a:r>
              <a:rPr lang="en-US" altLang="en-US" dirty="0">
                <a:solidFill>
                  <a:srgbClr val="FF0000"/>
                </a:solidFill>
                <a:latin typeface="Comic Sans MS" pitchFamily="66" charset="0"/>
              </a:rPr>
              <a:t>(P</a:t>
            </a:r>
            <a:r>
              <a:rPr lang="en-US" altLang="en-US" baseline="-25000" dirty="0">
                <a:solidFill>
                  <a:srgbClr val="FF0000"/>
                </a:solidFill>
                <a:latin typeface="Comic Sans MS" pitchFamily="66" charset="0"/>
              </a:rPr>
              <a:t>2</a:t>
            </a:r>
            <a:r>
              <a:rPr lang="en-US" altLang="en-US" dirty="0">
                <a:solidFill>
                  <a:srgbClr val="FF0000"/>
                </a:solidFill>
                <a:latin typeface="Comic Sans MS" pitchFamily="66" charset="0"/>
              </a:rPr>
              <a:t>)(595 cm</a:t>
            </a:r>
            <a:r>
              <a:rPr lang="en-US" altLang="en-US" baseline="30000" dirty="0">
                <a:solidFill>
                  <a:srgbClr val="FF0000"/>
                </a:solidFill>
                <a:latin typeface="Comic Sans MS" pitchFamily="66" charset="0"/>
              </a:rPr>
              <a:t>3</a:t>
            </a:r>
            <a:r>
              <a:rPr lang="en-US" altLang="en-US" dirty="0">
                <a:solidFill>
                  <a:srgbClr val="FF0000"/>
                </a:solidFill>
                <a:latin typeface="Comic Sans MS" pitchFamily="66" charset="0"/>
              </a:rPr>
              <a:t>)</a:t>
            </a:r>
          </a:p>
          <a:p>
            <a:pPr algn="ctr" eaLnBrk="1" hangingPunct="1">
              <a:spcBef>
                <a:spcPct val="50000"/>
              </a:spcBef>
              <a:buFontTx/>
              <a:buNone/>
            </a:pPr>
            <a:endParaRPr lang="en-US" altLang="en-US" dirty="0">
              <a:solidFill>
                <a:srgbClr val="FF0000"/>
              </a:solidFill>
              <a:latin typeface="Comic Sans MS" pitchFamily="66" charset="0"/>
            </a:endParaRPr>
          </a:p>
          <a:p>
            <a:pPr algn="ctr" eaLnBrk="1" hangingPunct="1">
              <a:spcBef>
                <a:spcPct val="50000"/>
              </a:spcBef>
              <a:buNone/>
            </a:pPr>
            <a:r>
              <a:rPr lang="en-US" altLang="en-US" sz="4400" u="sng" dirty="0">
                <a:solidFill>
                  <a:srgbClr val="000000"/>
                </a:solidFill>
                <a:latin typeface="Times New Roman" panose="02020603050405020304" pitchFamily="18" charset="0"/>
                <a:cs typeface="Times New Roman" panose="02020603050405020304" pitchFamily="18" charset="0"/>
              </a:rPr>
              <a:t>(125 kPa)(50.0 cm</a:t>
            </a:r>
            <a:r>
              <a:rPr lang="en-US" altLang="en-US" sz="4400" u="sng" baseline="30000" dirty="0">
                <a:solidFill>
                  <a:srgbClr val="000000"/>
                </a:solidFill>
                <a:latin typeface="Times New Roman" panose="02020603050405020304" pitchFamily="18" charset="0"/>
                <a:cs typeface="Times New Roman" panose="02020603050405020304" pitchFamily="18" charset="0"/>
              </a:rPr>
              <a:t>3</a:t>
            </a:r>
            <a:r>
              <a:rPr lang="en-US" altLang="en-US" sz="4400" u="sng" dirty="0">
                <a:solidFill>
                  <a:srgbClr val="000000"/>
                </a:solidFill>
                <a:latin typeface="Times New Roman" panose="02020603050405020304" pitchFamily="18" charset="0"/>
                <a:cs typeface="Times New Roman" panose="02020603050405020304" pitchFamily="18" charset="0"/>
              </a:rPr>
              <a:t>)</a:t>
            </a:r>
            <a:r>
              <a:rPr lang="en-US" altLang="en-US" sz="4400" dirty="0">
                <a:solidFill>
                  <a:srgbClr val="000000"/>
                </a:solidFill>
                <a:latin typeface="Times New Roman" panose="02020603050405020304" pitchFamily="18" charset="0"/>
                <a:cs typeface="Times New Roman" panose="02020603050405020304" pitchFamily="18" charset="0"/>
              </a:rPr>
              <a:t>  = </a:t>
            </a:r>
            <a:r>
              <a:rPr lang="en-US" altLang="en-US" sz="4400" dirty="0">
                <a:solidFill>
                  <a:srgbClr val="FF0000"/>
                </a:solidFill>
                <a:latin typeface="Times New Roman" panose="02020603050405020304" pitchFamily="18" charset="0"/>
                <a:cs typeface="Times New Roman" panose="02020603050405020304" pitchFamily="18" charset="0"/>
              </a:rPr>
              <a:t>P</a:t>
            </a:r>
            <a:r>
              <a:rPr lang="en-US" altLang="en-US" sz="4400" baseline="-25000" dirty="0">
                <a:solidFill>
                  <a:srgbClr val="FF0000"/>
                </a:solidFill>
                <a:latin typeface="Times New Roman" panose="02020603050405020304" pitchFamily="18" charset="0"/>
                <a:cs typeface="Times New Roman" panose="02020603050405020304" pitchFamily="18" charset="0"/>
              </a:rPr>
              <a:t>2</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FF0000"/>
                </a:solidFill>
                <a:latin typeface="Times New Roman" panose="02020603050405020304" pitchFamily="18" charset="0"/>
                <a:cs typeface="Times New Roman" panose="02020603050405020304" pitchFamily="18" charset="0"/>
              </a:rPr>
              <a:t>(595 cm</a:t>
            </a:r>
            <a:r>
              <a:rPr lang="en-US" altLang="en-US" sz="4400" baseline="30000" dirty="0">
                <a:solidFill>
                  <a:srgbClr val="FF0000"/>
                </a:solidFill>
                <a:latin typeface="Times New Roman" panose="02020603050405020304" pitchFamily="18" charset="0"/>
                <a:cs typeface="Times New Roman" panose="02020603050405020304" pitchFamily="18" charset="0"/>
              </a:rPr>
              <a:t>3</a:t>
            </a:r>
            <a:r>
              <a:rPr lang="en-US" altLang="en-US" sz="4400"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50000"/>
              </a:spcBef>
              <a:buNone/>
            </a:pPr>
            <a:r>
              <a:rPr lang="en-US" altLang="en-US" sz="4400" dirty="0">
                <a:solidFill>
                  <a:srgbClr val="0000FF"/>
                </a:solidFill>
                <a:latin typeface="Comic Sans MS" pitchFamily="66" charset="0"/>
              </a:rPr>
              <a:t>10.5 kPa = P</a:t>
            </a:r>
            <a:r>
              <a:rPr lang="en-US" altLang="en-US" sz="4400" baseline="-25000" dirty="0">
                <a:solidFill>
                  <a:srgbClr val="0000FF"/>
                </a:solidFill>
                <a:latin typeface="Comic Sans MS" pitchFamily="66" charset="0"/>
              </a:rPr>
              <a:t>2</a:t>
            </a:r>
          </a:p>
        </p:txBody>
      </p:sp>
      <p:cxnSp>
        <p:nvCxnSpPr>
          <p:cNvPr id="3" name="Straight Connector 2">
            <a:extLst>
              <a:ext uri="{FF2B5EF4-FFF2-40B4-BE49-F238E27FC236}">
                <a16:creationId xmlns:a16="http://schemas.microsoft.com/office/drawing/2014/main" id="{7BAC2A52-58EB-449D-B9E9-C6A3752D22EB}"/>
              </a:ext>
            </a:extLst>
          </p:cNvPr>
          <p:cNvCxnSpPr/>
          <p:nvPr/>
        </p:nvCxnSpPr>
        <p:spPr>
          <a:xfrm flipH="1">
            <a:off x="5334000" y="4191000"/>
            <a:ext cx="609600" cy="5334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796ADA-962C-4EE7-BD66-3F9DC956CE84}"/>
              </a:ext>
            </a:extLst>
          </p:cNvPr>
          <p:cNvCxnSpPr/>
          <p:nvPr/>
        </p:nvCxnSpPr>
        <p:spPr>
          <a:xfrm flipH="1">
            <a:off x="4876800" y="4919248"/>
            <a:ext cx="609600" cy="533400"/>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150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2523768"/>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At Constant PRESSURE, we start still with the combined gas law, but we cancel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out the pressure BEFORE doing the math.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At constant pressure, a 12.0 liter sample of CO</a:t>
            </a:r>
            <a:r>
              <a:rPr lang="en-US" altLang="en-US" sz="2000" baseline="-25000" dirty="0">
                <a:solidFill>
                  <a:srgbClr val="000000"/>
                </a:solidFill>
                <a:latin typeface="Times New Roman" panose="02020603050405020304" pitchFamily="18" charset="0"/>
                <a:cs typeface="Times New Roman" panose="02020603050405020304" pitchFamily="18" charset="0"/>
              </a:rPr>
              <a:t>2</a:t>
            </a:r>
            <a:r>
              <a:rPr lang="en-US" altLang="en-US" sz="2000" dirty="0">
                <a:solidFill>
                  <a:srgbClr val="000000"/>
                </a:solidFill>
                <a:latin typeface="Times New Roman" panose="02020603050405020304" pitchFamily="18" charset="0"/>
                <a:cs typeface="Times New Roman" panose="02020603050405020304" pitchFamily="18" charset="0"/>
              </a:rPr>
              <a:t> gas is at 24.0°C.  If the sample is</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cooled to -15.0°C, what’s the new gas volume?</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Start with the combined gas law, but first you can cancel out the pressure</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                 on both sides, then do a smaller math problem.  </a:t>
            </a:r>
            <a:endParaRPr lang="en-US" altLang="en-US" sz="20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3" name="Text Box 4"/>
          <p:cNvSpPr txBox="1">
            <a:spLocks noChangeArrowheads="1"/>
          </p:cNvSpPr>
          <p:nvPr/>
        </p:nvSpPr>
        <p:spPr bwMode="auto">
          <a:xfrm>
            <a:off x="2241885" y="3245464"/>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4" name="Text Box 5"/>
          <p:cNvSpPr txBox="1">
            <a:spLocks noChangeArrowheads="1"/>
          </p:cNvSpPr>
          <p:nvPr/>
        </p:nvSpPr>
        <p:spPr bwMode="auto">
          <a:xfrm>
            <a:off x="3974432" y="3313537"/>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5" name="Text Box 6"/>
          <p:cNvSpPr txBox="1">
            <a:spLocks noChangeArrowheads="1"/>
          </p:cNvSpPr>
          <p:nvPr/>
        </p:nvSpPr>
        <p:spPr bwMode="auto">
          <a:xfrm>
            <a:off x="4728411" y="3245464"/>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Tree>
    <p:extLst>
      <p:ext uri="{BB962C8B-B14F-4D97-AF65-F5344CB8AC3E}">
        <p14:creationId xmlns:p14="http://schemas.microsoft.com/office/powerpoint/2010/main" val="13246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2523768"/>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At Constant PRESSURE, we start still with the combined gas law, but we cancel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out the pressure BEFORE doing the math.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At constant pressure, a 12.0 liter sample of CO</a:t>
            </a:r>
            <a:r>
              <a:rPr lang="en-US" altLang="en-US" sz="2000" baseline="-25000" dirty="0">
                <a:solidFill>
                  <a:srgbClr val="000000"/>
                </a:solidFill>
                <a:latin typeface="Times New Roman" panose="02020603050405020304" pitchFamily="18" charset="0"/>
                <a:cs typeface="Times New Roman" panose="02020603050405020304" pitchFamily="18" charset="0"/>
              </a:rPr>
              <a:t>2</a:t>
            </a:r>
            <a:r>
              <a:rPr lang="en-US" altLang="en-US" sz="2000" dirty="0">
                <a:solidFill>
                  <a:srgbClr val="000000"/>
                </a:solidFill>
                <a:latin typeface="Times New Roman" panose="02020603050405020304" pitchFamily="18" charset="0"/>
                <a:cs typeface="Times New Roman" panose="02020603050405020304" pitchFamily="18" charset="0"/>
              </a:rPr>
              <a:t> gas is at 24.0°C.  If the sample is</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cooled to -15.0°C, what’s the new gas volume?</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Start with the combined gas law, but first you can cancel out the pressure</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                 on both sides, then do a smaller math problem.  </a:t>
            </a:r>
            <a:endParaRPr lang="en-US" altLang="en-US" sz="20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3" name="Text Box 4"/>
          <p:cNvSpPr txBox="1">
            <a:spLocks noChangeArrowheads="1"/>
          </p:cNvSpPr>
          <p:nvPr/>
        </p:nvSpPr>
        <p:spPr bwMode="auto">
          <a:xfrm>
            <a:off x="2241885" y="3245464"/>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4" name="Text Box 5"/>
          <p:cNvSpPr txBox="1">
            <a:spLocks noChangeArrowheads="1"/>
          </p:cNvSpPr>
          <p:nvPr/>
        </p:nvSpPr>
        <p:spPr bwMode="auto">
          <a:xfrm>
            <a:off x="3974432" y="3313537"/>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5" name="Text Box 6"/>
          <p:cNvSpPr txBox="1">
            <a:spLocks noChangeArrowheads="1"/>
          </p:cNvSpPr>
          <p:nvPr/>
        </p:nvSpPr>
        <p:spPr bwMode="auto">
          <a:xfrm>
            <a:off x="4728411" y="3245464"/>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cxnSp>
        <p:nvCxnSpPr>
          <p:cNvPr id="7" name="Straight Connector 6"/>
          <p:cNvCxnSpPr/>
          <p:nvPr/>
        </p:nvCxnSpPr>
        <p:spPr>
          <a:xfrm>
            <a:off x="2241885" y="5059740"/>
            <a:ext cx="996615" cy="56329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2241885" y="505974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9" name="Text Box 5"/>
          <p:cNvSpPr txBox="1">
            <a:spLocks noChangeArrowheads="1"/>
          </p:cNvSpPr>
          <p:nvPr/>
        </p:nvSpPr>
        <p:spPr bwMode="auto">
          <a:xfrm>
            <a:off x="3974432" y="512781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10" name="Text Box 6"/>
          <p:cNvSpPr txBox="1">
            <a:spLocks noChangeArrowheads="1"/>
          </p:cNvSpPr>
          <p:nvPr/>
        </p:nvSpPr>
        <p:spPr bwMode="auto">
          <a:xfrm>
            <a:off x="4728411" y="5059740"/>
            <a:ext cx="1828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p:txBody>
      </p:sp>
      <p:cxnSp>
        <p:nvCxnSpPr>
          <p:cNvPr id="12" name="Straight Connector 11"/>
          <p:cNvCxnSpPr/>
          <p:nvPr/>
        </p:nvCxnSpPr>
        <p:spPr>
          <a:xfrm>
            <a:off x="4728411" y="5127813"/>
            <a:ext cx="996615" cy="5632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56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At constant pressure, a 12.0 liter sample of CO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gas is at 24.0°C.  If the sample is cooled to -15.0°C, what’s the new gas volume?</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Comic Sans MS" pitchFamily="66" charset="0"/>
              </a:rPr>
              <a:t>                      </a:t>
            </a:r>
            <a:r>
              <a:rPr lang="en-US" altLang="en-US" sz="2400" dirty="0">
                <a:solidFill>
                  <a:srgbClr val="FF0000"/>
                </a:solidFill>
                <a:latin typeface="Comic Sans MS" pitchFamily="66" charset="0"/>
              </a:rPr>
              <a:t> </a:t>
            </a:r>
            <a:endParaRPr lang="en-US" altLang="en-US" sz="2400" dirty="0">
              <a:solidFill>
                <a:srgbClr val="000000"/>
              </a:solidFill>
              <a:latin typeface="Comic Sans MS" pitchFamily="66" charset="0"/>
            </a:endParaRPr>
          </a:p>
          <a:p>
            <a:endParaRPr lang="en-US" dirty="0"/>
          </a:p>
        </p:txBody>
      </p:sp>
      <p:sp>
        <p:nvSpPr>
          <p:cNvPr id="8" name="Text Box 4"/>
          <p:cNvSpPr txBox="1">
            <a:spLocks noChangeArrowheads="1"/>
          </p:cNvSpPr>
          <p:nvPr/>
        </p:nvSpPr>
        <p:spPr bwMode="auto">
          <a:xfrm>
            <a:off x="2316080" y="998728"/>
            <a:ext cx="1752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000000"/>
                </a:solidFill>
              </a:rPr>
              <a:t>V</a:t>
            </a:r>
            <a:r>
              <a:rPr lang="en-US" altLang="en-US" sz="6000" u="sng" baseline="-25000" dirty="0">
                <a:solidFill>
                  <a:srgbClr val="000000"/>
                </a:solidFill>
              </a:rPr>
              <a:t>1</a:t>
            </a:r>
            <a:br>
              <a:rPr lang="en-US" altLang="en-US" sz="6000" u="sng" dirty="0">
                <a:solidFill>
                  <a:srgbClr val="000000"/>
                </a:solidFill>
              </a:rPr>
            </a:br>
            <a:r>
              <a:rPr lang="en-US" altLang="en-US" sz="6000" dirty="0">
                <a:solidFill>
                  <a:srgbClr val="000000"/>
                </a:solidFill>
              </a:rPr>
              <a:t>T</a:t>
            </a:r>
            <a:r>
              <a:rPr lang="en-US" altLang="en-US" sz="6000" baseline="-25000" dirty="0">
                <a:solidFill>
                  <a:srgbClr val="000000"/>
                </a:solidFill>
              </a:rPr>
              <a:t>1</a:t>
            </a:r>
          </a:p>
        </p:txBody>
      </p:sp>
      <p:sp>
        <p:nvSpPr>
          <p:cNvPr id="9" name="Text Box 5"/>
          <p:cNvSpPr txBox="1">
            <a:spLocks noChangeArrowheads="1"/>
          </p:cNvSpPr>
          <p:nvPr/>
        </p:nvSpPr>
        <p:spPr bwMode="auto">
          <a:xfrm>
            <a:off x="3744044" y="1368059"/>
            <a:ext cx="99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7200" dirty="0">
                <a:solidFill>
                  <a:srgbClr val="000000">
                    <a:lumMod val="95000"/>
                    <a:lumOff val="5000"/>
                  </a:srgbClr>
                </a:solidFill>
              </a:rPr>
              <a:t>=</a:t>
            </a:r>
          </a:p>
        </p:txBody>
      </p:sp>
      <p:sp>
        <p:nvSpPr>
          <p:cNvPr id="10" name="Text Box 6"/>
          <p:cNvSpPr txBox="1">
            <a:spLocks noChangeArrowheads="1"/>
          </p:cNvSpPr>
          <p:nvPr/>
        </p:nvSpPr>
        <p:spPr bwMode="auto">
          <a:xfrm>
            <a:off x="4239344" y="998728"/>
            <a:ext cx="1828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FF0000"/>
                </a:solidFill>
              </a:rPr>
              <a:t>V</a:t>
            </a:r>
            <a:r>
              <a:rPr lang="en-US" altLang="en-US" sz="6000" u="sng" baseline="-25000" dirty="0">
                <a:solidFill>
                  <a:srgbClr val="FF0000"/>
                </a:solidFill>
              </a:rPr>
              <a:t>2</a:t>
            </a:r>
            <a:br>
              <a:rPr lang="en-US" altLang="en-US" sz="6000" u="sng" dirty="0">
                <a:solidFill>
                  <a:srgbClr val="FF0000"/>
                </a:solidFill>
              </a:rPr>
            </a:br>
            <a:r>
              <a:rPr lang="en-US" altLang="en-US" sz="6000" dirty="0">
                <a:solidFill>
                  <a:srgbClr val="FF0000"/>
                </a:solidFill>
              </a:rPr>
              <a:t> T</a:t>
            </a:r>
            <a:r>
              <a:rPr lang="en-US" altLang="en-US" sz="6000" baseline="-25000" dirty="0">
                <a:solidFill>
                  <a:srgbClr val="FF0000"/>
                </a:solidFill>
              </a:rPr>
              <a:t>2</a:t>
            </a:r>
          </a:p>
        </p:txBody>
      </p:sp>
    </p:spTree>
    <p:extLst>
      <p:ext uri="{BB962C8B-B14F-4D97-AF65-F5344CB8AC3E}">
        <p14:creationId xmlns:p14="http://schemas.microsoft.com/office/powerpoint/2010/main" val="408851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At constant pressure, a 12.0 liter sample of CO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gas is at 24.0°C.  If the sample is cooled to -15.0°C, what’s the new gas volume?</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Comic Sans MS" pitchFamily="66" charset="0"/>
              </a:rPr>
              <a:t>                      </a:t>
            </a:r>
            <a:r>
              <a:rPr lang="en-US" altLang="en-US" sz="2400" dirty="0">
                <a:solidFill>
                  <a:srgbClr val="FF0000"/>
                </a:solidFill>
                <a:latin typeface="Comic Sans MS" pitchFamily="66" charset="0"/>
              </a:rPr>
              <a:t> </a:t>
            </a:r>
            <a:endParaRPr lang="en-US" altLang="en-US" sz="2400" dirty="0">
              <a:solidFill>
                <a:srgbClr val="000000"/>
              </a:solidFill>
              <a:latin typeface="Comic Sans MS" pitchFamily="66" charset="0"/>
            </a:endParaRPr>
          </a:p>
          <a:p>
            <a:endParaRPr lang="en-US" dirty="0"/>
          </a:p>
        </p:txBody>
      </p:sp>
      <p:sp>
        <p:nvSpPr>
          <p:cNvPr id="8" name="Text Box 4"/>
          <p:cNvSpPr txBox="1">
            <a:spLocks noChangeArrowheads="1"/>
          </p:cNvSpPr>
          <p:nvPr/>
        </p:nvSpPr>
        <p:spPr bwMode="auto">
          <a:xfrm>
            <a:off x="2316080" y="998728"/>
            <a:ext cx="1752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000000"/>
                </a:solidFill>
              </a:rPr>
              <a:t>V</a:t>
            </a:r>
            <a:r>
              <a:rPr lang="en-US" altLang="en-US" sz="6000" u="sng" baseline="-25000" dirty="0">
                <a:solidFill>
                  <a:srgbClr val="000000"/>
                </a:solidFill>
              </a:rPr>
              <a:t>1</a:t>
            </a:r>
            <a:br>
              <a:rPr lang="en-US" altLang="en-US" sz="6000" u="sng" dirty="0">
                <a:solidFill>
                  <a:srgbClr val="000000"/>
                </a:solidFill>
              </a:rPr>
            </a:br>
            <a:r>
              <a:rPr lang="en-US" altLang="en-US" sz="6000" dirty="0">
                <a:solidFill>
                  <a:srgbClr val="000000"/>
                </a:solidFill>
              </a:rPr>
              <a:t>T</a:t>
            </a:r>
            <a:r>
              <a:rPr lang="en-US" altLang="en-US" sz="6000" baseline="-25000" dirty="0">
                <a:solidFill>
                  <a:srgbClr val="000000"/>
                </a:solidFill>
              </a:rPr>
              <a:t>1</a:t>
            </a:r>
          </a:p>
        </p:txBody>
      </p:sp>
      <p:sp>
        <p:nvSpPr>
          <p:cNvPr id="9" name="Text Box 5"/>
          <p:cNvSpPr txBox="1">
            <a:spLocks noChangeArrowheads="1"/>
          </p:cNvSpPr>
          <p:nvPr/>
        </p:nvSpPr>
        <p:spPr bwMode="auto">
          <a:xfrm>
            <a:off x="3744044" y="1368059"/>
            <a:ext cx="99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7200" dirty="0">
                <a:solidFill>
                  <a:srgbClr val="000000">
                    <a:lumMod val="95000"/>
                    <a:lumOff val="5000"/>
                  </a:srgbClr>
                </a:solidFill>
              </a:rPr>
              <a:t>=</a:t>
            </a:r>
          </a:p>
        </p:txBody>
      </p:sp>
      <p:sp>
        <p:nvSpPr>
          <p:cNvPr id="10" name="Text Box 6"/>
          <p:cNvSpPr txBox="1">
            <a:spLocks noChangeArrowheads="1"/>
          </p:cNvSpPr>
          <p:nvPr/>
        </p:nvSpPr>
        <p:spPr bwMode="auto">
          <a:xfrm>
            <a:off x="4239344" y="998728"/>
            <a:ext cx="1828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FF0000"/>
                </a:solidFill>
              </a:rPr>
              <a:t>V</a:t>
            </a:r>
            <a:r>
              <a:rPr lang="en-US" altLang="en-US" sz="6000" u="sng" baseline="-25000" dirty="0">
                <a:solidFill>
                  <a:srgbClr val="FF0000"/>
                </a:solidFill>
              </a:rPr>
              <a:t>2</a:t>
            </a:r>
            <a:br>
              <a:rPr lang="en-US" altLang="en-US" sz="6000" u="sng" dirty="0">
                <a:solidFill>
                  <a:srgbClr val="FF0000"/>
                </a:solidFill>
              </a:rPr>
            </a:br>
            <a:r>
              <a:rPr lang="en-US" altLang="en-US" sz="6000" dirty="0">
                <a:solidFill>
                  <a:srgbClr val="FF0000"/>
                </a:solidFill>
              </a:rPr>
              <a:t> T</a:t>
            </a:r>
            <a:r>
              <a:rPr lang="en-US" altLang="en-US" sz="6000" baseline="-25000" dirty="0">
                <a:solidFill>
                  <a:srgbClr val="FF0000"/>
                </a:solidFill>
              </a:rPr>
              <a:t>2</a:t>
            </a:r>
          </a:p>
        </p:txBody>
      </p:sp>
      <p:sp>
        <p:nvSpPr>
          <p:cNvPr id="6" name="Text Box 6">
            <a:extLst>
              <a:ext uri="{FF2B5EF4-FFF2-40B4-BE49-F238E27FC236}">
                <a16:creationId xmlns:a16="http://schemas.microsoft.com/office/drawing/2014/main" id="{CEF6841A-663B-40BD-9BB3-16CF492E3B56}"/>
              </a:ext>
            </a:extLst>
          </p:cNvPr>
          <p:cNvSpPr txBox="1">
            <a:spLocks noChangeArrowheads="1"/>
          </p:cNvSpPr>
          <p:nvPr/>
        </p:nvSpPr>
        <p:spPr bwMode="auto">
          <a:xfrm>
            <a:off x="1367590" y="3124200"/>
            <a:ext cx="2701090" cy="14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dirty="0">
                <a:solidFill>
                  <a:schemeClr val="tx1">
                    <a:lumMod val="95000"/>
                    <a:lumOff val="5000"/>
                  </a:schemeClr>
                </a:solidFill>
                <a:latin typeface="Comic Sans MS" pitchFamily="66" charset="0"/>
              </a:rPr>
              <a:t>12.0 L</a:t>
            </a:r>
            <a:br>
              <a:rPr lang="en-US" altLang="en-US" sz="1050" dirty="0">
                <a:solidFill>
                  <a:schemeClr val="tx1">
                    <a:lumMod val="95000"/>
                    <a:lumOff val="5000"/>
                  </a:schemeClr>
                </a:solidFill>
                <a:latin typeface="Comic Sans MS" pitchFamily="66" charset="0"/>
              </a:rPr>
            </a:br>
            <a:r>
              <a:rPr lang="en-US" altLang="en-US" sz="1050" dirty="0">
                <a:solidFill>
                  <a:schemeClr val="tx1">
                    <a:lumMod val="95000"/>
                    <a:lumOff val="5000"/>
                  </a:schemeClr>
                </a:solidFill>
                <a:latin typeface="Comic Sans MS" pitchFamily="66" charset="0"/>
              </a:rPr>
              <a:t> </a:t>
            </a:r>
            <a:br>
              <a:rPr lang="en-US" altLang="en-US" sz="4000" dirty="0">
                <a:solidFill>
                  <a:schemeClr val="tx1">
                    <a:lumMod val="95000"/>
                    <a:lumOff val="5000"/>
                  </a:schemeClr>
                </a:solidFill>
                <a:latin typeface="Comic Sans MS" pitchFamily="66" charset="0"/>
              </a:rPr>
            </a:br>
            <a:r>
              <a:rPr lang="en-US" altLang="en-US" sz="4000" dirty="0">
                <a:solidFill>
                  <a:schemeClr val="tx1">
                    <a:lumMod val="95000"/>
                    <a:lumOff val="5000"/>
                  </a:schemeClr>
                </a:solidFill>
                <a:latin typeface="Comic Sans MS" pitchFamily="66" charset="0"/>
              </a:rPr>
              <a:t>297 K</a:t>
            </a:r>
            <a:endParaRPr lang="en-US" altLang="en-US" sz="2800" dirty="0">
              <a:solidFill>
                <a:schemeClr val="tx1">
                  <a:lumMod val="95000"/>
                  <a:lumOff val="5000"/>
                </a:schemeClr>
              </a:solidFill>
              <a:latin typeface="Comic Sans MS" pitchFamily="66" charset="0"/>
            </a:endParaRPr>
          </a:p>
        </p:txBody>
      </p:sp>
      <p:sp>
        <p:nvSpPr>
          <p:cNvPr id="7" name="Text Box 7">
            <a:extLst>
              <a:ext uri="{FF2B5EF4-FFF2-40B4-BE49-F238E27FC236}">
                <a16:creationId xmlns:a16="http://schemas.microsoft.com/office/drawing/2014/main" id="{31A07607-CCD1-476C-9175-B669F44380BC}"/>
              </a:ext>
            </a:extLst>
          </p:cNvPr>
          <p:cNvSpPr txBox="1">
            <a:spLocks noChangeArrowheads="1"/>
          </p:cNvSpPr>
          <p:nvPr/>
        </p:nvSpPr>
        <p:spPr bwMode="auto">
          <a:xfrm>
            <a:off x="4439654" y="3124200"/>
            <a:ext cx="2023310" cy="19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dirty="0">
                <a:solidFill>
                  <a:srgbClr val="FF0000"/>
                </a:solidFill>
                <a:latin typeface="Comic Sans MS" pitchFamily="66" charset="0"/>
              </a:rPr>
              <a:t>V</a:t>
            </a:r>
            <a:r>
              <a:rPr lang="en-US" altLang="en-US" sz="4000" baseline="-25000" dirty="0">
                <a:solidFill>
                  <a:srgbClr val="FF0000"/>
                </a:solidFill>
                <a:latin typeface="Comic Sans MS" pitchFamily="66" charset="0"/>
              </a:rPr>
              <a:t>2</a:t>
            </a:r>
            <a:br>
              <a:rPr lang="en-US" altLang="en-US" sz="4000" baseline="-25000" dirty="0">
                <a:solidFill>
                  <a:srgbClr val="FF0000"/>
                </a:solidFill>
                <a:latin typeface="Comic Sans MS" pitchFamily="66" charset="0"/>
              </a:rPr>
            </a:br>
            <a:r>
              <a:rPr lang="en-US" altLang="en-US" sz="1050" dirty="0">
                <a:solidFill>
                  <a:srgbClr val="FF0000"/>
                </a:solidFill>
                <a:latin typeface="Comic Sans MS" pitchFamily="66" charset="0"/>
              </a:rPr>
              <a:t> </a:t>
            </a:r>
            <a:br>
              <a:rPr lang="en-US" altLang="en-US" sz="4000" dirty="0">
                <a:solidFill>
                  <a:srgbClr val="FF0000"/>
                </a:solidFill>
                <a:latin typeface="Comic Sans MS" pitchFamily="66" charset="0"/>
              </a:rPr>
            </a:br>
            <a:r>
              <a:rPr lang="en-US" altLang="en-US" sz="4000" dirty="0">
                <a:solidFill>
                  <a:srgbClr val="FF0000"/>
                </a:solidFill>
                <a:latin typeface="Comic Sans MS" pitchFamily="66" charset="0"/>
              </a:rPr>
              <a:t>258 K</a:t>
            </a:r>
          </a:p>
          <a:p>
            <a:pPr eaLnBrk="1" hangingPunct="1">
              <a:spcBef>
                <a:spcPct val="50000"/>
              </a:spcBef>
              <a:buFontTx/>
              <a:buNone/>
            </a:pPr>
            <a:endParaRPr lang="en-US" altLang="en-US" sz="1800" dirty="0">
              <a:solidFill>
                <a:srgbClr val="FF0000"/>
              </a:solidFill>
            </a:endParaRPr>
          </a:p>
        </p:txBody>
      </p:sp>
      <p:sp>
        <p:nvSpPr>
          <p:cNvPr id="11" name="Text Box 8">
            <a:extLst>
              <a:ext uri="{FF2B5EF4-FFF2-40B4-BE49-F238E27FC236}">
                <a16:creationId xmlns:a16="http://schemas.microsoft.com/office/drawing/2014/main" id="{4721D992-B59F-40A2-80D8-A071DDDC1BE2}"/>
              </a:ext>
            </a:extLst>
          </p:cNvPr>
          <p:cNvSpPr txBox="1">
            <a:spLocks noChangeArrowheads="1"/>
          </p:cNvSpPr>
          <p:nvPr/>
        </p:nvSpPr>
        <p:spPr bwMode="auto">
          <a:xfrm>
            <a:off x="3848101" y="3347863"/>
            <a:ext cx="45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6000" dirty="0">
                <a:solidFill>
                  <a:srgbClr val="0000FF"/>
                </a:solidFill>
              </a:rPr>
              <a:t>=</a:t>
            </a:r>
          </a:p>
        </p:txBody>
      </p:sp>
      <p:cxnSp>
        <p:nvCxnSpPr>
          <p:cNvPr id="12" name="Straight Connector 11">
            <a:extLst>
              <a:ext uri="{FF2B5EF4-FFF2-40B4-BE49-F238E27FC236}">
                <a16:creationId xmlns:a16="http://schemas.microsoft.com/office/drawing/2014/main" id="{067E591C-A7AA-4FBA-8DF8-7DA1C0CD425D}"/>
              </a:ext>
            </a:extLst>
          </p:cNvPr>
          <p:cNvCxnSpPr/>
          <p:nvPr/>
        </p:nvCxnSpPr>
        <p:spPr>
          <a:xfrm>
            <a:off x="1662364" y="3855695"/>
            <a:ext cx="19812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E84754-0714-4965-800B-180DB1F7A3CE}"/>
              </a:ext>
            </a:extLst>
          </p:cNvPr>
          <p:cNvCxnSpPr/>
          <p:nvPr/>
        </p:nvCxnSpPr>
        <p:spPr>
          <a:xfrm>
            <a:off x="4553954" y="3855695"/>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9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5800" y="457200"/>
            <a:ext cx="350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000000"/>
                </a:solidFill>
              </a:rPr>
              <a:t>P</a:t>
            </a:r>
            <a:r>
              <a:rPr lang="en-US" altLang="en-US" sz="4000" u="sng" dirty="0">
                <a:solidFill>
                  <a:srgbClr val="000000"/>
                </a:solidFill>
              </a:rPr>
              <a:t>1</a:t>
            </a:r>
            <a:r>
              <a:rPr lang="en-US" altLang="en-US" sz="8800" u="sng" dirty="0">
                <a:solidFill>
                  <a:srgbClr val="000000"/>
                </a:solidFill>
              </a:rPr>
              <a:t>V</a:t>
            </a:r>
            <a:r>
              <a:rPr lang="en-US" altLang="en-US" sz="4000" u="sng" dirty="0">
                <a:solidFill>
                  <a:srgbClr val="000000"/>
                </a:solidFill>
              </a:rPr>
              <a:t>1</a:t>
            </a:r>
            <a:br>
              <a:rPr lang="en-US" altLang="en-US" sz="8800" u="sng" dirty="0">
                <a:solidFill>
                  <a:srgbClr val="000000"/>
                </a:solidFill>
              </a:rPr>
            </a:br>
            <a:r>
              <a:rPr lang="en-US" altLang="en-US" sz="8800" dirty="0">
                <a:solidFill>
                  <a:srgbClr val="000000"/>
                </a:solidFill>
              </a:rPr>
              <a:t>T</a:t>
            </a:r>
            <a:r>
              <a:rPr lang="en-US" altLang="en-US" sz="8800" baseline="-25000" dirty="0">
                <a:solidFill>
                  <a:srgbClr val="000000"/>
                </a:solidFill>
              </a:rPr>
              <a:t>1</a:t>
            </a:r>
          </a:p>
        </p:txBody>
      </p:sp>
      <p:sp>
        <p:nvSpPr>
          <p:cNvPr id="3" name="Text Box 5"/>
          <p:cNvSpPr txBox="1">
            <a:spLocks noChangeArrowheads="1"/>
          </p:cNvSpPr>
          <p:nvPr/>
        </p:nvSpPr>
        <p:spPr bwMode="auto">
          <a:xfrm>
            <a:off x="4038600" y="1066800"/>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5105400" y="457200"/>
            <a:ext cx="25908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8800" u="sng" dirty="0">
                <a:solidFill>
                  <a:srgbClr val="FF0000"/>
                </a:solidFill>
              </a:rPr>
              <a:t>P</a:t>
            </a:r>
            <a:r>
              <a:rPr lang="en-US" altLang="en-US" sz="4000" u="sng" dirty="0">
                <a:solidFill>
                  <a:srgbClr val="FF0000"/>
                </a:solidFill>
              </a:rPr>
              <a:t>2</a:t>
            </a:r>
            <a:r>
              <a:rPr lang="en-US" altLang="en-US" sz="8800" u="sng" dirty="0">
                <a:solidFill>
                  <a:srgbClr val="FF0000"/>
                </a:solidFill>
              </a:rPr>
              <a:t>V</a:t>
            </a:r>
            <a:r>
              <a:rPr lang="en-US" altLang="en-US" sz="4000" u="sng" dirty="0">
                <a:solidFill>
                  <a:srgbClr val="FF0000"/>
                </a:solidFill>
              </a:rPr>
              <a:t>2</a:t>
            </a:r>
            <a:br>
              <a:rPr lang="en-US" altLang="en-US" sz="8800" u="sng" dirty="0">
                <a:solidFill>
                  <a:srgbClr val="FF0000"/>
                </a:solidFill>
              </a:rPr>
            </a:br>
            <a:r>
              <a:rPr lang="en-US" altLang="en-US" sz="8800" dirty="0">
                <a:solidFill>
                  <a:srgbClr val="FF0000"/>
                </a:solidFill>
              </a:rPr>
              <a:t>T</a:t>
            </a:r>
            <a:r>
              <a:rPr lang="en-US" altLang="en-US" sz="8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 Box 7"/>
          <p:cNvSpPr txBox="1">
            <a:spLocks noChangeArrowheads="1"/>
          </p:cNvSpPr>
          <p:nvPr/>
        </p:nvSpPr>
        <p:spPr bwMode="auto">
          <a:xfrm>
            <a:off x="0" y="4038600"/>
            <a:ext cx="9144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dirty="0">
                <a:solidFill>
                  <a:srgbClr val="6600CC"/>
                </a:solidFill>
                <a:latin typeface="Comic Sans MS" pitchFamily="66" charset="0"/>
              </a:rPr>
              <a:t>  </a:t>
            </a:r>
            <a:r>
              <a:rPr lang="en-US" altLang="en-US" sz="2800" b="1" dirty="0">
                <a:solidFill>
                  <a:srgbClr val="6600CC"/>
                </a:solidFill>
                <a:latin typeface="Comic Sans MS" pitchFamily="66" charset="0"/>
              </a:rPr>
              <a:t>3.</a:t>
            </a:r>
            <a:r>
              <a:rPr lang="en-US" altLang="en-US" sz="2800" dirty="0">
                <a:solidFill>
                  <a:srgbClr val="6600CC"/>
                </a:solidFill>
                <a:latin typeface="Comic Sans MS" pitchFamily="66" charset="0"/>
              </a:rPr>
              <a:t>  What this means is that if you know the original </a:t>
            </a:r>
            <a:br>
              <a:rPr lang="en-US" altLang="en-US" sz="2800" dirty="0">
                <a:solidFill>
                  <a:srgbClr val="6600CC"/>
                </a:solidFill>
                <a:latin typeface="Comic Sans MS" pitchFamily="66" charset="0"/>
              </a:rPr>
            </a:br>
            <a:r>
              <a:rPr lang="en-US" altLang="en-US" sz="2800" dirty="0">
                <a:solidFill>
                  <a:srgbClr val="6600CC"/>
                </a:solidFill>
                <a:latin typeface="Comic Sans MS" pitchFamily="66" charset="0"/>
              </a:rPr>
              <a:t>        conditions of pressure, volume, + temperature </a:t>
            </a:r>
          </a:p>
          <a:p>
            <a:pPr algn="ctr" eaLnBrk="1" hangingPunct="1">
              <a:spcBef>
                <a:spcPct val="50000"/>
              </a:spcBef>
              <a:buFontTx/>
              <a:buNone/>
              <a:defRPr/>
            </a:pPr>
            <a:r>
              <a:rPr lang="en-US" altLang="en-US" sz="2800" dirty="0">
                <a:solidFill>
                  <a:srgbClr val="6600CC"/>
                </a:solidFill>
                <a:latin typeface="Comic Sans MS" pitchFamily="66" charset="0"/>
              </a:rPr>
              <a:t>You can determine the new conditions </a:t>
            </a:r>
            <a:br>
              <a:rPr lang="en-US" altLang="en-US" sz="2800" dirty="0">
                <a:solidFill>
                  <a:srgbClr val="6600CC"/>
                </a:solidFill>
                <a:latin typeface="Comic Sans MS" pitchFamily="66" charset="0"/>
              </a:rPr>
            </a:br>
            <a:r>
              <a:rPr lang="en-US" altLang="en-US" sz="2800" dirty="0">
                <a:solidFill>
                  <a:srgbClr val="6600CC"/>
                </a:solidFill>
                <a:latin typeface="Comic Sans MS" pitchFamily="66" charset="0"/>
              </a:rPr>
              <a:t>of pressure, volume, and temperature</a:t>
            </a:r>
          </a:p>
          <a:p>
            <a:pPr algn="ctr" eaLnBrk="1" hangingPunct="1">
              <a:spcBef>
                <a:spcPct val="50000"/>
              </a:spcBef>
              <a:buFontTx/>
              <a:buNone/>
              <a:defRPr/>
            </a:pPr>
            <a:endParaRPr lang="en-US" altLang="en-US" sz="2400" dirty="0">
              <a:solidFill>
                <a:srgbClr val="FF0000"/>
              </a:solidFill>
              <a:latin typeface="Comic Sans MS" pitchFamily="66" charset="0"/>
            </a:endParaRPr>
          </a:p>
        </p:txBody>
      </p:sp>
    </p:spTree>
    <p:extLst>
      <p:ext uri="{BB962C8B-B14F-4D97-AF65-F5344CB8AC3E}">
        <p14:creationId xmlns:p14="http://schemas.microsoft.com/office/powerpoint/2010/main" val="2040839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At constant pressure, a 12.0 liter sample of CO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gas is at 24.0°C.  If the sample is cooled to -15.0°C, what’s the new gas volume?</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Comic Sans MS" pitchFamily="66" charset="0"/>
              </a:rPr>
              <a:t>                      </a:t>
            </a:r>
            <a:r>
              <a:rPr lang="en-US" altLang="en-US" sz="2400" dirty="0">
                <a:solidFill>
                  <a:srgbClr val="FF0000"/>
                </a:solidFill>
                <a:latin typeface="Comic Sans MS" pitchFamily="66" charset="0"/>
              </a:rPr>
              <a:t> </a:t>
            </a:r>
            <a:endParaRPr lang="en-US" altLang="en-US" sz="2400" dirty="0">
              <a:solidFill>
                <a:srgbClr val="000000"/>
              </a:solidFill>
              <a:latin typeface="Comic Sans MS" pitchFamily="66" charset="0"/>
            </a:endParaRPr>
          </a:p>
          <a:p>
            <a:endParaRPr lang="en-US" dirty="0"/>
          </a:p>
        </p:txBody>
      </p:sp>
      <p:sp>
        <p:nvSpPr>
          <p:cNvPr id="8" name="Text Box 4"/>
          <p:cNvSpPr txBox="1">
            <a:spLocks noChangeArrowheads="1"/>
          </p:cNvSpPr>
          <p:nvPr/>
        </p:nvSpPr>
        <p:spPr bwMode="auto">
          <a:xfrm>
            <a:off x="2316080" y="998728"/>
            <a:ext cx="1752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000000"/>
                </a:solidFill>
              </a:rPr>
              <a:t>V</a:t>
            </a:r>
            <a:r>
              <a:rPr lang="en-US" altLang="en-US" sz="6000" u="sng" baseline="-25000" dirty="0">
                <a:solidFill>
                  <a:srgbClr val="000000"/>
                </a:solidFill>
              </a:rPr>
              <a:t>1</a:t>
            </a:r>
            <a:br>
              <a:rPr lang="en-US" altLang="en-US" sz="6000" u="sng" dirty="0">
                <a:solidFill>
                  <a:srgbClr val="000000"/>
                </a:solidFill>
              </a:rPr>
            </a:br>
            <a:r>
              <a:rPr lang="en-US" altLang="en-US" sz="6000" dirty="0">
                <a:solidFill>
                  <a:srgbClr val="000000"/>
                </a:solidFill>
              </a:rPr>
              <a:t>T</a:t>
            </a:r>
            <a:r>
              <a:rPr lang="en-US" altLang="en-US" sz="6000" baseline="-25000" dirty="0">
                <a:solidFill>
                  <a:srgbClr val="000000"/>
                </a:solidFill>
              </a:rPr>
              <a:t>1</a:t>
            </a:r>
          </a:p>
        </p:txBody>
      </p:sp>
      <p:sp>
        <p:nvSpPr>
          <p:cNvPr id="9" name="Text Box 5"/>
          <p:cNvSpPr txBox="1">
            <a:spLocks noChangeArrowheads="1"/>
          </p:cNvSpPr>
          <p:nvPr/>
        </p:nvSpPr>
        <p:spPr bwMode="auto">
          <a:xfrm>
            <a:off x="3744044" y="1368059"/>
            <a:ext cx="99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7200" dirty="0">
                <a:solidFill>
                  <a:srgbClr val="000000">
                    <a:lumMod val="95000"/>
                    <a:lumOff val="5000"/>
                  </a:srgbClr>
                </a:solidFill>
              </a:rPr>
              <a:t>=</a:t>
            </a:r>
          </a:p>
        </p:txBody>
      </p:sp>
      <p:sp>
        <p:nvSpPr>
          <p:cNvPr id="10" name="Text Box 6"/>
          <p:cNvSpPr txBox="1">
            <a:spLocks noChangeArrowheads="1"/>
          </p:cNvSpPr>
          <p:nvPr/>
        </p:nvSpPr>
        <p:spPr bwMode="auto">
          <a:xfrm>
            <a:off x="4239344" y="998728"/>
            <a:ext cx="1828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FF0000"/>
                </a:solidFill>
              </a:rPr>
              <a:t>V</a:t>
            </a:r>
            <a:r>
              <a:rPr lang="en-US" altLang="en-US" sz="6000" u="sng" baseline="-25000" dirty="0">
                <a:solidFill>
                  <a:srgbClr val="FF0000"/>
                </a:solidFill>
              </a:rPr>
              <a:t>2</a:t>
            </a:r>
            <a:br>
              <a:rPr lang="en-US" altLang="en-US" sz="6000" u="sng" dirty="0">
                <a:solidFill>
                  <a:srgbClr val="FF0000"/>
                </a:solidFill>
              </a:rPr>
            </a:br>
            <a:r>
              <a:rPr lang="en-US" altLang="en-US" sz="6000" dirty="0">
                <a:solidFill>
                  <a:srgbClr val="FF0000"/>
                </a:solidFill>
              </a:rPr>
              <a:t> T</a:t>
            </a:r>
            <a:r>
              <a:rPr lang="en-US" altLang="en-US" sz="6000" baseline="-25000" dirty="0">
                <a:solidFill>
                  <a:srgbClr val="FF0000"/>
                </a:solidFill>
              </a:rPr>
              <a:t>2</a:t>
            </a:r>
          </a:p>
        </p:txBody>
      </p:sp>
      <p:sp>
        <p:nvSpPr>
          <p:cNvPr id="6" name="Text Box 6">
            <a:extLst>
              <a:ext uri="{FF2B5EF4-FFF2-40B4-BE49-F238E27FC236}">
                <a16:creationId xmlns:a16="http://schemas.microsoft.com/office/drawing/2014/main" id="{CEF6841A-663B-40BD-9BB3-16CF492E3B56}"/>
              </a:ext>
            </a:extLst>
          </p:cNvPr>
          <p:cNvSpPr txBox="1">
            <a:spLocks noChangeArrowheads="1"/>
          </p:cNvSpPr>
          <p:nvPr/>
        </p:nvSpPr>
        <p:spPr bwMode="auto">
          <a:xfrm>
            <a:off x="1367590" y="3124200"/>
            <a:ext cx="2701090" cy="14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dirty="0">
                <a:solidFill>
                  <a:schemeClr val="tx1">
                    <a:lumMod val="95000"/>
                    <a:lumOff val="5000"/>
                  </a:schemeClr>
                </a:solidFill>
                <a:latin typeface="Comic Sans MS" pitchFamily="66" charset="0"/>
              </a:rPr>
              <a:t>12.0 L</a:t>
            </a:r>
            <a:br>
              <a:rPr lang="en-US" altLang="en-US" sz="1050" dirty="0">
                <a:solidFill>
                  <a:schemeClr val="tx1">
                    <a:lumMod val="95000"/>
                    <a:lumOff val="5000"/>
                  </a:schemeClr>
                </a:solidFill>
                <a:latin typeface="Comic Sans MS" pitchFamily="66" charset="0"/>
              </a:rPr>
            </a:br>
            <a:r>
              <a:rPr lang="en-US" altLang="en-US" sz="1050" dirty="0">
                <a:solidFill>
                  <a:schemeClr val="tx1">
                    <a:lumMod val="95000"/>
                    <a:lumOff val="5000"/>
                  </a:schemeClr>
                </a:solidFill>
                <a:latin typeface="Comic Sans MS" pitchFamily="66" charset="0"/>
              </a:rPr>
              <a:t> </a:t>
            </a:r>
            <a:br>
              <a:rPr lang="en-US" altLang="en-US" sz="4000" dirty="0">
                <a:solidFill>
                  <a:schemeClr val="tx1">
                    <a:lumMod val="95000"/>
                    <a:lumOff val="5000"/>
                  </a:schemeClr>
                </a:solidFill>
                <a:latin typeface="Comic Sans MS" pitchFamily="66" charset="0"/>
              </a:rPr>
            </a:br>
            <a:r>
              <a:rPr lang="en-US" altLang="en-US" sz="4000" dirty="0">
                <a:solidFill>
                  <a:schemeClr val="tx1">
                    <a:lumMod val="95000"/>
                    <a:lumOff val="5000"/>
                  </a:schemeClr>
                </a:solidFill>
                <a:latin typeface="Comic Sans MS" pitchFamily="66" charset="0"/>
              </a:rPr>
              <a:t>297 K</a:t>
            </a:r>
            <a:endParaRPr lang="en-US" altLang="en-US" sz="2800" dirty="0">
              <a:solidFill>
                <a:schemeClr val="tx1">
                  <a:lumMod val="95000"/>
                  <a:lumOff val="5000"/>
                </a:schemeClr>
              </a:solidFill>
              <a:latin typeface="Comic Sans MS" pitchFamily="66" charset="0"/>
            </a:endParaRPr>
          </a:p>
        </p:txBody>
      </p:sp>
      <p:sp>
        <p:nvSpPr>
          <p:cNvPr id="7" name="Text Box 7">
            <a:extLst>
              <a:ext uri="{FF2B5EF4-FFF2-40B4-BE49-F238E27FC236}">
                <a16:creationId xmlns:a16="http://schemas.microsoft.com/office/drawing/2014/main" id="{31A07607-CCD1-476C-9175-B669F44380BC}"/>
              </a:ext>
            </a:extLst>
          </p:cNvPr>
          <p:cNvSpPr txBox="1">
            <a:spLocks noChangeArrowheads="1"/>
          </p:cNvSpPr>
          <p:nvPr/>
        </p:nvSpPr>
        <p:spPr bwMode="auto">
          <a:xfrm>
            <a:off x="4439654" y="3124200"/>
            <a:ext cx="2023310" cy="19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dirty="0">
                <a:solidFill>
                  <a:srgbClr val="FF0000"/>
                </a:solidFill>
                <a:latin typeface="Comic Sans MS" pitchFamily="66" charset="0"/>
              </a:rPr>
              <a:t>V</a:t>
            </a:r>
            <a:r>
              <a:rPr lang="en-US" altLang="en-US" sz="4000" baseline="-25000" dirty="0">
                <a:solidFill>
                  <a:srgbClr val="FF0000"/>
                </a:solidFill>
                <a:latin typeface="Comic Sans MS" pitchFamily="66" charset="0"/>
              </a:rPr>
              <a:t>2</a:t>
            </a:r>
            <a:br>
              <a:rPr lang="en-US" altLang="en-US" sz="4000" baseline="-25000" dirty="0">
                <a:solidFill>
                  <a:srgbClr val="FF0000"/>
                </a:solidFill>
                <a:latin typeface="Comic Sans MS" pitchFamily="66" charset="0"/>
              </a:rPr>
            </a:br>
            <a:r>
              <a:rPr lang="en-US" altLang="en-US" sz="1050" dirty="0">
                <a:solidFill>
                  <a:srgbClr val="FF0000"/>
                </a:solidFill>
                <a:latin typeface="Comic Sans MS" pitchFamily="66" charset="0"/>
              </a:rPr>
              <a:t> </a:t>
            </a:r>
            <a:br>
              <a:rPr lang="en-US" altLang="en-US" sz="4000" dirty="0">
                <a:solidFill>
                  <a:srgbClr val="FF0000"/>
                </a:solidFill>
                <a:latin typeface="Comic Sans MS" pitchFamily="66" charset="0"/>
              </a:rPr>
            </a:br>
            <a:r>
              <a:rPr lang="en-US" altLang="en-US" sz="4000" dirty="0">
                <a:solidFill>
                  <a:srgbClr val="FF0000"/>
                </a:solidFill>
                <a:latin typeface="Comic Sans MS" pitchFamily="66" charset="0"/>
              </a:rPr>
              <a:t>258 K</a:t>
            </a:r>
          </a:p>
          <a:p>
            <a:pPr eaLnBrk="1" hangingPunct="1">
              <a:spcBef>
                <a:spcPct val="50000"/>
              </a:spcBef>
              <a:buFontTx/>
              <a:buNone/>
            </a:pPr>
            <a:endParaRPr lang="en-US" altLang="en-US" sz="1800" dirty="0">
              <a:solidFill>
                <a:srgbClr val="FF0000"/>
              </a:solidFill>
            </a:endParaRPr>
          </a:p>
        </p:txBody>
      </p:sp>
      <p:sp>
        <p:nvSpPr>
          <p:cNvPr id="11" name="Text Box 8">
            <a:extLst>
              <a:ext uri="{FF2B5EF4-FFF2-40B4-BE49-F238E27FC236}">
                <a16:creationId xmlns:a16="http://schemas.microsoft.com/office/drawing/2014/main" id="{4721D992-B59F-40A2-80D8-A071DDDC1BE2}"/>
              </a:ext>
            </a:extLst>
          </p:cNvPr>
          <p:cNvSpPr txBox="1">
            <a:spLocks noChangeArrowheads="1"/>
          </p:cNvSpPr>
          <p:nvPr/>
        </p:nvSpPr>
        <p:spPr bwMode="auto">
          <a:xfrm>
            <a:off x="3848101" y="3347863"/>
            <a:ext cx="45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6000" dirty="0">
                <a:solidFill>
                  <a:srgbClr val="0000FF"/>
                </a:solidFill>
              </a:rPr>
              <a:t>=</a:t>
            </a:r>
          </a:p>
        </p:txBody>
      </p:sp>
      <p:cxnSp>
        <p:nvCxnSpPr>
          <p:cNvPr id="12" name="Straight Connector 11">
            <a:extLst>
              <a:ext uri="{FF2B5EF4-FFF2-40B4-BE49-F238E27FC236}">
                <a16:creationId xmlns:a16="http://schemas.microsoft.com/office/drawing/2014/main" id="{067E591C-A7AA-4FBA-8DF8-7DA1C0CD425D}"/>
              </a:ext>
            </a:extLst>
          </p:cNvPr>
          <p:cNvCxnSpPr/>
          <p:nvPr/>
        </p:nvCxnSpPr>
        <p:spPr>
          <a:xfrm>
            <a:off x="1662364" y="3855695"/>
            <a:ext cx="19812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E84754-0714-4965-800B-180DB1F7A3CE}"/>
              </a:ext>
            </a:extLst>
          </p:cNvPr>
          <p:cNvCxnSpPr/>
          <p:nvPr/>
        </p:nvCxnSpPr>
        <p:spPr>
          <a:xfrm>
            <a:off x="4553954" y="3855695"/>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CE91B0-9F47-4DE8-9C14-329A2C85900B}"/>
              </a:ext>
            </a:extLst>
          </p:cNvPr>
          <p:cNvSpPr/>
          <p:nvPr/>
        </p:nvSpPr>
        <p:spPr>
          <a:xfrm>
            <a:off x="1" y="4863662"/>
            <a:ext cx="9143999" cy="769441"/>
          </a:xfrm>
          <a:prstGeom prst="rect">
            <a:avLst/>
          </a:prstGeom>
        </p:spPr>
        <p:txBody>
          <a:bodyPr wrap="square">
            <a:spAutoFit/>
          </a:bodyPr>
          <a:lstStyle/>
          <a:p>
            <a:pPr algn="ctr">
              <a:spcBef>
                <a:spcPct val="50000"/>
              </a:spcBef>
            </a:pPr>
            <a:r>
              <a:rPr lang="en-US" altLang="en-US" sz="4400" dirty="0">
                <a:solidFill>
                  <a:srgbClr val="6600CC"/>
                </a:solidFill>
                <a:latin typeface="Comic Sans MS" pitchFamily="66" charset="0"/>
              </a:rPr>
              <a:t>(12.0 L)(258 K)  =  (V</a:t>
            </a:r>
            <a:r>
              <a:rPr lang="en-US" altLang="en-US" sz="4400" baseline="-25000" dirty="0">
                <a:solidFill>
                  <a:srgbClr val="6600CC"/>
                </a:solidFill>
                <a:latin typeface="Comic Sans MS" pitchFamily="66" charset="0"/>
              </a:rPr>
              <a:t>2</a:t>
            </a:r>
            <a:r>
              <a:rPr lang="en-US" altLang="en-US" sz="4400" dirty="0">
                <a:solidFill>
                  <a:srgbClr val="6600CC"/>
                </a:solidFill>
                <a:latin typeface="Comic Sans MS" pitchFamily="66" charset="0"/>
              </a:rPr>
              <a:t>)(297 K)</a:t>
            </a:r>
          </a:p>
        </p:txBody>
      </p:sp>
    </p:spTree>
    <p:extLst>
      <p:ext uri="{BB962C8B-B14F-4D97-AF65-F5344CB8AC3E}">
        <p14:creationId xmlns:p14="http://schemas.microsoft.com/office/powerpoint/2010/main" val="356235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At constant pressure, a 12.0 liter sample of CO</a:t>
            </a:r>
            <a:r>
              <a:rPr lang="en-US" altLang="en-US" sz="2400" baseline="-25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gas is at 24.0°C.  If the sample is cooled to -15.0°C, what’s the new gas volume?</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Comic Sans MS" pitchFamily="66" charset="0"/>
              </a:rPr>
              <a:t>                      </a:t>
            </a:r>
            <a:r>
              <a:rPr lang="en-US" altLang="en-US" sz="2400" dirty="0">
                <a:solidFill>
                  <a:srgbClr val="FF0000"/>
                </a:solidFill>
                <a:latin typeface="Comic Sans MS" pitchFamily="66" charset="0"/>
              </a:rPr>
              <a:t> </a:t>
            </a:r>
            <a:endParaRPr lang="en-US" altLang="en-US" sz="2400" dirty="0">
              <a:solidFill>
                <a:srgbClr val="000000"/>
              </a:solidFill>
              <a:latin typeface="Comic Sans MS" pitchFamily="66" charset="0"/>
            </a:endParaRPr>
          </a:p>
          <a:p>
            <a:endParaRPr lang="en-US" dirty="0"/>
          </a:p>
        </p:txBody>
      </p:sp>
      <p:sp>
        <p:nvSpPr>
          <p:cNvPr id="8" name="Text Box 4"/>
          <p:cNvSpPr txBox="1">
            <a:spLocks noChangeArrowheads="1"/>
          </p:cNvSpPr>
          <p:nvPr/>
        </p:nvSpPr>
        <p:spPr bwMode="auto">
          <a:xfrm>
            <a:off x="2316080" y="998728"/>
            <a:ext cx="1752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000000"/>
                </a:solidFill>
              </a:rPr>
              <a:t>V</a:t>
            </a:r>
            <a:r>
              <a:rPr lang="en-US" altLang="en-US" sz="6000" u="sng" baseline="-25000" dirty="0">
                <a:solidFill>
                  <a:srgbClr val="000000"/>
                </a:solidFill>
              </a:rPr>
              <a:t>1</a:t>
            </a:r>
            <a:br>
              <a:rPr lang="en-US" altLang="en-US" sz="6000" u="sng" dirty="0">
                <a:solidFill>
                  <a:srgbClr val="000000"/>
                </a:solidFill>
              </a:rPr>
            </a:br>
            <a:r>
              <a:rPr lang="en-US" altLang="en-US" sz="6000" dirty="0">
                <a:solidFill>
                  <a:srgbClr val="000000"/>
                </a:solidFill>
              </a:rPr>
              <a:t>T</a:t>
            </a:r>
            <a:r>
              <a:rPr lang="en-US" altLang="en-US" sz="6000" baseline="-25000" dirty="0">
                <a:solidFill>
                  <a:srgbClr val="000000"/>
                </a:solidFill>
              </a:rPr>
              <a:t>1</a:t>
            </a:r>
          </a:p>
        </p:txBody>
      </p:sp>
      <p:sp>
        <p:nvSpPr>
          <p:cNvPr id="9" name="Text Box 5"/>
          <p:cNvSpPr txBox="1">
            <a:spLocks noChangeArrowheads="1"/>
          </p:cNvSpPr>
          <p:nvPr/>
        </p:nvSpPr>
        <p:spPr bwMode="auto">
          <a:xfrm>
            <a:off x="3744044" y="1368059"/>
            <a:ext cx="99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7200" dirty="0">
                <a:solidFill>
                  <a:srgbClr val="000000">
                    <a:lumMod val="95000"/>
                    <a:lumOff val="5000"/>
                  </a:srgbClr>
                </a:solidFill>
              </a:rPr>
              <a:t>=</a:t>
            </a:r>
          </a:p>
        </p:txBody>
      </p:sp>
      <p:sp>
        <p:nvSpPr>
          <p:cNvPr id="10" name="Text Box 6"/>
          <p:cNvSpPr txBox="1">
            <a:spLocks noChangeArrowheads="1"/>
          </p:cNvSpPr>
          <p:nvPr/>
        </p:nvSpPr>
        <p:spPr bwMode="auto">
          <a:xfrm>
            <a:off x="4239344" y="998728"/>
            <a:ext cx="1828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6000" u="sng" dirty="0">
                <a:solidFill>
                  <a:srgbClr val="FF0000"/>
                </a:solidFill>
              </a:rPr>
              <a:t>V</a:t>
            </a:r>
            <a:r>
              <a:rPr lang="en-US" altLang="en-US" sz="6000" u="sng" baseline="-25000" dirty="0">
                <a:solidFill>
                  <a:srgbClr val="FF0000"/>
                </a:solidFill>
              </a:rPr>
              <a:t>2</a:t>
            </a:r>
            <a:br>
              <a:rPr lang="en-US" altLang="en-US" sz="6000" u="sng" dirty="0">
                <a:solidFill>
                  <a:srgbClr val="FF0000"/>
                </a:solidFill>
              </a:rPr>
            </a:br>
            <a:r>
              <a:rPr lang="en-US" altLang="en-US" sz="6000" dirty="0">
                <a:solidFill>
                  <a:srgbClr val="FF0000"/>
                </a:solidFill>
              </a:rPr>
              <a:t> T</a:t>
            </a:r>
            <a:r>
              <a:rPr lang="en-US" altLang="en-US" sz="6000" baseline="-25000" dirty="0">
                <a:solidFill>
                  <a:srgbClr val="FF0000"/>
                </a:solidFill>
              </a:rPr>
              <a:t>2</a:t>
            </a:r>
          </a:p>
        </p:txBody>
      </p:sp>
      <p:sp>
        <p:nvSpPr>
          <p:cNvPr id="6" name="Text Box 6">
            <a:extLst>
              <a:ext uri="{FF2B5EF4-FFF2-40B4-BE49-F238E27FC236}">
                <a16:creationId xmlns:a16="http://schemas.microsoft.com/office/drawing/2014/main" id="{CEF6841A-663B-40BD-9BB3-16CF492E3B56}"/>
              </a:ext>
            </a:extLst>
          </p:cNvPr>
          <p:cNvSpPr txBox="1">
            <a:spLocks noChangeArrowheads="1"/>
          </p:cNvSpPr>
          <p:nvPr/>
        </p:nvSpPr>
        <p:spPr bwMode="auto">
          <a:xfrm>
            <a:off x="1367590" y="3124200"/>
            <a:ext cx="2701090" cy="148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dirty="0">
                <a:solidFill>
                  <a:schemeClr val="tx1">
                    <a:lumMod val="95000"/>
                    <a:lumOff val="5000"/>
                  </a:schemeClr>
                </a:solidFill>
                <a:latin typeface="Comic Sans MS" pitchFamily="66" charset="0"/>
              </a:rPr>
              <a:t>12.0 L</a:t>
            </a:r>
            <a:br>
              <a:rPr lang="en-US" altLang="en-US" sz="1050" dirty="0">
                <a:solidFill>
                  <a:schemeClr val="tx1">
                    <a:lumMod val="95000"/>
                    <a:lumOff val="5000"/>
                  </a:schemeClr>
                </a:solidFill>
                <a:latin typeface="Comic Sans MS" pitchFamily="66" charset="0"/>
              </a:rPr>
            </a:br>
            <a:r>
              <a:rPr lang="en-US" altLang="en-US" sz="1050" dirty="0">
                <a:solidFill>
                  <a:schemeClr val="tx1">
                    <a:lumMod val="95000"/>
                    <a:lumOff val="5000"/>
                  </a:schemeClr>
                </a:solidFill>
                <a:latin typeface="Comic Sans MS" pitchFamily="66" charset="0"/>
              </a:rPr>
              <a:t> </a:t>
            </a:r>
            <a:br>
              <a:rPr lang="en-US" altLang="en-US" sz="4000" dirty="0">
                <a:solidFill>
                  <a:schemeClr val="tx1">
                    <a:lumMod val="95000"/>
                    <a:lumOff val="5000"/>
                  </a:schemeClr>
                </a:solidFill>
                <a:latin typeface="Comic Sans MS" pitchFamily="66" charset="0"/>
              </a:rPr>
            </a:br>
            <a:r>
              <a:rPr lang="en-US" altLang="en-US" sz="4000" dirty="0">
                <a:solidFill>
                  <a:schemeClr val="tx1">
                    <a:lumMod val="95000"/>
                    <a:lumOff val="5000"/>
                  </a:schemeClr>
                </a:solidFill>
                <a:latin typeface="Comic Sans MS" pitchFamily="66" charset="0"/>
              </a:rPr>
              <a:t>297 K</a:t>
            </a:r>
            <a:endParaRPr lang="en-US" altLang="en-US" sz="2800" dirty="0">
              <a:solidFill>
                <a:schemeClr val="tx1">
                  <a:lumMod val="95000"/>
                  <a:lumOff val="5000"/>
                </a:schemeClr>
              </a:solidFill>
              <a:latin typeface="Comic Sans MS" pitchFamily="66" charset="0"/>
            </a:endParaRPr>
          </a:p>
        </p:txBody>
      </p:sp>
      <p:sp>
        <p:nvSpPr>
          <p:cNvPr id="7" name="Text Box 7">
            <a:extLst>
              <a:ext uri="{FF2B5EF4-FFF2-40B4-BE49-F238E27FC236}">
                <a16:creationId xmlns:a16="http://schemas.microsoft.com/office/drawing/2014/main" id="{31A07607-CCD1-476C-9175-B669F44380BC}"/>
              </a:ext>
            </a:extLst>
          </p:cNvPr>
          <p:cNvSpPr txBox="1">
            <a:spLocks noChangeArrowheads="1"/>
          </p:cNvSpPr>
          <p:nvPr/>
        </p:nvSpPr>
        <p:spPr bwMode="auto">
          <a:xfrm>
            <a:off x="4439654" y="3124200"/>
            <a:ext cx="2023310" cy="19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dirty="0">
                <a:solidFill>
                  <a:srgbClr val="FF0000"/>
                </a:solidFill>
                <a:latin typeface="Comic Sans MS" pitchFamily="66" charset="0"/>
              </a:rPr>
              <a:t>V</a:t>
            </a:r>
            <a:r>
              <a:rPr lang="en-US" altLang="en-US" sz="4000" baseline="-25000" dirty="0">
                <a:solidFill>
                  <a:srgbClr val="FF0000"/>
                </a:solidFill>
                <a:latin typeface="Comic Sans MS" pitchFamily="66" charset="0"/>
              </a:rPr>
              <a:t>2</a:t>
            </a:r>
            <a:br>
              <a:rPr lang="en-US" altLang="en-US" sz="4000" baseline="-25000" dirty="0">
                <a:solidFill>
                  <a:srgbClr val="FF0000"/>
                </a:solidFill>
                <a:latin typeface="Comic Sans MS" pitchFamily="66" charset="0"/>
              </a:rPr>
            </a:br>
            <a:r>
              <a:rPr lang="en-US" altLang="en-US" sz="1050" dirty="0">
                <a:solidFill>
                  <a:srgbClr val="FF0000"/>
                </a:solidFill>
                <a:latin typeface="Comic Sans MS" pitchFamily="66" charset="0"/>
              </a:rPr>
              <a:t> </a:t>
            </a:r>
            <a:br>
              <a:rPr lang="en-US" altLang="en-US" sz="4000">
                <a:solidFill>
                  <a:srgbClr val="FF0000"/>
                </a:solidFill>
                <a:latin typeface="Comic Sans MS" pitchFamily="66" charset="0"/>
              </a:rPr>
            </a:br>
            <a:r>
              <a:rPr lang="en-US" altLang="en-US" sz="4000">
                <a:solidFill>
                  <a:srgbClr val="FF0000"/>
                </a:solidFill>
                <a:latin typeface="Comic Sans MS" pitchFamily="66" charset="0"/>
              </a:rPr>
              <a:t>258 </a:t>
            </a:r>
            <a:r>
              <a:rPr lang="en-US" altLang="en-US" sz="4000" dirty="0">
                <a:solidFill>
                  <a:srgbClr val="FF0000"/>
                </a:solidFill>
                <a:latin typeface="Comic Sans MS" pitchFamily="66" charset="0"/>
              </a:rPr>
              <a:t>K</a:t>
            </a:r>
          </a:p>
          <a:p>
            <a:pPr eaLnBrk="1" hangingPunct="1">
              <a:spcBef>
                <a:spcPct val="50000"/>
              </a:spcBef>
              <a:buFontTx/>
              <a:buNone/>
            </a:pPr>
            <a:endParaRPr lang="en-US" altLang="en-US" sz="1800" dirty="0">
              <a:solidFill>
                <a:srgbClr val="FF0000"/>
              </a:solidFill>
            </a:endParaRPr>
          </a:p>
        </p:txBody>
      </p:sp>
      <p:sp>
        <p:nvSpPr>
          <p:cNvPr id="11" name="Text Box 8">
            <a:extLst>
              <a:ext uri="{FF2B5EF4-FFF2-40B4-BE49-F238E27FC236}">
                <a16:creationId xmlns:a16="http://schemas.microsoft.com/office/drawing/2014/main" id="{4721D992-B59F-40A2-80D8-A071DDDC1BE2}"/>
              </a:ext>
            </a:extLst>
          </p:cNvPr>
          <p:cNvSpPr txBox="1">
            <a:spLocks noChangeArrowheads="1"/>
          </p:cNvSpPr>
          <p:nvPr/>
        </p:nvSpPr>
        <p:spPr bwMode="auto">
          <a:xfrm>
            <a:off x="3848101" y="3347863"/>
            <a:ext cx="45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6000" dirty="0">
                <a:solidFill>
                  <a:srgbClr val="0000FF"/>
                </a:solidFill>
              </a:rPr>
              <a:t>=</a:t>
            </a:r>
          </a:p>
        </p:txBody>
      </p:sp>
      <p:cxnSp>
        <p:nvCxnSpPr>
          <p:cNvPr id="12" name="Straight Connector 11">
            <a:extLst>
              <a:ext uri="{FF2B5EF4-FFF2-40B4-BE49-F238E27FC236}">
                <a16:creationId xmlns:a16="http://schemas.microsoft.com/office/drawing/2014/main" id="{067E591C-A7AA-4FBA-8DF8-7DA1C0CD425D}"/>
              </a:ext>
            </a:extLst>
          </p:cNvPr>
          <p:cNvCxnSpPr/>
          <p:nvPr/>
        </p:nvCxnSpPr>
        <p:spPr>
          <a:xfrm>
            <a:off x="1662364" y="3855695"/>
            <a:ext cx="19812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E84754-0714-4965-800B-180DB1F7A3CE}"/>
              </a:ext>
            </a:extLst>
          </p:cNvPr>
          <p:cNvCxnSpPr/>
          <p:nvPr/>
        </p:nvCxnSpPr>
        <p:spPr>
          <a:xfrm>
            <a:off x="4553954" y="3855695"/>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CE91B0-9F47-4DE8-9C14-329A2C85900B}"/>
              </a:ext>
            </a:extLst>
          </p:cNvPr>
          <p:cNvSpPr/>
          <p:nvPr/>
        </p:nvSpPr>
        <p:spPr>
          <a:xfrm>
            <a:off x="1" y="4863662"/>
            <a:ext cx="9143999" cy="1785104"/>
          </a:xfrm>
          <a:prstGeom prst="rect">
            <a:avLst/>
          </a:prstGeom>
        </p:spPr>
        <p:txBody>
          <a:bodyPr wrap="square">
            <a:spAutoFit/>
          </a:bodyPr>
          <a:lstStyle/>
          <a:p>
            <a:pPr algn="ctr">
              <a:spcBef>
                <a:spcPct val="50000"/>
              </a:spcBef>
            </a:pPr>
            <a:r>
              <a:rPr lang="en-US" altLang="en-US" sz="4400" dirty="0">
                <a:solidFill>
                  <a:srgbClr val="6600CC"/>
                </a:solidFill>
                <a:latin typeface="Comic Sans MS" pitchFamily="66" charset="0"/>
              </a:rPr>
              <a:t>(12.0 L)(258 K)  =  (V</a:t>
            </a:r>
            <a:r>
              <a:rPr lang="en-US" altLang="en-US" sz="4400" baseline="-25000" dirty="0">
                <a:solidFill>
                  <a:srgbClr val="6600CC"/>
                </a:solidFill>
                <a:latin typeface="Comic Sans MS" pitchFamily="66" charset="0"/>
              </a:rPr>
              <a:t>2</a:t>
            </a:r>
            <a:r>
              <a:rPr lang="en-US" altLang="en-US" sz="4400" dirty="0">
                <a:solidFill>
                  <a:srgbClr val="6600CC"/>
                </a:solidFill>
                <a:latin typeface="Comic Sans MS" pitchFamily="66" charset="0"/>
              </a:rPr>
              <a:t>)(297 K)</a:t>
            </a:r>
          </a:p>
          <a:p>
            <a:pPr algn="ctr">
              <a:spcBef>
                <a:spcPct val="50000"/>
              </a:spcBef>
            </a:pPr>
            <a:r>
              <a:rPr lang="en-US" altLang="en-US" sz="4400" dirty="0">
                <a:solidFill>
                  <a:srgbClr val="0000FF"/>
                </a:solidFill>
                <a:latin typeface="Comic Sans MS" pitchFamily="66" charset="0"/>
              </a:rPr>
              <a:t>10.4 L = V</a:t>
            </a:r>
            <a:r>
              <a:rPr lang="en-US" altLang="en-US" sz="4400" baseline="-25000" dirty="0">
                <a:solidFill>
                  <a:srgbClr val="0000FF"/>
                </a:solidFill>
                <a:latin typeface="Comic Sans MS" pitchFamily="66" charset="0"/>
              </a:rPr>
              <a:t>2</a:t>
            </a:r>
          </a:p>
        </p:txBody>
      </p:sp>
    </p:spTree>
    <p:extLst>
      <p:ext uri="{BB962C8B-B14F-4D97-AF65-F5344CB8AC3E}">
        <p14:creationId xmlns:p14="http://schemas.microsoft.com/office/powerpoint/2010/main" val="1211317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14074" y="19050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3" name="Text Box 5"/>
          <p:cNvSpPr txBox="1">
            <a:spLocks noChangeArrowheads="1"/>
          </p:cNvSpPr>
          <p:nvPr/>
        </p:nvSpPr>
        <p:spPr bwMode="auto">
          <a:xfrm>
            <a:off x="4046621" y="19730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800600" y="19050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76200" y="152400"/>
            <a:ext cx="9067800" cy="1846659"/>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11.  With VOLUME CONSTANT, we cancel out the volumes first.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 constant volume of 450.0 mL</a:t>
            </a:r>
            <a:r>
              <a:rPr lang="en-US" altLang="en-US" sz="2400" dirty="0">
                <a:solidFill>
                  <a:srgbClr val="000000"/>
                </a:solidFill>
                <a:latin typeface="Times New Roman" panose="02020603050405020304" pitchFamily="18" charset="0"/>
                <a:cs typeface="Times New Roman" panose="02020603050405020304" pitchFamily="18" charset="0"/>
              </a:rPr>
              <a:t>, a sample of carbon dioxide gas is</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165 kPa, and standard temperature.  If it is heated up to 349 K,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on this gas?</a:t>
            </a:r>
          </a:p>
          <a:p>
            <a:endParaRPr lang="en-US" dirty="0">
              <a:solidFill>
                <a:prstClr val="black"/>
              </a:solidFill>
            </a:endParaRPr>
          </a:p>
        </p:txBody>
      </p:sp>
      <p:sp>
        <p:nvSpPr>
          <p:cNvPr id="9" name="Text Box 4"/>
          <p:cNvSpPr txBox="1">
            <a:spLocks noChangeArrowheads="1"/>
          </p:cNvSpPr>
          <p:nvPr/>
        </p:nvSpPr>
        <p:spPr bwMode="auto">
          <a:xfrm>
            <a:off x="884321" y="3657600"/>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dirty="0">
                <a:solidFill>
                  <a:srgbClr val="000000"/>
                </a:solidFill>
              </a:rPr>
              <a:t>Becomes…</a:t>
            </a:r>
          </a:p>
        </p:txBody>
      </p:sp>
    </p:spTree>
    <p:extLst>
      <p:ext uri="{BB962C8B-B14F-4D97-AF65-F5344CB8AC3E}">
        <p14:creationId xmlns:p14="http://schemas.microsoft.com/office/powerpoint/2010/main" val="259195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14074" y="19050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3" name="Text Box 5"/>
          <p:cNvSpPr txBox="1">
            <a:spLocks noChangeArrowheads="1"/>
          </p:cNvSpPr>
          <p:nvPr/>
        </p:nvSpPr>
        <p:spPr bwMode="auto">
          <a:xfrm>
            <a:off x="4046621" y="19730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800600" y="1905000"/>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76200" y="152400"/>
            <a:ext cx="9067800" cy="1846659"/>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11.  With VOLUME CONSTANT, we cancel out the volumes first.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 constant volume of 450.0 mL</a:t>
            </a:r>
            <a:r>
              <a:rPr lang="en-US" altLang="en-US" sz="2400" dirty="0">
                <a:solidFill>
                  <a:srgbClr val="000000"/>
                </a:solidFill>
                <a:latin typeface="Times New Roman" panose="02020603050405020304" pitchFamily="18" charset="0"/>
                <a:cs typeface="Times New Roman" panose="02020603050405020304" pitchFamily="18" charset="0"/>
              </a:rPr>
              <a:t>, a sample of carbon dioxide gas is</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165 kPa, and standard temperature.  If it is heated up to 349 K,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on this gas?</a:t>
            </a:r>
          </a:p>
          <a:p>
            <a:endParaRPr lang="en-US" dirty="0">
              <a:solidFill>
                <a:prstClr val="black"/>
              </a:solidFill>
            </a:endParaRPr>
          </a:p>
        </p:txBody>
      </p:sp>
      <p:sp>
        <p:nvSpPr>
          <p:cNvPr id="9" name="Text Box 4"/>
          <p:cNvSpPr txBox="1">
            <a:spLocks noChangeArrowheads="1"/>
          </p:cNvSpPr>
          <p:nvPr/>
        </p:nvSpPr>
        <p:spPr bwMode="auto">
          <a:xfrm>
            <a:off x="884321" y="3657600"/>
            <a:ext cx="731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dirty="0">
                <a:solidFill>
                  <a:srgbClr val="000000"/>
                </a:solidFill>
              </a:rPr>
              <a:t>Becomes…</a:t>
            </a:r>
          </a:p>
        </p:txBody>
      </p:sp>
      <p:sp>
        <p:nvSpPr>
          <p:cNvPr id="10" name="Text Box 4"/>
          <p:cNvSpPr txBox="1">
            <a:spLocks noChangeArrowheads="1"/>
          </p:cNvSpPr>
          <p:nvPr/>
        </p:nvSpPr>
        <p:spPr bwMode="auto">
          <a:xfrm>
            <a:off x="2207795" y="4548703"/>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11" name="Text Box 5"/>
          <p:cNvSpPr txBox="1">
            <a:spLocks noChangeArrowheads="1"/>
          </p:cNvSpPr>
          <p:nvPr/>
        </p:nvSpPr>
        <p:spPr bwMode="auto">
          <a:xfrm>
            <a:off x="3940342" y="4616776"/>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12" name="Text Box 6"/>
          <p:cNvSpPr txBox="1">
            <a:spLocks noChangeArrowheads="1"/>
          </p:cNvSpPr>
          <p:nvPr/>
        </p:nvSpPr>
        <p:spPr bwMode="auto">
          <a:xfrm>
            <a:off x="4694321" y="4548703"/>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r>
              <a:rPr lang="en-US" altLang="en-US" sz="4800" u="sng" dirty="0">
                <a:solidFill>
                  <a:srgbClr val="FF0000"/>
                </a:solidFill>
              </a:rPr>
              <a:t>V</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cxnSp>
        <p:nvCxnSpPr>
          <p:cNvPr id="13" name="Straight Connector 12"/>
          <p:cNvCxnSpPr/>
          <p:nvPr/>
        </p:nvCxnSpPr>
        <p:spPr>
          <a:xfrm>
            <a:off x="3084095" y="4488597"/>
            <a:ext cx="497305" cy="921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80647" y="4472555"/>
            <a:ext cx="497305" cy="9216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025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95600" y="1676503"/>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 T</a:t>
            </a:r>
            <a:r>
              <a:rPr lang="en-US" altLang="en-US" sz="4800" baseline="-25000" dirty="0">
                <a:solidFill>
                  <a:srgbClr val="000000"/>
                </a:solidFill>
              </a:rPr>
              <a:t>1</a:t>
            </a:r>
          </a:p>
        </p:txBody>
      </p:sp>
      <p:sp>
        <p:nvSpPr>
          <p:cNvPr id="3" name="Text Box 5"/>
          <p:cNvSpPr txBox="1">
            <a:spLocks noChangeArrowheads="1"/>
          </p:cNvSpPr>
          <p:nvPr/>
        </p:nvSpPr>
        <p:spPr bwMode="auto">
          <a:xfrm>
            <a:off x="3962400" y="167650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385511" y="1672441"/>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76200" y="152400"/>
            <a:ext cx="9067800" cy="1846659"/>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11.  With VOLUME CONSTANT, we cancel out the volumes first.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 constant volume of 450.0 mL</a:t>
            </a:r>
            <a:r>
              <a:rPr lang="en-US" altLang="en-US" sz="2400" dirty="0">
                <a:solidFill>
                  <a:srgbClr val="000000"/>
                </a:solidFill>
                <a:latin typeface="Times New Roman" panose="02020603050405020304" pitchFamily="18" charset="0"/>
                <a:cs typeface="Times New Roman" panose="02020603050405020304" pitchFamily="18" charset="0"/>
              </a:rPr>
              <a:t>, a sample of carbon dioxide gas is</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165 kPa, and standard temperature.  If it is heated up to 349 K,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on this gas?</a:t>
            </a:r>
          </a:p>
          <a:p>
            <a:endParaRPr lang="en-US" dirty="0">
              <a:solidFill>
                <a:prstClr val="black"/>
              </a:solidFill>
            </a:endParaRPr>
          </a:p>
        </p:txBody>
      </p:sp>
    </p:spTree>
    <p:extLst>
      <p:ext uri="{BB962C8B-B14F-4D97-AF65-F5344CB8AC3E}">
        <p14:creationId xmlns:p14="http://schemas.microsoft.com/office/powerpoint/2010/main" val="3276682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95600" y="1676503"/>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 T</a:t>
            </a:r>
            <a:r>
              <a:rPr lang="en-US" altLang="en-US" sz="4800" baseline="-25000" dirty="0">
                <a:solidFill>
                  <a:srgbClr val="000000"/>
                </a:solidFill>
              </a:rPr>
              <a:t>1</a:t>
            </a:r>
          </a:p>
        </p:txBody>
      </p:sp>
      <p:sp>
        <p:nvSpPr>
          <p:cNvPr id="3" name="Text Box 5"/>
          <p:cNvSpPr txBox="1">
            <a:spLocks noChangeArrowheads="1"/>
          </p:cNvSpPr>
          <p:nvPr/>
        </p:nvSpPr>
        <p:spPr bwMode="auto">
          <a:xfrm>
            <a:off x="3962400" y="167650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385511" y="1672441"/>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76200" y="152400"/>
            <a:ext cx="9067800" cy="1846659"/>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11.  With VOLUME CONSTANT, we cancel out the volumes first.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 constant volume of 450.0 mL</a:t>
            </a:r>
            <a:r>
              <a:rPr lang="en-US" altLang="en-US" sz="2400" dirty="0">
                <a:solidFill>
                  <a:srgbClr val="000000"/>
                </a:solidFill>
                <a:latin typeface="Times New Roman" panose="02020603050405020304" pitchFamily="18" charset="0"/>
                <a:cs typeface="Times New Roman" panose="02020603050405020304" pitchFamily="18" charset="0"/>
              </a:rPr>
              <a:t>, a sample of carbon dioxide gas is</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165 kPa, and standard temperature.  If it is heated up to 349 K,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on this gas?</a:t>
            </a:r>
          </a:p>
          <a:p>
            <a:endParaRPr lang="en-US" dirty="0">
              <a:solidFill>
                <a:prstClr val="black"/>
              </a:solidFill>
            </a:endParaRPr>
          </a:p>
        </p:txBody>
      </p:sp>
      <p:sp>
        <p:nvSpPr>
          <p:cNvPr id="6" name="TextBox 5">
            <a:extLst>
              <a:ext uri="{FF2B5EF4-FFF2-40B4-BE49-F238E27FC236}">
                <a16:creationId xmlns:a16="http://schemas.microsoft.com/office/drawing/2014/main" id="{2914A5AD-656A-43B1-BF64-CFA4E42D8BB9}"/>
              </a:ext>
            </a:extLst>
          </p:cNvPr>
          <p:cNvSpPr txBox="1"/>
          <p:nvPr/>
        </p:nvSpPr>
        <p:spPr>
          <a:xfrm>
            <a:off x="1977189" y="3372700"/>
            <a:ext cx="1804737" cy="1461939"/>
          </a:xfrm>
          <a:prstGeom prst="rect">
            <a:avLst/>
          </a:prstGeom>
          <a:noFill/>
        </p:spPr>
        <p:txBody>
          <a:bodyPr wrap="square" rtlCol="0">
            <a:spAutoFit/>
          </a:bodyPr>
          <a:lstStyle/>
          <a:p>
            <a:pPr algn="ctr"/>
            <a:r>
              <a:rPr lang="en-US" sz="4000" dirty="0"/>
              <a:t>165 kPa</a:t>
            </a:r>
            <a:br>
              <a:rPr lang="en-US" sz="4000" dirty="0"/>
            </a:br>
            <a:br>
              <a:rPr lang="en-US" sz="900" dirty="0"/>
            </a:br>
            <a:r>
              <a:rPr lang="en-US" sz="4000" dirty="0"/>
              <a:t>273 K</a:t>
            </a:r>
          </a:p>
        </p:txBody>
      </p:sp>
      <p:sp>
        <p:nvSpPr>
          <p:cNvPr id="7" name="Text Box 5">
            <a:extLst>
              <a:ext uri="{FF2B5EF4-FFF2-40B4-BE49-F238E27FC236}">
                <a16:creationId xmlns:a16="http://schemas.microsoft.com/office/drawing/2014/main" id="{986A2177-656A-4FA9-9FF7-60AF0CE2F6B2}"/>
              </a:ext>
            </a:extLst>
          </p:cNvPr>
          <p:cNvSpPr txBox="1">
            <a:spLocks noChangeArrowheads="1"/>
          </p:cNvSpPr>
          <p:nvPr/>
        </p:nvSpPr>
        <p:spPr bwMode="auto">
          <a:xfrm>
            <a:off x="3998495" y="3378466"/>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8" name="TextBox 7">
            <a:extLst>
              <a:ext uri="{FF2B5EF4-FFF2-40B4-BE49-F238E27FC236}">
                <a16:creationId xmlns:a16="http://schemas.microsoft.com/office/drawing/2014/main" id="{8ACE1672-A8A2-45E5-AFED-9C1975525D61}"/>
              </a:ext>
            </a:extLst>
          </p:cNvPr>
          <p:cNvSpPr txBox="1"/>
          <p:nvPr/>
        </p:nvSpPr>
        <p:spPr>
          <a:xfrm>
            <a:off x="5053263" y="3378466"/>
            <a:ext cx="1804737" cy="1461939"/>
          </a:xfrm>
          <a:prstGeom prst="rect">
            <a:avLst/>
          </a:prstGeom>
          <a:noFill/>
        </p:spPr>
        <p:txBody>
          <a:bodyPr wrap="square" rtlCol="0">
            <a:spAutoFit/>
          </a:bodyPr>
          <a:lstStyle/>
          <a:p>
            <a:pPr algn="ctr"/>
            <a:r>
              <a:rPr lang="en-US" sz="4000" dirty="0">
                <a:solidFill>
                  <a:srgbClr val="FF0000"/>
                </a:solidFill>
              </a:rPr>
              <a:t>P</a:t>
            </a:r>
            <a:r>
              <a:rPr lang="en-US" sz="4000" baseline="-25000" dirty="0">
                <a:solidFill>
                  <a:srgbClr val="FF0000"/>
                </a:solidFill>
              </a:rPr>
              <a:t>2</a:t>
            </a:r>
            <a:br>
              <a:rPr lang="en-US" sz="900" dirty="0">
                <a:solidFill>
                  <a:srgbClr val="FF0000"/>
                </a:solidFill>
              </a:rPr>
            </a:br>
            <a:br>
              <a:rPr lang="en-US" sz="900" dirty="0">
                <a:solidFill>
                  <a:srgbClr val="FF0000"/>
                </a:solidFill>
              </a:rPr>
            </a:br>
            <a:r>
              <a:rPr lang="en-US" sz="4000" dirty="0">
                <a:solidFill>
                  <a:srgbClr val="FF0000"/>
                </a:solidFill>
              </a:rPr>
              <a:t>349 K</a:t>
            </a:r>
          </a:p>
        </p:txBody>
      </p:sp>
      <p:cxnSp>
        <p:nvCxnSpPr>
          <p:cNvPr id="9" name="Straight Connector 8">
            <a:extLst>
              <a:ext uri="{FF2B5EF4-FFF2-40B4-BE49-F238E27FC236}">
                <a16:creationId xmlns:a16="http://schemas.microsoft.com/office/drawing/2014/main" id="{16C6E396-8415-484D-8DEA-6B7F79609870}"/>
              </a:ext>
            </a:extLst>
          </p:cNvPr>
          <p:cNvCxnSpPr>
            <a:endCxn id="6" idx="3"/>
          </p:cNvCxnSpPr>
          <p:nvPr/>
        </p:nvCxnSpPr>
        <p:spPr>
          <a:xfrm flipV="1">
            <a:off x="1824789" y="4103670"/>
            <a:ext cx="1957137" cy="57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7E890B-9368-494E-AB88-7F2A0C1D93EB}"/>
              </a:ext>
            </a:extLst>
          </p:cNvPr>
          <p:cNvCxnSpPr/>
          <p:nvPr/>
        </p:nvCxnSpPr>
        <p:spPr>
          <a:xfrm flipV="1">
            <a:off x="4872789" y="4124572"/>
            <a:ext cx="1957137" cy="5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3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95600" y="1676503"/>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 T</a:t>
            </a:r>
            <a:r>
              <a:rPr lang="en-US" altLang="en-US" sz="4800" baseline="-25000" dirty="0">
                <a:solidFill>
                  <a:srgbClr val="000000"/>
                </a:solidFill>
              </a:rPr>
              <a:t>1</a:t>
            </a:r>
          </a:p>
        </p:txBody>
      </p:sp>
      <p:sp>
        <p:nvSpPr>
          <p:cNvPr id="3" name="Text Box 5"/>
          <p:cNvSpPr txBox="1">
            <a:spLocks noChangeArrowheads="1"/>
          </p:cNvSpPr>
          <p:nvPr/>
        </p:nvSpPr>
        <p:spPr bwMode="auto">
          <a:xfrm>
            <a:off x="3962400" y="167650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385511" y="1672441"/>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76200" y="152400"/>
            <a:ext cx="9067800" cy="1846659"/>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11.  With VOLUME CONSTANT, we cancel out the volumes first.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 constant volume of 450.0 mL</a:t>
            </a:r>
            <a:r>
              <a:rPr lang="en-US" altLang="en-US" sz="2400" dirty="0">
                <a:solidFill>
                  <a:srgbClr val="000000"/>
                </a:solidFill>
                <a:latin typeface="Times New Roman" panose="02020603050405020304" pitchFamily="18" charset="0"/>
                <a:cs typeface="Times New Roman" panose="02020603050405020304" pitchFamily="18" charset="0"/>
              </a:rPr>
              <a:t>, a sample of carbon dioxide gas is</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165 kPa, and standard temperature.  If it is heated up to 349 K,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on this gas?</a:t>
            </a:r>
          </a:p>
          <a:p>
            <a:endParaRPr lang="en-US" dirty="0">
              <a:solidFill>
                <a:prstClr val="black"/>
              </a:solidFill>
            </a:endParaRPr>
          </a:p>
        </p:txBody>
      </p:sp>
      <p:sp>
        <p:nvSpPr>
          <p:cNvPr id="6" name="TextBox 5">
            <a:extLst>
              <a:ext uri="{FF2B5EF4-FFF2-40B4-BE49-F238E27FC236}">
                <a16:creationId xmlns:a16="http://schemas.microsoft.com/office/drawing/2014/main" id="{2914A5AD-656A-43B1-BF64-CFA4E42D8BB9}"/>
              </a:ext>
            </a:extLst>
          </p:cNvPr>
          <p:cNvSpPr txBox="1"/>
          <p:nvPr/>
        </p:nvSpPr>
        <p:spPr>
          <a:xfrm>
            <a:off x="1977189" y="3372700"/>
            <a:ext cx="1804737" cy="1461939"/>
          </a:xfrm>
          <a:prstGeom prst="rect">
            <a:avLst/>
          </a:prstGeom>
          <a:noFill/>
        </p:spPr>
        <p:txBody>
          <a:bodyPr wrap="square" rtlCol="0">
            <a:spAutoFit/>
          </a:bodyPr>
          <a:lstStyle/>
          <a:p>
            <a:pPr algn="ctr"/>
            <a:r>
              <a:rPr lang="en-US" sz="4000" dirty="0"/>
              <a:t>165 kPa</a:t>
            </a:r>
            <a:br>
              <a:rPr lang="en-US" sz="4000" dirty="0"/>
            </a:br>
            <a:br>
              <a:rPr lang="en-US" sz="900" dirty="0"/>
            </a:br>
            <a:r>
              <a:rPr lang="en-US" sz="4000" dirty="0"/>
              <a:t>273 K</a:t>
            </a:r>
          </a:p>
        </p:txBody>
      </p:sp>
      <p:sp>
        <p:nvSpPr>
          <p:cNvPr id="7" name="Text Box 5">
            <a:extLst>
              <a:ext uri="{FF2B5EF4-FFF2-40B4-BE49-F238E27FC236}">
                <a16:creationId xmlns:a16="http://schemas.microsoft.com/office/drawing/2014/main" id="{986A2177-656A-4FA9-9FF7-60AF0CE2F6B2}"/>
              </a:ext>
            </a:extLst>
          </p:cNvPr>
          <p:cNvSpPr txBox="1">
            <a:spLocks noChangeArrowheads="1"/>
          </p:cNvSpPr>
          <p:nvPr/>
        </p:nvSpPr>
        <p:spPr bwMode="auto">
          <a:xfrm>
            <a:off x="3998495" y="3378466"/>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8" name="TextBox 7">
            <a:extLst>
              <a:ext uri="{FF2B5EF4-FFF2-40B4-BE49-F238E27FC236}">
                <a16:creationId xmlns:a16="http://schemas.microsoft.com/office/drawing/2014/main" id="{8ACE1672-A8A2-45E5-AFED-9C1975525D61}"/>
              </a:ext>
            </a:extLst>
          </p:cNvPr>
          <p:cNvSpPr txBox="1"/>
          <p:nvPr/>
        </p:nvSpPr>
        <p:spPr>
          <a:xfrm>
            <a:off x="5053263" y="3378466"/>
            <a:ext cx="1804737" cy="1461939"/>
          </a:xfrm>
          <a:prstGeom prst="rect">
            <a:avLst/>
          </a:prstGeom>
          <a:noFill/>
        </p:spPr>
        <p:txBody>
          <a:bodyPr wrap="square" rtlCol="0">
            <a:spAutoFit/>
          </a:bodyPr>
          <a:lstStyle/>
          <a:p>
            <a:pPr algn="ctr"/>
            <a:r>
              <a:rPr lang="en-US" sz="4000" dirty="0">
                <a:solidFill>
                  <a:srgbClr val="FF0000"/>
                </a:solidFill>
              </a:rPr>
              <a:t>P</a:t>
            </a:r>
            <a:r>
              <a:rPr lang="en-US" sz="4000" baseline="-25000" dirty="0">
                <a:solidFill>
                  <a:srgbClr val="FF0000"/>
                </a:solidFill>
              </a:rPr>
              <a:t>2</a:t>
            </a:r>
            <a:br>
              <a:rPr lang="en-US" sz="900" dirty="0">
                <a:solidFill>
                  <a:srgbClr val="FF0000"/>
                </a:solidFill>
              </a:rPr>
            </a:br>
            <a:br>
              <a:rPr lang="en-US" sz="900" dirty="0">
                <a:solidFill>
                  <a:srgbClr val="FF0000"/>
                </a:solidFill>
              </a:rPr>
            </a:br>
            <a:r>
              <a:rPr lang="en-US" sz="4000" dirty="0">
                <a:solidFill>
                  <a:srgbClr val="FF0000"/>
                </a:solidFill>
              </a:rPr>
              <a:t>349 K</a:t>
            </a:r>
          </a:p>
        </p:txBody>
      </p:sp>
      <p:cxnSp>
        <p:nvCxnSpPr>
          <p:cNvPr id="9" name="Straight Connector 8">
            <a:extLst>
              <a:ext uri="{FF2B5EF4-FFF2-40B4-BE49-F238E27FC236}">
                <a16:creationId xmlns:a16="http://schemas.microsoft.com/office/drawing/2014/main" id="{16C6E396-8415-484D-8DEA-6B7F79609870}"/>
              </a:ext>
            </a:extLst>
          </p:cNvPr>
          <p:cNvCxnSpPr>
            <a:endCxn id="6" idx="3"/>
          </p:cNvCxnSpPr>
          <p:nvPr/>
        </p:nvCxnSpPr>
        <p:spPr>
          <a:xfrm flipV="1">
            <a:off x="1824789" y="4103670"/>
            <a:ext cx="1957137" cy="57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7E890B-9368-494E-AB88-7F2A0C1D93EB}"/>
              </a:ext>
            </a:extLst>
          </p:cNvPr>
          <p:cNvCxnSpPr/>
          <p:nvPr/>
        </p:nvCxnSpPr>
        <p:spPr>
          <a:xfrm flipV="1">
            <a:off x="4872789" y="4124572"/>
            <a:ext cx="1957137" cy="5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E10A93-212B-4EB7-BB3D-091A413F3C8F}"/>
              </a:ext>
            </a:extLst>
          </p:cNvPr>
          <p:cNvSpPr txBox="1"/>
          <p:nvPr/>
        </p:nvSpPr>
        <p:spPr>
          <a:xfrm>
            <a:off x="6626" y="5105400"/>
            <a:ext cx="9137374" cy="1569660"/>
          </a:xfrm>
          <a:prstGeom prst="rect">
            <a:avLst/>
          </a:prstGeom>
          <a:noFill/>
        </p:spPr>
        <p:txBody>
          <a:bodyPr wrap="square" rtlCol="0">
            <a:spAutoFit/>
          </a:bodyPr>
          <a:lstStyle/>
          <a:p>
            <a:pPr algn="ctr"/>
            <a:r>
              <a:rPr lang="en-US" sz="4800" dirty="0"/>
              <a:t>        (P</a:t>
            </a:r>
            <a:r>
              <a:rPr lang="en-US" sz="4800" baseline="-25000" dirty="0"/>
              <a:t>2</a:t>
            </a:r>
            <a:r>
              <a:rPr lang="en-US" sz="4800" dirty="0"/>
              <a:t>)(273 K)  =  (165 kPa)(349 K)</a:t>
            </a:r>
          </a:p>
          <a:p>
            <a:pPr algn="ctr"/>
            <a:r>
              <a:rPr lang="en-US" sz="4800" dirty="0">
                <a:solidFill>
                  <a:srgbClr val="0000FF"/>
                </a:solidFill>
              </a:rPr>
              <a:t>         </a:t>
            </a:r>
          </a:p>
        </p:txBody>
      </p:sp>
    </p:spTree>
    <p:extLst>
      <p:ext uri="{BB962C8B-B14F-4D97-AF65-F5344CB8AC3E}">
        <p14:creationId xmlns:p14="http://schemas.microsoft.com/office/powerpoint/2010/main" val="2512443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95600" y="1676503"/>
            <a:ext cx="11710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 T</a:t>
            </a:r>
            <a:r>
              <a:rPr lang="en-US" altLang="en-US" sz="4800" baseline="-25000" dirty="0">
                <a:solidFill>
                  <a:srgbClr val="000000"/>
                </a:solidFill>
              </a:rPr>
              <a:t>1</a:t>
            </a:r>
          </a:p>
        </p:txBody>
      </p:sp>
      <p:sp>
        <p:nvSpPr>
          <p:cNvPr id="3" name="Text Box 5"/>
          <p:cNvSpPr txBox="1">
            <a:spLocks noChangeArrowheads="1"/>
          </p:cNvSpPr>
          <p:nvPr/>
        </p:nvSpPr>
        <p:spPr bwMode="auto">
          <a:xfrm>
            <a:off x="3962400" y="167650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4" name="Text Box 6"/>
          <p:cNvSpPr txBox="1">
            <a:spLocks noChangeArrowheads="1"/>
          </p:cNvSpPr>
          <p:nvPr/>
        </p:nvSpPr>
        <p:spPr bwMode="auto">
          <a:xfrm>
            <a:off x="4385511" y="1672441"/>
            <a:ext cx="18288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FF0000"/>
                </a:solidFill>
              </a:rPr>
              <a:t>P</a:t>
            </a:r>
            <a:r>
              <a:rPr lang="en-US" altLang="en-US" sz="1800" u="sng" dirty="0">
                <a:solidFill>
                  <a:srgbClr val="FF0000"/>
                </a:solidFill>
              </a:rPr>
              <a:t>2</a:t>
            </a:r>
            <a:br>
              <a:rPr lang="en-US" altLang="en-US" sz="4800" u="sng" dirty="0">
                <a:solidFill>
                  <a:srgbClr val="FF0000"/>
                </a:solidFill>
              </a:rPr>
            </a:br>
            <a:r>
              <a:rPr lang="en-US" altLang="en-US" sz="4800" dirty="0">
                <a:solidFill>
                  <a:srgbClr val="FF0000"/>
                </a:solidFill>
              </a:rPr>
              <a:t> T</a:t>
            </a:r>
            <a:r>
              <a:rPr lang="en-US" altLang="en-US" sz="48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5" name="TextBox 4"/>
          <p:cNvSpPr txBox="1"/>
          <p:nvPr/>
        </p:nvSpPr>
        <p:spPr>
          <a:xfrm>
            <a:off x="76200" y="152400"/>
            <a:ext cx="9067800" cy="1846659"/>
          </a:xfrm>
          <a:prstGeom prst="rect">
            <a:avLst/>
          </a:prstGeom>
          <a:noFill/>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11.  With VOLUME CONSTANT, we cancel out the volumes first.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At a constant volume of 450.0 mL</a:t>
            </a:r>
            <a:r>
              <a:rPr lang="en-US" altLang="en-US" sz="2400" dirty="0">
                <a:solidFill>
                  <a:srgbClr val="000000"/>
                </a:solidFill>
                <a:latin typeface="Times New Roman" panose="02020603050405020304" pitchFamily="18" charset="0"/>
                <a:cs typeface="Times New Roman" panose="02020603050405020304" pitchFamily="18" charset="0"/>
              </a:rPr>
              <a:t>, a sample of carbon dioxide gas is</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at 165 kPa, and standard temperature.  If it is heated up to 349 K,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what is the new pressure on this gas?</a:t>
            </a:r>
          </a:p>
          <a:p>
            <a:endParaRPr lang="en-US" dirty="0">
              <a:solidFill>
                <a:prstClr val="black"/>
              </a:solidFill>
            </a:endParaRPr>
          </a:p>
        </p:txBody>
      </p:sp>
      <p:sp>
        <p:nvSpPr>
          <p:cNvPr id="6" name="TextBox 5">
            <a:extLst>
              <a:ext uri="{FF2B5EF4-FFF2-40B4-BE49-F238E27FC236}">
                <a16:creationId xmlns:a16="http://schemas.microsoft.com/office/drawing/2014/main" id="{2914A5AD-656A-43B1-BF64-CFA4E42D8BB9}"/>
              </a:ext>
            </a:extLst>
          </p:cNvPr>
          <p:cNvSpPr txBox="1"/>
          <p:nvPr/>
        </p:nvSpPr>
        <p:spPr>
          <a:xfrm>
            <a:off x="1977189" y="3372700"/>
            <a:ext cx="1804737" cy="1461939"/>
          </a:xfrm>
          <a:prstGeom prst="rect">
            <a:avLst/>
          </a:prstGeom>
          <a:noFill/>
        </p:spPr>
        <p:txBody>
          <a:bodyPr wrap="square" rtlCol="0">
            <a:spAutoFit/>
          </a:bodyPr>
          <a:lstStyle/>
          <a:p>
            <a:pPr algn="ctr"/>
            <a:r>
              <a:rPr lang="en-US" sz="4000" dirty="0"/>
              <a:t>165 kPa</a:t>
            </a:r>
            <a:br>
              <a:rPr lang="en-US" sz="4000" dirty="0"/>
            </a:br>
            <a:br>
              <a:rPr lang="en-US" sz="900" dirty="0"/>
            </a:br>
            <a:r>
              <a:rPr lang="en-US" sz="4000" dirty="0"/>
              <a:t>273 K</a:t>
            </a:r>
          </a:p>
        </p:txBody>
      </p:sp>
      <p:sp>
        <p:nvSpPr>
          <p:cNvPr id="7" name="Text Box 5">
            <a:extLst>
              <a:ext uri="{FF2B5EF4-FFF2-40B4-BE49-F238E27FC236}">
                <a16:creationId xmlns:a16="http://schemas.microsoft.com/office/drawing/2014/main" id="{986A2177-656A-4FA9-9FF7-60AF0CE2F6B2}"/>
              </a:ext>
            </a:extLst>
          </p:cNvPr>
          <p:cNvSpPr txBox="1">
            <a:spLocks noChangeArrowheads="1"/>
          </p:cNvSpPr>
          <p:nvPr/>
        </p:nvSpPr>
        <p:spPr bwMode="auto">
          <a:xfrm>
            <a:off x="3998495" y="3378466"/>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8" name="TextBox 7">
            <a:extLst>
              <a:ext uri="{FF2B5EF4-FFF2-40B4-BE49-F238E27FC236}">
                <a16:creationId xmlns:a16="http://schemas.microsoft.com/office/drawing/2014/main" id="{8ACE1672-A8A2-45E5-AFED-9C1975525D61}"/>
              </a:ext>
            </a:extLst>
          </p:cNvPr>
          <p:cNvSpPr txBox="1"/>
          <p:nvPr/>
        </p:nvSpPr>
        <p:spPr>
          <a:xfrm>
            <a:off x="5053263" y="3378466"/>
            <a:ext cx="1804737" cy="1461939"/>
          </a:xfrm>
          <a:prstGeom prst="rect">
            <a:avLst/>
          </a:prstGeom>
          <a:noFill/>
        </p:spPr>
        <p:txBody>
          <a:bodyPr wrap="square" rtlCol="0">
            <a:spAutoFit/>
          </a:bodyPr>
          <a:lstStyle/>
          <a:p>
            <a:pPr algn="ctr"/>
            <a:r>
              <a:rPr lang="en-US" sz="4000" dirty="0">
                <a:solidFill>
                  <a:srgbClr val="FF0000"/>
                </a:solidFill>
              </a:rPr>
              <a:t>P</a:t>
            </a:r>
            <a:r>
              <a:rPr lang="en-US" sz="4000" baseline="-25000" dirty="0">
                <a:solidFill>
                  <a:srgbClr val="FF0000"/>
                </a:solidFill>
              </a:rPr>
              <a:t>2</a:t>
            </a:r>
            <a:br>
              <a:rPr lang="en-US" sz="900" dirty="0">
                <a:solidFill>
                  <a:srgbClr val="FF0000"/>
                </a:solidFill>
              </a:rPr>
            </a:br>
            <a:br>
              <a:rPr lang="en-US" sz="900" dirty="0">
                <a:solidFill>
                  <a:srgbClr val="FF0000"/>
                </a:solidFill>
              </a:rPr>
            </a:br>
            <a:r>
              <a:rPr lang="en-US" sz="4000" dirty="0">
                <a:solidFill>
                  <a:srgbClr val="FF0000"/>
                </a:solidFill>
              </a:rPr>
              <a:t>349 K</a:t>
            </a:r>
          </a:p>
        </p:txBody>
      </p:sp>
      <p:cxnSp>
        <p:nvCxnSpPr>
          <p:cNvPr id="9" name="Straight Connector 8">
            <a:extLst>
              <a:ext uri="{FF2B5EF4-FFF2-40B4-BE49-F238E27FC236}">
                <a16:creationId xmlns:a16="http://schemas.microsoft.com/office/drawing/2014/main" id="{16C6E396-8415-484D-8DEA-6B7F79609870}"/>
              </a:ext>
            </a:extLst>
          </p:cNvPr>
          <p:cNvCxnSpPr>
            <a:endCxn id="6" idx="3"/>
          </p:cNvCxnSpPr>
          <p:nvPr/>
        </p:nvCxnSpPr>
        <p:spPr>
          <a:xfrm flipV="1">
            <a:off x="1824789" y="4103670"/>
            <a:ext cx="1957137" cy="57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7E890B-9368-494E-AB88-7F2A0C1D93EB}"/>
              </a:ext>
            </a:extLst>
          </p:cNvPr>
          <p:cNvCxnSpPr/>
          <p:nvPr/>
        </p:nvCxnSpPr>
        <p:spPr>
          <a:xfrm flipV="1">
            <a:off x="4872789" y="4124572"/>
            <a:ext cx="1957137" cy="5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E10A93-212B-4EB7-BB3D-091A413F3C8F}"/>
              </a:ext>
            </a:extLst>
          </p:cNvPr>
          <p:cNvSpPr txBox="1"/>
          <p:nvPr/>
        </p:nvSpPr>
        <p:spPr>
          <a:xfrm>
            <a:off x="6626" y="5105400"/>
            <a:ext cx="9137374" cy="1569660"/>
          </a:xfrm>
          <a:prstGeom prst="rect">
            <a:avLst/>
          </a:prstGeom>
          <a:noFill/>
        </p:spPr>
        <p:txBody>
          <a:bodyPr wrap="square" rtlCol="0">
            <a:spAutoFit/>
          </a:bodyPr>
          <a:lstStyle/>
          <a:p>
            <a:pPr algn="ctr"/>
            <a:r>
              <a:rPr lang="en-US" sz="4800" dirty="0"/>
              <a:t>        (P</a:t>
            </a:r>
            <a:r>
              <a:rPr lang="en-US" sz="4800" baseline="-25000" dirty="0"/>
              <a:t>2</a:t>
            </a:r>
            <a:r>
              <a:rPr lang="en-US" sz="4800" dirty="0"/>
              <a:t>)(273 K)  =  (165 kPa)(349 K)</a:t>
            </a:r>
          </a:p>
          <a:p>
            <a:pPr algn="ctr"/>
            <a:r>
              <a:rPr lang="en-US" sz="4800" dirty="0">
                <a:solidFill>
                  <a:srgbClr val="0000FF"/>
                </a:solidFill>
              </a:rPr>
              <a:t>        P</a:t>
            </a:r>
            <a:r>
              <a:rPr lang="en-US" sz="4800" baseline="-25000" dirty="0">
                <a:solidFill>
                  <a:srgbClr val="0000FF"/>
                </a:solidFill>
              </a:rPr>
              <a:t>2  </a:t>
            </a:r>
            <a:r>
              <a:rPr lang="en-US" sz="4800" dirty="0">
                <a:solidFill>
                  <a:srgbClr val="0000FF"/>
                </a:solidFill>
              </a:rPr>
              <a:t>= 211 kPa</a:t>
            </a:r>
          </a:p>
        </p:txBody>
      </p:sp>
    </p:spTree>
    <p:extLst>
      <p:ext uri="{BB962C8B-B14F-4D97-AF65-F5344CB8AC3E}">
        <p14:creationId xmlns:p14="http://schemas.microsoft.com/office/powerpoint/2010/main" val="1263523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12AB4D3-EE7D-4AF9-8698-00ECFADB7E1F}"/>
              </a:ext>
            </a:extLst>
          </p:cNvPr>
          <p:cNvGraphicFramePr>
            <a:graphicFrameLocks noGrp="1"/>
          </p:cNvGraphicFramePr>
          <p:nvPr/>
        </p:nvGraphicFramePr>
        <p:xfrm>
          <a:off x="152400" y="521732"/>
          <a:ext cx="8839200" cy="6183868"/>
        </p:xfrm>
        <a:graphic>
          <a:graphicData uri="http://schemas.openxmlformats.org/drawingml/2006/table">
            <a:tbl>
              <a:tblPr/>
              <a:tblGrid>
                <a:gridCol w="2288808">
                  <a:extLst>
                    <a:ext uri="{9D8B030D-6E8A-4147-A177-3AD203B41FA5}">
                      <a16:colId xmlns:a16="http://schemas.microsoft.com/office/drawing/2014/main" val="4069404201"/>
                    </a:ext>
                  </a:extLst>
                </a:gridCol>
                <a:gridCol w="2576106">
                  <a:extLst>
                    <a:ext uri="{9D8B030D-6E8A-4147-A177-3AD203B41FA5}">
                      <a16:colId xmlns:a16="http://schemas.microsoft.com/office/drawing/2014/main" val="1347046325"/>
                    </a:ext>
                  </a:extLst>
                </a:gridCol>
                <a:gridCol w="1762086">
                  <a:extLst>
                    <a:ext uri="{9D8B030D-6E8A-4147-A177-3AD203B41FA5}">
                      <a16:colId xmlns:a16="http://schemas.microsoft.com/office/drawing/2014/main" val="1670144342"/>
                    </a:ext>
                  </a:extLst>
                </a:gridCol>
                <a:gridCol w="2212200">
                  <a:extLst>
                    <a:ext uri="{9D8B030D-6E8A-4147-A177-3AD203B41FA5}">
                      <a16:colId xmlns:a16="http://schemas.microsoft.com/office/drawing/2014/main" val="503815057"/>
                    </a:ext>
                  </a:extLst>
                </a:gridCol>
              </a:tblGrid>
              <a:tr h="1224572">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Review Guide</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a:ln>
                            <a:noFill/>
                          </a:ln>
                          <a:solidFill>
                            <a:srgbClr val="000000"/>
                          </a:solidFill>
                          <a:effectLst/>
                          <a:latin typeface="Times New Roman" panose="02020603050405020304" pitchFamily="18" charset="0"/>
                        </a:rPr>
                        <a:t>formula</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Show a simple graph of this</a:t>
                      </a:r>
                      <a:br>
                        <a:rPr lang="en-US" sz="1600" kern="1200" dirty="0">
                          <a:ln>
                            <a:noFill/>
                          </a:ln>
                          <a:solidFill>
                            <a:srgbClr val="000000"/>
                          </a:solidFill>
                          <a:effectLst/>
                          <a:latin typeface="Times New Roman" panose="02020603050405020304" pitchFamily="18" charset="0"/>
                        </a:rPr>
                      </a:br>
                      <a:r>
                        <a:rPr lang="en-US" sz="1600" kern="1200" dirty="0">
                          <a:ln>
                            <a:noFill/>
                          </a:ln>
                          <a:solidFill>
                            <a:srgbClr val="000000"/>
                          </a:solidFill>
                          <a:effectLst/>
                          <a:latin typeface="Times New Roman" panose="02020603050405020304" pitchFamily="18" charset="0"/>
                        </a:rPr>
                        <a:t>relationship</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a:ln>
                            <a:noFill/>
                          </a:ln>
                          <a:solidFill>
                            <a:srgbClr val="000000"/>
                          </a:solidFill>
                          <a:effectLst/>
                          <a:latin typeface="Times New Roman" panose="02020603050405020304" pitchFamily="18" charset="0"/>
                        </a:rPr>
                        <a:t>Name this relationship as </a:t>
                      </a:r>
                      <a:br>
                        <a:rPr lang="en-US" sz="1600" kern="1200">
                          <a:ln>
                            <a:noFill/>
                          </a:ln>
                          <a:solidFill>
                            <a:srgbClr val="000000"/>
                          </a:solidFill>
                          <a:effectLst/>
                          <a:latin typeface="Times New Roman" panose="02020603050405020304" pitchFamily="18" charset="0"/>
                        </a:rPr>
                      </a:br>
                      <a:r>
                        <a:rPr lang="en-US" sz="1600" b="1" i="1" kern="1200">
                          <a:ln>
                            <a:noFill/>
                          </a:ln>
                          <a:solidFill>
                            <a:srgbClr val="000000"/>
                          </a:solidFill>
                          <a:effectLst/>
                          <a:latin typeface="Times New Roman" panose="02020603050405020304" pitchFamily="18" charset="0"/>
                        </a:rPr>
                        <a:t>inversely or directly </a:t>
                      </a:r>
                      <a:br>
                        <a:rPr lang="en-US" sz="1600" b="1" i="1" kern="1200">
                          <a:ln>
                            <a:noFill/>
                          </a:ln>
                          <a:solidFill>
                            <a:srgbClr val="000000"/>
                          </a:solidFill>
                          <a:effectLst/>
                          <a:latin typeface="Times New Roman" panose="02020603050405020304" pitchFamily="18" charset="0"/>
                        </a:rPr>
                      </a:br>
                      <a:r>
                        <a:rPr lang="en-US" sz="1600" i="1" kern="1200">
                          <a:ln>
                            <a:noFill/>
                          </a:ln>
                          <a:solidFill>
                            <a:srgbClr val="000000"/>
                          </a:solidFill>
                          <a:effectLst/>
                          <a:latin typeface="Times New Roman" panose="02020603050405020304" pitchFamily="18" charset="0"/>
                        </a:rPr>
                        <a:t>proportional. Or both.</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577582"/>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US" sz="1600" kern="1400">
                          <a:ln>
                            <a:noFill/>
                          </a:ln>
                          <a:solidFill>
                            <a:srgbClr val="000000"/>
                          </a:solidFill>
                          <a:effectLst/>
                          <a:latin typeface="Times New Roman" panose="02020603050405020304" pitchFamily="18" charset="0"/>
                        </a:rPr>
                        <a:t> </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4323"/>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 with constant temp:</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011537"/>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 with constant pressure:</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a:ln>
                            <a:noFill/>
                          </a:ln>
                          <a:solidFill>
                            <a:srgbClr val="000000"/>
                          </a:solidFill>
                          <a:effectLst/>
                          <a:latin typeface="Times New Roman" panose="02020603050405020304" pitchFamily="18" charset="0"/>
                        </a:rPr>
                        <a:t> </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a:ln>
                            <a:noFill/>
                          </a:ln>
                          <a:solidFill>
                            <a:srgbClr val="000000"/>
                          </a:solidFill>
                          <a:effectLst/>
                          <a:latin typeface="Times New Roman" panose="02020603050405020304" pitchFamily="18" charset="0"/>
                        </a:rPr>
                        <a:t> </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718031"/>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 with constant volume:</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a:ln>
                            <a:noFill/>
                          </a:ln>
                          <a:solidFill>
                            <a:srgbClr val="000000"/>
                          </a:solidFill>
                          <a:effectLst/>
                          <a:latin typeface="Times New Roman" panose="02020603050405020304" pitchFamily="18" charset="0"/>
                        </a:rPr>
                        <a:t> </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482858"/>
                  </a:ext>
                </a:extLst>
              </a:tr>
            </a:tbl>
          </a:graphicData>
        </a:graphic>
      </p:graphicFrame>
      <p:sp>
        <p:nvSpPr>
          <p:cNvPr id="3" name="Control 1">
            <a:extLst>
              <a:ext uri="{FF2B5EF4-FFF2-40B4-BE49-F238E27FC236}">
                <a16:creationId xmlns:a16="http://schemas.microsoft.com/office/drawing/2014/main" id="{67563783-858C-4B8E-85FC-D69781DED692}"/>
              </a:ext>
            </a:extLst>
          </p:cNvPr>
          <p:cNvSpPr>
            <a:spLocks noChangeArrowheads="1" noChangeShapeType="1"/>
          </p:cNvSpPr>
          <p:nvPr/>
        </p:nvSpPr>
        <p:spPr bwMode="auto">
          <a:xfrm rot="16200000">
            <a:off x="811213" y="3230563"/>
            <a:ext cx="9144000" cy="6797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6E0952B2-F71A-4B8F-B24B-806EDB938C7E}"/>
              </a:ext>
            </a:extLst>
          </p:cNvPr>
          <p:cNvSpPr txBox="1"/>
          <p:nvPr/>
        </p:nvSpPr>
        <p:spPr>
          <a:xfrm>
            <a:off x="152400" y="152400"/>
            <a:ext cx="8991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Fill in this chart to help you guide your way through ALL gas math problems</a:t>
            </a:r>
          </a:p>
        </p:txBody>
      </p:sp>
      <p:cxnSp>
        <p:nvCxnSpPr>
          <p:cNvPr id="6" name="Straight Connector 5">
            <a:extLst>
              <a:ext uri="{FF2B5EF4-FFF2-40B4-BE49-F238E27FC236}">
                <a16:creationId xmlns:a16="http://schemas.microsoft.com/office/drawing/2014/main" id="{8C14652C-CD5B-4260-A097-4C96C5D85C77}"/>
              </a:ext>
            </a:extLst>
          </p:cNvPr>
          <p:cNvCxnSpPr>
            <a:cxnSpLocks/>
          </p:cNvCxnSpPr>
          <p:nvPr/>
        </p:nvCxnSpPr>
        <p:spPr>
          <a:xfrm>
            <a:off x="5029200" y="1752600"/>
            <a:ext cx="1752600" cy="1234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2CC1A0-BDCB-4C17-8967-C8C37796858E}"/>
              </a:ext>
            </a:extLst>
          </p:cNvPr>
          <p:cNvCxnSpPr>
            <a:cxnSpLocks/>
          </p:cNvCxnSpPr>
          <p:nvPr/>
        </p:nvCxnSpPr>
        <p:spPr>
          <a:xfrm flipV="1">
            <a:off x="5029200" y="1752600"/>
            <a:ext cx="1752600" cy="1216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EA07F2-052A-4B3A-A16E-75A50E46F88C}"/>
              </a:ext>
            </a:extLst>
          </p:cNvPr>
          <p:cNvCxnSpPr/>
          <p:nvPr/>
        </p:nvCxnSpPr>
        <p:spPr>
          <a:xfrm>
            <a:off x="5383213" y="3124200"/>
            <a:ext cx="0" cy="9144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B97109D-A6F8-4167-8D7B-3D86088B2B26}"/>
              </a:ext>
            </a:extLst>
          </p:cNvPr>
          <p:cNvCxnSpPr>
            <a:cxnSpLocks/>
          </p:cNvCxnSpPr>
          <p:nvPr/>
        </p:nvCxnSpPr>
        <p:spPr>
          <a:xfrm flipH="1">
            <a:off x="5383213" y="4038600"/>
            <a:ext cx="1169987"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8D44320-943F-4EFA-A220-C3332287A594}"/>
              </a:ext>
            </a:extLst>
          </p:cNvPr>
          <p:cNvCxnSpPr/>
          <p:nvPr/>
        </p:nvCxnSpPr>
        <p:spPr>
          <a:xfrm>
            <a:off x="5410200" y="5562600"/>
            <a:ext cx="0" cy="9144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3DD7FB6-D7FA-4288-90B2-24E8E0217E79}"/>
              </a:ext>
            </a:extLst>
          </p:cNvPr>
          <p:cNvCxnSpPr>
            <a:cxnSpLocks/>
          </p:cNvCxnSpPr>
          <p:nvPr/>
        </p:nvCxnSpPr>
        <p:spPr>
          <a:xfrm flipH="1">
            <a:off x="5410200" y="6477000"/>
            <a:ext cx="116998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063010F-23D7-4A6D-B831-AC9173CD1CF8}"/>
              </a:ext>
            </a:extLst>
          </p:cNvPr>
          <p:cNvCxnSpPr/>
          <p:nvPr/>
        </p:nvCxnSpPr>
        <p:spPr>
          <a:xfrm>
            <a:off x="5383213" y="4343400"/>
            <a:ext cx="0" cy="9144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54CA56C-F7D4-4977-97C4-952A793FBFCB}"/>
              </a:ext>
            </a:extLst>
          </p:cNvPr>
          <p:cNvCxnSpPr>
            <a:cxnSpLocks/>
          </p:cNvCxnSpPr>
          <p:nvPr/>
        </p:nvCxnSpPr>
        <p:spPr>
          <a:xfrm flipH="1">
            <a:off x="5383212" y="5257800"/>
            <a:ext cx="116998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9496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12AB4D3-EE7D-4AF9-8698-00ECFADB7E1F}"/>
              </a:ext>
            </a:extLst>
          </p:cNvPr>
          <p:cNvGraphicFramePr>
            <a:graphicFrameLocks noGrp="1"/>
          </p:cNvGraphicFramePr>
          <p:nvPr/>
        </p:nvGraphicFramePr>
        <p:xfrm>
          <a:off x="152400" y="521732"/>
          <a:ext cx="8839200" cy="6183868"/>
        </p:xfrm>
        <a:graphic>
          <a:graphicData uri="http://schemas.openxmlformats.org/drawingml/2006/table">
            <a:tbl>
              <a:tblPr/>
              <a:tblGrid>
                <a:gridCol w="2288808">
                  <a:extLst>
                    <a:ext uri="{9D8B030D-6E8A-4147-A177-3AD203B41FA5}">
                      <a16:colId xmlns:a16="http://schemas.microsoft.com/office/drawing/2014/main" val="4069404201"/>
                    </a:ext>
                  </a:extLst>
                </a:gridCol>
                <a:gridCol w="2576106">
                  <a:extLst>
                    <a:ext uri="{9D8B030D-6E8A-4147-A177-3AD203B41FA5}">
                      <a16:colId xmlns:a16="http://schemas.microsoft.com/office/drawing/2014/main" val="1347046325"/>
                    </a:ext>
                  </a:extLst>
                </a:gridCol>
                <a:gridCol w="1762086">
                  <a:extLst>
                    <a:ext uri="{9D8B030D-6E8A-4147-A177-3AD203B41FA5}">
                      <a16:colId xmlns:a16="http://schemas.microsoft.com/office/drawing/2014/main" val="1670144342"/>
                    </a:ext>
                  </a:extLst>
                </a:gridCol>
                <a:gridCol w="2212200">
                  <a:extLst>
                    <a:ext uri="{9D8B030D-6E8A-4147-A177-3AD203B41FA5}">
                      <a16:colId xmlns:a16="http://schemas.microsoft.com/office/drawing/2014/main" val="503815057"/>
                    </a:ext>
                  </a:extLst>
                </a:gridCol>
              </a:tblGrid>
              <a:tr h="1224572">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Review Guide</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a:ln>
                            <a:noFill/>
                          </a:ln>
                          <a:solidFill>
                            <a:srgbClr val="000000"/>
                          </a:solidFill>
                          <a:effectLst/>
                          <a:latin typeface="Times New Roman" panose="02020603050405020304" pitchFamily="18" charset="0"/>
                        </a:rPr>
                        <a:t>formula</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Show a simple graph of this</a:t>
                      </a:r>
                      <a:br>
                        <a:rPr lang="en-US" sz="1600" kern="1200" dirty="0">
                          <a:ln>
                            <a:noFill/>
                          </a:ln>
                          <a:solidFill>
                            <a:srgbClr val="000000"/>
                          </a:solidFill>
                          <a:effectLst/>
                          <a:latin typeface="Times New Roman" panose="02020603050405020304" pitchFamily="18" charset="0"/>
                        </a:rPr>
                      </a:br>
                      <a:r>
                        <a:rPr lang="en-US" sz="1600" kern="1200" dirty="0">
                          <a:ln>
                            <a:noFill/>
                          </a:ln>
                          <a:solidFill>
                            <a:srgbClr val="000000"/>
                          </a:solidFill>
                          <a:effectLst/>
                          <a:latin typeface="Times New Roman" panose="02020603050405020304" pitchFamily="18" charset="0"/>
                        </a:rPr>
                        <a:t>relationship</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a:ln>
                            <a:noFill/>
                          </a:ln>
                          <a:solidFill>
                            <a:srgbClr val="000000"/>
                          </a:solidFill>
                          <a:effectLst/>
                          <a:latin typeface="Times New Roman" panose="02020603050405020304" pitchFamily="18" charset="0"/>
                        </a:rPr>
                        <a:t>Name this relationship as </a:t>
                      </a:r>
                      <a:br>
                        <a:rPr lang="en-US" sz="1600" kern="1200">
                          <a:ln>
                            <a:noFill/>
                          </a:ln>
                          <a:solidFill>
                            <a:srgbClr val="000000"/>
                          </a:solidFill>
                          <a:effectLst/>
                          <a:latin typeface="Times New Roman" panose="02020603050405020304" pitchFamily="18" charset="0"/>
                        </a:rPr>
                      </a:br>
                      <a:r>
                        <a:rPr lang="en-US" sz="1600" b="1" i="1" kern="1200">
                          <a:ln>
                            <a:noFill/>
                          </a:ln>
                          <a:solidFill>
                            <a:srgbClr val="000000"/>
                          </a:solidFill>
                          <a:effectLst/>
                          <a:latin typeface="Times New Roman" panose="02020603050405020304" pitchFamily="18" charset="0"/>
                        </a:rPr>
                        <a:t>inversely or directly </a:t>
                      </a:r>
                      <a:br>
                        <a:rPr lang="en-US" sz="1600" b="1" i="1" kern="1200">
                          <a:ln>
                            <a:noFill/>
                          </a:ln>
                          <a:solidFill>
                            <a:srgbClr val="000000"/>
                          </a:solidFill>
                          <a:effectLst/>
                          <a:latin typeface="Times New Roman" panose="02020603050405020304" pitchFamily="18" charset="0"/>
                        </a:rPr>
                      </a:br>
                      <a:r>
                        <a:rPr lang="en-US" sz="1600" i="1" kern="1200">
                          <a:ln>
                            <a:noFill/>
                          </a:ln>
                          <a:solidFill>
                            <a:srgbClr val="000000"/>
                          </a:solidFill>
                          <a:effectLst/>
                          <a:latin typeface="Times New Roman" panose="02020603050405020304" pitchFamily="18" charset="0"/>
                        </a:rPr>
                        <a:t>proportional. Or both.</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577582"/>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0"/>
                        </a:spcAft>
                      </a:pPr>
                      <a:r>
                        <a:rPr lang="en-US" sz="2000" kern="1400" dirty="0">
                          <a:ln>
                            <a:noFill/>
                          </a:ln>
                          <a:solidFill>
                            <a:srgbClr val="FF0000"/>
                          </a:solidFill>
                          <a:effectLst/>
                          <a:latin typeface="Times New Roman" panose="02020603050405020304" pitchFamily="18" charset="0"/>
                        </a:rPr>
                        <a:t> both inversely </a:t>
                      </a:r>
                      <a:br>
                        <a:rPr lang="en-US" sz="2000" kern="1400" dirty="0">
                          <a:ln>
                            <a:noFill/>
                          </a:ln>
                          <a:solidFill>
                            <a:srgbClr val="FF0000"/>
                          </a:solidFill>
                          <a:effectLst/>
                          <a:latin typeface="Times New Roman" panose="02020603050405020304" pitchFamily="18" charset="0"/>
                        </a:rPr>
                      </a:br>
                      <a:r>
                        <a:rPr lang="en-US" sz="2000" kern="1400" dirty="0">
                          <a:ln>
                            <a:noFill/>
                          </a:ln>
                          <a:solidFill>
                            <a:srgbClr val="FF0000"/>
                          </a:solidFill>
                          <a:effectLst/>
                          <a:latin typeface="Times New Roman" panose="02020603050405020304" pitchFamily="18" charset="0"/>
                        </a:rPr>
                        <a:t>and directly</a:t>
                      </a:r>
                      <a:endParaRPr lang="en-US" sz="2000" kern="1400" dirty="0">
                        <a:ln>
                          <a:noFill/>
                        </a:ln>
                        <a:solidFill>
                          <a:srgbClr val="FF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4323"/>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 with constant temp:</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dirty="0">
                          <a:ln>
                            <a:noFill/>
                          </a:ln>
                          <a:solidFill>
                            <a:srgbClr val="FF0000"/>
                          </a:solidFill>
                          <a:effectLst/>
                          <a:latin typeface="Times New Roman" panose="02020603050405020304" pitchFamily="18" charset="0"/>
                        </a:rPr>
                        <a:t> inversely</a:t>
                      </a:r>
                      <a:endParaRPr lang="en-US" sz="2000" kern="1400" dirty="0">
                        <a:ln>
                          <a:noFill/>
                        </a:ln>
                        <a:solidFill>
                          <a:srgbClr val="FF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011537"/>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 with constant pressure:</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dirty="0">
                          <a:ln>
                            <a:noFill/>
                          </a:ln>
                          <a:solidFill>
                            <a:srgbClr val="FF0000"/>
                          </a:solidFill>
                          <a:effectLst/>
                          <a:latin typeface="Times New Roman" panose="02020603050405020304" pitchFamily="18" charset="0"/>
                        </a:rPr>
                        <a:t> directly</a:t>
                      </a:r>
                      <a:endParaRPr lang="en-US" sz="2000" kern="1400" dirty="0">
                        <a:ln>
                          <a:noFill/>
                        </a:ln>
                        <a:solidFill>
                          <a:srgbClr val="FF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718031"/>
                  </a:ext>
                </a:extLst>
              </a:tr>
              <a:tr h="1239824">
                <a:tc>
                  <a:txBody>
                    <a:bodyPr/>
                    <a:lstStyle/>
                    <a:p>
                      <a:pPr marR="0" indent="0" algn="ctr" rtl="0">
                        <a:lnSpc>
                          <a:spcPct val="119000"/>
                        </a:lnSpc>
                        <a:spcBef>
                          <a:spcPts val="0"/>
                        </a:spcBef>
                        <a:spcAft>
                          <a:spcPts val="0"/>
                        </a:spcAft>
                      </a:pPr>
                      <a:r>
                        <a:rPr lang="en-US" sz="1600" kern="1200" dirty="0">
                          <a:ln>
                            <a:noFill/>
                          </a:ln>
                          <a:solidFill>
                            <a:srgbClr val="000000"/>
                          </a:solidFill>
                          <a:effectLst/>
                          <a:latin typeface="Times New Roman" panose="02020603050405020304" pitchFamily="18" charset="0"/>
                        </a:rPr>
                        <a:t>The combined gas law with constant volume:</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a:ln>
                            <a:noFill/>
                          </a:ln>
                          <a:solidFill>
                            <a:srgbClr val="000000"/>
                          </a:solidFill>
                          <a:effectLst/>
                          <a:latin typeface="Times New Roman" panose="02020603050405020304" pitchFamily="18" charset="0"/>
                        </a:rPr>
                        <a:t> </a:t>
                      </a:r>
                      <a:endParaRPr lang="en-US" sz="1600" kern="140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600" kern="1400" dirty="0">
                          <a:ln>
                            <a:noFill/>
                          </a:ln>
                          <a:solidFill>
                            <a:srgbClr val="000000"/>
                          </a:solidFill>
                          <a:effectLst/>
                          <a:latin typeface="Times New Roman" panose="02020603050405020304" pitchFamily="18" charset="0"/>
                        </a:rPr>
                        <a:t> </a:t>
                      </a:r>
                      <a:endParaRPr lang="en-US" sz="1600" kern="1400" dirty="0">
                        <a:ln>
                          <a:noFill/>
                        </a:ln>
                        <a:solidFill>
                          <a:srgbClr val="00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dirty="0">
                          <a:ln>
                            <a:noFill/>
                          </a:ln>
                          <a:solidFill>
                            <a:srgbClr val="FF0000"/>
                          </a:solidFill>
                          <a:effectLst/>
                          <a:latin typeface="Times New Roman" panose="02020603050405020304" pitchFamily="18" charset="0"/>
                        </a:rPr>
                        <a:t> directly</a:t>
                      </a:r>
                      <a:endParaRPr lang="en-US" sz="2000" kern="1400" dirty="0">
                        <a:ln>
                          <a:noFill/>
                        </a:ln>
                        <a:solidFill>
                          <a:srgbClr val="FF0000"/>
                        </a:solidFill>
                        <a:effectLst/>
                        <a:latin typeface="Calibri" panose="020F0502020204030204" pitchFamily="34" charset="0"/>
                      </a:endParaRPr>
                    </a:p>
                  </a:txBody>
                  <a:tcPr marL="60890" marR="60890" marT="30445" marB="304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482858"/>
                  </a:ext>
                </a:extLst>
              </a:tr>
            </a:tbl>
          </a:graphicData>
        </a:graphic>
      </p:graphicFrame>
      <p:sp>
        <p:nvSpPr>
          <p:cNvPr id="3" name="Control 1">
            <a:extLst>
              <a:ext uri="{FF2B5EF4-FFF2-40B4-BE49-F238E27FC236}">
                <a16:creationId xmlns:a16="http://schemas.microsoft.com/office/drawing/2014/main" id="{67563783-858C-4B8E-85FC-D69781DED692}"/>
              </a:ext>
            </a:extLst>
          </p:cNvPr>
          <p:cNvSpPr>
            <a:spLocks noChangeArrowheads="1" noChangeShapeType="1"/>
          </p:cNvSpPr>
          <p:nvPr/>
        </p:nvSpPr>
        <p:spPr bwMode="auto">
          <a:xfrm rot="16200000">
            <a:off x="811213" y="3230563"/>
            <a:ext cx="9144000" cy="6797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6E0952B2-F71A-4B8F-B24B-806EDB938C7E}"/>
              </a:ext>
            </a:extLst>
          </p:cNvPr>
          <p:cNvSpPr txBox="1"/>
          <p:nvPr/>
        </p:nvSpPr>
        <p:spPr>
          <a:xfrm>
            <a:off x="152400" y="152400"/>
            <a:ext cx="8629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12.  Fill in this chart to help you guide your way through ALL gas math problems</a:t>
            </a:r>
          </a:p>
        </p:txBody>
      </p:sp>
      <p:cxnSp>
        <p:nvCxnSpPr>
          <p:cNvPr id="6" name="Straight Connector 5">
            <a:extLst>
              <a:ext uri="{FF2B5EF4-FFF2-40B4-BE49-F238E27FC236}">
                <a16:creationId xmlns:a16="http://schemas.microsoft.com/office/drawing/2014/main" id="{8C14652C-CD5B-4260-A097-4C96C5D85C77}"/>
              </a:ext>
            </a:extLst>
          </p:cNvPr>
          <p:cNvCxnSpPr>
            <a:cxnSpLocks/>
          </p:cNvCxnSpPr>
          <p:nvPr/>
        </p:nvCxnSpPr>
        <p:spPr>
          <a:xfrm>
            <a:off x="5029200" y="1752600"/>
            <a:ext cx="1752600" cy="1234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2CC1A0-BDCB-4C17-8967-C8C37796858E}"/>
              </a:ext>
            </a:extLst>
          </p:cNvPr>
          <p:cNvCxnSpPr>
            <a:cxnSpLocks/>
          </p:cNvCxnSpPr>
          <p:nvPr/>
        </p:nvCxnSpPr>
        <p:spPr>
          <a:xfrm flipV="1">
            <a:off x="5029200" y="1752600"/>
            <a:ext cx="1752600" cy="1216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EA07F2-052A-4B3A-A16E-75A50E46F88C}"/>
              </a:ext>
            </a:extLst>
          </p:cNvPr>
          <p:cNvCxnSpPr/>
          <p:nvPr/>
        </p:nvCxnSpPr>
        <p:spPr>
          <a:xfrm>
            <a:off x="5383213" y="3124200"/>
            <a:ext cx="0" cy="9144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B97109D-A6F8-4167-8D7B-3D86088B2B26}"/>
              </a:ext>
            </a:extLst>
          </p:cNvPr>
          <p:cNvCxnSpPr>
            <a:cxnSpLocks/>
          </p:cNvCxnSpPr>
          <p:nvPr/>
        </p:nvCxnSpPr>
        <p:spPr>
          <a:xfrm flipH="1">
            <a:off x="5383213" y="4038600"/>
            <a:ext cx="1169987"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8D44320-943F-4EFA-A220-C3332287A594}"/>
              </a:ext>
            </a:extLst>
          </p:cNvPr>
          <p:cNvCxnSpPr/>
          <p:nvPr/>
        </p:nvCxnSpPr>
        <p:spPr>
          <a:xfrm>
            <a:off x="5410200" y="5562600"/>
            <a:ext cx="0" cy="9144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3DD7FB6-D7FA-4288-90B2-24E8E0217E79}"/>
              </a:ext>
            </a:extLst>
          </p:cNvPr>
          <p:cNvCxnSpPr>
            <a:cxnSpLocks/>
          </p:cNvCxnSpPr>
          <p:nvPr/>
        </p:nvCxnSpPr>
        <p:spPr>
          <a:xfrm flipH="1">
            <a:off x="5410200" y="6477000"/>
            <a:ext cx="116998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063010F-23D7-4A6D-B831-AC9173CD1CF8}"/>
              </a:ext>
            </a:extLst>
          </p:cNvPr>
          <p:cNvCxnSpPr/>
          <p:nvPr/>
        </p:nvCxnSpPr>
        <p:spPr>
          <a:xfrm>
            <a:off x="5383213" y="4343400"/>
            <a:ext cx="0" cy="9144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54CA56C-F7D4-4977-97C4-952A793FBFCB}"/>
              </a:ext>
            </a:extLst>
          </p:cNvPr>
          <p:cNvCxnSpPr>
            <a:cxnSpLocks/>
          </p:cNvCxnSpPr>
          <p:nvPr/>
        </p:nvCxnSpPr>
        <p:spPr>
          <a:xfrm flipH="1">
            <a:off x="5383212" y="5257800"/>
            <a:ext cx="1169987" cy="0"/>
          </a:xfrm>
          <a:prstGeom prst="line">
            <a:avLst/>
          </a:prstGeom>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7292D7D7-C944-46A6-95A8-5524DD11C4B9}"/>
              </a:ext>
            </a:extLst>
          </p:cNvPr>
          <p:cNvSpPr/>
          <p:nvPr/>
        </p:nvSpPr>
        <p:spPr>
          <a:xfrm>
            <a:off x="2533649" y="1831293"/>
            <a:ext cx="990600"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b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14" name="Rectangle 13">
            <a:extLst>
              <a:ext uri="{FF2B5EF4-FFF2-40B4-BE49-F238E27FC236}">
                <a16:creationId xmlns:a16="http://schemas.microsoft.com/office/drawing/2014/main" id="{3AC469D3-AE67-4F5B-8B78-CECF38E49C79}"/>
              </a:ext>
            </a:extLst>
          </p:cNvPr>
          <p:cNvSpPr/>
          <p:nvPr/>
        </p:nvSpPr>
        <p:spPr>
          <a:xfrm>
            <a:off x="3809999" y="1831293"/>
            <a:ext cx="990600"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b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sp>
        <p:nvSpPr>
          <p:cNvPr id="8" name="TextBox 7">
            <a:extLst>
              <a:ext uri="{FF2B5EF4-FFF2-40B4-BE49-F238E27FC236}">
                <a16:creationId xmlns:a16="http://schemas.microsoft.com/office/drawing/2014/main" id="{9F21FBE5-E470-4EF2-BF9A-AD2EAB04B3A6}"/>
              </a:ext>
            </a:extLst>
          </p:cNvPr>
          <p:cNvSpPr txBox="1"/>
          <p:nvPr/>
        </p:nvSpPr>
        <p:spPr>
          <a:xfrm>
            <a:off x="3419472" y="2057400"/>
            <a:ext cx="2095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6" name="Rectangle 15">
            <a:extLst>
              <a:ext uri="{FF2B5EF4-FFF2-40B4-BE49-F238E27FC236}">
                <a16:creationId xmlns:a16="http://schemas.microsoft.com/office/drawing/2014/main" id="{7A3AF18D-B093-4E06-9144-E16C88845303}"/>
              </a:ext>
            </a:extLst>
          </p:cNvPr>
          <p:cNvSpPr/>
          <p:nvPr/>
        </p:nvSpPr>
        <p:spPr>
          <a:xfrm>
            <a:off x="2642393" y="5562600"/>
            <a:ext cx="990600"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b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19" name="Rectangle 18">
            <a:extLst>
              <a:ext uri="{FF2B5EF4-FFF2-40B4-BE49-F238E27FC236}">
                <a16:creationId xmlns:a16="http://schemas.microsoft.com/office/drawing/2014/main" id="{270E166C-F4C2-413A-A19C-DA42999D5990}"/>
              </a:ext>
            </a:extLst>
          </p:cNvPr>
          <p:cNvSpPr/>
          <p:nvPr/>
        </p:nvSpPr>
        <p:spPr>
          <a:xfrm>
            <a:off x="3733801" y="5552182"/>
            <a:ext cx="990600"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b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sp>
        <p:nvSpPr>
          <p:cNvPr id="20" name="TextBox 19">
            <a:extLst>
              <a:ext uri="{FF2B5EF4-FFF2-40B4-BE49-F238E27FC236}">
                <a16:creationId xmlns:a16="http://schemas.microsoft.com/office/drawing/2014/main" id="{7D95810C-2F14-4220-802D-C08CE4534369}"/>
              </a:ext>
            </a:extLst>
          </p:cNvPr>
          <p:cNvSpPr txBox="1"/>
          <p:nvPr/>
        </p:nvSpPr>
        <p:spPr>
          <a:xfrm>
            <a:off x="3528216" y="5788707"/>
            <a:ext cx="2095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1" name="Rectangle 20">
            <a:extLst>
              <a:ext uri="{FF2B5EF4-FFF2-40B4-BE49-F238E27FC236}">
                <a16:creationId xmlns:a16="http://schemas.microsoft.com/office/drawing/2014/main" id="{DE179C24-FDE2-4A5B-90DE-BEC2D4C485E2}"/>
              </a:ext>
            </a:extLst>
          </p:cNvPr>
          <p:cNvSpPr/>
          <p:nvPr/>
        </p:nvSpPr>
        <p:spPr>
          <a:xfrm>
            <a:off x="2659060" y="4268446"/>
            <a:ext cx="990600"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b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p:txBody>
      </p:sp>
      <p:sp>
        <p:nvSpPr>
          <p:cNvPr id="26" name="Rectangle 25">
            <a:extLst>
              <a:ext uri="{FF2B5EF4-FFF2-40B4-BE49-F238E27FC236}">
                <a16:creationId xmlns:a16="http://schemas.microsoft.com/office/drawing/2014/main" id="{E902989E-FF0E-4067-B758-9DB6634223BB}"/>
              </a:ext>
            </a:extLst>
          </p:cNvPr>
          <p:cNvSpPr/>
          <p:nvPr/>
        </p:nvSpPr>
        <p:spPr>
          <a:xfrm>
            <a:off x="3651240" y="4290298"/>
            <a:ext cx="990600"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11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br>
              <a:rPr kumimoji="0" lang="en-US" altLang="en-US" sz="32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p>
        </p:txBody>
      </p:sp>
      <p:sp>
        <p:nvSpPr>
          <p:cNvPr id="27" name="TextBox 26">
            <a:extLst>
              <a:ext uri="{FF2B5EF4-FFF2-40B4-BE49-F238E27FC236}">
                <a16:creationId xmlns:a16="http://schemas.microsoft.com/office/drawing/2014/main" id="{C15E8408-B53B-4EA3-ACA9-1F5E73474533}"/>
              </a:ext>
            </a:extLst>
          </p:cNvPr>
          <p:cNvSpPr txBox="1"/>
          <p:nvPr/>
        </p:nvSpPr>
        <p:spPr>
          <a:xfrm>
            <a:off x="3505200" y="4494553"/>
            <a:ext cx="2095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8" name="Rectangle 27">
            <a:extLst>
              <a:ext uri="{FF2B5EF4-FFF2-40B4-BE49-F238E27FC236}">
                <a16:creationId xmlns:a16="http://schemas.microsoft.com/office/drawing/2014/main" id="{C1EB149A-8D38-4EE9-98D6-4BE92989A1DE}"/>
              </a:ext>
            </a:extLst>
          </p:cNvPr>
          <p:cNvSpPr/>
          <p:nvPr/>
        </p:nvSpPr>
        <p:spPr>
          <a:xfrm>
            <a:off x="2533649" y="3358393"/>
            <a:ext cx="2419352" cy="584775"/>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P</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8408FC63-F697-45F6-8829-74D91C0A338E}"/>
              </a:ext>
            </a:extLst>
          </p:cNvPr>
          <p:cNvCxnSpPr/>
          <p:nvPr/>
        </p:nvCxnSpPr>
        <p:spPr>
          <a:xfrm flipV="1">
            <a:off x="5383212" y="4724400"/>
            <a:ext cx="865188"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7F6EF43-716D-4E76-9CB8-E8F1082352FC}"/>
              </a:ext>
            </a:extLst>
          </p:cNvPr>
          <p:cNvCxnSpPr>
            <a:cxnSpLocks/>
          </p:cNvCxnSpPr>
          <p:nvPr/>
        </p:nvCxnSpPr>
        <p:spPr>
          <a:xfrm flipV="1">
            <a:off x="5419725" y="5675654"/>
            <a:ext cx="746125" cy="801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Arc 14">
            <a:extLst>
              <a:ext uri="{FF2B5EF4-FFF2-40B4-BE49-F238E27FC236}">
                <a16:creationId xmlns:a16="http://schemas.microsoft.com/office/drawing/2014/main" id="{B7FB3602-7553-4CF7-B00A-AB0A01A7997D}"/>
              </a:ext>
            </a:extLst>
          </p:cNvPr>
          <p:cNvSpPr/>
          <p:nvPr/>
        </p:nvSpPr>
        <p:spPr>
          <a:xfrm rot="10800000">
            <a:off x="5502274" y="2438405"/>
            <a:ext cx="1812925" cy="146319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01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9878" y="152400"/>
            <a:ext cx="916387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4.  Pressure can be – kPa, psi, mm of Hg, </a:t>
            </a:r>
            <a:r>
              <a:rPr lang="en-US" altLang="en-US" b="1" u="sng"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or</a:t>
            </a: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atm</a:t>
            </a:r>
            <a:b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BUT THE SAME UNITS get used  </a:t>
            </a:r>
            <a:b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ON BOTH SIDES of the equal sign</a:t>
            </a:r>
          </a:p>
          <a:p>
            <a:pPr eaLnBrk="1" hangingPunct="1">
              <a:spcBef>
                <a:spcPct val="50000"/>
              </a:spcBef>
              <a:buFontTx/>
              <a:buNone/>
              <a:defRPr/>
            </a:pP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p>
          <a:p>
            <a:pPr eaLnBrk="1" hangingPunct="1">
              <a:spcBef>
                <a:spcPct val="50000"/>
              </a:spcBef>
              <a:buFontTx/>
              <a:buNone/>
              <a:defRPr/>
            </a:pPr>
            <a:endPar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518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51179"/>
            <a:ext cx="89154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gas math is NOT hard.  The combined gas law combines 3 smaller laws into one formula.  If you want, use one formula every time, but if you have a constant temp, or constant volume, or constant pressure, choose any temp, volume or pressure, but make them both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cancel out the T’s, or cancel out the P’s, or cancel out the V’s before you start the math.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 must remember ONE THING: </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Temperature MUST BE KELVIN.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You can never have a negative number or a zero in your math denominator.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Centigrade has both zero and negative temperatures all the time, but they wreck the math.  </a:t>
            </a:r>
          </a:p>
        </p:txBody>
      </p:sp>
    </p:spTree>
    <p:extLst>
      <p:ext uri="{BB962C8B-B14F-4D97-AF65-F5344CB8AC3E}">
        <p14:creationId xmlns:p14="http://schemas.microsoft.com/office/powerpoint/2010/main" val="1810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329DC-7B3F-49C9-8B1E-A02F7233B64A}"/>
              </a:ext>
            </a:extLst>
          </p:cNvPr>
          <p:cNvSpPr txBox="1"/>
          <p:nvPr/>
        </p:nvSpPr>
        <p:spPr>
          <a:xfrm>
            <a:off x="1905000" y="1752600"/>
            <a:ext cx="5715000" cy="369332"/>
          </a:xfrm>
          <a:prstGeom prst="rect">
            <a:avLst/>
          </a:prstGeom>
          <a:noFill/>
        </p:spPr>
        <p:txBody>
          <a:bodyPr wrap="square" rtlCol="0">
            <a:spAutoFit/>
          </a:bodyPr>
          <a:lstStyle/>
          <a:p>
            <a:r>
              <a:rPr lang="en-US" dirty="0"/>
              <a:t>Start gas class #2</a:t>
            </a:r>
          </a:p>
        </p:txBody>
      </p:sp>
    </p:spTree>
    <p:extLst>
      <p:ext uri="{BB962C8B-B14F-4D97-AF65-F5344CB8AC3E}">
        <p14:creationId xmlns:p14="http://schemas.microsoft.com/office/powerpoint/2010/main" val="2042377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5262979"/>
          </a:xfrm>
          <a:prstGeom prst="rect">
            <a:avLst/>
          </a:prstGeom>
          <a:noFill/>
        </p:spPr>
        <p:txBody>
          <a:bodyPr wrap="square" rtlCol="0">
            <a:spAutoFit/>
          </a:bodyPr>
          <a:lstStyle/>
          <a:p>
            <a:r>
              <a:rPr lang="en-US" sz="5400" dirty="0">
                <a:solidFill>
                  <a:srgbClr val="FF0000"/>
                </a:solidFill>
              </a:rPr>
              <a:t>14.</a:t>
            </a:r>
            <a:r>
              <a:rPr lang="en-US" sz="5400" dirty="0"/>
              <a:t>  </a:t>
            </a:r>
            <a:r>
              <a:rPr lang="en-US" sz="4800" dirty="0"/>
              <a:t>Constant Temperature yields      </a:t>
            </a:r>
            <a:br>
              <a:rPr lang="en-US" sz="5400" dirty="0"/>
            </a:br>
            <a:r>
              <a:rPr lang="en-US" sz="5400" dirty="0"/>
              <a:t>              </a:t>
            </a:r>
            <a:r>
              <a:rPr lang="en-US" sz="6600" dirty="0">
                <a:solidFill>
                  <a:srgbClr val="00B050"/>
                </a:solidFill>
                <a:latin typeface="Comic Sans MS" panose="030F0702030302020204" pitchFamily="66" charset="0"/>
              </a:rPr>
              <a:t>P</a:t>
            </a:r>
            <a:r>
              <a:rPr lang="en-US" sz="6600" baseline="-25000" dirty="0">
                <a:solidFill>
                  <a:srgbClr val="00B050"/>
                </a:solidFill>
                <a:latin typeface="Comic Sans MS" panose="030F0702030302020204" pitchFamily="66" charset="0"/>
              </a:rPr>
              <a:t>1</a:t>
            </a:r>
            <a:r>
              <a:rPr lang="en-US" sz="6600" dirty="0">
                <a:solidFill>
                  <a:srgbClr val="00B050"/>
                </a:solidFill>
                <a:latin typeface="Comic Sans MS" panose="030F0702030302020204" pitchFamily="66" charset="0"/>
              </a:rPr>
              <a:t>V</a:t>
            </a:r>
            <a:r>
              <a:rPr lang="en-US" sz="6600" baseline="-25000" dirty="0">
                <a:solidFill>
                  <a:srgbClr val="00B050"/>
                </a:solidFill>
                <a:latin typeface="Comic Sans MS" panose="030F0702030302020204" pitchFamily="66" charset="0"/>
              </a:rPr>
              <a:t>1</a:t>
            </a:r>
            <a:r>
              <a:rPr lang="en-US" sz="6600" dirty="0">
                <a:solidFill>
                  <a:srgbClr val="00B050"/>
                </a:solidFill>
                <a:latin typeface="Comic Sans MS" panose="030F0702030302020204" pitchFamily="66" charset="0"/>
              </a:rPr>
              <a:t> = P</a:t>
            </a:r>
            <a:r>
              <a:rPr lang="en-US" sz="6600" baseline="-25000" dirty="0">
                <a:solidFill>
                  <a:srgbClr val="00B050"/>
                </a:solidFill>
                <a:latin typeface="Comic Sans MS" panose="030F0702030302020204" pitchFamily="66" charset="0"/>
              </a:rPr>
              <a:t>2</a:t>
            </a:r>
            <a:r>
              <a:rPr lang="en-US" sz="6600" dirty="0">
                <a:solidFill>
                  <a:srgbClr val="00B050"/>
                </a:solidFill>
                <a:latin typeface="Comic Sans MS" panose="030F0702030302020204" pitchFamily="66" charset="0"/>
              </a:rPr>
              <a:t>V</a:t>
            </a:r>
            <a:r>
              <a:rPr lang="en-US" sz="6600" baseline="-25000" dirty="0">
                <a:solidFill>
                  <a:srgbClr val="00B050"/>
                </a:solidFill>
                <a:latin typeface="Comic Sans MS" panose="030F0702030302020204" pitchFamily="66" charset="0"/>
              </a:rPr>
              <a:t>2</a:t>
            </a:r>
            <a:br>
              <a:rPr lang="en-US" sz="6600" dirty="0">
                <a:solidFill>
                  <a:srgbClr val="00B050"/>
                </a:solidFill>
                <a:latin typeface="Comic Sans MS" panose="030F0702030302020204" pitchFamily="66" charset="0"/>
              </a:rPr>
            </a:br>
            <a:r>
              <a:rPr lang="en-US" sz="6600" dirty="0">
                <a:solidFill>
                  <a:srgbClr val="00B050"/>
                </a:solidFill>
                <a:latin typeface="Comic Sans MS" panose="030F0702030302020204" pitchFamily="66" charset="0"/>
              </a:rPr>
              <a:t>  </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(This is called BOYLE’S LAW)</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To understand it, let’s look at a balloon that was just blown up.</a:t>
            </a:r>
          </a:p>
          <a:p>
            <a:endParaRPr lang="en-US" dirty="0"/>
          </a:p>
        </p:txBody>
      </p:sp>
    </p:spTree>
    <p:extLst>
      <p:ext uri="{BB962C8B-B14F-4D97-AF65-F5344CB8AC3E}">
        <p14:creationId xmlns:p14="http://schemas.microsoft.com/office/powerpoint/2010/main" val="3742534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763000" cy="2246769"/>
          </a:xfrm>
          <a:prstGeom prst="rect">
            <a:avLst/>
          </a:prstGeom>
          <a:noFill/>
        </p:spPr>
        <p:txBody>
          <a:bodyPr wrap="square" rtlCol="0">
            <a:spAutoFit/>
          </a:bodyPr>
          <a:lstStyle/>
          <a:p>
            <a:r>
              <a:rPr lang="en-US" sz="2800" dirty="0">
                <a:solidFill>
                  <a:srgbClr val="FF0000"/>
                </a:solidFill>
              </a:rPr>
              <a:t>15.</a:t>
            </a:r>
            <a:r>
              <a:rPr lang="en-US" sz="2800" dirty="0"/>
              <a:t>  Draw a picture of this balloon, which we will call the Charlie CO</a:t>
            </a:r>
            <a:r>
              <a:rPr lang="en-US" sz="2800" baseline="-25000" dirty="0"/>
              <a:t>2</a:t>
            </a:r>
            <a:r>
              <a:rPr lang="en-US" sz="2800" dirty="0"/>
              <a:t> Gas Balloon of Today, so that we can talk just about this particular sample of gas.  We could talk about other samples, but right now, let’s ONLY talk about this sample of carbon dioxide.  Ok?</a:t>
            </a:r>
          </a:p>
        </p:txBody>
      </p:sp>
      <p:pic>
        <p:nvPicPr>
          <p:cNvPr id="1026" name="Picture 2" descr="Image result for balloon on a st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2368220"/>
            <a:ext cx="3876675" cy="4375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733800"/>
            <a:ext cx="3276600" cy="1569660"/>
          </a:xfrm>
          <a:prstGeom prst="rect">
            <a:avLst/>
          </a:prstGeom>
          <a:noFill/>
        </p:spPr>
        <p:txBody>
          <a:bodyPr wrap="square" rtlCol="0">
            <a:spAutoFit/>
          </a:bodyPr>
          <a:lstStyle/>
          <a:p>
            <a:pPr algn="ctr"/>
            <a:r>
              <a:rPr lang="en-US" sz="3200" dirty="0">
                <a:solidFill>
                  <a:srgbClr val="0000FF"/>
                </a:solidFill>
              </a:rPr>
              <a:t>Charlie’s CO</a:t>
            </a:r>
            <a:r>
              <a:rPr lang="en-US" sz="3200" baseline="-25000" dirty="0">
                <a:solidFill>
                  <a:srgbClr val="0000FF"/>
                </a:solidFill>
              </a:rPr>
              <a:t>2</a:t>
            </a:r>
            <a:r>
              <a:rPr lang="en-US" sz="3200" dirty="0">
                <a:solidFill>
                  <a:srgbClr val="0000FF"/>
                </a:solidFill>
              </a:rPr>
              <a:t> </a:t>
            </a:r>
            <a:br>
              <a:rPr lang="en-US" sz="3200" dirty="0">
                <a:solidFill>
                  <a:srgbClr val="0000FF"/>
                </a:solidFill>
              </a:rPr>
            </a:br>
            <a:r>
              <a:rPr lang="en-US" sz="3200" dirty="0">
                <a:solidFill>
                  <a:srgbClr val="0000FF"/>
                </a:solidFill>
              </a:rPr>
              <a:t>Gas Balloon </a:t>
            </a:r>
            <a:br>
              <a:rPr lang="en-US" sz="3200" dirty="0">
                <a:solidFill>
                  <a:srgbClr val="0000FF"/>
                </a:solidFill>
              </a:rPr>
            </a:br>
            <a:r>
              <a:rPr lang="en-US" sz="3200" dirty="0">
                <a:solidFill>
                  <a:srgbClr val="0000FF"/>
                </a:solidFill>
              </a:rPr>
              <a:t>of Today</a:t>
            </a:r>
          </a:p>
        </p:txBody>
      </p:sp>
      <p:cxnSp>
        <p:nvCxnSpPr>
          <p:cNvPr id="5" name="Straight Arrow Connector 4"/>
          <p:cNvCxnSpPr/>
          <p:nvPr/>
        </p:nvCxnSpPr>
        <p:spPr>
          <a:xfrm flipV="1">
            <a:off x="3200400" y="3733800"/>
            <a:ext cx="2819400" cy="78483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1000" y="5562600"/>
            <a:ext cx="18288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23FDAFA4-8647-43EB-90E4-BE17B13862A4}"/>
              </a:ext>
            </a:extLst>
          </p:cNvPr>
          <p:cNvSpPr txBox="1"/>
          <p:nvPr/>
        </p:nvSpPr>
        <p:spPr>
          <a:xfrm>
            <a:off x="0" y="6019800"/>
            <a:ext cx="9144000" cy="461665"/>
          </a:xfrm>
          <a:prstGeom prst="rect">
            <a:avLst/>
          </a:prstGeom>
          <a:noFill/>
        </p:spPr>
        <p:txBody>
          <a:bodyPr wrap="square" rtlCol="0">
            <a:spAutoFit/>
          </a:bodyPr>
          <a:lstStyle/>
          <a:p>
            <a:r>
              <a:rPr lang="en-US" sz="2400" dirty="0"/>
              <a:t>We will use 1.30 atm and 350 mL as our starting pressure and volume.  </a:t>
            </a:r>
          </a:p>
        </p:txBody>
      </p:sp>
    </p:spTree>
    <p:extLst>
      <p:ext uri="{BB962C8B-B14F-4D97-AF65-F5344CB8AC3E}">
        <p14:creationId xmlns:p14="http://schemas.microsoft.com/office/powerpoint/2010/main" val="2949934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5071"/>
            <a:ext cx="8763000" cy="1200329"/>
          </a:xfrm>
          <a:prstGeom prst="rect">
            <a:avLst/>
          </a:prstGeom>
          <a:noFill/>
        </p:spPr>
        <p:txBody>
          <a:bodyPr wrap="square" rtlCol="0">
            <a:spAutoFit/>
          </a:bodyPr>
          <a:lstStyle/>
          <a:p>
            <a:r>
              <a:rPr lang="en-US" sz="2800" b="1" dirty="0">
                <a:solidFill>
                  <a:schemeClr val="tx1">
                    <a:lumMod val="95000"/>
                    <a:lumOff val="5000"/>
                  </a:schemeClr>
                </a:solidFill>
              </a:rPr>
              <a:t>16.</a:t>
            </a:r>
            <a:r>
              <a:rPr lang="en-US" sz="2800" dirty="0">
                <a:solidFill>
                  <a:schemeClr val="tx1">
                    <a:lumMod val="95000"/>
                    <a:lumOff val="5000"/>
                  </a:schemeClr>
                </a:solidFill>
              </a:rPr>
              <a:t>  </a:t>
            </a:r>
            <a:r>
              <a:rPr lang="en-US" sz="3600" b="1" dirty="0">
                <a:solidFill>
                  <a:schemeClr val="tx1">
                    <a:lumMod val="95000"/>
                    <a:lumOff val="5000"/>
                  </a:schemeClr>
                </a:solidFill>
              </a:rPr>
              <a:t>What happens if I squish it with my  </a:t>
            </a:r>
            <a:br>
              <a:rPr lang="en-US" sz="3600" b="1" dirty="0">
                <a:solidFill>
                  <a:schemeClr val="tx1">
                    <a:lumMod val="95000"/>
                    <a:lumOff val="5000"/>
                  </a:schemeClr>
                </a:solidFill>
              </a:rPr>
            </a:br>
            <a:r>
              <a:rPr lang="en-US" sz="3600" b="1" dirty="0">
                <a:solidFill>
                  <a:schemeClr val="tx1">
                    <a:lumMod val="95000"/>
                    <a:lumOff val="5000"/>
                  </a:schemeClr>
                </a:solidFill>
              </a:rPr>
              <a:t>                                                  manly man arms?  </a:t>
            </a:r>
          </a:p>
        </p:txBody>
      </p:sp>
      <p:pic>
        <p:nvPicPr>
          <p:cNvPr id="1026" name="Picture 2" descr="Image result for balloon on a string"/>
          <p:cNvPicPr>
            <a:picLocks noChangeAspect="1" noChangeArrowheads="1"/>
          </p:cNvPicPr>
          <p:nvPr/>
        </p:nvPicPr>
        <p:blipFill rotWithShape="1">
          <a:blip r:embed="rId2">
            <a:extLst>
              <a:ext uri="{28A0092B-C50C-407E-A947-70E740481C1C}">
                <a14:useLocalDpi xmlns:a14="http://schemas.microsoft.com/office/drawing/2010/main" val="0"/>
              </a:ext>
            </a:extLst>
          </a:blip>
          <a:srcRect l="23341"/>
          <a:stretch/>
        </p:blipFill>
        <p:spPr bwMode="auto">
          <a:xfrm>
            <a:off x="381000" y="1066800"/>
            <a:ext cx="2971800" cy="4375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5119275"/>
            <a:ext cx="3276600" cy="1569660"/>
          </a:xfrm>
          <a:prstGeom prst="rect">
            <a:avLst/>
          </a:prstGeom>
          <a:noFill/>
        </p:spPr>
        <p:txBody>
          <a:bodyPr wrap="square" rtlCol="0">
            <a:spAutoFit/>
          </a:bodyPr>
          <a:lstStyle/>
          <a:p>
            <a:pPr algn="ctr"/>
            <a:r>
              <a:rPr lang="en-US" sz="3200" dirty="0">
                <a:solidFill>
                  <a:srgbClr val="0000FF"/>
                </a:solidFill>
              </a:rPr>
              <a:t>Charlie’s CO</a:t>
            </a:r>
            <a:r>
              <a:rPr lang="en-US" sz="3200" baseline="-25000" dirty="0">
                <a:solidFill>
                  <a:srgbClr val="0000FF"/>
                </a:solidFill>
              </a:rPr>
              <a:t>2</a:t>
            </a:r>
            <a:r>
              <a:rPr lang="en-US" sz="3200" dirty="0">
                <a:solidFill>
                  <a:srgbClr val="0000FF"/>
                </a:solidFill>
              </a:rPr>
              <a:t> </a:t>
            </a:r>
            <a:br>
              <a:rPr lang="en-US" sz="3200" dirty="0">
                <a:solidFill>
                  <a:srgbClr val="0000FF"/>
                </a:solidFill>
              </a:rPr>
            </a:br>
            <a:r>
              <a:rPr lang="en-US" sz="3200" dirty="0">
                <a:solidFill>
                  <a:srgbClr val="0000FF"/>
                </a:solidFill>
              </a:rPr>
              <a:t>Gas Balloon </a:t>
            </a:r>
            <a:br>
              <a:rPr lang="en-US" sz="3200" dirty="0">
                <a:solidFill>
                  <a:srgbClr val="0000FF"/>
                </a:solidFill>
              </a:rPr>
            </a:br>
            <a:r>
              <a:rPr lang="en-US" sz="3200" dirty="0">
                <a:solidFill>
                  <a:srgbClr val="0000FF"/>
                </a:solidFill>
              </a:rPr>
              <a:t>of Today</a:t>
            </a:r>
          </a:p>
        </p:txBody>
      </p:sp>
      <p:sp>
        <p:nvSpPr>
          <p:cNvPr id="6" name="TextBox 5"/>
          <p:cNvSpPr txBox="1"/>
          <p:nvPr/>
        </p:nvSpPr>
        <p:spPr>
          <a:xfrm>
            <a:off x="4191000" y="5562600"/>
            <a:ext cx="18288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pic>
        <p:nvPicPr>
          <p:cNvPr id="9" name="Picture 2" descr="Image result for balloon on a string">
            <a:extLst>
              <a:ext uri="{FF2B5EF4-FFF2-40B4-BE49-F238E27FC236}">
                <a16:creationId xmlns:a16="http://schemas.microsoft.com/office/drawing/2014/main" id="{6ABB0089-2866-4F68-83E1-B4D13AA82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80750"/>
            <a:ext cx="2133600" cy="2408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868856-4E62-4713-BAF4-4C3F58C0C920}"/>
              </a:ext>
            </a:extLst>
          </p:cNvPr>
          <p:cNvSpPr txBox="1"/>
          <p:nvPr/>
        </p:nvSpPr>
        <p:spPr>
          <a:xfrm>
            <a:off x="4876800" y="4469993"/>
            <a:ext cx="4114800" cy="2185214"/>
          </a:xfrm>
          <a:prstGeom prst="rect">
            <a:avLst/>
          </a:prstGeom>
          <a:noFill/>
        </p:spPr>
        <p:txBody>
          <a:bodyPr wrap="square" rtlCol="0">
            <a:spAutoFit/>
          </a:bodyPr>
          <a:lstStyle/>
          <a:p>
            <a:pPr algn="ctr"/>
            <a:r>
              <a:rPr lang="en-US" sz="3200" dirty="0">
                <a:solidFill>
                  <a:srgbClr val="FF0000"/>
                </a:solidFill>
              </a:rPr>
              <a:t>Charlie’s CO</a:t>
            </a:r>
            <a:r>
              <a:rPr lang="en-US" sz="3200" baseline="-25000" dirty="0">
                <a:solidFill>
                  <a:srgbClr val="FF0000"/>
                </a:solidFill>
              </a:rPr>
              <a:t>2</a:t>
            </a:r>
            <a:r>
              <a:rPr lang="en-US" sz="3200" dirty="0">
                <a:solidFill>
                  <a:srgbClr val="FF0000"/>
                </a:solidFill>
              </a:rPr>
              <a:t> </a:t>
            </a:r>
            <a:br>
              <a:rPr lang="en-US" sz="3200" dirty="0">
                <a:solidFill>
                  <a:srgbClr val="FF0000"/>
                </a:solidFill>
              </a:rPr>
            </a:br>
            <a:r>
              <a:rPr lang="en-US" sz="3200" dirty="0">
                <a:solidFill>
                  <a:srgbClr val="FF0000"/>
                </a:solidFill>
              </a:rPr>
              <a:t>Gas Balloon </a:t>
            </a:r>
            <a:br>
              <a:rPr lang="en-US" sz="3200" dirty="0">
                <a:solidFill>
                  <a:srgbClr val="FF0000"/>
                </a:solidFill>
              </a:rPr>
            </a:br>
            <a:r>
              <a:rPr lang="en-US" sz="7200" dirty="0">
                <a:solidFill>
                  <a:srgbClr val="FF0000"/>
                </a:solidFill>
              </a:rPr>
              <a:t>squished!</a:t>
            </a:r>
          </a:p>
        </p:txBody>
      </p:sp>
      <p:sp>
        <p:nvSpPr>
          <p:cNvPr id="4" name="TextBox 3">
            <a:extLst>
              <a:ext uri="{FF2B5EF4-FFF2-40B4-BE49-F238E27FC236}">
                <a16:creationId xmlns:a16="http://schemas.microsoft.com/office/drawing/2014/main" id="{5E794241-871B-4FEF-B2C0-05AB1B631831}"/>
              </a:ext>
            </a:extLst>
          </p:cNvPr>
          <p:cNvSpPr txBox="1"/>
          <p:nvPr/>
        </p:nvSpPr>
        <p:spPr>
          <a:xfrm>
            <a:off x="3543300" y="1378150"/>
            <a:ext cx="312419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VOLUME GOES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PRESSURE GOES</a:t>
            </a:r>
          </a:p>
        </p:txBody>
      </p:sp>
      <p:cxnSp>
        <p:nvCxnSpPr>
          <p:cNvPr id="7" name="Straight Arrow Connector 6">
            <a:extLst>
              <a:ext uri="{FF2B5EF4-FFF2-40B4-BE49-F238E27FC236}">
                <a16:creationId xmlns:a16="http://schemas.microsoft.com/office/drawing/2014/main" id="{DE4B5824-FDB9-4319-AAB5-D2F8039FCC76}"/>
              </a:ext>
            </a:extLst>
          </p:cNvPr>
          <p:cNvCxnSpPr>
            <a:cxnSpLocks/>
          </p:cNvCxnSpPr>
          <p:nvPr/>
        </p:nvCxnSpPr>
        <p:spPr>
          <a:xfrm flipV="1">
            <a:off x="3505200" y="2388007"/>
            <a:ext cx="3733800" cy="5056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67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17.  As the VOLUME decreased,  </a:t>
            </a:r>
            <a:r>
              <a:rPr lang="en-US" sz="2800" dirty="0">
                <a:solidFill>
                  <a:srgbClr val="FF0000"/>
                </a:solidFill>
                <a:latin typeface="Times New Roman" panose="02020603050405020304" pitchFamily="18" charset="0"/>
                <a:cs typeface="Times New Roman" panose="02020603050405020304" pitchFamily="18" charset="0"/>
              </a:rPr>
              <a:t>The PRESSURE increased.</a:t>
            </a:r>
          </a:p>
        </p:txBody>
      </p:sp>
      <p:sp>
        <p:nvSpPr>
          <p:cNvPr id="3" name="TextBox 2"/>
          <p:cNvSpPr txBox="1"/>
          <p:nvPr/>
        </p:nvSpPr>
        <p:spPr>
          <a:xfrm>
            <a:off x="304800" y="3424964"/>
            <a:ext cx="8839200" cy="3046988"/>
          </a:xfrm>
          <a:prstGeom prst="rect">
            <a:avLst/>
          </a:prstGeom>
          <a:noFill/>
        </p:spPr>
        <p:txBody>
          <a:bodyPr wrap="square" rtlCol="0">
            <a:spAutoFit/>
          </a:bodyPr>
          <a:lstStyle/>
          <a:p>
            <a:r>
              <a:rPr lang="en-US" sz="4000" dirty="0">
                <a:solidFill>
                  <a:srgbClr val="0070C0"/>
                </a:solidFill>
                <a:latin typeface="Times New Roman" panose="02020603050405020304" pitchFamily="18" charset="0"/>
                <a:cs typeface="Times New Roman" panose="02020603050405020304" pitchFamily="18" charset="0"/>
              </a:rPr>
              <a:t>Pressure + Volume act opposite of each other (you knew that would happen)  </a:t>
            </a:r>
          </a:p>
          <a:p>
            <a:br>
              <a:rPr lang="en-US" sz="36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i="1" dirty="0">
                <a:solidFill>
                  <a:schemeClr val="tx1">
                    <a:lumMod val="95000"/>
                    <a:lumOff val="5000"/>
                  </a:schemeClr>
                </a:solidFill>
                <a:latin typeface="Times New Roman" panose="02020603050405020304" pitchFamily="18" charset="0"/>
                <a:cs typeface="Times New Roman" panose="02020603050405020304" pitchFamily="18" charset="0"/>
              </a:rPr>
              <a:t>Mathematically, this is called being </a:t>
            </a:r>
            <a:br>
              <a:rPr lang="en-US" sz="4000" dirty="0">
                <a:solidFill>
                  <a:srgbClr val="0070C0"/>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INVERSELY PROPORTIONAL</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50" name="Picture 2" descr="Image result for thumb up and thumb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07292"/>
            <a:ext cx="4381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1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610" y="134177"/>
            <a:ext cx="8911389" cy="2523768"/>
          </a:xfrm>
          <a:prstGeom prst="rect">
            <a:avLst/>
          </a:prstGeom>
          <a:noFill/>
        </p:spPr>
        <p:txBody>
          <a:bodyPr wrap="square" rtlCol="0">
            <a:spAutoFit/>
          </a:bodyP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18.  </a:t>
            </a:r>
            <a:r>
              <a:rPr lang="en-US" sz="2800" dirty="0">
                <a:solidFill>
                  <a:srgbClr val="FF0000"/>
                </a:solidFill>
                <a:latin typeface="Times New Roman" panose="02020603050405020304" pitchFamily="18" charset="0"/>
                <a:cs typeface="Times New Roman" panose="02020603050405020304" pitchFamily="18" charset="0"/>
              </a:rPr>
              <a:t>Pressure + Volume are INVERSELY PROPORTIONAL</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When one of these variables increases, the other decreases.  </a:t>
            </a:r>
          </a:p>
          <a:p>
            <a:endParaRPr lang="en-US" dirty="0"/>
          </a:p>
          <a:p>
            <a:r>
              <a:rPr lang="en-US" sz="2800" dirty="0">
                <a:solidFill>
                  <a:srgbClr val="002060"/>
                </a:solidFill>
                <a:latin typeface="Times New Roman" panose="02020603050405020304" pitchFamily="18" charset="0"/>
                <a:cs typeface="Times New Roman" panose="02020603050405020304" pitchFamily="18" charset="0"/>
              </a:rPr>
              <a:t>19.  What would happen to the pressure inside the Charlie Balloon if I glued my hands to the balloon, and used my manly arms to pull the balloon bigger?  </a:t>
            </a:r>
          </a:p>
        </p:txBody>
      </p:sp>
      <p:pic>
        <p:nvPicPr>
          <p:cNvPr id="3" name="Picture 2" descr="Image result for balloon on a st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8" y="2743200"/>
            <a:ext cx="2924175" cy="3300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05400"/>
            <a:ext cx="18288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5" name="Right Arrow 4"/>
          <p:cNvSpPr/>
          <p:nvPr/>
        </p:nvSpPr>
        <p:spPr>
          <a:xfrm>
            <a:off x="3505200" y="3352800"/>
            <a:ext cx="176814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20000"/>
                  <a:lumOff val="80000"/>
                </a:schemeClr>
              </a:solidFill>
            </a:endParaRPr>
          </a:p>
        </p:txBody>
      </p:sp>
      <p:pic>
        <p:nvPicPr>
          <p:cNvPr id="6" name="Picture 5" descr="Image result for balloon on a string"/>
          <p:cNvPicPr>
            <a:picLocks noChangeAspect="1" noChangeArrowheads="1"/>
          </p:cNvPicPr>
          <p:nvPr/>
        </p:nvPicPr>
        <p:blipFill rotWithShape="1">
          <a:blip r:embed="rId2">
            <a:extLst>
              <a:ext uri="{28A0092B-C50C-407E-A947-70E740481C1C}">
                <a14:useLocalDpi xmlns:a14="http://schemas.microsoft.com/office/drawing/2010/main" val="0"/>
              </a:ext>
            </a:extLst>
          </a:blip>
          <a:srcRect l="22242" b="33009"/>
          <a:stretch/>
        </p:blipFill>
        <p:spPr bwMode="auto">
          <a:xfrm>
            <a:off x="3961397" y="2338137"/>
            <a:ext cx="4648200" cy="45198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733C5A-E013-401A-954E-DE4D0FF29FD8}"/>
              </a:ext>
            </a:extLst>
          </p:cNvPr>
          <p:cNvSpPr txBox="1"/>
          <p:nvPr/>
        </p:nvSpPr>
        <p:spPr>
          <a:xfrm>
            <a:off x="2827170" y="4095570"/>
            <a:ext cx="312419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VOLUME GOES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PRESSURE GOES</a:t>
            </a:r>
          </a:p>
        </p:txBody>
      </p:sp>
    </p:spTree>
    <p:extLst>
      <p:ext uri="{BB962C8B-B14F-4D97-AF65-F5344CB8AC3E}">
        <p14:creationId xmlns:p14="http://schemas.microsoft.com/office/powerpoint/2010/main" val="3017002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599"/>
            <a:ext cx="8763000" cy="6124754"/>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What would happen to the pressure inside the Charlie Balloon if I glued my hands to the balloon, and used my manly arms to pull the balloon bigger?  </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19.</a:t>
            </a:r>
            <a:r>
              <a:rPr lang="en-US" sz="2800" b="1" dirty="0">
                <a:solidFill>
                  <a:srgbClr val="FF0000"/>
                </a:solidFill>
                <a:latin typeface="Times New Roman" panose="02020603050405020304" pitchFamily="18" charset="0"/>
                <a:cs typeface="Times New Roman" panose="02020603050405020304" pitchFamily="18" charset="0"/>
              </a:rPr>
              <a:t>  Volume ↑ increased</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      Pressure ↓ decreased</a:t>
            </a:r>
            <a:br>
              <a:rPr lang="en-US" sz="2800" b="1" dirty="0">
                <a:solidFill>
                  <a:srgbClr val="FF0000"/>
                </a:solidFill>
                <a:latin typeface="Times New Roman" panose="02020603050405020304" pitchFamily="18" charset="0"/>
                <a:cs typeface="Times New Roman" panose="02020603050405020304" pitchFamily="18" charset="0"/>
              </a:rPr>
            </a:b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Because pressure and volume</a:t>
            </a: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are inversely proportional, </a:t>
            </a: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and you knew that would happen</a:t>
            </a: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before you met me!</a:t>
            </a:r>
          </a:p>
          <a:p>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pic>
        <p:nvPicPr>
          <p:cNvPr id="6" name="Picture 5" descr="Image result for balloon on a string"/>
          <p:cNvPicPr>
            <a:picLocks noChangeAspect="1" noChangeArrowheads="1"/>
          </p:cNvPicPr>
          <p:nvPr/>
        </p:nvPicPr>
        <p:blipFill rotWithShape="1">
          <a:blip r:embed="rId2">
            <a:extLst>
              <a:ext uri="{28A0092B-C50C-407E-A947-70E740481C1C}">
                <a14:useLocalDpi xmlns:a14="http://schemas.microsoft.com/office/drawing/2010/main" val="0"/>
              </a:ext>
            </a:extLst>
          </a:blip>
          <a:srcRect l="22242" b="33009"/>
          <a:stretch/>
        </p:blipFill>
        <p:spPr bwMode="auto">
          <a:xfrm>
            <a:off x="3961397" y="2133600"/>
            <a:ext cx="4648200" cy="451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91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3AAA1AA-89A9-456B-A1A6-461154A15621}"/>
              </a:ext>
            </a:extLst>
          </p:cNvPr>
          <p:cNvSpPr txBox="1">
            <a:spLocks noChangeArrowheads="1"/>
          </p:cNvSpPr>
          <p:nvPr/>
        </p:nvSpPr>
        <p:spPr bwMode="auto">
          <a:xfrm>
            <a:off x="3505200" y="17526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Pressure as a function of volume of a gas…</a:t>
            </a:r>
          </a:p>
        </p:txBody>
      </p:sp>
      <p:sp>
        <p:nvSpPr>
          <p:cNvPr id="3" name="Line 3">
            <a:extLst>
              <a:ext uri="{FF2B5EF4-FFF2-40B4-BE49-F238E27FC236}">
                <a16:creationId xmlns:a16="http://schemas.microsoft.com/office/drawing/2014/main" id="{EC6518F6-7F31-488A-84A1-09BFC96F4341}"/>
              </a:ext>
            </a:extLst>
          </p:cNvPr>
          <p:cNvSpPr>
            <a:spLocks noChangeShapeType="1"/>
          </p:cNvSpPr>
          <p:nvPr/>
        </p:nvSpPr>
        <p:spPr bwMode="auto">
          <a:xfrm flipV="1">
            <a:off x="3048000" y="1981200"/>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 name="Text Box 5">
            <a:extLst>
              <a:ext uri="{FF2B5EF4-FFF2-40B4-BE49-F238E27FC236}">
                <a16:creationId xmlns:a16="http://schemas.microsoft.com/office/drawing/2014/main" id="{B1BC2A26-6C44-4EBD-9163-58C0F0948BFF}"/>
              </a:ext>
            </a:extLst>
          </p:cNvPr>
          <p:cNvSpPr txBox="1">
            <a:spLocks noChangeArrowheads="1"/>
          </p:cNvSpPr>
          <p:nvPr/>
        </p:nvSpPr>
        <p:spPr bwMode="auto">
          <a:xfrm>
            <a:off x="1084262" y="2558302"/>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2400" dirty="0">
                <a:solidFill>
                  <a:srgbClr val="000000"/>
                </a:solidFill>
              </a:rPr>
              <a:t>Pressure</a:t>
            </a:r>
          </a:p>
        </p:txBody>
      </p:sp>
      <p:sp>
        <p:nvSpPr>
          <p:cNvPr id="5" name="Text Box 6">
            <a:extLst>
              <a:ext uri="{FF2B5EF4-FFF2-40B4-BE49-F238E27FC236}">
                <a16:creationId xmlns:a16="http://schemas.microsoft.com/office/drawing/2014/main" id="{F786351A-6049-433A-ADD0-D9A86935BE5C}"/>
              </a:ext>
            </a:extLst>
          </p:cNvPr>
          <p:cNvSpPr txBox="1">
            <a:spLocks noChangeArrowheads="1"/>
          </p:cNvSpPr>
          <p:nvPr/>
        </p:nvSpPr>
        <p:spPr bwMode="auto">
          <a:xfrm>
            <a:off x="3962400" y="603408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volume</a:t>
            </a:r>
          </a:p>
        </p:txBody>
      </p:sp>
      <p:sp>
        <p:nvSpPr>
          <p:cNvPr id="6" name="Oval 13">
            <a:extLst>
              <a:ext uri="{FF2B5EF4-FFF2-40B4-BE49-F238E27FC236}">
                <a16:creationId xmlns:a16="http://schemas.microsoft.com/office/drawing/2014/main" id="{11603261-0EE6-4C2E-BB49-F0531591C523}"/>
              </a:ext>
            </a:extLst>
          </p:cNvPr>
          <p:cNvSpPr>
            <a:spLocks noChangeArrowheads="1"/>
          </p:cNvSpPr>
          <p:nvPr/>
        </p:nvSpPr>
        <p:spPr bwMode="auto">
          <a:xfrm>
            <a:off x="3276600" y="2133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Oval 14">
            <a:extLst>
              <a:ext uri="{FF2B5EF4-FFF2-40B4-BE49-F238E27FC236}">
                <a16:creationId xmlns:a16="http://schemas.microsoft.com/office/drawing/2014/main" id="{70EAE206-901B-4292-BD7D-A2E9973C3BD9}"/>
              </a:ext>
            </a:extLst>
          </p:cNvPr>
          <p:cNvSpPr>
            <a:spLocks noChangeArrowheads="1"/>
          </p:cNvSpPr>
          <p:nvPr/>
        </p:nvSpPr>
        <p:spPr bwMode="auto">
          <a:xfrm>
            <a:off x="33528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 name="Oval 15">
            <a:extLst>
              <a:ext uri="{FF2B5EF4-FFF2-40B4-BE49-F238E27FC236}">
                <a16:creationId xmlns:a16="http://schemas.microsoft.com/office/drawing/2014/main" id="{B471CE75-AF33-4AF8-9045-BFAB068A7AD9}"/>
              </a:ext>
            </a:extLst>
          </p:cNvPr>
          <p:cNvSpPr>
            <a:spLocks noChangeArrowheads="1"/>
          </p:cNvSpPr>
          <p:nvPr/>
        </p:nvSpPr>
        <p:spPr bwMode="auto">
          <a:xfrm>
            <a:off x="3581400" y="2819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9" name="Oval 16">
            <a:extLst>
              <a:ext uri="{FF2B5EF4-FFF2-40B4-BE49-F238E27FC236}">
                <a16:creationId xmlns:a16="http://schemas.microsoft.com/office/drawing/2014/main" id="{5707E7D1-1A73-4FC8-A014-BECC8C97D8AA}"/>
              </a:ext>
            </a:extLst>
          </p:cNvPr>
          <p:cNvSpPr>
            <a:spLocks noChangeArrowheads="1"/>
          </p:cNvSpPr>
          <p:nvPr/>
        </p:nvSpPr>
        <p:spPr bwMode="auto">
          <a:xfrm>
            <a:off x="38100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0" name="Oval 17">
            <a:extLst>
              <a:ext uri="{FF2B5EF4-FFF2-40B4-BE49-F238E27FC236}">
                <a16:creationId xmlns:a16="http://schemas.microsoft.com/office/drawing/2014/main" id="{0B6E55E4-B98E-4AEE-916C-E3C959D98723}"/>
              </a:ext>
            </a:extLst>
          </p:cNvPr>
          <p:cNvSpPr>
            <a:spLocks noChangeArrowheads="1"/>
          </p:cNvSpPr>
          <p:nvPr/>
        </p:nvSpPr>
        <p:spPr bwMode="auto">
          <a:xfrm>
            <a:off x="4114800"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1" name="Oval 18">
            <a:extLst>
              <a:ext uri="{FF2B5EF4-FFF2-40B4-BE49-F238E27FC236}">
                <a16:creationId xmlns:a16="http://schemas.microsoft.com/office/drawing/2014/main" id="{EC006CAA-15A0-486B-9F21-80456903BDFA}"/>
              </a:ext>
            </a:extLst>
          </p:cNvPr>
          <p:cNvSpPr>
            <a:spLocks noChangeArrowheads="1"/>
          </p:cNvSpPr>
          <p:nvPr/>
        </p:nvSpPr>
        <p:spPr bwMode="auto">
          <a:xfrm>
            <a:off x="4419600" y="3810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2" name="Oval 19">
            <a:extLst>
              <a:ext uri="{FF2B5EF4-FFF2-40B4-BE49-F238E27FC236}">
                <a16:creationId xmlns:a16="http://schemas.microsoft.com/office/drawing/2014/main" id="{F70BE032-DDD6-49B6-B496-1EDBCB6F1712}"/>
              </a:ext>
            </a:extLst>
          </p:cNvPr>
          <p:cNvSpPr>
            <a:spLocks noChangeArrowheads="1"/>
          </p:cNvSpPr>
          <p:nvPr/>
        </p:nvSpPr>
        <p:spPr bwMode="auto">
          <a:xfrm>
            <a:off x="4800600"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3" name="Oval 20">
            <a:extLst>
              <a:ext uri="{FF2B5EF4-FFF2-40B4-BE49-F238E27FC236}">
                <a16:creationId xmlns:a16="http://schemas.microsoft.com/office/drawing/2014/main" id="{133522BC-38D3-40CB-BFEF-4329240E6D4A}"/>
              </a:ext>
            </a:extLst>
          </p:cNvPr>
          <p:cNvSpPr>
            <a:spLocks noChangeArrowheads="1"/>
          </p:cNvSpPr>
          <p:nvPr/>
        </p:nvSpPr>
        <p:spPr bwMode="auto">
          <a:xfrm>
            <a:off x="6019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4" name="Oval 21">
            <a:extLst>
              <a:ext uri="{FF2B5EF4-FFF2-40B4-BE49-F238E27FC236}">
                <a16:creationId xmlns:a16="http://schemas.microsoft.com/office/drawing/2014/main" id="{95FF1581-EC28-49D1-A930-CC54D8AD3327}"/>
              </a:ext>
            </a:extLst>
          </p:cNvPr>
          <p:cNvSpPr>
            <a:spLocks noChangeArrowheads="1"/>
          </p:cNvSpPr>
          <p:nvPr/>
        </p:nvSpPr>
        <p:spPr bwMode="auto">
          <a:xfrm>
            <a:off x="52578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5" name="Oval 22">
            <a:extLst>
              <a:ext uri="{FF2B5EF4-FFF2-40B4-BE49-F238E27FC236}">
                <a16:creationId xmlns:a16="http://schemas.microsoft.com/office/drawing/2014/main" id="{FF558683-6B00-4359-8B6E-B629A67599BA}"/>
              </a:ext>
            </a:extLst>
          </p:cNvPr>
          <p:cNvSpPr>
            <a:spLocks noChangeArrowheads="1"/>
          </p:cNvSpPr>
          <p:nvPr/>
        </p:nvSpPr>
        <p:spPr bwMode="auto">
          <a:xfrm>
            <a:off x="5638800" y="464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6" name="Line 5">
            <a:extLst>
              <a:ext uri="{FF2B5EF4-FFF2-40B4-BE49-F238E27FC236}">
                <a16:creationId xmlns:a16="http://schemas.microsoft.com/office/drawing/2014/main" id="{AA71CB89-970B-453F-B2C0-11444341C680}"/>
              </a:ext>
            </a:extLst>
          </p:cNvPr>
          <p:cNvSpPr>
            <a:spLocks noChangeShapeType="1"/>
          </p:cNvSpPr>
          <p:nvPr/>
        </p:nvSpPr>
        <p:spPr bwMode="auto">
          <a:xfrm flipV="1">
            <a:off x="3048000" y="1981200"/>
            <a:ext cx="0" cy="381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7" name="Line 6">
            <a:extLst>
              <a:ext uri="{FF2B5EF4-FFF2-40B4-BE49-F238E27FC236}">
                <a16:creationId xmlns:a16="http://schemas.microsoft.com/office/drawing/2014/main" id="{9CC58526-0D6D-488A-B7AA-100F4C9DF505}"/>
              </a:ext>
            </a:extLst>
          </p:cNvPr>
          <p:cNvSpPr>
            <a:spLocks noChangeShapeType="1"/>
          </p:cNvSpPr>
          <p:nvPr/>
        </p:nvSpPr>
        <p:spPr bwMode="auto">
          <a:xfrm flipV="1">
            <a:off x="3047999" y="5790289"/>
            <a:ext cx="4986683" cy="9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8" name="Oval 20">
            <a:extLst>
              <a:ext uri="{FF2B5EF4-FFF2-40B4-BE49-F238E27FC236}">
                <a16:creationId xmlns:a16="http://schemas.microsoft.com/office/drawing/2014/main" id="{967E5A8E-2F48-4DBF-82F5-C29E8FE2BB5B}"/>
              </a:ext>
            </a:extLst>
          </p:cNvPr>
          <p:cNvSpPr>
            <a:spLocks noChangeArrowheads="1"/>
          </p:cNvSpPr>
          <p:nvPr/>
        </p:nvSpPr>
        <p:spPr bwMode="auto">
          <a:xfrm>
            <a:off x="6324600" y="5029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9" name="Oval 20">
            <a:extLst>
              <a:ext uri="{FF2B5EF4-FFF2-40B4-BE49-F238E27FC236}">
                <a16:creationId xmlns:a16="http://schemas.microsoft.com/office/drawing/2014/main" id="{031A424F-6B71-4FD1-87FF-E0D1ECE08AED}"/>
              </a:ext>
            </a:extLst>
          </p:cNvPr>
          <p:cNvSpPr>
            <a:spLocks noChangeArrowheads="1"/>
          </p:cNvSpPr>
          <p:nvPr/>
        </p:nvSpPr>
        <p:spPr bwMode="auto">
          <a:xfrm>
            <a:off x="6705600" y="5181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TextBox 19">
            <a:extLst>
              <a:ext uri="{FF2B5EF4-FFF2-40B4-BE49-F238E27FC236}">
                <a16:creationId xmlns:a16="http://schemas.microsoft.com/office/drawing/2014/main" id="{0014E759-D955-429F-AF72-51F7297C7FDE}"/>
              </a:ext>
            </a:extLst>
          </p:cNvPr>
          <p:cNvSpPr txBox="1"/>
          <p:nvPr/>
        </p:nvSpPr>
        <p:spPr>
          <a:xfrm>
            <a:off x="152400" y="152400"/>
            <a:ext cx="8812311" cy="1077218"/>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20.  When pressure increases, volume decreases.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As pressure decreases, volume increases.  </a:t>
            </a:r>
          </a:p>
        </p:txBody>
      </p:sp>
      <p:sp>
        <p:nvSpPr>
          <p:cNvPr id="21" name="Oval 20">
            <a:extLst>
              <a:ext uri="{FF2B5EF4-FFF2-40B4-BE49-F238E27FC236}">
                <a16:creationId xmlns:a16="http://schemas.microsoft.com/office/drawing/2014/main" id="{9146A73A-831F-4156-A00E-A50D5BBC3ED0}"/>
              </a:ext>
            </a:extLst>
          </p:cNvPr>
          <p:cNvSpPr>
            <a:spLocks noChangeArrowheads="1"/>
          </p:cNvSpPr>
          <p:nvPr/>
        </p:nvSpPr>
        <p:spPr bwMode="auto">
          <a:xfrm>
            <a:off x="7202067" y="540644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cxnSp>
        <p:nvCxnSpPr>
          <p:cNvPr id="22" name="Straight Arrow Connector 21">
            <a:extLst>
              <a:ext uri="{FF2B5EF4-FFF2-40B4-BE49-F238E27FC236}">
                <a16:creationId xmlns:a16="http://schemas.microsoft.com/office/drawing/2014/main" id="{AB0C3C1C-84DE-4417-A6C3-C11C558DE923}"/>
              </a:ext>
            </a:extLst>
          </p:cNvPr>
          <p:cNvCxnSpPr>
            <a:cxnSpLocks/>
          </p:cNvCxnSpPr>
          <p:nvPr/>
        </p:nvCxnSpPr>
        <p:spPr>
          <a:xfrm flipH="1">
            <a:off x="4914901" y="3496546"/>
            <a:ext cx="1104899" cy="63977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5F7632E3-19CA-4F2A-9306-EE4DF9FBF5F8}"/>
              </a:ext>
            </a:extLst>
          </p:cNvPr>
          <p:cNvSpPr txBox="1"/>
          <p:nvPr/>
        </p:nvSpPr>
        <p:spPr>
          <a:xfrm>
            <a:off x="5017478" y="2444654"/>
            <a:ext cx="22098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Starting pressure, starting volume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1.30 atm + 350 mL</a:t>
            </a:r>
          </a:p>
        </p:txBody>
      </p:sp>
    </p:spTree>
    <p:extLst>
      <p:ext uri="{BB962C8B-B14F-4D97-AF65-F5344CB8AC3E}">
        <p14:creationId xmlns:p14="http://schemas.microsoft.com/office/powerpoint/2010/main" val="729374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A87C668-4C6A-4902-8522-E6A77E8E1BBA}"/>
              </a:ext>
            </a:extLst>
          </p:cNvPr>
          <p:cNvSpPr txBox="1">
            <a:spLocks noChangeArrowheads="1"/>
          </p:cNvSpPr>
          <p:nvPr/>
        </p:nvSpPr>
        <p:spPr bwMode="auto">
          <a:xfrm>
            <a:off x="3505200" y="17526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Pressure as a function of volume of a gas…</a:t>
            </a:r>
          </a:p>
        </p:txBody>
      </p:sp>
      <p:sp>
        <p:nvSpPr>
          <p:cNvPr id="3" name="Line 3">
            <a:extLst>
              <a:ext uri="{FF2B5EF4-FFF2-40B4-BE49-F238E27FC236}">
                <a16:creationId xmlns:a16="http://schemas.microsoft.com/office/drawing/2014/main" id="{28E4203E-1B92-4542-9D64-E8A8D471E9F2}"/>
              </a:ext>
            </a:extLst>
          </p:cNvPr>
          <p:cNvSpPr>
            <a:spLocks noChangeShapeType="1"/>
          </p:cNvSpPr>
          <p:nvPr/>
        </p:nvSpPr>
        <p:spPr bwMode="auto">
          <a:xfrm flipV="1">
            <a:off x="3048000" y="1981200"/>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 name="Text Box 5">
            <a:extLst>
              <a:ext uri="{FF2B5EF4-FFF2-40B4-BE49-F238E27FC236}">
                <a16:creationId xmlns:a16="http://schemas.microsoft.com/office/drawing/2014/main" id="{6CB487D1-977C-4707-A37A-71DD4B637744}"/>
              </a:ext>
            </a:extLst>
          </p:cNvPr>
          <p:cNvSpPr txBox="1">
            <a:spLocks noChangeArrowheads="1"/>
          </p:cNvSpPr>
          <p:nvPr/>
        </p:nvSpPr>
        <p:spPr bwMode="auto">
          <a:xfrm>
            <a:off x="1084262" y="2558302"/>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2400" dirty="0">
                <a:solidFill>
                  <a:srgbClr val="000000"/>
                </a:solidFill>
              </a:rPr>
              <a:t>Pressure</a:t>
            </a:r>
          </a:p>
        </p:txBody>
      </p:sp>
      <p:sp>
        <p:nvSpPr>
          <p:cNvPr id="5" name="Text Box 6">
            <a:extLst>
              <a:ext uri="{FF2B5EF4-FFF2-40B4-BE49-F238E27FC236}">
                <a16:creationId xmlns:a16="http://schemas.microsoft.com/office/drawing/2014/main" id="{B298850E-8AFE-49B5-822D-0E4C24002A87}"/>
              </a:ext>
            </a:extLst>
          </p:cNvPr>
          <p:cNvSpPr txBox="1">
            <a:spLocks noChangeArrowheads="1"/>
          </p:cNvSpPr>
          <p:nvPr/>
        </p:nvSpPr>
        <p:spPr bwMode="auto">
          <a:xfrm>
            <a:off x="3962400" y="603408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volume</a:t>
            </a:r>
          </a:p>
        </p:txBody>
      </p:sp>
      <p:sp>
        <p:nvSpPr>
          <p:cNvPr id="6" name="Oval 8">
            <a:extLst>
              <a:ext uri="{FF2B5EF4-FFF2-40B4-BE49-F238E27FC236}">
                <a16:creationId xmlns:a16="http://schemas.microsoft.com/office/drawing/2014/main" id="{9E6D829A-BC52-4FD0-AF46-F4349B136FC8}"/>
              </a:ext>
            </a:extLst>
          </p:cNvPr>
          <p:cNvSpPr>
            <a:spLocks noChangeArrowheads="1"/>
          </p:cNvSpPr>
          <p:nvPr/>
        </p:nvSpPr>
        <p:spPr bwMode="auto">
          <a:xfrm>
            <a:off x="685800" y="4419600"/>
            <a:ext cx="914400" cy="1219200"/>
          </a:xfrm>
          <a:prstGeom prst="ellipse">
            <a:avLst/>
          </a:prstGeom>
          <a:solidFill>
            <a:srgbClr val="FF8F8F"/>
          </a:solidFill>
          <a:ln w="9525">
            <a:solidFill>
              <a:srgbClr val="FF8F8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Line 9">
            <a:extLst>
              <a:ext uri="{FF2B5EF4-FFF2-40B4-BE49-F238E27FC236}">
                <a16:creationId xmlns:a16="http://schemas.microsoft.com/office/drawing/2014/main" id="{9914740D-854C-4E74-8D0D-2E5037FA6502}"/>
              </a:ext>
            </a:extLst>
          </p:cNvPr>
          <p:cNvSpPr>
            <a:spLocks noChangeShapeType="1"/>
          </p:cNvSpPr>
          <p:nvPr/>
        </p:nvSpPr>
        <p:spPr bwMode="auto">
          <a:xfrm>
            <a:off x="1219199" y="5638800"/>
            <a:ext cx="199507"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8" name="Oval 10">
            <a:extLst>
              <a:ext uri="{FF2B5EF4-FFF2-40B4-BE49-F238E27FC236}">
                <a16:creationId xmlns:a16="http://schemas.microsoft.com/office/drawing/2014/main" id="{9973A005-C43F-48B6-8DFF-26C1B329048A}"/>
              </a:ext>
            </a:extLst>
          </p:cNvPr>
          <p:cNvSpPr>
            <a:spLocks noChangeArrowheads="1"/>
          </p:cNvSpPr>
          <p:nvPr/>
        </p:nvSpPr>
        <p:spPr bwMode="auto">
          <a:xfrm rot="1529854">
            <a:off x="1066800" y="5638800"/>
            <a:ext cx="152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9" name="Oval 11">
            <a:extLst>
              <a:ext uri="{FF2B5EF4-FFF2-40B4-BE49-F238E27FC236}">
                <a16:creationId xmlns:a16="http://schemas.microsoft.com/office/drawing/2014/main" id="{99B7C6BC-A654-4A80-A5A7-253CF0B7F768}"/>
              </a:ext>
            </a:extLst>
          </p:cNvPr>
          <p:cNvSpPr>
            <a:spLocks noChangeArrowheads="1"/>
          </p:cNvSpPr>
          <p:nvPr/>
        </p:nvSpPr>
        <p:spPr bwMode="auto">
          <a:xfrm rot="-1809380">
            <a:off x="1219200" y="5638800"/>
            <a:ext cx="152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0" name="Oval 13">
            <a:extLst>
              <a:ext uri="{FF2B5EF4-FFF2-40B4-BE49-F238E27FC236}">
                <a16:creationId xmlns:a16="http://schemas.microsoft.com/office/drawing/2014/main" id="{6770F300-9A68-462F-9EAD-DC04587C1783}"/>
              </a:ext>
            </a:extLst>
          </p:cNvPr>
          <p:cNvSpPr>
            <a:spLocks noChangeArrowheads="1"/>
          </p:cNvSpPr>
          <p:nvPr/>
        </p:nvSpPr>
        <p:spPr bwMode="auto">
          <a:xfrm>
            <a:off x="3276600" y="2133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1" name="Oval 14">
            <a:extLst>
              <a:ext uri="{FF2B5EF4-FFF2-40B4-BE49-F238E27FC236}">
                <a16:creationId xmlns:a16="http://schemas.microsoft.com/office/drawing/2014/main" id="{D1DA9D6F-B48B-4DBC-BCF5-6386C2C62216}"/>
              </a:ext>
            </a:extLst>
          </p:cNvPr>
          <p:cNvSpPr>
            <a:spLocks noChangeArrowheads="1"/>
          </p:cNvSpPr>
          <p:nvPr/>
        </p:nvSpPr>
        <p:spPr bwMode="auto">
          <a:xfrm>
            <a:off x="33528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2" name="Oval 15">
            <a:extLst>
              <a:ext uri="{FF2B5EF4-FFF2-40B4-BE49-F238E27FC236}">
                <a16:creationId xmlns:a16="http://schemas.microsoft.com/office/drawing/2014/main" id="{C439F158-C857-4C87-9D29-7969992FBBC2}"/>
              </a:ext>
            </a:extLst>
          </p:cNvPr>
          <p:cNvSpPr>
            <a:spLocks noChangeArrowheads="1"/>
          </p:cNvSpPr>
          <p:nvPr/>
        </p:nvSpPr>
        <p:spPr bwMode="auto">
          <a:xfrm>
            <a:off x="3581400" y="2819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3" name="Oval 16">
            <a:extLst>
              <a:ext uri="{FF2B5EF4-FFF2-40B4-BE49-F238E27FC236}">
                <a16:creationId xmlns:a16="http://schemas.microsoft.com/office/drawing/2014/main" id="{6B56FAB2-4AA8-4E39-9FE8-C186700A8CC3}"/>
              </a:ext>
            </a:extLst>
          </p:cNvPr>
          <p:cNvSpPr>
            <a:spLocks noChangeArrowheads="1"/>
          </p:cNvSpPr>
          <p:nvPr/>
        </p:nvSpPr>
        <p:spPr bwMode="auto">
          <a:xfrm>
            <a:off x="38100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4" name="Oval 17">
            <a:extLst>
              <a:ext uri="{FF2B5EF4-FFF2-40B4-BE49-F238E27FC236}">
                <a16:creationId xmlns:a16="http://schemas.microsoft.com/office/drawing/2014/main" id="{AE57DB0D-3DDE-48C5-AAF0-86C74F1D89F8}"/>
              </a:ext>
            </a:extLst>
          </p:cNvPr>
          <p:cNvSpPr>
            <a:spLocks noChangeArrowheads="1"/>
          </p:cNvSpPr>
          <p:nvPr/>
        </p:nvSpPr>
        <p:spPr bwMode="auto">
          <a:xfrm>
            <a:off x="4114800"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5" name="Oval 18">
            <a:extLst>
              <a:ext uri="{FF2B5EF4-FFF2-40B4-BE49-F238E27FC236}">
                <a16:creationId xmlns:a16="http://schemas.microsoft.com/office/drawing/2014/main" id="{5DBBEB8E-06DD-4404-9281-A33CF402D0C1}"/>
              </a:ext>
            </a:extLst>
          </p:cNvPr>
          <p:cNvSpPr>
            <a:spLocks noChangeArrowheads="1"/>
          </p:cNvSpPr>
          <p:nvPr/>
        </p:nvSpPr>
        <p:spPr bwMode="auto">
          <a:xfrm>
            <a:off x="4419600" y="3810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 name="Oval 19">
            <a:extLst>
              <a:ext uri="{FF2B5EF4-FFF2-40B4-BE49-F238E27FC236}">
                <a16:creationId xmlns:a16="http://schemas.microsoft.com/office/drawing/2014/main" id="{A8055298-32DF-4E5E-94A4-08FA2DC6448A}"/>
              </a:ext>
            </a:extLst>
          </p:cNvPr>
          <p:cNvSpPr>
            <a:spLocks noChangeArrowheads="1"/>
          </p:cNvSpPr>
          <p:nvPr/>
        </p:nvSpPr>
        <p:spPr bwMode="auto">
          <a:xfrm>
            <a:off x="4800600"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7" name="Oval 20">
            <a:extLst>
              <a:ext uri="{FF2B5EF4-FFF2-40B4-BE49-F238E27FC236}">
                <a16:creationId xmlns:a16="http://schemas.microsoft.com/office/drawing/2014/main" id="{E0A8243B-C9A9-48BA-BC99-30D699B6D816}"/>
              </a:ext>
            </a:extLst>
          </p:cNvPr>
          <p:cNvSpPr>
            <a:spLocks noChangeArrowheads="1"/>
          </p:cNvSpPr>
          <p:nvPr/>
        </p:nvSpPr>
        <p:spPr bwMode="auto">
          <a:xfrm>
            <a:off x="6019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8" name="Oval 21">
            <a:extLst>
              <a:ext uri="{FF2B5EF4-FFF2-40B4-BE49-F238E27FC236}">
                <a16:creationId xmlns:a16="http://schemas.microsoft.com/office/drawing/2014/main" id="{0A285C04-29D1-4F41-BA19-26BFAFC0D2A7}"/>
              </a:ext>
            </a:extLst>
          </p:cNvPr>
          <p:cNvSpPr>
            <a:spLocks noChangeArrowheads="1"/>
          </p:cNvSpPr>
          <p:nvPr/>
        </p:nvSpPr>
        <p:spPr bwMode="auto">
          <a:xfrm>
            <a:off x="52578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9" name="Oval 22">
            <a:extLst>
              <a:ext uri="{FF2B5EF4-FFF2-40B4-BE49-F238E27FC236}">
                <a16:creationId xmlns:a16="http://schemas.microsoft.com/office/drawing/2014/main" id="{E6FF669B-225A-42D4-AC3F-9C213F046448}"/>
              </a:ext>
            </a:extLst>
          </p:cNvPr>
          <p:cNvSpPr>
            <a:spLocks noChangeArrowheads="1"/>
          </p:cNvSpPr>
          <p:nvPr/>
        </p:nvSpPr>
        <p:spPr bwMode="auto">
          <a:xfrm>
            <a:off x="5638800" y="464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Text Box 23">
            <a:extLst>
              <a:ext uri="{FF2B5EF4-FFF2-40B4-BE49-F238E27FC236}">
                <a16:creationId xmlns:a16="http://schemas.microsoft.com/office/drawing/2014/main" id="{B6519B6E-1C5F-4D9B-8F9B-8CD121AE1E93}"/>
              </a:ext>
            </a:extLst>
          </p:cNvPr>
          <p:cNvSpPr txBox="1">
            <a:spLocks noChangeArrowheads="1"/>
          </p:cNvSpPr>
          <p:nvPr/>
        </p:nvSpPr>
        <p:spPr bwMode="auto">
          <a:xfrm>
            <a:off x="689256" y="4595813"/>
            <a:ext cx="987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000000"/>
                </a:solidFill>
                <a:latin typeface="Comic Sans MS" pitchFamily="66" charset="0"/>
              </a:rPr>
              <a:t>High Pressure Low Volume</a:t>
            </a:r>
          </a:p>
        </p:txBody>
      </p:sp>
      <p:cxnSp>
        <p:nvCxnSpPr>
          <p:cNvPr id="21" name="Straight Arrow Connector 20">
            <a:extLst>
              <a:ext uri="{FF2B5EF4-FFF2-40B4-BE49-F238E27FC236}">
                <a16:creationId xmlns:a16="http://schemas.microsoft.com/office/drawing/2014/main" id="{EFC19564-0653-447C-A489-ED2D9465BD5E}"/>
              </a:ext>
            </a:extLst>
          </p:cNvPr>
          <p:cNvCxnSpPr/>
          <p:nvPr/>
        </p:nvCxnSpPr>
        <p:spPr>
          <a:xfrm>
            <a:off x="228600" y="4203700"/>
            <a:ext cx="508000" cy="49530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577F5A7-4583-4622-9F3B-815DC0D42D61}"/>
              </a:ext>
            </a:extLst>
          </p:cNvPr>
          <p:cNvCxnSpPr/>
          <p:nvPr/>
        </p:nvCxnSpPr>
        <p:spPr>
          <a:xfrm flipV="1">
            <a:off x="729916" y="5543236"/>
            <a:ext cx="152400" cy="631825"/>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7A930F-4730-4398-B56D-D96B6761A048}"/>
              </a:ext>
            </a:extLst>
          </p:cNvPr>
          <p:cNvCxnSpPr/>
          <p:nvPr/>
        </p:nvCxnSpPr>
        <p:spPr>
          <a:xfrm flipH="1" flipV="1">
            <a:off x="1600200" y="5029200"/>
            <a:ext cx="609600" cy="58738"/>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B64D048-C47F-45B7-8736-2DC6D4C4418E}"/>
              </a:ext>
            </a:extLst>
          </p:cNvPr>
          <p:cNvCxnSpPr>
            <a:endCxn id="6" idx="7"/>
          </p:cNvCxnSpPr>
          <p:nvPr/>
        </p:nvCxnSpPr>
        <p:spPr>
          <a:xfrm flipH="1">
            <a:off x="1466289" y="4102100"/>
            <a:ext cx="413311" cy="496048"/>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E93FBE-1A69-4C4D-BA96-755CD5E4A12B}"/>
              </a:ext>
            </a:extLst>
          </p:cNvPr>
          <p:cNvCxnSpPr/>
          <p:nvPr/>
        </p:nvCxnSpPr>
        <p:spPr>
          <a:xfrm flipV="1">
            <a:off x="8021" y="5201655"/>
            <a:ext cx="685800" cy="316705"/>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171DC8-5506-4510-9C1A-3ED137515359}"/>
              </a:ext>
            </a:extLst>
          </p:cNvPr>
          <p:cNvCxnSpPr>
            <a:endCxn id="6" idx="0"/>
          </p:cNvCxnSpPr>
          <p:nvPr/>
        </p:nvCxnSpPr>
        <p:spPr>
          <a:xfrm>
            <a:off x="1025525" y="3733800"/>
            <a:ext cx="117475" cy="68580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96E3B0A-A7C4-4610-985D-69E77C3125B0}"/>
              </a:ext>
            </a:extLst>
          </p:cNvPr>
          <p:cNvCxnSpPr/>
          <p:nvPr/>
        </p:nvCxnSpPr>
        <p:spPr>
          <a:xfrm flipH="1" flipV="1">
            <a:off x="1524000" y="5395913"/>
            <a:ext cx="609600" cy="357187"/>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Line 5">
            <a:extLst>
              <a:ext uri="{FF2B5EF4-FFF2-40B4-BE49-F238E27FC236}">
                <a16:creationId xmlns:a16="http://schemas.microsoft.com/office/drawing/2014/main" id="{017E380B-CB41-4D01-AB7B-EC3B8B2258CA}"/>
              </a:ext>
            </a:extLst>
          </p:cNvPr>
          <p:cNvSpPr>
            <a:spLocks noChangeShapeType="1"/>
          </p:cNvSpPr>
          <p:nvPr/>
        </p:nvSpPr>
        <p:spPr bwMode="auto">
          <a:xfrm flipV="1">
            <a:off x="3048000" y="1981200"/>
            <a:ext cx="0" cy="381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29" name="Line 6">
            <a:extLst>
              <a:ext uri="{FF2B5EF4-FFF2-40B4-BE49-F238E27FC236}">
                <a16:creationId xmlns:a16="http://schemas.microsoft.com/office/drawing/2014/main" id="{403F8804-1922-4A29-8524-0D2114B51346}"/>
              </a:ext>
            </a:extLst>
          </p:cNvPr>
          <p:cNvSpPr>
            <a:spLocks noChangeShapeType="1"/>
          </p:cNvSpPr>
          <p:nvPr/>
        </p:nvSpPr>
        <p:spPr bwMode="auto">
          <a:xfrm flipV="1">
            <a:off x="3047999" y="5790289"/>
            <a:ext cx="4986683" cy="9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0" name="Oval 20">
            <a:extLst>
              <a:ext uri="{FF2B5EF4-FFF2-40B4-BE49-F238E27FC236}">
                <a16:creationId xmlns:a16="http://schemas.microsoft.com/office/drawing/2014/main" id="{D2F74D8F-04B5-4103-BA4C-CC9D969B1B79}"/>
              </a:ext>
            </a:extLst>
          </p:cNvPr>
          <p:cNvSpPr>
            <a:spLocks noChangeArrowheads="1"/>
          </p:cNvSpPr>
          <p:nvPr/>
        </p:nvSpPr>
        <p:spPr bwMode="auto">
          <a:xfrm>
            <a:off x="6324600" y="5029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1" name="Oval 20">
            <a:extLst>
              <a:ext uri="{FF2B5EF4-FFF2-40B4-BE49-F238E27FC236}">
                <a16:creationId xmlns:a16="http://schemas.microsoft.com/office/drawing/2014/main" id="{BD7F0705-7C54-4B8F-86E6-DF210D00BC01}"/>
              </a:ext>
            </a:extLst>
          </p:cNvPr>
          <p:cNvSpPr>
            <a:spLocks noChangeArrowheads="1"/>
          </p:cNvSpPr>
          <p:nvPr/>
        </p:nvSpPr>
        <p:spPr bwMode="auto">
          <a:xfrm>
            <a:off x="6705600" y="5181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2" name="TextBox 31">
            <a:extLst>
              <a:ext uri="{FF2B5EF4-FFF2-40B4-BE49-F238E27FC236}">
                <a16:creationId xmlns:a16="http://schemas.microsoft.com/office/drawing/2014/main" id="{37200F3D-94E6-4B3E-B78E-810060B5E4E1}"/>
              </a:ext>
            </a:extLst>
          </p:cNvPr>
          <p:cNvSpPr txBox="1"/>
          <p:nvPr/>
        </p:nvSpPr>
        <p:spPr>
          <a:xfrm>
            <a:off x="152400" y="152400"/>
            <a:ext cx="8812311" cy="1077218"/>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20.  </a:t>
            </a:r>
            <a:r>
              <a:rPr lang="en-US" sz="3200" dirty="0">
                <a:solidFill>
                  <a:srgbClr val="0000FF"/>
                </a:solidFill>
                <a:latin typeface="Times New Roman" panose="02020603050405020304" pitchFamily="18" charset="0"/>
                <a:cs typeface="Times New Roman" panose="02020603050405020304" pitchFamily="18" charset="0"/>
              </a:rPr>
              <a:t>When pressure increases, volume decreases.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As pressure decreases, volume increases.  </a:t>
            </a:r>
          </a:p>
        </p:txBody>
      </p:sp>
      <p:sp>
        <p:nvSpPr>
          <p:cNvPr id="33" name="Oval 20">
            <a:extLst>
              <a:ext uri="{FF2B5EF4-FFF2-40B4-BE49-F238E27FC236}">
                <a16:creationId xmlns:a16="http://schemas.microsoft.com/office/drawing/2014/main" id="{3305A496-F12D-4239-827D-309D41F898D2}"/>
              </a:ext>
            </a:extLst>
          </p:cNvPr>
          <p:cNvSpPr>
            <a:spLocks noChangeArrowheads="1"/>
          </p:cNvSpPr>
          <p:nvPr/>
        </p:nvSpPr>
        <p:spPr bwMode="auto">
          <a:xfrm>
            <a:off x="7202067" y="540644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cxnSp>
        <p:nvCxnSpPr>
          <p:cNvPr id="34" name="Straight Arrow Connector 33">
            <a:extLst>
              <a:ext uri="{FF2B5EF4-FFF2-40B4-BE49-F238E27FC236}">
                <a16:creationId xmlns:a16="http://schemas.microsoft.com/office/drawing/2014/main" id="{D0439F64-2AB8-43CB-BFFF-1CB446F988AB}"/>
              </a:ext>
            </a:extLst>
          </p:cNvPr>
          <p:cNvCxnSpPr>
            <a:cxnSpLocks/>
          </p:cNvCxnSpPr>
          <p:nvPr/>
        </p:nvCxnSpPr>
        <p:spPr>
          <a:xfrm flipH="1">
            <a:off x="4914901" y="3496546"/>
            <a:ext cx="1104899" cy="63977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7210D91D-9AEF-4C35-A993-794817EDF3B2}"/>
              </a:ext>
            </a:extLst>
          </p:cNvPr>
          <p:cNvSpPr txBox="1"/>
          <p:nvPr/>
        </p:nvSpPr>
        <p:spPr>
          <a:xfrm>
            <a:off x="5017478" y="2444654"/>
            <a:ext cx="22098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Starting pressure, starting volume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1.30 atm + 350 mL</a:t>
            </a:r>
          </a:p>
        </p:txBody>
      </p:sp>
      <p:cxnSp>
        <p:nvCxnSpPr>
          <p:cNvPr id="36" name="Straight Arrow Connector 35">
            <a:extLst>
              <a:ext uri="{FF2B5EF4-FFF2-40B4-BE49-F238E27FC236}">
                <a16:creationId xmlns:a16="http://schemas.microsoft.com/office/drawing/2014/main" id="{1C9DE51F-BC4B-4D07-A6E2-6A908BD5B555}"/>
              </a:ext>
            </a:extLst>
          </p:cNvPr>
          <p:cNvCxnSpPr/>
          <p:nvPr/>
        </p:nvCxnSpPr>
        <p:spPr>
          <a:xfrm flipV="1">
            <a:off x="3352800" y="3124200"/>
            <a:ext cx="0" cy="121920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09791D0-5BBF-4DF1-B01E-49F73C2B66B8}"/>
              </a:ext>
            </a:extLst>
          </p:cNvPr>
          <p:cNvCxnSpPr>
            <a:cxnSpLocks/>
          </p:cNvCxnSpPr>
          <p:nvPr/>
        </p:nvCxnSpPr>
        <p:spPr>
          <a:xfrm flipH="1">
            <a:off x="3429000" y="3828854"/>
            <a:ext cx="457201"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1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9878" y="152400"/>
            <a:ext cx="916387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4.  Pressure can be – kPa, psi, mm of Hg, </a:t>
            </a:r>
            <a:r>
              <a:rPr lang="en-US" altLang="en-US" b="1" u="sng"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or</a:t>
            </a: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atm</a:t>
            </a:r>
            <a:b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BUT THE SAME UNITS get used  </a:t>
            </a:r>
            <a:b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ON BOTH SIDES of the equal sign</a:t>
            </a:r>
          </a:p>
          <a:p>
            <a:pPr eaLnBrk="1" hangingPunct="1">
              <a:spcBef>
                <a:spcPct val="50000"/>
              </a:spcBef>
              <a:buFontTx/>
              <a:buNone/>
              <a:defRPr/>
            </a:pP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p>
          <a:p>
            <a:pPr eaLnBrk="1" hangingPunct="1">
              <a:spcBef>
                <a:spcPct val="50000"/>
              </a:spcBef>
              <a:buFontTx/>
              <a:buNone/>
              <a:defRPr/>
            </a:pP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5.  Volume can be – usually Liters, mL, </a:t>
            </a:r>
            <a:r>
              <a:rPr lang="en-US" altLang="en-US" b="1" u="sng"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or</a:t>
            </a: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cm</a:t>
            </a:r>
            <a:r>
              <a:rPr lang="en-US" altLang="en-US" b="1" baseline="30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3</a:t>
            </a:r>
            <a:br>
              <a:rPr lang="en-US" altLang="en-US" b="1" baseline="30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baseline="30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BUT THE SAME UNITS get used</a:t>
            </a:r>
            <a:b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ON BOTH SIDES of the equal sign</a:t>
            </a:r>
            <a:b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endPar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ct val="50000"/>
              </a:spcBef>
              <a:buFontTx/>
              <a:buNone/>
              <a:defRPr/>
            </a:pPr>
            <a:endPar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3074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05200" y="17526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Pressure as a function of volume of a gas…</a:t>
            </a:r>
          </a:p>
        </p:txBody>
      </p:sp>
      <p:sp>
        <p:nvSpPr>
          <p:cNvPr id="3" name="Line 3"/>
          <p:cNvSpPr>
            <a:spLocks noChangeShapeType="1"/>
          </p:cNvSpPr>
          <p:nvPr/>
        </p:nvSpPr>
        <p:spPr bwMode="auto">
          <a:xfrm flipV="1">
            <a:off x="3048000" y="1981200"/>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 name="Text Box 5"/>
          <p:cNvSpPr txBox="1">
            <a:spLocks noChangeArrowheads="1"/>
          </p:cNvSpPr>
          <p:nvPr/>
        </p:nvSpPr>
        <p:spPr bwMode="auto">
          <a:xfrm>
            <a:off x="1084262" y="2558302"/>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2400" dirty="0">
                <a:solidFill>
                  <a:srgbClr val="000000"/>
                </a:solidFill>
              </a:rPr>
              <a:t>Pressure</a:t>
            </a:r>
          </a:p>
        </p:txBody>
      </p:sp>
      <p:sp>
        <p:nvSpPr>
          <p:cNvPr id="5" name="Text Box 6"/>
          <p:cNvSpPr txBox="1">
            <a:spLocks noChangeArrowheads="1"/>
          </p:cNvSpPr>
          <p:nvPr/>
        </p:nvSpPr>
        <p:spPr bwMode="auto">
          <a:xfrm>
            <a:off x="3962400" y="603408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volume</a:t>
            </a:r>
          </a:p>
        </p:txBody>
      </p:sp>
      <p:sp>
        <p:nvSpPr>
          <p:cNvPr id="11" name="Oval 13"/>
          <p:cNvSpPr>
            <a:spLocks noChangeArrowheads="1"/>
          </p:cNvSpPr>
          <p:nvPr/>
        </p:nvSpPr>
        <p:spPr bwMode="auto">
          <a:xfrm>
            <a:off x="3276600" y="2133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2" name="Oval 14"/>
          <p:cNvSpPr>
            <a:spLocks noChangeArrowheads="1"/>
          </p:cNvSpPr>
          <p:nvPr/>
        </p:nvSpPr>
        <p:spPr bwMode="auto">
          <a:xfrm>
            <a:off x="33528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3" name="Oval 15"/>
          <p:cNvSpPr>
            <a:spLocks noChangeArrowheads="1"/>
          </p:cNvSpPr>
          <p:nvPr/>
        </p:nvSpPr>
        <p:spPr bwMode="auto">
          <a:xfrm>
            <a:off x="3581400" y="2819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4" name="Oval 16"/>
          <p:cNvSpPr>
            <a:spLocks noChangeArrowheads="1"/>
          </p:cNvSpPr>
          <p:nvPr/>
        </p:nvSpPr>
        <p:spPr bwMode="auto">
          <a:xfrm>
            <a:off x="38100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5" name="Oval 17"/>
          <p:cNvSpPr>
            <a:spLocks noChangeArrowheads="1"/>
          </p:cNvSpPr>
          <p:nvPr/>
        </p:nvSpPr>
        <p:spPr bwMode="auto">
          <a:xfrm>
            <a:off x="4114800"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 name="Oval 18"/>
          <p:cNvSpPr>
            <a:spLocks noChangeArrowheads="1"/>
          </p:cNvSpPr>
          <p:nvPr/>
        </p:nvSpPr>
        <p:spPr bwMode="auto">
          <a:xfrm>
            <a:off x="4419600" y="3810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7" name="Oval 19"/>
          <p:cNvSpPr>
            <a:spLocks noChangeArrowheads="1"/>
          </p:cNvSpPr>
          <p:nvPr/>
        </p:nvSpPr>
        <p:spPr bwMode="auto">
          <a:xfrm>
            <a:off x="4800600"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8" name="Oval 20"/>
          <p:cNvSpPr>
            <a:spLocks noChangeArrowheads="1"/>
          </p:cNvSpPr>
          <p:nvPr/>
        </p:nvSpPr>
        <p:spPr bwMode="auto">
          <a:xfrm>
            <a:off x="6019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9" name="Oval 21"/>
          <p:cNvSpPr>
            <a:spLocks noChangeArrowheads="1"/>
          </p:cNvSpPr>
          <p:nvPr/>
        </p:nvSpPr>
        <p:spPr bwMode="auto">
          <a:xfrm>
            <a:off x="52578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Oval 22"/>
          <p:cNvSpPr>
            <a:spLocks noChangeArrowheads="1"/>
          </p:cNvSpPr>
          <p:nvPr/>
        </p:nvSpPr>
        <p:spPr bwMode="auto">
          <a:xfrm>
            <a:off x="5638800" y="464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3" name="Line 26"/>
          <p:cNvSpPr>
            <a:spLocks noChangeShapeType="1"/>
          </p:cNvSpPr>
          <p:nvPr/>
        </p:nvSpPr>
        <p:spPr bwMode="auto">
          <a:xfrm flipH="1">
            <a:off x="6837561" y="4582418"/>
            <a:ext cx="667101" cy="56310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1" name="Oval 8"/>
          <p:cNvSpPr>
            <a:spLocks noChangeArrowheads="1"/>
          </p:cNvSpPr>
          <p:nvPr/>
        </p:nvSpPr>
        <p:spPr bwMode="auto">
          <a:xfrm rot="-223588">
            <a:off x="7099349" y="2085258"/>
            <a:ext cx="2064441" cy="2822575"/>
          </a:xfrm>
          <a:prstGeom prst="ellipse">
            <a:avLst/>
          </a:prstGeom>
          <a:solidFill>
            <a:srgbClr val="FF8F8F"/>
          </a:solidFill>
          <a:ln w="9525">
            <a:solidFill>
              <a:srgbClr val="FF8F8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32" name="Line 9"/>
          <p:cNvSpPr>
            <a:spLocks noChangeShapeType="1"/>
          </p:cNvSpPr>
          <p:nvPr/>
        </p:nvSpPr>
        <p:spPr bwMode="auto">
          <a:xfrm>
            <a:off x="8229554" y="4934631"/>
            <a:ext cx="76200" cy="111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3" name="Oval 11"/>
          <p:cNvSpPr>
            <a:spLocks noChangeArrowheads="1"/>
          </p:cNvSpPr>
          <p:nvPr/>
        </p:nvSpPr>
        <p:spPr bwMode="auto">
          <a:xfrm rot="-1809380">
            <a:off x="8232045" y="4919662"/>
            <a:ext cx="152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34" name="Oval 10"/>
          <p:cNvSpPr>
            <a:spLocks noChangeArrowheads="1"/>
          </p:cNvSpPr>
          <p:nvPr/>
        </p:nvSpPr>
        <p:spPr bwMode="auto">
          <a:xfrm rot="1529854">
            <a:off x="8076470" y="4918075"/>
            <a:ext cx="1524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35" name="Text Box 23"/>
          <p:cNvSpPr txBox="1">
            <a:spLocks noChangeArrowheads="1"/>
          </p:cNvSpPr>
          <p:nvPr/>
        </p:nvSpPr>
        <p:spPr bwMode="auto">
          <a:xfrm rot="-161483">
            <a:off x="7280458" y="2313146"/>
            <a:ext cx="18415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a:solidFill>
                  <a:srgbClr val="000000"/>
                </a:solidFill>
                <a:latin typeface="Comic Sans MS" pitchFamily="66" charset="0"/>
              </a:rPr>
              <a:t>High Volume</a:t>
            </a:r>
            <a:br>
              <a:rPr lang="en-US" altLang="en-US" dirty="0">
                <a:solidFill>
                  <a:srgbClr val="000000"/>
                </a:solidFill>
                <a:latin typeface="Comic Sans MS" pitchFamily="66" charset="0"/>
              </a:rPr>
            </a:br>
            <a:r>
              <a:rPr lang="en-US" altLang="en-US" sz="1600" dirty="0">
                <a:solidFill>
                  <a:srgbClr val="000000"/>
                </a:solidFill>
                <a:latin typeface="Comic Sans MS" pitchFamily="66" charset="0"/>
              </a:rPr>
              <a:t> </a:t>
            </a:r>
            <a:br>
              <a:rPr lang="en-US" altLang="en-US" dirty="0">
                <a:solidFill>
                  <a:srgbClr val="000000"/>
                </a:solidFill>
                <a:latin typeface="Comic Sans MS" pitchFamily="66" charset="0"/>
              </a:rPr>
            </a:br>
            <a:r>
              <a:rPr lang="en-US" altLang="en-US" dirty="0">
                <a:solidFill>
                  <a:srgbClr val="000000"/>
                </a:solidFill>
                <a:latin typeface="Comic Sans MS" pitchFamily="66" charset="0"/>
              </a:rPr>
              <a:t>Low Pressure</a:t>
            </a:r>
          </a:p>
        </p:txBody>
      </p:sp>
      <p:sp>
        <p:nvSpPr>
          <p:cNvPr id="36" name="Line 5"/>
          <p:cNvSpPr>
            <a:spLocks noChangeShapeType="1"/>
          </p:cNvSpPr>
          <p:nvPr/>
        </p:nvSpPr>
        <p:spPr bwMode="auto">
          <a:xfrm flipV="1">
            <a:off x="3048000" y="1981200"/>
            <a:ext cx="0" cy="381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7" name="Line 6"/>
          <p:cNvSpPr>
            <a:spLocks noChangeShapeType="1"/>
          </p:cNvSpPr>
          <p:nvPr/>
        </p:nvSpPr>
        <p:spPr bwMode="auto">
          <a:xfrm flipV="1">
            <a:off x="3047999" y="5790289"/>
            <a:ext cx="4986683" cy="9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8" name="Oval 20"/>
          <p:cNvSpPr>
            <a:spLocks noChangeArrowheads="1"/>
          </p:cNvSpPr>
          <p:nvPr/>
        </p:nvSpPr>
        <p:spPr bwMode="auto">
          <a:xfrm>
            <a:off x="6324600" y="5029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9" name="Oval 20"/>
          <p:cNvSpPr>
            <a:spLocks noChangeArrowheads="1"/>
          </p:cNvSpPr>
          <p:nvPr/>
        </p:nvSpPr>
        <p:spPr bwMode="auto">
          <a:xfrm>
            <a:off x="6705600" y="5181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40" name="TextBox 39"/>
          <p:cNvSpPr txBox="1"/>
          <p:nvPr/>
        </p:nvSpPr>
        <p:spPr>
          <a:xfrm>
            <a:off x="152400" y="152400"/>
            <a:ext cx="8812311" cy="1077218"/>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20.  When pressure increases, volume decreases.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As pressure decreases, volume increases.  </a:t>
            </a:r>
          </a:p>
        </p:txBody>
      </p:sp>
      <p:sp>
        <p:nvSpPr>
          <p:cNvPr id="41" name="Oval 20">
            <a:extLst>
              <a:ext uri="{FF2B5EF4-FFF2-40B4-BE49-F238E27FC236}">
                <a16:creationId xmlns:a16="http://schemas.microsoft.com/office/drawing/2014/main" id="{FB52F562-218A-48D2-AE89-092C5FCF344F}"/>
              </a:ext>
            </a:extLst>
          </p:cNvPr>
          <p:cNvSpPr>
            <a:spLocks noChangeArrowheads="1"/>
          </p:cNvSpPr>
          <p:nvPr/>
        </p:nvSpPr>
        <p:spPr bwMode="auto">
          <a:xfrm>
            <a:off x="7202067" y="5406447"/>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cxnSp>
        <p:nvCxnSpPr>
          <p:cNvPr id="43" name="Straight Arrow Connector 42">
            <a:extLst>
              <a:ext uri="{FF2B5EF4-FFF2-40B4-BE49-F238E27FC236}">
                <a16:creationId xmlns:a16="http://schemas.microsoft.com/office/drawing/2014/main" id="{3EA68916-3D04-4552-A179-1FB502E2C740}"/>
              </a:ext>
            </a:extLst>
          </p:cNvPr>
          <p:cNvCxnSpPr>
            <a:cxnSpLocks/>
          </p:cNvCxnSpPr>
          <p:nvPr/>
        </p:nvCxnSpPr>
        <p:spPr>
          <a:xfrm flipH="1">
            <a:off x="4914901" y="3496546"/>
            <a:ext cx="1104899" cy="63977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23F38DCF-1875-4973-8618-1EA5F3BA377C}"/>
              </a:ext>
            </a:extLst>
          </p:cNvPr>
          <p:cNvSpPr txBox="1"/>
          <p:nvPr/>
        </p:nvSpPr>
        <p:spPr>
          <a:xfrm>
            <a:off x="5017478" y="2444654"/>
            <a:ext cx="22098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Starting pressure, starting volume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1.30 atm + 350 mL</a:t>
            </a:r>
          </a:p>
        </p:txBody>
      </p:sp>
      <p:cxnSp>
        <p:nvCxnSpPr>
          <p:cNvPr id="45" name="Straight Arrow Connector 44">
            <a:extLst>
              <a:ext uri="{FF2B5EF4-FFF2-40B4-BE49-F238E27FC236}">
                <a16:creationId xmlns:a16="http://schemas.microsoft.com/office/drawing/2014/main" id="{14B4D8E8-4EE8-47A4-BBF8-A7811F8F9BEF}"/>
              </a:ext>
            </a:extLst>
          </p:cNvPr>
          <p:cNvCxnSpPr>
            <a:cxnSpLocks/>
          </p:cNvCxnSpPr>
          <p:nvPr/>
        </p:nvCxnSpPr>
        <p:spPr>
          <a:xfrm>
            <a:off x="4812776" y="4362337"/>
            <a:ext cx="0" cy="1219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2290439-61D5-4B46-B767-18C7EA4D1E4C}"/>
              </a:ext>
            </a:extLst>
          </p:cNvPr>
          <p:cNvCxnSpPr>
            <a:cxnSpLocks/>
          </p:cNvCxnSpPr>
          <p:nvPr/>
        </p:nvCxnSpPr>
        <p:spPr>
          <a:xfrm>
            <a:off x="4953000" y="5206445"/>
            <a:ext cx="647697" cy="132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135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05200" y="2119312"/>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Pressure as a function of volume of a gas…</a:t>
            </a:r>
          </a:p>
        </p:txBody>
      </p:sp>
      <p:sp>
        <p:nvSpPr>
          <p:cNvPr id="3" name="Line 3"/>
          <p:cNvSpPr>
            <a:spLocks noChangeShapeType="1"/>
          </p:cNvSpPr>
          <p:nvPr/>
        </p:nvSpPr>
        <p:spPr bwMode="auto">
          <a:xfrm flipV="1">
            <a:off x="3048000" y="2347912"/>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 name="Text Box 5"/>
          <p:cNvSpPr txBox="1">
            <a:spLocks noChangeArrowheads="1"/>
          </p:cNvSpPr>
          <p:nvPr/>
        </p:nvSpPr>
        <p:spPr bwMode="auto">
          <a:xfrm>
            <a:off x="685800" y="3071812"/>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2400" dirty="0">
                <a:solidFill>
                  <a:srgbClr val="000000"/>
                </a:solidFill>
              </a:rPr>
              <a:t>Pressure</a:t>
            </a:r>
          </a:p>
        </p:txBody>
      </p:sp>
      <p:sp>
        <p:nvSpPr>
          <p:cNvPr id="5" name="Text Box 6"/>
          <p:cNvSpPr txBox="1">
            <a:spLocks noChangeArrowheads="1"/>
          </p:cNvSpPr>
          <p:nvPr/>
        </p:nvSpPr>
        <p:spPr bwMode="auto">
          <a:xfrm>
            <a:off x="3975652" y="6296025"/>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volume</a:t>
            </a:r>
          </a:p>
        </p:txBody>
      </p:sp>
      <p:sp>
        <p:nvSpPr>
          <p:cNvPr id="11" name="Oval 13"/>
          <p:cNvSpPr>
            <a:spLocks noChangeArrowheads="1"/>
          </p:cNvSpPr>
          <p:nvPr/>
        </p:nvSpPr>
        <p:spPr bwMode="auto">
          <a:xfrm>
            <a:off x="3276600" y="2500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2" name="Oval 14"/>
          <p:cNvSpPr>
            <a:spLocks noChangeArrowheads="1"/>
          </p:cNvSpPr>
          <p:nvPr/>
        </p:nvSpPr>
        <p:spPr bwMode="auto">
          <a:xfrm>
            <a:off x="3352800" y="28051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3" name="Oval 15"/>
          <p:cNvSpPr>
            <a:spLocks noChangeArrowheads="1"/>
          </p:cNvSpPr>
          <p:nvPr/>
        </p:nvSpPr>
        <p:spPr bwMode="auto">
          <a:xfrm>
            <a:off x="3581400" y="31861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4" name="Oval 16"/>
          <p:cNvSpPr>
            <a:spLocks noChangeArrowheads="1"/>
          </p:cNvSpPr>
          <p:nvPr/>
        </p:nvSpPr>
        <p:spPr bwMode="auto">
          <a:xfrm>
            <a:off x="3810000" y="34909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5" name="Oval 17"/>
          <p:cNvSpPr>
            <a:spLocks noChangeArrowheads="1"/>
          </p:cNvSpPr>
          <p:nvPr/>
        </p:nvSpPr>
        <p:spPr bwMode="auto">
          <a:xfrm>
            <a:off x="4114800" y="38719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 name="Oval 18"/>
          <p:cNvSpPr>
            <a:spLocks noChangeArrowheads="1"/>
          </p:cNvSpPr>
          <p:nvPr/>
        </p:nvSpPr>
        <p:spPr bwMode="auto">
          <a:xfrm>
            <a:off x="4419600" y="41767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7" name="Oval 19"/>
          <p:cNvSpPr>
            <a:spLocks noChangeArrowheads="1"/>
          </p:cNvSpPr>
          <p:nvPr/>
        </p:nvSpPr>
        <p:spPr bwMode="auto">
          <a:xfrm>
            <a:off x="4800600" y="44815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8" name="Oval 20"/>
          <p:cNvSpPr>
            <a:spLocks noChangeArrowheads="1"/>
          </p:cNvSpPr>
          <p:nvPr/>
        </p:nvSpPr>
        <p:spPr bwMode="auto">
          <a:xfrm>
            <a:off x="6019800" y="52435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9" name="Oval 21"/>
          <p:cNvSpPr>
            <a:spLocks noChangeArrowheads="1"/>
          </p:cNvSpPr>
          <p:nvPr/>
        </p:nvSpPr>
        <p:spPr bwMode="auto">
          <a:xfrm>
            <a:off x="5257800" y="4786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Oval 22"/>
          <p:cNvSpPr>
            <a:spLocks noChangeArrowheads="1"/>
          </p:cNvSpPr>
          <p:nvPr/>
        </p:nvSpPr>
        <p:spPr bwMode="auto">
          <a:xfrm>
            <a:off x="5638800" y="50149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6" name="Line 5"/>
          <p:cNvSpPr>
            <a:spLocks noChangeShapeType="1"/>
          </p:cNvSpPr>
          <p:nvPr/>
        </p:nvSpPr>
        <p:spPr bwMode="auto">
          <a:xfrm flipV="1">
            <a:off x="3048000" y="2347912"/>
            <a:ext cx="0" cy="381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7" name="Line 6"/>
          <p:cNvSpPr>
            <a:spLocks noChangeShapeType="1"/>
          </p:cNvSpPr>
          <p:nvPr/>
        </p:nvSpPr>
        <p:spPr bwMode="auto">
          <a:xfrm>
            <a:off x="3048000" y="6157912"/>
            <a:ext cx="464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8" name="Oval 20"/>
          <p:cNvSpPr>
            <a:spLocks noChangeArrowheads="1"/>
          </p:cNvSpPr>
          <p:nvPr/>
        </p:nvSpPr>
        <p:spPr bwMode="auto">
          <a:xfrm>
            <a:off x="6324600" y="53959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9" name="Oval 20"/>
          <p:cNvSpPr>
            <a:spLocks noChangeArrowheads="1"/>
          </p:cNvSpPr>
          <p:nvPr/>
        </p:nvSpPr>
        <p:spPr bwMode="auto">
          <a:xfrm>
            <a:off x="6705600" y="5548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40" name="TextBox 39"/>
          <p:cNvSpPr txBox="1"/>
          <p:nvPr/>
        </p:nvSpPr>
        <p:spPr>
          <a:xfrm>
            <a:off x="-13445" y="-19111"/>
            <a:ext cx="9144000" cy="187743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Because P and V change proportionally, any </a:t>
            </a:r>
            <a:r>
              <a:rPr lang="en-US" sz="2800" dirty="0" err="1">
                <a:solidFill>
                  <a:srgbClr val="FF0000"/>
                </a:solidFill>
                <a:latin typeface="Times New Roman" panose="02020603050405020304" pitchFamily="18" charset="0"/>
                <a:cs typeface="Times New Roman" panose="02020603050405020304" pitchFamily="18" charset="0"/>
              </a:rPr>
              <a:t>PxV</a:t>
            </a:r>
            <a:r>
              <a:rPr lang="en-US" sz="2800" dirty="0">
                <a:solidFill>
                  <a:srgbClr val="FF0000"/>
                </a:solidFill>
                <a:latin typeface="Times New Roman" panose="02020603050405020304" pitchFamily="18" charset="0"/>
                <a:cs typeface="Times New Roman" panose="02020603050405020304" pitchFamily="18" charset="0"/>
              </a:rPr>
              <a:t> equals all the other </a:t>
            </a:r>
            <a:r>
              <a:rPr lang="en-US" sz="2800" dirty="0" err="1">
                <a:solidFill>
                  <a:srgbClr val="FF0000"/>
                </a:solidFill>
                <a:latin typeface="Times New Roman" panose="02020603050405020304" pitchFamily="18" charset="0"/>
                <a:cs typeface="Times New Roman" panose="02020603050405020304" pitchFamily="18" charset="0"/>
              </a:rPr>
              <a:t>PxV</a:t>
            </a:r>
            <a:r>
              <a:rPr lang="en-US" sz="2800" dirty="0">
                <a:solidFill>
                  <a:srgbClr val="FF0000"/>
                </a:solidFill>
                <a:latin typeface="Times New Roman" panose="02020603050405020304" pitchFamily="18" charset="0"/>
                <a:cs typeface="Times New Roman" panose="02020603050405020304" pitchFamily="18" charset="0"/>
              </a:rPr>
              <a:t> values.</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21.  P</a:t>
            </a:r>
            <a:r>
              <a:rPr lang="en-US" sz="3200" baseline="-25000" dirty="0">
                <a:solidFill>
                  <a:srgbClr val="FF0000"/>
                </a:solidFill>
                <a:latin typeface="Times New Roman" panose="02020603050405020304" pitchFamily="18" charset="0"/>
                <a:cs typeface="Times New Roman" panose="02020603050405020304" pitchFamily="18" charset="0"/>
              </a:rPr>
              <a:t>1</a:t>
            </a:r>
            <a:r>
              <a:rPr lang="en-US" sz="3200" dirty="0">
                <a:solidFill>
                  <a:srgbClr val="FF0000"/>
                </a:solidFill>
                <a:latin typeface="Times New Roman" panose="02020603050405020304" pitchFamily="18" charset="0"/>
                <a:cs typeface="Times New Roman" panose="02020603050405020304" pitchFamily="18" charset="0"/>
              </a:rPr>
              <a:t>V</a:t>
            </a:r>
            <a:r>
              <a:rPr lang="en-US" sz="3200" baseline="-25000" dirty="0">
                <a:solidFill>
                  <a:srgbClr val="FF0000"/>
                </a:solidFill>
                <a:latin typeface="Times New Roman" panose="02020603050405020304" pitchFamily="18" charset="0"/>
                <a:cs typeface="Times New Roman" panose="02020603050405020304" pitchFamily="18" charset="0"/>
              </a:rPr>
              <a:t>1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P</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V</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baseline="-250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32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V</a:t>
            </a:r>
            <a:r>
              <a:rPr lang="en-US" sz="32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etc.  </a:t>
            </a:r>
          </a:p>
        </p:txBody>
      </p:sp>
      <p:cxnSp>
        <p:nvCxnSpPr>
          <p:cNvPr id="41" name="Straight Arrow Connector 40"/>
          <p:cNvCxnSpPr/>
          <p:nvPr/>
        </p:nvCxnSpPr>
        <p:spPr>
          <a:xfrm flipH="1">
            <a:off x="4953000" y="3871912"/>
            <a:ext cx="6858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15000" y="3591630"/>
            <a:ext cx="3276600" cy="461665"/>
          </a:xfrm>
          <a:prstGeom prst="rect">
            <a:avLst/>
          </a:prstGeom>
          <a:noFill/>
        </p:spPr>
        <p:txBody>
          <a:bodyPr wrap="square" rtlCol="0">
            <a:spAutoFit/>
          </a:bodyPr>
          <a:lstStyle/>
          <a:p>
            <a:r>
              <a:rPr lang="en-US" sz="2400" b="1" dirty="0">
                <a:solidFill>
                  <a:srgbClr val="FF0000"/>
                </a:solidFill>
              </a:rPr>
              <a:t>P</a:t>
            </a:r>
            <a:r>
              <a:rPr lang="en-US" sz="2400" b="1" baseline="-25000" dirty="0">
                <a:solidFill>
                  <a:srgbClr val="FF0000"/>
                </a:solidFill>
              </a:rPr>
              <a:t>1</a:t>
            </a:r>
            <a:r>
              <a:rPr lang="en-US" sz="2400" b="1" dirty="0">
                <a:solidFill>
                  <a:srgbClr val="FF0000"/>
                </a:solidFill>
              </a:rPr>
              <a:t>V</a:t>
            </a:r>
            <a:r>
              <a:rPr lang="en-US" sz="2400" b="1" baseline="-25000" dirty="0">
                <a:solidFill>
                  <a:srgbClr val="FF0000"/>
                </a:solidFill>
              </a:rPr>
              <a:t>1</a:t>
            </a:r>
            <a:r>
              <a:rPr lang="en-US" sz="2400" b="1" dirty="0">
                <a:solidFill>
                  <a:srgbClr val="FF0000"/>
                </a:solidFill>
              </a:rPr>
              <a:t> </a:t>
            </a:r>
          </a:p>
        </p:txBody>
      </p:sp>
      <p:cxnSp>
        <p:nvCxnSpPr>
          <p:cNvPr id="43" name="Straight Arrow Connector 42"/>
          <p:cNvCxnSpPr/>
          <p:nvPr/>
        </p:nvCxnSpPr>
        <p:spPr>
          <a:xfrm flipH="1">
            <a:off x="3962400" y="3071812"/>
            <a:ext cx="596155" cy="419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58555" y="2764425"/>
            <a:ext cx="3276600" cy="461665"/>
          </a:xfrm>
          <a:prstGeom prst="rect">
            <a:avLst/>
          </a:prstGeom>
          <a:noFill/>
        </p:spPr>
        <p:txBody>
          <a:bodyPr wrap="square" rtlCol="0">
            <a:spAutoFit/>
          </a:bodyPr>
          <a:lstStyle/>
          <a:p>
            <a:r>
              <a:rPr lang="en-US" sz="2400" b="1" dirty="0">
                <a:solidFill>
                  <a:srgbClr val="0000FF"/>
                </a:solidFill>
              </a:rPr>
              <a:t>P</a:t>
            </a:r>
            <a:r>
              <a:rPr lang="en-US" sz="2400" b="1" baseline="-25000" dirty="0">
                <a:solidFill>
                  <a:srgbClr val="0000FF"/>
                </a:solidFill>
              </a:rPr>
              <a:t>2</a:t>
            </a:r>
            <a:r>
              <a:rPr lang="en-US" sz="2400" b="1" dirty="0">
                <a:solidFill>
                  <a:srgbClr val="0000FF"/>
                </a:solidFill>
              </a:rPr>
              <a:t>V</a:t>
            </a:r>
            <a:r>
              <a:rPr lang="en-US" sz="2400" b="1" baseline="-25000" dirty="0">
                <a:solidFill>
                  <a:srgbClr val="0000FF"/>
                </a:solidFill>
              </a:rPr>
              <a:t>2</a:t>
            </a:r>
            <a:r>
              <a:rPr lang="en-US" sz="2400" b="1" dirty="0">
                <a:solidFill>
                  <a:srgbClr val="FF0000"/>
                </a:solidFill>
              </a:rPr>
              <a:t> </a:t>
            </a:r>
          </a:p>
        </p:txBody>
      </p:sp>
      <p:sp>
        <p:nvSpPr>
          <p:cNvPr id="25" name="Oval 20">
            <a:extLst>
              <a:ext uri="{FF2B5EF4-FFF2-40B4-BE49-F238E27FC236}">
                <a16:creationId xmlns:a16="http://schemas.microsoft.com/office/drawing/2014/main" id="{27FC8AF0-97D1-4973-8B29-1F322F88A8C9}"/>
              </a:ext>
            </a:extLst>
          </p:cNvPr>
          <p:cNvSpPr>
            <a:spLocks noChangeArrowheads="1"/>
          </p:cNvSpPr>
          <p:nvPr/>
        </p:nvSpPr>
        <p:spPr bwMode="auto">
          <a:xfrm>
            <a:off x="7277100" y="577879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54458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05200" y="1433512"/>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Pressure as a function of volume of a gas…</a:t>
            </a:r>
          </a:p>
        </p:txBody>
      </p:sp>
      <p:sp>
        <p:nvSpPr>
          <p:cNvPr id="3" name="Line 3"/>
          <p:cNvSpPr>
            <a:spLocks noChangeShapeType="1"/>
          </p:cNvSpPr>
          <p:nvPr/>
        </p:nvSpPr>
        <p:spPr bwMode="auto">
          <a:xfrm flipV="1">
            <a:off x="3048000" y="1662112"/>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 name="Text Box 5"/>
          <p:cNvSpPr txBox="1">
            <a:spLocks noChangeArrowheads="1"/>
          </p:cNvSpPr>
          <p:nvPr/>
        </p:nvSpPr>
        <p:spPr bwMode="auto">
          <a:xfrm>
            <a:off x="685800" y="2386012"/>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2400" dirty="0">
                <a:solidFill>
                  <a:srgbClr val="000000"/>
                </a:solidFill>
              </a:rPr>
              <a:t>Pressure</a:t>
            </a:r>
            <a:br>
              <a:rPr lang="en-US" altLang="en-US" sz="2400" dirty="0">
                <a:solidFill>
                  <a:srgbClr val="000000"/>
                </a:solidFill>
              </a:rPr>
            </a:br>
            <a:r>
              <a:rPr lang="en-US" altLang="en-US" sz="2400" dirty="0">
                <a:solidFill>
                  <a:srgbClr val="000000"/>
                </a:solidFill>
              </a:rPr>
              <a:t>atm</a:t>
            </a:r>
          </a:p>
        </p:txBody>
      </p:sp>
      <p:sp>
        <p:nvSpPr>
          <p:cNvPr id="5" name="Text Box 6"/>
          <p:cNvSpPr txBox="1">
            <a:spLocks noChangeArrowheads="1"/>
          </p:cNvSpPr>
          <p:nvPr/>
        </p:nvSpPr>
        <p:spPr bwMode="auto">
          <a:xfrm>
            <a:off x="4038600" y="5586916"/>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Volume  mL</a:t>
            </a:r>
          </a:p>
        </p:txBody>
      </p:sp>
      <p:sp>
        <p:nvSpPr>
          <p:cNvPr id="11" name="Oval 13"/>
          <p:cNvSpPr>
            <a:spLocks noChangeArrowheads="1"/>
          </p:cNvSpPr>
          <p:nvPr/>
        </p:nvSpPr>
        <p:spPr bwMode="auto">
          <a:xfrm>
            <a:off x="3276600" y="18145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2" name="Oval 14"/>
          <p:cNvSpPr>
            <a:spLocks noChangeArrowheads="1"/>
          </p:cNvSpPr>
          <p:nvPr/>
        </p:nvSpPr>
        <p:spPr bwMode="auto">
          <a:xfrm>
            <a:off x="3352800" y="2119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3" name="Oval 15"/>
          <p:cNvSpPr>
            <a:spLocks noChangeArrowheads="1"/>
          </p:cNvSpPr>
          <p:nvPr/>
        </p:nvSpPr>
        <p:spPr bwMode="auto">
          <a:xfrm>
            <a:off x="3581400" y="25003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4" name="Oval 16"/>
          <p:cNvSpPr>
            <a:spLocks noChangeArrowheads="1"/>
          </p:cNvSpPr>
          <p:nvPr/>
        </p:nvSpPr>
        <p:spPr bwMode="auto">
          <a:xfrm>
            <a:off x="3810000" y="28051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5" name="Oval 17"/>
          <p:cNvSpPr>
            <a:spLocks noChangeArrowheads="1"/>
          </p:cNvSpPr>
          <p:nvPr/>
        </p:nvSpPr>
        <p:spPr bwMode="auto">
          <a:xfrm>
            <a:off x="4114800" y="31861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 name="Oval 18"/>
          <p:cNvSpPr>
            <a:spLocks noChangeArrowheads="1"/>
          </p:cNvSpPr>
          <p:nvPr/>
        </p:nvSpPr>
        <p:spPr bwMode="auto">
          <a:xfrm>
            <a:off x="4419600" y="34909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7" name="Oval 19"/>
          <p:cNvSpPr>
            <a:spLocks noChangeArrowheads="1"/>
          </p:cNvSpPr>
          <p:nvPr/>
        </p:nvSpPr>
        <p:spPr bwMode="auto">
          <a:xfrm>
            <a:off x="4800600" y="37957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8" name="Oval 20"/>
          <p:cNvSpPr>
            <a:spLocks noChangeArrowheads="1"/>
          </p:cNvSpPr>
          <p:nvPr/>
        </p:nvSpPr>
        <p:spPr bwMode="auto">
          <a:xfrm>
            <a:off x="6019800" y="45577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9" name="Oval 21"/>
          <p:cNvSpPr>
            <a:spLocks noChangeArrowheads="1"/>
          </p:cNvSpPr>
          <p:nvPr/>
        </p:nvSpPr>
        <p:spPr bwMode="auto">
          <a:xfrm>
            <a:off x="5257800" y="41005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Oval 22"/>
          <p:cNvSpPr>
            <a:spLocks noChangeArrowheads="1"/>
          </p:cNvSpPr>
          <p:nvPr/>
        </p:nvSpPr>
        <p:spPr bwMode="auto">
          <a:xfrm>
            <a:off x="5638800" y="43291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6" name="Line 5"/>
          <p:cNvSpPr>
            <a:spLocks noChangeShapeType="1"/>
          </p:cNvSpPr>
          <p:nvPr/>
        </p:nvSpPr>
        <p:spPr bwMode="auto">
          <a:xfrm flipV="1">
            <a:off x="3048000" y="1662112"/>
            <a:ext cx="0" cy="381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7" name="Line 6"/>
          <p:cNvSpPr>
            <a:spLocks noChangeShapeType="1"/>
          </p:cNvSpPr>
          <p:nvPr/>
        </p:nvSpPr>
        <p:spPr bwMode="auto">
          <a:xfrm>
            <a:off x="3048000" y="5472112"/>
            <a:ext cx="464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8" name="Oval 20"/>
          <p:cNvSpPr>
            <a:spLocks noChangeArrowheads="1"/>
          </p:cNvSpPr>
          <p:nvPr/>
        </p:nvSpPr>
        <p:spPr bwMode="auto">
          <a:xfrm>
            <a:off x="6324600" y="47101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9" name="Oval 20"/>
          <p:cNvSpPr>
            <a:spLocks noChangeArrowheads="1"/>
          </p:cNvSpPr>
          <p:nvPr/>
        </p:nvSpPr>
        <p:spPr bwMode="auto">
          <a:xfrm>
            <a:off x="6705600" y="4862512"/>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40" name="TextBox 39"/>
          <p:cNvSpPr txBox="1"/>
          <p:nvPr/>
        </p:nvSpPr>
        <p:spPr>
          <a:xfrm>
            <a:off x="0" y="200561"/>
            <a:ext cx="9091863" cy="1200329"/>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22.  </a:t>
            </a:r>
            <a:r>
              <a:rPr lang="en-US" sz="3600" dirty="0">
                <a:solidFill>
                  <a:srgbClr val="FF0000"/>
                </a:solidFill>
                <a:latin typeface="Times New Roman" panose="02020603050405020304" pitchFamily="18" charset="0"/>
                <a:cs typeface="Times New Roman" panose="02020603050405020304" pitchFamily="18" charset="0"/>
              </a:rPr>
              <a:t>If we multiply P x V we get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r>
              <a:rPr lang="en-US" sz="3600" i="1" dirty="0">
                <a:solidFill>
                  <a:srgbClr val="FF0000"/>
                </a:solidFill>
                <a:latin typeface="Times New Roman" panose="02020603050405020304" pitchFamily="18" charset="0"/>
                <a:cs typeface="Times New Roman" panose="02020603050405020304" pitchFamily="18" charset="0"/>
              </a:rPr>
              <a:t>THE gas constant for this gas</a:t>
            </a:r>
            <a:r>
              <a:rPr lang="en-US" sz="3600" dirty="0">
                <a:solidFill>
                  <a:srgbClr val="FF0000"/>
                </a:solidFill>
                <a:latin typeface="Times New Roman" panose="02020603050405020304" pitchFamily="18" charset="0"/>
                <a:cs typeface="Times New Roman" panose="02020603050405020304" pitchFamily="18" charset="0"/>
              </a:rPr>
              <a:t>.  </a:t>
            </a:r>
          </a:p>
        </p:txBody>
      </p:sp>
      <p:cxnSp>
        <p:nvCxnSpPr>
          <p:cNvPr id="41" name="Straight Arrow Connector 40"/>
          <p:cNvCxnSpPr/>
          <p:nvPr/>
        </p:nvCxnSpPr>
        <p:spPr>
          <a:xfrm flipH="1">
            <a:off x="4953000" y="3186112"/>
            <a:ext cx="6858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67400" y="2881312"/>
            <a:ext cx="3276600" cy="1323439"/>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1.30 atm x 350 mL =</a:t>
            </a:r>
            <a:br>
              <a:rPr lang="en-US" sz="2400" dirty="0">
                <a:solidFill>
                  <a:srgbClr val="002060"/>
                </a:solidFill>
                <a:latin typeface="Times New Roman" panose="02020603050405020304" pitchFamily="18" charset="0"/>
                <a:cs typeface="Times New Roman" panose="02020603050405020304" pitchFamily="18" charset="0"/>
              </a:rPr>
            </a:br>
            <a:br>
              <a:rPr lang="en-US" sz="2400" dirty="0">
                <a:solidFill>
                  <a:srgbClr val="002060"/>
                </a:solidFill>
                <a:latin typeface="Times New Roman" panose="02020603050405020304" pitchFamily="18" charset="0"/>
                <a:cs typeface="Times New Roman" panose="02020603050405020304" pitchFamily="18" charset="0"/>
              </a:rPr>
            </a:br>
            <a:r>
              <a:rPr lang="en-US" sz="24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455 atm · mL</a:t>
            </a:r>
            <a:endParaRPr lang="en-US" sz="2400" b="1" dirty="0">
              <a:solidFill>
                <a:srgbClr val="FF0000"/>
              </a:solidFill>
            </a:endParaRPr>
          </a:p>
        </p:txBody>
      </p:sp>
      <p:sp>
        <p:nvSpPr>
          <p:cNvPr id="43" name="TextBox 42"/>
          <p:cNvSpPr txBox="1"/>
          <p:nvPr/>
        </p:nvSpPr>
        <p:spPr>
          <a:xfrm>
            <a:off x="380999" y="6077200"/>
            <a:ext cx="8710861" cy="738664"/>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22.  </a:t>
            </a:r>
            <a:r>
              <a:rPr lang="en-US" sz="2400" dirty="0">
                <a:solidFill>
                  <a:srgbClr val="002060"/>
                </a:solidFill>
                <a:latin typeface="Times New Roman" panose="02020603050405020304" pitchFamily="18" charset="0"/>
                <a:cs typeface="Times New Roman" panose="02020603050405020304" pitchFamily="18" charset="0"/>
              </a:rPr>
              <a:t>P x V = C =  (1.30 atm)(350 mL) = 455 atm · mL</a:t>
            </a:r>
            <a:r>
              <a:rPr lang="en-US" dirty="0">
                <a:solidFill>
                  <a:srgbClr val="002060"/>
                </a:solidFill>
              </a:rPr>
              <a:t>    </a:t>
            </a:r>
            <a:br>
              <a:rPr lang="en-US" dirty="0"/>
            </a:br>
            <a:r>
              <a:rPr lang="en-US" dirty="0"/>
              <a:t>                                                                                                                        </a:t>
            </a:r>
            <a:r>
              <a:rPr lang="en-US" dirty="0">
                <a:solidFill>
                  <a:srgbClr val="FF0000"/>
                </a:solidFill>
              </a:rPr>
              <a:t>(cool weirdo units)</a:t>
            </a:r>
          </a:p>
        </p:txBody>
      </p:sp>
    </p:spTree>
    <p:extLst>
      <p:ext uri="{BB962C8B-B14F-4D97-AF65-F5344CB8AC3E}">
        <p14:creationId xmlns:p14="http://schemas.microsoft.com/office/powerpoint/2010/main" val="27784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05200" y="762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Pressure as a function of volume of a gas…</a:t>
            </a:r>
          </a:p>
        </p:txBody>
      </p:sp>
      <p:sp>
        <p:nvSpPr>
          <p:cNvPr id="3" name="Line 3"/>
          <p:cNvSpPr>
            <a:spLocks noChangeShapeType="1"/>
          </p:cNvSpPr>
          <p:nvPr/>
        </p:nvSpPr>
        <p:spPr bwMode="auto">
          <a:xfrm flipV="1">
            <a:off x="3048000" y="304800"/>
            <a:ext cx="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 name="Text Box 5"/>
          <p:cNvSpPr txBox="1">
            <a:spLocks noChangeArrowheads="1"/>
          </p:cNvSpPr>
          <p:nvPr/>
        </p:nvSpPr>
        <p:spPr bwMode="auto">
          <a:xfrm>
            <a:off x="685800" y="1028700"/>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2400" dirty="0">
                <a:solidFill>
                  <a:srgbClr val="000000"/>
                </a:solidFill>
              </a:rPr>
              <a:t>Pressure</a:t>
            </a:r>
            <a:br>
              <a:rPr lang="en-US" altLang="en-US" sz="2400" dirty="0">
                <a:solidFill>
                  <a:srgbClr val="000000"/>
                </a:solidFill>
              </a:rPr>
            </a:br>
            <a:r>
              <a:rPr lang="en-US" altLang="en-US" sz="2400" dirty="0">
                <a:solidFill>
                  <a:srgbClr val="000000"/>
                </a:solidFill>
              </a:rPr>
              <a:t>atm</a:t>
            </a:r>
          </a:p>
        </p:txBody>
      </p:sp>
      <p:sp>
        <p:nvSpPr>
          <p:cNvPr id="5" name="Text Box 6"/>
          <p:cNvSpPr txBox="1">
            <a:spLocks noChangeArrowheads="1"/>
          </p:cNvSpPr>
          <p:nvPr/>
        </p:nvSpPr>
        <p:spPr bwMode="auto">
          <a:xfrm>
            <a:off x="3962400" y="435768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Volume  mL</a:t>
            </a:r>
          </a:p>
        </p:txBody>
      </p:sp>
      <p:sp>
        <p:nvSpPr>
          <p:cNvPr id="11" name="Oval 13"/>
          <p:cNvSpPr>
            <a:spLocks noChangeArrowheads="1"/>
          </p:cNvSpPr>
          <p:nvPr/>
        </p:nvSpPr>
        <p:spPr bwMode="auto">
          <a:xfrm>
            <a:off x="3276600" y="457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2" name="Oval 14"/>
          <p:cNvSpPr>
            <a:spLocks noChangeArrowheads="1"/>
          </p:cNvSpPr>
          <p:nvPr/>
        </p:nvSpPr>
        <p:spPr bwMode="auto">
          <a:xfrm>
            <a:off x="3352800" y="76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3" name="Oval 15"/>
          <p:cNvSpPr>
            <a:spLocks noChangeArrowheads="1"/>
          </p:cNvSpPr>
          <p:nvPr/>
        </p:nvSpPr>
        <p:spPr bwMode="auto">
          <a:xfrm>
            <a:off x="3581400" y="1143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4" name="Oval 16"/>
          <p:cNvSpPr>
            <a:spLocks noChangeArrowheads="1"/>
          </p:cNvSpPr>
          <p:nvPr/>
        </p:nvSpPr>
        <p:spPr bwMode="auto">
          <a:xfrm>
            <a:off x="3810000" y="1447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5" name="Oval 17"/>
          <p:cNvSpPr>
            <a:spLocks noChangeArrowheads="1"/>
          </p:cNvSpPr>
          <p:nvPr/>
        </p:nvSpPr>
        <p:spPr bwMode="auto">
          <a:xfrm>
            <a:off x="4114800" y="1828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 name="Oval 18"/>
          <p:cNvSpPr>
            <a:spLocks noChangeArrowheads="1"/>
          </p:cNvSpPr>
          <p:nvPr/>
        </p:nvSpPr>
        <p:spPr bwMode="auto">
          <a:xfrm>
            <a:off x="4419600" y="2133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7" name="Oval 19"/>
          <p:cNvSpPr>
            <a:spLocks noChangeArrowheads="1"/>
          </p:cNvSpPr>
          <p:nvPr/>
        </p:nvSpPr>
        <p:spPr bwMode="auto">
          <a:xfrm>
            <a:off x="4800600" y="2438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8" name="Oval 20"/>
          <p:cNvSpPr>
            <a:spLocks noChangeArrowheads="1"/>
          </p:cNvSpPr>
          <p:nvPr/>
        </p:nvSpPr>
        <p:spPr bwMode="auto">
          <a:xfrm>
            <a:off x="6019800" y="3200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19" name="Oval 21"/>
          <p:cNvSpPr>
            <a:spLocks noChangeArrowheads="1"/>
          </p:cNvSpPr>
          <p:nvPr/>
        </p:nvSpPr>
        <p:spPr bwMode="auto">
          <a:xfrm>
            <a:off x="5257800" y="2743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Oval 22"/>
          <p:cNvSpPr>
            <a:spLocks noChangeArrowheads="1"/>
          </p:cNvSpPr>
          <p:nvPr/>
        </p:nvSpPr>
        <p:spPr bwMode="auto">
          <a:xfrm>
            <a:off x="5638800" y="2971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6" name="Line 5"/>
          <p:cNvSpPr>
            <a:spLocks noChangeShapeType="1"/>
          </p:cNvSpPr>
          <p:nvPr/>
        </p:nvSpPr>
        <p:spPr bwMode="auto">
          <a:xfrm flipV="1">
            <a:off x="3048000" y="304800"/>
            <a:ext cx="0" cy="3810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7" name="Line 6"/>
          <p:cNvSpPr>
            <a:spLocks noChangeShapeType="1"/>
          </p:cNvSpPr>
          <p:nvPr/>
        </p:nvSpPr>
        <p:spPr bwMode="auto">
          <a:xfrm>
            <a:off x="3048000" y="4114800"/>
            <a:ext cx="464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38" name="Oval 20"/>
          <p:cNvSpPr>
            <a:spLocks noChangeArrowheads="1"/>
          </p:cNvSpPr>
          <p:nvPr/>
        </p:nvSpPr>
        <p:spPr bwMode="auto">
          <a:xfrm>
            <a:off x="6324600"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39" name="Oval 20"/>
          <p:cNvSpPr>
            <a:spLocks noChangeArrowheads="1"/>
          </p:cNvSpPr>
          <p:nvPr/>
        </p:nvSpPr>
        <p:spPr bwMode="auto">
          <a:xfrm>
            <a:off x="6705600"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cxnSp>
        <p:nvCxnSpPr>
          <p:cNvPr id="41" name="Straight Arrow Connector 40"/>
          <p:cNvCxnSpPr/>
          <p:nvPr/>
        </p:nvCxnSpPr>
        <p:spPr>
          <a:xfrm flipH="1">
            <a:off x="4953000" y="1828800"/>
            <a:ext cx="6858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67400" y="1524000"/>
            <a:ext cx="32766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a:t>
            </a:r>
            <a:r>
              <a:rPr lang="en-US" sz="2800" baseline="-25000" dirty="0">
                <a:solidFill>
                  <a:srgbClr val="FF0000"/>
                </a:solidFill>
                <a:latin typeface="Times New Roman" panose="02020603050405020304" pitchFamily="18" charset="0"/>
                <a:cs typeface="Times New Roman" panose="02020603050405020304" pitchFamily="18" charset="0"/>
              </a:rPr>
              <a:t>1</a:t>
            </a:r>
            <a:r>
              <a:rPr lang="en-US" sz="2800" dirty="0">
                <a:solidFill>
                  <a:srgbClr val="FF0000"/>
                </a:solidFill>
                <a:latin typeface="Times New Roman" panose="02020603050405020304" pitchFamily="18" charset="0"/>
                <a:cs typeface="Times New Roman" panose="02020603050405020304" pitchFamily="18" charset="0"/>
              </a:rPr>
              <a:t>V</a:t>
            </a:r>
            <a:r>
              <a:rPr lang="en-US" sz="2800" baseline="-25000" dirty="0">
                <a:solidFill>
                  <a:srgbClr val="FF0000"/>
                </a:solidFill>
                <a:latin typeface="Times New Roman" panose="02020603050405020304" pitchFamily="18" charset="0"/>
                <a:cs typeface="Times New Roman" panose="02020603050405020304" pitchFamily="18" charset="0"/>
              </a:rPr>
              <a:t>1</a:t>
            </a:r>
            <a:r>
              <a:rPr lang="en-US" sz="2800" dirty="0">
                <a:solidFill>
                  <a:srgbClr val="FF0000"/>
                </a:solidFill>
                <a:latin typeface="Times New Roman" panose="02020603050405020304" pitchFamily="18" charset="0"/>
                <a:cs typeface="Times New Roman" panose="02020603050405020304" pitchFamily="18" charset="0"/>
              </a:rPr>
              <a:t> = 455 </a:t>
            </a:r>
            <a:r>
              <a:rPr lang="en-US" sz="2800" dirty="0" err="1">
                <a:solidFill>
                  <a:srgbClr val="FF0000"/>
                </a:solidFill>
                <a:latin typeface="Times New Roman" panose="02020603050405020304" pitchFamily="18" charset="0"/>
                <a:cs typeface="Times New Roman" panose="02020603050405020304" pitchFamily="18" charset="0"/>
              </a:rPr>
              <a:t>atm·mL</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1" y="4814888"/>
            <a:ext cx="9143993" cy="1754326"/>
          </a:xfrm>
          <a:prstGeom prst="rect">
            <a:avLst/>
          </a:prstGeom>
          <a:noFill/>
        </p:spPr>
        <p:txBody>
          <a:bodyPr wrap="square" rtlCol="0">
            <a:spAutoFit/>
          </a:bodyPr>
          <a:lstStyle/>
          <a:p>
            <a:r>
              <a:rPr lang="en-US" dirty="0"/>
              <a:t> </a:t>
            </a:r>
            <a:endParaRPr lang="en-US" dirty="0">
              <a:solidFill>
                <a:srgbClr val="FF0000"/>
              </a:solidFill>
            </a:endParaRPr>
          </a:p>
          <a:p>
            <a:endParaRPr lang="en-US" dirty="0">
              <a:solidFill>
                <a:srgbClr val="FF0000"/>
              </a:solidFill>
            </a:endParaRPr>
          </a:p>
          <a:p>
            <a:r>
              <a:rPr lang="en-US" sz="3600" dirty="0">
                <a:solidFill>
                  <a:srgbClr val="FF0000"/>
                </a:solidFill>
                <a:latin typeface="Comic Sans MS" panose="030F0702030302020204" pitchFamily="66" charset="0"/>
              </a:rPr>
              <a:t>23.  EVERY POINT on this graph, </a:t>
            </a:r>
            <a:br>
              <a:rPr lang="en-US" sz="3600" dirty="0">
                <a:solidFill>
                  <a:srgbClr val="FF0000"/>
                </a:solidFill>
                <a:latin typeface="Comic Sans MS" panose="030F0702030302020204" pitchFamily="66" charset="0"/>
              </a:rPr>
            </a:br>
            <a:r>
              <a:rPr lang="en-US" sz="3600" dirty="0">
                <a:solidFill>
                  <a:srgbClr val="FF0000"/>
                </a:solidFill>
                <a:latin typeface="Comic Sans MS" panose="030F0702030302020204" pitchFamily="66" charset="0"/>
              </a:rPr>
              <a:t>          P x V = the constant = 455 atm· mL</a:t>
            </a:r>
          </a:p>
        </p:txBody>
      </p:sp>
      <p:cxnSp>
        <p:nvCxnSpPr>
          <p:cNvPr id="7" name="Straight Arrow Connector 6"/>
          <p:cNvCxnSpPr/>
          <p:nvPr/>
        </p:nvCxnSpPr>
        <p:spPr>
          <a:xfrm flipH="1">
            <a:off x="3998495" y="1028700"/>
            <a:ext cx="6096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24400" y="766011"/>
            <a:ext cx="327660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V</a:t>
            </a:r>
            <a:r>
              <a:rPr 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455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atm·mL</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a:cxnSpLocks/>
          </p:cNvCxnSpPr>
          <p:nvPr/>
        </p:nvCxnSpPr>
        <p:spPr>
          <a:xfrm flipH="1">
            <a:off x="6150143" y="2889431"/>
            <a:ext cx="860257" cy="31096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6001" y="2366211"/>
            <a:ext cx="3047998" cy="523220"/>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P</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V</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 = 455 </a:t>
            </a:r>
            <a:r>
              <a:rPr lang="en-US" sz="2800" dirty="0" err="1">
                <a:solidFill>
                  <a:srgbClr val="7030A0"/>
                </a:solidFill>
                <a:latin typeface="Times New Roman" panose="02020603050405020304" pitchFamily="18" charset="0"/>
                <a:cs typeface="Times New Roman" panose="02020603050405020304" pitchFamily="18" charset="0"/>
              </a:rPr>
              <a:t>atm·mL</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509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15400" cy="2339102"/>
          </a:xfrm>
          <a:prstGeom prst="rect">
            <a:avLst/>
          </a:prstGeom>
          <a:noFill/>
        </p:spPr>
        <p:txBody>
          <a:bodyPr wrap="square" rtlCol="0">
            <a:spAutoFit/>
          </a:bodyPr>
          <a:lstStyle/>
          <a:p>
            <a:pPr lvl="0" fontAlgn="base">
              <a:spcBef>
                <a:spcPct val="50000"/>
              </a:spcBef>
              <a:spcAft>
                <a:spcPct val="0"/>
              </a:spcAft>
            </a:pPr>
            <a:r>
              <a:rPr lang="en-US" altLang="en-US" sz="3200" dirty="0">
                <a:solidFill>
                  <a:srgbClr val="0000FF"/>
                </a:solidFill>
                <a:latin typeface="Comic Sans MS" pitchFamily="66" charset="0"/>
              </a:rPr>
              <a:t> </a:t>
            </a:r>
            <a:r>
              <a:rPr lang="en-US" altLang="en-US" sz="3200" dirty="0">
                <a:solidFill>
                  <a:srgbClr val="0000FF"/>
                </a:solidFill>
                <a:latin typeface="Times New Roman" panose="02020603050405020304" pitchFamily="18" charset="0"/>
                <a:cs typeface="Times New Roman" panose="02020603050405020304" pitchFamily="18" charset="0"/>
              </a:rPr>
              <a:t>24.  Same idea, new gas.</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i="1" dirty="0">
                <a:solidFill>
                  <a:srgbClr val="000000"/>
                </a:solidFill>
                <a:latin typeface="Times New Roman" panose="02020603050405020304" pitchFamily="18" charset="0"/>
                <a:cs typeface="Times New Roman" panose="02020603050405020304" pitchFamily="18" charset="0"/>
              </a:rPr>
              <a:t>Your</a:t>
            </a:r>
            <a:r>
              <a:rPr lang="en-US" altLang="en-US" sz="3200" dirty="0">
                <a:solidFill>
                  <a:srgbClr val="000000"/>
                </a:solidFill>
                <a:latin typeface="Times New Roman" panose="02020603050405020304" pitchFamily="18" charset="0"/>
                <a:cs typeface="Times New Roman" panose="02020603050405020304" pitchFamily="18" charset="0"/>
              </a:rPr>
              <a:t> nitrogen sample has volume of 3.75 Liters.  </a:t>
            </a:r>
            <a:br>
              <a:rPr lang="en-US" altLang="en-US" sz="3200" dirty="0">
                <a:solidFill>
                  <a:srgbClr val="000000"/>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  It is at a pressure of 125 kPa.   </a:t>
            </a:r>
            <a:br>
              <a:rPr lang="en-US" altLang="en-US" sz="3200" dirty="0">
                <a:solidFill>
                  <a:srgbClr val="000000"/>
                </a:solidFill>
                <a:latin typeface="Times New Roman" panose="02020603050405020304" pitchFamily="18" charset="0"/>
                <a:cs typeface="Times New Roman" panose="02020603050405020304" pitchFamily="18" charset="0"/>
              </a:rPr>
            </a:br>
            <a:r>
              <a:rPr lang="en-US" altLang="en-US" sz="3200" dirty="0">
                <a:solidFill>
                  <a:srgbClr val="000000"/>
                </a:solidFill>
                <a:latin typeface="Times New Roman" panose="02020603050405020304" pitchFamily="18" charset="0"/>
                <a:cs typeface="Times New Roman" panose="02020603050405020304" pitchFamily="18" charset="0"/>
              </a:rPr>
              <a:t>  What is </a:t>
            </a:r>
            <a:r>
              <a:rPr lang="en-US" altLang="en-US" sz="3200" u="sng" dirty="0">
                <a:solidFill>
                  <a:srgbClr val="000000"/>
                </a:solidFill>
                <a:latin typeface="Times New Roman" panose="02020603050405020304" pitchFamily="18" charset="0"/>
                <a:cs typeface="Times New Roman" panose="02020603050405020304" pitchFamily="18" charset="0"/>
              </a:rPr>
              <a:t>the</a:t>
            </a:r>
            <a:r>
              <a:rPr lang="en-US" altLang="en-US" sz="3200" dirty="0">
                <a:solidFill>
                  <a:srgbClr val="000000"/>
                </a:solidFill>
                <a:latin typeface="Times New Roman" panose="02020603050405020304" pitchFamily="18" charset="0"/>
                <a:cs typeface="Times New Roman" panose="02020603050405020304" pitchFamily="18" charset="0"/>
              </a:rPr>
              <a:t> gas constant for </a:t>
            </a:r>
            <a:r>
              <a:rPr lang="en-US" altLang="en-US" sz="3200" u="sng" dirty="0">
                <a:solidFill>
                  <a:srgbClr val="000000"/>
                </a:solidFill>
                <a:latin typeface="Times New Roman" panose="02020603050405020304" pitchFamily="18" charset="0"/>
                <a:cs typeface="Times New Roman" panose="02020603050405020304" pitchFamily="18" charset="0"/>
              </a:rPr>
              <a:t>this</a:t>
            </a:r>
            <a:r>
              <a:rPr lang="en-US" altLang="en-US" sz="3200" dirty="0">
                <a:solidFill>
                  <a:srgbClr val="000000"/>
                </a:solidFill>
                <a:latin typeface="Times New Roman" panose="02020603050405020304" pitchFamily="18" charset="0"/>
                <a:cs typeface="Times New Roman" panose="02020603050405020304" pitchFamily="18" charset="0"/>
              </a:rPr>
              <a:t> gas?</a:t>
            </a:r>
          </a:p>
          <a:p>
            <a:endParaRPr lang="en-US" dirty="0"/>
          </a:p>
        </p:txBody>
      </p:sp>
    </p:spTree>
    <p:extLst>
      <p:ext uri="{BB962C8B-B14F-4D97-AF65-F5344CB8AC3E}">
        <p14:creationId xmlns:p14="http://schemas.microsoft.com/office/powerpoint/2010/main" val="4236365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304800"/>
            <a:ext cx="90678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24.  </a:t>
            </a:r>
            <a:r>
              <a:rPr lang="en-US" altLang="en-US" sz="2000" i="1" dirty="0">
                <a:solidFill>
                  <a:srgbClr val="000000"/>
                </a:solidFill>
                <a:latin typeface="Times New Roman" panose="02020603050405020304" pitchFamily="18" charset="0"/>
                <a:cs typeface="Times New Roman" panose="02020603050405020304" pitchFamily="18" charset="0"/>
              </a:rPr>
              <a:t>Your</a:t>
            </a:r>
            <a:r>
              <a:rPr lang="en-US" altLang="en-US" sz="2000" dirty="0">
                <a:solidFill>
                  <a:srgbClr val="000000"/>
                </a:solidFill>
                <a:latin typeface="Times New Roman" panose="02020603050405020304" pitchFamily="18" charset="0"/>
                <a:cs typeface="Times New Roman" panose="02020603050405020304" pitchFamily="18" charset="0"/>
              </a:rPr>
              <a:t> nitrogen sample has volume of 3.75 Liters.   It’s pressure is 125 kPa.  </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What is the gas constant for this gas?</a:t>
            </a: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4400" dirty="0">
                <a:solidFill>
                  <a:srgbClr val="000000"/>
                </a:solidFill>
                <a:latin typeface="Times New Roman" panose="02020603050405020304" pitchFamily="18" charset="0"/>
                <a:cs typeface="Times New Roman" panose="02020603050405020304" pitchFamily="18" charset="0"/>
              </a:rPr>
              <a:t>P x V = constant</a:t>
            </a:r>
          </a:p>
          <a:p>
            <a:pPr eaLnBrk="1" hangingPunct="1">
              <a:spcBef>
                <a:spcPct val="5000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  (125 kPa)(3.75 L) = 469 kPa·L</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206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400" dirty="0">
              <a:solidFill>
                <a:srgbClr val="000000"/>
              </a:solidFill>
              <a:latin typeface="Verdana" pitchFamily="34" charset="0"/>
            </a:endParaRPr>
          </a:p>
        </p:txBody>
      </p:sp>
    </p:spTree>
    <p:extLst>
      <p:ext uri="{BB962C8B-B14F-4D97-AF65-F5344CB8AC3E}">
        <p14:creationId xmlns:p14="http://schemas.microsoft.com/office/powerpoint/2010/main" val="2475716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304800"/>
            <a:ext cx="8991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rgbClr val="FF0000"/>
                </a:solidFill>
                <a:latin typeface="Times New Roman" panose="02020603050405020304" pitchFamily="18" charset="0"/>
                <a:cs typeface="Times New Roman" panose="02020603050405020304" pitchFamily="18" charset="0"/>
              </a:rPr>
              <a:t> 25.  What if we change the conditions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of your nitrogen gas sample, to 9.75 Liters.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Calculate the new pressure?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(Constant = 469 kPa·L)</a:t>
            </a:r>
          </a:p>
          <a:p>
            <a:pPr eaLnBrk="1" hangingPunct="1"/>
            <a:endParaRPr lang="en-US" altLang="en-US" sz="36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600" dirty="0">
                <a:solidFill>
                  <a:srgbClr val="0000CC"/>
                </a:solidFill>
                <a:latin typeface="Times New Roman" panose="02020603050405020304" pitchFamily="18" charset="0"/>
                <a:cs typeface="Times New Roman" panose="02020603050405020304" pitchFamily="18" charset="0"/>
              </a:rPr>
              <a:t>    P X V = a constant</a:t>
            </a:r>
          </a:p>
          <a:p>
            <a:pPr eaLnBrk="1" hangingPunct="1"/>
            <a:r>
              <a:rPr lang="en-US" altLang="en-US" sz="3600" dirty="0">
                <a:solidFill>
                  <a:srgbClr val="0000CC"/>
                </a:solidFill>
                <a:latin typeface="Times New Roman" panose="02020603050405020304" pitchFamily="18" charset="0"/>
                <a:cs typeface="Times New Roman" panose="02020603050405020304" pitchFamily="18" charset="0"/>
              </a:rPr>
              <a:t>    P x V = c</a:t>
            </a:r>
          </a:p>
        </p:txBody>
      </p:sp>
    </p:spTree>
    <p:extLst>
      <p:ext uri="{BB962C8B-B14F-4D97-AF65-F5344CB8AC3E}">
        <p14:creationId xmlns:p14="http://schemas.microsoft.com/office/powerpoint/2010/main" val="3555874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 y="152400"/>
            <a:ext cx="8991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25.  What if we change the conditions of your nitrogen gas sample, to</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9.75 Liters.  What happens to the pressure?</a:t>
            </a:r>
          </a:p>
          <a:p>
            <a:pPr eaLnBrk="1" hangingPunct="1">
              <a:spcBef>
                <a:spcPct val="50000"/>
              </a:spcBef>
              <a:buFontTx/>
              <a:buNone/>
            </a:pPr>
            <a:endParaRPr lang="en-US" altLang="en-US" sz="1800" dirty="0">
              <a:solidFill>
                <a:srgbClr val="000000"/>
              </a:solidFill>
            </a:endParaRPr>
          </a:p>
        </p:txBody>
      </p:sp>
      <p:sp>
        <p:nvSpPr>
          <p:cNvPr id="3" name="Text Box 5"/>
          <p:cNvSpPr txBox="1">
            <a:spLocks noChangeArrowheads="1"/>
          </p:cNvSpPr>
          <p:nvPr/>
        </p:nvSpPr>
        <p:spPr bwMode="auto">
          <a:xfrm>
            <a:off x="76200" y="1600200"/>
            <a:ext cx="8534400"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For </a:t>
            </a:r>
            <a:r>
              <a:rPr lang="en-US" altLang="en-US" sz="2800" u="sng" dirty="0">
                <a:solidFill>
                  <a:srgbClr val="000000"/>
                </a:solidFill>
                <a:latin typeface="Times New Roman" panose="02020603050405020304" pitchFamily="18" charset="0"/>
                <a:cs typeface="Times New Roman" panose="02020603050405020304" pitchFamily="18" charset="0"/>
              </a:rPr>
              <a:t>your gas sample</a:t>
            </a:r>
            <a:r>
              <a:rPr lang="en-US" altLang="en-US" sz="2800" dirty="0">
                <a:solidFill>
                  <a:srgbClr val="000000"/>
                </a:solidFill>
                <a:latin typeface="Times New Roman" panose="02020603050405020304" pitchFamily="18" charset="0"/>
                <a:cs typeface="Times New Roman" panose="02020603050405020304" pitchFamily="18" charset="0"/>
              </a:rPr>
              <a:t> the gas constant it 469 kPa·L</a:t>
            </a:r>
          </a:p>
          <a:p>
            <a:pPr eaLnBrk="1" hangingPunct="1">
              <a:spcBef>
                <a:spcPct val="50000"/>
              </a:spcBef>
              <a:buFontTx/>
              <a:buNone/>
            </a:pPr>
            <a:r>
              <a:rPr lang="en-US" altLang="en-US" sz="1800" dirty="0">
                <a:solidFill>
                  <a:srgbClr val="FF0000"/>
                </a:solidFill>
                <a:latin typeface="Times New Roman" panose="02020603050405020304" pitchFamily="18" charset="0"/>
                <a:cs typeface="Times New Roman" panose="02020603050405020304" pitchFamily="18" charset="0"/>
              </a:rPr>
              <a:t>So,</a:t>
            </a:r>
          </a:p>
          <a:p>
            <a:pPr eaLnBrk="1" hangingPunct="1">
              <a:spcBef>
                <a:spcPct val="50000"/>
              </a:spcBef>
              <a:buFontTx/>
              <a:buNone/>
            </a:pPr>
            <a:r>
              <a:rPr lang="en-US" altLang="en-US" sz="4800" dirty="0">
                <a:solidFill>
                  <a:srgbClr val="000000"/>
                </a:solidFill>
                <a:latin typeface="Times New Roman" panose="02020603050405020304" pitchFamily="18" charset="0"/>
                <a:cs typeface="Times New Roman" panose="02020603050405020304" pitchFamily="18" charset="0"/>
              </a:rPr>
              <a:t>P x V = constant</a:t>
            </a:r>
          </a:p>
          <a:p>
            <a:pPr eaLnBrk="1" hangingPunct="1">
              <a:spcBef>
                <a:spcPct val="50000"/>
              </a:spcBef>
              <a:buFontTx/>
              <a:buNone/>
            </a:pPr>
            <a:r>
              <a:rPr lang="en-US" altLang="en-US" sz="4800" dirty="0">
                <a:solidFill>
                  <a:srgbClr val="000000"/>
                </a:solidFill>
                <a:latin typeface="Times New Roman" panose="02020603050405020304" pitchFamily="18" charset="0"/>
                <a:cs typeface="Times New Roman" panose="02020603050405020304" pitchFamily="18" charset="0"/>
              </a:rPr>
              <a:t>P x 9.75 L = 469 kPa·L</a:t>
            </a:r>
          </a:p>
          <a:p>
            <a:pPr eaLnBrk="1" hangingPunct="1">
              <a:spcBef>
                <a:spcPct val="50000"/>
              </a:spcBef>
              <a:buFontTx/>
              <a:buNone/>
            </a:pPr>
            <a:r>
              <a:rPr lang="en-US" altLang="en-US" sz="4800" dirty="0">
                <a:solidFill>
                  <a:srgbClr val="000000"/>
                </a:solidFill>
                <a:latin typeface="Times New Roman" panose="02020603050405020304" pitchFamily="18" charset="0"/>
                <a:cs typeface="Times New Roman" panose="02020603050405020304" pitchFamily="18" charset="0"/>
              </a:rPr>
              <a:t>P = 48.1 kPa</a:t>
            </a:r>
          </a:p>
        </p:txBody>
      </p:sp>
    </p:spTree>
    <p:extLst>
      <p:ext uri="{BB962C8B-B14F-4D97-AF65-F5344CB8AC3E}">
        <p14:creationId xmlns:p14="http://schemas.microsoft.com/office/powerpoint/2010/main" val="471203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673768" y="312821"/>
            <a:ext cx="8458200" cy="12192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Boyle's Law</a:t>
            </a:r>
          </a:p>
        </p:txBody>
      </p:sp>
      <p:sp>
        <p:nvSpPr>
          <p:cNvPr id="3" name="Text Box 5"/>
          <p:cNvSpPr txBox="1">
            <a:spLocks noChangeArrowheads="1"/>
          </p:cNvSpPr>
          <p:nvPr/>
        </p:nvSpPr>
        <p:spPr bwMode="auto">
          <a:xfrm>
            <a:off x="228600" y="1543301"/>
            <a:ext cx="868679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FF0000"/>
                </a:solidFill>
                <a:latin typeface="Comic Sans MS" pitchFamily="66" charset="0"/>
              </a:rPr>
              <a:t>26.  </a:t>
            </a:r>
            <a:r>
              <a:rPr lang="en-US" altLang="en-US" sz="2400" dirty="0">
                <a:solidFill>
                  <a:srgbClr val="000000"/>
                </a:solidFill>
                <a:latin typeface="Comic Sans MS" pitchFamily="66" charset="0"/>
              </a:rPr>
              <a:t>For any sample of gas, the pressure and volume are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inversely proportional and equal to a constant, so…</a:t>
            </a:r>
          </a:p>
          <a:p>
            <a:pPr algn="ctr" eaLnBrk="1" hangingPunct="1">
              <a:spcBef>
                <a:spcPct val="50000"/>
              </a:spcBef>
              <a:buFontTx/>
              <a:buNone/>
            </a:pPr>
            <a:r>
              <a:rPr lang="en-US" altLang="en-US" sz="7200" dirty="0">
                <a:solidFill>
                  <a:srgbClr val="000000"/>
                </a:solidFill>
                <a:latin typeface="Comic Sans MS" pitchFamily="66" charset="0"/>
              </a:rPr>
              <a:t>P</a:t>
            </a:r>
            <a:r>
              <a:rPr lang="en-US" altLang="en-US" sz="7200" baseline="-25000" dirty="0">
                <a:solidFill>
                  <a:srgbClr val="000000"/>
                </a:solidFill>
                <a:latin typeface="Comic Sans MS" pitchFamily="66" charset="0"/>
              </a:rPr>
              <a:t>1</a:t>
            </a:r>
            <a:r>
              <a:rPr lang="en-US" altLang="en-US" sz="7200" dirty="0">
                <a:solidFill>
                  <a:srgbClr val="000000"/>
                </a:solidFill>
                <a:latin typeface="Comic Sans MS" pitchFamily="66" charset="0"/>
              </a:rPr>
              <a:t>V</a:t>
            </a:r>
            <a:r>
              <a:rPr lang="en-US" altLang="en-US" sz="7200" baseline="-25000" dirty="0">
                <a:solidFill>
                  <a:srgbClr val="000000"/>
                </a:solidFill>
                <a:latin typeface="Comic Sans MS" pitchFamily="66" charset="0"/>
              </a:rPr>
              <a:t>1</a:t>
            </a:r>
            <a:r>
              <a:rPr lang="en-US" altLang="en-US" sz="7200" dirty="0">
                <a:solidFill>
                  <a:srgbClr val="000000"/>
                </a:solidFill>
                <a:latin typeface="Comic Sans MS" pitchFamily="66" charset="0"/>
              </a:rPr>
              <a:t> = P</a:t>
            </a:r>
            <a:r>
              <a:rPr lang="en-US" altLang="en-US" sz="7200" baseline="-25000" dirty="0">
                <a:solidFill>
                  <a:srgbClr val="000000"/>
                </a:solidFill>
                <a:latin typeface="Comic Sans MS" pitchFamily="66" charset="0"/>
              </a:rPr>
              <a:t>2</a:t>
            </a:r>
            <a:r>
              <a:rPr lang="en-US" altLang="en-US" sz="7200" dirty="0">
                <a:solidFill>
                  <a:srgbClr val="000000"/>
                </a:solidFill>
                <a:latin typeface="Comic Sans MS" pitchFamily="66" charset="0"/>
              </a:rPr>
              <a:t>V</a:t>
            </a:r>
            <a:r>
              <a:rPr lang="en-US" altLang="en-US" sz="7200" baseline="-25000" dirty="0">
                <a:solidFill>
                  <a:srgbClr val="000000"/>
                </a:solidFill>
                <a:latin typeface="Comic Sans MS" pitchFamily="66" charset="0"/>
              </a:rPr>
              <a:t>2</a:t>
            </a:r>
          </a:p>
          <a:p>
            <a:pPr eaLnBrk="1" hangingPunct="1">
              <a:spcBef>
                <a:spcPct val="50000"/>
              </a:spcBef>
              <a:buFontTx/>
              <a:buNone/>
            </a:pPr>
            <a:endParaRPr lang="en-US" altLang="en-US" dirty="0">
              <a:solidFill>
                <a:srgbClr val="000000"/>
              </a:solidFill>
              <a:latin typeface="Comic Sans MS" pitchFamily="66" charset="0"/>
            </a:endParaRPr>
          </a:p>
        </p:txBody>
      </p:sp>
      <p:sp>
        <p:nvSpPr>
          <p:cNvPr id="4" name="Text Box 6"/>
          <p:cNvSpPr txBox="1">
            <a:spLocks noChangeArrowheads="1"/>
          </p:cNvSpPr>
          <p:nvPr/>
        </p:nvSpPr>
        <p:spPr bwMode="auto">
          <a:xfrm>
            <a:off x="9938" y="5281569"/>
            <a:ext cx="912202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br>
              <a:rPr lang="en-US" altLang="en-US" sz="2400" dirty="0">
                <a:solidFill>
                  <a:srgbClr val="FF0000"/>
                </a:solidFill>
              </a:rPr>
            </a:b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27.</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Boyle’s Law is part of THE COMBINED GAS LAW.  </a:t>
            </a:r>
            <a:endPar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454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a:t>
            </a:r>
            <a:r>
              <a:rPr lang="en-US" altLang="en-US" sz="2800" dirty="0">
                <a:solidFill>
                  <a:srgbClr val="000000"/>
                </a:solidFill>
                <a:latin typeface="Comic Sans MS" pitchFamily="66" charset="0"/>
              </a:rPr>
              <a:t>Do the math in kPa here     </a:t>
            </a:r>
            <a:r>
              <a:rPr lang="en-US" altLang="en-US" sz="2800" dirty="0">
                <a:solidFill>
                  <a:srgbClr val="FF0000"/>
                </a:solidFill>
                <a:latin typeface="Comic Sans MS" pitchFamily="66" charset="0"/>
              </a:rPr>
              <a:t>Do the math in atm here      </a:t>
            </a:r>
            <a:endParaRPr lang="en-US" altLang="en-US" sz="2000" dirty="0">
              <a:solidFill>
                <a:srgbClr val="FF0000"/>
              </a:solidFill>
              <a:latin typeface="Comic Sans MS" pitchFamily="66" charset="0"/>
            </a:endParaRPr>
          </a:p>
        </p:txBody>
      </p:sp>
      <p:sp>
        <p:nvSpPr>
          <p:cNvPr id="5" name="Line 4">
            <a:extLst>
              <a:ext uri="{FF2B5EF4-FFF2-40B4-BE49-F238E27FC236}">
                <a16:creationId xmlns:a16="http://schemas.microsoft.com/office/drawing/2014/main" id="{A9E8D1F4-826E-47FB-B603-653FF48A67AB}"/>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90128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9878" y="152400"/>
            <a:ext cx="916387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4.  Pressure can be – kPa, psi, mm of Hg, </a:t>
            </a:r>
            <a:r>
              <a:rPr lang="en-US" altLang="en-US" b="1" u="sng"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or</a:t>
            </a: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atm</a:t>
            </a:r>
            <a:b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BUT THE SAME UNITS get used  </a:t>
            </a:r>
            <a:b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ON BOTH SIDES of the equal sign</a:t>
            </a:r>
          </a:p>
          <a:p>
            <a:pPr eaLnBrk="1" hangingPunct="1">
              <a:spcBef>
                <a:spcPct val="50000"/>
              </a:spcBef>
              <a:buFontTx/>
              <a:buNone/>
              <a:defRPr/>
            </a:pP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p>
          <a:p>
            <a:pPr eaLnBrk="1" hangingPunct="1">
              <a:spcBef>
                <a:spcPct val="50000"/>
              </a:spcBef>
              <a:buFontTx/>
              <a:buNone/>
              <a:defRPr/>
            </a:pP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5.  Volume can be – usually Liters, mL, </a:t>
            </a:r>
            <a:r>
              <a:rPr lang="en-US" altLang="en-US" b="1" u="sng"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or</a:t>
            </a: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cm</a:t>
            </a:r>
            <a:r>
              <a:rPr lang="en-US" altLang="en-US" b="1" baseline="30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3</a:t>
            </a:r>
            <a:br>
              <a:rPr lang="en-US" altLang="en-US" b="1" baseline="30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baseline="30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BUT THE SAME UNITS get used</a:t>
            </a:r>
            <a:b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ON BOTH SIDES of the equal sign</a:t>
            </a:r>
            <a:b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endPar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eaLnBrk="1" hangingPunct="1">
              <a:spcBef>
                <a:spcPct val="50000"/>
              </a:spcBef>
              <a:buFontTx/>
              <a:buNone/>
              <a:defRPr/>
            </a:pPr>
            <a:r>
              <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6.  Temperature MUST BE KELVIN, </a:t>
            </a:r>
            <a:r>
              <a:rPr lang="en-US" altLang="en-US"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OR ELSE</a:t>
            </a:r>
          </a:p>
        </p:txBody>
      </p:sp>
    </p:spTree>
    <p:extLst>
      <p:ext uri="{BB962C8B-B14F-4D97-AF65-F5344CB8AC3E}">
        <p14:creationId xmlns:p14="http://schemas.microsoft.com/office/powerpoint/2010/main" val="3886668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FontTx/>
              <a:buNone/>
            </a:pPr>
            <a:endParaRPr lang="en-US" altLang="en-US" sz="1800" dirty="0">
              <a:solidFill>
                <a:srgbClr val="000000"/>
              </a:solidFill>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p:txBody>
      </p:sp>
    </p:spTree>
    <p:extLst>
      <p:ext uri="{BB962C8B-B14F-4D97-AF65-F5344CB8AC3E}">
        <p14:creationId xmlns:p14="http://schemas.microsoft.com/office/powerpoint/2010/main" val="4085234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None/>
            </a:pPr>
            <a:r>
              <a:rPr lang="en-US" altLang="en-US" sz="2000" dirty="0">
                <a:solidFill>
                  <a:srgbClr val="000000"/>
                </a:solidFill>
                <a:latin typeface="Comic Sans MS" pitchFamily="66" charset="0"/>
              </a:rPr>
              <a:t>(101.3 kPa)(45.8 L) = (202.6 kPa)(V</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a:t>
            </a:r>
          </a:p>
          <a:p>
            <a:pPr algn="ctr" eaLnBrk="1" fontAlgn="base" hangingPunct="1">
              <a:spcBef>
                <a:spcPct val="50000"/>
              </a:spcBef>
              <a:spcAft>
                <a:spcPct val="0"/>
              </a:spcAft>
              <a:buFontTx/>
              <a:buNone/>
            </a:pPr>
            <a:endParaRPr lang="en-US" altLang="en-US" sz="2000" baseline="-250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800" dirty="0">
              <a:solidFill>
                <a:srgbClr val="000000"/>
              </a:solidFill>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p:txBody>
      </p:sp>
    </p:spTree>
    <p:extLst>
      <p:ext uri="{BB962C8B-B14F-4D97-AF65-F5344CB8AC3E}">
        <p14:creationId xmlns:p14="http://schemas.microsoft.com/office/powerpoint/2010/main" val="1277115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None/>
            </a:pPr>
            <a:r>
              <a:rPr lang="en-US" altLang="en-US" sz="2000" dirty="0">
                <a:solidFill>
                  <a:srgbClr val="000000"/>
                </a:solidFill>
                <a:latin typeface="Comic Sans MS" pitchFamily="66" charset="0"/>
              </a:rPr>
              <a:t>(101.3 kPa)(45.8 L) = (202.6 kPa)(V</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a:t>
            </a:r>
          </a:p>
          <a:p>
            <a:pPr algn="ctr" eaLnBrk="1" fontAlgn="base" hangingPunct="1">
              <a:spcBef>
                <a:spcPct val="50000"/>
              </a:spcBef>
              <a:spcAft>
                <a:spcPct val="0"/>
              </a:spcAft>
              <a:buFontTx/>
              <a:buNone/>
            </a:pPr>
            <a:endParaRPr lang="en-US" altLang="en-US" sz="2000" baseline="-250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800" dirty="0">
              <a:solidFill>
                <a:srgbClr val="000000"/>
              </a:solidFill>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p:txBody>
      </p:sp>
      <p:sp>
        <p:nvSpPr>
          <p:cNvPr id="7" name="Text Box 6">
            <a:extLst>
              <a:ext uri="{FF2B5EF4-FFF2-40B4-BE49-F238E27FC236}">
                <a16:creationId xmlns:a16="http://schemas.microsoft.com/office/drawing/2014/main" id="{54A33585-192B-4798-B880-225D2502264C}"/>
              </a:ext>
            </a:extLst>
          </p:cNvPr>
          <p:cNvSpPr txBox="1">
            <a:spLocks noChangeArrowheads="1"/>
          </p:cNvSpPr>
          <p:nvPr/>
        </p:nvSpPr>
        <p:spPr bwMode="auto">
          <a:xfrm>
            <a:off x="520147" y="3999399"/>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000000"/>
                </a:solidFill>
                <a:latin typeface="Comic Sans MS" pitchFamily="66" charset="0"/>
              </a:rPr>
              <a:t>(101.3 kPa)(45.8 L)</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202.6 kPa</a:t>
            </a:r>
          </a:p>
        </p:txBody>
      </p:sp>
      <p:sp>
        <p:nvSpPr>
          <p:cNvPr id="8" name="Text Box 7">
            <a:extLst>
              <a:ext uri="{FF2B5EF4-FFF2-40B4-BE49-F238E27FC236}">
                <a16:creationId xmlns:a16="http://schemas.microsoft.com/office/drawing/2014/main" id="{D34ED29C-98B6-448A-8737-CBC3FA56A6AC}"/>
              </a:ext>
            </a:extLst>
          </p:cNvPr>
          <p:cNvSpPr txBox="1">
            <a:spLocks noChangeArrowheads="1"/>
          </p:cNvSpPr>
          <p:nvPr/>
        </p:nvSpPr>
        <p:spPr bwMode="auto">
          <a:xfrm>
            <a:off x="2958547" y="41517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V</a:t>
            </a:r>
            <a:r>
              <a:rPr lang="en-US" altLang="en-US" sz="2000" baseline="-25000" dirty="0">
                <a:solidFill>
                  <a:srgbClr val="000000"/>
                </a:solidFill>
                <a:latin typeface="Comic Sans MS" pitchFamily="66" charset="0"/>
              </a:rPr>
              <a:t>2</a:t>
            </a:r>
            <a:endParaRPr lang="en-US" altLang="en-US" sz="2000" dirty="0">
              <a:solidFill>
                <a:srgbClr val="000000"/>
              </a:solidFill>
              <a:latin typeface="Comic Sans MS" pitchFamily="66" charset="0"/>
            </a:endParaRPr>
          </a:p>
        </p:txBody>
      </p:sp>
    </p:spTree>
    <p:extLst>
      <p:ext uri="{BB962C8B-B14F-4D97-AF65-F5344CB8AC3E}">
        <p14:creationId xmlns:p14="http://schemas.microsoft.com/office/powerpoint/2010/main" val="478397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None/>
            </a:pPr>
            <a:r>
              <a:rPr lang="en-US" altLang="en-US" sz="2000" dirty="0">
                <a:solidFill>
                  <a:srgbClr val="000000"/>
                </a:solidFill>
                <a:latin typeface="Comic Sans MS" pitchFamily="66" charset="0"/>
              </a:rPr>
              <a:t>(101.3 kPa)(45.8 L) = (202.6 kPa)(V</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a:t>
            </a:r>
          </a:p>
          <a:p>
            <a:pPr algn="ctr" eaLnBrk="1" fontAlgn="base" hangingPunct="1">
              <a:spcBef>
                <a:spcPct val="50000"/>
              </a:spcBef>
              <a:spcAft>
                <a:spcPct val="0"/>
              </a:spcAft>
              <a:buFontTx/>
              <a:buNone/>
            </a:pPr>
            <a:endParaRPr lang="en-US" altLang="en-US" sz="2000" baseline="-250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800" dirty="0">
              <a:solidFill>
                <a:srgbClr val="000000"/>
              </a:solidFill>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p:txBody>
      </p:sp>
      <p:sp>
        <p:nvSpPr>
          <p:cNvPr id="7" name="Text Box 6">
            <a:extLst>
              <a:ext uri="{FF2B5EF4-FFF2-40B4-BE49-F238E27FC236}">
                <a16:creationId xmlns:a16="http://schemas.microsoft.com/office/drawing/2014/main" id="{54A33585-192B-4798-B880-225D2502264C}"/>
              </a:ext>
            </a:extLst>
          </p:cNvPr>
          <p:cNvSpPr txBox="1">
            <a:spLocks noChangeArrowheads="1"/>
          </p:cNvSpPr>
          <p:nvPr/>
        </p:nvSpPr>
        <p:spPr bwMode="auto">
          <a:xfrm>
            <a:off x="520147" y="3999399"/>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000000"/>
                </a:solidFill>
                <a:latin typeface="Comic Sans MS" pitchFamily="66" charset="0"/>
              </a:rPr>
              <a:t>(101.3 kPa)(45.8 L)</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202.6 kPa</a:t>
            </a:r>
          </a:p>
        </p:txBody>
      </p:sp>
      <p:sp>
        <p:nvSpPr>
          <p:cNvPr id="8" name="Text Box 7">
            <a:extLst>
              <a:ext uri="{FF2B5EF4-FFF2-40B4-BE49-F238E27FC236}">
                <a16:creationId xmlns:a16="http://schemas.microsoft.com/office/drawing/2014/main" id="{D34ED29C-98B6-448A-8737-CBC3FA56A6AC}"/>
              </a:ext>
            </a:extLst>
          </p:cNvPr>
          <p:cNvSpPr txBox="1">
            <a:spLocks noChangeArrowheads="1"/>
          </p:cNvSpPr>
          <p:nvPr/>
        </p:nvSpPr>
        <p:spPr bwMode="auto">
          <a:xfrm>
            <a:off x="2958547" y="41517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V</a:t>
            </a:r>
            <a:r>
              <a:rPr lang="en-US" altLang="en-US" sz="2000" baseline="-25000" dirty="0">
                <a:solidFill>
                  <a:srgbClr val="000000"/>
                </a:solidFill>
                <a:latin typeface="Comic Sans MS" pitchFamily="66" charset="0"/>
              </a:rPr>
              <a:t>2</a:t>
            </a:r>
            <a:endParaRPr lang="en-US" altLang="en-US" sz="2000" dirty="0">
              <a:solidFill>
                <a:srgbClr val="000000"/>
              </a:solidFill>
              <a:latin typeface="Comic Sans MS" pitchFamily="66" charset="0"/>
            </a:endParaRPr>
          </a:p>
        </p:txBody>
      </p:sp>
      <p:sp>
        <p:nvSpPr>
          <p:cNvPr id="9" name="Text Box 8">
            <a:extLst>
              <a:ext uri="{FF2B5EF4-FFF2-40B4-BE49-F238E27FC236}">
                <a16:creationId xmlns:a16="http://schemas.microsoft.com/office/drawing/2014/main" id="{82AFAFA9-AA10-46A8-8A26-4801FAA70117}"/>
              </a:ext>
            </a:extLst>
          </p:cNvPr>
          <p:cNvSpPr txBox="1">
            <a:spLocks noChangeArrowheads="1"/>
          </p:cNvSpPr>
          <p:nvPr/>
        </p:nvSpPr>
        <p:spPr bwMode="auto">
          <a:xfrm>
            <a:off x="672547" y="5009885"/>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0000FF"/>
                </a:solidFill>
                <a:latin typeface="Comic Sans MS" pitchFamily="66" charset="0"/>
              </a:rPr>
              <a:t>22.9 Liters = V</a:t>
            </a:r>
            <a:r>
              <a:rPr lang="en-US" altLang="en-US" baseline="-25000" dirty="0">
                <a:solidFill>
                  <a:srgbClr val="0000FF"/>
                </a:solidFill>
                <a:latin typeface="Comic Sans MS" pitchFamily="66" charset="0"/>
              </a:rPr>
              <a:t>2</a:t>
            </a:r>
            <a:endParaRPr lang="en-US" altLang="en-US" dirty="0">
              <a:solidFill>
                <a:srgbClr val="0000FF"/>
              </a:solidFill>
              <a:latin typeface="Comic Sans MS" pitchFamily="66" charset="0"/>
            </a:endParaRPr>
          </a:p>
        </p:txBody>
      </p:sp>
    </p:spTree>
    <p:extLst>
      <p:ext uri="{BB962C8B-B14F-4D97-AF65-F5344CB8AC3E}">
        <p14:creationId xmlns:p14="http://schemas.microsoft.com/office/powerpoint/2010/main" val="1061173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None/>
            </a:pPr>
            <a:r>
              <a:rPr lang="en-US" altLang="en-US" sz="2000" dirty="0">
                <a:solidFill>
                  <a:srgbClr val="000000"/>
                </a:solidFill>
                <a:latin typeface="Comic Sans MS" pitchFamily="66" charset="0"/>
              </a:rPr>
              <a:t>(101.3 kPa)(45.8 L) = (202.6 kPa)(V</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a:t>
            </a:r>
          </a:p>
          <a:p>
            <a:pPr algn="ctr" eaLnBrk="1" fontAlgn="base" hangingPunct="1">
              <a:spcBef>
                <a:spcPct val="50000"/>
              </a:spcBef>
              <a:spcAft>
                <a:spcPct val="0"/>
              </a:spcAft>
              <a:buFontTx/>
              <a:buNone/>
            </a:pPr>
            <a:endParaRPr lang="en-US" altLang="en-US" sz="2000" baseline="-250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800" dirty="0">
              <a:solidFill>
                <a:srgbClr val="000000"/>
              </a:solidFill>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(1 atm)(45.8 L) = (2 atm)(V</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a:t>
            </a:r>
          </a:p>
        </p:txBody>
      </p:sp>
      <p:sp>
        <p:nvSpPr>
          <p:cNvPr id="7" name="Text Box 6">
            <a:extLst>
              <a:ext uri="{FF2B5EF4-FFF2-40B4-BE49-F238E27FC236}">
                <a16:creationId xmlns:a16="http://schemas.microsoft.com/office/drawing/2014/main" id="{54A33585-192B-4798-B880-225D2502264C}"/>
              </a:ext>
            </a:extLst>
          </p:cNvPr>
          <p:cNvSpPr txBox="1">
            <a:spLocks noChangeArrowheads="1"/>
          </p:cNvSpPr>
          <p:nvPr/>
        </p:nvSpPr>
        <p:spPr bwMode="auto">
          <a:xfrm>
            <a:off x="520147" y="3999399"/>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000000"/>
                </a:solidFill>
                <a:latin typeface="Comic Sans MS" pitchFamily="66" charset="0"/>
              </a:rPr>
              <a:t>(101.3 kPa)(45.8 L)</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202.6 kPa</a:t>
            </a:r>
          </a:p>
        </p:txBody>
      </p:sp>
      <p:sp>
        <p:nvSpPr>
          <p:cNvPr id="8" name="Text Box 7">
            <a:extLst>
              <a:ext uri="{FF2B5EF4-FFF2-40B4-BE49-F238E27FC236}">
                <a16:creationId xmlns:a16="http://schemas.microsoft.com/office/drawing/2014/main" id="{D34ED29C-98B6-448A-8737-CBC3FA56A6AC}"/>
              </a:ext>
            </a:extLst>
          </p:cNvPr>
          <p:cNvSpPr txBox="1">
            <a:spLocks noChangeArrowheads="1"/>
          </p:cNvSpPr>
          <p:nvPr/>
        </p:nvSpPr>
        <p:spPr bwMode="auto">
          <a:xfrm>
            <a:off x="2958547" y="41517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V</a:t>
            </a:r>
            <a:r>
              <a:rPr lang="en-US" altLang="en-US" sz="2000" baseline="-25000" dirty="0">
                <a:solidFill>
                  <a:srgbClr val="000000"/>
                </a:solidFill>
                <a:latin typeface="Comic Sans MS" pitchFamily="66" charset="0"/>
              </a:rPr>
              <a:t>2</a:t>
            </a:r>
            <a:endParaRPr lang="en-US" altLang="en-US" sz="2000" dirty="0">
              <a:solidFill>
                <a:srgbClr val="000000"/>
              </a:solidFill>
              <a:latin typeface="Comic Sans MS" pitchFamily="66" charset="0"/>
            </a:endParaRPr>
          </a:p>
        </p:txBody>
      </p:sp>
      <p:sp>
        <p:nvSpPr>
          <p:cNvPr id="9" name="Text Box 8">
            <a:extLst>
              <a:ext uri="{FF2B5EF4-FFF2-40B4-BE49-F238E27FC236}">
                <a16:creationId xmlns:a16="http://schemas.microsoft.com/office/drawing/2014/main" id="{82AFAFA9-AA10-46A8-8A26-4801FAA70117}"/>
              </a:ext>
            </a:extLst>
          </p:cNvPr>
          <p:cNvSpPr txBox="1">
            <a:spLocks noChangeArrowheads="1"/>
          </p:cNvSpPr>
          <p:nvPr/>
        </p:nvSpPr>
        <p:spPr bwMode="auto">
          <a:xfrm>
            <a:off x="672547" y="5009885"/>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0000FF"/>
                </a:solidFill>
                <a:latin typeface="Comic Sans MS" pitchFamily="66" charset="0"/>
              </a:rPr>
              <a:t>22.9 Liters = V</a:t>
            </a:r>
            <a:r>
              <a:rPr lang="en-US" altLang="en-US" baseline="-25000" dirty="0">
                <a:solidFill>
                  <a:srgbClr val="0000FF"/>
                </a:solidFill>
                <a:latin typeface="Comic Sans MS" pitchFamily="66" charset="0"/>
              </a:rPr>
              <a:t>2</a:t>
            </a:r>
            <a:endParaRPr lang="en-US" altLang="en-US" dirty="0">
              <a:solidFill>
                <a:srgbClr val="0000FF"/>
              </a:solidFill>
              <a:latin typeface="Comic Sans MS" pitchFamily="66" charset="0"/>
            </a:endParaRPr>
          </a:p>
        </p:txBody>
      </p:sp>
    </p:spTree>
    <p:extLst>
      <p:ext uri="{BB962C8B-B14F-4D97-AF65-F5344CB8AC3E}">
        <p14:creationId xmlns:p14="http://schemas.microsoft.com/office/powerpoint/2010/main" val="3928443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None/>
            </a:pPr>
            <a:r>
              <a:rPr lang="en-US" altLang="en-US" sz="2000" dirty="0">
                <a:solidFill>
                  <a:srgbClr val="000000"/>
                </a:solidFill>
                <a:latin typeface="Comic Sans MS" pitchFamily="66" charset="0"/>
              </a:rPr>
              <a:t>(101.3 kPa)(45.8 L) = (202.6 kPa)(V</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a:t>
            </a:r>
          </a:p>
          <a:p>
            <a:pPr algn="ctr" eaLnBrk="1" fontAlgn="base" hangingPunct="1">
              <a:spcBef>
                <a:spcPct val="50000"/>
              </a:spcBef>
              <a:spcAft>
                <a:spcPct val="0"/>
              </a:spcAft>
              <a:buFontTx/>
              <a:buNone/>
            </a:pPr>
            <a:endParaRPr lang="en-US" altLang="en-US" sz="20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6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6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800" dirty="0">
              <a:solidFill>
                <a:srgbClr val="000000"/>
              </a:solidFill>
            </a:endParaRPr>
          </a:p>
        </p:txBody>
      </p:sp>
      <p:sp>
        <p:nvSpPr>
          <p:cNvPr id="7" name="Text Box 6">
            <a:extLst>
              <a:ext uri="{FF2B5EF4-FFF2-40B4-BE49-F238E27FC236}">
                <a16:creationId xmlns:a16="http://schemas.microsoft.com/office/drawing/2014/main" id="{9716C38A-0553-459B-ACCC-9F4B14581598}"/>
              </a:ext>
            </a:extLst>
          </p:cNvPr>
          <p:cNvSpPr txBox="1">
            <a:spLocks noChangeArrowheads="1"/>
          </p:cNvSpPr>
          <p:nvPr/>
        </p:nvSpPr>
        <p:spPr bwMode="auto">
          <a:xfrm>
            <a:off x="520147" y="3999399"/>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000000"/>
                </a:solidFill>
                <a:latin typeface="Comic Sans MS" pitchFamily="66" charset="0"/>
              </a:rPr>
              <a:t>(101.3 kPa)(45.8 L)</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202.6 kPa</a:t>
            </a:r>
          </a:p>
        </p:txBody>
      </p:sp>
      <p:sp>
        <p:nvSpPr>
          <p:cNvPr id="8" name="Text Box 7">
            <a:extLst>
              <a:ext uri="{FF2B5EF4-FFF2-40B4-BE49-F238E27FC236}">
                <a16:creationId xmlns:a16="http://schemas.microsoft.com/office/drawing/2014/main" id="{D9867F44-B6C4-4DC2-B233-B3D214DA5C99}"/>
              </a:ext>
            </a:extLst>
          </p:cNvPr>
          <p:cNvSpPr txBox="1">
            <a:spLocks noChangeArrowheads="1"/>
          </p:cNvSpPr>
          <p:nvPr/>
        </p:nvSpPr>
        <p:spPr bwMode="auto">
          <a:xfrm>
            <a:off x="2958547" y="41517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V</a:t>
            </a:r>
            <a:r>
              <a:rPr lang="en-US" altLang="en-US" sz="2000" baseline="-25000" dirty="0">
                <a:solidFill>
                  <a:srgbClr val="000000"/>
                </a:solidFill>
                <a:latin typeface="Comic Sans MS" pitchFamily="66" charset="0"/>
              </a:rPr>
              <a:t>2</a:t>
            </a:r>
            <a:endParaRPr lang="en-US" altLang="en-US" sz="2000" dirty="0">
              <a:solidFill>
                <a:srgbClr val="000000"/>
              </a:solidFill>
              <a:latin typeface="Comic Sans MS" pitchFamily="66" charset="0"/>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(1 atm)(45.8 L) = (2 atm)(V</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a:t>
            </a:r>
          </a:p>
        </p:txBody>
      </p:sp>
      <p:sp>
        <p:nvSpPr>
          <p:cNvPr id="11" name="Text Box 10">
            <a:extLst>
              <a:ext uri="{FF2B5EF4-FFF2-40B4-BE49-F238E27FC236}">
                <a16:creationId xmlns:a16="http://schemas.microsoft.com/office/drawing/2014/main" id="{1B7D7C4E-A4F9-49F4-8FD4-E05D3094D75A}"/>
              </a:ext>
            </a:extLst>
          </p:cNvPr>
          <p:cNvSpPr txBox="1">
            <a:spLocks noChangeArrowheads="1"/>
          </p:cNvSpPr>
          <p:nvPr/>
        </p:nvSpPr>
        <p:spPr bwMode="auto">
          <a:xfrm>
            <a:off x="5320747" y="4151799"/>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FF0000"/>
                </a:solidFill>
                <a:latin typeface="Comic Sans MS" pitchFamily="66" charset="0"/>
              </a:rPr>
              <a:t>(1 atm)(45.8 L)</a:t>
            </a:r>
            <a:br>
              <a:rPr lang="en-US" altLang="en-US" sz="2000" dirty="0">
                <a:solidFill>
                  <a:srgbClr val="FF0000"/>
                </a:solidFill>
                <a:latin typeface="Comic Sans MS" pitchFamily="66" charset="0"/>
              </a:rPr>
            </a:br>
            <a:r>
              <a:rPr lang="en-US" altLang="en-US" sz="2000" dirty="0">
                <a:solidFill>
                  <a:srgbClr val="FF0000"/>
                </a:solidFill>
                <a:latin typeface="Comic Sans MS" pitchFamily="66" charset="0"/>
              </a:rPr>
              <a:t>2 atm</a:t>
            </a:r>
          </a:p>
        </p:txBody>
      </p:sp>
      <p:sp>
        <p:nvSpPr>
          <p:cNvPr id="12" name="Text Box 11">
            <a:extLst>
              <a:ext uri="{FF2B5EF4-FFF2-40B4-BE49-F238E27FC236}">
                <a16:creationId xmlns:a16="http://schemas.microsoft.com/office/drawing/2014/main" id="{FA25526E-F9B0-4069-A553-D0C53B8FABF0}"/>
              </a:ext>
            </a:extLst>
          </p:cNvPr>
          <p:cNvSpPr txBox="1">
            <a:spLocks noChangeArrowheads="1"/>
          </p:cNvSpPr>
          <p:nvPr/>
        </p:nvSpPr>
        <p:spPr bwMode="auto">
          <a:xfrm>
            <a:off x="7378147" y="4304199"/>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FF0000"/>
                </a:solidFill>
                <a:latin typeface="Comic Sans MS" pitchFamily="66" charset="0"/>
              </a:rPr>
              <a:t>= V</a:t>
            </a:r>
            <a:r>
              <a:rPr lang="en-US" altLang="en-US" sz="2000" baseline="-25000" dirty="0">
                <a:solidFill>
                  <a:srgbClr val="FF0000"/>
                </a:solidFill>
                <a:latin typeface="Comic Sans MS" pitchFamily="66" charset="0"/>
              </a:rPr>
              <a:t>2</a:t>
            </a:r>
            <a:endParaRPr lang="en-US" altLang="en-US" sz="2000" dirty="0">
              <a:solidFill>
                <a:srgbClr val="FF0000"/>
              </a:solidFill>
              <a:latin typeface="Comic Sans MS" pitchFamily="66" charset="0"/>
            </a:endParaRPr>
          </a:p>
        </p:txBody>
      </p:sp>
      <p:sp>
        <p:nvSpPr>
          <p:cNvPr id="14" name="Text Box 8">
            <a:extLst>
              <a:ext uri="{FF2B5EF4-FFF2-40B4-BE49-F238E27FC236}">
                <a16:creationId xmlns:a16="http://schemas.microsoft.com/office/drawing/2014/main" id="{63893F9F-2B36-4C4F-A4D2-1A17AA6A6B68}"/>
              </a:ext>
            </a:extLst>
          </p:cNvPr>
          <p:cNvSpPr txBox="1">
            <a:spLocks noChangeArrowheads="1"/>
          </p:cNvSpPr>
          <p:nvPr/>
        </p:nvSpPr>
        <p:spPr bwMode="auto">
          <a:xfrm>
            <a:off x="672547" y="5009885"/>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0000FF"/>
                </a:solidFill>
                <a:latin typeface="Comic Sans MS" pitchFamily="66" charset="0"/>
              </a:rPr>
              <a:t>22.9 Liters = V</a:t>
            </a:r>
            <a:r>
              <a:rPr lang="en-US" altLang="en-US" baseline="-25000" dirty="0">
                <a:solidFill>
                  <a:srgbClr val="0000FF"/>
                </a:solidFill>
                <a:latin typeface="Comic Sans MS" pitchFamily="66" charset="0"/>
              </a:rPr>
              <a:t>2</a:t>
            </a:r>
            <a:endParaRPr lang="en-US" altLang="en-US" dirty="0">
              <a:solidFill>
                <a:srgbClr val="0000FF"/>
              </a:solidFill>
              <a:latin typeface="Comic Sans MS" pitchFamily="66" charset="0"/>
            </a:endParaRPr>
          </a:p>
        </p:txBody>
      </p:sp>
    </p:spTree>
    <p:extLst>
      <p:ext uri="{BB962C8B-B14F-4D97-AF65-F5344CB8AC3E}">
        <p14:creationId xmlns:p14="http://schemas.microsoft.com/office/powerpoint/2010/main" val="3949191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6504" y="10674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latin typeface="Comic Sans MS" pitchFamily="66" charset="0"/>
              </a:rPr>
              <a:t>28.  At constant temperature, A sample of neon gas is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standard pressure and 45.8 liters volume.  If you double</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the pressure, what is the new volume?</a:t>
            </a:r>
          </a:p>
        </p:txBody>
      </p:sp>
      <p:sp>
        <p:nvSpPr>
          <p:cNvPr id="15363" name="Text Box 5"/>
          <p:cNvSpPr txBox="1">
            <a:spLocks noChangeArrowheads="1"/>
          </p:cNvSpPr>
          <p:nvPr/>
        </p:nvSpPr>
        <p:spPr bwMode="auto">
          <a:xfrm>
            <a:off x="0" y="1676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Do the math in kPa here                      Do the math in atm here                       </a:t>
            </a:r>
            <a:r>
              <a:rPr lang="en-US" altLang="en-US" sz="2000" dirty="0">
                <a:solidFill>
                  <a:srgbClr val="FF0000"/>
                </a:solidFill>
                <a:latin typeface="Comic Sans MS" pitchFamily="66" charset="0"/>
              </a:rPr>
              <a:t> </a:t>
            </a:r>
          </a:p>
        </p:txBody>
      </p:sp>
      <p:sp>
        <p:nvSpPr>
          <p:cNvPr id="5" name="Line 4">
            <a:extLst>
              <a:ext uri="{FF2B5EF4-FFF2-40B4-BE49-F238E27FC236}">
                <a16:creationId xmlns:a16="http://schemas.microsoft.com/office/drawing/2014/main" id="{25EA1EAA-B68C-4842-8661-C35FCE8C3E7F}"/>
              </a:ext>
            </a:extLst>
          </p:cNvPr>
          <p:cNvSpPr>
            <a:spLocks noChangeShapeType="1"/>
          </p:cNvSpPr>
          <p:nvPr/>
        </p:nvSpPr>
        <p:spPr bwMode="auto">
          <a:xfrm>
            <a:off x="4253947" y="1923128"/>
            <a:ext cx="1066800" cy="42860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6" name="Text Box 5">
            <a:extLst>
              <a:ext uri="{FF2B5EF4-FFF2-40B4-BE49-F238E27FC236}">
                <a16:creationId xmlns:a16="http://schemas.microsoft.com/office/drawing/2014/main" id="{4C1A04F9-03D3-40B2-B2BE-BB0E31F7FCF6}"/>
              </a:ext>
            </a:extLst>
          </p:cNvPr>
          <p:cNvSpPr txBox="1">
            <a:spLocks noChangeArrowheads="1"/>
          </p:cNvSpPr>
          <p:nvPr/>
        </p:nvSpPr>
        <p:spPr bwMode="auto">
          <a:xfrm>
            <a:off x="62947" y="2703999"/>
            <a:ext cx="453390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000000"/>
                </a:solidFill>
                <a:latin typeface="Comic Sans MS" pitchFamily="66" charset="0"/>
              </a:rPr>
              <a:t>P</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1</a:t>
            </a:r>
            <a:r>
              <a:rPr lang="en-US" altLang="en-US" sz="2000" dirty="0">
                <a:solidFill>
                  <a:srgbClr val="000000"/>
                </a:solidFill>
                <a:latin typeface="Comic Sans MS" pitchFamily="66" charset="0"/>
              </a:rPr>
              <a:t> = P</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V</a:t>
            </a:r>
            <a:r>
              <a:rPr lang="en-US" altLang="en-US" sz="2000" baseline="-25000" dirty="0">
                <a:solidFill>
                  <a:srgbClr val="000000"/>
                </a:solidFill>
                <a:latin typeface="Comic Sans MS" pitchFamily="66" charset="0"/>
              </a:rPr>
              <a:t>2</a:t>
            </a:r>
          </a:p>
          <a:p>
            <a:pPr algn="ctr" eaLnBrk="1" fontAlgn="base" hangingPunct="1">
              <a:spcBef>
                <a:spcPct val="50000"/>
              </a:spcBef>
              <a:spcAft>
                <a:spcPct val="0"/>
              </a:spcAft>
              <a:buNone/>
            </a:pPr>
            <a:r>
              <a:rPr lang="en-US" altLang="en-US" sz="2000" dirty="0">
                <a:solidFill>
                  <a:srgbClr val="000000"/>
                </a:solidFill>
                <a:latin typeface="Comic Sans MS" pitchFamily="66" charset="0"/>
              </a:rPr>
              <a:t>(101.3 kPa)(45.8 L) = (202.6 kPa)(V</a:t>
            </a:r>
            <a:r>
              <a:rPr lang="en-US" altLang="en-US" sz="2000" baseline="-25000" dirty="0">
                <a:solidFill>
                  <a:srgbClr val="000000"/>
                </a:solidFill>
                <a:latin typeface="Comic Sans MS" pitchFamily="66" charset="0"/>
              </a:rPr>
              <a:t>2</a:t>
            </a:r>
            <a:r>
              <a:rPr lang="en-US" altLang="en-US" sz="2000" dirty="0">
                <a:solidFill>
                  <a:srgbClr val="000000"/>
                </a:solidFill>
                <a:latin typeface="Comic Sans MS" pitchFamily="66" charset="0"/>
              </a:rPr>
              <a:t>)</a:t>
            </a:r>
          </a:p>
          <a:p>
            <a:pPr algn="ctr" eaLnBrk="1" fontAlgn="base" hangingPunct="1">
              <a:spcBef>
                <a:spcPct val="50000"/>
              </a:spcBef>
              <a:spcAft>
                <a:spcPct val="0"/>
              </a:spcAft>
              <a:buFontTx/>
              <a:buNone/>
            </a:pPr>
            <a:endParaRPr lang="en-US" altLang="en-US" sz="20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6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600" dirty="0">
              <a:solidFill>
                <a:srgbClr val="000000"/>
              </a:solidFill>
              <a:latin typeface="Comic Sans MS" pitchFamily="66" charset="0"/>
            </a:endParaRPr>
          </a:p>
          <a:p>
            <a:pPr algn="ctr" eaLnBrk="1" fontAlgn="base" hangingPunct="1">
              <a:spcBef>
                <a:spcPct val="50000"/>
              </a:spcBef>
              <a:spcAft>
                <a:spcPct val="0"/>
              </a:spcAft>
              <a:buFontTx/>
              <a:buNone/>
            </a:pPr>
            <a:endParaRPr lang="en-US" altLang="en-US" sz="1800" dirty="0">
              <a:solidFill>
                <a:srgbClr val="000000"/>
              </a:solidFill>
            </a:endParaRPr>
          </a:p>
        </p:txBody>
      </p:sp>
      <p:sp>
        <p:nvSpPr>
          <p:cNvPr id="7" name="Text Box 6">
            <a:extLst>
              <a:ext uri="{FF2B5EF4-FFF2-40B4-BE49-F238E27FC236}">
                <a16:creationId xmlns:a16="http://schemas.microsoft.com/office/drawing/2014/main" id="{9716C38A-0553-459B-ACCC-9F4B14581598}"/>
              </a:ext>
            </a:extLst>
          </p:cNvPr>
          <p:cNvSpPr txBox="1">
            <a:spLocks noChangeArrowheads="1"/>
          </p:cNvSpPr>
          <p:nvPr/>
        </p:nvSpPr>
        <p:spPr bwMode="auto">
          <a:xfrm>
            <a:off x="520147" y="3999399"/>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000000"/>
                </a:solidFill>
                <a:latin typeface="Comic Sans MS" pitchFamily="66" charset="0"/>
              </a:rPr>
              <a:t>(101.3 kPa)(45.8 L)</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202.6 kPa</a:t>
            </a:r>
          </a:p>
        </p:txBody>
      </p:sp>
      <p:sp>
        <p:nvSpPr>
          <p:cNvPr id="8" name="Text Box 7">
            <a:extLst>
              <a:ext uri="{FF2B5EF4-FFF2-40B4-BE49-F238E27FC236}">
                <a16:creationId xmlns:a16="http://schemas.microsoft.com/office/drawing/2014/main" id="{D9867F44-B6C4-4DC2-B233-B3D214DA5C99}"/>
              </a:ext>
            </a:extLst>
          </p:cNvPr>
          <p:cNvSpPr txBox="1">
            <a:spLocks noChangeArrowheads="1"/>
          </p:cNvSpPr>
          <p:nvPr/>
        </p:nvSpPr>
        <p:spPr bwMode="auto">
          <a:xfrm>
            <a:off x="2958547" y="41517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000000"/>
                </a:solidFill>
                <a:latin typeface="Comic Sans MS" pitchFamily="66" charset="0"/>
              </a:rPr>
              <a:t>= V</a:t>
            </a:r>
            <a:r>
              <a:rPr lang="en-US" altLang="en-US" sz="2000" baseline="-25000" dirty="0">
                <a:solidFill>
                  <a:srgbClr val="000000"/>
                </a:solidFill>
                <a:latin typeface="Comic Sans MS" pitchFamily="66" charset="0"/>
              </a:rPr>
              <a:t>2</a:t>
            </a:r>
            <a:endParaRPr lang="en-US" altLang="en-US" sz="2000" dirty="0">
              <a:solidFill>
                <a:srgbClr val="000000"/>
              </a:solidFill>
              <a:latin typeface="Comic Sans MS" pitchFamily="66" charset="0"/>
            </a:endParaRPr>
          </a:p>
        </p:txBody>
      </p:sp>
      <p:sp>
        <p:nvSpPr>
          <p:cNvPr id="10" name="Text Box 9">
            <a:extLst>
              <a:ext uri="{FF2B5EF4-FFF2-40B4-BE49-F238E27FC236}">
                <a16:creationId xmlns:a16="http://schemas.microsoft.com/office/drawing/2014/main" id="{9C649279-F711-4A21-92CD-A38DE75C8D4C}"/>
              </a:ext>
            </a:extLst>
          </p:cNvPr>
          <p:cNvSpPr txBox="1">
            <a:spLocks noChangeArrowheads="1"/>
          </p:cNvSpPr>
          <p:nvPr/>
        </p:nvSpPr>
        <p:spPr bwMode="auto">
          <a:xfrm>
            <a:off x="4558747" y="2780199"/>
            <a:ext cx="4343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P</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1</a:t>
            </a:r>
            <a:r>
              <a:rPr lang="en-US" altLang="en-US" sz="2000" dirty="0">
                <a:solidFill>
                  <a:srgbClr val="FF0000"/>
                </a:solidFill>
                <a:latin typeface="Comic Sans MS" pitchFamily="66" charset="0"/>
              </a:rPr>
              <a:t> = P</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V</a:t>
            </a:r>
            <a:r>
              <a:rPr lang="en-US" altLang="en-US" sz="2000" baseline="-25000" dirty="0">
                <a:solidFill>
                  <a:srgbClr val="FF0000"/>
                </a:solidFill>
                <a:latin typeface="Comic Sans MS" pitchFamily="66" charset="0"/>
              </a:rPr>
              <a:t>2</a:t>
            </a:r>
          </a:p>
          <a:p>
            <a:pPr algn="ctr" eaLnBrk="1" fontAlgn="base" hangingPunct="1">
              <a:spcBef>
                <a:spcPct val="50000"/>
              </a:spcBef>
              <a:spcAft>
                <a:spcPct val="0"/>
              </a:spcAft>
              <a:buFontTx/>
              <a:buNone/>
            </a:pPr>
            <a:r>
              <a:rPr lang="en-US" altLang="en-US" sz="2000" dirty="0">
                <a:solidFill>
                  <a:srgbClr val="FF0000"/>
                </a:solidFill>
                <a:latin typeface="Comic Sans MS" pitchFamily="66" charset="0"/>
              </a:rPr>
              <a:t>(1 atm)(45.8 L) = (2 atm)(V</a:t>
            </a:r>
            <a:r>
              <a:rPr lang="en-US" altLang="en-US" sz="2000" baseline="-25000" dirty="0">
                <a:solidFill>
                  <a:srgbClr val="FF0000"/>
                </a:solidFill>
                <a:latin typeface="Comic Sans MS" pitchFamily="66" charset="0"/>
              </a:rPr>
              <a:t>2</a:t>
            </a:r>
            <a:r>
              <a:rPr lang="en-US" altLang="en-US" sz="2000" dirty="0">
                <a:solidFill>
                  <a:srgbClr val="FF0000"/>
                </a:solidFill>
                <a:latin typeface="Comic Sans MS" pitchFamily="66" charset="0"/>
              </a:rPr>
              <a:t>)</a:t>
            </a:r>
          </a:p>
        </p:txBody>
      </p:sp>
      <p:sp>
        <p:nvSpPr>
          <p:cNvPr id="11" name="Text Box 10">
            <a:extLst>
              <a:ext uri="{FF2B5EF4-FFF2-40B4-BE49-F238E27FC236}">
                <a16:creationId xmlns:a16="http://schemas.microsoft.com/office/drawing/2014/main" id="{1B7D7C4E-A4F9-49F4-8FD4-E05D3094D75A}"/>
              </a:ext>
            </a:extLst>
          </p:cNvPr>
          <p:cNvSpPr txBox="1">
            <a:spLocks noChangeArrowheads="1"/>
          </p:cNvSpPr>
          <p:nvPr/>
        </p:nvSpPr>
        <p:spPr bwMode="auto">
          <a:xfrm>
            <a:off x="5320747" y="4151799"/>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000" u="sng" dirty="0">
                <a:solidFill>
                  <a:srgbClr val="FF0000"/>
                </a:solidFill>
                <a:latin typeface="Comic Sans MS" pitchFamily="66" charset="0"/>
              </a:rPr>
              <a:t>(1 atm)(45.8 L)</a:t>
            </a:r>
            <a:br>
              <a:rPr lang="en-US" altLang="en-US" sz="2000" dirty="0">
                <a:solidFill>
                  <a:srgbClr val="FF0000"/>
                </a:solidFill>
                <a:latin typeface="Comic Sans MS" pitchFamily="66" charset="0"/>
              </a:rPr>
            </a:br>
            <a:r>
              <a:rPr lang="en-US" altLang="en-US" sz="2000" dirty="0">
                <a:solidFill>
                  <a:srgbClr val="FF0000"/>
                </a:solidFill>
                <a:latin typeface="Comic Sans MS" pitchFamily="66" charset="0"/>
              </a:rPr>
              <a:t>2 atm</a:t>
            </a:r>
          </a:p>
        </p:txBody>
      </p:sp>
      <p:sp>
        <p:nvSpPr>
          <p:cNvPr id="12" name="Text Box 11">
            <a:extLst>
              <a:ext uri="{FF2B5EF4-FFF2-40B4-BE49-F238E27FC236}">
                <a16:creationId xmlns:a16="http://schemas.microsoft.com/office/drawing/2014/main" id="{FA25526E-F9B0-4069-A553-D0C53B8FABF0}"/>
              </a:ext>
            </a:extLst>
          </p:cNvPr>
          <p:cNvSpPr txBox="1">
            <a:spLocks noChangeArrowheads="1"/>
          </p:cNvSpPr>
          <p:nvPr/>
        </p:nvSpPr>
        <p:spPr bwMode="auto">
          <a:xfrm>
            <a:off x="7378147" y="4304199"/>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000" dirty="0">
                <a:solidFill>
                  <a:srgbClr val="FF0000"/>
                </a:solidFill>
                <a:latin typeface="Comic Sans MS" pitchFamily="66" charset="0"/>
              </a:rPr>
              <a:t>= V</a:t>
            </a:r>
            <a:r>
              <a:rPr lang="en-US" altLang="en-US" sz="2000" baseline="-25000" dirty="0">
                <a:solidFill>
                  <a:srgbClr val="FF0000"/>
                </a:solidFill>
                <a:latin typeface="Comic Sans MS" pitchFamily="66" charset="0"/>
              </a:rPr>
              <a:t>2</a:t>
            </a:r>
            <a:endParaRPr lang="en-US" altLang="en-US" sz="2000" dirty="0">
              <a:solidFill>
                <a:srgbClr val="FF0000"/>
              </a:solidFill>
              <a:latin typeface="Comic Sans MS" pitchFamily="66" charset="0"/>
            </a:endParaRPr>
          </a:p>
        </p:txBody>
      </p:sp>
      <p:sp>
        <p:nvSpPr>
          <p:cNvPr id="14" name="Text Box 8">
            <a:extLst>
              <a:ext uri="{FF2B5EF4-FFF2-40B4-BE49-F238E27FC236}">
                <a16:creationId xmlns:a16="http://schemas.microsoft.com/office/drawing/2014/main" id="{FA0E706B-DEE3-4B6C-900C-5F6140445882}"/>
              </a:ext>
            </a:extLst>
          </p:cNvPr>
          <p:cNvSpPr txBox="1">
            <a:spLocks noChangeArrowheads="1"/>
          </p:cNvSpPr>
          <p:nvPr/>
        </p:nvSpPr>
        <p:spPr bwMode="auto">
          <a:xfrm>
            <a:off x="672547" y="5009885"/>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0000FF"/>
                </a:solidFill>
                <a:latin typeface="Comic Sans MS" pitchFamily="66" charset="0"/>
              </a:rPr>
              <a:t>22.9 Liters = V</a:t>
            </a:r>
            <a:r>
              <a:rPr lang="en-US" altLang="en-US" baseline="-25000" dirty="0">
                <a:solidFill>
                  <a:srgbClr val="0000FF"/>
                </a:solidFill>
                <a:latin typeface="Comic Sans MS" pitchFamily="66" charset="0"/>
              </a:rPr>
              <a:t>2</a:t>
            </a:r>
            <a:endParaRPr lang="en-US" altLang="en-US" dirty="0">
              <a:solidFill>
                <a:srgbClr val="0000FF"/>
              </a:solidFill>
              <a:latin typeface="Comic Sans MS" pitchFamily="66" charset="0"/>
            </a:endParaRPr>
          </a:p>
        </p:txBody>
      </p:sp>
      <p:sp>
        <p:nvSpPr>
          <p:cNvPr id="15" name="Text Box 8">
            <a:extLst>
              <a:ext uri="{FF2B5EF4-FFF2-40B4-BE49-F238E27FC236}">
                <a16:creationId xmlns:a16="http://schemas.microsoft.com/office/drawing/2014/main" id="{A2D0ACF0-A5C8-4AB0-9385-B0908EE62AE7}"/>
              </a:ext>
            </a:extLst>
          </p:cNvPr>
          <p:cNvSpPr txBox="1">
            <a:spLocks noChangeArrowheads="1"/>
          </p:cNvSpPr>
          <p:nvPr/>
        </p:nvSpPr>
        <p:spPr bwMode="auto">
          <a:xfrm>
            <a:off x="5320747" y="5009885"/>
            <a:ext cx="327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dirty="0">
                <a:solidFill>
                  <a:srgbClr val="0000FF"/>
                </a:solidFill>
                <a:latin typeface="Comic Sans MS" pitchFamily="66" charset="0"/>
              </a:rPr>
              <a:t>22.9 Liters = V</a:t>
            </a:r>
            <a:r>
              <a:rPr lang="en-US" altLang="en-US" baseline="-25000" dirty="0">
                <a:solidFill>
                  <a:srgbClr val="0000FF"/>
                </a:solidFill>
                <a:latin typeface="Comic Sans MS" pitchFamily="66" charset="0"/>
              </a:rPr>
              <a:t>2</a:t>
            </a:r>
            <a:endParaRPr lang="en-US" altLang="en-US" dirty="0">
              <a:solidFill>
                <a:srgbClr val="0000FF"/>
              </a:solidFill>
              <a:latin typeface="Comic Sans MS" pitchFamily="66" charset="0"/>
            </a:endParaRPr>
          </a:p>
        </p:txBody>
      </p:sp>
    </p:spTree>
    <p:extLst>
      <p:ext uri="{BB962C8B-B14F-4D97-AF65-F5344CB8AC3E}">
        <p14:creationId xmlns:p14="http://schemas.microsoft.com/office/powerpoint/2010/main" val="1074036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6443" y="0"/>
            <a:ext cx="9107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latin typeface="Times New Roman" panose="02020603050405020304" pitchFamily="18" charset="0"/>
                <a:cs typeface="Times New Roman" panose="02020603050405020304" pitchFamily="18" charset="0"/>
              </a:rPr>
              <a:t>29.  A thick rubber balloon has 16.3 liters of oxygen gas inside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1.25 atm.  The balloon is squished when you sit on it,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to a volume of 12.8 L.  </a:t>
            </a:r>
            <a:r>
              <a:rPr lang="en-US" altLang="en-US" sz="2800" dirty="0">
                <a:solidFill>
                  <a:srgbClr val="0000FF"/>
                </a:solidFill>
                <a:latin typeface="Times New Roman" panose="02020603050405020304" pitchFamily="18" charset="0"/>
                <a:cs typeface="Times New Roman" panose="02020603050405020304" pitchFamily="18" charset="0"/>
              </a:rPr>
              <a:t>What’s the new balloon pressure?  </a:t>
            </a:r>
          </a:p>
        </p:txBody>
      </p:sp>
      <p:sp>
        <p:nvSpPr>
          <p:cNvPr id="17411" name="Text Box 5"/>
          <p:cNvSpPr txBox="1">
            <a:spLocks noChangeArrowheads="1"/>
          </p:cNvSpPr>
          <p:nvPr/>
        </p:nvSpPr>
        <p:spPr bwMode="auto">
          <a:xfrm>
            <a:off x="990600" y="24384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1800" dirty="0">
                <a:solidFill>
                  <a:srgbClr val="000000"/>
                </a:solidFill>
              </a:rPr>
              <a:t> </a:t>
            </a:r>
          </a:p>
        </p:txBody>
      </p:sp>
    </p:spTree>
    <p:extLst>
      <p:ext uri="{BB962C8B-B14F-4D97-AF65-F5344CB8AC3E}">
        <p14:creationId xmlns:p14="http://schemas.microsoft.com/office/powerpoint/2010/main" val="3779642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6443" y="0"/>
            <a:ext cx="9107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latin typeface="Times New Roman" panose="02020603050405020304" pitchFamily="18" charset="0"/>
                <a:cs typeface="Times New Roman" panose="02020603050405020304" pitchFamily="18" charset="0"/>
              </a:rPr>
              <a:t>29.  A thick rubber balloon has 16.3 liters of oxygen gas inside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1.25 atm.  The balloon is squished when you sit on it,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to a volume of 12.8 L.  </a:t>
            </a:r>
            <a:r>
              <a:rPr lang="en-US" altLang="en-US" sz="2800" dirty="0">
                <a:solidFill>
                  <a:srgbClr val="0000FF"/>
                </a:solidFill>
                <a:latin typeface="Times New Roman" panose="02020603050405020304" pitchFamily="18" charset="0"/>
                <a:cs typeface="Times New Roman" panose="02020603050405020304" pitchFamily="18" charset="0"/>
              </a:rPr>
              <a:t>What’s the new balloon pressure?  </a:t>
            </a:r>
          </a:p>
        </p:txBody>
      </p:sp>
      <p:sp>
        <p:nvSpPr>
          <p:cNvPr id="17411" name="Text Box 5"/>
          <p:cNvSpPr txBox="1">
            <a:spLocks noChangeArrowheads="1"/>
          </p:cNvSpPr>
          <p:nvPr/>
        </p:nvSpPr>
        <p:spPr bwMode="auto">
          <a:xfrm>
            <a:off x="1371600" y="2188696"/>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None/>
            </a:pPr>
            <a:r>
              <a:rPr lang="en-US" altLang="en-US" sz="1800" dirty="0">
                <a:solidFill>
                  <a:srgbClr val="000000"/>
                </a:solidFill>
              </a:rPr>
              <a:t> </a:t>
            </a:r>
            <a:r>
              <a:rPr lang="en-US" altLang="en-US" sz="4800" dirty="0">
                <a:solidFill>
                  <a:srgbClr val="000000"/>
                </a:solidFill>
                <a:latin typeface="Comic Sans MS" pitchFamily="66" charset="0"/>
              </a:rPr>
              <a:t>P</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 = P</a:t>
            </a:r>
            <a:r>
              <a:rPr lang="en-US" altLang="en-US" sz="4800" baseline="-25000" dirty="0">
                <a:solidFill>
                  <a:srgbClr val="000000"/>
                </a:solidFill>
                <a:latin typeface="Comic Sans MS" pitchFamily="66" charset="0"/>
              </a:rPr>
              <a:t>2</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2</a:t>
            </a:r>
            <a:endParaRPr lang="en-US" altLang="en-US" sz="1800" baseline="-25000" dirty="0">
              <a:solidFill>
                <a:srgbClr val="000000"/>
              </a:solidFill>
              <a:latin typeface="Comic Sans MS" pitchFamily="66" charset="0"/>
            </a:endParaRPr>
          </a:p>
        </p:txBody>
      </p:sp>
    </p:spTree>
    <p:extLst>
      <p:ext uri="{BB962C8B-B14F-4D97-AF65-F5344CB8AC3E}">
        <p14:creationId xmlns:p14="http://schemas.microsoft.com/office/powerpoint/2010/main" val="2419850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6443" y="0"/>
            <a:ext cx="9107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latin typeface="Times New Roman" panose="02020603050405020304" pitchFamily="18" charset="0"/>
                <a:cs typeface="Times New Roman" panose="02020603050405020304" pitchFamily="18" charset="0"/>
              </a:rPr>
              <a:t>29.  A thick rubber balloon has 16.3 liters of oxygen gas inside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1.25 atm.  The balloon is squished when you sit on it,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to a volume of 12.8 L.  </a:t>
            </a:r>
            <a:r>
              <a:rPr lang="en-US" altLang="en-US" sz="2800" dirty="0">
                <a:solidFill>
                  <a:srgbClr val="0000FF"/>
                </a:solidFill>
                <a:latin typeface="Times New Roman" panose="02020603050405020304" pitchFamily="18" charset="0"/>
                <a:cs typeface="Times New Roman" panose="02020603050405020304" pitchFamily="18" charset="0"/>
              </a:rPr>
              <a:t>What’s the new balloon pressure?  </a:t>
            </a:r>
          </a:p>
        </p:txBody>
      </p:sp>
      <p:sp>
        <p:nvSpPr>
          <p:cNvPr id="17411" name="Text Box 5"/>
          <p:cNvSpPr txBox="1">
            <a:spLocks noChangeArrowheads="1"/>
          </p:cNvSpPr>
          <p:nvPr/>
        </p:nvSpPr>
        <p:spPr bwMode="auto">
          <a:xfrm>
            <a:off x="1371600" y="2188696"/>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None/>
            </a:pPr>
            <a:r>
              <a:rPr lang="en-US" altLang="en-US" sz="1800" dirty="0">
                <a:solidFill>
                  <a:srgbClr val="000000"/>
                </a:solidFill>
              </a:rPr>
              <a:t> </a:t>
            </a:r>
            <a:r>
              <a:rPr lang="en-US" altLang="en-US" sz="4800" dirty="0">
                <a:solidFill>
                  <a:srgbClr val="000000"/>
                </a:solidFill>
                <a:latin typeface="Comic Sans MS" pitchFamily="66" charset="0"/>
              </a:rPr>
              <a:t>P</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 = P</a:t>
            </a:r>
            <a:r>
              <a:rPr lang="en-US" altLang="en-US" sz="4800" baseline="-25000" dirty="0">
                <a:solidFill>
                  <a:srgbClr val="000000"/>
                </a:solidFill>
                <a:latin typeface="Comic Sans MS" pitchFamily="66" charset="0"/>
              </a:rPr>
              <a:t>2</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2</a:t>
            </a:r>
            <a:endParaRPr lang="en-US" altLang="en-US" sz="1800" baseline="-25000" dirty="0">
              <a:solidFill>
                <a:srgbClr val="000000"/>
              </a:solidFill>
              <a:latin typeface="Comic Sans MS" pitchFamily="66" charset="0"/>
            </a:endParaRPr>
          </a:p>
        </p:txBody>
      </p:sp>
      <p:sp>
        <p:nvSpPr>
          <p:cNvPr id="4" name="Text Box 6">
            <a:extLst>
              <a:ext uri="{FF2B5EF4-FFF2-40B4-BE49-F238E27FC236}">
                <a16:creationId xmlns:a16="http://schemas.microsoft.com/office/drawing/2014/main" id="{B964A30C-4F5F-4C67-A606-B7AEACC48F57}"/>
              </a:ext>
            </a:extLst>
          </p:cNvPr>
          <p:cNvSpPr txBox="1">
            <a:spLocks noChangeArrowheads="1"/>
          </p:cNvSpPr>
          <p:nvPr/>
        </p:nvSpPr>
        <p:spPr bwMode="auto">
          <a:xfrm>
            <a:off x="28074" y="31478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000000"/>
                </a:solidFill>
                <a:latin typeface="Comic Sans MS" pitchFamily="66" charset="0"/>
              </a:rPr>
              <a:t>            (1.25 atm)(16.3 L) = (P</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)(12.8 L)</a:t>
            </a:r>
          </a:p>
        </p:txBody>
      </p:sp>
    </p:spTree>
    <p:extLst>
      <p:ext uri="{BB962C8B-B14F-4D97-AF65-F5344CB8AC3E}">
        <p14:creationId xmlns:p14="http://schemas.microsoft.com/office/powerpoint/2010/main" val="220673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dirty="0">
                <a:latin typeface="Times New Roman" panose="02020603050405020304" pitchFamily="18" charset="0"/>
                <a:cs typeface="Times New Roman" panose="02020603050405020304" pitchFamily="18" charset="0"/>
              </a:rPr>
              <a:t>7. Your balloon is filled on the ground.  It’s 45.6 liters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 size, it is filled with helium gas to a pressure of</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1.20 atm, and the temperature of the gas is 293 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(20.0°C).  The balloon rises into the atmosphere,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and the temperature drops to 278 K (5.00°C);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pressure drops to 1.05 atm.   What’s the new</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volume of your balloon?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altLang="en-US" sz="2000" b="1" i="1" dirty="0">
                <a:solidFill>
                  <a:srgbClr val="0000FF"/>
                </a:solidFill>
                <a:latin typeface="Times New Roman" panose="02020603050405020304" pitchFamily="18" charset="0"/>
                <a:cs typeface="Times New Roman" panose="02020603050405020304" pitchFamily="18" charset="0"/>
              </a:rPr>
              <a:t>Gas problems have lots of words, but they’re easy.</a:t>
            </a:r>
          </a:p>
          <a:p>
            <a:pPr eaLnBrk="1" hangingPunct="1">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000" i="1" dirty="0">
              <a:solidFill>
                <a:srgbClr val="333399"/>
              </a:solidFill>
              <a:latin typeface="Comic Sans MS" pitchFamily="66" charset="0"/>
            </a:endParaRPr>
          </a:p>
          <a:p>
            <a:pPr eaLnBrk="1" hangingPunct="1">
              <a:spcBef>
                <a:spcPct val="50000"/>
              </a:spcBef>
              <a:buFontTx/>
              <a:buNone/>
            </a:pPr>
            <a:endParaRPr lang="en-US" altLang="en-US" sz="2000" i="1" dirty="0">
              <a:solidFill>
                <a:srgbClr val="FF0000"/>
              </a:solidFill>
              <a:latin typeface="Comic Sans MS" pitchFamily="66" charset="0"/>
            </a:endParaRPr>
          </a:p>
        </p:txBody>
      </p:sp>
    </p:spTree>
    <p:extLst>
      <p:ext uri="{BB962C8B-B14F-4D97-AF65-F5344CB8AC3E}">
        <p14:creationId xmlns:p14="http://schemas.microsoft.com/office/powerpoint/2010/main" val="222147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6443" y="0"/>
            <a:ext cx="9107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latin typeface="Times New Roman" panose="02020603050405020304" pitchFamily="18" charset="0"/>
                <a:cs typeface="Times New Roman" panose="02020603050405020304" pitchFamily="18" charset="0"/>
              </a:rPr>
              <a:t>29.  A thick rubber balloon has 16.3 liters of oxygen gas inside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1.25 atm.  The balloon is squished when you sit on it,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to a volume of 12.8 L.  </a:t>
            </a:r>
            <a:r>
              <a:rPr lang="en-US" altLang="en-US" sz="2800" dirty="0">
                <a:solidFill>
                  <a:srgbClr val="0000FF"/>
                </a:solidFill>
                <a:latin typeface="Times New Roman" panose="02020603050405020304" pitchFamily="18" charset="0"/>
                <a:cs typeface="Times New Roman" panose="02020603050405020304" pitchFamily="18" charset="0"/>
              </a:rPr>
              <a:t>What’s the new balloon pressure?  </a:t>
            </a:r>
          </a:p>
        </p:txBody>
      </p:sp>
      <p:sp>
        <p:nvSpPr>
          <p:cNvPr id="17411" name="Text Box 5"/>
          <p:cNvSpPr txBox="1">
            <a:spLocks noChangeArrowheads="1"/>
          </p:cNvSpPr>
          <p:nvPr/>
        </p:nvSpPr>
        <p:spPr bwMode="auto">
          <a:xfrm>
            <a:off x="1371600" y="2188696"/>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None/>
            </a:pPr>
            <a:r>
              <a:rPr lang="en-US" altLang="en-US" sz="1800" dirty="0">
                <a:solidFill>
                  <a:srgbClr val="000000"/>
                </a:solidFill>
              </a:rPr>
              <a:t> </a:t>
            </a:r>
            <a:r>
              <a:rPr lang="en-US" altLang="en-US" sz="4800" dirty="0">
                <a:solidFill>
                  <a:srgbClr val="000000"/>
                </a:solidFill>
                <a:latin typeface="Comic Sans MS" pitchFamily="66" charset="0"/>
              </a:rPr>
              <a:t>P</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 = P</a:t>
            </a:r>
            <a:r>
              <a:rPr lang="en-US" altLang="en-US" sz="4800" baseline="-25000" dirty="0">
                <a:solidFill>
                  <a:srgbClr val="000000"/>
                </a:solidFill>
                <a:latin typeface="Comic Sans MS" pitchFamily="66" charset="0"/>
              </a:rPr>
              <a:t>2</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2</a:t>
            </a:r>
            <a:endParaRPr lang="en-US" altLang="en-US" sz="1800" baseline="-25000" dirty="0">
              <a:solidFill>
                <a:srgbClr val="000000"/>
              </a:solidFill>
              <a:latin typeface="Comic Sans MS" pitchFamily="66" charset="0"/>
            </a:endParaRPr>
          </a:p>
        </p:txBody>
      </p:sp>
      <p:sp>
        <p:nvSpPr>
          <p:cNvPr id="4" name="Text Box 6">
            <a:extLst>
              <a:ext uri="{FF2B5EF4-FFF2-40B4-BE49-F238E27FC236}">
                <a16:creationId xmlns:a16="http://schemas.microsoft.com/office/drawing/2014/main" id="{B964A30C-4F5F-4C67-A606-B7AEACC48F57}"/>
              </a:ext>
            </a:extLst>
          </p:cNvPr>
          <p:cNvSpPr txBox="1">
            <a:spLocks noChangeArrowheads="1"/>
          </p:cNvSpPr>
          <p:nvPr/>
        </p:nvSpPr>
        <p:spPr bwMode="auto">
          <a:xfrm>
            <a:off x="28074" y="31478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000000"/>
                </a:solidFill>
                <a:latin typeface="Comic Sans MS" pitchFamily="66" charset="0"/>
              </a:rPr>
              <a:t>            (1.25 atm)(16.3 L) = (P</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)(12.8 L)</a:t>
            </a:r>
          </a:p>
        </p:txBody>
      </p:sp>
      <p:sp>
        <p:nvSpPr>
          <p:cNvPr id="5" name="Text Box 7">
            <a:extLst>
              <a:ext uri="{FF2B5EF4-FFF2-40B4-BE49-F238E27FC236}">
                <a16:creationId xmlns:a16="http://schemas.microsoft.com/office/drawing/2014/main" id="{FF3F9B4B-8F4F-4CC0-814E-789CBC3AFB35}"/>
              </a:ext>
            </a:extLst>
          </p:cNvPr>
          <p:cNvSpPr txBox="1">
            <a:spLocks noChangeArrowheads="1"/>
          </p:cNvSpPr>
          <p:nvPr/>
        </p:nvSpPr>
        <p:spPr bwMode="auto">
          <a:xfrm>
            <a:off x="975604" y="3988751"/>
            <a:ext cx="3657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(1.25 atm)(16.3 L)</a:t>
            </a:r>
            <a:br>
              <a:rPr lang="en-US" altLang="en-US" sz="2800" u="sng" dirty="0">
                <a:solidFill>
                  <a:srgbClr val="000000"/>
                </a:solidFill>
                <a:latin typeface="Comic Sans MS" pitchFamily="66" charset="0"/>
              </a:rPr>
            </a:br>
            <a:r>
              <a:rPr lang="en-US" altLang="en-US" sz="2800" dirty="0">
                <a:solidFill>
                  <a:srgbClr val="000000"/>
                </a:solidFill>
                <a:latin typeface="Comic Sans MS" pitchFamily="66" charset="0"/>
              </a:rPr>
              <a:t>12.8 L</a:t>
            </a:r>
          </a:p>
          <a:p>
            <a:pPr algn="ctr" eaLnBrk="1" hangingPunct="1">
              <a:spcBef>
                <a:spcPct val="50000"/>
              </a:spcBef>
              <a:buFontTx/>
              <a:buNone/>
            </a:pPr>
            <a:endParaRPr lang="en-US" altLang="en-US" sz="2800" dirty="0">
              <a:solidFill>
                <a:srgbClr val="000000"/>
              </a:solidFill>
              <a:latin typeface="Comic Sans MS" pitchFamily="66" charset="0"/>
            </a:endParaRPr>
          </a:p>
        </p:txBody>
      </p:sp>
      <p:sp>
        <p:nvSpPr>
          <p:cNvPr id="7" name="Text Box 8">
            <a:extLst>
              <a:ext uri="{FF2B5EF4-FFF2-40B4-BE49-F238E27FC236}">
                <a16:creationId xmlns:a16="http://schemas.microsoft.com/office/drawing/2014/main" id="{08F48CCC-A17E-4874-B4C1-243D71EF56FB}"/>
              </a:ext>
            </a:extLst>
          </p:cNvPr>
          <p:cNvSpPr txBox="1">
            <a:spLocks noChangeArrowheads="1"/>
          </p:cNvSpPr>
          <p:nvPr/>
        </p:nvSpPr>
        <p:spPr bwMode="auto">
          <a:xfrm>
            <a:off x="4426226" y="4142262"/>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Comic Sans MS" pitchFamily="66" charset="0"/>
              </a:rPr>
              <a:t>=  P</a:t>
            </a:r>
            <a:r>
              <a:rPr lang="en-US" altLang="en-US" sz="2800" baseline="-25000" dirty="0">
                <a:solidFill>
                  <a:srgbClr val="000000"/>
                </a:solidFill>
                <a:latin typeface="Comic Sans MS" pitchFamily="66" charset="0"/>
              </a:rPr>
              <a:t>2</a:t>
            </a:r>
          </a:p>
        </p:txBody>
      </p:sp>
    </p:spTree>
    <p:extLst>
      <p:ext uri="{BB962C8B-B14F-4D97-AF65-F5344CB8AC3E}">
        <p14:creationId xmlns:p14="http://schemas.microsoft.com/office/powerpoint/2010/main" val="1056385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6443" y="0"/>
            <a:ext cx="9107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latin typeface="Times New Roman" panose="02020603050405020304" pitchFamily="18" charset="0"/>
                <a:cs typeface="Times New Roman" panose="02020603050405020304" pitchFamily="18" charset="0"/>
              </a:rPr>
              <a:t>29.  A thick rubber balloon has 16.3 liters of oxygen gas inside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1.25 atm.  The balloon is squished when you sit on it,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to a volume of 12.8 L.  </a:t>
            </a:r>
            <a:r>
              <a:rPr lang="en-US" altLang="en-US" sz="2800" dirty="0">
                <a:solidFill>
                  <a:srgbClr val="0000FF"/>
                </a:solidFill>
                <a:latin typeface="Times New Roman" panose="02020603050405020304" pitchFamily="18" charset="0"/>
                <a:cs typeface="Times New Roman" panose="02020603050405020304" pitchFamily="18" charset="0"/>
              </a:rPr>
              <a:t>What’s the new balloon pressure?  </a:t>
            </a:r>
          </a:p>
        </p:txBody>
      </p:sp>
      <p:sp>
        <p:nvSpPr>
          <p:cNvPr id="17411" name="Text Box 5"/>
          <p:cNvSpPr txBox="1">
            <a:spLocks noChangeArrowheads="1"/>
          </p:cNvSpPr>
          <p:nvPr/>
        </p:nvSpPr>
        <p:spPr bwMode="auto">
          <a:xfrm>
            <a:off x="1371600" y="2188696"/>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None/>
            </a:pPr>
            <a:r>
              <a:rPr lang="en-US" altLang="en-US" sz="1800" dirty="0">
                <a:solidFill>
                  <a:srgbClr val="000000"/>
                </a:solidFill>
              </a:rPr>
              <a:t> </a:t>
            </a:r>
            <a:r>
              <a:rPr lang="en-US" altLang="en-US" sz="4800" dirty="0">
                <a:solidFill>
                  <a:srgbClr val="000000"/>
                </a:solidFill>
                <a:latin typeface="Comic Sans MS" pitchFamily="66" charset="0"/>
              </a:rPr>
              <a:t>P</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 = P</a:t>
            </a:r>
            <a:r>
              <a:rPr lang="en-US" altLang="en-US" sz="4800" baseline="-25000" dirty="0">
                <a:solidFill>
                  <a:srgbClr val="000000"/>
                </a:solidFill>
                <a:latin typeface="Comic Sans MS" pitchFamily="66" charset="0"/>
              </a:rPr>
              <a:t>2</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2</a:t>
            </a:r>
            <a:endParaRPr lang="en-US" altLang="en-US" sz="1800" baseline="-25000" dirty="0">
              <a:solidFill>
                <a:srgbClr val="000000"/>
              </a:solidFill>
              <a:latin typeface="Comic Sans MS" pitchFamily="66" charset="0"/>
            </a:endParaRPr>
          </a:p>
        </p:txBody>
      </p:sp>
      <p:sp>
        <p:nvSpPr>
          <p:cNvPr id="4" name="Text Box 6">
            <a:extLst>
              <a:ext uri="{FF2B5EF4-FFF2-40B4-BE49-F238E27FC236}">
                <a16:creationId xmlns:a16="http://schemas.microsoft.com/office/drawing/2014/main" id="{B964A30C-4F5F-4C67-A606-B7AEACC48F57}"/>
              </a:ext>
            </a:extLst>
          </p:cNvPr>
          <p:cNvSpPr txBox="1">
            <a:spLocks noChangeArrowheads="1"/>
          </p:cNvSpPr>
          <p:nvPr/>
        </p:nvSpPr>
        <p:spPr bwMode="auto">
          <a:xfrm>
            <a:off x="28074" y="31478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000000"/>
                </a:solidFill>
                <a:latin typeface="Comic Sans MS" pitchFamily="66" charset="0"/>
              </a:rPr>
              <a:t>            (1.25 atm)(16.3 L) = (P</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)(12.8 L)</a:t>
            </a:r>
          </a:p>
        </p:txBody>
      </p:sp>
      <p:sp>
        <p:nvSpPr>
          <p:cNvPr id="5" name="Text Box 7">
            <a:extLst>
              <a:ext uri="{FF2B5EF4-FFF2-40B4-BE49-F238E27FC236}">
                <a16:creationId xmlns:a16="http://schemas.microsoft.com/office/drawing/2014/main" id="{FF3F9B4B-8F4F-4CC0-814E-789CBC3AFB35}"/>
              </a:ext>
            </a:extLst>
          </p:cNvPr>
          <p:cNvSpPr txBox="1">
            <a:spLocks noChangeArrowheads="1"/>
          </p:cNvSpPr>
          <p:nvPr/>
        </p:nvSpPr>
        <p:spPr bwMode="auto">
          <a:xfrm>
            <a:off x="975604" y="3988751"/>
            <a:ext cx="3657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(1.25 atm)(16.3 L)</a:t>
            </a:r>
            <a:br>
              <a:rPr lang="en-US" altLang="en-US" sz="2800" u="sng">
                <a:solidFill>
                  <a:srgbClr val="000000"/>
                </a:solidFill>
                <a:latin typeface="Comic Sans MS" pitchFamily="66" charset="0"/>
              </a:rPr>
            </a:br>
            <a:r>
              <a:rPr lang="en-US" altLang="en-US" sz="2800">
                <a:solidFill>
                  <a:srgbClr val="000000"/>
                </a:solidFill>
                <a:latin typeface="Comic Sans MS" pitchFamily="66" charset="0"/>
              </a:rPr>
              <a:t>12.8 </a:t>
            </a:r>
            <a:r>
              <a:rPr lang="en-US" altLang="en-US" sz="2800" dirty="0">
                <a:solidFill>
                  <a:srgbClr val="000000"/>
                </a:solidFill>
                <a:latin typeface="Comic Sans MS" pitchFamily="66" charset="0"/>
              </a:rPr>
              <a:t>L</a:t>
            </a:r>
          </a:p>
          <a:p>
            <a:pPr algn="ctr" eaLnBrk="1" hangingPunct="1">
              <a:spcBef>
                <a:spcPct val="50000"/>
              </a:spcBef>
              <a:buFontTx/>
              <a:buNone/>
            </a:pPr>
            <a:endParaRPr lang="en-US" altLang="en-US" sz="2800" dirty="0">
              <a:solidFill>
                <a:srgbClr val="000000"/>
              </a:solidFill>
              <a:latin typeface="Comic Sans MS" pitchFamily="66" charset="0"/>
            </a:endParaRPr>
          </a:p>
        </p:txBody>
      </p:sp>
      <p:sp>
        <p:nvSpPr>
          <p:cNvPr id="8" name="Text Box 8">
            <a:extLst>
              <a:ext uri="{FF2B5EF4-FFF2-40B4-BE49-F238E27FC236}">
                <a16:creationId xmlns:a16="http://schemas.microsoft.com/office/drawing/2014/main" id="{9771288B-AFB4-4389-B881-DE5275472738}"/>
              </a:ext>
            </a:extLst>
          </p:cNvPr>
          <p:cNvSpPr txBox="1">
            <a:spLocks noChangeArrowheads="1"/>
          </p:cNvSpPr>
          <p:nvPr/>
        </p:nvSpPr>
        <p:spPr bwMode="auto">
          <a:xfrm>
            <a:off x="4426226" y="4142262"/>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Comic Sans MS" pitchFamily="66" charset="0"/>
              </a:rPr>
              <a:t>=  P</a:t>
            </a:r>
            <a:r>
              <a:rPr lang="en-US" altLang="en-US" sz="2800" baseline="-25000" dirty="0">
                <a:solidFill>
                  <a:srgbClr val="000000"/>
                </a:solidFill>
                <a:latin typeface="Comic Sans MS" pitchFamily="66" charset="0"/>
              </a:rPr>
              <a:t>2</a:t>
            </a:r>
          </a:p>
        </p:txBody>
      </p:sp>
    </p:spTree>
    <p:extLst>
      <p:ext uri="{BB962C8B-B14F-4D97-AF65-F5344CB8AC3E}">
        <p14:creationId xmlns:p14="http://schemas.microsoft.com/office/powerpoint/2010/main" val="916164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6443" y="0"/>
            <a:ext cx="9107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latin typeface="Times New Roman" panose="02020603050405020304" pitchFamily="18" charset="0"/>
                <a:cs typeface="Times New Roman" panose="02020603050405020304" pitchFamily="18" charset="0"/>
              </a:rPr>
              <a:t>29.  A thick rubber balloon has 16.3 liters of oxygen gas inside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1.25 atm.  The balloon is squished when you sit on it,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to a volume of 12.8 L.  </a:t>
            </a:r>
            <a:r>
              <a:rPr lang="en-US" altLang="en-US" sz="2800" dirty="0">
                <a:solidFill>
                  <a:srgbClr val="0000FF"/>
                </a:solidFill>
                <a:latin typeface="Times New Roman" panose="02020603050405020304" pitchFamily="18" charset="0"/>
                <a:cs typeface="Times New Roman" panose="02020603050405020304" pitchFamily="18" charset="0"/>
              </a:rPr>
              <a:t>What’s the new balloon pressure?  </a:t>
            </a:r>
          </a:p>
        </p:txBody>
      </p:sp>
      <p:sp>
        <p:nvSpPr>
          <p:cNvPr id="17411" name="Text Box 5"/>
          <p:cNvSpPr txBox="1">
            <a:spLocks noChangeArrowheads="1"/>
          </p:cNvSpPr>
          <p:nvPr/>
        </p:nvSpPr>
        <p:spPr bwMode="auto">
          <a:xfrm>
            <a:off x="1371600" y="2188696"/>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None/>
            </a:pPr>
            <a:r>
              <a:rPr lang="en-US" altLang="en-US" sz="1800" dirty="0">
                <a:solidFill>
                  <a:srgbClr val="000000"/>
                </a:solidFill>
              </a:rPr>
              <a:t> </a:t>
            </a:r>
            <a:r>
              <a:rPr lang="en-US" altLang="en-US" sz="4800" dirty="0">
                <a:solidFill>
                  <a:srgbClr val="000000"/>
                </a:solidFill>
                <a:latin typeface="Comic Sans MS" pitchFamily="66" charset="0"/>
              </a:rPr>
              <a:t>P</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1</a:t>
            </a:r>
            <a:r>
              <a:rPr lang="en-US" altLang="en-US" sz="4800" dirty="0">
                <a:solidFill>
                  <a:srgbClr val="000000"/>
                </a:solidFill>
                <a:latin typeface="Comic Sans MS" pitchFamily="66" charset="0"/>
              </a:rPr>
              <a:t> = P</a:t>
            </a:r>
            <a:r>
              <a:rPr lang="en-US" altLang="en-US" sz="4800" baseline="-25000" dirty="0">
                <a:solidFill>
                  <a:srgbClr val="000000"/>
                </a:solidFill>
                <a:latin typeface="Comic Sans MS" pitchFamily="66" charset="0"/>
              </a:rPr>
              <a:t>2</a:t>
            </a:r>
            <a:r>
              <a:rPr lang="en-US" altLang="en-US" sz="4800" dirty="0">
                <a:solidFill>
                  <a:srgbClr val="000000"/>
                </a:solidFill>
                <a:latin typeface="Comic Sans MS" pitchFamily="66" charset="0"/>
              </a:rPr>
              <a:t>V</a:t>
            </a:r>
            <a:r>
              <a:rPr lang="en-US" altLang="en-US" sz="4800" baseline="-25000" dirty="0">
                <a:solidFill>
                  <a:srgbClr val="000000"/>
                </a:solidFill>
                <a:latin typeface="Comic Sans MS" pitchFamily="66" charset="0"/>
              </a:rPr>
              <a:t>2</a:t>
            </a:r>
            <a:endParaRPr lang="en-US" altLang="en-US" sz="1800" baseline="-25000" dirty="0">
              <a:solidFill>
                <a:srgbClr val="000000"/>
              </a:solidFill>
              <a:latin typeface="Comic Sans MS" pitchFamily="66" charset="0"/>
            </a:endParaRPr>
          </a:p>
        </p:txBody>
      </p:sp>
      <p:sp>
        <p:nvSpPr>
          <p:cNvPr id="4" name="Text Box 6">
            <a:extLst>
              <a:ext uri="{FF2B5EF4-FFF2-40B4-BE49-F238E27FC236}">
                <a16:creationId xmlns:a16="http://schemas.microsoft.com/office/drawing/2014/main" id="{B964A30C-4F5F-4C67-A606-B7AEACC48F57}"/>
              </a:ext>
            </a:extLst>
          </p:cNvPr>
          <p:cNvSpPr txBox="1">
            <a:spLocks noChangeArrowheads="1"/>
          </p:cNvSpPr>
          <p:nvPr/>
        </p:nvSpPr>
        <p:spPr bwMode="auto">
          <a:xfrm>
            <a:off x="28074" y="314780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solidFill>
                  <a:srgbClr val="000000"/>
                </a:solidFill>
                <a:latin typeface="Comic Sans MS" pitchFamily="66" charset="0"/>
              </a:rPr>
              <a:t>            (1.25 atm)(16.3 L) = (P</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)(12.8 L)</a:t>
            </a:r>
          </a:p>
        </p:txBody>
      </p:sp>
      <p:sp>
        <p:nvSpPr>
          <p:cNvPr id="5" name="Text Box 7">
            <a:extLst>
              <a:ext uri="{FF2B5EF4-FFF2-40B4-BE49-F238E27FC236}">
                <a16:creationId xmlns:a16="http://schemas.microsoft.com/office/drawing/2014/main" id="{FF3F9B4B-8F4F-4CC0-814E-789CBC3AFB35}"/>
              </a:ext>
            </a:extLst>
          </p:cNvPr>
          <p:cNvSpPr txBox="1">
            <a:spLocks noChangeArrowheads="1"/>
          </p:cNvSpPr>
          <p:nvPr/>
        </p:nvSpPr>
        <p:spPr bwMode="auto">
          <a:xfrm>
            <a:off x="975604" y="3988751"/>
            <a:ext cx="3657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u="sng" dirty="0">
                <a:solidFill>
                  <a:srgbClr val="000000"/>
                </a:solidFill>
                <a:latin typeface="Comic Sans MS" pitchFamily="66" charset="0"/>
              </a:rPr>
              <a:t>(1.25 atm)(16.3 L)</a:t>
            </a:r>
            <a:br>
              <a:rPr lang="en-US" altLang="en-US" sz="2800" u="sng">
                <a:solidFill>
                  <a:srgbClr val="000000"/>
                </a:solidFill>
                <a:latin typeface="Comic Sans MS" pitchFamily="66" charset="0"/>
              </a:rPr>
            </a:br>
            <a:r>
              <a:rPr lang="en-US" altLang="en-US" sz="2800">
                <a:solidFill>
                  <a:srgbClr val="000000"/>
                </a:solidFill>
                <a:latin typeface="Comic Sans MS" pitchFamily="66" charset="0"/>
              </a:rPr>
              <a:t>12.8 </a:t>
            </a:r>
            <a:r>
              <a:rPr lang="en-US" altLang="en-US" sz="2800" dirty="0">
                <a:solidFill>
                  <a:srgbClr val="000000"/>
                </a:solidFill>
                <a:latin typeface="Comic Sans MS" pitchFamily="66" charset="0"/>
              </a:rPr>
              <a:t>L</a:t>
            </a:r>
          </a:p>
          <a:p>
            <a:pPr algn="ctr" eaLnBrk="1" hangingPunct="1">
              <a:spcBef>
                <a:spcPct val="50000"/>
              </a:spcBef>
              <a:buFontTx/>
              <a:buNone/>
            </a:pPr>
            <a:endParaRPr lang="en-US" altLang="en-US" sz="2800" dirty="0">
              <a:solidFill>
                <a:srgbClr val="000000"/>
              </a:solidFill>
              <a:latin typeface="Comic Sans MS" pitchFamily="66" charset="0"/>
            </a:endParaRPr>
          </a:p>
        </p:txBody>
      </p:sp>
      <p:sp>
        <p:nvSpPr>
          <p:cNvPr id="8" name="Text Box 8">
            <a:extLst>
              <a:ext uri="{FF2B5EF4-FFF2-40B4-BE49-F238E27FC236}">
                <a16:creationId xmlns:a16="http://schemas.microsoft.com/office/drawing/2014/main" id="{9771288B-AFB4-4389-B881-DE5275472738}"/>
              </a:ext>
            </a:extLst>
          </p:cNvPr>
          <p:cNvSpPr txBox="1">
            <a:spLocks noChangeArrowheads="1"/>
          </p:cNvSpPr>
          <p:nvPr/>
        </p:nvSpPr>
        <p:spPr bwMode="auto">
          <a:xfrm>
            <a:off x="4426226" y="4142262"/>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Comic Sans MS" pitchFamily="66" charset="0"/>
              </a:rPr>
              <a:t>=  P</a:t>
            </a:r>
            <a:r>
              <a:rPr lang="en-US" altLang="en-US" sz="2800" baseline="-25000" dirty="0">
                <a:solidFill>
                  <a:srgbClr val="000000"/>
                </a:solidFill>
                <a:latin typeface="Comic Sans MS" pitchFamily="66" charset="0"/>
              </a:rPr>
              <a:t>2</a:t>
            </a:r>
          </a:p>
        </p:txBody>
      </p:sp>
      <p:sp>
        <p:nvSpPr>
          <p:cNvPr id="7" name="Text Box 9">
            <a:extLst>
              <a:ext uri="{FF2B5EF4-FFF2-40B4-BE49-F238E27FC236}">
                <a16:creationId xmlns:a16="http://schemas.microsoft.com/office/drawing/2014/main" id="{405CBE18-55A0-4F22-BB31-F8106AAF99F9}"/>
              </a:ext>
            </a:extLst>
          </p:cNvPr>
          <p:cNvSpPr txBox="1">
            <a:spLocks noChangeArrowheads="1"/>
          </p:cNvSpPr>
          <p:nvPr/>
        </p:nvSpPr>
        <p:spPr bwMode="auto">
          <a:xfrm>
            <a:off x="962352" y="5191530"/>
            <a:ext cx="5638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dirty="0">
                <a:solidFill>
                  <a:srgbClr val="FF0000"/>
                </a:solidFill>
                <a:latin typeface="Comic Sans MS" pitchFamily="66" charset="0"/>
              </a:rPr>
              <a:t>1.59 atm = P</a:t>
            </a:r>
            <a:r>
              <a:rPr lang="en-US" altLang="en-US" sz="4400" baseline="-25000" dirty="0">
                <a:solidFill>
                  <a:srgbClr val="FF0000"/>
                </a:solidFill>
                <a:latin typeface="Comic Sans MS" pitchFamily="66" charset="0"/>
              </a:rPr>
              <a:t>2</a:t>
            </a:r>
            <a:endParaRPr lang="en-US" altLang="en-US" sz="4400" dirty="0">
              <a:solidFill>
                <a:srgbClr val="FF0000"/>
              </a:solidFill>
            </a:endParaRPr>
          </a:p>
        </p:txBody>
      </p:sp>
    </p:spTree>
    <p:extLst>
      <p:ext uri="{BB962C8B-B14F-4D97-AF65-F5344CB8AC3E}">
        <p14:creationId xmlns:p14="http://schemas.microsoft.com/office/powerpoint/2010/main" val="7725032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800" dirty="0">
                <a:solidFill>
                  <a:srgbClr val="FF0000"/>
                </a:solidFill>
                <a:latin typeface="Times New Roman" panose="02020603050405020304" pitchFamily="18" charset="0"/>
                <a:cs typeface="Times New Roman" panose="02020603050405020304" pitchFamily="18" charset="0"/>
              </a:rPr>
              <a:t>30.  Variables to measure gases…</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945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800" dirty="0">
                <a:solidFill>
                  <a:srgbClr val="FF0000"/>
                </a:solidFill>
                <a:latin typeface="Times New Roman" panose="02020603050405020304" pitchFamily="18" charset="0"/>
                <a:cs typeface="Times New Roman" panose="02020603050405020304" pitchFamily="18" charset="0"/>
              </a:rPr>
              <a:t>30.  Variables to measure gases…</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pressure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kilo-Pascals      kPa                                atmospheres     atm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  mm Hg             pounds per square inch    psi</a:t>
            </a:r>
            <a:br>
              <a:rPr lang="en-US" altLang="en-US" sz="2400" dirty="0">
                <a:solidFill>
                  <a:srgbClr val="000066"/>
                </a:solidFill>
                <a:latin typeface="Times New Roman" panose="02020603050405020304" pitchFamily="18" charset="0"/>
                <a:cs typeface="Times New Roman" panose="02020603050405020304" pitchFamily="18" charset="0"/>
              </a:rPr>
            </a:br>
            <a:r>
              <a:rPr lang="en-US" altLang="en-US" sz="2400" dirty="0">
                <a:solidFill>
                  <a:srgbClr val="00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1165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800" dirty="0">
                <a:solidFill>
                  <a:srgbClr val="FF0000"/>
                </a:solidFill>
                <a:latin typeface="Times New Roman" panose="02020603050405020304" pitchFamily="18" charset="0"/>
                <a:cs typeface="Times New Roman" panose="02020603050405020304" pitchFamily="18" charset="0"/>
              </a:rPr>
              <a:t>30.  Variables to measure gases…</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pressure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kilo-Pascals      kPa                                atmospheres     atm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  mm Hg             pounds per square inch    psi</a:t>
            </a:r>
            <a:br>
              <a:rPr lang="en-US" altLang="en-US" sz="2400" dirty="0">
                <a:solidFill>
                  <a:srgbClr val="000066"/>
                </a:solidFill>
                <a:latin typeface="Times New Roman" panose="02020603050405020304" pitchFamily="18" charset="0"/>
                <a:cs typeface="Times New Roman" panose="02020603050405020304" pitchFamily="18" charset="0"/>
              </a:rPr>
            </a:br>
            <a:r>
              <a:rPr lang="en-US" altLang="en-US" sz="2400" dirty="0">
                <a:solidFill>
                  <a:srgbClr val="000066"/>
                </a:solidFill>
                <a:latin typeface="Times New Roman" panose="02020603050405020304" pitchFamily="18" charset="0"/>
                <a:cs typeface="Times New Roman" panose="02020603050405020304" pitchFamily="18" charset="0"/>
              </a:rPr>
              <a:t> </a:t>
            </a: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volume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Liters, milliliters, or centimeters cubed (L, mL, or cm</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eaLnBrk="1" hangingPunct="1">
              <a:spcBef>
                <a:spcPct val="50000"/>
              </a:spcBef>
              <a:buNone/>
              <a:defRPr/>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016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800" dirty="0">
                <a:solidFill>
                  <a:srgbClr val="FF0000"/>
                </a:solidFill>
                <a:latin typeface="Times New Roman" panose="02020603050405020304" pitchFamily="18" charset="0"/>
                <a:cs typeface="Times New Roman" panose="02020603050405020304" pitchFamily="18" charset="0"/>
              </a:rPr>
              <a:t>30.  Variables to measure gases…</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pressure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kilo-Pascals      kPa                                atmospheres     atm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  mm Hg             pounds per square inch    psi</a:t>
            </a:r>
            <a:br>
              <a:rPr lang="en-US" altLang="en-US" sz="2400" dirty="0">
                <a:solidFill>
                  <a:srgbClr val="000066"/>
                </a:solidFill>
                <a:latin typeface="Times New Roman" panose="02020603050405020304" pitchFamily="18" charset="0"/>
                <a:cs typeface="Times New Roman" panose="02020603050405020304" pitchFamily="18" charset="0"/>
              </a:rPr>
            </a:br>
            <a:r>
              <a:rPr lang="en-US" altLang="en-US" sz="2400" dirty="0">
                <a:solidFill>
                  <a:srgbClr val="000066"/>
                </a:solidFill>
                <a:latin typeface="Times New Roman" panose="02020603050405020304" pitchFamily="18" charset="0"/>
                <a:cs typeface="Times New Roman" panose="02020603050405020304" pitchFamily="18" charset="0"/>
              </a:rPr>
              <a:t> </a:t>
            </a: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volume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Liters, milliliters, or centimeters cubed (L, mL, or cm</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temperature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of a gas, in </a:t>
            </a:r>
            <a:r>
              <a:rPr lang="en-US" altLang="en-US" sz="2400" dirty="0">
                <a:solidFill>
                  <a:srgbClr val="0000FF"/>
                </a:solidFill>
                <a:latin typeface="Times New Roman" panose="02020603050405020304" pitchFamily="18" charset="0"/>
                <a:cs typeface="Times New Roman" panose="02020603050405020304" pitchFamily="18" charset="0"/>
              </a:rPr>
              <a:t>KELVIN</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gases can have centigrade temps of zero or negative numbers, but WE CAN’T put zeros or negative numbers into our math denominators or the math crashes.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rgbClr val="00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5534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800" dirty="0">
                <a:solidFill>
                  <a:srgbClr val="FF0000"/>
                </a:solidFill>
                <a:latin typeface="Times New Roman" panose="02020603050405020304" pitchFamily="18" charset="0"/>
                <a:cs typeface="Times New Roman" panose="02020603050405020304" pitchFamily="18" charset="0"/>
              </a:rPr>
              <a:t>30.  Variables to measure gases…</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pressure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kilo-Pascals      kPa                                atmospheres     atm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  mm Hg             pounds per square inch    psi</a:t>
            </a:r>
            <a:br>
              <a:rPr lang="en-US" altLang="en-US" sz="2400" dirty="0">
                <a:solidFill>
                  <a:srgbClr val="000066"/>
                </a:solidFill>
                <a:latin typeface="Times New Roman" panose="02020603050405020304" pitchFamily="18" charset="0"/>
                <a:cs typeface="Times New Roman" panose="02020603050405020304" pitchFamily="18" charset="0"/>
              </a:rPr>
            </a:br>
            <a:r>
              <a:rPr lang="en-US" altLang="en-US" sz="2400" dirty="0">
                <a:solidFill>
                  <a:srgbClr val="000066"/>
                </a:solidFill>
                <a:latin typeface="Times New Roman" panose="02020603050405020304" pitchFamily="18" charset="0"/>
                <a:cs typeface="Times New Roman" panose="02020603050405020304" pitchFamily="18" charset="0"/>
              </a:rPr>
              <a:t> </a:t>
            </a: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volume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you can use any units you know, such as:</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Liters, milliliters, or centimeters cubed (L, mL, or cm</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temperature</a:t>
            </a:r>
            <a:r>
              <a:rPr lang="en-US" altLang="en-US" sz="2400" dirty="0">
                <a:solidFill>
                  <a:srgbClr val="000066"/>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of a gas, in </a:t>
            </a:r>
            <a:r>
              <a:rPr lang="en-US" altLang="en-US" sz="2400" dirty="0">
                <a:solidFill>
                  <a:srgbClr val="0000FF"/>
                </a:solidFill>
                <a:latin typeface="Times New Roman" panose="02020603050405020304" pitchFamily="18" charset="0"/>
                <a:cs typeface="Times New Roman" panose="02020603050405020304" pitchFamily="18" charset="0"/>
              </a:rPr>
              <a:t>KELVIN</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gases can have centigrade temps of zero or negative numbers, but WE CAN’T put zeros or negative numbers into our math denominators or the math crashes.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rgbClr val="000066"/>
                </a:solidFill>
                <a:latin typeface="Times New Roman" panose="02020603050405020304" pitchFamily="18" charset="0"/>
                <a:cs typeface="Times New Roman" panose="02020603050405020304" pitchFamily="18" charset="0"/>
              </a:rPr>
              <a:t> </a:t>
            </a:r>
          </a:p>
          <a:p>
            <a:pPr eaLnBrk="1" hangingPunct="1">
              <a:spcBef>
                <a:spcPct val="50000"/>
              </a:spcBef>
              <a:buFontTx/>
              <a:buAutoNum type="arabicPlain"/>
              <a:defRPr/>
            </a:pPr>
            <a:r>
              <a:rPr lang="en-US" altLang="en-US" sz="2400" dirty="0">
                <a:solidFill>
                  <a:srgbClr val="FF0000"/>
                </a:solidFill>
                <a:latin typeface="Times New Roman" panose="02020603050405020304" pitchFamily="18" charset="0"/>
                <a:cs typeface="Times New Roman" panose="02020603050405020304" pitchFamily="18" charset="0"/>
              </a:rPr>
              <a:t> number of moles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(they’re back!)</a:t>
            </a:r>
          </a:p>
        </p:txBody>
      </p:sp>
    </p:spTree>
    <p:extLst>
      <p:ext uri="{BB962C8B-B14F-4D97-AF65-F5344CB8AC3E}">
        <p14:creationId xmlns:p14="http://schemas.microsoft.com/office/powerpoint/2010/main" val="1399305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646331"/>
          </a:xfrm>
          <a:prstGeom prst="rect">
            <a:avLst/>
          </a:prstGeom>
          <a:noFill/>
        </p:spPr>
        <p:txBody>
          <a:bodyPr wrap="square" rtlCol="0">
            <a:spAutoFit/>
          </a:bodyPr>
          <a:lstStyle/>
          <a:p>
            <a:r>
              <a:rPr lang="en-US" dirty="0"/>
              <a:t>Let’s IMAGINE what happens when we put a balloon into hot water, and one into cold water </a:t>
            </a:r>
          </a:p>
        </p:txBody>
      </p:sp>
      <p:pic>
        <p:nvPicPr>
          <p:cNvPr id="3" name="Picture 2" descr="Image result for balloon on a strin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8515" b="30007"/>
          <a:stretch/>
        </p:blipFill>
        <p:spPr bwMode="auto">
          <a:xfrm>
            <a:off x="381000" y="1371600"/>
            <a:ext cx="2382754" cy="2310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balloon on a string"/>
          <p:cNvPicPr>
            <a:picLocks noChangeAspect="1" noChangeArrowheads="1"/>
          </p:cNvPicPr>
          <p:nvPr/>
        </p:nvPicPr>
        <p:blipFill rotWithShape="1">
          <a:blip r:embed="rId2">
            <a:duotone>
              <a:prstClr val="black"/>
              <a:srgbClr val="C00000">
                <a:tint val="45000"/>
                <a:satMod val="400000"/>
              </a:srgbClr>
            </a:duotone>
            <a:extLst>
              <a:ext uri="{28A0092B-C50C-407E-A947-70E740481C1C}">
                <a14:useLocalDpi xmlns:a14="http://schemas.microsoft.com/office/drawing/2010/main" val="0"/>
              </a:ext>
            </a:extLst>
          </a:blip>
          <a:srcRect l="18515" b="30007"/>
          <a:stretch/>
        </p:blipFill>
        <p:spPr bwMode="auto">
          <a:xfrm>
            <a:off x="152400" y="4267200"/>
            <a:ext cx="2382754" cy="2310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2198132"/>
            <a:ext cx="1828800" cy="369332"/>
          </a:xfrm>
          <a:prstGeom prst="rect">
            <a:avLst/>
          </a:prstGeom>
          <a:noFill/>
        </p:spPr>
        <p:txBody>
          <a:bodyPr wrap="square" rtlCol="0">
            <a:spAutoFit/>
          </a:bodyPr>
          <a:lstStyle/>
          <a:p>
            <a:r>
              <a:rPr lang="en-US" dirty="0"/>
              <a:t>Into HOT water</a:t>
            </a:r>
          </a:p>
        </p:txBody>
      </p:sp>
      <p:sp>
        <p:nvSpPr>
          <p:cNvPr id="6" name="TextBox 5"/>
          <p:cNvSpPr txBox="1"/>
          <p:nvPr/>
        </p:nvSpPr>
        <p:spPr>
          <a:xfrm>
            <a:off x="2763754" y="5061830"/>
            <a:ext cx="1981200" cy="369332"/>
          </a:xfrm>
          <a:prstGeom prst="rect">
            <a:avLst/>
          </a:prstGeom>
          <a:noFill/>
        </p:spPr>
        <p:txBody>
          <a:bodyPr wrap="square" rtlCol="0">
            <a:spAutoFit/>
          </a:bodyPr>
          <a:lstStyle/>
          <a:p>
            <a:r>
              <a:rPr lang="en-US" dirty="0"/>
              <a:t>Into COLD water</a:t>
            </a:r>
          </a:p>
        </p:txBody>
      </p:sp>
      <p:sp>
        <p:nvSpPr>
          <p:cNvPr id="7" name="TextBox 6"/>
          <p:cNvSpPr txBox="1"/>
          <p:nvPr/>
        </p:nvSpPr>
        <p:spPr>
          <a:xfrm>
            <a:off x="3048000" y="956821"/>
            <a:ext cx="58674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31.  </a:t>
            </a:r>
            <a:r>
              <a:rPr lang="en-US" sz="2800" b="1" dirty="0">
                <a:solidFill>
                  <a:srgbClr val="FF0000"/>
                </a:solidFill>
                <a:latin typeface="Times New Roman" panose="02020603050405020304" pitchFamily="18" charset="0"/>
                <a:cs typeface="Times New Roman" panose="02020603050405020304" pitchFamily="18" charset="0"/>
              </a:rPr>
              <a:t>What happens to balloon size?</a:t>
            </a:r>
          </a:p>
        </p:txBody>
      </p:sp>
    </p:spTree>
    <p:extLst>
      <p:ext uri="{BB962C8B-B14F-4D97-AF65-F5344CB8AC3E}">
        <p14:creationId xmlns:p14="http://schemas.microsoft.com/office/powerpoint/2010/main" val="6213438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646331"/>
          </a:xfrm>
          <a:prstGeom prst="rect">
            <a:avLst/>
          </a:prstGeom>
          <a:noFill/>
        </p:spPr>
        <p:txBody>
          <a:bodyPr wrap="square" rtlCol="0">
            <a:spAutoFit/>
          </a:bodyPr>
          <a:lstStyle/>
          <a:p>
            <a:r>
              <a:rPr lang="en-US" dirty="0"/>
              <a:t>Let’s see what happens when we put a balloon into hot water, and one into cold water.  Let’s predict that first.  </a:t>
            </a:r>
          </a:p>
        </p:txBody>
      </p:sp>
      <p:pic>
        <p:nvPicPr>
          <p:cNvPr id="3" name="Picture 2" descr="Image result for balloon on a strin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8515" b="30007"/>
          <a:stretch/>
        </p:blipFill>
        <p:spPr bwMode="auto">
          <a:xfrm>
            <a:off x="381000" y="1371600"/>
            <a:ext cx="2382754" cy="2310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balloon on a string"/>
          <p:cNvPicPr>
            <a:picLocks noChangeAspect="1" noChangeArrowheads="1"/>
          </p:cNvPicPr>
          <p:nvPr/>
        </p:nvPicPr>
        <p:blipFill rotWithShape="1">
          <a:blip r:embed="rId2">
            <a:duotone>
              <a:prstClr val="black"/>
              <a:srgbClr val="C00000">
                <a:tint val="45000"/>
                <a:satMod val="400000"/>
              </a:srgbClr>
            </a:duotone>
            <a:extLst>
              <a:ext uri="{28A0092B-C50C-407E-A947-70E740481C1C}">
                <a14:useLocalDpi xmlns:a14="http://schemas.microsoft.com/office/drawing/2010/main" val="0"/>
              </a:ext>
            </a:extLst>
          </a:blip>
          <a:srcRect l="18515" b="30007"/>
          <a:stretch/>
        </p:blipFill>
        <p:spPr bwMode="auto">
          <a:xfrm>
            <a:off x="152400" y="4267200"/>
            <a:ext cx="2382754" cy="2310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2198132"/>
            <a:ext cx="1828800" cy="369332"/>
          </a:xfrm>
          <a:prstGeom prst="rect">
            <a:avLst/>
          </a:prstGeom>
          <a:noFill/>
        </p:spPr>
        <p:txBody>
          <a:bodyPr wrap="square" rtlCol="0">
            <a:spAutoFit/>
          </a:bodyPr>
          <a:lstStyle/>
          <a:p>
            <a:r>
              <a:rPr lang="en-US" dirty="0"/>
              <a:t>Into HOT water</a:t>
            </a:r>
          </a:p>
        </p:txBody>
      </p:sp>
      <p:sp>
        <p:nvSpPr>
          <p:cNvPr id="6" name="TextBox 5"/>
          <p:cNvSpPr txBox="1"/>
          <p:nvPr/>
        </p:nvSpPr>
        <p:spPr>
          <a:xfrm>
            <a:off x="2763754" y="5061830"/>
            <a:ext cx="1981200" cy="369332"/>
          </a:xfrm>
          <a:prstGeom prst="rect">
            <a:avLst/>
          </a:prstGeom>
          <a:noFill/>
        </p:spPr>
        <p:txBody>
          <a:bodyPr wrap="square" rtlCol="0">
            <a:spAutoFit/>
          </a:bodyPr>
          <a:lstStyle/>
          <a:p>
            <a:r>
              <a:rPr lang="en-US" dirty="0"/>
              <a:t>Into COLD water</a:t>
            </a:r>
          </a:p>
        </p:txBody>
      </p:sp>
      <p:pic>
        <p:nvPicPr>
          <p:cNvPr id="8" name="Picture 7" descr="Image result for balloon on a strin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8515" b="30007"/>
          <a:stretch/>
        </p:blipFill>
        <p:spPr bwMode="auto">
          <a:xfrm>
            <a:off x="5334000" y="1828800"/>
            <a:ext cx="3581400" cy="327044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2763754" y="2743200"/>
            <a:ext cx="3332246" cy="38100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008706">
            <a:off x="6934200" y="2475499"/>
            <a:ext cx="1600200" cy="830997"/>
          </a:xfrm>
          <a:prstGeom prst="rect">
            <a:avLst/>
          </a:prstGeom>
          <a:noFill/>
        </p:spPr>
        <p:txBody>
          <a:bodyPr wrap="square" rtlCol="0">
            <a:spAutoFit/>
          </a:bodyPr>
          <a:lstStyle/>
          <a:p>
            <a:pPr algn="ctr"/>
            <a:r>
              <a:rPr lang="en-US" sz="2400" dirty="0">
                <a:latin typeface="Comic Sans MS" panose="030F0702030302020204" pitchFamily="66" charset="0"/>
              </a:rPr>
              <a:t>Gets</a:t>
            </a:r>
            <a:br>
              <a:rPr lang="en-US" sz="2400" dirty="0">
                <a:latin typeface="Comic Sans MS" panose="030F0702030302020204" pitchFamily="66" charset="0"/>
              </a:rPr>
            </a:br>
            <a:r>
              <a:rPr lang="en-US" sz="2400" dirty="0">
                <a:latin typeface="Comic Sans MS" panose="030F0702030302020204" pitchFamily="66" charset="0"/>
              </a:rPr>
              <a:t>BIGGER</a:t>
            </a:r>
          </a:p>
        </p:txBody>
      </p:sp>
      <p:pic>
        <p:nvPicPr>
          <p:cNvPr id="12" name="Picture 11" descr="Image result for balloon on a string"/>
          <p:cNvPicPr>
            <a:picLocks noChangeAspect="1" noChangeArrowheads="1"/>
          </p:cNvPicPr>
          <p:nvPr/>
        </p:nvPicPr>
        <p:blipFill rotWithShape="1">
          <a:blip r:embed="rId2">
            <a:duotone>
              <a:prstClr val="black"/>
              <a:srgbClr val="C00000">
                <a:tint val="45000"/>
                <a:satMod val="400000"/>
              </a:srgbClr>
            </a:duotone>
            <a:extLst>
              <a:ext uri="{28A0092B-C50C-407E-A947-70E740481C1C}">
                <a14:useLocalDpi xmlns:a14="http://schemas.microsoft.com/office/drawing/2010/main" val="0"/>
              </a:ext>
            </a:extLst>
          </a:blip>
          <a:srcRect l="18515" b="30007"/>
          <a:stretch/>
        </p:blipFill>
        <p:spPr bwMode="auto">
          <a:xfrm>
            <a:off x="6705600" y="5061830"/>
            <a:ext cx="1687784" cy="163629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a:endCxn id="12" idx="1"/>
          </p:cNvCxnSpPr>
          <p:nvPr/>
        </p:nvCxnSpPr>
        <p:spPr>
          <a:xfrm>
            <a:off x="2661736" y="5562600"/>
            <a:ext cx="4043864" cy="31737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088240">
            <a:off x="7429500" y="5298178"/>
            <a:ext cx="1295400" cy="646331"/>
          </a:xfrm>
          <a:prstGeom prst="rect">
            <a:avLst/>
          </a:prstGeom>
          <a:noFill/>
        </p:spPr>
        <p:txBody>
          <a:bodyPr wrap="square" rtlCol="0">
            <a:spAutoFit/>
          </a:bodyPr>
          <a:lstStyle/>
          <a:p>
            <a:r>
              <a:rPr lang="en-US" dirty="0"/>
              <a:t>  gets</a:t>
            </a:r>
            <a:br>
              <a:rPr lang="en-US" dirty="0"/>
            </a:br>
            <a:r>
              <a:rPr lang="en-US" dirty="0"/>
              <a:t>smaller</a:t>
            </a:r>
          </a:p>
        </p:txBody>
      </p:sp>
    </p:spTree>
    <p:extLst>
      <p:ext uri="{BB962C8B-B14F-4D97-AF65-F5344CB8AC3E}">
        <p14:creationId xmlns:p14="http://schemas.microsoft.com/office/powerpoint/2010/main" val="239703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sz="2400" dirty="0">
                <a:latin typeface="Times New Roman" panose="02020603050405020304" pitchFamily="18" charset="0"/>
                <a:cs typeface="Times New Roman" panose="02020603050405020304" pitchFamily="18" charset="0"/>
              </a:rPr>
              <a:t>7. Your balloon is filled on the ground.  It’s 45.6 liters in size, it is filled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with helium gas to a pressure of 1.20 atm, and the temperature of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gas is 293 K (20.0°C).  The balloon rises into the atmosphere, and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drops to 278 K (5.00°C); the pressure drops to 1.05 atm.</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What’s the new volume of your balloon?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altLang="en-US" b="1" dirty="0">
                <a:solidFill>
                  <a:srgbClr val="FF0000"/>
                </a:solidFill>
                <a:latin typeface="Comic Sans MS" pitchFamily="66"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endParaRPr lang="en-US" altLang="en-US" sz="2000" b="1" i="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000" i="1" dirty="0">
              <a:solidFill>
                <a:srgbClr val="333399"/>
              </a:solidFill>
              <a:latin typeface="Comic Sans MS" pitchFamily="66" charset="0"/>
            </a:endParaRPr>
          </a:p>
          <a:p>
            <a:pPr eaLnBrk="1" hangingPunct="1">
              <a:spcBef>
                <a:spcPct val="50000"/>
              </a:spcBef>
              <a:buFontTx/>
              <a:buNone/>
            </a:pPr>
            <a:endParaRPr lang="en-US" altLang="en-US" sz="2000" i="1" dirty="0">
              <a:solidFill>
                <a:srgbClr val="FF0000"/>
              </a:solidFill>
              <a:latin typeface="Comic Sans MS" pitchFamily="66" charset="0"/>
            </a:endParaRPr>
          </a:p>
        </p:txBody>
      </p:sp>
      <p:sp>
        <p:nvSpPr>
          <p:cNvPr id="3" name="Text Box 4">
            <a:extLst>
              <a:ext uri="{FF2B5EF4-FFF2-40B4-BE49-F238E27FC236}">
                <a16:creationId xmlns:a16="http://schemas.microsoft.com/office/drawing/2014/main" id="{00629B6E-E1F1-4DFF-9BCC-D5E47711BC65}"/>
              </a:ext>
            </a:extLst>
          </p:cNvPr>
          <p:cNvSpPr txBox="1">
            <a:spLocks noChangeArrowheads="1"/>
          </p:cNvSpPr>
          <p:nvPr/>
        </p:nvSpPr>
        <p:spPr bwMode="auto">
          <a:xfrm>
            <a:off x="2133600" y="19812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4" name="Text Box 5">
            <a:extLst>
              <a:ext uri="{FF2B5EF4-FFF2-40B4-BE49-F238E27FC236}">
                <a16:creationId xmlns:a16="http://schemas.microsoft.com/office/drawing/2014/main" id="{3CD8917D-B507-4177-B813-500EC1AE2933}"/>
              </a:ext>
            </a:extLst>
          </p:cNvPr>
          <p:cNvSpPr txBox="1">
            <a:spLocks noChangeArrowheads="1"/>
          </p:cNvSpPr>
          <p:nvPr/>
        </p:nvSpPr>
        <p:spPr bwMode="auto">
          <a:xfrm>
            <a:off x="3866147" y="20492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5" name="Text Box 6">
            <a:extLst>
              <a:ext uri="{FF2B5EF4-FFF2-40B4-BE49-F238E27FC236}">
                <a16:creationId xmlns:a16="http://schemas.microsoft.com/office/drawing/2014/main" id="{B2BCEE1B-7601-4679-99E2-2858FA04A272}"/>
              </a:ext>
            </a:extLst>
          </p:cNvPr>
          <p:cNvSpPr txBox="1">
            <a:spLocks noChangeArrowheads="1"/>
          </p:cNvSpPr>
          <p:nvPr/>
        </p:nvSpPr>
        <p:spPr bwMode="auto">
          <a:xfrm>
            <a:off x="4620126" y="1981200"/>
            <a:ext cx="18288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u="sng" dirty="0">
                <a:solidFill>
                  <a:srgbClr val="FF0000"/>
                </a:solidFill>
              </a:rPr>
              <a:t>P</a:t>
            </a:r>
            <a:r>
              <a:rPr lang="en-US" altLang="en-US" sz="1600" u="sng" dirty="0">
                <a:solidFill>
                  <a:srgbClr val="FF0000"/>
                </a:solidFill>
              </a:rPr>
              <a:t>2</a:t>
            </a:r>
            <a:r>
              <a:rPr lang="en-US" altLang="en-US" sz="4400" u="sng" dirty="0">
                <a:solidFill>
                  <a:srgbClr val="FF0000"/>
                </a:solidFill>
              </a:rPr>
              <a:t>V</a:t>
            </a:r>
            <a:r>
              <a:rPr lang="en-US" altLang="en-US" sz="1600" u="sng" dirty="0">
                <a:solidFill>
                  <a:srgbClr val="FF0000"/>
                </a:solidFill>
              </a:rPr>
              <a:t>2</a:t>
            </a:r>
            <a:br>
              <a:rPr lang="en-US" altLang="en-US" sz="4400" u="sng" dirty="0">
                <a:solidFill>
                  <a:srgbClr val="FF0000"/>
                </a:solidFill>
              </a:rPr>
            </a:br>
            <a:r>
              <a:rPr lang="en-US" altLang="en-US" sz="4400" dirty="0">
                <a:solidFill>
                  <a:srgbClr val="FF0000"/>
                </a:solidFill>
              </a:rPr>
              <a:t>T</a:t>
            </a:r>
            <a:r>
              <a:rPr lang="en-US" altLang="en-US" sz="44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Tree>
    <p:extLst>
      <p:ext uri="{BB962C8B-B14F-4D97-AF65-F5344CB8AC3E}">
        <p14:creationId xmlns:p14="http://schemas.microsoft.com/office/powerpoint/2010/main" val="35038478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78475"/>
            <a:ext cx="8953500" cy="3693319"/>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32.</a:t>
            </a:r>
            <a:r>
              <a:rPr lang="en-US" dirty="0">
                <a:latin typeface="Times New Roman" panose="02020603050405020304" pitchFamily="18" charset="0"/>
                <a:cs typeface="Times New Roman" panose="02020603050405020304" pitchFamily="18" charset="0"/>
              </a:rPr>
              <a:t>  When BOTH variables move </a:t>
            </a:r>
            <a:r>
              <a:rPr lang="en-US" b="1" u="sng" dirty="0">
                <a:latin typeface="Times New Roman" panose="02020603050405020304" pitchFamily="18" charset="0"/>
                <a:cs typeface="Times New Roman" panose="02020603050405020304" pitchFamily="18" charset="0"/>
              </a:rPr>
              <a:t>in the same direction</a:t>
            </a:r>
            <a:r>
              <a:rPr lang="en-US" dirty="0">
                <a:latin typeface="Times New Roman" panose="02020603050405020304" pitchFamily="18" charset="0"/>
                <a:cs typeface="Times New Roman" panose="02020603050405020304" pitchFamily="18" charset="0"/>
              </a:rPr>
              <a:t>, at the same time, </a:t>
            </a: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It’s called </a:t>
            </a:r>
            <a:r>
              <a:rPr lang="en-US" sz="2400" dirty="0">
                <a:solidFill>
                  <a:srgbClr val="FF0000"/>
                </a:solidFill>
                <a:latin typeface="Times New Roman" panose="02020603050405020304" pitchFamily="18" charset="0"/>
                <a:cs typeface="Times New Roman" panose="02020603050405020304" pitchFamily="18" charset="0"/>
              </a:rPr>
              <a:t>DIRECTLY PROPORTIONAL</a:t>
            </a:r>
            <a:r>
              <a:rPr lang="en-US" dirty="0">
                <a:solidFill>
                  <a:srgbClr val="FF0000"/>
                </a:solidFill>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As the temperature increases, so does volume.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As the temperature decreases, so does volume.</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Temperature and Volume Are Directly Proportional</a:t>
            </a:r>
          </a:p>
        </p:txBody>
      </p:sp>
      <p:sp>
        <p:nvSpPr>
          <p:cNvPr id="3" name="Line 4"/>
          <p:cNvSpPr>
            <a:spLocks noChangeShapeType="1"/>
          </p:cNvSpPr>
          <p:nvPr/>
        </p:nvSpPr>
        <p:spPr bwMode="auto">
          <a:xfrm flipV="1">
            <a:off x="2209800" y="3886199"/>
            <a:ext cx="0" cy="2376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Line 5"/>
          <p:cNvSpPr>
            <a:spLocks noChangeShapeType="1"/>
          </p:cNvSpPr>
          <p:nvPr/>
        </p:nvSpPr>
        <p:spPr bwMode="auto">
          <a:xfrm>
            <a:off x="2209800" y="6262687"/>
            <a:ext cx="426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Text Box 7"/>
          <p:cNvSpPr txBox="1">
            <a:spLocks noChangeArrowheads="1"/>
          </p:cNvSpPr>
          <p:nvPr/>
        </p:nvSpPr>
        <p:spPr bwMode="auto">
          <a:xfrm>
            <a:off x="1143000" y="4766226"/>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a:t>
            </a:r>
          </a:p>
        </p:txBody>
      </p:sp>
      <p:sp>
        <p:nvSpPr>
          <p:cNvPr id="6" name="Text Box 8"/>
          <p:cNvSpPr txBox="1">
            <a:spLocks noChangeArrowheads="1"/>
          </p:cNvSpPr>
          <p:nvPr/>
        </p:nvSpPr>
        <p:spPr bwMode="auto">
          <a:xfrm>
            <a:off x="3124200" y="6415087"/>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Volume</a:t>
            </a:r>
          </a:p>
        </p:txBody>
      </p:sp>
      <p:sp>
        <p:nvSpPr>
          <p:cNvPr id="7" name="Line 9"/>
          <p:cNvSpPr>
            <a:spLocks noChangeShapeType="1"/>
          </p:cNvSpPr>
          <p:nvPr/>
        </p:nvSpPr>
        <p:spPr bwMode="auto">
          <a:xfrm flipV="1">
            <a:off x="2209800" y="4498419"/>
            <a:ext cx="3200400" cy="176426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4814177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media-cache-ak0.pinimg.com/236x/9d/37/1d/9d371da206cb908b15ea381955d70c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419600" cy="6183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17693"/>
            <a:ext cx="4419600" cy="6370975"/>
          </a:xfrm>
          <a:prstGeom prst="rect">
            <a:avLst/>
          </a:prstGeom>
          <a:noFill/>
        </p:spPr>
        <p:txBody>
          <a:bodyPr wrap="square" rtlCol="0">
            <a:spAutoFit/>
          </a:bodyPr>
          <a:lstStyle/>
          <a:p>
            <a:r>
              <a:rPr lang="en-US" sz="2400" dirty="0">
                <a:solidFill>
                  <a:srgbClr val="000000"/>
                </a:solidFill>
                <a:latin typeface="Comic Sans MS" panose="030F0702030302020204" pitchFamily="66" charset="0"/>
              </a:rPr>
              <a:t>Let go before this happens.  </a:t>
            </a:r>
          </a:p>
          <a:p>
            <a:br>
              <a:rPr lang="en-US" sz="2400" dirty="0">
                <a:solidFill>
                  <a:srgbClr val="000000"/>
                </a:solidFill>
                <a:latin typeface="Comic Sans MS" panose="030F0702030302020204" pitchFamily="66" charset="0"/>
              </a:rPr>
            </a:br>
            <a:r>
              <a:rPr lang="en-US" sz="2400" dirty="0">
                <a:solidFill>
                  <a:srgbClr val="000000"/>
                </a:solidFill>
                <a:latin typeface="Comic Sans MS" panose="030F0702030302020204" pitchFamily="66" charset="0"/>
              </a:rPr>
              <a:t>If a kid in the mall, and lets go of their balloon, they cry.  </a:t>
            </a:r>
          </a:p>
          <a:p>
            <a:endParaRPr lang="en-US" sz="2400" dirty="0">
              <a:solidFill>
                <a:srgbClr val="000000"/>
              </a:solidFill>
              <a:latin typeface="Comic Sans MS" panose="030F0702030302020204" pitchFamily="66" charset="0"/>
            </a:endParaRPr>
          </a:p>
          <a:p>
            <a:r>
              <a:rPr lang="en-US" sz="2400" dirty="0">
                <a:solidFill>
                  <a:srgbClr val="000000"/>
                </a:solidFill>
                <a:latin typeface="Comic Sans MS" panose="030F0702030302020204" pitchFamily="66" charset="0"/>
              </a:rPr>
              <a:t>If Dad ties the balloon to their wrist, there’s no crying.</a:t>
            </a:r>
          </a:p>
          <a:p>
            <a:endParaRPr lang="en-US" sz="2400" dirty="0">
              <a:solidFill>
                <a:srgbClr val="000000"/>
              </a:solidFill>
              <a:latin typeface="Comic Sans MS" panose="030F0702030302020204" pitchFamily="66" charset="0"/>
            </a:endParaRPr>
          </a:p>
          <a:p>
            <a:r>
              <a:rPr lang="en-US" sz="2400" dirty="0">
                <a:solidFill>
                  <a:srgbClr val="000000"/>
                </a:solidFill>
                <a:latin typeface="Comic Sans MS" panose="030F0702030302020204" pitchFamily="66" charset="0"/>
              </a:rPr>
              <a:t>That is until they go outside to the car in the winter, </a:t>
            </a:r>
            <a:br>
              <a:rPr lang="en-US" sz="2400" dirty="0">
                <a:solidFill>
                  <a:srgbClr val="000000"/>
                </a:solidFill>
                <a:latin typeface="Comic Sans MS" panose="030F0702030302020204" pitchFamily="66" charset="0"/>
              </a:rPr>
            </a:br>
            <a:r>
              <a:rPr lang="en-US" sz="2400" dirty="0">
                <a:solidFill>
                  <a:srgbClr val="000000"/>
                </a:solidFill>
                <a:latin typeface="Comic Sans MS" panose="030F0702030302020204" pitchFamily="66" charset="0"/>
              </a:rPr>
              <a:t>then they do cry.</a:t>
            </a:r>
          </a:p>
          <a:p>
            <a:endParaRPr lang="en-US" sz="2400" dirty="0">
              <a:solidFill>
                <a:srgbClr val="000000"/>
              </a:solidFill>
              <a:latin typeface="Comic Sans MS" panose="030F0702030302020204" pitchFamily="66" charset="0"/>
            </a:endParaRPr>
          </a:p>
          <a:p>
            <a:r>
              <a:rPr lang="en-US" sz="2400" dirty="0">
                <a:solidFill>
                  <a:srgbClr val="000000"/>
                </a:solidFill>
                <a:latin typeface="Comic Sans MS" panose="030F0702030302020204" pitchFamily="66" charset="0"/>
              </a:rPr>
              <a:t>Until they get home, and their Dad explains chemistry to them at a 4 year old level.</a:t>
            </a:r>
          </a:p>
          <a:p>
            <a:endParaRPr lang="en-US" sz="2400" dirty="0">
              <a:solidFill>
                <a:srgbClr val="000000"/>
              </a:solidFill>
              <a:latin typeface="Comic Sans MS" panose="030F0702030302020204" pitchFamily="66" charset="0"/>
            </a:endParaRPr>
          </a:p>
          <a:p>
            <a:r>
              <a:rPr lang="en-US" sz="2400" dirty="0">
                <a:solidFill>
                  <a:srgbClr val="000000"/>
                </a:solidFill>
                <a:latin typeface="Comic Sans MS" panose="030F0702030302020204" pitchFamily="66" charset="0"/>
              </a:rPr>
              <a:t>Like this…</a:t>
            </a:r>
          </a:p>
        </p:txBody>
      </p:sp>
      <p:cxnSp>
        <p:nvCxnSpPr>
          <p:cNvPr id="5" name="Straight Arrow Connector 4"/>
          <p:cNvCxnSpPr/>
          <p:nvPr/>
        </p:nvCxnSpPr>
        <p:spPr>
          <a:xfrm>
            <a:off x="3733800" y="561474"/>
            <a:ext cx="1295400" cy="1114926"/>
          </a:xfrm>
          <a:prstGeom prst="straightConnector1">
            <a:avLst/>
          </a:prstGeom>
          <a:ln w="5715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6526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 y="48126"/>
            <a:ext cx="906780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002060"/>
                </a:solidFill>
                <a:latin typeface="Times New Roman" panose="02020603050405020304" pitchFamily="18" charset="0"/>
                <a:cs typeface="Times New Roman" panose="02020603050405020304" pitchFamily="18" charset="0"/>
              </a:rPr>
              <a:t>33.  Volume + Temperature of a gas are </a:t>
            </a:r>
            <a:br>
              <a:rPr lang="en-US" altLang="en-US" b="1" dirty="0">
                <a:solidFill>
                  <a:srgbClr val="002060"/>
                </a:solidFill>
                <a:latin typeface="Times New Roman" panose="02020603050405020304" pitchFamily="18" charset="0"/>
                <a:cs typeface="Times New Roman" panose="02020603050405020304" pitchFamily="18" charset="0"/>
              </a:rPr>
            </a:br>
            <a:r>
              <a:rPr lang="en-US" altLang="en-US" b="1" dirty="0">
                <a:solidFill>
                  <a:srgbClr val="002060"/>
                </a:solidFill>
                <a:latin typeface="Times New Roman" panose="02020603050405020304" pitchFamily="18" charset="0"/>
                <a:cs typeface="Times New Roman" panose="02020603050405020304" pitchFamily="18" charset="0"/>
              </a:rPr>
              <a:t>                 DIRECTLY PROPORTIONAL</a:t>
            </a:r>
          </a:p>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Hotter temps = bigger balloons.            Lower temps = smaller balloons.</a:t>
            </a:r>
          </a:p>
          <a:p>
            <a:pPr eaLnBrk="1" hangingPunct="1">
              <a:spcBef>
                <a:spcPct val="50000"/>
              </a:spcBef>
              <a:buFontTx/>
              <a:buNone/>
            </a:pPr>
            <a:r>
              <a:rPr lang="en-US" altLang="en-US" sz="2800" b="1" dirty="0">
                <a:solidFill>
                  <a:srgbClr val="FF0000"/>
                </a:solidFill>
              </a:rPr>
              <a:t>34.  DRAW these two graphs carefully*</a:t>
            </a:r>
          </a:p>
        </p:txBody>
      </p:sp>
      <p:sp>
        <p:nvSpPr>
          <p:cNvPr id="3" name="Text Box 5"/>
          <p:cNvSpPr txBox="1">
            <a:spLocks noChangeArrowheads="1"/>
          </p:cNvSpPr>
          <p:nvPr/>
        </p:nvSpPr>
        <p:spPr bwMode="auto">
          <a:xfrm>
            <a:off x="228600" y="2427788"/>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 as a Function of Volume                                  Volume as a Function of Temp</a:t>
            </a:r>
          </a:p>
        </p:txBody>
      </p:sp>
      <p:sp>
        <p:nvSpPr>
          <p:cNvPr id="4" name="Line 6"/>
          <p:cNvSpPr>
            <a:spLocks noChangeShapeType="1"/>
          </p:cNvSpPr>
          <p:nvPr/>
        </p:nvSpPr>
        <p:spPr bwMode="auto">
          <a:xfrm flipV="1">
            <a:off x="990600" y="3062287"/>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7"/>
          <p:cNvSpPr>
            <a:spLocks noChangeShapeType="1"/>
          </p:cNvSpPr>
          <p:nvPr/>
        </p:nvSpPr>
        <p:spPr bwMode="auto">
          <a:xfrm>
            <a:off x="990600" y="4967287"/>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Text Box 8"/>
          <p:cNvSpPr txBox="1">
            <a:spLocks noChangeArrowheads="1"/>
          </p:cNvSpPr>
          <p:nvPr/>
        </p:nvSpPr>
        <p:spPr bwMode="auto">
          <a:xfrm>
            <a:off x="1447800" y="5195887"/>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volume</a:t>
            </a:r>
          </a:p>
        </p:txBody>
      </p:sp>
      <p:sp>
        <p:nvSpPr>
          <p:cNvPr id="7" name="Text Box 9"/>
          <p:cNvSpPr txBox="1">
            <a:spLocks noChangeArrowheads="1"/>
          </p:cNvSpPr>
          <p:nvPr/>
        </p:nvSpPr>
        <p:spPr bwMode="auto">
          <a:xfrm>
            <a:off x="304800" y="3367087"/>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a:t>
            </a:r>
          </a:p>
        </p:txBody>
      </p:sp>
      <p:sp>
        <p:nvSpPr>
          <p:cNvPr id="9" name="Line 12"/>
          <p:cNvSpPr>
            <a:spLocks noChangeShapeType="1"/>
          </p:cNvSpPr>
          <p:nvPr/>
        </p:nvSpPr>
        <p:spPr bwMode="auto">
          <a:xfrm flipV="1">
            <a:off x="6019800" y="2986087"/>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13"/>
          <p:cNvSpPr>
            <a:spLocks noChangeShapeType="1"/>
          </p:cNvSpPr>
          <p:nvPr/>
        </p:nvSpPr>
        <p:spPr bwMode="auto">
          <a:xfrm>
            <a:off x="6019800" y="4967287"/>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Text Box 14"/>
          <p:cNvSpPr txBox="1">
            <a:spLocks noChangeArrowheads="1"/>
          </p:cNvSpPr>
          <p:nvPr/>
        </p:nvSpPr>
        <p:spPr bwMode="auto">
          <a:xfrm>
            <a:off x="6477000" y="5195887"/>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a:t>
            </a:r>
          </a:p>
        </p:txBody>
      </p:sp>
      <p:sp>
        <p:nvSpPr>
          <p:cNvPr id="12" name="Text Box 15"/>
          <p:cNvSpPr txBox="1">
            <a:spLocks noChangeArrowheads="1"/>
          </p:cNvSpPr>
          <p:nvPr/>
        </p:nvSpPr>
        <p:spPr bwMode="auto">
          <a:xfrm>
            <a:off x="5029200" y="336708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volume</a:t>
            </a:r>
          </a:p>
        </p:txBody>
      </p:sp>
      <p:sp>
        <p:nvSpPr>
          <p:cNvPr id="15" name="TextBox 14"/>
          <p:cNvSpPr txBox="1"/>
          <p:nvPr/>
        </p:nvSpPr>
        <p:spPr>
          <a:xfrm>
            <a:off x="228600" y="5676581"/>
            <a:ext cx="8610600" cy="830997"/>
          </a:xfrm>
          <a:prstGeom prst="rect">
            <a:avLst/>
          </a:prstGeom>
          <a:noFill/>
        </p:spPr>
        <p:txBody>
          <a:bodyPr wrap="square" rtlCol="0">
            <a:spAutoFit/>
          </a:bodyPr>
          <a:lstStyle/>
          <a:p>
            <a:r>
              <a:rPr lang="en-US" sz="2400" dirty="0">
                <a:solidFill>
                  <a:srgbClr val="FF0000"/>
                </a:solidFill>
              </a:rPr>
              <a:t>*</a:t>
            </a:r>
            <a:r>
              <a:rPr lang="en-US" sz="2400" dirty="0"/>
              <a:t>Note graph title difference, and the placement of the Y and X  </a:t>
            </a:r>
            <a:br>
              <a:rPr lang="en-US" sz="2400" dirty="0"/>
            </a:br>
            <a:r>
              <a:rPr lang="en-US" sz="2400" dirty="0"/>
              <a:t>   axis labels.     </a:t>
            </a:r>
            <a:r>
              <a:rPr lang="en-US" sz="2400" b="1" dirty="0">
                <a:solidFill>
                  <a:srgbClr val="FF0000"/>
                </a:solidFill>
              </a:rPr>
              <a:t>This is important. </a:t>
            </a:r>
          </a:p>
        </p:txBody>
      </p:sp>
    </p:spTree>
    <p:extLst>
      <p:ext uri="{BB962C8B-B14F-4D97-AF65-F5344CB8AC3E}">
        <p14:creationId xmlns:p14="http://schemas.microsoft.com/office/powerpoint/2010/main" val="22097212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 y="48126"/>
            <a:ext cx="906780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solidFill>
                  <a:srgbClr val="002060"/>
                </a:solidFill>
                <a:latin typeface="Times New Roman" panose="02020603050405020304" pitchFamily="18" charset="0"/>
                <a:cs typeface="Times New Roman" panose="02020603050405020304" pitchFamily="18" charset="0"/>
              </a:rPr>
              <a:t>33.  Volume + Temperature of a gas are </a:t>
            </a:r>
            <a:br>
              <a:rPr lang="en-US" altLang="en-US" b="1" dirty="0">
                <a:solidFill>
                  <a:srgbClr val="002060"/>
                </a:solidFill>
                <a:latin typeface="Times New Roman" panose="02020603050405020304" pitchFamily="18" charset="0"/>
                <a:cs typeface="Times New Roman" panose="02020603050405020304" pitchFamily="18" charset="0"/>
              </a:rPr>
            </a:br>
            <a:r>
              <a:rPr lang="en-US" altLang="en-US" b="1" dirty="0">
                <a:solidFill>
                  <a:srgbClr val="002060"/>
                </a:solidFill>
                <a:latin typeface="Times New Roman" panose="02020603050405020304" pitchFamily="18" charset="0"/>
                <a:cs typeface="Times New Roman" panose="02020603050405020304" pitchFamily="18" charset="0"/>
              </a:rPr>
              <a:t>                 DIRECTLY PROPORTIONAL</a:t>
            </a:r>
          </a:p>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Hotter temps = bigger balloons.            Lower temps = smaller balloons.</a:t>
            </a:r>
          </a:p>
          <a:p>
            <a:pPr eaLnBrk="1" hangingPunct="1">
              <a:spcBef>
                <a:spcPct val="50000"/>
              </a:spcBef>
              <a:buFontTx/>
              <a:buNone/>
            </a:pPr>
            <a:r>
              <a:rPr lang="en-US" altLang="en-US" sz="2800" b="1" dirty="0">
                <a:solidFill>
                  <a:srgbClr val="FF0000"/>
                </a:solidFill>
              </a:rPr>
              <a:t>34.  DRAW these two graphs carefully*</a:t>
            </a:r>
          </a:p>
        </p:txBody>
      </p:sp>
      <p:sp>
        <p:nvSpPr>
          <p:cNvPr id="3" name="Text Box 5"/>
          <p:cNvSpPr txBox="1">
            <a:spLocks noChangeArrowheads="1"/>
          </p:cNvSpPr>
          <p:nvPr/>
        </p:nvSpPr>
        <p:spPr bwMode="auto">
          <a:xfrm>
            <a:off x="228600" y="2427788"/>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 as a Function of Volume                                  Volume as a Function of Temp</a:t>
            </a:r>
          </a:p>
        </p:txBody>
      </p:sp>
      <p:sp>
        <p:nvSpPr>
          <p:cNvPr id="4" name="Line 6"/>
          <p:cNvSpPr>
            <a:spLocks noChangeShapeType="1"/>
          </p:cNvSpPr>
          <p:nvPr/>
        </p:nvSpPr>
        <p:spPr bwMode="auto">
          <a:xfrm flipV="1">
            <a:off x="990600" y="3062287"/>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7"/>
          <p:cNvSpPr>
            <a:spLocks noChangeShapeType="1"/>
          </p:cNvSpPr>
          <p:nvPr/>
        </p:nvSpPr>
        <p:spPr bwMode="auto">
          <a:xfrm>
            <a:off x="990600" y="4967287"/>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Text Box 8"/>
          <p:cNvSpPr txBox="1">
            <a:spLocks noChangeArrowheads="1"/>
          </p:cNvSpPr>
          <p:nvPr/>
        </p:nvSpPr>
        <p:spPr bwMode="auto">
          <a:xfrm>
            <a:off x="1447800" y="5195887"/>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volume</a:t>
            </a:r>
          </a:p>
        </p:txBody>
      </p:sp>
      <p:sp>
        <p:nvSpPr>
          <p:cNvPr id="7" name="Text Box 9"/>
          <p:cNvSpPr txBox="1">
            <a:spLocks noChangeArrowheads="1"/>
          </p:cNvSpPr>
          <p:nvPr/>
        </p:nvSpPr>
        <p:spPr bwMode="auto">
          <a:xfrm>
            <a:off x="304800" y="3367087"/>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a:t>
            </a:r>
          </a:p>
        </p:txBody>
      </p:sp>
      <p:sp>
        <p:nvSpPr>
          <p:cNvPr id="8" name="Line 10"/>
          <p:cNvSpPr>
            <a:spLocks noChangeShapeType="1"/>
          </p:cNvSpPr>
          <p:nvPr/>
        </p:nvSpPr>
        <p:spPr bwMode="auto">
          <a:xfrm flipV="1">
            <a:off x="990600" y="4052887"/>
            <a:ext cx="1676400" cy="914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12"/>
          <p:cNvSpPr>
            <a:spLocks noChangeShapeType="1"/>
          </p:cNvSpPr>
          <p:nvPr/>
        </p:nvSpPr>
        <p:spPr bwMode="auto">
          <a:xfrm flipV="1">
            <a:off x="6019800" y="2986087"/>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13"/>
          <p:cNvSpPr>
            <a:spLocks noChangeShapeType="1"/>
          </p:cNvSpPr>
          <p:nvPr/>
        </p:nvSpPr>
        <p:spPr bwMode="auto">
          <a:xfrm>
            <a:off x="6019800" y="4967287"/>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Text Box 14"/>
          <p:cNvSpPr txBox="1">
            <a:spLocks noChangeArrowheads="1"/>
          </p:cNvSpPr>
          <p:nvPr/>
        </p:nvSpPr>
        <p:spPr bwMode="auto">
          <a:xfrm>
            <a:off x="6477000" y="5195887"/>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temp</a:t>
            </a:r>
          </a:p>
        </p:txBody>
      </p:sp>
      <p:sp>
        <p:nvSpPr>
          <p:cNvPr id="12" name="Text Box 15"/>
          <p:cNvSpPr txBox="1">
            <a:spLocks noChangeArrowheads="1"/>
          </p:cNvSpPr>
          <p:nvPr/>
        </p:nvSpPr>
        <p:spPr bwMode="auto">
          <a:xfrm>
            <a:off x="5029200" y="3367087"/>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volume</a:t>
            </a:r>
          </a:p>
        </p:txBody>
      </p:sp>
      <p:sp>
        <p:nvSpPr>
          <p:cNvPr id="13" name="Line 16"/>
          <p:cNvSpPr>
            <a:spLocks noChangeShapeType="1"/>
          </p:cNvSpPr>
          <p:nvPr/>
        </p:nvSpPr>
        <p:spPr bwMode="auto">
          <a:xfrm flipV="1">
            <a:off x="6019800" y="3671887"/>
            <a:ext cx="1219200"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Box 14"/>
          <p:cNvSpPr txBox="1"/>
          <p:nvPr/>
        </p:nvSpPr>
        <p:spPr>
          <a:xfrm>
            <a:off x="228600" y="5676581"/>
            <a:ext cx="8610600" cy="830997"/>
          </a:xfrm>
          <a:prstGeom prst="rect">
            <a:avLst/>
          </a:prstGeom>
          <a:noFill/>
        </p:spPr>
        <p:txBody>
          <a:bodyPr wrap="square" rtlCol="0">
            <a:spAutoFit/>
          </a:bodyPr>
          <a:lstStyle/>
          <a:p>
            <a:r>
              <a:rPr lang="en-US" sz="2400" dirty="0">
                <a:solidFill>
                  <a:srgbClr val="FF0000"/>
                </a:solidFill>
              </a:rPr>
              <a:t>*</a:t>
            </a:r>
            <a:r>
              <a:rPr lang="en-US" sz="2400" dirty="0"/>
              <a:t>Note graph title difference, and the placement of the Y and X  </a:t>
            </a:r>
            <a:br>
              <a:rPr lang="en-US" sz="2400" dirty="0"/>
            </a:br>
            <a:r>
              <a:rPr lang="en-US" sz="2400" dirty="0"/>
              <a:t>   axis labels.     </a:t>
            </a:r>
            <a:r>
              <a:rPr lang="en-US" sz="2400" b="1" dirty="0">
                <a:solidFill>
                  <a:srgbClr val="FF0000"/>
                </a:solidFill>
              </a:rPr>
              <a:t>This is important. </a:t>
            </a:r>
          </a:p>
        </p:txBody>
      </p:sp>
    </p:spTree>
    <p:extLst>
      <p:ext uri="{BB962C8B-B14F-4D97-AF65-F5344CB8AC3E}">
        <p14:creationId xmlns:p14="http://schemas.microsoft.com/office/powerpoint/2010/main" val="1942181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 y="48126"/>
            <a:ext cx="9067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35.  DRAW these graphs that show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       DIRECTLY PROPORTIONAL</a:t>
            </a:r>
          </a:p>
        </p:txBody>
      </p:sp>
      <p:sp>
        <p:nvSpPr>
          <p:cNvPr id="4" name="Line 6"/>
          <p:cNvSpPr>
            <a:spLocks noChangeShapeType="1"/>
          </p:cNvSpPr>
          <p:nvPr/>
        </p:nvSpPr>
        <p:spPr bwMode="auto">
          <a:xfrm flipV="1">
            <a:off x="228600" y="17526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7"/>
          <p:cNvSpPr>
            <a:spLocks noChangeShapeType="1"/>
          </p:cNvSpPr>
          <p:nvPr/>
        </p:nvSpPr>
        <p:spPr bwMode="auto">
          <a:xfrm>
            <a:off x="228600" y="36576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10"/>
          <p:cNvSpPr>
            <a:spLocks noChangeShapeType="1"/>
          </p:cNvSpPr>
          <p:nvPr/>
        </p:nvSpPr>
        <p:spPr bwMode="auto">
          <a:xfrm flipV="1">
            <a:off x="228600" y="2362201"/>
            <a:ext cx="1676370" cy="129539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12"/>
          <p:cNvSpPr>
            <a:spLocks noChangeShapeType="1"/>
          </p:cNvSpPr>
          <p:nvPr/>
        </p:nvSpPr>
        <p:spPr bwMode="auto">
          <a:xfrm flipV="1">
            <a:off x="5257800" y="167640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13"/>
          <p:cNvSpPr>
            <a:spLocks noChangeShapeType="1"/>
          </p:cNvSpPr>
          <p:nvPr/>
        </p:nvSpPr>
        <p:spPr bwMode="auto">
          <a:xfrm>
            <a:off x="5257800" y="36576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6"/>
          <p:cNvSpPr>
            <a:spLocks noChangeShapeType="1"/>
          </p:cNvSpPr>
          <p:nvPr/>
        </p:nvSpPr>
        <p:spPr bwMode="auto">
          <a:xfrm flipV="1">
            <a:off x="5257800" y="1752600"/>
            <a:ext cx="457170" cy="1905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6">
            <a:extLst>
              <a:ext uri="{FF2B5EF4-FFF2-40B4-BE49-F238E27FC236}">
                <a16:creationId xmlns:a16="http://schemas.microsoft.com/office/drawing/2014/main" id="{3A4353EE-A760-4999-84C0-21DD3809427A}"/>
              </a:ext>
            </a:extLst>
          </p:cNvPr>
          <p:cNvSpPr>
            <a:spLocks noChangeShapeType="1"/>
          </p:cNvSpPr>
          <p:nvPr/>
        </p:nvSpPr>
        <p:spPr bwMode="auto">
          <a:xfrm flipV="1">
            <a:off x="5231297" y="446104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Line 7">
            <a:extLst>
              <a:ext uri="{FF2B5EF4-FFF2-40B4-BE49-F238E27FC236}">
                <a16:creationId xmlns:a16="http://schemas.microsoft.com/office/drawing/2014/main" id="{4DED860A-55F9-4F2E-8672-16376D79034C}"/>
              </a:ext>
            </a:extLst>
          </p:cNvPr>
          <p:cNvSpPr>
            <a:spLocks noChangeShapeType="1"/>
          </p:cNvSpPr>
          <p:nvPr/>
        </p:nvSpPr>
        <p:spPr bwMode="auto">
          <a:xfrm>
            <a:off x="5231297" y="636604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 name="Line 10">
            <a:extLst>
              <a:ext uri="{FF2B5EF4-FFF2-40B4-BE49-F238E27FC236}">
                <a16:creationId xmlns:a16="http://schemas.microsoft.com/office/drawing/2014/main" id="{91D3DF31-429A-4C0E-B34F-158F75C6A21A}"/>
              </a:ext>
            </a:extLst>
          </p:cNvPr>
          <p:cNvSpPr>
            <a:spLocks noChangeShapeType="1"/>
          </p:cNvSpPr>
          <p:nvPr/>
        </p:nvSpPr>
        <p:spPr bwMode="auto">
          <a:xfrm flipV="1">
            <a:off x="5231296" y="6057366"/>
            <a:ext cx="1904973" cy="30867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Box 13">
            <a:extLst>
              <a:ext uri="{FF2B5EF4-FFF2-40B4-BE49-F238E27FC236}">
                <a16:creationId xmlns:a16="http://schemas.microsoft.com/office/drawing/2014/main" id="{9DD8B31F-E59B-4BFA-9364-52F23CBF6DAA}"/>
              </a:ext>
            </a:extLst>
          </p:cNvPr>
          <p:cNvSpPr txBox="1"/>
          <p:nvPr/>
        </p:nvSpPr>
        <p:spPr>
          <a:xfrm>
            <a:off x="76200" y="4161745"/>
            <a:ext cx="4469267"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ALL GRAPHS HERE SHOW DIRECTLY PROPORTIONAL.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Both variables move in the same direction, both increase, or both decrease, but they do not have to change at the same rate, just in the same direction.  </a:t>
            </a:r>
          </a:p>
        </p:txBody>
      </p:sp>
    </p:spTree>
    <p:extLst>
      <p:ext uri="{BB962C8B-B14F-4D97-AF65-F5344CB8AC3E}">
        <p14:creationId xmlns:p14="http://schemas.microsoft.com/office/powerpoint/2010/main" val="1915333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8B9DE-5C73-4634-A580-42A4CA305AF7}"/>
              </a:ext>
            </a:extLst>
          </p:cNvPr>
          <p:cNvSpPr txBox="1"/>
          <p:nvPr/>
        </p:nvSpPr>
        <p:spPr>
          <a:xfrm>
            <a:off x="990600" y="2362200"/>
            <a:ext cx="7162800" cy="369332"/>
          </a:xfrm>
          <a:prstGeom prst="rect">
            <a:avLst/>
          </a:prstGeom>
          <a:noFill/>
        </p:spPr>
        <p:txBody>
          <a:bodyPr wrap="square" rtlCol="0">
            <a:spAutoFit/>
          </a:bodyPr>
          <a:lstStyle/>
          <a:p>
            <a:r>
              <a:rPr lang="en-US" dirty="0"/>
              <a:t>Gas Class #3 starts next</a:t>
            </a:r>
          </a:p>
        </p:txBody>
      </p:sp>
    </p:spTree>
    <p:extLst>
      <p:ext uri="{BB962C8B-B14F-4D97-AF65-F5344CB8AC3E}">
        <p14:creationId xmlns:p14="http://schemas.microsoft.com/office/powerpoint/2010/main" val="371142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067800" cy="5816977"/>
          </a:xfrm>
          <a:prstGeom prst="rect">
            <a:avLst/>
          </a:prstGeom>
          <a:noFill/>
        </p:spPr>
        <p:txBody>
          <a:bodyPr wrap="square" rtlCol="0">
            <a:spAutoFit/>
          </a:bodyPr>
          <a:lstStyle/>
          <a:p>
            <a:pPr algn="ctr"/>
            <a:r>
              <a:rPr lang="en-US" sz="6000" dirty="0">
                <a:solidFill>
                  <a:srgbClr val="002060"/>
                </a:solidFill>
                <a:latin typeface="Times New Roman" panose="02020603050405020304" pitchFamily="18" charset="0"/>
                <a:cs typeface="Times New Roman" panose="02020603050405020304" pitchFamily="18" charset="0"/>
              </a:rPr>
              <a:t>Real vs. Ideal Gases</a:t>
            </a:r>
          </a:p>
          <a:p>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This will be out there, but you are smart enough to grasp this.  To teach we discuss “ideal gases”, which are not real.  They are the theoretical concept of gases.  There are NO examples of ideal gases, any more than there is a Superman or Wonder Woman.  We understand them, but we know they are fake.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They are used to help kids learn what gases are, how gases remain gases, etc.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There are NO examples of ideal gases.  There are many examples of real gases:  oxygen, nitrogen, carbon dioxide, helium, etc.  </a:t>
            </a:r>
          </a:p>
          <a:p>
            <a:endParaRPr lang="en-U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223575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0" y="-6626"/>
            <a:ext cx="9144001" cy="2523768"/>
          </a:xfrm>
          <a:prstGeom prst="rect">
            <a:avLst/>
          </a:prstGeom>
          <a:noFill/>
        </p:spPr>
        <p:txBody>
          <a:bodyPr wrap="square" rtlCol="0">
            <a:spAutoFit/>
          </a:bodyPr>
          <a:lstStyle/>
          <a:p>
            <a:pPr fontAlgn="auto">
              <a:spcBef>
                <a:spcPts val="0"/>
              </a:spcBef>
              <a:spcAft>
                <a:spcPts val="0"/>
              </a:spcAft>
            </a:pPr>
            <a:r>
              <a:rPr lang="en-US" sz="2800" dirty="0">
                <a:solidFill>
                  <a:srgbClr val="FF0000"/>
                </a:solidFill>
                <a:latin typeface="Lucida Console" panose="020B0609040504020204" pitchFamily="49" charset="0"/>
              </a:rPr>
              <a:t>36.</a:t>
            </a:r>
            <a:r>
              <a:rPr lang="en-US" sz="2800" dirty="0">
                <a:solidFill>
                  <a:srgbClr val="0000FF"/>
                </a:solidFill>
                <a:latin typeface="Lucida Console" panose="020B0609040504020204" pitchFamily="49" charset="0"/>
              </a:rPr>
              <a:t>  Ideal Gases vs. Real Gases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A.  Ideal gases do not exist, except as the idea of a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“perfect” gas.   Like Wonder Woman, she’s not really real,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but she is perfect.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5120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0" y="-6626"/>
            <a:ext cx="9144001" cy="3816429"/>
          </a:xfrm>
          <a:prstGeom prst="rect">
            <a:avLst/>
          </a:prstGeom>
          <a:noFill/>
        </p:spPr>
        <p:txBody>
          <a:bodyPr wrap="square" rtlCol="0">
            <a:spAutoFit/>
          </a:bodyPr>
          <a:lstStyle/>
          <a:p>
            <a:pPr fontAlgn="auto">
              <a:spcBef>
                <a:spcPts val="0"/>
              </a:spcBef>
              <a:spcAft>
                <a:spcPts val="0"/>
              </a:spcAft>
            </a:pPr>
            <a:r>
              <a:rPr lang="en-US" sz="2800" dirty="0">
                <a:solidFill>
                  <a:srgbClr val="FF0000"/>
                </a:solidFill>
                <a:latin typeface="Lucida Console" panose="020B0609040504020204" pitchFamily="49" charset="0"/>
              </a:rPr>
              <a:t>36.</a:t>
            </a:r>
            <a:r>
              <a:rPr lang="en-US" sz="2800" dirty="0">
                <a:solidFill>
                  <a:srgbClr val="0000FF"/>
                </a:solidFill>
                <a:latin typeface="Lucida Console" panose="020B0609040504020204" pitchFamily="49" charset="0"/>
              </a:rPr>
              <a:t>  Ideal Gases vs. Real Gases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A.  Ideal gases do not exist, except as the idea of a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“perfect” gas.   Like Wonder Woman, she’s not really real,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but she is perfect.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B.  Real gases are real.  They are the ones you know,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like N</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CO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NH</a:t>
            </a:r>
            <a:r>
              <a:rPr lang="en-US" sz="2800" baseline="-25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He, etc.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0690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0" y="-6626"/>
            <a:ext cx="9144001" cy="5109091"/>
          </a:xfrm>
          <a:prstGeom prst="rect">
            <a:avLst/>
          </a:prstGeom>
          <a:noFill/>
        </p:spPr>
        <p:txBody>
          <a:bodyPr wrap="square" rtlCol="0">
            <a:spAutoFit/>
          </a:bodyPr>
          <a:lstStyle/>
          <a:p>
            <a:pPr fontAlgn="auto">
              <a:spcBef>
                <a:spcPts val="0"/>
              </a:spcBef>
              <a:spcAft>
                <a:spcPts val="0"/>
              </a:spcAft>
            </a:pPr>
            <a:r>
              <a:rPr lang="en-US" sz="2800" dirty="0">
                <a:solidFill>
                  <a:srgbClr val="FF0000"/>
                </a:solidFill>
                <a:latin typeface="Lucida Console" panose="020B0609040504020204" pitchFamily="49" charset="0"/>
              </a:rPr>
              <a:t>36.</a:t>
            </a:r>
            <a:r>
              <a:rPr lang="en-US" sz="2800" dirty="0">
                <a:solidFill>
                  <a:srgbClr val="0000FF"/>
                </a:solidFill>
                <a:latin typeface="Lucida Console" panose="020B0609040504020204" pitchFamily="49" charset="0"/>
              </a:rPr>
              <a:t>  Ideal Gases vs. Real Gases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A.  Ideal gases do not exist, except as the idea of a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“perfect” gas.   Like Wonder Woman, she’s not really real,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but she is perfect.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B.  Real gases are real.  They are the ones you know,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like N</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CO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NH</a:t>
            </a:r>
            <a:r>
              <a:rPr lang="en-US" sz="2800" baseline="-25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He, etc.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C.  Gases remain gases because of the kinetic molecular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theory of gases.</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35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84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sz="2400" dirty="0">
                <a:latin typeface="Times New Roman" panose="02020603050405020304" pitchFamily="18" charset="0"/>
                <a:cs typeface="Times New Roman" panose="02020603050405020304" pitchFamily="18" charset="0"/>
              </a:rPr>
              <a:t>7. Your balloon is filled on the ground.  It’s 45.6 liters in size, it is filled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with helium gas to a pressure of 1.20 atm, and the temperature of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gas is 293 K (20.0°C).  The balloon rises into the atmosphere, and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drops to 278 K (5.00°C); the pressure drops to 1.05 atm.</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What’s the new volume of your balloon?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altLang="en-US" b="1" dirty="0">
                <a:solidFill>
                  <a:srgbClr val="FF0000"/>
                </a:solidFill>
                <a:latin typeface="Comic Sans MS" pitchFamily="66" charset="0"/>
              </a:rPr>
              <a:t> </a:t>
            </a:r>
            <a:r>
              <a:rPr lang="en-US" altLang="en-US" sz="2000" b="1" dirty="0">
                <a:solidFill>
                  <a:srgbClr val="FF0000"/>
                </a:solidFill>
                <a:latin typeface="Comic Sans MS" pitchFamily="66" charset="0"/>
              </a:rPr>
              <a:t>(1.20 atm)(45.6 L)           (1.05 atm)(V</a:t>
            </a:r>
            <a:r>
              <a:rPr lang="en-US" altLang="en-US" sz="2000" b="1" baseline="-25000" dirty="0">
                <a:solidFill>
                  <a:srgbClr val="FF0000"/>
                </a:solidFill>
                <a:latin typeface="Comic Sans MS" pitchFamily="66" charset="0"/>
              </a:rPr>
              <a:t>2</a:t>
            </a:r>
            <a:r>
              <a:rPr lang="en-US" altLang="en-US" sz="2000" b="1" dirty="0">
                <a:solidFill>
                  <a:srgbClr val="FF0000"/>
                </a:solidFill>
                <a:latin typeface="Comic Sans MS" pitchFamily="66" charset="0"/>
              </a:rPr>
              <a:t>)</a:t>
            </a:r>
            <a:br>
              <a:rPr lang="en-US" altLang="en-US" sz="2000" b="1" dirty="0">
                <a:solidFill>
                  <a:srgbClr val="FF0000"/>
                </a:solidFill>
                <a:latin typeface="Comic Sans MS" pitchFamily="66" charset="0"/>
              </a:rPr>
            </a:br>
            <a:r>
              <a:rPr lang="en-US" altLang="en-US" sz="2000" b="1" dirty="0">
                <a:solidFill>
                  <a:srgbClr val="FF0000"/>
                </a:solidFill>
                <a:latin typeface="Comic Sans MS" pitchFamily="66" charset="0"/>
              </a:rPr>
              <a:t>                   (293 K)                     (278 K)</a:t>
            </a:r>
            <a:br>
              <a:rPr lang="en-US" altLang="en-US" sz="2000" b="1" dirty="0">
                <a:solidFill>
                  <a:srgbClr val="FF0000"/>
                </a:solidFill>
                <a:latin typeface="Comic Sans MS" pitchFamily="66" charset="0"/>
              </a:rPr>
            </a:br>
            <a:br>
              <a:rPr lang="en-US" altLang="en-US" sz="2000" b="1" dirty="0">
                <a:solidFill>
                  <a:srgbClr val="FF0000"/>
                </a:solidFill>
                <a:latin typeface="Comic Sans MS" pitchFamily="66" charset="0"/>
              </a:rPr>
            </a:br>
            <a:br>
              <a:rPr lang="en-US" altLang="en-US" sz="2000" b="1" dirty="0">
                <a:solidFill>
                  <a:srgbClr val="FF0000"/>
                </a:solidFill>
                <a:latin typeface="Comic Sans MS" pitchFamily="66" charset="0"/>
              </a:rPr>
            </a:br>
            <a:r>
              <a:rPr lang="en-US" altLang="en-US" sz="2000" b="1" dirty="0">
                <a:solidFill>
                  <a:srgbClr val="FF0000"/>
                </a:solidFill>
                <a:latin typeface="Comic Sans MS" pitchFamily="66" charset="0"/>
              </a:rPr>
              <a:t>       </a:t>
            </a:r>
            <a:endParaRPr lang="en-US" altLang="en-US" sz="1800" i="1" baseline="-25000" dirty="0">
              <a:solidFill>
                <a:srgbClr val="FF0000"/>
              </a:solidFill>
              <a:latin typeface="Comic Sans MS" pitchFamily="66" charset="0"/>
            </a:endParaRPr>
          </a:p>
          <a:p>
            <a:pPr eaLnBrk="1" hangingPunct="1">
              <a:spcBef>
                <a:spcPct val="50000"/>
              </a:spcBef>
              <a:buFontTx/>
              <a:buNone/>
            </a:pPr>
            <a:endParaRPr lang="en-US" altLang="en-US" sz="2000" b="1" dirty="0">
              <a:solidFill>
                <a:srgbClr val="FF0000"/>
              </a:solidFill>
              <a:latin typeface="Comic Sans MS" pitchFamily="66" charset="0"/>
            </a:endParaRPr>
          </a:p>
          <a:p>
            <a:pPr>
              <a:buNone/>
            </a:pP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endParaRPr lang="en-US" altLang="en-US" sz="2000" b="1" i="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b="1" i="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000" i="1" dirty="0">
              <a:solidFill>
                <a:srgbClr val="333399"/>
              </a:solidFill>
              <a:latin typeface="Comic Sans MS" pitchFamily="66" charset="0"/>
            </a:endParaRPr>
          </a:p>
          <a:p>
            <a:pPr eaLnBrk="1" hangingPunct="1">
              <a:spcBef>
                <a:spcPct val="50000"/>
              </a:spcBef>
              <a:buFontTx/>
              <a:buNone/>
            </a:pPr>
            <a:endParaRPr lang="en-US" altLang="en-US" sz="2000" i="1" dirty="0">
              <a:solidFill>
                <a:srgbClr val="FF0000"/>
              </a:solidFill>
              <a:latin typeface="Comic Sans MS" pitchFamily="66" charset="0"/>
            </a:endParaRPr>
          </a:p>
        </p:txBody>
      </p:sp>
      <p:sp>
        <p:nvSpPr>
          <p:cNvPr id="3" name="Text Box 4">
            <a:extLst>
              <a:ext uri="{FF2B5EF4-FFF2-40B4-BE49-F238E27FC236}">
                <a16:creationId xmlns:a16="http://schemas.microsoft.com/office/drawing/2014/main" id="{00629B6E-E1F1-4DFF-9BCC-D5E47711BC65}"/>
              </a:ext>
            </a:extLst>
          </p:cNvPr>
          <p:cNvSpPr txBox="1">
            <a:spLocks noChangeArrowheads="1"/>
          </p:cNvSpPr>
          <p:nvPr/>
        </p:nvSpPr>
        <p:spPr bwMode="auto">
          <a:xfrm>
            <a:off x="2133600" y="1981200"/>
            <a:ext cx="1752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u="sng" dirty="0">
                <a:solidFill>
                  <a:srgbClr val="000000"/>
                </a:solidFill>
              </a:rPr>
              <a:t>P</a:t>
            </a:r>
            <a:r>
              <a:rPr lang="en-US" altLang="en-US" sz="1800" u="sng" dirty="0">
                <a:solidFill>
                  <a:srgbClr val="000000"/>
                </a:solidFill>
              </a:rPr>
              <a:t>1</a:t>
            </a:r>
            <a:r>
              <a:rPr lang="en-US" altLang="en-US" sz="4800" u="sng" dirty="0">
                <a:solidFill>
                  <a:srgbClr val="000000"/>
                </a:solidFill>
              </a:rPr>
              <a:t>V</a:t>
            </a:r>
            <a:r>
              <a:rPr lang="en-US" altLang="en-US" sz="1800" u="sng" dirty="0">
                <a:solidFill>
                  <a:srgbClr val="000000"/>
                </a:solidFill>
              </a:rPr>
              <a:t>1</a:t>
            </a:r>
            <a:br>
              <a:rPr lang="en-US" altLang="en-US" sz="4800" u="sng" dirty="0">
                <a:solidFill>
                  <a:srgbClr val="000000"/>
                </a:solidFill>
              </a:rPr>
            </a:br>
            <a:r>
              <a:rPr lang="en-US" altLang="en-US" sz="4800" dirty="0">
                <a:solidFill>
                  <a:srgbClr val="000000"/>
                </a:solidFill>
              </a:rPr>
              <a:t>T</a:t>
            </a:r>
            <a:r>
              <a:rPr lang="en-US" altLang="en-US" sz="4800" baseline="-25000" dirty="0">
                <a:solidFill>
                  <a:srgbClr val="000000"/>
                </a:solidFill>
              </a:rPr>
              <a:t>1</a:t>
            </a:r>
          </a:p>
        </p:txBody>
      </p:sp>
      <p:sp>
        <p:nvSpPr>
          <p:cNvPr id="4" name="Text Box 5">
            <a:extLst>
              <a:ext uri="{FF2B5EF4-FFF2-40B4-BE49-F238E27FC236}">
                <a16:creationId xmlns:a16="http://schemas.microsoft.com/office/drawing/2014/main" id="{3CD8917D-B507-4177-B813-500EC1AE2933}"/>
              </a:ext>
            </a:extLst>
          </p:cNvPr>
          <p:cNvSpPr txBox="1">
            <a:spLocks noChangeArrowheads="1"/>
          </p:cNvSpPr>
          <p:nvPr/>
        </p:nvSpPr>
        <p:spPr bwMode="auto">
          <a:xfrm>
            <a:off x="3866147" y="2049273"/>
            <a:ext cx="9906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8800" dirty="0">
                <a:solidFill>
                  <a:srgbClr val="000000">
                    <a:lumMod val="95000"/>
                    <a:lumOff val="5000"/>
                  </a:srgbClr>
                </a:solidFill>
              </a:rPr>
              <a:t>=</a:t>
            </a:r>
          </a:p>
        </p:txBody>
      </p:sp>
      <p:sp>
        <p:nvSpPr>
          <p:cNvPr id="5" name="Text Box 6">
            <a:extLst>
              <a:ext uri="{FF2B5EF4-FFF2-40B4-BE49-F238E27FC236}">
                <a16:creationId xmlns:a16="http://schemas.microsoft.com/office/drawing/2014/main" id="{B2BCEE1B-7601-4679-99E2-2858FA04A272}"/>
              </a:ext>
            </a:extLst>
          </p:cNvPr>
          <p:cNvSpPr txBox="1">
            <a:spLocks noChangeArrowheads="1"/>
          </p:cNvSpPr>
          <p:nvPr/>
        </p:nvSpPr>
        <p:spPr bwMode="auto">
          <a:xfrm>
            <a:off x="4620126" y="1981200"/>
            <a:ext cx="18288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u="sng" dirty="0">
                <a:solidFill>
                  <a:srgbClr val="FF0000"/>
                </a:solidFill>
              </a:rPr>
              <a:t>P</a:t>
            </a:r>
            <a:r>
              <a:rPr lang="en-US" altLang="en-US" sz="1600" u="sng" dirty="0">
                <a:solidFill>
                  <a:srgbClr val="FF0000"/>
                </a:solidFill>
              </a:rPr>
              <a:t>2</a:t>
            </a:r>
            <a:r>
              <a:rPr lang="en-US" altLang="en-US" sz="4400" u="sng" dirty="0">
                <a:solidFill>
                  <a:srgbClr val="FF0000"/>
                </a:solidFill>
              </a:rPr>
              <a:t>V</a:t>
            </a:r>
            <a:r>
              <a:rPr lang="en-US" altLang="en-US" sz="1600" u="sng" dirty="0">
                <a:solidFill>
                  <a:srgbClr val="FF0000"/>
                </a:solidFill>
              </a:rPr>
              <a:t>2</a:t>
            </a:r>
            <a:br>
              <a:rPr lang="en-US" altLang="en-US" sz="4400" u="sng" dirty="0">
                <a:solidFill>
                  <a:srgbClr val="FF0000"/>
                </a:solidFill>
              </a:rPr>
            </a:br>
            <a:r>
              <a:rPr lang="en-US" altLang="en-US" sz="4400" dirty="0">
                <a:solidFill>
                  <a:srgbClr val="FF0000"/>
                </a:solidFill>
              </a:rPr>
              <a:t>T</a:t>
            </a:r>
            <a:r>
              <a:rPr lang="en-US" altLang="en-US" sz="4400" baseline="-25000" dirty="0">
                <a:solidFill>
                  <a:srgbClr val="FF0000"/>
                </a:solidFill>
              </a:rPr>
              <a:t>2</a:t>
            </a:r>
          </a:p>
          <a:p>
            <a:pPr eaLnBrk="1" hangingPunct="1">
              <a:spcBef>
                <a:spcPct val="50000"/>
              </a:spcBef>
              <a:buFontTx/>
              <a:buNone/>
            </a:pPr>
            <a:endParaRPr lang="en-US" altLang="en-US" sz="1800" dirty="0">
              <a:solidFill>
                <a:srgbClr val="FF0000"/>
              </a:solidFill>
            </a:endParaRPr>
          </a:p>
        </p:txBody>
      </p:sp>
      <p:sp>
        <p:nvSpPr>
          <p:cNvPr id="6" name="Text Box 5">
            <a:extLst>
              <a:ext uri="{FF2B5EF4-FFF2-40B4-BE49-F238E27FC236}">
                <a16:creationId xmlns:a16="http://schemas.microsoft.com/office/drawing/2014/main" id="{219A9F64-4570-48A6-B9A6-809D1B0D71FC}"/>
              </a:ext>
            </a:extLst>
          </p:cNvPr>
          <p:cNvSpPr txBox="1">
            <a:spLocks noChangeArrowheads="1"/>
          </p:cNvSpPr>
          <p:nvPr/>
        </p:nvSpPr>
        <p:spPr bwMode="auto">
          <a:xfrm>
            <a:off x="4038600" y="3707708"/>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FF0000"/>
                </a:solidFill>
              </a:rPr>
              <a:t>=</a:t>
            </a:r>
          </a:p>
        </p:txBody>
      </p:sp>
      <p:cxnSp>
        <p:nvCxnSpPr>
          <p:cNvPr id="7" name="Straight Connector 6">
            <a:extLst>
              <a:ext uri="{FF2B5EF4-FFF2-40B4-BE49-F238E27FC236}">
                <a16:creationId xmlns:a16="http://schemas.microsoft.com/office/drawing/2014/main" id="{9A4651FC-2C17-4508-B1E2-59CF5AA90C00}"/>
              </a:ext>
            </a:extLst>
          </p:cNvPr>
          <p:cNvCxnSpPr/>
          <p:nvPr/>
        </p:nvCxnSpPr>
        <p:spPr>
          <a:xfrm>
            <a:off x="1427747" y="4191000"/>
            <a:ext cx="243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5588CA-F703-48BF-8422-A3F5DD662EDB}"/>
              </a:ext>
            </a:extLst>
          </p:cNvPr>
          <p:cNvCxnSpPr/>
          <p:nvPr/>
        </p:nvCxnSpPr>
        <p:spPr>
          <a:xfrm>
            <a:off x="4772526" y="4191000"/>
            <a:ext cx="2095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1195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0" y="-6626"/>
            <a:ext cx="9144001" cy="6401753"/>
          </a:xfrm>
          <a:prstGeom prst="rect">
            <a:avLst/>
          </a:prstGeom>
          <a:noFill/>
        </p:spPr>
        <p:txBody>
          <a:bodyPr wrap="square" rtlCol="0">
            <a:spAutoFit/>
          </a:bodyPr>
          <a:lstStyle/>
          <a:p>
            <a:pPr fontAlgn="auto">
              <a:spcBef>
                <a:spcPts val="0"/>
              </a:spcBef>
              <a:spcAft>
                <a:spcPts val="0"/>
              </a:spcAft>
            </a:pPr>
            <a:r>
              <a:rPr lang="en-US" sz="2800" dirty="0">
                <a:solidFill>
                  <a:srgbClr val="FF0000"/>
                </a:solidFill>
                <a:latin typeface="Lucida Console" panose="020B0609040504020204" pitchFamily="49" charset="0"/>
              </a:rPr>
              <a:t>36.</a:t>
            </a:r>
            <a:r>
              <a:rPr lang="en-US" sz="2800" dirty="0">
                <a:solidFill>
                  <a:srgbClr val="0000FF"/>
                </a:solidFill>
                <a:latin typeface="Lucida Console" panose="020B0609040504020204" pitchFamily="49" charset="0"/>
              </a:rPr>
              <a:t>  Ideal Gases vs. Real Gases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A.  Ideal gases do not exist, except as the idea of a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“perfect” gas.   Like Wonder Woman, she’s not really real,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but she is perfect.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B.  Real gases are real.  They are the ones you know,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like N</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CO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NH</a:t>
            </a:r>
            <a:r>
              <a:rPr lang="en-US" sz="2800" baseline="-25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He, etc.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C.  Gases remain gases because of the kinetic molecular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theory of gases.</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D.  Ideal gases can never become liquid, no matter the temp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or pressure, because they’re FAKE.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9335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0" y="-6626"/>
            <a:ext cx="9144001" cy="6832640"/>
          </a:xfrm>
          <a:prstGeom prst="rect">
            <a:avLst/>
          </a:prstGeom>
          <a:noFill/>
        </p:spPr>
        <p:txBody>
          <a:bodyPr wrap="square" rtlCol="0">
            <a:spAutoFit/>
          </a:bodyPr>
          <a:lstStyle/>
          <a:p>
            <a:pPr fontAlgn="auto">
              <a:spcBef>
                <a:spcPts val="0"/>
              </a:spcBef>
              <a:spcAft>
                <a:spcPts val="0"/>
              </a:spcAft>
            </a:pPr>
            <a:r>
              <a:rPr lang="en-US" sz="2800" dirty="0">
                <a:solidFill>
                  <a:srgbClr val="FF0000"/>
                </a:solidFill>
                <a:latin typeface="Lucida Console" panose="020B0609040504020204" pitchFamily="49" charset="0"/>
              </a:rPr>
              <a:t>36.</a:t>
            </a:r>
            <a:r>
              <a:rPr lang="en-US" sz="2800" dirty="0">
                <a:solidFill>
                  <a:srgbClr val="0000FF"/>
                </a:solidFill>
                <a:latin typeface="Lucida Console" panose="020B0609040504020204" pitchFamily="49" charset="0"/>
              </a:rPr>
              <a:t>  Ideal Gases vs. Real Gases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A.  Ideal gases do not exist, except as the idea of a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“perfect” gas.   Like Wonder Woman, she’s not really real,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but she is perfect.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B.  Real gases are real.  They are the ones you know,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like N</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CO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O</a:t>
            </a:r>
            <a:r>
              <a:rPr lang="en-US" sz="2800" baseline="-25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NH</a:t>
            </a:r>
            <a:r>
              <a:rPr lang="en-US" sz="2800" baseline="-25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He, etc.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C.  Gases remain gases because of the kinetic molecular</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theory of gases.</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D.  Ideal gases can never become liquid, no matter the temp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or pressure, because they’re FAKE.  </a:t>
            </a:r>
          </a:p>
          <a:p>
            <a:pPr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E.  Real gases can become liquid or solid.  </a:t>
            </a:r>
          </a:p>
        </p:txBody>
      </p:sp>
    </p:spTree>
    <p:extLst>
      <p:ext uri="{BB962C8B-B14F-4D97-AF65-F5344CB8AC3E}">
        <p14:creationId xmlns:p14="http://schemas.microsoft.com/office/powerpoint/2010/main" val="34848955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03" y="76200"/>
            <a:ext cx="9023797" cy="4370427"/>
          </a:xfrm>
          <a:prstGeom prst="rect">
            <a:avLst/>
          </a:prstGeom>
          <a:noFill/>
        </p:spPr>
        <p:txBody>
          <a:bodyPr wrap="square" rtlCol="0">
            <a:spAutoFit/>
          </a:bodyPr>
          <a:lstStyle/>
          <a:p>
            <a:pPr fontAlgn="auto">
              <a:spcBef>
                <a:spcPts val="0"/>
              </a:spcBef>
              <a:spcAft>
                <a:spcPts val="0"/>
              </a:spcAft>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37.  Real gases act </a:t>
            </a:r>
            <a:r>
              <a:rPr lang="en-US" sz="3200" dirty="0">
                <a:solidFill>
                  <a:srgbClr val="0000FF"/>
                </a:solidFill>
                <a:latin typeface="Times New Roman" panose="02020603050405020304" pitchFamily="18" charset="0"/>
                <a:cs typeface="Times New Roman" panose="02020603050405020304" pitchFamily="18" charset="0"/>
              </a:rPr>
              <a:t>more ideally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with these conditions</a:t>
            </a:r>
          </a:p>
          <a:p>
            <a:pPr fontAlgn="auto">
              <a:spcBef>
                <a:spcPts val="0"/>
              </a:spcBef>
              <a:spcAft>
                <a:spcPts val="0"/>
              </a:spcAft>
            </a:pP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40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i="1" dirty="0">
                <a:solidFill>
                  <a:srgbClr val="0000FF"/>
                </a:solidFill>
                <a:latin typeface="Times New Roman" panose="02020603050405020304" pitchFamily="18" charset="0"/>
                <a:cs typeface="Times New Roman" panose="02020603050405020304" pitchFamily="18" charset="0"/>
              </a:rPr>
              <a:t>High temperature and low pressure.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When you compare different gases to each other, you can know which of them is the MOST IDEAL or the LEAST IDEAL.  </a:t>
            </a:r>
          </a:p>
          <a:p>
            <a:pPr fontAlgn="auto">
              <a:spcBef>
                <a:spcPts val="0"/>
              </a:spcBef>
              <a:spcAft>
                <a:spcPts val="0"/>
              </a:spcAft>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800"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1388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03" y="76200"/>
            <a:ext cx="9023797" cy="5509200"/>
          </a:xfrm>
          <a:prstGeom prst="rect">
            <a:avLst/>
          </a:prstGeom>
          <a:noFill/>
        </p:spPr>
        <p:txBody>
          <a:bodyPr wrap="square" rtlCol="0">
            <a:spAutoFit/>
          </a:bodyPr>
          <a:lstStyle/>
          <a:p>
            <a:pPr fontAlgn="auto">
              <a:spcBef>
                <a:spcPts val="0"/>
              </a:spcBef>
              <a:spcAft>
                <a:spcPts val="0"/>
              </a:spcAft>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38.  Gases at high temperature have high Kinetic Energy, they bang around so hard, they are less likely to stick together and form into liquids.  </a:t>
            </a:r>
          </a:p>
          <a:p>
            <a:pPr fontAlgn="auto">
              <a:spcBef>
                <a:spcPts val="0"/>
              </a:spcBef>
              <a:spcAft>
                <a:spcPts val="0"/>
              </a:spcAft>
            </a:pP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4000" dirty="0">
                <a:solidFill>
                  <a:srgbClr val="FF0000"/>
                </a:solidFill>
                <a:latin typeface="Times New Roman" panose="02020603050405020304" pitchFamily="18" charset="0"/>
                <a:cs typeface="Times New Roman" panose="02020603050405020304" pitchFamily="18" charset="0"/>
              </a:rPr>
              <a:t>39.  Gases at low pressure have less collisions with each other, the are less likely to form into liquids.  </a:t>
            </a:r>
          </a:p>
        </p:txBody>
      </p:sp>
    </p:spTree>
    <p:extLst>
      <p:ext uri="{BB962C8B-B14F-4D97-AF65-F5344CB8AC3E}">
        <p14:creationId xmlns:p14="http://schemas.microsoft.com/office/powerpoint/2010/main" val="996024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03" y="76200"/>
            <a:ext cx="9023797" cy="3600986"/>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40.  If you had 2.45 liters of neon, of</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carbon dioxide, and propane (C</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gases, all at STP, which gas would act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MOST IDEAL?  </a:t>
            </a:r>
            <a:r>
              <a:rPr lang="en-US" sz="4000" dirty="0">
                <a:solidFill>
                  <a:srgbClr val="0000FF"/>
                </a:solidFill>
                <a:latin typeface="Times New Roman" panose="02020603050405020304" pitchFamily="18" charset="0"/>
                <a:cs typeface="Times New Roman" panose="02020603050405020304" pitchFamily="18" charset="0"/>
              </a:rPr>
              <a:t>Use the chart. </a:t>
            </a:r>
            <a:br>
              <a:rPr lang="en-US" sz="4000" dirty="0">
                <a:solidFill>
                  <a:srgbClr val="0000FF"/>
                </a:solidFill>
                <a:latin typeface="Times New Roman" panose="02020603050405020304" pitchFamily="18" charset="0"/>
                <a:cs typeface="Times New Roman" panose="02020603050405020304" pitchFamily="18" charset="0"/>
              </a:rPr>
            </a:br>
            <a:br>
              <a:rPr lang="en-US" sz="2000" dirty="0">
                <a:solidFill>
                  <a:prstClr val="black"/>
                </a:solidFill>
                <a:latin typeface="Comic Sans MS" panose="030F0702030302020204" pitchFamily="66" charset="0"/>
              </a:rPr>
            </a:br>
            <a:endParaRPr lang="en-US" sz="2000" dirty="0">
              <a:solidFill>
                <a:prstClr val="black"/>
              </a:solidFill>
              <a:latin typeface="Comic Sans MS" panose="030F0702030302020204" pitchFamily="66" charset="0"/>
            </a:endParaRPr>
          </a:p>
          <a:p>
            <a:endParaRPr lang="en-US" sz="2800" dirty="0">
              <a:solidFill>
                <a:srgbClr val="0000FF"/>
              </a:solidFill>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3D12FECA-D8A8-4D84-ACA5-6036C0192595}"/>
              </a:ext>
            </a:extLst>
          </p:cNvPr>
          <p:cNvGraphicFramePr>
            <a:graphicFrameLocks noGrp="1"/>
          </p:cNvGraphicFramePr>
          <p:nvPr>
            <p:extLst>
              <p:ext uri="{D42A27DB-BD31-4B8C-83A1-F6EECF244321}">
                <p14:modId xmlns:p14="http://schemas.microsoft.com/office/powerpoint/2010/main" val="2652865259"/>
              </p:ext>
            </p:extLst>
          </p:nvPr>
        </p:nvGraphicFramePr>
        <p:xfrm>
          <a:off x="386903" y="2590800"/>
          <a:ext cx="8490396" cy="3931920"/>
        </p:xfrm>
        <a:graphic>
          <a:graphicData uri="http://schemas.openxmlformats.org/drawingml/2006/table">
            <a:tbl>
              <a:tblPr firstRow="1" bandRow="1">
                <a:tableStyleId>{5C22544A-7EE6-4342-B048-85BDC9FD1C3A}</a:tableStyleId>
              </a:tblPr>
              <a:tblGrid>
                <a:gridCol w="2122599">
                  <a:extLst>
                    <a:ext uri="{9D8B030D-6E8A-4147-A177-3AD203B41FA5}">
                      <a16:colId xmlns:a16="http://schemas.microsoft.com/office/drawing/2014/main" val="20000"/>
                    </a:ext>
                  </a:extLst>
                </a:gridCol>
                <a:gridCol w="2122599">
                  <a:extLst>
                    <a:ext uri="{9D8B030D-6E8A-4147-A177-3AD203B41FA5}">
                      <a16:colId xmlns:a16="http://schemas.microsoft.com/office/drawing/2014/main" val="20001"/>
                    </a:ext>
                  </a:extLst>
                </a:gridCol>
                <a:gridCol w="2122599">
                  <a:extLst>
                    <a:ext uri="{9D8B030D-6E8A-4147-A177-3AD203B41FA5}">
                      <a16:colId xmlns:a16="http://schemas.microsoft.com/office/drawing/2014/main" val="20002"/>
                    </a:ext>
                  </a:extLst>
                </a:gridCol>
                <a:gridCol w="2122599">
                  <a:extLst>
                    <a:ext uri="{9D8B030D-6E8A-4147-A177-3AD203B41FA5}">
                      <a16:colId xmlns:a16="http://schemas.microsoft.com/office/drawing/2014/main" val="20003"/>
                    </a:ext>
                  </a:extLst>
                </a:gridCol>
              </a:tblGrid>
              <a:tr h="523753">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Number </a:t>
                      </a:r>
                      <a:br>
                        <a:rPr lang="en-US" sz="2800" b="0" dirty="0">
                          <a:solidFill>
                            <a:srgbClr val="002060"/>
                          </a:solidFill>
                          <a:latin typeface="Times New Roman" panose="02020603050405020304" pitchFamily="18" charset="0"/>
                          <a:cs typeface="Times New Roman" panose="02020603050405020304" pitchFamily="18" charset="0"/>
                        </a:rPr>
                      </a:br>
                      <a:r>
                        <a:rPr lang="en-US" sz="2800" b="0" dirty="0">
                          <a:solidFill>
                            <a:srgbClr val="002060"/>
                          </a:solidFill>
                          <a:latin typeface="Times New Roman" panose="02020603050405020304" pitchFamily="18" charset="0"/>
                          <a:cs typeface="Times New Roman" panose="02020603050405020304" pitchFamily="18" charset="0"/>
                        </a:rPr>
                        <a:t>of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ranking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744888"/>
                  </a:ext>
                </a:extLst>
              </a:tr>
              <a:tr h="995680">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95680">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Carbon</a:t>
                      </a:r>
                      <a:r>
                        <a:rPr lang="en-US" sz="2800" b="0" baseline="0" dirty="0">
                          <a:solidFill>
                            <a:srgbClr val="0000FF"/>
                          </a:solidFill>
                          <a:latin typeface="Times New Roman" panose="02020603050405020304" pitchFamily="18" charset="0"/>
                          <a:cs typeface="Times New Roman" panose="02020603050405020304" pitchFamily="18" charset="0"/>
                        </a:rPr>
                        <a:t> Dioxide</a:t>
                      </a: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baseline="-25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5680">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10771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03" y="76200"/>
            <a:ext cx="9023797" cy="3600986"/>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40.  If you had 2.45 liters of neon, of</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carbon dioxide, and propane (C</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gases, all at STP, which gas would act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MOST IDEAL?  </a:t>
            </a:r>
            <a:r>
              <a:rPr lang="en-US" sz="4000" dirty="0">
                <a:solidFill>
                  <a:srgbClr val="0000FF"/>
                </a:solidFill>
                <a:latin typeface="Times New Roman" panose="02020603050405020304" pitchFamily="18" charset="0"/>
                <a:cs typeface="Times New Roman" panose="02020603050405020304" pitchFamily="18" charset="0"/>
              </a:rPr>
              <a:t>Use the chart. </a:t>
            </a:r>
            <a:br>
              <a:rPr lang="en-US" sz="4000" dirty="0">
                <a:solidFill>
                  <a:srgbClr val="0000FF"/>
                </a:solidFill>
                <a:latin typeface="Times New Roman" panose="02020603050405020304" pitchFamily="18" charset="0"/>
                <a:cs typeface="Times New Roman" panose="02020603050405020304" pitchFamily="18" charset="0"/>
              </a:rPr>
            </a:br>
            <a:br>
              <a:rPr lang="en-US" sz="2000" dirty="0">
                <a:solidFill>
                  <a:prstClr val="black"/>
                </a:solidFill>
                <a:latin typeface="Comic Sans MS" panose="030F0702030302020204" pitchFamily="66" charset="0"/>
              </a:rPr>
            </a:br>
            <a:endParaRPr lang="en-US" sz="2000" dirty="0">
              <a:solidFill>
                <a:prstClr val="black"/>
              </a:solidFill>
              <a:latin typeface="Comic Sans MS" panose="030F0702030302020204" pitchFamily="66" charset="0"/>
            </a:endParaRPr>
          </a:p>
          <a:p>
            <a:endParaRPr lang="en-US" sz="2800" dirty="0">
              <a:solidFill>
                <a:srgbClr val="0000FF"/>
              </a:solidFill>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3D12FECA-D8A8-4D84-ACA5-6036C0192595}"/>
              </a:ext>
            </a:extLst>
          </p:cNvPr>
          <p:cNvGraphicFramePr>
            <a:graphicFrameLocks noGrp="1"/>
          </p:cNvGraphicFramePr>
          <p:nvPr>
            <p:extLst>
              <p:ext uri="{D42A27DB-BD31-4B8C-83A1-F6EECF244321}">
                <p14:modId xmlns:p14="http://schemas.microsoft.com/office/powerpoint/2010/main" val="2879552434"/>
              </p:ext>
            </p:extLst>
          </p:nvPr>
        </p:nvGraphicFramePr>
        <p:xfrm>
          <a:off x="386903" y="2590800"/>
          <a:ext cx="8490396" cy="3931920"/>
        </p:xfrm>
        <a:graphic>
          <a:graphicData uri="http://schemas.openxmlformats.org/drawingml/2006/table">
            <a:tbl>
              <a:tblPr firstRow="1" bandRow="1">
                <a:tableStyleId>{5C22544A-7EE6-4342-B048-85BDC9FD1C3A}</a:tableStyleId>
              </a:tblPr>
              <a:tblGrid>
                <a:gridCol w="2122599">
                  <a:extLst>
                    <a:ext uri="{9D8B030D-6E8A-4147-A177-3AD203B41FA5}">
                      <a16:colId xmlns:a16="http://schemas.microsoft.com/office/drawing/2014/main" val="20000"/>
                    </a:ext>
                  </a:extLst>
                </a:gridCol>
                <a:gridCol w="2122599">
                  <a:extLst>
                    <a:ext uri="{9D8B030D-6E8A-4147-A177-3AD203B41FA5}">
                      <a16:colId xmlns:a16="http://schemas.microsoft.com/office/drawing/2014/main" val="20001"/>
                    </a:ext>
                  </a:extLst>
                </a:gridCol>
                <a:gridCol w="2122599">
                  <a:extLst>
                    <a:ext uri="{9D8B030D-6E8A-4147-A177-3AD203B41FA5}">
                      <a16:colId xmlns:a16="http://schemas.microsoft.com/office/drawing/2014/main" val="20002"/>
                    </a:ext>
                  </a:extLst>
                </a:gridCol>
                <a:gridCol w="2122599">
                  <a:extLst>
                    <a:ext uri="{9D8B030D-6E8A-4147-A177-3AD203B41FA5}">
                      <a16:colId xmlns:a16="http://schemas.microsoft.com/office/drawing/2014/main" val="20003"/>
                    </a:ext>
                  </a:extLst>
                </a:gridCol>
              </a:tblGrid>
              <a:tr h="523753">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Number </a:t>
                      </a:r>
                      <a:br>
                        <a:rPr lang="en-US" sz="2800" b="0" dirty="0">
                          <a:solidFill>
                            <a:srgbClr val="002060"/>
                          </a:solidFill>
                          <a:latin typeface="Times New Roman" panose="02020603050405020304" pitchFamily="18" charset="0"/>
                          <a:cs typeface="Times New Roman" panose="02020603050405020304" pitchFamily="18" charset="0"/>
                        </a:rPr>
                      </a:br>
                      <a:r>
                        <a:rPr lang="en-US" sz="2800" b="0" dirty="0">
                          <a:solidFill>
                            <a:srgbClr val="002060"/>
                          </a:solidFill>
                          <a:latin typeface="Times New Roman" panose="02020603050405020304" pitchFamily="18" charset="0"/>
                          <a:cs typeface="Times New Roman" panose="02020603050405020304" pitchFamily="18" charset="0"/>
                        </a:rPr>
                        <a:t>of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ranking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744888"/>
                  </a:ext>
                </a:extLst>
              </a:tr>
              <a:tr h="995680">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95680">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Carbon</a:t>
                      </a:r>
                      <a:r>
                        <a:rPr lang="en-US" sz="2800" b="0" baseline="0" dirty="0">
                          <a:solidFill>
                            <a:srgbClr val="0000FF"/>
                          </a:solidFill>
                          <a:latin typeface="Times New Roman" panose="02020603050405020304" pitchFamily="18" charset="0"/>
                          <a:cs typeface="Times New Roman" panose="02020603050405020304" pitchFamily="18" charset="0"/>
                        </a:rPr>
                        <a:t> Dioxide</a:t>
                      </a: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CO</a:t>
                      </a:r>
                      <a:r>
                        <a:rPr lang="en-US" sz="2800" b="0" baseline="-2500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5680">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05956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03" y="76200"/>
            <a:ext cx="9023797" cy="3600986"/>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40.  If you had 2.45 liters of neon, of</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carbon dioxide, and propane (C</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gases, all at STP, which gas would act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MOST IDEAL?  </a:t>
            </a:r>
            <a:r>
              <a:rPr lang="en-US" sz="4000" dirty="0">
                <a:solidFill>
                  <a:srgbClr val="0000FF"/>
                </a:solidFill>
                <a:latin typeface="Times New Roman" panose="02020603050405020304" pitchFamily="18" charset="0"/>
                <a:cs typeface="Times New Roman" panose="02020603050405020304" pitchFamily="18" charset="0"/>
              </a:rPr>
              <a:t>Use the chart. </a:t>
            </a:r>
            <a:br>
              <a:rPr lang="en-US" sz="4000" dirty="0">
                <a:solidFill>
                  <a:srgbClr val="0000FF"/>
                </a:solidFill>
                <a:latin typeface="Times New Roman" panose="02020603050405020304" pitchFamily="18" charset="0"/>
                <a:cs typeface="Times New Roman" panose="02020603050405020304" pitchFamily="18" charset="0"/>
              </a:rPr>
            </a:br>
            <a:br>
              <a:rPr lang="en-US" sz="2000" dirty="0">
                <a:solidFill>
                  <a:prstClr val="black"/>
                </a:solidFill>
                <a:latin typeface="Comic Sans MS" panose="030F0702030302020204" pitchFamily="66" charset="0"/>
              </a:rPr>
            </a:br>
            <a:endParaRPr lang="en-US" sz="2000" dirty="0">
              <a:solidFill>
                <a:prstClr val="black"/>
              </a:solidFill>
              <a:latin typeface="Comic Sans MS" panose="030F0702030302020204" pitchFamily="66" charset="0"/>
            </a:endParaRPr>
          </a:p>
          <a:p>
            <a:endParaRPr lang="en-US" sz="2800" dirty="0">
              <a:solidFill>
                <a:srgbClr val="0000FF"/>
              </a:solidFill>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3D12FECA-D8A8-4D84-ACA5-6036C0192595}"/>
              </a:ext>
            </a:extLst>
          </p:cNvPr>
          <p:cNvGraphicFramePr>
            <a:graphicFrameLocks noGrp="1"/>
          </p:cNvGraphicFramePr>
          <p:nvPr>
            <p:extLst>
              <p:ext uri="{D42A27DB-BD31-4B8C-83A1-F6EECF244321}">
                <p14:modId xmlns:p14="http://schemas.microsoft.com/office/powerpoint/2010/main" val="128836048"/>
              </p:ext>
            </p:extLst>
          </p:nvPr>
        </p:nvGraphicFramePr>
        <p:xfrm>
          <a:off x="386903" y="2590800"/>
          <a:ext cx="8490396" cy="3931920"/>
        </p:xfrm>
        <a:graphic>
          <a:graphicData uri="http://schemas.openxmlformats.org/drawingml/2006/table">
            <a:tbl>
              <a:tblPr firstRow="1" bandRow="1">
                <a:tableStyleId>{5C22544A-7EE6-4342-B048-85BDC9FD1C3A}</a:tableStyleId>
              </a:tblPr>
              <a:tblGrid>
                <a:gridCol w="2122599">
                  <a:extLst>
                    <a:ext uri="{9D8B030D-6E8A-4147-A177-3AD203B41FA5}">
                      <a16:colId xmlns:a16="http://schemas.microsoft.com/office/drawing/2014/main" val="20000"/>
                    </a:ext>
                  </a:extLst>
                </a:gridCol>
                <a:gridCol w="2122599">
                  <a:extLst>
                    <a:ext uri="{9D8B030D-6E8A-4147-A177-3AD203B41FA5}">
                      <a16:colId xmlns:a16="http://schemas.microsoft.com/office/drawing/2014/main" val="20001"/>
                    </a:ext>
                  </a:extLst>
                </a:gridCol>
                <a:gridCol w="2122599">
                  <a:extLst>
                    <a:ext uri="{9D8B030D-6E8A-4147-A177-3AD203B41FA5}">
                      <a16:colId xmlns:a16="http://schemas.microsoft.com/office/drawing/2014/main" val="20002"/>
                    </a:ext>
                  </a:extLst>
                </a:gridCol>
                <a:gridCol w="2122599">
                  <a:extLst>
                    <a:ext uri="{9D8B030D-6E8A-4147-A177-3AD203B41FA5}">
                      <a16:colId xmlns:a16="http://schemas.microsoft.com/office/drawing/2014/main" val="20003"/>
                    </a:ext>
                  </a:extLst>
                </a:gridCol>
              </a:tblGrid>
              <a:tr h="523753">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Number </a:t>
                      </a:r>
                      <a:br>
                        <a:rPr lang="en-US" sz="2800" b="0" dirty="0">
                          <a:solidFill>
                            <a:srgbClr val="002060"/>
                          </a:solidFill>
                          <a:latin typeface="Times New Roman" panose="02020603050405020304" pitchFamily="18" charset="0"/>
                          <a:cs typeface="Times New Roman" panose="02020603050405020304" pitchFamily="18" charset="0"/>
                        </a:rPr>
                      </a:br>
                      <a:r>
                        <a:rPr lang="en-US" sz="2800" b="0" dirty="0">
                          <a:solidFill>
                            <a:srgbClr val="002060"/>
                          </a:solidFill>
                          <a:latin typeface="Times New Roman" panose="02020603050405020304" pitchFamily="18" charset="0"/>
                          <a:cs typeface="Times New Roman" panose="02020603050405020304" pitchFamily="18" charset="0"/>
                        </a:rPr>
                        <a:t>of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ranking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744888"/>
                  </a:ext>
                </a:extLst>
              </a:tr>
              <a:tr h="995680">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1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95680">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Carbon</a:t>
                      </a:r>
                      <a:r>
                        <a:rPr lang="en-US" sz="2800" b="0" baseline="0" dirty="0">
                          <a:solidFill>
                            <a:srgbClr val="0000FF"/>
                          </a:solidFill>
                          <a:latin typeface="Times New Roman" panose="02020603050405020304" pitchFamily="18" charset="0"/>
                          <a:cs typeface="Times New Roman" panose="02020603050405020304" pitchFamily="18" charset="0"/>
                        </a:rPr>
                        <a:t> Dioxide</a:t>
                      </a: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CO</a:t>
                      </a:r>
                      <a:r>
                        <a:rPr lang="en-US" sz="2800" b="0" baseline="-2500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5680">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11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4526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03" y="76200"/>
            <a:ext cx="9023797" cy="3600986"/>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40.  If you had 2.45 liters of neon, of</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carbon dioxide, and propane (C</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gases, all at STP, which gas would act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MOST IDEAL?  </a:t>
            </a:r>
            <a:r>
              <a:rPr lang="en-US" sz="4000" dirty="0">
                <a:solidFill>
                  <a:srgbClr val="0000FF"/>
                </a:solidFill>
                <a:latin typeface="Times New Roman" panose="02020603050405020304" pitchFamily="18" charset="0"/>
                <a:cs typeface="Times New Roman" panose="02020603050405020304" pitchFamily="18" charset="0"/>
              </a:rPr>
              <a:t>Use the chart. </a:t>
            </a:r>
            <a:br>
              <a:rPr lang="en-US" sz="4000" dirty="0">
                <a:solidFill>
                  <a:srgbClr val="0000FF"/>
                </a:solidFill>
                <a:latin typeface="Times New Roman" panose="02020603050405020304" pitchFamily="18" charset="0"/>
                <a:cs typeface="Times New Roman" panose="02020603050405020304" pitchFamily="18" charset="0"/>
              </a:rPr>
            </a:br>
            <a:br>
              <a:rPr lang="en-US" sz="2000" dirty="0">
                <a:solidFill>
                  <a:prstClr val="black"/>
                </a:solidFill>
                <a:latin typeface="Comic Sans MS" panose="030F0702030302020204" pitchFamily="66" charset="0"/>
              </a:rPr>
            </a:br>
            <a:endParaRPr lang="en-US" sz="2000" dirty="0">
              <a:solidFill>
                <a:prstClr val="black"/>
              </a:solidFill>
              <a:latin typeface="Comic Sans MS" panose="030F0702030302020204" pitchFamily="66" charset="0"/>
            </a:endParaRPr>
          </a:p>
          <a:p>
            <a:endParaRPr lang="en-US" sz="2800" dirty="0">
              <a:solidFill>
                <a:srgbClr val="0000FF"/>
              </a:solidFill>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3D12FECA-D8A8-4D84-ACA5-6036C0192595}"/>
              </a:ext>
            </a:extLst>
          </p:cNvPr>
          <p:cNvGraphicFramePr>
            <a:graphicFrameLocks noGrp="1"/>
          </p:cNvGraphicFramePr>
          <p:nvPr>
            <p:extLst>
              <p:ext uri="{D42A27DB-BD31-4B8C-83A1-F6EECF244321}">
                <p14:modId xmlns:p14="http://schemas.microsoft.com/office/powerpoint/2010/main" val="811164503"/>
              </p:ext>
            </p:extLst>
          </p:nvPr>
        </p:nvGraphicFramePr>
        <p:xfrm>
          <a:off x="386903" y="2590800"/>
          <a:ext cx="8490396" cy="3931920"/>
        </p:xfrm>
        <a:graphic>
          <a:graphicData uri="http://schemas.openxmlformats.org/drawingml/2006/table">
            <a:tbl>
              <a:tblPr firstRow="1" bandRow="1">
                <a:tableStyleId>{5C22544A-7EE6-4342-B048-85BDC9FD1C3A}</a:tableStyleId>
              </a:tblPr>
              <a:tblGrid>
                <a:gridCol w="2122599">
                  <a:extLst>
                    <a:ext uri="{9D8B030D-6E8A-4147-A177-3AD203B41FA5}">
                      <a16:colId xmlns:a16="http://schemas.microsoft.com/office/drawing/2014/main" val="20000"/>
                    </a:ext>
                  </a:extLst>
                </a:gridCol>
                <a:gridCol w="2122599">
                  <a:extLst>
                    <a:ext uri="{9D8B030D-6E8A-4147-A177-3AD203B41FA5}">
                      <a16:colId xmlns:a16="http://schemas.microsoft.com/office/drawing/2014/main" val="20001"/>
                    </a:ext>
                  </a:extLst>
                </a:gridCol>
                <a:gridCol w="2122599">
                  <a:extLst>
                    <a:ext uri="{9D8B030D-6E8A-4147-A177-3AD203B41FA5}">
                      <a16:colId xmlns:a16="http://schemas.microsoft.com/office/drawing/2014/main" val="20002"/>
                    </a:ext>
                  </a:extLst>
                </a:gridCol>
                <a:gridCol w="2122599">
                  <a:extLst>
                    <a:ext uri="{9D8B030D-6E8A-4147-A177-3AD203B41FA5}">
                      <a16:colId xmlns:a16="http://schemas.microsoft.com/office/drawing/2014/main" val="20003"/>
                    </a:ext>
                  </a:extLst>
                </a:gridCol>
              </a:tblGrid>
              <a:tr h="523753">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Number </a:t>
                      </a:r>
                      <a:br>
                        <a:rPr lang="en-US" sz="2800" b="0" dirty="0">
                          <a:solidFill>
                            <a:srgbClr val="002060"/>
                          </a:solidFill>
                          <a:latin typeface="Times New Roman" panose="02020603050405020304" pitchFamily="18" charset="0"/>
                          <a:cs typeface="Times New Roman" panose="02020603050405020304" pitchFamily="18" charset="0"/>
                        </a:rPr>
                      </a:br>
                      <a:r>
                        <a:rPr lang="en-US" sz="2800" b="0" dirty="0">
                          <a:solidFill>
                            <a:srgbClr val="002060"/>
                          </a:solidFill>
                          <a:latin typeface="Times New Roman" panose="02020603050405020304" pitchFamily="18" charset="0"/>
                          <a:cs typeface="Times New Roman" panose="02020603050405020304" pitchFamily="18" charset="0"/>
                        </a:rPr>
                        <a:t>of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2060"/>
                          </a:solidFill>
                          <a:latin typeface="Times New Roman" panose="02020603050405020304" pitchFamily="18" charset="0"/>
                          <a:cs typeface="Times New Roman" panose="02020603050405020304" pitchFamily="18" charset="0"/>
                        </a:rPr>
                        <a:t>ranking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744888"/>
                  </a:ext>
                </a:extLst>
              </a:tr>
              <a:tr h="995680">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1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most ideal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95680">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Carbon</a:t>
                      </a:r>
                      <a:r>
                        <a:rPr lang="en-US" sz="2800" b="0" baseline="0" dirty="0">
                          <a:solidFill>
                            <a:srgbClr val="0000FF"/>
                          </a:solidFill>
                          <a:latin typeface="Times New Roman" panose="02020603050405020304" pitchFamily="18" charset="0"/>
                          <a:cs typeface="Times New Roman" panose="02020603050405020304" pitchFamily="18" charset="0"/>
                        </a:rPr>
                        <a:t> Dioxide</a:t>
                      </a: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CO</a:t>
                      </a:r>
                      <a:r>
                        <a:rPr lang="en-US" sz="2800" b="0" baseline="-25000"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3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dirty="0">
                          <a:solidFill>
                            <a:srgbClr val="0000FF"/>
                          </a:solidFill>
                          <a:latin typeface="Times New Roman" panose="02020603050405020304" pitchFamily="18" charset="0"/>
                          <a:cs typeface="Times New Roman" panose="02020603050405020304" pitchFamily="18" charset="0"/>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5680">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2800" b="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11 atoms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least ideal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74462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50769-9AB6-47D7-891D-D1028DF02073}"/>
              </a:ext>
            </a:extLst>
          </p:cNvPr>
          <p:cNvSpPr txBox="1"/>
          <p:nvPr/>
        </p:nvSpPr>
        <p:spPr>
          <a:xfrm>
            <a:off x="152400" y="228600"/>
            <a:ext cx="8915400" cy="6247864"/>
          </a:xfrm>
          <a:prstGeom prst="rect">
            <a:avLst/>
          </a:prstGeom>
          <a:noFill/>
        </p:spPr>
        <p:txBody>
          <a:bodyPr wrap="square" rtlCol="0">
            <a:spAutoFit/>
          </a:bodyPr>
          <a:lstStyle/>
          <a:p>
            <a:r>
              <a:rPr lang="en-US" sz="4400" dirty="0">
                <a:solidFill>
                  <a:srgbClr val="0000FF"/>
                </a:solidFill>
                <a:latin typeface="Times New Roman" panose="02020603050405020304" pitchFamily="18" charset="0"/>
                <a:cs typeface="Times New Roman" panose="02020603050405020304" pitchFamily="18" charset="0"/>
              </a:rPr>
              <a:t>41.  At the same temperature and pressure, the smallest gas particles would act “more ideally”  than the larger molecule gases. </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Since neon is made up of single atoms, it would be most ideal.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Propane (C</a:t>
            </a:r>
            <a:r>
              <a:rPr 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is the largest particle gas, it would be least ideal in this list.  </a:t>
            </a:r>
            <a:endParaRPr lang="en-US" sz="3600" dirty="0"/>
          </a:p>
        </p:txBody>
      </p:sp>
    </p:spTree>
    <p:extLst>
      <p:ext uri="{BB962C8B-B14F-4D97-AF65-F5344CB8AC3E}">
        <p14:creationId xmlns:p14="http://schemas.microsoft.com/office/powerpoint/2010/main" val="15848551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5232202"/>
          </a:xfrm>
          <a:prstGeom prst="rect">
            <a:avLst/>
          </a:prstGeom>
          <a:noFill/>
        </p:spPr>
        <p:txBody>
          <a:bodyPr wrap="square" rtlCol="0">
            <a:spAutoFit/>
          </a:bodyPr>
          <a:lstStyle/>
          <a:p>
            <a:pPr fontAlgn="auto">
              <a:spcBef>
                <a:spcPts val="0"/>
              </a:spcBef>
              <a:spcAft>
                <a:spcPts val="0"/>
              </a:spcAft>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quick reminder of pressure unit conversions..</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42.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Convert 1.06 atm into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millimeters of mercury</a:t>
            </a: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en-US" sz="2400" dirty="0">
              <a:solidFill>
                <a:srgbClr val="FF3300"/>
              </a:solidFill>
              <a:latin typeface="Times New Roman" panose="02020603050405020304" pitchFamily="18" charset="0"/>
              <a:cs typeface="Times New Roman" panose="02020603050405020304" pitchFamily="18" charset="0"/>
            </a:endParaRPr>
          </a:p>
          <a:p>
            <a:pP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43.</a:t>
            </a:r>
            <a:r>
              <a:rPr lang="en-US" sz="2400" dirty="0">
                <a:solidFill>
                  <a:srgbClr val="33CC33"/>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Change 844 mm of Hg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into kilopascals</a:t>
            </a:r>
          </a:p>
          <a:p>
            <a:r>
              <a:rPr lang="en-US" dirty="0"/>
              <a:t> </a:t>
            </a:r>
          </a:p>
        </p:txBody>
      </p:sp>
      <p:pic>
        <p:nvPicPr>
          <p:cNvPr id="1026" name="Picture 2" descr="Image result for stay calm and do the math"/>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3600" y="1447800"/>
            <a:ext cx="3027293" cy="371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91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1613</TotalTime>
  <Words>11238</Words>
  <Application>Microsoft Office PowerPoint</Application>
  <PresentationFormat>On-screen Show (4:3)</PresentationFormat>
  <Paragraphs>1083</Paragraphs>
  <Slides>161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161</vt:i4>
      </vt:variant>
    </vt:vector>
  </HeadingPairs>
  <TitlesOfParts>
    <vt:vector size="171" baseType="lpstr">
      <vt:lpstr>Arial</vt:lpstr>
      <vt:lpstr>Arial Black</vt:lpstr>
      <vt:lpstr>Calibri</vt:lpstr>
      <vt:lpstr>Comic Sans MS</vt:lpstr>
      <vt:lpstr>Lucida Console</vt:lpstr>
      <vt:lpstr>NewCaledonia</vt:lpstr>
      <vt:lpstr>Times New Roman</vt:lpstr>
      <vt:lpstr>Verdana</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Charlie</cp:lastModifiedBy>
  <cp:revision>257</cp:revision>
  <cp:lastPrinted>2015-06-05T23:17:47Z</cp:lastPrinted>
  <dcterms:created xsi:type="dcterms:W3CDTF">2012-11-04T18:37:25Z</dcterms:created>
  <dcterms:modified xsi:type="dcterms:W3CDTF">2022-02-02T02:20:31Z</dcterms:modified>
</cp:coreProperties>
</file>