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 id="2147483744" r:id="rId8"/>
    <p:sldMasterId id="2147483756" r:id="rId9"/>
    <p:sldMasterId id="2147483768" r:id="rId10"/>
    <p:sldMasterId id="2147483780" r:id="rId11"/>
    <p:sldMasterId id="2147483840" r:id="rId12"/>
    <p:sldMasterId id="2147483864" r:id="rId13"/>
    <p:sldMasterId id="2147483888" r:id="rId14"/>
    <p:sldMasterId id="2147483900" r:id="rId15"/>
    <p:sldMasterId id="2147483924" r:id="rId16"/>
    <p:sldMasterId id="2147483960" r:id="rId17"/>
    <p:sldMasterId id="2147483996" r:id="rId18"/>
    <p:sldMasterId id="2147484020" r:id="rId19"/>
    <p:sldMasterId id="2147484032" r:id="rId20"/>
    <p:sldMasterId id="2147484044" r:id="rId21"/>
    <p:sldMasterId id="2147484068" r:id="rId22"/>
    <p:sldMasterId id="2147484092" r:id="rId23"/>
    <p:sldMasterId id="2147484104" r:id="rId24"/>
    <p:sldMasterId id="2147484128" r:id="rId25"/>
    <p:sldMasterId id="2147484140" r:id="rId26"/>
  </p:sldMasterIdLst>
  <p:notesMasterIdLst>
    <p:notesMasterId r:id="rId195"/>
  </p:notesMasterIdLst>
  <p:sldIdLst>
    <p:sldId id="390" r:id="rId27"/>
    <p:sldId id="528" r:id="rId28"/>
    <p:sldId id="613" r:id="rId29"/>
    <p:sldId id="453" r:id="rId30"/>
    <p:sldId id="529" r:id="rId31"/>
    <p:sldId id="530" r:id="rId32"/>
    <p:sldId id="531" r:id="rId33"/>
    <p:sldId id="459" r:id="rId34"/>
    <p:sldId id="533" r:id="rId35"/>
    <p:sldId id="614" r:id="rId36"/>
    <p:sldId id="615" r:id="rId37"/>
    <p:sldId id="534" r:id="rId38"/>
    <p:sldId id="395" r:id="rId39"/>
    <p:sldId id="535" r:id="rId40"/>
    <p:sldId id="536" r:id="rId41"/>
    <p:sldId id="616" r:id="rId42"/>
    <p:sldId id="382" r:id="rId43"/>
    <p:sldId id="537" r:id="rId44"/>
    <p:sldId id="538" r:id="rId45"/>
    <p:sldId id="539" r:id="rId46"/>
    <p:sldId id="540" r:id="rId47"/>
    <p:sldId id="541" r:id="rId48"/>
    <p:sldId id="542" r:id="rId49"/>
    <p:sldId id="425" r:id="rId50"/>
    <p:sldId id="468" r:id="rId51"/>
    <p:sldId id="469" r:id="rId52"/>
    <p:sldId id="470" r:id="rId53"/>
    <p:sldId id="471" r:id="rId54"/>
    <p:sldId id="472" r:id="rId55"/>
    <p:sldId id="473" r:id="rId56"/>
    <p:sldId id="474" r:id="rId57"/>
    <p:sldId id="475" r:id="rId58"/>
    <p:sldId id="544" r:id="rId59"/>
    <p:sldId id="547" r:id="rId60"/>
    <p:sldId id="548" r:id="rId61"/>
    <p:sldId id="545" r:id="rId62"/>
    <p:sldId id="546" r:id="rId63"/>
    <p:sldId id="479" r:id="rId64"/>
    <p:sldId id="617" r:id="rId65"/>
    <p:sldId id="480" r:id="rId66"/>
    <p:sldId id="549" r:id="rId67"/>
    <p:sldId id="481" r:id="rId68"/>
    <p:sldId id="384" r:id="rId69"/>
    <p:sldId id="551" r:id="rId70"/>
    <p:sldId id="550" r:id="rId71"/>
    <p:sldId id="301" r:id="rId72"/>
    <p:sldId id="302" r:id="rId73"/>
    <p:sldId id="303" r:id="rId74"/>
    <p:sldId id="304" r:id="rId75"/>
    <p:sldId id="305" r:id="rId76"/>
    <p:sldId id="306" r:id="rId77"/>
    <p:sldId id="307" r:id="rId78"/>
    <p:sldId id="308" r:id="rId79"/>
    <p:sldId id="491" r:id="rId80"/>
    <p:sldId id="552" r:id="rId81"/>
    <p:sldId id="426" r:id="rId82"/>
    <p:sldId id="553" r:id="rId83"/>
    <p:sldId id="314" r:id="rId84"/>
    <p:sldId id="554" r:id="rId85"/>
    <p:sldId id="427" r:id="rId86"/>
    <p:sldId id="315" r:id="rId87"/>
    <p:sldId id="428" r:id="rId88"/>
    <p:sldId id="555" r:id="rId89"/>
    <p:sldId id="318" r:id="rId90"/>
    <p:sldId id="319" r:id="rId91"/>
    <p:sldId id="421" r:id="rId92"/>
    <p:sldId id="493" r:id="rId93"/>
    <p:sldId id="557" r:id="rId94"/>
    <p:sldId id="322" r:id="rId95"/>
    <p:sldId id="330" r:id="rId96"/>
    <p:sldId id="331" r:id="rId97"/>
    <p:sldId id="429" r:id="rId98"/>
    <p:sldId id="495" r:id="rId99"/>
    <p:sldId id="373" r:id="rId100"/>
    <p:sldId id="496" r:id="rId101"/>
    <p:sldId id="558" r:id="rId102"/>
    <p:sldId id="332" r:id="rId103"/>
    <p:sldId id="498" r:id="rId104"/>
    <p:sldId id="334" r:id="rId105"/>
    <p:sldId id="618" r:id="rId106"/>
    <p:sldId id="336" r:id="rId107"/>
    <p:sldId id="500" r:id="rId108"/>
    <p:sldId id="337" r:id="rId109"/>
    <p:sldId id="442" r:id="rId110"/>
    <p:sldId id="447" r:id="rId111"/>
    <p:sldId id="445" r:id="rId112"/>
    <p:sldId id="446" r:id="rId113"/>
    <p:sldId id="443" r:id="rId114"/>
    <p:sldId id="444" r:id="rId115"/>
    <p:sldId id="338" r:id="rId116"/>
    <p:sldId id="339" r:id="rId117"/>
    <p:sldId id="560" r:id="rId118"/>
    <p:sldId id="563" r:id="rId119"/>
    <p:sldId id="375" r:id="rId120"/>
    <p:sldId id="341" r:id="rId121"/>
    <p:sldId id="561" r:id="rId122"/>
    <p:sldId id="562" r:id="rId123"/>
    <p:sldId id="346" r:id="rId124"/>
    <p:sldId id="564" r:id="rId125"/>
    <p:sldId id="565" r:id="rId126"/>
    <p:sldId id="567" r:id="rId127"/>
    <p:sldId id="568" r:id="rId128"/>
    <p:sldId id="569" r:id="rId129"/>
    <p:sldId id="570" r:id="rId130"/>
    <p:sldId id="571" r:id="rId131"/>
    <p:sldId id="572" r:id="rId132"/>
    <p:sldId id="573" r:id="rId133"/>
    <p:sldId id="574" r:id="rId134"/>
    <p:sldId id="575" r:id="rId135"/>
    <p:sldId id="348" r:id="rId136"/>
    <p:sldId id="589" r:id="rId137"/>
    <p:sldId id="582" r:id="rId138"/>
    <p:sldId id="583" r:id="rId139"/>
    <p:sldId id="584" r:id="rId140"/>
    <p:sldId id="585" r:id="rId141"/>
    <p:sldId id="586" r:id="rId142"/>
    <p:sldId id="587" r:id="rId143"/>
    <p:sldId id="588" r:id="rId144"/>
    <p:sldId id="449" r:id="rId145"/>
    <p:sldId id="351" r:id="rId146"/>
    <p:sldId id="590" r:id="rId147"/>
    <p:sldId id="591" r:id="rId148"/>
    <p:sldId id="592" r:id="rId149"/>
    <p:sldId id="593" r:id="rId150"/>
    <p:sldId id="594" r:id="rId151"/>
    <p:sldId id="595" r:id="rId152"/>
    <p:sldId id="596" r:id="rId153"/>
    <p:sldId id="597" r:id="rId154"/>
    <p:sldId id="598" r:id="rId155"/>
    <p:sldId id="353" r:id="rId156"/>
    <p:sldId id="356" r:id="rId157"/>
    <p:sldId id="521" r:id="rId158"/>
    <p:sldId id="522" r:id="rId159"/>
    <p:sldId id="599" r:id="rId160"/>
    <p:sldId id="361" r:id="rId161"/>
    <p:sldId id="600" r:id="rId162"/>
    <p:sldId id="362" r:id="rId163"/>
    <p:sldId id="363" r:id="rId164"/>
    <p:sldId id="365" r:id="rId165"/>
    <p:sldId id="601" r:id="rId166"/>
    <p:sldId id="377" r:id="rId167"/>
    <p:sldId id="524" r:id="rId168"/>
    <p:sldId id="602" r:id="rId169"/>
    <p:sldId id="619" r:id="rId170"/>
    <p:sldId id="420" r:id="rId171"/>
    <p:sldId id="603" r:id="rId172"/>
    <p:sldId id="370" r:id="rId173"/>
    <p:sldId id="371" r:id="rId174"/>
    <p:sldId id="398" r:id="rId175"/>
    <p:sldId id="604" r:id="rId176"/>
    <p:sldId id="605" r:id="rId177"/>
    <p:sldId id="606" r:id="rId178"/>
    <p:sldId id="402" r:id="rId179"/>
    <p:sldId id="431" r:id="rId180"/>
    <p:sldId id="404" r:id="rId181"/>
    <p:sldId id="607" r:id="rId182"/>
    <p:sldId id="410" r:id="rId183"/>
    <p:sldId id="411" r:id="rId184"/>
    <p:sldId id="412" r:id="rId185"/>
    <p:sldId id="608" r:id="rId186"/>
    <p:sldId id="414" r:id="rId187"/>
    <p:sldId id="609" r:id="rId188"/>
    <p:sldId id="416" r:id="rId189"/>
    <p:sldId id="610" r:id="rId190"/>
    <p:sldId id="611" r:id="rId191"/>
    <p:sldId id="612" r:id="rId192"/>
    <p:sldId id="419" r:id="rId193"/>
    <p:sldId id="440" r:id="rId19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FEE6FB"/>
    <a:srgbClr val="003399"/>
    <a:srgbClr val="FFFFCC"/>
    <a:srgbClr val="FFFF66"/>
    <a:srgbClr val="FFABAB"/>
    <a:srgbClr val="C5FFE2"/>
    <a:srgbClr val="CC0066"/>
    <a:srgbClr val="C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3342" autoAdjust="0"/>
  </p:normalViewPr>
  <p:slideViewPr>
    <p:cSldViewPr>
      <p:cViewPr varScale="1">
        <p:scale>
          <a:sx n="80" d="100"/>
          <a:sy n="80"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63" Type="http://schemas.openxmlformats.org/officeDocument/2006/relationships/slide" Target="slides/slide37.xml"/><Relationship Id="rId84" Type="http://schemas.openxmlformats.org/officeDocument/2006/relationships/slide" Target="slides/slide58.xml"/><Relationship Id="rId138" Type="http://schemas.openxmlformats.org/officeDocument/2006/relationships/slide" Target="slides/slide112.xml"/><Relationship Id="rId159" Type="http://schemas.openxmlformats.org/officeDocument/2006/relationships/slide" Target="slides/slide133.xml"/><Relationship Id="rId170" Type="http://schemas.openxmlformats.org/officeDocument/2006/relationships/slide" Target="slides/slide144.xml"/><Relationship Id="rId191" Type="http://schemas.openxmlformats.org/officeDocument/2006/relationships/slide" Target="slides/slide165.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53" Type="http://schemas.openxmlformats.org/officeDocument/2006/relationships/slide" Target="slides/slide27.xml"/><Relationship Id="rId74" Type="http://schemas.openxmlformats.org/officeDocument/2006/relationships/slide" Target="slides/slide48.xml"/><Relationship Id="rId128" Type="http://schemas.openxmlformats.org/officeDocument/2006/relationships/slide" Target="slides/slide102.xml"/><Relationship Id="rId149" Type="http://schemas.openxmlformats.org/officeDocument/2006/relationships/slide" Target="slides/slide123.xml"/><Relationship Id="rId5" Type="http://schemas.openxmlformats.org/officeDocument/2006/relationships/slideMaster" Target="slideMasters/slideMaster5.xml"/><Relationship Id="rId95" Type="http://schemas.openxmlformats.org/officeDocument/2006/relationships/slide" Target="slides/slide69.xml"/><Relationship Id="rId160" Type="http://schemas.openxmlformats.org/officeDocument/2006/relationships/slide" Target="slides/slide134.xml"/><Relationship Id="rId181" Type="http://schemas.openxmlformats.org/officeDocument/2006/relationships/slide" Target="slides/slide155.xml"/><Relationship Id="rId22" Type="http://schemas.openxmlformats.org/officeDocument/2006/relationships/slideMaster" Target="slideMasters/slideMaster22.xml"/><Relationship Id="rId43" Type="http://schemas.openxmlformats.org/officeDocument/2006/relationships/slide" Target="slides/slide17.xml"/><Relationship Id="rId64" Type="http://schemas.openxmlformats.org/officeDocument/2006/relationships/slide" Target="slides/slide38.xml"/><Relationship Id="rId118" Type="http://schemas.openxmlformats.org/officeDocument/2006/relationships/slide" Target="slides/slide92.xml"/><Relationship Id="rId139" Type="http://schemas.openxmlformats.org/officeDocument/2006/relationships/slide" Target="slides/slide113.xml"/><Relationship Id="rId85" Type="http://schemas.openxmlformats.org/officeDocument/2006/relationships/slide" Target="slides/slide59.xml"/><Relationship Id="rId150" Type="http://schemas.openxmlformats.org/officeDocument/2006/relationships/slide" Target="slides/slide124.xml"/><Relationship Id="rId171" Type="http://schemas.openxmlformats.org/officeDocument/2006/relationships/slide" Target="slides/slide145.xml"/><Relationship Id="rId192" Type="http://schemas.openxmlformats.org/officeDocument/2006/relationships/slide" Target="slides/slide166.xml"/><Relationship Id="rId12" Type="http://schemas.openxmlformats.org/officeDocument/2006/relationships/slideMaster" Target="slideMasters/slideMaster12.xml"/><Relationship Id="rId33" Type="http://schemas.openxmlformats.org/officeDocument/2006/relationships/slide" Target="slides/slide7.xml"/><Relationship Id="rId108" Type="http://schemas.openxmlformats.org/officeDocument/2006/relationships/slide" Target="slides/slide82.xml"/><Relationship Id="rId129" Type="http://schemas.openxmlformats.org/officeDocument/2006/relationships/slide" Target="slides/slide103.xml"/><Relationship Id="rId54" Type="http://schemas.openxmlformats.org/officeDocument/2006/relationships/slide" Target="slides/slide28.xml"/><Relationship Id="rId75" Type="http://schemas.openxmlformats.org/officeDocument/2006/relationships/slide" Target="slides/slide49.xml"/><Relationship Id="rId96" Type="http://schemas.openxmlformats.org/officeDocument/2006/relationships/slide" Target="slides/slide70.xml"/><Relationship Id="rId140" Type="http://schemas.openxmlformats.org/officeDocument/2006/relationships/slide" Target="slides/slide114.xml"/><Relationship Id="rId161" Type="http://schemas.openxmlformats.org/officeDocument/2006/relationships/slide" Target="slides/slide135.xml"/><Relationship Id="rId182" Type="http://schemas.openxmlformats.org/officeDocument/2006/relationships/slide" Target="slides/slide156.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93.xml"/><Relationship Id="rId44" Type="http://schemas.openxmlformats.org/officeDocument/2006/relationships/slide" Target="slides/slide18.xml"/><Relationship Id="rId65" Type="http://schemas.openxmlformats.org/officeDocument/2006/relationships/slide" Target="slides/slide39.xml"/><Relationship Id="rId86" Type="http://schemas.openxmlformats.org/officeDocument/2006/relationships/slide" Target="slides/slide60.xml"/><Relationship Id="rId130" Type="http://schemas.openxmlformats.org/officeDocument/2006/relationships/slide" Target="slides/slide104.xml"/><Relationship Id="rId151" Type="http://schemas.openxmlformats.org/officeDocument/2006/relationships/slide" Target="slides/slide125.xml"/><Relationship Id="rId172" Type="http://schemas.openxmlformats.org/officeDocument/2006/relationships/slide" Target="slides/slide146.xml"/><Relationship Id="rId193" Type="http://schemas.openxmlformats.org/officeDocument/2006/relationships/slide" Target="slides/slide167.xml"/><Relationship Id="rId13" Type="http://schemas.openxmlformats.org/officeDocument/2006/relationships/slideMaster" Target="slideMasters/slideMaster13.xml"/><Relationship Id="rId109" Type="http://schemas.openxmlformats.org/officeDocument/2006/relationships/slide" Target="slides/slide83.xml"/><Relationship Id="rId34" Type="http://schemas.openxmlformats.org/officeDocument/2006/relationships/slide" Target="slides/slide8.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20" Type="http://schemas.openxmlformats.org/officeDocument/2006/relationships/slide" Target="slides/slide94.xml"/><Relationship Id="rId141"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162" Type="http://schemas.openxmlformats.org/officeDocument/2006/relationships/slide" Target="slides/slide136.xml"/><Relationship Id="rId183"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178" Type="http://schemas.openxmlformats.org/officeDocument/2006/relationships/slide" Target="slides/slide152.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73" Type="http://schemas.openxmlformats.org/officeDocument/2006/relationships/slide" Target="slides/slide147.xml"/><Relationship Id="rId194" Type="http://schemas.openxmlformats.org/officeDocument/2006/relationships/slide" Target="slides/slide168.xml"/><Relationship Id="rId199"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168" Type="http://schemas.openxmlformats.org/officeDocument/2006/relationships/slide" Target="slides/slide142.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slide" Target="slides/slide137.xml"/><Relationship Id="rId184" Type="http://schemas.openxmlformats.org/officeDocument/2006/relationships/slide" Target="slides/slide158.xml"/><Relationship Id="rId189" Type="http://schemas.openxmlformats.org/officeDocument/2006/relationships/slide" Target="slides/slide16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 Id="rId174" Type="http://schemas.openxmlformats.org/officeDocument/2006/relationships/slide" Target="slides/slide148.xml"/><Relationship Id="rId179" Type="http://schemas.openxmlformats.org/officeDocument/2006/relationships/slide" Target="slides/slide153.xml"/><Relationship Id="rId195" Type="http://schemas.openxmlformats.org/officeDocument/2006/relationships/notesMaster" Target="notesMasters/notesMaster1.xml"/><Relationship Id="rId190" Type="http://schemas.openxmlformats.org/officeDocument/2006/relationships/slide" Target="slides/slide164.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43" Type="http://schemas.openxmlformats.org/officeDocument/2006/relationships/slide" Target="slides/slide117.xml"/><Relationship Id="rId148" Type="http://schemas.openxmlformats.org/officeDocument/2006/relationships/slide" Target="slides/slide122.xml"/><Relationship Id="rId164" Type="http://schemas.openxmlformats.org/officeDocument/2006/relationships/slide" Target="slides/slide138.xml"/><Relationship Id="rId169" Type="http://schemas.openxmlformats.org/officeDocument/2006/relationships/slide" Target="slides/slide143.xml"/><Relationship Id="rId185"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4.xml"/><Relationship Id="rId26" Type="http://schemas.openxmlformats.org/officeDocument/2006/relationships/slideMaster" Target="slideMasters/slideMaster26.xml"/><Relationship Id="rId47" Type="http://schemas.openxmlformats.org/officeDocument/2006/relationships/slide" Target="slides/slide21.xml"/><Relationship Id="rId68" Type="http://schemas.openxmlformats.org/officeDocument/2006/relationships/slide" Target="slides/slide42.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54" Type="http://schemas.openxmlformats.org/officeDocument/2006/relationships/slide" Target="slides/slide128.xml"/><Relationship Id="rId175" Type="http://schemas.openxmlformats.org/officeDocument/2006/relationships/slide" Target="slides/slide149.xml"/><Relationship Id="rId196" Type="http://schemas.openxmlformats.org/officeDocument/2006/relationships/presProps" Target="presProps.xml"/><Relationship Id="rId16" Type="http://schemas.openxmlformats.org/officeDocument/2006/relationships/slideMaster" Target="slideMasters/slideMaster16.xml"/><Relationship Id="rId37" Type="http://schemas.openxmlformats.org/officeDocument/2006/relationships/slide" Target="slides/slide11.xml"/><Relationship Id="rId58" Type="http://schemas.openxmlformats.org/officeDocument/2006/relationships/slide" Target="slides/slide32.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44" Type="http://schemas.openxmlformats.org/officeDocument/2006/relationships/slide" Target="slides/slide118.xml"/><Relationship Id="rId90" Type="http://schemas.openxmlformats.org/officeDocument/2006/relationships/slide" Target="slides/slide64.xml"/><Relationship Id="rId165" Type="http://schemas.openxmlformats.org/officeDocument/2006/relationships/slide" Target="slides/slide139.xml"/><Relationship Id="rId186" Type="http://schemas.openxmlformats.org/officeDocument/2006/relationships/slide" Target="slides/slide160.xml"/><Relationship Id="rId27" Type="http://schemas.openxmlformats.org/officeDocument/2006/relationships/slide" Target="slides/slide1.xml"/><Relationship Id="rId48" Type="http://schemas.openxmlformats.org/officeDocument/2006/relationships/slide" Target="slides/slide22.xml"/><Relationship Id="rId69" Type="http://schemas.openxmlformats.org/officeDocument/2006/relationships/slide" Target="slides/slide43.xml"/><Relationship Id="rId113" Type="http://schemas.openxmlformats.org/officeDocument/2006/relationships/slide" Target="slides/slide87.xml"/><Relationship Id="rId134" Type="http://schemas.openxmlformats.org/officeDocument/2006/relationships/slide" Target="slides/slide108.xml"/><Relationship Id="rId80" Type="http://schemas.openxmlformats.org/officeDocument/2006/relationships/slide" Target="slides/slide54.xml"/><Relationship Id="rId155" Type="http://schemas.openxmlformats.org/officeDocument/2006/relationships/slide" Target="slides/slide129.xml"/><Relationship Id="rId176" Type="http://schemas.openxmlformats.org/officeDocument/2006/relationships/slide" Target="slides/slide150.xml"/><Relationship Id="rId197" Type="http://schemas.openxmlformats.org/officeDocument/2006/relationships/viewProps" Target="viewProps.xml"/><Relationship Id="rId17" Type="http://schemas.openxmlformats.org/officeDocument/2006/relationships/slideMaster" Target="slideMasters/slideMaster1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24" Type="http://schemas.openxmlformats.org/officeDocument/2006/relationships/slide" Target="slides/slide98.xml"/><Relationship Id="rId70" Type="http://schemas.openxmlformats.org/officeDocument/2006/relationships/slide" Target="slides/slide44.xml"/><Relationship Id="rId91" Type="http://schemas.openxmlformats.org/officeDocument/2006/relationships/slide" Target="slides/slide65.xml"/><Relationship Id="rId145" Type="http://schemas.openxmlformats.org/officeDocument/2006/relationships/slide" Target="slides/slide119.xml"/><Relationship Id="rId166" Type="http://schemas.openxmlformats.org/officeDocument/2006/relationships/slide" Target="slides/slide140.xml"/><Relationship Id="rId187" Type="http://schemas.openxmlformats.org/officeDocument/2006/relationships/slide" Target="slides/slide161.xml"/><Relationship Id="rId1" Type="http://schemas.openxmlformats.org/officeDocument/2006/relationships/slideMaster" Target="slideMasters/slideMaster1.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60" Type="http://schemas.openxmlformats.org/officeDocument/2006/relationships/slide" Target="slides/slide34.xml"/><Relationship Id="rId81" Type="http://schemas.openxmlformats.org/officeDocument/2006/relationships/slide" Target="slides/slide55.xml"/><Relationship Id="rId135" Type="http://schemas.openxmlformats.org/officeDocument/2006/relationships/slide" Target="slides/slide109.xml"/><Relationship Id="rId156" Type="http://schemas.openxmlformats.org/officeDocument/2006/relationships/slide" Target="slides/slide130.xml"/><Relationship Id="rId177" Type="http://schemas.openxmlformats.org/officeDocument/2006/relationships/slide" Target="slides/slide151.xml"/><Relationship Id="rId198" Type="http://schemas.openxmlformats.org/officeDocument/2006/relationships/theme" Target="theme/theme1.xml"/><Relationship Id="rId18" Type="http://schemas.openxmlformats.org/officeDocument/2006/relationships/slideMaster" Target="slideMasters/slideMaster18.xml"/><Relationship Id="rId39" Type="http://schemas.openxmlformats.org/officeDocument/2006/relationships/slide" Target="slides/slide13.xml"/><Relationship Id="rId50" Type="http://schemas.openxmlformats.org/officeDocument/2006/relationships/slide" Target="slides/slide24.xml"/><Relationship Id="rId104" Type="http://schemas.openxmlformats.org/officeDocument/2006/relationships/slide" Target="slides/slide78.xml"/><Relationship Id="rId125" Type="http://schemas.openxmlformats.org/officeDocument/2006/relationships/slide" Target="slides/slide99.xml"/><Relationship Id="rId146" Type="http://schemas.openxmlformats.org/officeDocument/2006/relationships/slide" Target="slides/slide120.xml"/><Relationship Id="rId167" Type="http://schemas.openxmlformats.org/officeDocument/2006/relationships/slide" Target="slides/slide141.xml"/><Relationship Id="rId188" Type="http://schemas.openxmlformats.org/officeDocument/2006/relationships/slide" Target="slides/slide1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2D2AC-7CEB-49B3-8FFB-667BE6FDA55E}" type="datetimeFigureOut">
              <a:rPr lang="en-US" smtClean="0"/>
              <a:t>4/1/2023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650A9-B8BE-4400-B12E-21E450937FF4}" type="slidenum">
              <a:rPr lang="en-US" smtClean="0"/>
              <a:t>‹#›</a:t>
            </a:fld>
            <a:endParaRPr lang="en-US"/>
          </a:p>
        </p:txBody>
      </p:sp>
    </p:spTree>
    <p:extLst>
      <p:ext uri="{BB962C8B-B14F-4D97-AF65-F5344CB8AC3E}">
        <p14:creationId xmlns:p14="http://schemas.microsoft.com/office/powerpoint/2010/main" val="37182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120</a:t>
            </a:fld>
            <a:endParaRPr lang="en-US"/>
          </a:p>
        </p:txBody>
      </p:sp>
    </p:spTree>
    <p:extLst>
      <p:ext uri="{BB962C8B-B14F-4D97-AF65-F5344CB8AC3E}">
        <p14:creationId xmlns:p14="http://schemas.microsoft.com/office/powerpoint/2010/main" val="243423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129</a:t>
            </a:fld>
            <a:endParaRPr lang="en-US"/>
          </a:p>
        </p:txBody>
      </p:sp>
    </p:spTree>
    <p:extLst>
      <p:ext uri="{BB962C8B-B14F-4D97-AF65-F5344CB8AC3E}">
        <p14:creationId xmlns:p14="http://schemas.microsoft.com/office/powerpoint/2010/main" val="200983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121</a:t>
            </a:fld>
            <a:endParaRPr lang="en-US"/>
          </a:p>
        </p:txBody>
      </p:sp>
    </p:spTree>
    <p:extLst>
      <p:ext uri="{BB962C8B-B14F-4D97-AF65-F5344CB8AC3E}">
        <p14:creationId xmlns:p14="http://schemas.microsoft.com/office/powerpoint/2010/main" val="96739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122</a:t>
            </a:fld>
            <a:endParaRPr lang="en-US"/>
          </a:p>
        </p:txBody>
      </p:sp>
    </p:spTree>
    <p:extLst>
      <p:ext uri="{BB962C8B-B14F-4D97-AF65-F5344CB8AC3E}">
        <p14:creationId xmlns:p14="http://schemas.microsoft.com/office/powerpoint/2010/main" val="93073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123</a:t>
            </a:fld>
            <a:endParaRPr lang="en-US"/>
          </a:p>
        </p:txBody>
      </p:sp>
    </p:spTree>
    <p:extLst>
      <p:ext uri="{BB962C8B-B14F-4D97-AF65-F5344CB8AC3E}">
        <p14:creationId xmlns:p14="http://schemas.microsoft.com/office/powerpoint/2010/main" val="409549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124</a:t>
            </a:fld>
            <a:endParaRPr lang="en-US"/>
          </a:p>
        </p:txBody>
      </p:sp>
    </p:spTree>
    <p:extLst>
      <p:ext uri="{BB962C8B-B14F-4D97-AF65-F5344CB8AC3E}">
        <p14:creationId xmlns:p14="http://schemas.microsoft.com/office/powerpoint/2010/main" val="6159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125</a:t>
            </a:fld>
            <a:endParaRPr lang="en-US"/>
          </a:p>
        </p:txBody>
      </p:sp>
    </p:spTree>
    <p:extLst>
      <p:ext uri="{BB962C8B-B14F-4D97-AF65-F5344CB8AC3E}">
        <p14:creationId xmlns:p14="http://schemas.microsoft.com/office/powerpoint/2010/main" val="307185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126</a:t>
            </a:fld>
            <a:endParaRPr lang="en-US"/>
          </a:p>
        </p:txBody>
      </p:sp>
    </p:spTree>
    <p:extLst>
      <p:ext uri="{BB962C8B-B14F-4D97-AF65-F5344CB8AC3E}">
        <p14:creationId xmlns:p14="http://schemas.microsoft.com/office/powerpoint/2010/main" val="36375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127</a:t>
            </a:fld>
            <a:endParaRPr lang="en-US"/>
          </a:p>
        </p:txBody>
      </p:sp>
    </p:spTree>
    <p:extLst>
      <p:ext uri="{BB962C8B-B14F-4D97-AF65-F5344CB8AC3E}">
        <p14:creationId xmlns:p14="http://schemas.microsoft.com/office/powerpoint/2010/main" val="240469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A650A9-B8BE-4400-B12E-21E450937FF4}" type="slidenum">
              <a:rPr lang="en-US" smtClean="0"/>
              <a:t>128</a:t>
            </a:fld>
            <a:endParaRPr lang="en-US"/>
          </a:p>
        </p:txBody>
      </p:sp>
    </p:spTree>
    <p:extLst>
      <p:ext uri="{BB962C8B-B14F-4D97-AF65-F5344CB8AC3E}">
        <p14:creationId xmlns:p14="http://schemas.microsoft.com/office/powerpoint/2010/main" val="34167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C7AD564-12A8-4455-8AB0-1B702EF1221A}" type="slidenum">
              <a:rPr lang="en-US" altLang="en-US"/>
              <a:pPr/>
              <a:t>‹#›</a:t>
            </a:fld>
            <a:endParaRPr lang="en-US" altLang="en-US"/>
          </a:p>
        </p:txBody>
      </p:sp>
    </p:spTree>
    <p:extLst>
      <p:ext uri="{BB962C8B-B14F-4D97-AF65-F5344CB8AC3E}">
        <p14:creationId xmlns:p14="http://schemas.microsoft.com/office/powerpoint/2010/main" val="122564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F40E588-B1D2-4500-8EA4-EBF782F1186F}" type="slidenum">
              <a:rPr lang="en-US" altLang="en-US"/>
              <a:pPr/>
              <a:t>‹#›</a:t>
            </a:fld>
            <a:endParaRPr lang="en-US" altLang="en-US"/>
          </a:p>
        </p:txBody>
      </p:sp>
    </p:spTree>
    <p:extLst>
      <p:ext uri="{BB962C8B-B14F-4D97-AF65-F5344CB8AC3E}">
        <p14:creationId xmlns:p14="http://schemas.microsoft.com/office/powerpoint/2010/main" val="15568886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A43EF09-CD27-4F4B-A569-B9A8F11655DD}" type="slidenum">
              <a:rPr lang="en-US" altLang="en-US"/>
              <a:pPr/>
              <a:t>‹#›</a:t>
            </a:fld>
            <a:endParaRPr lang="en-US" altLang="en-US"/>
          </a:p>
        </p:txBody>
      </p:sp>
    </p:spTree>
    <p:extLst>
      <p:ext uri="{BB962C8B-B14F-4D97-AF65-F5344CB8AC3E}">
        <p14:creationId xmlns:p14="http://schemas.microsoft.com/office/powerpoint/2010/main" val="36099042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55694A9-7C0F-466C-A0CE-9D09DB1250B8}" type="slidenum">
              <a:rPr lang="en-US" altLang="en-US"/>
              <a:pPr/>
              <a:t>‹#›</a:t>
            </a:fld>
            <a:endParaRPr lang="en-US" altLang="en-US"/>
          </a:p>
        </p:txBody>
      </p:sp>
    </p:spTree>
    <p:extLst>
      <p:ext uri="{BB962C8B-B14F-4D97-AF65-F5344CB8AC3E}">
        <p14:creationId xmlns:p14="http://schemas.microsoft.com/office/powerpoint/2010/main" val="31475906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2666699-4054-4160-9F13-0D34F5D65984}" type="slidenum">
              <a:rPr lang="en-US" altLang="en-US"/>
              <a:pPr/>
              <a:t>‹#›</a:t>
            </a:fld>
            <a:endParaRPr lang="en-US" altLang="en-US"/>
          </a:p>
        </p:txBody>
      </p:sp>
    </p:spTree>
    <p:extLst>
      <p:ext uri="{BB962C8B-B14F-4D97-AF65-F5344CB8AC3E}">
        <p14:creationId xmlns:p14="http://schemas.microsoft.com/office/powerpoint/2010/main" val="24395245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A6907D-6E4D-4B3C-B063-FCB8AE7324BD}" type="slidenum">
              <a:rPr lang="en-US" altLang="en-US"/>
              <a:pPr/>
              <a:t>‹#›</a:t>
            </a:fld>
            <a:endParaRPr lang="en-US" altLang="en-US"/>
          </a:p>
        </p:txBody>
      </p:sp>
    </p:spTree>
    <p:extLst>
      <p:ext uri="{BB962C8B-B14F-4D97-AF65-F5344CB8AC3E}">
        <p14:creationId xmlns:p14="http://schemas.microsoft.com/office/powerpoint/2010/main" val="15404241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1384DFF-710A-4F4D-BA26-8F69CF2EEF95}" type="slidenum">
              <a:rPr lang="en-US" altLang="en-US"/>
              <a:pPr/>
              <a:t>‹#›</a:t>
            </a:fld>
            <a:endParaRPr lang="en-US" altLang="en-US"/>
          </a:p>
        </p:txBody>
      </p:sp>
    </p:spTree>
    <p:extLst>
      <p:ext uri="{BB962C8B-B14F-4D97-AF65-F5344CB8AC3E}">
        <p14:creationId xmlns:p14="http://schemas.microsoft.com/office/powerpoint/2010/main" val="39583343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FB37A7E-B092-488A-9C46-A81671FCD151}" type="slidenum">
              <a:rPr lang="en-US" altLang="en-US"/>
              <a:pPr/>
              <a:t>‹#›</a:t>
            </a:fld>
            <a:endParaRPr lang="en-US" altLang="en-US"/>
          </a:p>
        </p:txBody>
      </p:sp>
    </p:spTree>
    <p:extLst>
      <p:ext uri="{BB962C8B-B14F-4D97-AF65-F5344CB8AC3E}">
        <p14:creationId xmlns:p14="http://schemas.microsoft.com/office/powerpoint/2010/main" val="58284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14E87C6-6985-45BF-AC61-4C64218E0AC4}" type="slidenum">
              <a:rPr lang="en-US" altLang="en-US"/>
              <a:pPr/>
              <a:t>‹#›</a:t>
            </a:fld>
            <a:endParaRPr lang="en-US" altLang="en-US"/>
          </a:p>
        </p:txBody>
      </p:sp>
    </p:spTree>
    <p:extLst>
      <p:ext uri="{BB962C8B-B14F-4D97-AF65-F5344CB8AC3E}">
        <p14:creationId xmlns:p14="http://schemas.microsoft.com/office/powerpoint/2010/main" val="3359275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0386455-C363-4EBE-A33A-AA4FA58417E2}" type="slidenum">
              <a:rPr lang="en-US" altLang="en-US"/>
              <a:pPr/>
              <a:t>‹#›</a:t>
            </a:fld>
            <a:endParaRPr lang="en-US" altLang="en-US"/>
          </a:p>
        </p:txBody>
      </p:sp>
    </p:spTree>
    <p:extLst>
      <p:ext uri="{BB962C8B-B14F-4D97-AF65-F5344CB8AC3E}">
        <p14:creationId xmlns:p14="http://schemas.microsoft.com/office/powerpoint/2010/main" val="28060355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D355616-6B3E-4461-B801-9D133AEE78BC}" type="slidenum">
              <a:rPr lang="en-US" altLang="en-US"/>
              <a:pPr/>
              <a:t>‹#›</a:t>
            </a:fld>
            <a:endParaRPr lang="en-US" altLang="en-US"/>
          </a:p>
        </p:txBody>
      </p:sp>
    </p:spTree>
    <p:extLst>
      <p:ext uri="{BB962C8B-B14F-4D97-AF65-F5344CB8AC3E}">
        <p14:creationId xmlns:p14="http://schemas.microsoft.com/office/powerpoint/2010/main" val="39179473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E06D837-DB82-41B4-9C71-510EB6C1D861}" type="slidenum">
              <a:rPr lang="en-US" altLang="en-US"/>
              <a:pPr/>
              <a:t>‹#›</a:t>
            </a:fld>
            <a:endParaRPr lang="en-US" altLang="en-US"/>
          </a:p>
        </p:txBody>
      </p:sp>
    </p:spTree>
    <p:extLst>
      <p:ext uri="{BB962C8B-B14F-4D97-AF65-F5344CB8AC3E}">
        <p14:creationId xmlns:p14="http://schemas.microsoft.com/office/powerpoint/2010/main" val="126771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7661926-3188-4DB8-8DD9-177D6B385CCA}" type="slidenum">
              <a:rPr lang="en-US" altLang="en-US"/>
              <a:pPr/>
              <a:t>‹#›</a:t>
            </a:fld>
            <a:endParaRPr lang="en-US" altLang="en-US"/>
          </a:p>
        </p:txBody>
      </p:sp>
    </p:spTree>
    <p:extLst>
      <p:ext uri="{BB962C8B-B14F-4D97-AF65-F5344CB8AC3E}">
        <p14:creationId xmlns:p14="http://schemas.microsoft.com/office/powerpoint/2010/main" val="39685064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D8C3F07-55B2-4538-B95E-7BADC6F89BB9}" type="slidenum">
              <a:rPr lang="en-US" altLang="en-US"/>
              <a:pPr/>
              <a:t>‹#›</a:t>
            </a:fld>
            <a:endParaRPr lang="en-US" altLang="en-US"/>
          </a:p>
        </p:txBody>
      </p:sp>
    </p:spTree>
    <p:extLst>
      <p:ext uri="{BB962C8B-B14F-4D97-AF65-F5344CB8AC3E}">
        <p14:creationId xmlns:p14="http://schemas.microsoft.com/office/powerpoint/2010/main" val="8756103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3D2A0B9-F4A9-4D7F-92E5-F558BF5EB69E}" type="slidenum">
              <a:rPr lang="en-US" altLang="en-US"/>
              <a:pPr/>
              <a:t>‹#›</a:t>
            </a:fld>
            <a:endParaRPr lang="en-US" altLang="en-US"/>
          </a:p>
        </p:txBody>
      </p:sp>
    </p:spTree>
    <p:extLst>
      <p:ext uri="{BB962C8B-B14F-4D97-AF65-F5344CB8AC3E}">
        <p14:creationId xmlns:p14="http://schemas.microsoft.com/office/powerpoint/2010/main" val="30785391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5147DEF-A47B-49EB-9628-4A24CCC73198}" type="slidenum">
              <a:rPr lang="en-US" altLang="en-US"/>
              <a:pPr/>
              <a:t>‹#›</a:t>
            </a:fld>
            <a:endParaRPr lang="en-US" altLang="en-US"/>
          </a:p>
        </p:txBody>
      </p:sp>
    </p:spTree>
    <p:extLst>
      <p:ext uri="{BB962C8B-B14F-4D97-AF65-F5344CB8AC3E}">
        <p14:creationId xmlns:p14="http://schemas.microsoft.com/office/powerpoint/2010/main" val="2217653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7407748-A6D9-4939-A8DF-D9173A78169E}" type="slidenum">
              <a:rPr lang="en-US" altLang="en-US"/>
              <a:pPr/>
              <a:t>‹#›</a:t>
            </a:fld>
            <a:endParaRPr lang="en-US" altLang="en-US"/>
          </a:p>
        </p:txBody>
      </p:sp>
    </p:spTree>
    <p:extLst>
      <p:ext uri="{BB962C8B-B14F-4D97-AF65-F5344CB8AC3E}">
        <p14:creationId xmlns:p14="http://schemas.microsoft.com/office/powerpoint/2010/main" val="902669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54236E0-ACEE-4A19-80EB-8CB9096085AD}" type="slidenum">
              <a:rPr lang="en-US" altLang="en-US"/>
              <a:pPr/>
              <a:t>‹#›</a:t>
            </a:fld>
            <a:endParaRPr lang="en-US" altLang="en-US"/>
          </a:p>
        </p:txBody>
      </p:sp>
    </p:spTree>
    <p:extLst>
      <p:ext uri="{BB962C8B-B14F-4D97-AF65-F5344CB8AC3E}">
        <p14:creationId xmlns:p14="http://schemas.microsoft.com/office/powerpoint/2010/main" val="1652615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44238E3-3DE2-4FF5-871A-7DDCB5413404}" type="slidenum">
              <a:rPr lang="en-US" altLang="en-US"/>
              <a:pPr/>
              <a:t>‹#›</a:t>
            </a:fld>
            <a:endParaRPr lang="en-US" altLang="en-US"/>
          </a:p>
        </p:txBody>
      </p:sp>
    </p:spTree>
    <p:extLst>
      <p:ext uri="{BB962C8B-B14F-4D97-AF65-F5344CB8AC3E}">
        <p14:creationId xmlns:p14="http://schemas.microsoft.com/office/powerpoint/2010/main" val="2907309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7324D10-0564-4895-976F-A65B7AB33C3E}" type="slidenum">
              <a:rPr lang="en-US" altLang="en-US"/>
              <a:pPr/>
              <a:t>‹#›</a:t>
            </a:fld>
            <a:endParaRPr lang="en-US" altLang="en-US"/>
          </a:p>
        </p:txBody>
      </p:sp>
    </p:spTree>
    <p:extLst>
      <p:ext uri="{BB962C8B-B14F-4D97-AF65-F5344CB8AC3E}">
        <p14:creationId xmlns:p14="http://schemas.microsoft.com/office/powerpoint/2010/main" val="31995498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542C3429-1742-4890-81B4-44ED5E2A6EA7}" type="slidenum">
              <a:rPr lang="en-US" altLang="en-US"/>
              <a:pPr/>
              <a:t>‹#›</a:t>
            </a:fld>
            <a:endParaRPr lang="en-US" altLang="en-US"/>
          </a:p>
        </p:txBody>
      </p:sp>
    </p:spTree>
    <p:extLst>
      <p:ext uri="{BB962C8B-B14F-4D97-AF65-F5344CB8AC3E}">
        <p14:creationId xmlns:p14="http://schemas.microsoft.com/office/powerpoint/2010/main" val="2160769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E5AF4C6-804C-497C-ADA8-48526A6C0F46}" type="slidenum">
              <a:rPr lang="en-US" altLang="en-US"/>
              <a:pPr/>
              <a:t>‹#›</a:t>
            </a:fld>
            <a:endParaRPr lang="en-US" altLang="en-US"/>
          </a:p>
        </p:txBody>
      </p:sp>
    </p:spTree>
    <p:extLst>
      <p:ext uri="{BB962C8B-B14F-4D97-AF65-F5344CB8AC3E}">
        <p14:creationId xmlns:p14="http://schemas.microsoft.com/office/powerpoint/2010/main" val="395852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8C41444-5B23-47F4-BEF7-4ED3E0CDD4B5}" type="slidenum">
              <a:rPr lang="en-US" altLang="en-US"/>
              <a:pPr/>
              <a:t>‹#›</a:t>
            </a:fld>
            <a:endParaRPr lang="en-US" altLang="en-US"/>
          </a:p>
        </p:txBody>
      </p:sp>
    </p:spTree>
    <p:extLst>
      <p:ext uri="{BB962C8B-B14F-4D97-AF65-F5344CB8AC3E}">
        <p14:creationId xmlns:p14="http://schemas.microsoft.com/office/powerpoint/2010/main" val="231560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5DAB301-8822-45F9-8747-B25E1ED5607F}"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36873C-DF6F-4BC2-8001-967B51B95593}" type="slidenum">
              <a:rPr lang="en-US" altLang="en-US"/>
              <a:pPr/>
              <a:t>‹#›</a:t>
            </a:fld>
            <a:endParaRPr lang="en-US" altLang="en-US"/>
          </a:p>
        </p:txBody>
      </p:sp>
    </p:spTree>
    <p:extLst>
      <p:ext uri="{BB962C8B-B14F-4D97-AF65-F5344CB8AC3E}">
        <p14:creationId xmlns:p14="http://schemas.microsoft.com/office/powerpoint/2010/main" val="2639258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F1F1B1B-5887-40E2-A754-73C277BAB973}" type="slidenum">
              <a:rPr lang="en-US" altLang="en-US"/>
              <a:pPr/>
              <a:t>‹#›</a:t>
            </a:fld>
            <a:endParaRPr lang="en-US" altLang="en-US"/>
          </a:p>
        </p:txBody>
      </p:sp>
    </p:spTree>
    <p:extLst>
      <p:ext uri="{BB962C8B-B14F-4D97-AF65-F5344CB8AC3E}">
        <p14:creationId xmlns:p14="http://schemas.microsoft.com/office/powerpoint/2010/main" val="2637452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93E9EF0-FDE1-45A3-B2FE-4633AB298E72}" type="slidenum">
              <a:rPr lang="en-US" altLang="en-US"/>
              <a:pPr/>
              <a:t>‹#›</a:t>
            </a:fld>
            <a:endParaRPr lang="en-US" altLang="en-US"/>
          </a:p>
        </p:txBody>
      </p:sp>
    </p:spTree>
    <p:extLst>
      <p:ext uri="{BB962C8B-B14F-4D97-AF65-F5344CB8AC3E}">
        <p14:creationId xmlns:p14="http://schemas.microsoft.com/office/powerpoint/2010/main" val="1605364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0619421-293B-4C63-9C51-085B456957E4}" type="slidenum">
              <a:rPr lang="en-US" altLang="en-US"/>
              <a:pPr/>
              <a:t>‹#›</a:t>
            </a:fld>
            <a:endParaRPr lang="en-US" altLang="en-US"/>
          </a:p>
        </p:txBody>
      </p:sp>
    </p:spTree>
    <p:extLst>
      <p:ext uri="{BB962C8B-B14F-4D97-AF65-F5344CB8AC3E}">
        <p14:creationId xmlns:p14="http://schemas.microsoft.com/office/powerpoint/2010/main" val="5020489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4C7D9E1-3D3C-4D5C-B118-3268255DB368}" type="slidenum">
              <a:rPr lang="en-US" altLang="en-US"/>
              <a:pPr/>
              <a:t>‹#›</a:t>
            </a:fld>
            <a:endParaRPr lang="en-US" altLang="en-US"/>
          </a:p>
        </p:txBody>
      </p:sp>
    </p:spTree>
    <p:extLst>
      <p:ext uri="{BB962C8B-B14F-4D97-AF65-F5344CB8AC3E}">
        <p14:creationId xmlns:p14="http://schemas.microsoft.com/office/powerpoint/2010/main" val="6559596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2673A53-7979-4AEE-88DF-2F131E7E469E}" type="slidenum">
              <a:rPr lang="en-US" altLang="en-US"/>
              <a:pPr/>
              <a:t>‹#›</a:t>
            </a:fld>
            <a:endParaRPr lang="en-US" altLang="en-US"/>
          </a:p>
        </p:txBody>
      </p:sp>
    </p:spTree>
    <p:extLst>
      <p:ext uri="{BB962C8B-B14F-4D97-AF65-F5344CB8AC3E}">
        <p14:creationId xmlns:p14="http://schemas.microsoft.com/office/powerpoint/2010/main" val="1833515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6FFCE0A-BC49-4AF5-8083-3A9C1E189BE0}" type="slidenum">
              <a:rPr lang="en-US" altLang="en-US"/>
              <a:pPr/>
              <a:t>‹#›</a:t>
            </a:fld>
            <a:endParaRPr lang="en-US" altLang="en-US"/>
          </a:p>
        </p:txBody>
      </p:sp>
    </p:spTree>
    <p:extLst>
      <p:ext uri="{BB962C8B-B14F-4D97-AF65-F5344CB8AC3E}">
        <p14:creationId xmlns:p14="http://schemas.microsoft.com/office/powerpoint/2010/main" val="18464658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05EDC418-1573-4C47-8112-3B4B685BC03D}" type="slidenum">
              <a:rPr lang="en-US" altLang="en-US"/>
              <a:pPr/>
              <a:t>‹#›</a:t>
            </a:fld>
            <a:endParaRPr lang="en-US" altLang="en-US"/>
          </a:p>
        </p:txBody>
      </p:sp>
    </p:spTree>
    <p:extLst>
      <p:ext uri="{BB962C8B-B14F-4D97-AF65-F5344CB8AC3E}">
        <p14:creationId xmlns:p14="http://schemas.microsoft.com/office/powerpoint/2010/main" val="1479515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694A2DB-9E50-42A9-AA38-F4FA04271D7C}" type="slidenum">
              <a:rPr lang="en-US" altLang="en-US"/>
              <a:pPr/>
              <a:t>‹#›</a:t>
            </a:fld>
            <a:endParaRPr lang="en-US" altLang="en-US"/>
          </a:p>
        </p:txBody>
      </p:sp>
    </p:spTree>
    <p:extLst>
      <p:ext uri="{BB962C8B-B14F-4D97-AF65-F5344CB8AC3E}">
        <p14:creationId xmlns:p14="http://schemas.microsoft.com/office/powerpoint/2010/main" val="6388591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C1E1109B-10EB-45B1-ADE2-5A290D530614}" type="slidenum">
              <a:rPr lang="en-US" altLang="en-US"/>
              <a:pPr/>
              <a:t>‹#›</a:t>
            </a:fld>
            <a:endParaRPr lang="en-US" altLang="en-US"/>
          </a:p>
        </p:txBody>
      </p:sp>
    </p:spTree>
    <p:extLst>
      <p:ext uri="{BB962C8B-B14F-4D97-AF65-F5344CB8AC3E}">
        <p14:creationId xmlns:p14="http://schemas.microsoft.com/office/powerpoint/2010/main" val="26219759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66311B0-66E1-4259-8596-25AC76D2A8A0}" type="slidenum">
              <a:rPr lang="en-US" altLang="en-US"/>
              <a:pPr/>
              <a:t>‹#›</a:t>
            </a:fld>
            <a:endParaRPr lang="en-US" altLang="en-US"/>
          </a:p>
        </p:txBody>
      </p:sp>
    </p:spTree>
    <p:extLst>
      <p:ext uri="{BB962C8B-B14F-4D97-AF65-F5344CB8AC3E}">
        <p14:creationId xmlns:p14="http://schemas.microsoft.com/office/powerpoint/2010/main" val="321190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8A2E43-DF90-4784-819C-4FF42C3AA272}"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5140D6-02A7-4228-9DE7-0C435FC5876C}" type="slidenum">
              <a:rPr lang="en-US" altLang="en-US"/>
              <a:pPr/>
              <a:t>‹#›</a:t>
            </a:fld>
            <a:endParaRPr lang="en-US" altLang="en-US"/>
          </a:p>
        </p:txBody>
      </p:sp>
    </p:spTree>
    <p:extLst>
      <p:ext uri="{BB962C8B-B14F-4D97-AF65-F5344CB8AC3E}">
        <p14:creationId xmlns:p14="http://schemas.microsoft.com/office/powerpoint/2010/main" val="4817083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E328554-A32D-460C-98DE-C3125F306549}" type="slidenum">
              <a:rPr lang="en-US" altLang="en-US"/>
              <a:pPr/>
              <a:t>‹#›</a:t>
            </a:fld>
            <a:endParaRPr lang="en-US" altLang="en-US"/>
          </a:p>
        </p:txBody>
      </p:sp>
    </p:spTree>
    <p:extLst>
      <p:ext uri="{BB962C8B-B14F-4D97-AF65-F5344CB8AC3E}">
        <p14:creationId xmlns:p14="http://schemas.microsoft.com/office/powerpoint/2010/main" val="38165004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72FB706-55EA-4481-8E58-91D78E1D13F5}" type="slidenum">
              <a:rPr lang="en-US" altLang="en-US"/>
              <a:pPr/>
              <a:t>‹#›</a:t>
            </a:fld>
            <a:endParaRPr lang="en-US" altLang="en-US"/>
          </a:p>
        </p:txBody>
      </p:sp>
    </p:spTree>
    <p:extLst>
      <p:ext uri="{BB962C8B-B14F-4D97-AF65-F5344CB8AC3E}">
        <p14:creationId xmlns:p14="http://schemas.microsoft.com/office/powerpoint/2010/main" val="24413925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761F3D7-8412-46BF-96A9-3CCA7B2F2A43}" type="slidenum">
              <a:rPr lang="en-US" altLang="en-US"/>
              <a:pPr/>
              <a:t>‹#›</a:t>
            </a:fld>
            <a:endParaRPr lang="en-US" altLang="en-US"/>
          </a:p>
        </p:txBody>
      </p:sp>
    </p:spTree>
    <p:extLst>
      <p:ext uri="{BB962C8B-B14F-4D97-AF65-F5344CB8AC3E}">
        <p14:creationId xmlns:p14="http://schemas.microsoft.com/office/powerpoint/2010/main" val="5113366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554B42E-F440-414A-A160-9D4DC2FECF14}" type="slidenum">
              <a:rPr lang="en-US" altLang="en-US"/>
              <a:pPr/>
              <a:t>‹#›</a:t>
            </a:fld>
            <a:endParaRPr lang="en-US" altLang="en-US"/>
          </a:p>
        </p:txBody>
      </p:sp>
    </p:spTree>
    <p:extLst>
      <p:ext uri="{BB962C8B-B14F-4D97-AF65-F5344CB8AC3E}">
        <p14:creationId xmlns:p14="http://schemas.microsoft.com/office/powerpoint/2010/main" val="15418597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F57BB0A-8ED3-4392-8194-64D8A813F601}" type="slidenum">
              <a:rPr lang="en-US" altLang="en-US"/>
              <a:pPr/>
              <a:t>‹#›</a:t>
            </a:fld>
            <a:endParaRPr lang="en-US" altLang="en-US"/>
          </a:p>
        </p:txBody>
      </p:sp>
    </p:spTree>
    <p:extLst>
      <p:ext uri="{BB962C8B-B14F-4D97-AF65-F5344CB8AC3E}">
        <p14:creationId xmlns:p14="http://schemas.microsoft.com/office/powerpoint/2010/main" val="33675834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0767013-A0A4-478F-B89D-71535EA5C815}" type="slidenum">
              <a:rPr lang="en-US" altLang="en-US"/>
              <a:pPr/>
              <a:t>‹#›</a:t>
            </a:fld>
            <a:endParaRPr lang="en-US" altLang="en-US"/>
          </a:p>
        </p:txBody>
      </p:sp>
    </p:spTree>
    <p:extLst>
      <p:ext uri="{BB962C8B-B14F-4D97-AF65-F5344CB8AC3E}">
        <p14:creationId xmlns:p14="http://schemas.microsoft.com/office/powerpoint/2010/main" val="356477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190480A-BC3F-4A80-9E8B-CCAC5A717956}" type="slidenum">
              <a:rPr lang="en-US" altLang="en-US"/>
              <a:pPr/>
              <a:t>‹#›</a:t>
            </a:fld>
            <a:endParaRPr lang="en-US" altLang="en-US"/>
          </a:p>
        </p:txBody>
      </p:sp>
    </p:spTree>
    <p:extLst>
      <p:ext uri="{BB962C8B-B14F-4D97-AF65-F5344CB8AC3E}">
        <p14:creationId xmlns:p14="http://schemas.microsoft.com/office/powerpoint/2010/main" val="17584780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C973C1C0-7C5F-431F-BD03-BF3602DE310C}" type="slidenum">
              <a:rPr lang="en-US" altLang="en-US"/>
              <a:pPr/>
              <a:t>‹#›</a:t>
            </a:fld>
            <a:endParaRPr lang="en-US" altLang="en-US"/>
          </a:p>
        </p:txBody>
      </p:sp>
    </p:spTree>
    <p:extLst>
      <p:ext uri="{BB962C8B-B14F-4D97-AF65-F5344CB8AC3E}">
        <p14:creationId xmlns:p14="http://schemas.microsoft.com/office/powerpoint/2010/main" val="23969423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819477E-4A3A-476A-90A2-788C1424F919}" type="slidenum">
              <a:rPr lang="en-US" altLang="en-US"/>
              <a:pPr/>
              <a:t>‹#›</a:t>
            </a:fld>
            <a:endParaRPr lang="en-US" altLang="en-US"/>
          </a:p>
        </p:txBody>
      </p:sp>
    </p:spTree>
    <p:extLst>
      <p:ext uri="{BB962C8B-B14F-4D97-AF65-F5344CB8AC3E}">
        <p14:creationId xmlns:p14="http://schemas.microsoft.com/office/powerpoint/2010/main" val="1438497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B243AF4-BB0C-4488-817D-8FF81D8EAE4E}" type="slidenum">
              <a:rPr lang="en-US" altLang="en-US"/>
              <a:pPr/>
              <a:t>‹#›</a:t>
            </a:fld>
            <a:endParaRPr lang="en-US" altLang="en-US"/>
          </a:p>
        </p:txBody>
      </p:sp>
    </p:spTree>
    <p:extLst>
      <p:ext uri="{BB962C8B-B14F-4D97-AF65-F5344CB8AC3E}">
        <p14:creationId xmlns:p14="http://schemas.microsoft.com/office/powerpoint/2010/main" val="372256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307707-11EC-4701-8A7B-F8B17FAEBF9F}"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A5FDF1-43DB-4B72-9661-10F7EC28A9C4}" type="slidenum">
              <a:rPr lang="en-US" altLang="en-US"/>
              <a:pPr/>
              <a:t>‹#›</a:t>
            </a:fld>
            <a:endParaRPr lang="en-US" altLang="en-US"/>
          </a:p>
        </p:txBody>
      </p:sp>
    </p:spTree>
    <p:extLst>
      <p:ext uri="{BB962C8B-B14F-4D97-AF65-F5344CB8AC3E}">
        <p14:creationId xmlns:p14="http://schemas.microsoft.com/office/powerpoint/2010/main" val="246106961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797C33E-3ACC-47A2-8F78-3D95236B8AA0}" type="slidenum">
              <a:rPr lang="en-US" altLang="en-US"/>
              <a:pPr/>
              <a:t>‹#›</a:t>
            </a:fld>
            <a:endParaRPr lang="en-US" altLang="en-US"/>
          </a:p>
        </p:txBody>
      </p:sp>
    </p:spTree>
    <p:extLst>
      <p:ext uri="{BB962C8B-B14F-4D97-AF65-F5344CB8AC3E}">
        <p14:creationId xmlns:p14="http://schemas.microsoft.com/office/powerpoint/2010/main" val="30090272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A6A0C54-F0C3-4A21-8E1D-5B2CA0E19AE8}" type="slidenum">
              <a:rPr lang="en-US" altLang="en-US"/>
              <a:pPr/>
              <a:t>‹#›</a:t>
            </a:fld>
            <a:endParaRPr lang="en-US" altLang="en-US"/>
          </a:p>
        </p:txBody>
      </p:sp>
    </p:spTree>
    <p:extLst>
      <p:ext uri="{BB962C8B-B14F-4D97-AF65-F5344CB8AC3E}">
        <p14:creationId xmlns:p14="http://schemas.microsoft.com/office/powerpoint/2010/main" val="2436134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BD75600-B1FE-4955-9FFA-F14F01ABFAA6}" type="slidenum">
              <a:rPr lang="en-US" altLang="en-US"/>
              <a:pPr/>
              <a:t>‹#›</a:t>
            </a:fld>
            <a:endParaRPr lang="en-US" altLang="en-US"/>
          </a:p>
        </p:txBody>
      </p:sp>
    </p:spTree>
    <p:extLst>
      <p:ext uri="{BB962C8B-B14F-4D97-AF65-F5344CB8AC3E}">
        <p14:creationId xmlns:p14="http://schemas.microsoft.com/office/powerpoint/2010/main" val="1996397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4457199-010C-4757-8097-273C29234734}" type="slidenum">
              <a:rPr lang="en-US" altLang="en-US"/>
              <a:pPr/>
              <a:t>‹#›</a:t>
            </a:fld>
            <a:endParaRPr lang="en-US" altLang="en-US"/>
          </a:p>
        </p:txBody>
      </p:sp>
    </p:spTree>
    <p:extLst>
      <p:ext uri="{BB962C8B-B14F-4D97-AF65-F5344CB8AC3E}">
        <p14:creationId xmlns:p14="http://schemas.microsoft.com/office/powerpoint/2010/main" val="38739843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3452A52-1624-493F-9B5E-C6D4D347795E}" type="slidenum">
              <a:rPr lang="en-US" altLang="en-US"/>
              <a:pPr/>
              <a:t>‹#›</a:t>
            </a:fld>
            <a:endParaRPr lang="en-US" altLang="en-US"/>
          </a:p>
        </p:txBody>
      </p:sp>
    </p:spTree>
    <p:extLst>
      <p:ext uri="{BB962C8B-B14F-4D97-AF65-F5344CB8AC3E}">
        <p14:creationId xmlns:p14="http://schemas.microsoft.com/office/powerpoint/2010/main" val="34508214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A29DA4E-F059-424C-9CB2-373AA406A731}" type="slidenum">
              <a:rPr lang="en-US" altLang="en-US"/>
              <a:pPr/>
              <a:t>‹#›</a:t>
            </a:fld>
            <a:endParaRPr lang="en-US" altLang="en-US"/>
          </a:p>
        </p:txBody>
      </p:sp>
    </p:spTree>
    <p:extLst>
      <p:ext uri="{BB962C8B-B14F-4D97-AF65-F5344CB8AC3E}">
        <p14:creationId xmlns:p14="http://schemas.microsoft.com/office/powerpoint/2010/main" val="37342772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1C3EEB7-1C4E-44AD-9A32-DA09A0DB6DC9}" type="slidenum">
              <a:rPr lang="en-US" altLang="en-US"/>
              <a:pPr/>
              <a:t>‹#›</a:t>
            </a:fld>
            <a:endParaRPr lang="en-US" altLang="en-US"/>
          </a:p>
        </p:txBody>
      </p:sp>
    </p:spTree>
    <p:extLst>
      <p:ext uri="{BB962C8B-B14F-4D97-AF65-F5344CB8AC3E}">
        <p14:creationId xmlns:p14="http://schemas.microsoft.com/office/powerpoint/2010/main" val="4561595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EEFB45B-895A-4F63-98E2-CD255271B6E7}" type="slidenum">
              <a:rPr lang="en-US" altLang="en-US"/>
              <a:pPr/>
              <a:t>‹#›</a:t>
            </a:fld>
            <a:endParaRPr lang="en-US" altLang="en-US"/>
          </a:p>
        </p:txBody>
      </p:sp>
    </p:spTree>
    <p:extLst>
      <p:ext uri="{BB962C8B-B14F-4D97-AF65-F5344CB8AC3E}">
        <p14:creationId xmlns:p14="http://schemas.microsoft.com/office/powerpoint/2010/main" val="17298749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77F1B63-92DE-462F-A987-D312832D6AF1}" type="slidenum">
              <a:rPr lang="en-US" altLang="en-US"/>
              <a:pPr/>
              <a:t>‹#›</a:t>
            </a:fld>
            <a:endParaRPr lang="en-US" altLang="en-US"/>
          </a:p>
        </p:txBody>
      </p:sp>
    </p:spTree>
    <p:extLst>
      <p:ext uri="{BB962C8B-B14F-4D97-AF65-F5344CB8AC3E}">
        <p14:creationId xmlns:p14="http://schemas.microsoft.com/office/powerpoint/2010/main" val="6723643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AE23A001-F203-49B9-AFAB-3067612B4B09}" type="slidenum">
              <a:rPr lang="en-US" altLang="en-US"/>
              <a:pPr/>
              <a:t>‹#›</a:t>
            </a:fld>
            <a:endParaRPr lang="en-US" altLang="en-US"/>
          </a:p>
        </p:txBody>
      </p:sp>
    </p:spTree>
    <p:extLst>
      <p:ext uri="{BB962C8B-B14F-4D97-AF65-F5344CB8AC3E}">
        <p14:creationId xmlns:p14="http://schemas.microsoft.com/office/powerpoint/2010/main" val="255798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9EBA451-C810-4E01-9AAA-9D1ACD1B836A}"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DD9D0C5-AE00-4342-8D51-60C6DDF990E2}" type="slidenum">
              <a:rPr lang="en-US" altLang="en-US"/>
              <a:pPr/>
              <a:t>‹#›</a:t>
            </a:fld>
            <a:endParaRPr lang="en-US" altLang="en-US"/>
          </a:p>
        </p:txBody>
      </p:sp>
    </p:spTree>
    <p:extLst>
      <p:ext uri="{BB962C8B-B14F-4D97-AF65-F5344CB8AC3E}">
        <p14:creationId xmlns:p14="http://schemas.microsoft.com/office/powerpoint/2010/main" val="35760838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09B9572-AE48-4B9F-9348-E4EED0142543}" type="slidenum">
              <a:rPr lang="en-US" altLang="en-US"/>
              <a:pPr/>
              <a:t>‹#›</a:t>
            </a:fld>
            <a:endParaRPr lang="en-US" altLang="en-US"/>
          </a:p>
        </p:txBody>
      </p:sp>
    </p:spTree>
    <p:extLst>
      <p:ext uri="{BB962C8B-B14F-4D97-AF65-F5344CB8AC3E}">
        <p14:creationId xmlns:p14="http://schemas.microsoft.com/office/powerpoint/2010/main" val="464502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52E796B-E5F2-4D40-B223-97403060F1EA}" type="slidenum">
              <a:rPr lang="en-US" altLang="en-US"/>
              <a:pPr/>
              <a:t>‹#›</a:t>
            </a:fld>
            <a:endParaRPr lang="en-US" altLang="en-US"/>
          </a:p>
        </p:txBody>
      </p:sp>
    </p:spTree>
    <p:extLst>
      <p:ext uri="{BB962C8B-B14F-4D97-AF65-F5344CB8AC3E}">
        <p14:creationId xmlns:p14="http://schemas.microsoft.com/office/powerpoint/2010/main" val="39243761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921755E-3E10-4630-BB2E-00145904EB97}" type="slidenum">
              <a:rPr lang="en-US" altLang="en-US"/>
              <a:pPr/>
              <a:t>‹#›</a:t>
            </a:fld>
            <a:endParaRPr lang="en-US" altLang="en-US"/>
          </a:p>
        </p:txBody>
      </p:sp>
    </p:spTree>
    <p:extLst>
      <p:ext uri="{BB962C8B-B14F-4D97-AF65-F5344CB8AC3E}">
        <p14:creationId xmlns:p14="http://schemas.microsoft.com/office/powerpoint/2010/main" val="26016444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4F86887-B803-4D89-A33E-DF4C0539AF1A}" type="slidenum">
              <a:rPr lang="en-US" altLang="en-US"/>
              <a:pPr/>
              <a:t>‹#›</a:t>
            </a:fld>
            <a:endParaRPr lang="en-US" altLang="en-US"/>
          </a:p>
        </p:txBody>
      </p:sp>
    </p:spTree>
    <p:extLst>
      <p:ext uri="{BB962C8B-B14F-4D97-AF65-F5344CB8AC3E}">
        <p14:creationId xmlns:p14="http://schemas.microsoft.com/office/powerpoint/2010/main" val="14114086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258E117-8D6E-4131-B8AA-5A991692229A}" type="slidenum">
              <a:rPr lang="en-US" altLang="en-US"/>
              <a:pPr/>
              <a:t>‹#›</a:t>
            </a:fld>
            <a:endParaRPr lang="en-US" altLang="en-US"/>
          </a:p>
        </p:txBody>
      </p:sp>
    </p:spTree>
    <p:extLst>
      <p:ext uri="{BB962C8B-B14F-4D97-AF65-F5344CB8AC3E}">
        <p14:creationId xmlns:p14="http://schemas.microsoft.com/office/powerpoint/2010/main" val="7360135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A5436A1-E078-4CFC-8B75-CCB424A8283A}" type="slidenum">
              <a:rPr lang="en-US" altLang="en-US"/>
              <a:pPr/>
              <a:t>‹#›</a:t>
            </a:fld>
            <a:endParaRPr lang="en-US" altLang="en-US"/>
          </a:p>
        </p:txBody>
      </p:sp>
    </p:spTree>
    <p:extLst>
      <p:ext uri="{BB962C8B-B14F-4D97-AF65-F5344CB8AC3E}">
        <p14:creationId xmlns:p14="http://schemas.microsoft.com/office/powerpoint/2010/main" val="24501380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26762E8-6873-4490-987A-0E5383182B2E}" type="slidenum">
              <a:rPr lang="en-US" altLang="en-US"/>
              <a:pPr/>
              <a:t>‹#›</a:t>
            </a:fld>
            <a:endParaRPr lang="en-US" altLang="en-US"/>
          </a:p>
        </p:txBody>
      </p:sp>
    </p:spTree>
    <p:extLst>
      <p:ext uri="{BB962C8B-B14F-4D97-AF65-F5344CB8AC3E}">
        <p14:creationId xmlns:p14="http://schemas.microsoft.com/office/powerpoint/2010/main" val="14741237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0FE1163-1706-4923-9424-D05F80F356F4}" type="slidenum">
              <a:rPr lang="en-US" altLang="en-US"/>
              <a:pPr/>
              <a:t>‹#›</a:t>
            </a:fld>
            <a:endParaRPr lang="en-US" altLang="en-US"/>
          </a:p>
        </p:txBody>
      </p:sp>
    </p:spTree>
    <p:extLst>
      <p:ext uri="{BB962C8B-B14F-4D97-AF65-F5344CB8AC3E}">
        <p14:creationId xmlns:p14="http://schemas.microsoft.com/office/powerpoint/2010/main" val="24483305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11FD574-0C8D-4EA5-80F6-EED948D42DA5}" type="slidenum">
              <a:rPr lang="en-US" altLang="en-US"/>
              <a:pPr/>
              <a:t>‹#›</a:t>
            </a:fld>
            <a:endParaRPr lang="en-US" altLang="en-US"/>
          </a:p>
        </p:txBody>
      </p:sp>
    </p:spTree>
    <p:extLst>
      <p:ext uri="{BB962C8B-B14F-4D97-AF65-F5344CB8AC3E}">
        <p14:creationId xmlns:p14="http://schemas.microsoft.com/office/powerpoint/2010/main" val="19501947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025A20D-0A14-428E-A374-34F9CC3C7951}" type="slidenum">
              <a:rPr lang="en-US" altLang="en-US"/>
              <a:pPr/>
              <a:t>‹#›</a:t>
            </a:fld>
            <a:endParaRPr lang="en-US" altLang="en-US"/>
          </a:p>
        </p:txBody>
      </p:sp>
    </p:spTree>
    <p:extLst>
      <p:ext uri="{BB962C8B-B14F-4D97-AF65-F5344CB8AC3E}">
        <p14:creationId xmlns:p14="http://schemas.microsoft.com/office/powerpoint/2010/main" val="259135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451567-951D-4C6D-827D-84AF1F69DE1F}" type="datetimeFigureOut">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0EA828-8971-47D9-BA52-CD28E43F3681}" type="slidenum">
              <a:rPr lang="en-US" altLang="en-US"/>
              <a:pPr/>
              <a:t>‹#›</a:t>
            </a:fld>
            <a:endParaRPr lang="en-US" altLang="en-US"/>
          </a:p>
        </p:txBody>
      </p:sp>
    </p:spTree>
    <p:extLst>
      <p:ext uri="{BB962C8B-B14F-4D97-AF65-F5344CB8AC3E}">
        <p14:creationId xmlns:p14="http://schemas.microsoft.com/office/powerpoint/2010/main" val="10641111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FC47887-0F4B-4F34-9E91-92D3F4908D1D}" type="slidenum">
              <a:rPr lang="en-US" altLang="en-US"/>
              <a:pPr/>
              <a:t>‹#›</a:t>
            </a:fld>
            <a:endParaRPr lang="en-US" altLang="en-US"/>
          </a:p>
        </p:txBody>
      </p:sp>
    </p:spTree>
    <p:extLst>
      <p:ext uri="{BB962C8B-B14F-4D97-AF65-F5344CB8AC3E}">
        <p14:creationId xmlns:p14="http://schemas.microsoft.com/office/powerpoint/2010/main" val="23569576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9DA27E6F-44BB-4231-95F9-AAD935EFD300}" type="slidenum">
              <a:rPr lang="en-US" altLang="en-US"/>
              <a:pPr/>
              <a:t>‹#›</a:t>
            </a:fld>
            <a:endParaRPr lang="en-US" altLang="en-US"/>
          </a:p>
        </p:txBody>
      </p:sp>
    </p:spTree>
    <p:extLst>
      <p:ext uri="{BB962C8B-B14F-4D97-AF65-F5344CB8AC3E}">
        <p14:creationId xmlns:p14="http://schemas.microsoft.com/office/powerpoint/2010/main" val="23904861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A20D14D-543E-4EDC-BD34-E504537C56D5}" type="slidenum">
              <a:rPr lang="en-US" altLang="en-US"/>
              <a:pPr/>
              <a:t>‹#›</a:t>
            </a:fld>
            <a:endParaRPr lang="en-US" altLang="en-US"/>
          </a:p>
        </p:txBody>
      </p:sp>
    </p:spTree>
    <p:extLst>
      <p:ext uri="{BB962C8B-B14F-4D97-AF65-F5344CB8AC3E}">
        <p14:creationId xmlns:p14="http://schemas.microsoft.com/office/powerpoint/2010/main" val="5158308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193ABFE-8DDF-4CE0-8027-95563DCF18FC}" type="slidenum">
              <a:rPr lang="en-US" altLang="en-US"/>
              <a:pPr/>
              <a:t>‹#›</a:t>
            </a:fld>
            <a:endParaRPr lang="en-US" altLang="en-US"/>
          </a:p>
        </p:txBody>
      </p:sp>
    </p:spTree>
    <p:extLst>
      <p:ext uri="{BB962C8B-B14F-4D97-AF65-F5344CB8AC3E}">
        <p14:creationId xmlns:p14="http://schemas.microsoft.com/office/powerpoint/2010/main" val="29687624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CEB6AD9-8417-4DAD-BB5D-AFE87B90FFD4}" type="slidenum">
              <a:rPr lang="en-US" altLang="en-US"/>
              <a:pPr/>
              <a:t>‹#›</a:t>
            </a:fld>
            <a:endParaRPr lang="en-US" altLang="en-US"/>
          </a:p>
        </p:txBody>
      </p:sp>
    </p:spTree>
    <p:extLst>
      <p:ext uri="{BB962C8B-B14F-4D97-AF65-F5344CB8AC3E}">
        <p14:creationId xmlns:p14="http://schemas.microsoft.com/office/powerpoint/2010/main" val="13638408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3973A0-CAEA-470A-99B2-F793729DB6E9}" type="slidenum">
              <a:rPr lang="en-US" altLang="en-US"/>
              <a:pPr/>
              <a:t>‹#›</a:t>
            </a:fld>
            <a:endParaRPr lang="en-US" altLang="en-US"/>
          </a:p>
        </p:txBody>
      </p:sp>
    </p:spTree>
    <p:extLst>
      <p:ext uri="{BB962C8B-B14F-4D97-AF65-F5344CB8AC3E}">
        <p14:creationId xmlns:p14="http://schemas.microsoft.com/office/powerpoint/2010/main" val="14700436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A5E2D5-61F2-4C9E-ACBE-2E0C16F4AA4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7A1534-E283-4DF7-AE50-E99A1A9C8B00}" type="slidenum">
              <a:rPr lang="en-US" altLang="en-US"/>
              <a:pPr/>
              <a:t>‹#›</a:t>
            </a:fld>
            <a:endParaRPr lang="en-US" altLang="en-US"/>
          </a:p>
        </p:txBody>
      </p:sp>
    </p:spTree>
    <p:extLst>
      <p:ext uri="{BB962C8B-B14F-4D97-AF65-F5344CB8AC3E}">
        <p14:creationId xmlns:p14="http://schemas.microsoft.com/office/powerpoint/2010/main" val="28632473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A5F1BA-202C-433E-9420-04B98E66610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3D24250-FE6E-4896-9DD1-28DA9D29438C}" type="slidenum">
              <a:rPr lang="en-US" altLang="en-US"/>
              <a:pPr/>
              <a:t>‹#›</a:t>
            </a:fld>
            <a:endParaRPr lang="en-US" altLang="en-US"/>
          </a:p>
        </p:txBody>
      </p:sp>
    </p:spTree>
    <p:extLst>
      <p:ext uri="{BB962C8B-B14F-4D97-AF65-F5344CB8AC3E}">
        <p14:creationId xmlns:p14="http://schemas.microsoft.com/office/powerpoint/2010/main" val="40072783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29F2FC-71EC-40B6-AD91-D9CCA559AD4E}"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7692FC-C8EF-4E08-B95D-C8D76572E520}" type="slidenum">
              <a:rPr lang="en-US" altLang="en-US"/>
              <a:pPr/>
              <a:t>‹#›</a:t>
            </a:fld>
            <a:endParaRPr lang="en-US" altLang="en-US"/>
          </a:p>
        </p:txBody>
      </p:sp>
    </p:spTree>
    <p:extLst>
      <p:ext uri="{BB962C8B-B14F-4D97-AF65-F5344CB8AC3E}">
        <p14:creationId xmlns:p14="http://schemas.microsoft.com/office/powerpoint/2010/main" val="41935089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6E942EA-3D91-44B2-B3E3-CE57E7FF400B}"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DD6649-6907-4A0D-8114-CE7BBFA8BA6F}" type="slidenum">
              <a:rPr lang="en-US" altLang="en-US"/>
              <a:pPr/>
              <a:t>‹#›</a:t>
            </a:fld>
            <a:endParaRPr lang="en-US" altLang="en-US"/>
          </a:p>
        </p:txBody>
      </p:sp>
    </p:spTree>
    <p:extLst>
      <p:ext uri="{BB962C8B-B14F-4D97-AF65-F5344CB8AC3E}">
        <p14:creationId xmlns:p14="http://schemas.microsoft.com/office/powerpoint/2010/main" val="144563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ECD7117-DE66-487F-A299-43CD0A09E199}" type="datetimeFigureOut">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BE4E370-A5AC-4CBF-B899-8AE536AFDA49}" type="slidenum">
              <a:rPr lang="en-US" altLang="en-US"/>
              <a:pPr/>
              <a:t>‹#›</a:t>
            </a:fld>
            <a:endParaRPr lang="en-US" altLang="en-US"/>
          </a:p>
        </p:txBody>
      </p:sp>
    </p:spTree>
    <p:extLst>
      <p:ext uri="{BB962C8B-B14F-4D97-AF65-F5344CB8AC3E}">
        <p14:creationId xmlns:p14="http://schemas.microsoft.com/office/powerpoint/2010/main" val="28638823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000BD8-6DD6-4E07-8BF9-29EAFDD3B1B1}"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B0C96FC-E510-4DD9-9AD8-5CEA56331264}" type="slidenum">
              <a:rPr lang="en-US" altLang="en-US"/>
              <a:pPr/>
              <a:t>‹#›</a:t>
            </a:fld>
            <a:endParaRPr lang="en-US" altLang="en-US"/>
          </a:p>
        </p:txBody>
      </p:sp>
    </p:spTree>
    <p:extLst>
      <p:ext uri="{BB962C8B-B14F-4D97-AF65-F5344CB8AC3E}">
        <p14:creationId xmlns:p14="http://schemas.microsoft.com/office/powerpoint/2010/main" val="23337347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44BE44D-672E-4607-A0B1-E1D31D0601A5}"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9B1A1B7-0547-422D-A8BA-90744C62E12E}" type="slidenum">
              <a:rPr lang="en-US" altLang="en-US"/>
              <a:pPr/>
              <a:t>‹#›</a:t>
            </a:fld>
            <a:endParaRPr lang="en-US" altLang="en-US"/>
          </a:p>
        </p:txBody>
      </p:sp>
    </p:spTree>
    <p:extLst>
      <p:ext uri="{BB962C8B-B14F-4D97-AF65-F5344CB8AC3E}">
        <p14:creationId xmlns:p14="http://schemas.microsoft.com/office/powerpoint/2010/main" val="36743769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B06C14-2C8F-4FDA-B0C2-CC4A8AA487C3}"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3897444-4FA3-4B74-877E-965A7691A3CB}" type="slidenum">
              <a:rPr lang="en-US" altLang="en-US"/>
              <a:pPr/>
              <a:t>‹#›</a:t>
            </a:fld>
            <a:endParaRPr lang="en-US" altLang="en-US"/>
          </a:p>
        </p:txBody>
      </p:sp>
    </p:spTree>
    <p:extLst>
      <p:ext uri="{BB962C8B-B14F-4D97-AF65-F5344CB8AC3E}">
        <p14:creationId xmlns:p14="http://schemas.microsoft.com/office/powerpoint/2010/main" val="2753341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8F3B9D-97F1-488C-8E72-684E7BD5F498}"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2DB3B7-B541-4793-BC12-1C84642AC87D}" type="slidenum">
              <a:rPr lang="en-US" altLang="en-US"/>
              <a:pPr/>
              <a:t>‹#›</a:t>
            </a:fld>
            <a:endParaRPr lang="en-US" altLang="en-US"/>
          </a:p>
        </p:txBody>
      </p:sp>
    </p:spTree>
    <p:extLst>
      <p:ext uri="{BB962C8B-B14F-4D97-AF65-F5344CB8AC3E}">
        <p14:creationId xmlns:p14="http://schemas.microsoft.com/office/powerpoint/2010/main" val="38717207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2E6EB6-A3BE-4037-92AD-42EB2DDDBCA4}"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0A3A29-0DB4-44EA-9B4E-8E061D297C33}" type="slidenum">
              <a:rPr lang="en-US" altLang="en-US"/>
              <a:pPr/>
              <a:t>‹#›</a:t>
            </a:fld>
            <a:endParaRPr lang="en-US" altLang="en-US"/>
          </a:p>
        </p:txBody>
      </p:sp>
    </p:spTree>
    <p:extLst>
      <p:ext uri="{BB962C8B-B14F-4D97-AF65-F5344CB8AC3E}">
        <p14:creationId xmlns:p14="http://schemas.microsoft.com/office/powerpoint/2010/main" val="1468503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B40AF0-AEA2-42CA-9991-BBBCAAF192B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E37D0F-CD81-4CA7-A16A-68EF1B587BF8}" type="slidenum">
              <a:rPr lang="en-US" altLang="en-US"/>
              <a:pPr/>
              <a:t>‹#›</a:t>
            </a:fld>
            <a:endParaRPr lang="en-US" altLang="en-US"/>
          </a:p>
        </p:txBody>
      </p:sp>
    </p:spTree>
    <p:extLst>
      <p:ext uri="{BB962C8B-B14F-4D97-AF65-F5344CB8AC3E}">
        <p14:creationId xmlns:p14="http://schemas.microsoft.com/office/powerpoint/2010/main" val="23396072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A72A78-4C8F-4649-AB83-6924D08099C9}"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FDD15E-80C6-4FF1-8830-FD69581F6FF8}" type="slidenum">
              <a:rPr lang="en-US" altLang="en-US"/>
              <a:pPr/>
              <a:t>‹#›</a:t>
            </a:fld>
            <a:endParaRPr lang="en-US" altLang="en-US"/>
          </a:p>
        </p:txBody>
      </p:sp>
    </p:spTree>
    <p:extLst>
      <p:ext uri="{BB962C8B-B14F-4D97-AF65-F5344CB8AC3E}">
        <p14:creationId xmlns:p14="http://schemas.microsoft.com/office/powerpoint/2010/main" val="22890251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9EF0BF7-2401-47B1-881D-30DA43D5F3D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969DC2-4E9F-4352-9986-FECE827900BE}" type="slidenum">
              <a:rPr lang="en-US" altLang="en-US"/>
              <a:pPr/>
              <a:t>‹#›</a:t>
            </a:fld>
            <a:endParaRPr lang="en-US" altLang="en-US"/>
          </a:p>
        </p:txBody>
      </p:sp>
    </p:spTree>
    <p:extLst>
      <p:ext uri="{BB962C8B-B14F-4D97-AF65-F5344CB8AC3E}">
        <p14:creationId xmlns:p14="http://schemas.microsoft.com/office/powerpoint/2010/main" val="30240495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0AB4FF-B262-431B-8082-EB8331426A4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11F776-43C8-4346-AEB1-634C532AFCF8}" type="slidenum">
              <a:rPr lang="en-US" altLang="en-US"/>
              <a:pPr/>
              <a:t>‹#›</a:t>
            </a:fld>
            <a:endParaRPr lang="en-US" altLang="en-US"/>
          </a:p>
        </p:txBody>
      </p:sp>
    </p:spTree>
    <p:extLst>
      <p:ext uri="{BB962C8B-B14F-4D97-AF65-F5344CB8AC3E}">
        <p14:creationId xmlns:p14="http://schemas.microsoft.com/office/powerpoint/2010/main" val="11687024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A6C5A9E-B15D-4F79-99E9-C4CFA1E69AB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E8CF17-AC1E-4718-BF0F-36554045AC9F}" type="slidenum">
              <a:rPr lang="en-US" altLang="en-US"/>
              <a:pPr/>
              <a:t>‹#›</a:t>
            </a:fld>
            <a:endParaRPr lang="en-US" altLang="en-US"/>
          </a:p>
        </p:txBody>
      </p:sp>
    </p:spTree>
    <p:extLst>
      <p:ext uri="{BB962C8B-B14F-4D97-AF65-F5344CB8AC3E}">
        <p14:creationId xmlns:p14="http://schemas.microsoft.com/office/powerpoint/2010/main" val="274616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453A3F-51B2-4435-85C9-5B06ECADE875}" type="datetimeFigureOut">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EFE046E-5FF1-4448-8B14-24D928CAF526}" type="slidenum">
              <a:rPr lang="en-US" altLang="en-US"/>
              <a:pPr/>
              <a:t>‹#›</a:t>
            </a:fld>
            <a:endParaRPr lang="en-US" altLang="en-US"/>
          </a:p>
        </p:txBody>
      </p:sp>
    </p:spTree>
    <p:extLst>
      <p:ext uri="{BB962C8B-B14F-4D97-AF65-F5344CB8AC3E}">
        <p14:creationId xmlns:p14="http://schemas.microsoft.com/office/powerpoint/2010/main" val="24960301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CBD923-CC9C-4A16-92A4-75236D0CC5E8}"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70F2704-115E-481C-A603-62B4377950C6}" type="slidenum">
              <a:rPr lang="en-US" altLang="en-US"/>
              <a:pPr/>
              <a:t>‹#›</a:t>
            </a:fld>
            <a:endParaRPr lang="en-US" altLang="en-US"/>
          </a:p>
        </p:txBody>
      </p:sp>
    </p:spTree>
    <p:extLst>
      <p:ext uri="{BB962C8B-B14F-4D97-AF65-F5344CB8AC3E}">
        <p14:creationId xmlns:p14="http://schemas.microsoft.com/office/powerpoint/2010/main" val="14403834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E44B4B8-0353-4E4D-A7F5-D307D1B4CA66}"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67E087D-00A8-4DE2-A025-B94C11184D77}" type="slidenum">
              <a:rPr lang="en-US" altLang="en-US"/>
              <a:pPr/>
              <a:t>‹#›</a:t>
            </a:fld>
            <a:endParaRPr lang="en-US" altLang="en-US"/>
          </a:p>
        </p:txBody>
      </p:sp>
    </p:spTree>
    <p:extLst>
      <p:ext uri="{BB962C8B-B14F-4D97-AF65-F5344CB8AC3E}">
        <p14:creationId xmlns:p14="http://schemas.microsoft.com/office/powerpoint/2010/main" val="5134694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C4F01A5-FC38-41FC-B210-B91EE4BB9177}"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C06134E-D98E-4134-9AD4-5255E61ACA18}" type="slidenum">
              <a:rPr lang="en-US" altLang="en-US"/>
              <a:pPr/>
              <a:t>‹#›</a:t>
            </a:fld>
            <a:endParaRPr lang="en-US" altLang="en-US"/>
          </a:p>
        </p:txBody>
      </p:sp>
    </p:spTree>
    <p:extLst>
      <p:ext uri="{BB962C8B-B14F-4D97-AF65-F5344CB8AC3E}">
        <p14:creationId xmlns:p14="http://schemas.microsoft.com/office/powerpoint/2010/main" val="389008283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70540A-A5CB-4F94-A3EF-02837BFF9426}"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BEB46E6-2244-48FE-87DB-7D56587B6E7A}" type="slidenum">
              <a:rPr lang="en-US" altLang="en-US"/>
              <a:pPr/>
              <a:t>‹#›</a:t>
            </a:fld>
            <a:endParaRPr lang="en-US" altLang="en-US"/>
          </a:p>
        </p:txBody>
      </p:sp>
    </p:spTree>
    <p:extLst>
      <p:ext uri="{BB962C8B-B14F-4D97-AF65-F5344CB8AC3E}">
        <p14:creationId xmlns:p14="http://schemas.microsoft.com/office/powerpoint/2010/main" val="27809636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7E615D-5C5B-462C-B4C4-9C2C549EE647}"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5E2376-5E5F-488B-A7D1-40B2CCC1600E}" type="slidenum">
              <a:rPr lang="en-US" altLang="en-US"/>
              <a:pPr/>
              <a:t>‹#›</a:t>
            </a:fld>
            <a:endParaRPr lang="en-US" altLang="en-US"/>
          </a:p>
        </p:txBody>
      </p:sp>
    </p:spTree>
    <p:extLst>
      <p:ext uri="{BB962C8B-B14F-4D97-AF65-F5344CB8AC3E}">
        <p14:creationId xmlns:p14="http://schemas.microsoft.com/office/powerpoint/2010/main" val="38530905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99D30F-4399-406E-B7C2-E0C5F4E131BA}"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E70F02-E310-4773-BF46-FB8ACEF54174}" type="slidenum">
              <a:rPr lang="en-US" altLang="en-US"/>
              <a:pPr/>
              <a:t>‹#›</a:t>
            </a:fld>
            <a:endParaRPr lang="en-US" altLang="en-US"/>
          </a:p>
        </p:txBody>
      </p:sp>
    </p:spTree>
    <p:extLst>
      <p:ext uri="{BB962C8B-B14F-4D97-AF65-F5344CB8AC3E}">
        <p14:creationId xmlns:p14="http://schemas.microsoft.com/office/powerpoint/2010/main" val="36073625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290CC8-70A4-4E43-B577-7B06B652168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4C6F449-2111-4513-A1B4-D038832970FA}" type="slidenum">
              <a:rPr lang="en-US" altLang="en-US"/>
              <a:pPr/>
              <a:t>‹#›</a:t>
            </a:fld>
            <a:endParaRPr lang="en-US" altLang="en-US"/>
          </a:p>
        </p:txBody>
      </p:sp>
    </p:spTree>
    <p:extLst>
      <p:ext uri="{BB962C8B-B14F-4D97-AF65-F5344CB8AC3E}">
        <p14:creationId xmlns:p14="http://schemas.microsoft.com/office/powerpoint/2010/main" val="33483082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31E785-2D7F-4429-B523-4428B9C56559}"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D1BFEA-4D3D-4D62-AAB5-4065E79FEC6F}" type="slidenum">
              <a:rPr lang="en-US" altLang="en-US"/>
              <a:pPr/>
              <a:t>‹#›</a:t>
            </a:fld>
            <a:endParaRPr lang="en-US" altLang="en-US"/>
          </a:p>
        </p:txBody>
      </p:sp>
    </p:spTree>
    <p:extLst>
      <p:ext uri="{BB962C8B-B14F-4D97-AF65-F5344CB8AC3E}">
        <p14:creationId xmlns:p14="http://schemas.microsoft.com/office/powerpoint/2010/main" val="20106892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B55A2D-5A44-45BD-A8EC-BE2F10F3AC17}"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6E064C-458C-431E-9A5C-75D94406AFA1}" type="slidenum">
              <a:rPr lang="en-US" altLang="en-US"/>
              <a:pPr/>
              <a:t>‹#›</a:t>
            </a:fld>
            <a:endParaRPr lang="en-US" altLang="en-US"/>
          </a:p>
        </p:txBody>
      </p:sp>
    </p:spTree>
    <p:extLst>
      <p:ext uri="{BB962C8B-B14F-4D97-AF65-F5344CB8AC3E}">
        <p14:creationId xmlns:p14="http://schemas.microsoft.com/office/powerpoint/2010/main" val="927339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F6DDCB-1083-4367-AA04-8374A59C2959}"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F9318D-10D1-4C90-A345-1597C905C95B}" type="slidenum">
              <a:rPr lang="en-US" altLang="en-US"/>
              <a:pPr/>
              <a:t>‹#›</a:t>
            </a:fld>
            <a:endParaRPr lang="en-US" altLang="en-US"/>
          </a:p>
        </p:txBody>
      </p:sp>
    </p:spTree>
    <p:extLst>
      <p:ext uri="{BB962C8B-B14F-4D97-AF65-F5344CB8AC3E}">
        <p14:creationId xmlns:p14="http://schemas.microsoft.com/office/powerpoint/2010/main" val="170368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04662B-4F48-4944-929E-6D837CE935F0}"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66FB063-097C-4712-8341-437115F65E78}" type="slidenum">
              <a:rPr lang="en-US" altLang="en-US"/>
              <a:pPr/>
              <a:t>‹#›</a:t>
            </a:fld>
            <a:endParaRPr lang="en-US" altLang="en-US"/>
          </a:p>
        </p:txBody>
      </p:sp>
    </p:spTree>
    <p:extLst>
      <p:ext uri="{BB962C8B-B14F-4D97-AF65-F5344CB8AC3E}">
        <p14:creationId xmlns:p14="http://schemas.microsoft.com/office/powerpoint/2010/main" val="33871216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785453-913B-4C7B-B05C-A6C14A3F7F49}"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E56977-5904-4E32-A3E1-70DA4B064D00}" type="slidenum">
              <a:rPr lang="en-US" altLang="en-US"/>
              <a:pPr/>
              <a:t>‹#›</a:t>
            </a:fld>
            <a:endParaRPr lang="en-US" altLang="en-US"/>
          </a:p>
        </p:txBody>
      </p:sp>
    </p:spTree>
    <p:extLst>
      <p:ext uri="{BB962C8B-B14F-4D97-AF65-F5344CB8AC3E}">
        <p14:creationId xmlns:p14="http://schemas.microsoft.com/office/powerpoint/2010/main" val="15965999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F5490E1-04D7-4D51-B803-1329D0EDDB79}"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B59EA1-C680-4D28-8169-BF70D0A7E8D3}" type="slidenum">
              <a:rPr lang="en-US" altLang="en-US"/>
              <a:pPr/>
              <a:t>‹#›</a:t>
            </a:fld>
            <a:endParaRPr lang="en-US" altLang="en-US"/>
          </a:p>
        </p:txBody>
      </p:sp>
    </p:spTree>
    <p:extLst>
      <p:ext uri="{BB962C8B-B14F-4D97-AF65-F5344CB8AC3E}">
        <p14:creationId xmlns:p14="http://schemas.microsoft.com/office/powerpoint/2010/main" val="25496282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B702460-AF34-4F78-BE1E-0B1320184637}"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602C521-A22F-43C8-B51F-1EAD30215B23}" type="slidenum">
              <a:rPr lang="en-US" altLang="en-US"/>
              <a:pPr/>
              <a:t>‹#›</a:t>
            </a:fld>
            <a:endParaRPr lang="en-US" altLang="en-US"/>
          </a:p>
        </p:txBody>
      </p:sp>
    </p:spTree>
    <p:extLst>
      <p:ext uri="{BB962C8B-B14F-4D97-AF65-F5344CB8AC3E}">
        <p14:creationId xmlns:p14="http://schemas.microsoft.com/office/powerpoint/2010/main" val="17906775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FBC9DE-CCC9-405C-9806-60CE4CD6C7D7}"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847B5BB-45D8-4F86-B0D1-BC619890F30D}" type="slidenum">
              <a:rPr lang="en-US" altLang="en-US"/>
              <a:pPr/>
              <a:t>‹#›</a:t>
            </a:fld>
            <a:endParaRPr lang="en-US" altLang="en-US"/>
          </a:p>
        </p:txBody>
      </p:sp>
    </p:spTree>
    <p:extLst>
      <p:ext uri="{BB962C8B-B14F-4D97-AF65-F5344CB8AC3E}">
        <p14:creationId xmlns:p14="http://schemas.microsoft.com/office/powerpoint/2010/main" val="3483290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4549C-D953-453B-AD95-AFF91DE45F39}"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CD02281-F65C-44D4-B445-C1576F73600C}" type="slidenum">
              <a:rPr lang="en-US" altLang="en-US"/>
              <a:pPr/>
              <a:t>‹#›</a:t>
            </a:fld>
            <a:endParaRPr lang="en-US" altLang="en-US"/>
          </a:p>
        </p:txBody>
      </p:sp>
    </p:spTree>
    <p:extLst>
      <p:ext uri="{BB962C8B-B14F-4D97-AF65-F5344CB8AC3E}">
        <p14:creationId xmlns:p14="http://schemas.microsoft.com/office/powerpoint/2010/main" val="35698251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307846-176B-4888-8DAB-07651F6E0034}"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1828F2-A209-4C89-B9D8-502EEE63C079}" type="slidenum">
              <a:rPr lang="en-US" altLang="en-US"/>
              <a:pPr/>
              <a:t>‹#›</a:t>
            </a:fld>
            <a:endParaRPr lang="en-US" altLang="en-US"/>
          </a:p>
        </p:txBody>
      </p:sp>
    </p:spTree>
    <p:extLst>
      <p:ext uri="{BB962C8B-B14F-4D97-AF65-F5344CB8AC3E}">
        <p14:creationId xmlns:p14="http://schemas.microsoft.com/office/powerpoint/2010/main" val="19893994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8FE66C-EED8-4503-A05F-CCEB79DC94DB}"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AA692A-B302-48CD-82D0-B7159CC79290}" type="slidenum">
              <a:rPr lang="en-US" altLang="en-US"/>
              <a:pPr/>
              <a:t>‹#›</a:t>
            </a:fld>
            <a:endParaRPr lang="en-US" altLang="en-US"/>
          </a:p>
        </p:txBody>
      </p:sp>
    </p:spTree>
    <p:extLst>
      <p:ext uri="{BB962C8B-B14F-4D97-AF65-F5344CB8AC3E}">
        <p14:creationId xmlns:p14="http://schemas.microsoft.com/office/powerpoint/2010/main" val="12267291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1A1F39-6AD3-4C04-9F9E-CFEA99186B22}"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ABF8BC5-14B9-445D-8696-B5E297702970}" type="slidenum">
              <a:rPr lang="en-US" altLang="en-US"/>
              <a:pPr/>
              <a:t>‹#›</a:t>
            </a:fld>
            <a:endParaRPr lang="en-US" altLang="en-US"/>
          </a:p>
        </p:txBody>
      </p:sp>
    </p:spTree>
    <p:extLst>
      <p:ext uri="{BB962C8B-B14F-4D97-AF65-F5344CB8AC3E}">
        <p14:creationId xmlns:p14="http://schemas.microsoft.com/office/powerpoint/2010/main" val="262927766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4BC3FA-F382-4424-9CFD-2043804608A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C3BC8F-E281-4AB1-AD12-5150695A4F99}" type="slidenum">
              <a:rPr lang="en-US" altLang="en-US"/>
              <a:pPr/>
              <a:t>‹#›</a:t>
            </a:fld>
            <a:endParaRPr lang="en-US" altLang="en-US"/>
          </a:p>
        </p:txBody>
      </p:sp>
    </p:spTree>
    <p:extLst>
      <p:ext uri="{BB962C8B-B14F-4D97-AF65-F5344CB8AC3E}">
        <p14:creationId xmlns:p14="http://schemas.microsoft.com/office/powerpoint/2010/main" val="20539024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AC7A4B-7563-4DEF-9B64-B7E9DC2BE802}"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BD6861-03C1-4039-91EE-6BCDA0954E18}" type="slidenum">
              <a:rPr lang="en-US" altLang="en-US"/>
              <a:pPr/>
              <a:t>‹#›</a:t>
            </a:fld>
            <a:endParaRPr lang="en-US" altLang="en-US"/>
          </a:p>
        </p:txBody>
      </p:sp>
    </p:spTree>
    <p:extLst>
      <p:ext uri="{BB962C8B-B14F-4D97-AF65-F5344CB8AC3E}">
        <p14:creationId xmlns:p14="http://schemas.microsoft.com/office/powerpoint/2010/main" val="372711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B8049A-5A5E-4548-B1C0-ACCA1F545E97}" type="slidenum">
              <a:rPr lang="en-US" altLang="en-US"/>
              <a:pPr/>
              <a:t>‹#›</a:t>
            </a:fld>
            <a:endParaRPr lang="en-US" altLang="en-US"/>
          </a:p>
        </p:txBody>
      </p:sp>
    </p:spTree>
    <p:extLst>
      <p:ext uri="{BB962C8B-B14F-4D97-AF65-F5344CB8AC3E}">
        <p14:creationId xmlns:p14="http://schemas.microsoft.com/office/powerpoint/2010/main" val="364831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13B45E-4464-45AB-A2D2-B6FE0B43D304}"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2C06C5-A639-43A5-9D13-3BA43FFFCE91}" type="slidenum">
              <a:rPr lang="en-US" altLang="en-US"/>
              <a:pPr/>
              <a:t>‹#›</a:t>
            </a:fld>
            <a:endParaRPr lang="en-US" altLang="en-US"/>
          </a:p>
        </p:txBody>
      </p:sp>
    </p:spTree>
    <p:extLst>
      <p:ext uri="{BB962C8B-B14F-4D97-AF65-F5344CB8AC3E}">
        <p14:creationId xmlns:p14="http://schemas.microsoft.com/office/powerpoint/2010/main" val="6956553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4370AB5-0922-4570-AD91-40DC8CF867A6}"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A38DF6-6121-467D-BCD2-79B36185AA0A}" type="slidenum">
              <a:rPr lang="en-US" altLang="en-US"/>
              <a:pPr/>
              <a:t>‹#›</a:t>
            </a:fld>
            <a:endParaRPr lang="en-US" altLang="en-US"/>
          </a:p>
        </p:txBody>
      </p:sp>
    </p:spTree>
    <p:extLst>
      <p:ext uri="{BB962C8B-B14F-4D97-AF65-F5344CB8AC3E}">
        <p14:creationId xmlns:p14="http://schemas.microsoft.com/office/powerpoint/2010/main" val="38570635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51EF1D-86B8-4170-B761-3AAD5B444396}"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68316C-7E4F-45BD-883E-03896B1A8E68}" type="slidenum">
              <a:rPr lang="en-US" altLang="en-US"/>
              <a:pPr/>
              <a:t>‹#›</a:t>
            </a:fld>
            <a:endParaRPr lang="en-US" altLang="en-US"/>
          </a:p>
        </p:txBody>
      </p:sp>
    </p:spTree>
    <p:extLst>
      <p:ext uri="{BB962C8B-B14F-4D97-AF65-F5344CB8AC3E}">
        <p14:creationId xmlns:p14="http://schemas.microsoft.com/office/powerpoint/2010/main" val="1940997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CC48FC3-03B2-45AB-88D0-D381A7E33FCD}"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5B0229E-96B3-4992-85BE-0C7D986CA81A}" type="slidenum">
              <a:rPr lang="en-US" altLang="en-US"/>
              <a:pPr/>
              <a:t>‹#›</a:t>
            </a:fld>
            <a:endParaRPr lang="en-US" altLang="en-US"/>
          </a:p>
        </p:txBody>
      </p:sp>
    </p:spTree>
    <p:extLst>
      <p:ext uri="{BB962C8B-B14F-4D97-AF65-F5344CB8AC3E}">
        <p14:creationId xmlns:p14="http://schemas.microsoft.com/office/powerpoint/2010/main" val="12848054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C2FD81-83C2-404F-BFBF-F1493CE8E16A}"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E3FA278-90AF-418C-A79C-809EE60E814E}" type="slidenum">
              <a:rPr lang="en-US" altLang="en-US"/>
              <a:pPr/>
              <a:t>‹#›</a:t>
            </a:fld>
            <a:endParaRPr lang="en-US" altLang="en-US"/>
          </a:p>
        </p:txBody>
      </p:sp>
    </p:spTree>
    <p:extLst>
      <p:ext uri="{BB962C8B-B14F-4D97-AF65-F5344CB8AC3E}">
        <p14:creationId xmlns:p14="http://schemas.microsoft.com/office/powerpoint/2010/main" val="39139097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E7580B-8C42-4C8F-8136-F5C8DFA5A59F}"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321BAF1-B1EE-475C-BE01-3FB1A0A8A9CF}" type="slidenum">
              <a:rPr lang="en-US" altLang="en-US"/>
              <a:pPr/>
              <a:t>‹#›</a:t>
            </a:fld>
            <a:endParaRPr lang="en-US" altLang="en-US"/>
          </a:p>
        </p:txBody>
      </p:sp>
    </p:spTree>
    <p:extLst>
      <p:ext uri="{BB962C8B-B14F-4D97-AF65-F5344CB8AC3E}">
        <p14:creationId xmlns:p14="http://schemas.microsoft.com/office/powerpoint/2010/main" val="32605747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6855E6-817D-4A8E-A579-A3E966081652}"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E6A1F3-E228-4D4E-92B9-235355652024}" type="slidenum">
              <a:rPr lang="en-US" altLang="en-US"/>
              <a:pPr/>
              <a:t>‹#›</a:t>
            </a:fld>
            <a:endParaRPr lang="en-US" altLang="en-US"/>
          </a:p>
        </p:txBody>
      </p:sp>
    </p:spTree>
    <p:extLst>
      <p:ext uri="{BB962C8B-B14F-4D97-AF65-F5344CB8AC3E}">
        <p14:creationId xmlns:p14="http://schemas.microsoft.com/office/powerpoint/2010/main" val="33019644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0A7F0E5-3061-4362-9579-8D98DE34BC8C}"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98C78F-A522-42F9-9C3E-BC0D4BB53CEC}" type="slidenum">
              <a:rPr lang="en-US" altLang="en-US"/>
              <a:pPr/>
              <a:t>‹#›</a:t>
            </a:fld>
            <a:endParaRPr lang="en-US" altLang="en-US"/>
          </a:p>
        </p:txBody>
      </p:sp>
    </p:spTree>
    <p:extLst>
      <p:ext uri="{BB962C8B-B14F-4D97-AF65-F5344CB8AC3E}">
        <p14:creationId xmlns:p14="http://schemas.microsoft.com/office/powerpoint/2010/main" val="34551649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E2078E-D7E5-42B0-BAA7-BA3A5A34F9F9}"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B9DF6A-1152-414A-8AAC-8FD464D0773B}" type="slidenum">
              <a:rPr lang="en-US" altLang="en-US"/>
              <a:pPr/>
              <a:t>‹#›</a:t>
            </a:fld>
            <a:endParaRPr lang="en-US" altLang="en-US"/>
          </a:p>
        </p:txBody>
      </p:sp>
    </p:spTree>
    <p:extLst>
      <p:ext uri="{BB962C8B-B14F-4D97-AF65-F5344CB8AC3E}">
        <p14:creationId xmlns:p14="http://schemas.microsoft.com/office/powerpoint/2010/main" val="33888135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7A9BA6-43BE-413E-9EB7-81105EA1BFEE}"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185475-BA24-4862-A58B-791658C5EFDE}" type="slidenum">
              <a:rPr lang="en-US" altLang="en-US"/>
              <a:pPr/>
              <a:t>‹#›</a:t>
            </a:fld>
            <a:endParaRPr lang="en-US" altLang="en-US"/>
          </a:p>
        </p:txBody>
      </p:sp>
    </p:spTree>
    <p:extLst>
      <p:ext uri="{BB962C8B-B14F-4D97-AF65-F5344CB8AC3E}">
        <p14:creationId xmlns:p14="http://schemas.microsoft.com/office/powerpoint/2010/main" val="29344417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D7C5BD-CA46-43A1-AB10-22061023185B}"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39B198-433D-4BDF-8DD5-04610C10687D}" type="slidenum">
              <a:rPr lang="en-US" altLang="en-US"/>
              <a:pPr/>
              <a:t>‹#›</a:t>
            </a:fld>
            <a:endParaRPr lang="en-US" altLang="en-US"/>
          </a:p>
        </p:txBody>
      </p:sp>
    </p:spTree>
    <p:extLst>
      <p:ext uri="{BB962C8B-B14F-4D97-AF65-F5344CB8AC3E}">
        <p14:creationId xmlns:p14="http://schemas.microsoft.com/office/powerpoint/2010/main" val="449676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E8D4C1-B721-4CA6-8B86-C8DEBF0B1A71}"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89CAA0-D7AA-4E05-A94B-FF94A48BE404}" type="slidenum">
              <a:rPr lang="en-US" altLang="en-US"/>
              <a:pPr/>
              <a:t>‹#›</a:t>
            </a:fld>
            <a:endParaRPr lang="en-US" altLang="en-US"/>
          </a:p>
        </p:txBody>
      </p:sp>
    </p:spTree>
    <p:extLst>
      <p:ext uri="{BB962C8B-B14F-4D97-AF65-F5344CB8AC3E}">
        <p14:creationId xmlns:p14="http://schemas.microsoft.com/office/powerpoint/2010/main" val="3616958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F225829-E823-47B7-B18A-ABCE45307A77}"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D2126-4F46-4D4B-BE65-CF395D64BAE4}" type="slidenum">
              <a:rPr lang="en-US" altLang="en-US"/>
              <a:pPr/>
              <a:t>‹#›</a:t>
            </a:fld>
            <a:endParaRPr lang="en-US" altLang="en-US"/>
          </a:p>
        </p:txBody>
      </p:sp>
    </p:spTree>
    <p:extLst>
      <p:ext uri="{BB962C8B-B14F-4D97-AF65-F5344CB8AC3E}">
        <p14:creationId xmlns:p14="http://schemas.microsoft.com/office/powerpoint/2010/main" val="300020116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708F30-BB6A-4D4F-8F8A-5130EABD73A2}"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FD8018-33D7-4B5F-B834-B838D7D19781}" type="slidenum">
              <a:rPr lang="en-US" altLang="en-US"/>
              <a:pPr/>
              <a:t>‹#›</a:t>
            </a:fld>
            <a:endParaRPr lang="en-US" altLang="en-US"/>
          </a:p>
        </p:txBody>
      </p:sp>
    </p:spTree>
    <p:extLst>
      <p:ext uri="{BB962C8B-B14F-4D97-AF65-F5344CB8AC3E}">
        <p14:creationId xmlns:p14="http://schemas.microsoft.com/office/powerpoint/2010/main" val="38642647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C7FC6F-7BDD-4E87-94BB-86AD7094605E}"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1BA3A8-D34E-42DB-98DD-B36657882E46}" type="slidenum">
              <a:rPr lang="en-US" altLang="en-US"/>
              <a:pPr/>
              <a:t>‹#›</a:t>
            </a:fld>
            <a:endParaRPr lang="en-US" altLang="en-US"/>
          </a:p>
        </p:txBody>
      </p:sp>
    </p:spTree>
    <p:extLst>
      <p:ext uri="{BB962C8B-B14F-4D97-AF65-F5344CB8AC3E}">
        <p14:creationId xmlns:p14="http://schemas.microsoft.com/office/powerpoint/2010/main" val="12138109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28846AB-9ABE-4573-AF84-12FEE93B44B4}"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3EC351-8F1A-4235-969D-0F68A87567FE}" type="slidenum">
              <a:rPr lang="en-US" altLang="en-US"/>
              <a:pPr/>
              <a:t>‹#›</a:t>
            </a:fld>
            <a:endParaRPr lang="en-US" altLang="en-US"/>
          </a:p>
        </p:txBody>
      </p:sp>
    </p:spTree>
    <p:extLst>
      <p:ext uri="{BB962C8B-B14F-4D97-AF65-F5344CB8AC3E}">
        <p14:creationId xmlns:p14="http://schemas.microsoft.com/office/powerpoint/2010/main" val="198431972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0B47DBA-E1B9-4748-862B-7F9B5DE4CE1F}"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BDD1A71-1CC0-4EA8-8F12-CFB8BD086346}" type="slidenum">
              <a:rPr lang="en-US" altLang="en-US"/>
              <a:pPr/>
              <a:t>‹#›</a:t>
            </a:fld>
            <a:endParaRPr lang="en-US" altLang="en-US"/>
          </a:p>
        </p:txBody>
      </p:sp>
    </p:spTree>
    <p:extLst>
      <p:ext uri="{BB962C8B-B14F-4D97-AF65-F5344CB8AC3E}">
        <p14:creationId xmlns:p14="http://schemas.microsoft.com/office/powerpoint/2010/main" val="6180650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8BDB7E-5630-4291-A4D5-DB5E8477E2A7}"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3C3CA78-1495-4935-B828-ACC10FE0EA37}" type="slidenum">
              <a:rPr lang="en-US" altLang="en-US"/>
              <a:pPr/>
              <a:t>‹#›</a:t>
            </a:fld>
            <a:endParaRPr lang="en-US" altLang="en-US"/>
          </a:p>
        </p:txBody>
      </p:sp>
    </p:spTree>
    <p:extLst>
      <p:ext uri="{BB962C8B-B14F-4D97-AF65-F5344CB8AC3E}">
        <p14:creationId xmlns:p14="http://schemas.microsoft.com/office/powerpoint/2010/main" val="39558197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852B02-9EFB-47CA-831D-4EF56000D4EB}"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BA24B39-F5F0-4C6A-8180-D34521615A1A}" type="slidenum">
              <a:rPr lang="en-US" altLang="en-US"/>
              <a:pPr/>
              <a:t>‹#›</a:t>
            </a:fld>
            <a:endParaRPr lang="en-US" altLang="en-US"/>
          </a:p>
        </p:txBody>
      </p:sp>
    </p:spTree>
    <p:extLst>
      <p:ext uri="{BB962C8B-B14F-4D97-AF65-F5344CB8AC3E}">
        <p14:creationId xmlns:p14="http://schemas.microsoft.com/office/powerpoint/2010/main" val="8687638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E11A9A-D478-4393-89D4-ACE3064B4667}"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FE605C-22C9-4CB9-96BA-7607111EC244}" type="slidenum">
              <a:rPr lang="en-US" altLang="en-US"/>
              <a:pPr/>
              <a:t>‹#›</a:t>
            </a:fld>
            <a:endParaRPr lang="en-US" altLang="en-US"/>
          </a:p>
        </p:txBody>
      </p:sp>
    </p:spTree>
    <p:extLst>
      <p:ext uri="{BB962C8B-B14F-4D97-AF65-F5344CB8AC3E}">
        <p14:creationId xmlns:p14="http://schemas.microsoft.com/office/powerpoint/2010/main" val="38821316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5DC6F1-8947-4749-90CE-E043073F7BE5}"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530986-0A3C-47D3-B56F-B837A119F490}" type="slidenum">
              <a:rPr lang="en-US" altLang="en-US"/>
              <a:pPr/>
              <a:t>‹#›</a:t>
            </a:fld>
            <a:endParaRPr lang="en-US" altLang="en-US"/>
          </a:p>
        </p:txBody>
      </p:sp>
    </p:spTree>
    <p:extLst>
      <p:ext uri="{BB962C8B-B14F-4D97-AF65-F5344CB8AC3E}">
        <p14:creationId xmlns:p14="http://schemas.microsoft.com/office/powerpoint/2010/main" val="17851805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5E1CFD-0841-4859-A117-B357EA874EE5}"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02859F-664C-47A7-B748-EA8DB815A015}" type="slidenum">
              <a:rPr lang="en-US" altLang="en-US"/>
              <a:pPr/>
              <a:t>‹#›</a:t>
            </a:fld>
            <a:endParaRPr lang="en-US" altLang="en-US"/>
          </a:p>
        </p:txBody>
      </p:sp>
    </p:spTree>
    <p:extLst>
      <p:ext uri="{BB962C8B-B14F-4D97-AF65-F5344CB8AC3E}">
        <p14:creationId xmlns:p14="http://schemas.microsoft.com/office/powerpoint/2010/main" val="417317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025CF4-B82D-4FD9-81F3-6973C77CCB2F}"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CD4FF4-E541-4156-A216-8E5DB1AF4DCB}" type="slidenum">
              <a:rPr lang="en-US" altLang="en-US"/>
              <a:pPr/>
              <a:t>‹#›</a:t>
            </a:fld>
            <a:endParaRPr lang="en-US" altLang="en-US"/>
          </a:p>
        </p:txBody>
      </p:sp>
    </p:spTree>
    <p:extLst>
      <p:ext uri="{BB962C8B-B14F-4D97-AF65-F5344CB8AC3E}">
        <p14:creationId xmlns:p14="http://schemas.microsoft.com/office/powerpoint/2010/main" val="37964791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F7BA20-1351-43F9-B94E-DD87F7B13255}"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A5ADFD-E4A0-4AAA-936A-7878F4C540D2}" type="slidenum">
              <a:rPr lang="en-US" altLang="en-US"/>
              <a:pPr/>
              <a:t>‹#›</a:t>
            </a:fld>
            <a:endParaRPr lang="en-US" altLang="en-US"/>
          </a:p>
        </p:txBody>
      </p:sp>
    </p:spTree>
    <p:extLst>
      <p:ext uri="{BB962C8B-B14F-4D97-AF65-F5344CB8AC3E}">
        <p14:creationId xmlns:p14="http://schemas.microsoft.com/office/powerpoint/2010/main" val="27356939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385395A-BF53-4D21-A31D-63A56128DA66}"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7F74B2-521F-4122-9E2B-FCB3ACAB80CA}" type="slidenum">
              <a:rPr lang="en-US" altLang="en-US"/>
              <a:pPr/>
              <a:t>‹#›</a:t>
            </a:fld>
            <a:endParaRPr lang="en-US" altLang="en-US"/>
          </a:p>
        </p:txBody>
      </p:sp>
    </p:spTree>
    <p:extLst>
      <p:ext uri="{BB962C8B-B14F-4D97-AF65-F5344CB8AC3E}">
        <p14:creationId xmlns:p14="http://schemas.microsoft.com/office/powerpoint/2010/main" val="26828383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9FDD07-44F6-4218-A8BF-BABB98ED536B}"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5BFA78-8CA9-4A79-AF1B-B7F388404D7E}" type="slidenum">
              <a:rPr lang="en-US" altLang="en-US"/>
              <a:pPr/>
              <a:t>‹#›</a:t>
            </a:fld>
            <a:endParaRPr lang="en-US" altLang="en-US"/>
          </a:p>
        </p:txBody>
      </p:sp>
    </p:spTree>
    <p:extLst>
      <p:ext uri="{BB962C8B-B14F-4D97-AF65-F5344CB8AC3E}">
        <p14:creationId xmlns:p14="http://schemas.microsoft.com/office/powerpoint/2010/main" val="150951267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54E3B7-41BB-42FE-80C9-243757DA80A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074DBC-7280-486B-99D8-A5F89A6D207B}" type="slidenum">
              <a:rPr lang="en-US" altLang="en-US"/>
              <a:pPr/>
              <a:t>‹#›</a:t>
            </a:fld>
            <a:endParaRPr lang="en-US" altLang="en-US"/>
          </a:p>
        </p:txBody>
      </p:sp>
    </p:spTree>
    <p:extLst>
      <p:ext uri="{BB962C8B-B14F-4D97-AF65-F5344CB8AC3E}">
        <p14:creationId xmlns:p14="http://schemas.microsoft.com/office/powerpoint/2010/main" val="33796366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0ABAD0-5F09-4500-AFC6-BB63252DDA43}"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01AC44-FD79-45CA-A463-7D42827DD783}" type="slidenum">
              <a:rPr lang="en-US" altLang="en-US"/>
              <a:pPr/>
              <a:t>‹#›</a:t>
            </a:fld>
            <a:endParaRPr lang="en-US" altLang="en-US"/>
          </a:p>
        </p:txBody>
      </p:sp>
    </p:spTree>
    <p:extLst>
      <p:ext uri="{BB962C8B-B14F-4D97-AF65-F5344CB8AC3E}">
        <p14:creationId xmlns:p14="http://schemas.microsoft.com/office/powerpoint/2010/main" val="28701844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568172-CB82-4A84-86F0-001CBE27FC7A}"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98C5520-41F2-479E-8760-FAC2E59E2964}" type="slidenum">
              <a:rPr lang="en-US" altLang="en-US"/>
              <a:pPr/>
              <a:t>‹#›</a:t>
            </a:fld>
            <a:endParaRPr lang="en-US" altLang="en-US"/>
          </a:p>
        </p:txBody>
      </p:sp>
    </p:spTree>
    <p:extLst>
      <p:ext uri="{BB962C8B-B14F-4D97-AF65-F5344CB8AC3E}">
        <p14:creationId xmlns:p14="http://schemas.microsoft.com/office/powerpoint/2010/main" val="278044410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E8D65E0-6D2A-48C9-A345-30601D7FA17F}"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4BEEB50-0DEB-4EB3-8EB9-CAB0F2FF811F}" type="slidenum">
              <a:rPr lang="en-US" altLang="en-US"/>
              <a:pPr/>
              <a:t>‹#›</a:t>
            </a:fld>
            <a:endParaRPr lang="en-US" altLang="en-US"/>
          </a:p>
        </p:txBody>
      </p:sp>
    </p:spTree>
    <p:extLst>
      <p:ext uri="{BB962C8B-B14F-4D97-AF65-F5344CB8AC3E}">
        <p14:creationId xmlns:p14="http://schemas.microsoft.com/office/powerpoint/2010/main" val="266764344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8AD22E-A692-47AE-9453-C669F1D6FC01}"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F01A002-CF55-47C2-A681-34305EA155CB}" type="slidenum">
              <a:rPr lang="en-US" altLang="en-US"/>
              <a:pPr/>
              <a:t>‹#›</a:t>
            </a:fld>
            <a:endParaRPr lang="en-US" altLang="en-US"/>
          </a:p>
        </p:txBody>
      </p:sp>
    </p:spTree>
    <p:extLst>
      <p:ext uri="{BB962C8B-B14F-4D97-AF65-F5344CB8AC3E}">
        <p14:creationId xmlns:p14="http://schemas.microsoft.com/office/powerpoint/2010/main" val="30896529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54A10F-311B-4139-873B-957D0F77B62A}"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B4F552E-0C2E-4FE0-ADEC-1905307B2578}" type="slidenum">
              <a:rPr lang="en-US" altLang="en-US"/>
              <a:pPr/>
              <a:t>‹#›</a:t>
            </a:fld>
            <a:endParaRPr lang="en-US" altLang="en-US"/>
          </a:p>
        </p:txBody>
      </p:sp>
    </p:spTree>
    <p:extLst>
      <p:ext uri="{BB962C8B-B14F-4D97-AF65-F5344CB8AC3E}">
        <p14:creationId xmlns:p14="http://schemas.microsoft.com/office/powerpoint/2010/main" val="13271898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673EBB-8DAB-422F-AAAC-16BF413C79BD}"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47D5DE-80D7-48EE-8BCE-40B77F72F25E}" type="slidenum">
              <a:rPr lang="en-US" altLang="en-US"/>
              <a:pPr/>
              <a:t>‹#›</a:t>
            </a:fld>
            <a:endParaRPr lang="en-US" altLang="en-US"/>
          </a:p>
        </p:txBody>
      </p:sp>
    </p:spTree>
    <p:extLst>
      <p:ext uri="{BB962C8B-B14F-4D97-AF65-F5344CB8AC3E}">
        <p14:creationId xmlns:p14="http://schemas.microsoft.com/office/powerpoint/2010/main" val="4147039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CB215D-874D-4089-AE16-30B6FC2FF43C}"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EF872B-3000-416C-B238-7E92C68E7531}" type="slidenum">
              <a:rPr lang="en-US" altLang="en-US"/>
              <a:pPr/>
              <a:t>‹#›</a:t>
            </a:fld>
            <a:endParaRPr lang="en-US" altLang="en-US"/>
          </a:p>
        </p:txBody>
      </p:sp>
    </p:spTree>
    <p:extLst>
      <p:ext uri="{BB962C8B-B14F-4D97-AF65-F5344CB8AC3E}">
        <p14:creationId xmlns:p14="http://schemas.microsoft.com/office/powerpoint/2010/main" val="411620436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9352C2-4EF6-4918-B5DA-5F4442ABC42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EBA0FA-A904-47F9-88E5-469472EB6072}" type="slidenum">
              <a:rPr lang="en-US" altLang="en-US"/>
              <a:pPr/>
              <a:t>‹#›</a:t>
            </a:fld>
            <a:endParaRPr lang="en-US" altLang="en-US"/>
          </a:p>
        </p:txBody>
      </p:sp>
    </p:spTree>
    <p:extLst>
      <p:ext uri="{BB962C8B-B14F-4D97-AF65-F5344CB8AC3E}">
        <p14:creationId xmlns:p14="http://schemas.microsoft.com/office/powerpoint/2010/main" val="197307428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B8A0C0-2F24-41D6-A92B-57B1E3276F35}"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D05393-E4A8-4B65-9E06-975A52D922F0}" type="slidenum">
              <a:rPr lang="en-US" altLang="en-US"/>
              <a:pPr/>
              <a:t>‹#›</a:t>
            </a:fld>
            <a:endParaRPr lang="en-US" altLang="en-US"/>
          </a:p>
        </p:txBody>
      </p:sp>
    </p:spTree>
    <p:extLst>
      <p:ext uri="{BB962C8B-B14F-4D97-AF65-F5344CB8AC3E}">
        <p14:creationId xmlns:p14="http://schemas.microsoft.com/office/powerpoint/2010/main" val="22985044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E888C9-42EF-4284-8A67-C7D10D8BE39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B12FFA-9BE1-48AA-BC5F-0A478141E200}" type="slidenum">
              <a:rPr lang="en-US" altLang="en-US"/>
              <a:pPr/>
              <a:t>‹#›</a:t>
            </a:fld>
            <a:endParaRPr lang="en-US" altLang="en-US"/>
          </a:p>
        </p:txBody>
      </p:sp>
    </p:spTree>
    <p:extLst>
      <p:ext uri="{BB962C8B-B14F-4D97-AF65-F5344CB8AC3E}">
        <p14:creationId xmlns:p14="http://schemas.microsoft.com/office/powerpoint/2010/main" val="31718178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CFF37B-369A-4719-940E-80237A97B593}"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E40073-E6A0-4753-8E14-54C8AC9C601D}" type="slidenum">
              <a:rPr lang="en-US" altLang="en-US"/>
              <a:pPr/>
              <a:t>‹#›</a:t>
            </a:fld>
            <a:endParaRPr lang="en-US" altLang="en-US"/>
          </a:p>
        </p:txBody>
      </p:sp>
    </p:spTree>
    <p:extLst>
      <p:ext uri="{BB962C8B-B14F-4D97-AF65-F5344CB8AC3E}">
        <p14:creationId xmlns:p14="http://schemas.microsoft.com/office/powerpoint/2010/main" val="24155900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19A5887-EB5A-4876-B3DE-8B754E2C66AF}"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762467-37F7-427D-A0E8-5C187482144C}" type="slidenum">
              <a:rPr lang="en-US" altLang="en-US"/>
              <a:pPr/>
              <a:t>‹#›</a:t>
            </a:fld>
            <a:endParaRPr lang="en-US" altLang="en-US"/>
          </a:p>
        </p:txBody>
      </p:sp>
    </p:spTree>
    <p:extLst>
      <p:ext uri="{BB962C8B-B14F-4D97-AF65-F5344CB8AC3E}">
        <p14:creationId xmlns:p14="http://schemas.microsoft.com/office/powerpoint/2010/main" val="6093680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7FB7EB-0600-4F65-AEC7-A7FE7C01D866}"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FFFDCB-D792-46C4-AA08-8A8157A3EE45}" type="slidenum">
              <a:rPr lang="en-US" altLang="en-US"/>
              <a:pPr/>
              <a:t>‹#›</a:t>
            </a:fld>
            <a:endParaRPr lang="en-US" altLang="en-US"/>
          </a:p>
        </p:txBody>
      </p:sp>
    </p:spTree>
    <p:extLst>
      <p:ext uri="{BB962C8B-B14F-4D97-AF65-F5344CB8AC3E}">
        <p14:creationId xmlns:p14="http://schemas.microsoft.com/office/powerpoint/2010/main" val="20284303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36787C-2170-4C9A-A323-6B27B996A4F9}"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0B0150E-98EE-49F2-989E-D3ADC755D81C}" type="slidenum">
              <a:rPr lang="en-US" altLang="en-US"/>
              <a:pPr/>
              <a:t>‹#›</a:t>
            </a:fld>
            <a:endParaRPr lang="en-US" altLang="en-US"/>
          </a:p>
        </p:txBody>
      </p:sp>
    </p:spTree>
    <p:extLst>
      <p:ext uri="{BB962C8B-B14F-4D97-AF65-F5344CB8AC3E}">
        <p14:creationId xmlns:p14="http://schemas.microsoft.com/office/powerpoint/2010/main" val="136761695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C1FF87B-B71C-42C5-9D99-944547186A64}"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664ACB8-8791-4266-820D-16F62492BF1D}" type="slidenum">
              <a:rPr lang="en-US" altLang="en-US"/>
              <a:pPr/>
              <a:t>‹#›</a:t>
            </a:fld>
            <a:endParaRPr lang="en-US" altLang="en-US"/>
          </a:p>
        </p:txBody>
      </p:sp>
    </p:spTree>
    <p:extLst>
      <p:ext uri="{BB962C8B-B14F-4D97-AF65-F5344CB8AC3E}">
        <p14:creationId xmlns:p14="http://schemas.microsoft.com/office/powerpoint/2010/main" val="41962962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382EDA-0E65-44DF-93FD-EED04106F6FE}"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7541B5-5C40-4764-AD65-7A209129BD11}" type="slidenum">
              <a:rPr lang="en-US" altLang="en-US"/>
              <a:pPr/>
              <a:t>‹#›</a:t>
            </a:fld>
            <a:endParaRPr lang="en-US" altLang="en-US"/>
          </a:p>
        </p:txBody>
      </p:sp>
    </p:spTree>
    <p:extLst>
      <p:ext uri="{BB962C8B-B14F-4D97-AF65-F5344CB8AC3E}">
        <p14:creationId xmlns:p14="http://schemas.microsoft.com/office/powerpoint/2010/main" val="126634396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2766A3-5822-4EBC-9FF4-AE5C2EAF0A18}"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FE61F8-4830-47A7-A1D8-D0C355B7E1F9}" type="slidenum">
              <a:rPr lang="en-US" altLang="en-US"/>
              <a:pPr/>
              <a:t>‹#›</a:t>
            </a:fld>
            <a:endParaRPr lang="en-US" altLang="en-US"/>
          </a:p>
        </p:txBody>
      </p:sp>
    </p:spTree>
    <p:extLst>
      <p:ext uri="{BB962C8B-B14F-4D97-AF65-F5344CB8AC3E}">
        <p14:creationId xmlns:p14="http://schemas.microsoft.com/office/powerpoint/2010/main" val="420113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1C6427-1021-45DC-A4FE-533452321713}"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8A3EB4-9ED6-4F2B-8BD2-935945652464}" type="slidenum">
              <a:rPr lang="en-US" altLang="en-US"/>
              <a:pPr/>
              <a:t>‹#›</a:t>
            </a:fld>
            <a:endParaRPr lang="en-US" altLang="en-US"/>
          </a:p>
        </p:txBody>
      </p:sp>
    </p:spTree>
    <p:extLst>
      <p:ext uri="{BB962C8B-B14F-4D97-AF65-F5344CB8AC3E}">
        <p14:creationId xmlns:p14="http://schemas.microsoft.com/office/powerpoint/2010/main" val="19852402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0E291B-45A6-49C9-AB86-8B8A5ABF0ECB}"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E1B5F6-08A8-4295-B9CF-F0C90C3C0D4D}" type="slidenum">
              <a:rPr lang="en-US" altLang="en-US"/>
              <a:pPr/>
              <a:t>‹#›</a:t>
            </a:fld>
            <a:endParaRPr lang="en-US" altLang="en-US"/>
          </a:p>
        </p:txBody>
      </p:sp>
    </p:spTree>
    <p:extLst>
      <p:ext uri="{BB962C8B-B14F-4D97-AF65-F5344CB8AC3E}">
        <p14:creationId xmlns:p14="http://schemas.microsoft.com/office/powerpoint/2010/main" val="5069683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1D51B4-C19B-49FE-9801-E19C22CCAA8E}"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83057-42C0-4BC4-9FA6-6110BF7BAE65}" type="slidenum">
              <a:rPr lang="en-US" altLang="en-US"/>
              <a:pPr/>
              <a:t>‹#›</a:t>
            </a:fld>
            <a:endParaRPr lang="en-US" altLang="en-US"/>
          </a:p>
        </p:txBody>
      </p:sp>
    </p:spTree>
    <p:extLst>
      <p:ext uri="{BB962C8B-B14F-4D97-AF65-F5344CB8AC3E}">
        <p14:creationId xmlns:p14="http://schemas.microsoft.com/office/powerpoint/2010/main" val="411312222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CE76B0-D59A-4FAF-9D99-DFC646CADDF7}"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63C5982-FFC1-4B68-A618-7689483F4ABC}" type="slidenum">
              <a:rPr lang="en-US" altLang="en-US"/>
              <a:pPr/>
              <a:t>‹#›</a:t>
            </a:fld>
            <a:endParaRPr lang="en-US" altLang="en-US"/>
          </a:p>
        </p:txBody>
      </p:sp>
    </p:spTree>
    <p:extLst>
      <p:ext uri="{BB962C8B-B14F-4D97-AF65-F5344CB8AC3E}">
        <p14:creationId xmlns:p14="http://schemas.microsoft.com/office/powerpoint/2010/main" val="40507268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DB3F30C-DEC7-4E15-A7FE-FFC1C934F560}"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0DD268-0156-46EE-BECD-CF01097F31AD}" type="slidenum">
              <a:rPr lang="en-US" altLang="en-US"/>
              <a:pPr/>
              <a:t>‹#›</a:t>
            </a:fld>
            <a:endParaRPr lang="en-US" altLang="en-US"/>
          </a:p>
        </p:txBody>
      </p:sp>
    </p:spTree>
    <p:extLst>
      <p:ext uri="{BB962C8B-B14F-4D97-AF65-F5344CB8AC3E}">
        <p14:creationId xmlns:p14="http://schemas.microsoft.com/office/powerpoint/2010/main" val="2643157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210C41-D97C-40A0-8F43-CB33BAA49848}"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031655-DC42-4D57-9B4B-B50FE76F249F}" type="slidenum">
              <a:rPr lang="en-US" altLang="en-US"/>
              <a:pPr/>
              <a:t>‹#›</a:t>
            </a:fld>
            <a:endParaRPr lang="en-US" altLang="en-US"/>
          </a:p>
        </p:txBody>
      </p:sp>
    </p:spTree>
    <p:extLst>
      <p:ext uri="{BB962C8B-B14F-4D97-AF65-F5344CB8AC3E}">
        <p14:creationId xmlns:p14="http://schemas.microsoft.com/office/powerpoint/2010/main" val="2740774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1AF9ACA-AD4B-4E88-B28A-DAB64D98CEB8}"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90B7CA-7196-492B-AAB3-7BDE85765636}" type="slidenum">
              <a:rPr lang="en-US" altLang="en-US"/>
              <a:pPr/>
              <a:t>‹#›</a:t>
            </a:fld>
            <a:endParaRPr lang="en-US" altLang="en-US"/>
          </a:p>
        </p:txBody>
      </p:sp>
    </p:spTree>
    <p:extLst>
      <p:ext uri="{BB962C8B-B14F-4D97-AF65-F5344CB8AC3E}">
        <p14:creationId xmlns:p14="http://schemas.microsoft.com/office/powerpoint/2010/main" val="11394760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4C9877-59DA-47C2-94D4-B034623FB96F}"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FEDE57E-1303-4F6B-AFEF-FCF493439865}" type="slidenum">
              <a:rPr lang="en-US" altLang="en-US"/>
              <a:pPr/>
              <a:t>‹#›</a:t>
            </a:fld>
            <a:endParaRPr lang="en-US" altLang="en-US"/>
          </a:p>
        </p:txBody>
      </p:sp>
    </p:spTree>
    <p:extLst>
      <p:ext uri="{BB962C8B-B14F-4D97-AF65-F5344CB8AC3E}">
        <p14:creationId xmlns:p14="http://schemas.microsoft.com/office/powerpoint/2010/main" val="410076922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D4066EC-6337-431B-83EA-0BF79FE77703}"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BBC6F9F-A0DB-4C19-A408-041BC0CE0BD3}" type="slidenum">
              <a:rPr lang="en-US" altLang="en-US"/>
              <a:pPr/>
              <a:t>‹#›</a:t>
            </a:fld>
            <a:endParaRPr lang="en-US" altLang="en-US"/>
          </a:p>
        </p:txBody>
      </p:sp>
    </p:spTree>
    <p:extLst>
      <p:ext uri="{BB962C8B-B14F-4D97-AF65-F5344CB8AC3E}">
        <p14:creationId xmlns:p14="http://schemas.microsoft.com/office/powerpoint/2010/main" val="859111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AABC84B-28E3-4C70-9E6D-F939659536D0}"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F8F56F9-8742-4F7A-B5D0-50B85254D505}" type="slidenum">
              <a:rPr lang="en-US" altLang="en-US"/>
              <a:pPr/>
              <a:t>‹#›</a:t>
            </a:fld>
            <a:endParaRPr lang="en-US" altLang="en-US"/>
          </a:p>
        </p:txBody>
      </p:sp>
    </p:spTree>
    <p:extLst>
      <p:ext uri="{BB962C8B-B14F-4D97-AF65-F5344CB8AC3E}">
        <p14:creationId xmlns:p14="http://schemas.microsoft.com/office/powerpoint/2010/main" val="3625572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00E1D-6A4A-4910-BC79-C6A68EE65E83}"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73FD78F-6874-40BF-BD91-DA662187D8AD}" type="slidenum">
              <a:rPr lang="en-US" altLang="en-US"/>
              <a:pPr/>
              <a:t>‹#›</a:t>
            </a:fld>
            <a:endParaRPr lang="en-US" altLang="en-US"/>
          </a:p>
        </p:txBody>
      </p:sp>
    </p:spTree>
    <p:extLst>
      <p:ext uri="{BB962C8B-B14F-4D97-AF65-F5344CB8AC3E}">
        <p14:creationId xmlns:p14="http://schemas.microsoft.com/office/powerpoint/2010/main" val="1136449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776D1D-0B17-4FE9-B7B3-362941830676}"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2718487-A055-488E-9390-756D444B9C4D}" type="slidenum">
              <a:rPr lang="en-US" altLang="en-US"/>
              <a:pPr/>
              <a:t>‹#›</a:t>
            </a:fld>
            <a:endParaRPr lang="en-US" altLang="en-US"/>
          </a:p>
        </p:txBody>
      </p:sp>
    </p:spTree>
    <p:extLst>
      <p:ext uri="{BB962C8B-B14F-4D97-AF65-F5344CB8AC3E}">
        <p14:creationId xmlns:p14="http://schemas.microsoft.com/office/powerpoint/2010/main" val="29322270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0C04D5-386D-4ECA-BCD5-943469DDCB39}"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CDBE7C-357A-4404-9B0E-CF8C74A4946D}" type="slidenum">
              <a:rPr lang="en-US" altLang="en-US"/>
              <a:pPr/>
              <a:t>‹#›</a:t>
            </a:fld>
            <a:endParaRPr lang="en-US" altLang="en-US"/>
          </a:p>
        </p:txBody>
      </p:sp>
    </p:spTree>
    <p:extLst>
      <p:ext uri="{BB962C8B-B14F-4D97-AF65-F5344CB8AC3E}">
        <p14:creationId xmlns:p14="http://schemas.microsoft.com/office/powerpoint/2010/main" val="2547645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1C4850-6A4C-42DB-B0FE-01B23A2EC2BF}"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F7705D-601D-4A9E-AE40-78648811EACA}" type="slidenum">
              <a:rPr lang="en-US" altLang="en-US"/>
              <a:pPr/>
              <a:t>‹#›</a:t>
            </a:fld>
            <a:endParaRPr lang="en-US" altLang="en-US"/>
          </a:p>
        </p:txBody>
      </p:sp>
    </p:spTree>
    <p:extLst>
      <p:ext uri="{BB962C8B-B14F-4D97-AF65-F5344CB8AC3E}">
        <p14:creationId xmlns:p14="http://schemas.microsoft.com/office/powerpoint/2010/main" val="13594162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8784A6-AC70-4CE4-8717-42CC8DDB6361}"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193A63-5DAE-4201-A27F-9B54C68666E8}" type="slidenum">
              <a:rPr lang="en-US" altLang="en-US"/>
              <a:pPr/>
              <a:t>‹#›</a:t>
            </a:fld>
            <a:endParaRPr lang="en-US" altLang="en-US"/>
          </a:p>
        </p:txBody>
      </p:sp>
    </p:spTree>
    <p:extLst>
      <p:ext uri="{BB962C8B-B14F-4D97-AF65-F5344CB8AC3E}">
        <p14:creationId xmlns:p14="http://schemas.microsoft.com/office/powerpoint/2010/main" val="203670107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5247EF-4479-4FEB-A5D1-0160481D789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0CCB70-0034-4CD3-BB4D-9E0A315D06E3}" type="slidenum">
              <a:rPr lang="en-US" altLang="en-US"/>
              <a:pPr/>
              <a:t>‹#›</a:t>
            </a:fld>
            <a:endParaRPr lang="en-US" altLang="en-US"/>
          </a:p>
        </p:txBody>
      </p:sp>
    </p:spTree>
    <p:extLst>
      <p:ext uri="{BB962C8B-B14F-4D97-AF65-F5344CB8AC3E}">
        <p14:creationId xmlns:p14="http://schemas.microsoft.com/office/powerpoint/2010/main" val="13574240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9C411E8-9197-45EB-83A8-07FDD0523521}"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F128EB-CB8B-4AAA-9201-859D6AA6FFC6}" type="slidenum">
              <a:rPr lang="en-US" altLang="en-US"/>
              <a:pPr/>
              <a:t>‹#›</a:t>
            </a:fld>
            <a:endParaRPr lang="en-US" altLang="en-US"/>
          </a:p>
        </p:txBody>
      </p:sp>
    </p:spTree>
    <p:extLst>
      <p:ext uri="{BB962C8B-B14F-4D97-AF65-F5344CB8AC3E}">
        <p14:creationId xmlns:p14="http://schemas.microsoft.com/office/powerpoint/2010/main" val="279802102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C97675-F2CF-491F-A1ED-E5116FAFDD1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F8E0967-C166-4EDE-A251-E0E643E5E154}" type="slidenum">
              <a:rPr lang="en-US" altLang="en-US"/>
              <a:pPr/>
              <a:t>‹#›</a:t>
            </a:fld>
            <a:endParaRPr lang="en-US" altLang="en-US"/>
          </a:p>
        </p:txBody>
      </p:sp>
    </p:spTree>
    <p:extLst>
      <p:ext uri="{BB962C8B-B14F-4D97-AF65-F5344CB8AC3E}">
        <p14:creationId xmlns:p14="http://schemas.microsoft.com/office/powerpoint/2010/main" val="19763021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09B7B7-55FF-495A-A5F1-CF9DAD7A86D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98F7F7-2D6C-456A-B0FA-EB47BB03B1DF}" type="slidenum">
              <a:rPr lang="en-US" altLang="en-US"/>
              <a:pPr/>
              <a:t>‹#›</a:t>
            </a:fld>
            <a:endParaRPr lang="en-US" altLang="en-US"/>
          </a:p>
        </p:txBody>
      </p:sp>
    </p:spTree>
    <p:extLst>
      <p:ext uri="{BB962C8B-B14F-4D97-AF65-F5344CB8AC3E}">
        <p14:creationId xmlns:p14="http://schemas.microsoft.com/office/powerpoint/2010/main" val="332004805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F5A6E9-980F-4BCD-A162-8E2321DD106E}"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7845B8E-F9EB-4953-939F-489A46038A9A}" type="slidenum">
              <a:rPr lang="en-US" altLang="en-US"/>
              <a:pPr/>
              <a:t>‹#›</a:t>
            </a:fld>
            <a:endParaRPr lang="en-US" altLang="en-US"/>
          </a:p>
        </p:txBody>
      </p:sp>
    </p:spTree>
    <p:extLst>
      <p:ext uri="{BB962C8B-B14F-4D97-AF65-F5344CB8AC3E}">
        <p14:creationId xmlns:p14="http://schemas.microsoft.com/office/powerpoint/2010/main" val="33633890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E1B209-084D-4D6B-BE24-78EA2799A9B6}"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6C097B5-D2A8-4D72-9D6E-AC7B2E6F3511}" type="slidenum">
              <a:rPr lang="en-US" altLang="en-US"/>
              <a:pPr/>
              <a:t>‹#›</a:t>
            </a:fld>
            <a:endParaRPr lang="en-US" altLang="en-US"/>
          </a:p>
        </p:txBody>
      </p:sp>
    </p:spTree>
    <p:extLst>
      <p:ext uri="{BB962C8B-B14F-4D97-AF65-F5344CB8AC3E}">
        <p14:creationId xmlns:p14="http://schemas.microsoft.com/office/powerpoint/2010/main" val="268946856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2F3B712-095B-4B4D-858E-2E8D72C261FA}"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C13246-9408-40B8-8A2E-BF1F9F31144D}" type="slidenum">
              <a:rPr lang="en-US" altLang="en-US"/>
              <a:pPr/>
              <a:t>‹#›</a:t>
            </a:fld>
            <a:endParaRPr lang="en-US" altLang="en-US"/>
          </a:p>
        </p:txBody>
      </p:sp>
    </p:spTree>
    <p:extLst>
      <p:ext uri="{BB962C8B-B14F-4D97-AF65-F5344CB8AC3E}">
        <p14:creationId xmlns:p14="http://schemas.microsoft.com/office/powerpoint/2010/main" val="1768818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AB1FDB-460E-4D18-90EA-9796FD258095}"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CC53EB-001B-4A25-91DD-2C1830CFE748}" type="slidenum">
              <a:rPr lang="en-US" altLang="en-US"/>
              <a:pPr/>
              <a:t>‹#›</a:t>
            </a:fld>
            <a:endParaRPr lang="en-US" altLang="en-US"/>
          </a:p>
        </p:txBody>
      </p:sp>
    </p:spTree>
    <p:extLst>
      <p:ext uri="{BB962C8B-B14F-4D97-AF65-F5344CB8AC3E}">
        <p14:creationId xmlns:p14="http://schemas.microsoft.com/office/powerpoint/2010/main" val="26167054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E17E63-F955-4AA6-86D5-1C1F1F95DE08}"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E2CF615-1959-44B9-8AE7-08AFFEBA90F6}" type="slidenum">
              <a:rPr lang="en-US" altLang="en-US"/>
              <a:pPr/>
              <a:t>‹#›</a:t>
            </a:fld>
            <a:endParaRPr lang="en-US" altLang="en-US"/>
          </a:p>
        </p:txBody>
      </p:sp>
    </p:spTree>
    <p:extLst>
      <p:ext uri="{BB962C8B-B14F-4D97-AF65-F5344CB8AC3E}">
        <p14:creationId xmlns:p14="http://schemas.microsoft.com/office/powerpoint/2010/main" val="19935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C25AA3-2562-4556-960C-27928E36452F}"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C0675E-C798-4409-98BD-2D990FDEBF40}" type="slidenum">
              <a:rPr lang="en-US" altLang="en-US"/>
              <a:pPr/>
              <a:t>‹#›</a:t>
            </a:fld>
            <a:endParaRPr lang="en-US" altLang="en-US"/>
          </a:p>
        </p:txBody>
      </p:sp>
    </p:spTree>
    <p:extLst>
      <p:ext uri="{BB962C8B-B14F-4D97-AF65-F5344CB8AC3E}">
        <p14:creationId xmlns:p14="http://schemas.microsoft.com/office/powerpoint/2010/main" val="353654846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8C115AD-684F-4799-BC60-77FBB9C3E0C6}"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B8B9EC-0B12-4330-9570-8EB28F94C35A}" type="slidenum">
              <a:rPr lang="en-US" altLang="en-US"/>
              <a:pPr/>
              <a:t>‹#›</a:t>
            </a:fld>
            <a:endParaRPr lang="en-US" altLang="en-US"/>
          </a:p>
        </p:txBody>
      </p:sp>
    </p:spTree>
    <p:extLst>
      <p:ext uri="{BB962C8B-B14F-4D97-AF65-F5344CB8AC3E}">
        <p14:creationId xmlns:p14="http://schemas.microsoft.com/office/powerpoint/2010/main" val="39214189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973968-6956-42AC-AD3D-83DCE274FA4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D6343D-D692-41F6-BFC0-B806FF4C0035}" type="slidenum">
              <a:rPr lang="en-US" altLang="en-US"/>
              <a:pPr/>
              <a:t>‹#›</a:t>
            </a:fld>
            <a:endParaRPr lang="en-US" altLang="en-US"/>
          </a:p>
        </p:txBody>
      </p:sp>
    </p:spTree>
    <p:extLst>
      <p:ext uri="{BB962C8B-B14F-4D97-AF65-F5344CB8AC3E}">
        <p14:creationId xmlns:p14="http://schemas.microsoft.com/office/powerpoint/2010/main" val="150042040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E295EB-043D-4DEE-A125-F5C0F1C54555}"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063F1-3757-4099-9CEC-EEC302171E80}" type="slidenum">
              <a:rPr lang="en-US" altLang="en-US"/>
              <a:pPr/>
              <a:t>‹#›</a:t>
            </a:fld>
            <a:endParaRPr lang="en-US" altLang="en-US"/>
          </a:p>
        </p:txBody>
      </p:sp>
    </p:spTree>
    <p:extLst>
      <p:ext uri="{BB962C8B-B14F-4D97-AF65-F5344CB8AC3E}">
        <p14:creationId xmlns:p14="http://schemas.microsoft.com/office/powerpoint/2010/main" val="510445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2FD1A7-8249-416D-BA91-85B754DB9F47}"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38CC8C-9F5C-4DFF-95BE-1436A1A5E709}" type="slidenum">
              <a:rPr lang="en-US" altLang="en-US"/>
              <a:pPr/>
              <a:t>‹#›</a:t>
            </a:fld>
            <a:endParaRPr lang="en-US" altLang="en-US"/>
          </a:p>
        </p:txBody>
      </p:sp>
    </p:spTree>
    <p:extLst>
      <p:ext uri="{BB962C8B-B14F-4D97-AF65-F5344CB8AC3E}">
        <p14:creationId xmlns:p14="http://schemas.microsoft.com/office/powerpoint/2010/main" val="194052985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4B3647-78CC-48E6-AE9E-D266AD04C182}"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9CC8F8-51D7-4838-A40D-199E0C620F31}" type="slidenum">
              <a:rPr lang="en-US" altLang="en-US"/>
              <a:pPr/>
              <a:t>‹#›</a:t>
            </a:fld>
            <a:endParaRPr lang="en-US" altLang="en-US"/>
          </a:p>
        </p:txBody>
      </p:sp>
    </p:spTree>
    <p:extLst>
      <p:ext uri="{BB962C8B-B14F-4D97-AF65-F5344CB8AC3E}">
        <p14:creationId xmlns:p14="http://schemas.microsoft.com/office/powerpoint/2010/main" val="27416270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7039A7B-3DB3-4379-AC3B-57A0A8DA8869}"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974493D-8CEA-4239-9F55-38E2286416B7}" type="slidenum">
              <a:rPr lang="en-US" altLang="en-US"/>
              <a:pPr/>
              <a:t>‹#›</a:t>
            </a:fld>
            <a:endParaRPr lang="en-US" altLang="en-US"/>
          </a:p>
        </p:txBody>
      </p:sp>
    </p:spTree>
    <p:extLst>
      <p:ext uri="{BB962C8B-B14F-4D97-AF65-F5344CB8AC3E}">
        <p14:creationId xmlns:p14="http://schemas.microsoft.com/office/powerpoint/2010/main" val="24432042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784CA9D-8213-406C-90DB-B440CC0B06D9}"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950EA9-86B8-445E-BB78-A07E1CB5EDA0}" type="slidenum">
              <a:rPr lang="en-US" altLang="en-US"/>
              <a:pPr/>
              <a:t>‹#›</a:t>
            </a:fld>
            <a:endParaRPr lang="en-US" altLang="en-US"/>
          </a:p>
        </p:txBody>
      </p:sp>
    </p:spTree>
    <p:extLst>
      <p:ext uri="{BB962C8B-B14F-4D97-AF65-F5344CB8AC3E}">
        <p14:creationId xmlns:p14="http://schemas.microsoft.com/office/powerpoint/2010/main" val="19140230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EF1D91D-CC32-475C-9109-242E00A8C870}"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C08A56B-6E6B-4A09-9DD6-DA01EFB5D1A1}" type="slidenum">
              <a:rPr lang="en-US" altLang="en-US"/>
              <a:pPr/>
              <a:t>‹#›</a:t>
            </a:fld>
            <a:endParaRPr lang="en-US" altLang="en-US"/>
          </a:p>
        </p:txBody>
      </p:sp>
    </p:spTree>
    <p:extLst>
      <p:ext uri="{BB962C8B-B14F-4D97-AF65-F5344CB8AC3E}">
        <p14:creationId xmlns:p14="http://schemas.microsoft.com/office/powerpoint/2010/main" val="88497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50CB196-5CA9-4399-9D07-02122EDDA808}" type="datetimeFigureOut">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3C42D2F-6662-4E04-AEC1-9F76D679B67E}" type="slidenum">
              <a:rPr lang="en-US" altLang="en-US"/>
              <a:pPr/>
              <a:t>‹#›</a:t>
            </a:fld>
            <a:endParaRPr lang="en-US" altLang="en-US"/>
          </a:p>
        </p:txBody>
      </p:sp>
    </p:spTree>
    <p:extLst>
      <p:ext uri="{BB962C8B-B14F-4D97-AF65-F5344CB8AC3E}">
        <p14:creationId xmlns:p14="http://schemas.microsoft.com/office/powerpoint/2010/main" val="359660318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B6FFF2-1E07-41A1-BC68-411C4975ED26}"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F1A7BBC-BDAC-471B-B3C5-1D0597E6D1FD}" type="slidenum">
              <a:rPr lang="en-US" altLang="en-US"/>
              <a:pPr/>
              <a:t>‹#›</a:t>
            </a:fld>
            <a:endParaRPr lang="en-US" altLang="en-US"/>
          </a:p>
        </p:txBody>
      </p:sp>
    </p:spTree>
    <p:extLst>
      <p:ext uri="{BB962C8B-B14F-4D97-AF65-F5344CB8AC3E}">
        <p14:creationId xmlns:p14="http://schemas.microsoft.com/office/powerpoint/2010/main" val="200046612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F84B1D-B1AC-478B-9207-B7EA6D25E2A0}"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807D52B-5B4E-4844-AD1F-6FD59164675E}" type="slidenum">
              <a:rPr lang="en-US" altLang="en-US"/>
              <a:pPr/>
              <a:t>‹#›</a:t>
            </a:fld>
            <a:endParaRPr lang="en-US" altLang="en-US"/>
          </a:p>
        </p:txBody>
      </p:sp>
    </p:spTree>
    <p:extLst>
      <p:ext uri="{BB962C8B-B14F-4D97-AF65-F5344CB8AC3E}">
        <p14:creationId xmlns:p14="http://schemas.microsoft.com/office/powerpoint/2010/main" val="136413656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DF1241-BCA8-472C-9E9A-B5FEE5E45B77}"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C7F8935-BE3A-4E98-AA0E-86D4095D1937}" type="slidenum">
              <a:rPr lang="en-US" altLang="en-US"/>
              <a:pPr/>
              <a:t>‹#›</a:t>
            </a:fld>
            <a:endParaRPr lang="en-US" altLang="en-US"/>
          </a:p>
        </p:txBody>
      </p:sp>
    </p:spTree>
    <p:extLst>
      <p:ext uri="{BB962C8B-B14F-4D97-AF65-F5344CB8AC3E}">
        <p14:creationId xmlns:p14="http://schemas.microsoft.com/office/powerpoint/2010/main" val="33885356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96BFFB-78E4-4D7A-8B70-2FEE0DAA2FBA}"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D91265-6F1A-48FC-A51C-FFB0DE4EA0CF}" type="slidenum">
              <a:rPr lang="en-US" altLang="en-US"/>
              <a:pPr/>
              <a:t>‹#›</a:t>
            </a:fld>
            <a:endParaRPr lang="en-US" altLang="en-US"/>
          </a:p>
        </p:txBody>
      </p:sp>
    </p:spTree>
    <p:extLst>
      <p:ext uri="{BB962C8B-B14F-4D97-AF65-F5344CB8AC3E}">
        <p14:creationId xmlns:p14="http://schemas.microsoft.com/office/powerpoint/2010/main" val="81470477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A7AA6B-A1C4-4396-B3F5-23001EBA4E51}"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9F49CF-68B4-4F6D-A869-76B5760072EA}" type="slidenum">
              <a:rPr lang="en-US" altLang="en-US"/>
              <a:pPr/>
              <a:t>‹#›</a:t>
            </a:fld>
            <a:endParaRPr lang="en-US" altLang="en-US"/>
          </a:p>
        </p:txBody>
      </p:sp>
    </p:spTree>
    <p:extLst>
      <p:ext uri="{BB962C8B-B14F-4D97-AF65-F5344CB8AC3E}">
        <p14:creationId xmlns:p14="http://schemas.microsoft.com/office/powerpoint/2010/main" val="367825875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BEADFE-6A56-431A-B8C4-AD9548B3AEBF}"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C5CFA2-43D6-4D32-B3DF-498516490E0A}" type="slidenum">
              <a:rPr lang="en-US" altLang="en-US"/>
              <a:pPr/>
              <a:t>‹#›</a:t>
            </a:fld>
            <a:endParaRPr lang="en-US" altLang="en-US"/>
          </a:p>
        </p:txBody>
      </p:sp>
    </p:spTree>
    <p:extLst>
      <p:ext uri="{BB962C8B-B14F-4D97-AF65-F5344CB8AC3E}">
        <p14:creationId xmlns:p14="http://schemas.microsoft.com/office/powerpoint/2010/main" val="223616231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32BF959-9BEB-4C2F-8401-B9CD1BF0EAF4}"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CDE716-3F61-411A-8236-79859AFCC4DE}" type="slidenum">
              <a:rPr lang="en-US" altLang="en-US"/>
              <a:pPr/>
              <a:t>‹#›</a:t>
            </a:fld>
            <a:endParaRPr lang="en-US" altLang="en-US"/>
          </a:p>
        </p:txBody>
      </p:sp>
    </p:spTree>
    <p:extLst>
      <p:ext uri="{BB962C8B-B14F-4D97-AF65-F5344CB8AC3E}">
        <p14:creationId xmlns:p14="http://schemas.microsoft.com/office/powerpoint/2010/main" val="385633824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8949C74-AF95-4839-9C3C-C88241A9630F}"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0BD045-F581-43BE-BA99-AC97BF0DEB6C}" type="slidenum">
              <a:rPr lang="en-US" altLang="en-US"/>
              <a:pPr/>
              <a:t>‹#›</a:t>
            </a:fld>
            <a:endParaRPr lang="en-US" altLang="en-US"/>
          </a:p>
        </p:txBody>
      </p:sp>
    </p:spTree>
    <p:extLst>
      <p:ext uri="{BB962C8B-B14F-4D97-AF65-F5344CB8AC3E}">
        <p14:creationId xmlns:p14="http://schemas.microsoft.com/office/powerpoint/2010/main" val="31323853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811E87-0060-4968-AA95-D40165F3C238}"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14DBBF-4D6C-485C-8CD0-B20DFFB189BA}" type="slidenum">
              <a:rPr lang="en-US" altLang="en-US"/>
              <a:pPr/>
              <a:t>‹#›</a:t>
            </a:fld>
            <a:endParaRPr lang="en-US" altLang="en-US"/>
          </a:p>
        </p:txBody>
      </p:sp>
    </p:spTree>
    <p:extLst>
      <p:ext uri="{BB962C8B-B14F-4D97-AF65-F5344CB8AC3E}">
        <p14:creationId xmlns:p14="http://schemas.microsoft.com/office/powerpoint/2010/main" val="299145141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B051AA-F1E0-4F0C-85D7-5548F90B8F79}"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6546AC-F84B-4C78-B98D-17901BFD3897}" type="slidenum">
              <a:rPr lang="en-US" altLang="en-US"/>
              <a:pPr/>
              <a:t>‹#›</a:t>
            </a:fld>
            <a:endParaRPr lang="en-US" altLang="en-US"/>
          </a:p>
        </p:txBody>
      </p:sp>
    </p:spTree>
    <p:extLst>
      <p:ext uri="{BB962C8B-B14F-4D97-AF65-F5344CB8AC3E}">
        <p14:creationId xmlns:p14="http://schemas.microsoft.com/office/powerpoint/2010/main" val="108780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44CB8A-9B7A-4119-A654-97AE0E4F0634}" type="datetimeFigureOut">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771F9CB-82B9-4FF8-9201-9AC974CAB6FC}" type="slidenum">
              <a:rPr lang="en-US" altLang="en-US"/>
              <a:pPr/>
              <a:t>‹#›</a:t>
            </a:fld>
            <a:endParaRPr lang="en-US" altLang="en-US"/>
          </a:p>
        </p:txBody>
      </p:sp>
    </p:spTree>
    <p:extLst>
      <p:ext uri="{BB962C8B-B14F-4D97-AF65-F5344CB8AC3E}">
        <p14:creationId xmlns:p14="http://schemas.microsoft.com/office/powerpoint/2010/main" val="27403078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5B07A2-BF21-47E1-B551-12BF80C5B142}" type="datetimeFigureOut">
              <a:rPr lang="en-US"/>
              <a:pPr>
                <a:defRPr/>
              </a:pPr>
              <a:t>4/1/2023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641A12B-0260-4D5C-AEFA-6C7F15ACC83A}" type="slidenum">
              <a:rPr lang="en-US" altLang="en-US"/>
              <a:pPr/>
              <a:t>‹#›</a:t>
            </a:fld>
            <a:endParaRPr lang="en-US" altLang="en-US"/>
          </a:p>
        </p:txBody>
      </p:sp>
    </p:spTree>
    <p:extLst>
      <p:ext uri="{BB962C8B-B14F-4D97-AF65-F5344CB8AC3E}">
        <p14:creationId xmlns:p14="http://schemas.microsoft.com/office/powerpoint/2010/main" val="99574114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5A8235-35F3-4510-8799-D2430E9AFC40}" type="datetimeFigureOut">
              <a:rPr lang="en-US"/>
              <a:pPr>
                <a:defRPr/>
              </a:pPr>
              <a:t>4/1/2023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9EAC03-FFCB-42C0-AD32-E725BC1EE8A0}" type="slidenum">
              <a:rPr lang="en-US" altLang="en-US"/>
              <a:pPr/>
              <a:t>‹#›</a:t>
            </a:fld>
            <a:endParaRPr lang="en-US" altLang="en-US"/>
          </a:p>
        </p:txBody>
      </p:sp>
    </p:spTree>
    <p:extLst>
      <p:ext uri="{BB962C8B-B14F-4D97-AF65-F5344CB8AC3E}">
        <p14:creationId xmlns:p14="http://schemas.microsoft.com/office/powerpoint/2010/main" val="64458698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9CAA22-0BF7-4DBB-B57E-CA181BAF96B5}" type="datetimeFigureOut">
              <a:rPr lang="en-US"/>
              <a:pPr>
                <a:defRPr/>
              </a:pPr>
              <a:t>4/1/2023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820CD89-A7E5-499B-BDC9-5583E425EFFA}" type="slidenum">
              <a:rPr lang="en-US" altLang="en-US"/>
              <a:pPr/>
              <a:t>‹#›</a:t>
            </a:fld>
            <a:endParaRPr lang="en-US" altLang="en-US"/>
          </a:p>
        </p:txBody>
      </p:sp>
    </p:spTree>
    <p:extLst>
      <p:ext uri="{BB962C8B-B14F-4D97-AF65-F5344CB8AC3E}">
        <p14:creationId xmlns:p14="http://schemas.microsoft.com/office/powerpoint/2010/main" val="66866277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D3C859-62F5-461B-B4B8-4B46995FC1A1}"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1E053AF-7A79-405A-92E6-F619E5266CA8}" type="slidenum">
              <a:rPr lang="en-US" altLang="en-US"/>
              <a:pPr/>
              <a:t>‹#›</a:t>
            </a:fld>
            <a:endParaRPr lang="en-US" altLang="en-US"/>
          </a:p>
        </p:txBody>
      </p:sp>
    </p:spTree>
    <p:extLst>
      <p:ext uri="{BB962C8B-B14F-4D97-AF65-F5344CB8AC3E}">
        <p14:creationId xmlns:p14="http://schemas.microsoft.com/office/powerpoint/2010/main" val="334658188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E65760-557E-4429-91CD-8EB504B150BB}" type="datetimeFigureOut">
              <a:rPr lang="en-US"/>
              <a:pPr>
                <a:defRPr/>
              </a:pPr>
              <a:t>4/1/2023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BE52A2-D3CD-48A5-8DDB-ED87471DF410}" type="slidenum">
              <a:rPr lang="en-US" altLang="en-US"/>
              <a:pPr/>
              <a:t>‹#›</a:t>
            </a:fld>
            <a:endParaRPr lang="en-US" altLang="en-US"/>
          </a:p>
        </p:txBody>
      </p:sp>
    </p:spTree>
    <p:extLst>
      <p:ext uri="{BB962C8B-B14F-4D97-AF65-F5344CB8AC3E}">
        <p14:creationId xmlns:p14="http://schemas.microsoft.com/office/powerpoint/2010/main" val="222239673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5B568A-A5F6-4447-A30D-57452D26A0AA}"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7FC920-6987-40BF-9737-D9BD21602D05}" type="slidenum">
              <a:rPr lang="en-US" altLang="en-US"/>
              <a:pPr/>
              <a:t>‹#›</a:t>
            </a:fld>
            <a:endParaRPr lang="en-US" altLang="en-US"/>
          </a:p>
        </p:txBody>
      </p:sp>
    </p:spTree>
    <p:extLst>
      <p:ext uri="{BB962C8B-B14F-4D97-AF65-F5344CB8AC3E}">
        <p14:creationId xmlns:p14="http://schemas.microsoft.com/office/powerpoint/2010/main" val="24516942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1FD4E2-67DB-49B0-9C3A-5543467E3E16}" type="datetimeFigureOut">
              <a:rPr lang="en-US"/>
              <a:pPr>
                <a:defRPr/>
              </a:pPr>
              <a:t>4/1/2023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A8B560-AC4E-413B-8F62-087D7F755844}" type="slidenum">
              <a:rPr lang="en-US" altLang="en-US"/>
              <a:pPr/>
              <a:t>‹#›</a:t>
            </a:fld>
            <a:endParaRPr lang="en-US" altLang="en-US"/>
          </a:p>
        </p:txBody>
      </p:sp>
    </p:spTree>
    <p:extLst>
      <p:ext uri="{BB962C8B-B14F-4D97-AF65-F5344CB8AC3E}">
        <p14:creationId xmlns:p14="http://schemas.microsoft.com/office/powerpoint/2010/main" val="2782112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26C296-2243-4F47-B0E0-1E4B3DF2A172}" type="datetimeFigureOut">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E9D633-BDF1-4D2C-BB3F-468C694B7D34}" type="slidenum">
              <a:rPr lang="en-US" altLang="en-US"/>
              <a:pPr/>
              <a:t>‹#›</a:t>
            </a:fld>
            <a:endParaRPr lang="en-US" altLang="en-US"/>
          </a:p>
        </p:txBody>
      </p:sp>
    </p:spTree>
    <p:extLst>
      <p:ext uri="{BB962C8B-B14F-4D97-AF65-F5344CB8AC3E}">
        <p14:creationId xmlns:p14="http://schemas.microsoft.com/office/powerpoint/2010/main" val="287222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C46D0F8-1F82-466E-BD5C-76F63D859BCD}" type="slidenum">
              <a:rPr lang="en-US" altLang="en-US"/>
              <a:pPr/>
              <a:t>‹#›</a:t>
            </a:fld>
            <a:endParaRPr lang="en-US" altLang="en-US"/>
          </a:p>
        </p:txBody>
      </p:sp>
    </p:spTree>
    <p:extLst>
      <p:ext uri="{BB962C8B-B14F-4D97-AF65-F5344CB8AC3E}">
        <p14:creationId xmlns:p14="http://schemas.microsoft.com/office/powerpoint/2010/main" val="2129230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EADBAB-DA1B-476B-A7F5-D78AE652D341}"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943CB8-AE42-413C-84B9-2682EC3E9FA6}" type="slidenum">
              <a:rPr lang="en-US" altLang="en-US"/>
              <a:pPr/>
              <a:t>‹#›</a:t>
            </a:fld>
            <a:endParaRPr lang="en-US" altLang="en-US"/>
          </a:p>
        </p:txBody>
      </p:sp>
    </p:spTree>
    <p:extLst>
      <p:ext uri="{BB962C8B-B14F-4D97-AF65-F5344CB8AC3E}">
        <p14:creationId xmlns:p14="http://schemas.microsoft.com/office/powerpoint/2010/main" val="4098192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9B920C-6794-4165-93BD-845173457CBD}"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69A601E-754E-4B00-B49F-54C5F62E27BF}" type="slidenum">
              <a:rPr lang="en-US" altLang="en-US"/>
              <a:pPr/>
              <a:t>‹#›</a:t>
            </a:fld>
            <a:endParaRPr lang="en-US" altLang="en-US"/>
          </a:p>
        </p:txBody>
      </p:sp>
    </p:spTree>
    <p:extLst>
      <p:ext uri="{BB962C8B-B14F-4D97-AF65-F5344CB8AC3E}">
        <p14:creationId xmlns:p14="http://schemas.microsoft.com/office/powerpoint/2010/main" val="434344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D7FD66-9EF2-4798-8274-24A0BB531A9B}"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7914D1-F04A-4A3D-B930-E74FEA03A8EB}" type="slidenum">
              <a:rPr lang="en-US" altLang="en-US"/>
              <a:pPr/>
              <a:t>‹#›</a:t>
            </a:fld>
            <a:endParaRPr lang="en-US" altLang="en-US"/>
          </a:p>
        </p:txBody>
      </p:sp>
    </p:spTree>
    <p:extLst>
      <p:ext uri="{BB962C8B-B14F-4D97-AF65-F5344CB8AC3E}">
        <p14:creationId xmlns:p14="http://schemas.microsoft.com/office/powerpoint/2010/main" val="4043612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7B3720-4A76-4C2C-A644-9D5351588D0B}"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7C8AC2-38DD-4E91-8C4B-2B12F12E2DE0}" type="slidenum">
              <a:rPr lang="en-US" altLang="en-US"/>
              <a:pPr/>
              <a:t>‹#›</a:t>
            </a:fld>
            <a:endParaRPr lang="en-US" altLang="en-US"/>
          </a:p>
        </p:txBody>
      </p:sp>
    </p:spTree>
    <p:extLst>
      <p:ext uri="{BB962C8B-B14F-4D97-AF65-F5344CB8AC3E}">
        <p14:creationId xmlns:p14="http://schemas.microsoft.com/office/powerpoint/2010/main" val="1716283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60B421-339F-456C-88AF-8B07423138BC}"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B971B3-0A74-4ACD-BA8B-9D012BF0B2E5}" type="slidenum">
              <a:rPr lang="en-US" altLang="en-US"/>
              <a:pPr/>
              <a:t>‹#›</a:t>
            </a:fld>
            <a:endParaRPr lang="en-US" altLang="en-US"/>
          </a:p>
        </p:txBody>
      </p:sp>
    </p:spTree>
    <p:extLst>
      <p:ext uri="{BB962C8B-B14F-4D97-AF65-F5344CB8AC3E}">
        <p14:creationId xmlns:p14="http://schemas.microsoft.com/office/powerpoint/2010/main" val="3846259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BCBF45-9563-488F-A14D-3F623AD1464D}"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F9191D-70FE-4431-99F2-AA4DF7BF1F45}" type="slidenum">
              <a:rPr lang="en-US" altLang="en-US"/>
              <a:pPr/>
              <a:t>‹#›</a:t>
            </a:fld>
            <a:endParaRPr lang="en-US" altLang="en-US"/>
          </a:p>
        </p:txBody>
      </p:sp>
    </p:spTree>
    <p:extLst>
      <p:ext uri="{BB962C8B-B14F-4D97-AF65-F5344CB8AC3E}">
        <p14:creationId xmlns:p14="http://schemas.microsoft.com/office/powerpoint/2010/main" val="1194531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5D2D94-6624-4051-A372-CF9066D4772B}"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6FEE8D-C5BF-4201-972C-DA417FCD9854}" type="slidenum">
              <a:rPr lang="en-US" altLang="en-US"/>
              <a:pPr/>
              <a:t>‹#›</a:t>
            </a:fld>
            <a:endParaRPr lang="en-US" altLang="en-US"/>
          </a:p>
        </p:txBody>
      </p:sp>
    </p:spTree>
    <p:extLst>
      <p:ext uri="{BB962C8B-B14F-4D97-AF65-F5344CB8AC3E}">
        <p14:creationId xmlns:p14="http://schemas.microsoft.com/office/powerpoint/2010/main" val="2623259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6BFDA98-A1C3-4E4A-9B71-027A4426C861}"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DDE46C-A442-47FB-826F-05FBB74C37FC}" type="slidenum">
              <a:rPr lang="en-US" altLang="en-US"/>
              <a:pPr/>
              <a:t>‹#›</a:t>
            </a:fld>
            <a:endParaRPr lang="en-US" altLang="en-US"/>
          </a:p>
        </p:txBody>
      </p:sp>
    </p:spTree>
    <p:extLst>
      <p:ext uri="{BB962C8B-B14F-4D97-AF65-F5344CB8AC3E}">
        <p14:creationId xmlns:p14="http://schemas.microsoft.com/office/powerpoint/2010/main" val="2418364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9BF5BDC-707F-41C9-A2B7-5A1139F63A2E}" type="datetimeFigureOut">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277AA4-962B-4E54-AEFE-352787590FF5}" type="slidenum">
              <a:rPr lang="en-US" altLang="en-US"/>
              <a:pPr/>
              <a:t>‹#›</a:t>
            </a:fld>
            <a:endParaRPr lang="en-US" altLang="en-US"/>
          </a:p>
        </p:txBody>
      </p:sp>
    </p:spTree>
    <p:extLst>
      <p:ext uri="{BB962C8B-B14F-4D97-AF65-F5344CB8AC3E}">
        <p14:creationId xmlns:p14="http://schemas.microsoft.com/office/powerpoint/2010/main" val="1149692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375DD7A-069E-4886-B191-8F836E770E03}" type="datetimeFigureOut">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472F9D8-3F81-4B21-B2BD-EA1C6C769853}" type="slidenum">
              <a:rPr lang="en-US" altLang="en-US"/>
              <a:pPr/>
              <a:t>‹#›</a:t>
            </a:fld>
            <a:endParaRPr lang="en-US" altLang="en-US"/>
          </a:p>
        </p:txBody>
      </p:sp>
    </p:spTree>
    <p:extLst>
      <p:ext uri="{BB962C8B-B14F-4D97-AF65-F5344CB8AC3E}">
        <p14:creationId xmlns:p14="http://schemas.microsoft.com/office/powerpoint/2010/main" val="8244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D495E41-12C7-48F9-8A33-34A69CD967C4}" type="slidenum">
              <a:rPr lang="en-US" altLang="en-US"/>
              <a:pPr/>
              <a:t>‹#›</a:t>
            </a:fld>
            <a:endParaRPr lang="en-US" altLang="en-US"/>
          </a:p>
        </p:txBody>
      </p:sp>
    </p:spTree>
    <p:extLst>
      <p:ext uri="{BB962C8B-B14F-4D97-AF65-F5344CB8AC3E}">
        <p14:creationId xmlns:p14="http://schemas.microsoft.com/office/powerpoint/2010/main" val="2549073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4A2A22-B86F-43A5-A423-3B7070ACEEA0}" type="datetimeFigureOut">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00F546-4E78-4BBB-B9E4-8DCEA3FD1B92}" type="slidenum">
              <a:rPr lang="en-US" altLang="en-US"/>
              <a:pPr/>
              <a:t>‹#›</a:t>
            </a:fld>
            <a:endParaRPr lang="en-US" altLang="en-US"/>
          </a:p>
        </p:txBody>
      </p:sp>
    </p:spTree>
    <p:extLst>
      <p:ext uri="{BB962C8B-B14F-4D97-AF65-F5344CB8AC3E}">
        <p14:creationId xmlns:p14="http://schemas.microsoft.com/office/powerpoint/2010/main" val="871388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3A7A11-27E1-42D1-B6FF-A54502571372}"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DF8FA5-212A-4CDA-95F9-0B577D5AB8EF}" type="slidenum">
              <a:rPr lang="en-US" altLang="en-US"/>
              <a:pPr/>
              <a:t>‹#›</a:t>
            </a:fld>
            <a:endParaRPr lang="en-US" altLang="en-US"/>
          </a:p>
        </p:txBody>
      </p:sp>
    </p:spTree>
    <p:extLst>
      <p:ext uri="{BB962C8B-B14F-4D97-AF65-F5344CB8AC3E}">
        <p14:creationId xmlns:p14="http://schemas.microsoft.com/office/powerpoint/2010/main" val="1984184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D9A75B-28B9-410B-8BC1-08A475796374}"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79B131-AAE7-43B0-A528-5FDE3CEC9981}" type="slidenum">
              <a:rPr lang="en-US" altLang="en-US"/>
              <a:pPr/>
              <a:t>‹#›</a:t>
            </a:fld>
            <a:endParaRPr lang="en-US" altLang="en-US"/>
          </a:p>
        </p:txBody>
      </p:sp>
    </p:spTree>
    <p:extLst>
      <p:ext uri="{BB962C8B-B14F-4D97-AF65-F5344CB8AC3E}">
        <p14:creationId xmlns:p14="http://schemas.microsoft.com/office/powerpoint/2010/main" val="2517357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46B1F2-FBAF-4308-B42F-A6C7229FCC7F}"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F27520-A34B-4037-876E-FBCDF4397131}" type="slidenum">
              <a:rPr lang="en-US" altLang="en-US"/>
              <a:pPr/>
              <a:t>‹#›</a:t>
            </a:fld>
            <a:endParaRPr lang="en-US" altLang="en-US"/>
          </a:p>
        </p:txBody>
      </p:sp>
    </p:spTree>
    <p:extLst>
      <p:ext uri="{BB962C8B-B14F-4D97-AF65-F5344CB8AC3E}">
        <p14:creationId xmlns:p14="http://schemas.microsoft.com/office/powerpoint/2010/main" val="1268308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B9495E-4656-4273-AB3C-794ECDC25DC5}"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2C5EE3-200A-4819-A467-B6E9D63D0D0E}" type="slidenum">
              <a:rPr lang="en-US" altLang="en-US"/>
              <a:pPr/>
              <a:t>‹#›</a:t>
            </a:fld>
            <a:endParaRPr lang="en-US" altLang="en-US"/>
          </a:p>
        </p:txBody>
      </p:sp>
    </p:spTree>
    <p:extLst>
      <p:ext uri="{BB962C8B-B14F-4D97-AF65-F5344CB8AC3E}">
        <p14:creationId xmlns:p14="http://schemas.microsoft.com/office/powerpoint/2010/main" val="136846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52163C1-00DB-4B53-9778-BC9890834265}"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8FD938-C0AD-4A6B-B1A3-C221B7CFBB4D}" type="slidenum">
              <a:rPr lang="en-US" altLang="en-US"/>
              <a:pPr/>
              <a:t>‹#›</a:t>
            </a:fld>
            <a:endParaRPr lang="en-US" altLang="en-US"/>
          </a:p>
        </p:txBody>
      </p:sp>
    </p:spTree>
    <p:extLst>
      <p:ext uri="{BB962C8B-B14F-4D97-AF65-F5344CB8AC3E}">
        <p14:creationId xmlns:p14="http://schemas.microsoft.com/office/powerpoint/2010/main" val="3916390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70D813-4891-4029-98B2-9C9A07EF4D81}"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102727-BC9E-41E4-9BD6-441119147102}" type="slidenum">
              <a:rPr lang="en-US" altLang="en-US"/>
              <a:pPr/>
              <a:t>‹#›</a:t>
            </a:fld>
            <a:endParaRPr lang="en-US" altLang="en-US"/>
          </a:p>
        </p:txBody>
      </p:sp>
    </p:spTree>
    <p:extLst>
      <p:ext uri="{BB962C8B-B14F-4D97-AF65-F5344CB8AC3E}">
        <p14:creationId xmlns:p14="http://schemas.microsoft.com/office/powerpoint/2010/main" val="118716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8400266-91F8-4039-B9C4-9038938BF772}"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96ED62-46C5-484F-9932-125B64712DE4}" type="slidenum">
              <a:rPr lang="en-US" altLang="en-US"/>
              <a:pPr/>
              <a:t>‹#›</a:t>
            </a:fld>
            <a:endParaRPr lang="en-US" altLang="en-US"/>
          </a:p>
        </p:txBody>
      </p:sp>
    </p:spTree>
    <p:extLst>
      <p:ext uri="{BB962C8B-B14F-4D97-AF65-F5344CB8AC3E}">
        <p14:creationId xmlns:p14="http://schemas.microsoft.com/office/powerpoint/2010/main" val="3284459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326A3A-E13A-4ADC-9331-1A5FC8F27CD6}"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56BAD0-C66A-4350-844F-928C61D1A563}" type="slidenum">
              <a:rPr lang="en-US" altLang="en-US"/>
              <a:pPr/>
              <a:t>‹#›</a:t>
            </a:fld>
            <a:endParaRPr lang="en-US" altLang="en-US"/>
          </a:p>
        </p:txBody>
      </p:sp>
    </p:spTree>
    <p:extLst>
      <p:ext uri="{BB962C8B-B14F-4D97-AF65-F5344CB8AC3E}">
        <p14:creationId xmlns:p14="http://schemas.microsoft.com/office/powerpoint/2010/main" val="1165607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49DB43-E5A9-4C1E-B696-DE97A9270EE4}" type="datetimeFigureOut">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D8EED3D-AA8C-4954-AA6A-61AAAD7B68A2}" type="slidenum">
              <a:rPr lang="en-US" altLang="en-US"/>
              <a:pPr/>
              <a:t>‹#›</a:t>
            </a:fld>
            <a:endParaRPr lang="en-US" altLang="en-US"/>
          </a:p>
        </p:txBody>
      </p:sp>
    </p:spTree>
    <p:extLst>
      <p:ext uri="{BB962C8B-B14F-4D97-AF65-F5344CB8AC3E}">
        <p14:creationId xmlns:p14="http://schemas.microsoft.com/office/powerpoint/2010/main" val="196591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071B05F-1543-48EC-B1FE-964542EE33B3}" type="slidenum">
              <a:rPr lang="en-US" altLang="en-US"/>
              <a:pPr/>
              <a:t>‹#›</a:t>
            </a:fld>
            <a:endParaRPr lang="en-US" altLang="en-US"/>
          </a:p>
        </p:txBody>
      </p:sp>
    </p:spTree>
    <p:extLst>
      <p:ext uri="{BB962C8B-B14F-4D97-AF65-F5344CB8AC3E}">
        <p14:creationId xmlns:p14="http://schemas.microsoft.com/office/powerpoint/2010/main" val="3356748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124C1D7-ABFC-4EDC-9021-AD184B98FCE4}" type="datetimeFigureOut">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CE58178-96AB-4D15-8203-411843988B6F}" type="slidenum">
              <a:rPr lang="en-US" altLang="en-US"/>
              <a:pPr/>
              <a:t>‹#›</a:t>
            </a:fld>
            <a:endParaRPr lang="en-US" altLang="en-US"/>
          </a:p>
        </p:txBody>
      </p:sp>
    </p:spTree>
    <p:extLst>
      <p:ext uri="{BB962C8B-B14F-4D97-AF65-F5344CB8AC3E}">
        <p14:creationId xmlns:p14="http://schemas.microsoft.com/office/powerpoint/2010/main" val="3149278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998B8C-F53D-4F99-8856-0A7D99E5AFD2}" type="datetimeFigureOut">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952BD98-77B4-4159-8628-5303894B4A4B}" type="slidenum">
              <a:rPr lang="en-US" altLang="en-US"/>
              <a:pPr/>
              <a:t>‹#›</a:t>
            </a:fld>
            <a:endParaRPr lang="en-US" altLang="en-US"/>
          </a:p>
        </p:txBody>
      </p:sp>
    </p:spTree>
    <p:extLst>
      <p:ext uri="{BB962C8B-B14F-4D97-AF65-F5344CB8AC3E}">
        <p14:creationId xmlns:p14="http://schemas.microsoft.com/office/powerpoint/2010/main" val="143617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6BD7FC-8CAC-471E-BFAA-0DEAB1030C46}"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64E2E9-B551-4ED2-AA66-650ACEDE5EA0}" type="slidenum">
              <a:rPr lang="en-US" altLang="en-US"/>
              <a:pPr/>
              <a:t>‹#›</a:t>
            </a:fld>
            <a:endParaRPr lang="en-US" altLang="en-US"/>
          </a:p>
        </p:txBody>
      </p:sp>
    </p:spTree>
    <p:extLst>
      <p:ext uri="{BB962C8B-B14F-4D97-AF65-F5344CB8AC3E}">
        <p14:creationId xmlns:p14="http://schemas.microsoft.com/office/powerpoint/2010/main" val="1444830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298CA3-0A96-4DE2-B08A-C4F156A26899}"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FB7B6A-B5C7-4819-AB7E-5C272A192945}" type="slidenum">
              <a:rPr lang="en-US" altLang="en-US"/>
              <a:pPr/>
              <a:t>‹#›</a:t>
            </a:fld>
            <a:endParaRPr lang="en-US" altLang="en-US"/>
          </a:p>
        </p:txBody>
      </p:sp>
    </p:spTree>
    <p:extLst>
      <p:ext uri="{BB962C8B-B14F-4D97-AF65-F5344CB8AC3E}">
        <p14:creationId xmlns:p14="http://schemas.microsoft.com/office/powerpoint/2010/main" val="287737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A5E3AF-9F56-4612-94B0-987D49C79806}"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91A266-1445-4651-99AD-9E7A12DA06F2}" type="slidenum">
              <a:rPr lang="en-US" altLang="en-US"/>
              <a:pPr/>
              <a:t>‹#›</a:t>
            </a:fld>
            <a:endParaRPr lang="en-US" altLang="en-US"/>
          </a:p>
        </p:txBody>
      </p:sp>
    </p:spTree>
    <p:extLst>
      <p:ext uri="{BB962C8B-B14F-4D97-AF65-F5344CB8AC3E}">
        <p14:creationId xmlns:p14="http://schemas.microsoft.com/office/powerpoint/2010/main" val="2598788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CC3E2A-D96F-4D4B-A7BA-A4A41975A2A9}"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9B368A-2680-405C-9993-F97406AA24FD}" type="slidenum">
              <a:rPr lang="en-US" altLang="en-US"/>
              <a:pPr/>
              <a:t>‹#›</a:t>
            </a:fld>
            <a:endParaRPr lang="en-US" altLang="en-US"/>
          </a:p>
        </p:txBody>
      </p:sp>
    </p:spTree>
    <p:extLst>
      <p:ext uri="{BB962C8B-B14F-4D97-AF65-F5344CB8AC3E}">
        <p14:creationId xmlns:p14="http://schemas.microsoft.com/office/powerpoint/2010/main" val="1364427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5F51381-E357-4A6C-94CB-1F7FF3D3672C}"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9ACBF7-70AD-429F-9FE1-64BF9650A8A7}" type="slidenum">
              <a:rPr lang="en-US" altLang="en-US"/>
              <a:pPr/>
              <a:t>‹#›</a:t>
            </a:fld>
            <a:endParaRPr lang="en-US" altLang="en-US"/>
          </a:p>
        </p:txBody>
      </p:sp>
    </p:spTree>
    <p:extLst>
      <p:ext uri="{BB962C8B-B14F-4D97-AF65-F5344CB8AC3E}">
        <p14:creationId xmlns:p14="http://schemas.microsoft.com/office/powerpoint/2010/main" val="21918607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9F44BB-7D95-4399-8573-25B1FB6923FC}"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E341A4-1479-4538-A280-7E76F0C2E996}" type="slidenum">
              <a:rPr lang="en-US" altLang="en-US"/>
              <a:pPr/>
              <a:t>‹#›</a:t>
            </a:fld>
            <a:endParaRPr lang="en-US" altLang="en-US"/>
          </a:p>
        </p:txBody>
      </p:sp>
    </p:spTree>
    <p:extLst>
      <p:ext uri="{BB962C8B-B14F-4D97-AF65-F5344CB8AC3E}">
        <p14:creationId xmlns:p14="http://schemas.microsoft.com/office/powerpoint/2010/main" val="541403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AA44BB7-E9BF-415B-B599-D4A46A32AD01}"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9C9832-07A0-4899-AFAE-A72C331B6088}" type="slidenum">
              <a:rPr lang="en-US" altLang="en-US"/>
              <a:pPr/>
              <a:t>‹#›</a:t>
            </a:fld>
            <a:endParaRPr lang="en-US" altLang="en-US"/>
          </a:p>
        </p:txBody>
      </p:sp>
    </p:spTree>
    <p:extLst>
      <p:ext uri="{BB962C8B-B14F-4D97-AF65-F5344CB8AC3E}">
        <p14:creationId xmlns:p14="http://schemas.microsoft.com/office/powerpoint/2010/main" val="41516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340AC3E-0ACD-4EFE-B653-1E3275CC34BD}"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4A6FF1F-24A2-4932-864B-5CB951EEE418}" type="slidenum">
              <a:rPr lang="en-US" altLang="en-US"/>
              <a:pPr/>
              <a:t>‹#›</a:t>
            </a:fld>
            <a:endParaRPr lang="en-US" altLang="en-US"/>
          </a:p>
        </p:txBody>
      </p:sp>
    </p:spTree>
    <p:extLst>
      <p:ext uri="{BB962C8B-B14F-4D97-AF65-F5344CB8AC3E}">
        <p14:creationId xmlns:p14="http://schemas.microsoft.com/office/powerpoint/2010/main" val="218887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01C87E4-A1B4-4886-92E8-DEE2CB2FA0E5}" type="slidenum">
              <a:rPr lang="en-US" altLang="en-US"/>
              <a:pPr/>
              <a:t>‹#›</a:t>
            </a:fld>
            <a:endParaRPr lang="en-US" altLang="en-US"/>
          </a:p>
        </p:txBody>
      </p:sp>
    </p:spTree>
    <p:extLst>
      <p:ext uri="{BB962C8B-B14F-4D97-AF65-F5344CB8AC3E}">
        <p14:creationId xmlns:p14="http://schemas.microsoft.com/office/powerpoint/2010/main" val="1913609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E6EE82-EA98-4792-8B7E-2563CA9707B4}" type="datetimeFigureOut">
              <a:rPr lang="en-US"/>
              <a:pPr>
                <a:defRPr/>
              </a:pPr>
              <a:t>4/1/2023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6A63F06-9BAA-46D3-BF3F-A64E7C8A4037}" type="slidenum">
              <a:rPr lang="en-US" altLang="en-US"/>
              <a:pPr/>
              <a:t>‹#›</a:t>
            </a:fld>
            <a:endParaRPr lang="en-US" altLang="en-US"/>
          </a:p>
        </p:txBody>
      </p:sp>
    </p:spTree>
    <p:extLst>
      <p:ext uri="{BB962C8B-B14F-4D97-AF65-F5344CB8AC3E}">
        <p14:creationId xmlns:p14="http://schemas.microsoft.com/office/powerpoint/2010/main" val="2509476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1B075D-AD90-4585-B03F-C94017D208C0}" type="datetimeFigureOut">
              <a:rPr lang="en-US"/>
              <a:pPr>
                <a:defRPr/>
              </a:pPr>
              <a:t>4/1/2023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E867EA9-DD86-4CA1-9E7B-C956E199AB81}" type="slidenum">
              <a:rPr lang="en-US" altLang="en-US"/>
              <a:pPr/>
              <a:t>‹#›</a:t>
            </a:fld>
            <a:endParaRPr lang="en-US" altLang="en-US"/>
          </a:p>
        </p:txBody>
      </p:sp>
    </p:spTree>
    <p:extLst>
      <p:ext uri="{BB962C8B-B14F-4D97-AF65-F5344CB8AC3E}">
        <p14:creationId xmlns:p14="http://schemas.microsoft.com/office/powerpoint/2010/main" val="1389295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497F54-771C-432E-B7CC-C3F18750E504}" type="datetimeFigureOut">
              <a:rPr lang="en-US"/>
              <a:pPr>
                <a:defRPr/>
              </a:pPr>
              <a:t>4/1/2023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FF5A9B-738F-4FD5-A128-C90F1F66D019}" type="slidenum">
              <a:rPr lang="en-US" altLang="en-US"/>
              <a:pPr/>
              <a:t>‹#›</a:t>
            </a:fld>
            <a:endParaRPr lang="en-US" altLang="en-US"/>
          </a:p>
        </p:txBody>
      </p:sp>
    </p:spTree>
    <p:extLst>
      <p:ext uri="{BB962C8B-B14F-4D97-AF65-F5344CB8AC3E}">
        <p14:creationId xmlns:p14="http://schemas.microsoft.com/office/powerpoint/2010/main" val="2133811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D2A913-8CFF-4BD9-8F75-36A516DA2DA1}"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58DE3D-8157-4269-8A9F-0902F413C90F}" type="slidenum">
              <a:rPr lang="en-US" altLang="en-US"/>
              <a:pPr/>
              <a:t>‹#›</a:t>
            </a:fld>
            <a:endParaRPr lang="en-US" altLang="en-US"/>
          </a:p>
        </p:txBody>
      </p:sp>
    </p:spTree>
    <p:extLst>
      <p:ext uri="{BB962C8B-B14F-4D97-AF65-F5344CB8AC3E}">
        <p14:creationId xmlns:p14="http://schemas.microsoft.com/office/powerpoint/2010/main" val="2759552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952DF9-9F86-478E-803A-4A05B729A77E}" type="datetimeFigureOut">
              <a:rPr lang="en-US"/>
              <a:pPr>
                <a:defRPr/>
              </a:pPr>
              <a:t>4/1/2023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59CC1E8-A072-48A6-A634-583C4250E13D}" type="slidenum">
              <a:rPr lang="en-US" altLang="en-US"/>
              <a:pPr/>
              <a:t>‹#›</a:t>
            </a:fld>
            <a:endParaRPr lang="en-US" altLang="en-US"/>
          </a:p>
        </p:txBody>
      </p:sp>
    </p:spTree>
    <p:extLst>
      <p:ext uri="{BB962C8B-B14F-4D97-AF65-F5344CB8AC3E}">
        <p14:creationId xmlns:p14="http://schemas.microsoft.com/office/powerpoint/2010/main" val="559825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E3408-2F13-47EF-8B19-786BB8896BE0}"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EA2E7D-418E-4AF4-8782-B34929123812}" type="slidenum">
              <a:rPr lang="en-US" altLang="en-US"/>
              <a:pPr/>
              <a:t>‹#›</a:t>
            </a:fld>
            <a:endParaRPr lang="en-US" altLang="en-US"/>
          </a:p>
        </p:txBody>
      </p:sp>
    </p:spTree>
    <p:extLst>
      <p:ext uri="{BB962C8B-B14F-4D97-AF65-F5344CB8AC3E}">
        <p14:creationId xmlns:p14="http://schemas.microsoft.com/office/powerpoint/2010/main" val="2616335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D0D99E-BB5D-4534-B4CC-9CA8107C5590}" type="datetimeFigureOut">
              <a:rPr lang="en-US"/>
              <a:pPr>
                <a:defRPr/>
              </a:pPr>
              <a:t>4/1/2023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0B91C2-6B35-42B2-A896-5E7E65618B71}" type="slidenum">
              <a:rPr lang="en-US" altLang="en-US"/>
              <a:pPr/>
              <a:t>‹#›</a:t>
            </a:fld>
            <a:endParaRPr lang="en-US" altLang="en-US"/>
          </a:p>
        </p:txBody>
      </p:sp>
    </p:spTree>
    <p:extLst>
      <p:ext uri="{BB962C8B-B14F-4D97-AF65-F5344CB8AC3E}">
        <p14:creationId xmlns:p14="http://schemas.microsoft.com/office/powerpoint/2010/main" val="31679717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2A0019E-7A01-4CBF-9770-2A5C1CBF9D3E}" type="slidenum">
              <a:rPr lang="en-US" altLang="en-US"/>
              <a:pPr/>
              <a:t>‹#›</a:t>
            </a:fld>
            <a:endParaRPr lang="en-US" altLang="en-US"/>
          </a:p>
        </p:txBody>
      </p:sp>
    </p:spTree>
    <p:extLst>
      <p:ext uri="{BB962C8B-B14F-4D97-AF65-F5344CB8AC3E}">
        <p14:creationId xmlns:p14="http://schemas.microsoft.com/office/powerpoint/2010/main" val="2380791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868858A-CF82-4EC3-8960-9BB5088E44AF}" type="slidenum">
              <a:rPr lang="en-US" altLang="en-US"/>
              <a:pPr/>
              <a:t>‹#›</a:t>
            </a:fld>
            <a:endParaRPr lang="en-US" altLang="en-US"/>
          </a:p>
        </p:txBody>
      </p:sp>
    </p:spTree>
    <p:extLst>
      <p:ext uri="{BB962C8B-B14F-4D97-AF65-F5344CB8AC3E}">
        <p14:creationId xmlns:p14="http://schemas.microsoft.com/office/powerpoint/2010/main" val="38084445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87D9763-3C43-4CF7-AB47-45EDF4EB3C74}" type="slidenum">
              <a:rPr lang="en-US" altLang="en-US"/>
              <a:pPr/>
              <a:t>‹#›</a:t>
            </a:fld>
            <a:endParaRPr lang="en-US" altLang="en-US"/>
          </a:p>
        </p:txBody>
      </p:sp>
    </p:spTree>
    <p:extLst>
      <p:ext uri="{BB962C8B-B14F-4D97-AF65-F5344CB8AC3E}">
        <p14:creationId xmlns:p14="http://schemas.microsoft.com/office/powerpoint/2010/main" val="170241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033A839-7A83-478B-A0B5-C2D74D3208ED}" type="slidenum">
              <a:rPr lang="en-US" altLang="en-US"/>
              <a:pPr/>
              <a:t>‹#›</a:t>
            </a:fld>
            <a:endParaRPr lang="en-US" altLang="en-US"/>
          </a:p>
        </p:txBody>
      </p:sp>
    </p:spTree>
    <p:extLst>
      <p:ext uri="{BB962C8B-B14F-4D97-AF65-F5344CB8AC3E}">
        <p14:creationId xmlns:p14="http://schemas.microsoft.com/office/powerpoint/2010/main" val="2995515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57436B0-3DB0-41D2-95B7-F877C83F1F1A}" type="slidenum">
              <a:rPr lang="en-US" altLang="en-US"/>
              <a:pPr/>
              <a:t>‹#›</a:t>
            </a:fld>
            <a:endParaRPr lang="en-US" altLang="en-US"/>
          </a:p>
        </p:txBody>
      </p:sp>
    </p:spTree>
    <p:extLst>
      <p:ext uri="{BB962C8B-B14F-4D97-AF65-F5344CB8AC3E}">
        <p14:creationId xmlns:p14="http://schemas.microsoft.com/office/powerpoint/2010/main" val="2343466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30D7682-033E-4BA9-811F-2F5E01C1ACFE}" type="slidenum">
              <a:rPr lang="en-US" altLang="en-US"/>
              <a:pPr/>
              <a:t>‹#›</a:t>
            </a:fld>
            <a:endParaRPr lang="en-US" altLang="en-US"/>
          </a:p>
        </p:txBody>
      </p:sp>
    </p:spTree>
    <p:extLst>
      <p:ext uri="{BB962C8B-B14F-4D97-AF65-F5344CB8AC3E}">
        <p14:creationId xmlns:p14="http://schemas.microsoft.com/office/powerpoint/2010/main" val="25949036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2F43B5D-9CA9-49E8-B5FE-5D2101A8DDF3}" type="slidenum">
              <a:rPr lang="en-US" altLang="en-US"/>
              <a:pPr/>
              <a:t>‹#›</a:t>
            </a:fld>
            <a:endParaRPr lang="en-US" altLang="en-US"/>
          </a:p>
        </p:txBody>
      </p:sp>
    </p:spTree>
    <p:extLst>
      <p:ext uri="{BB962C8B-B14F-4D97-AF65-F5344CB8AC3E}">
        <p14:creationId xmlns:p14="http://schemas.microsoft.com/office/powerpoint/2010/main" val="2987454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ECC27E4A-B98E-4370-AC3A-12823FDAB9F4}" type="slidenum">
              <a:rPr lang="en-US" altLang="en-US"/>
              <a:pPr/>
              <a:t>‹#›</a:t>
            </a:fld>
            <a:endParaRPr lang="en-US" altLang="en-US"/>
          </a:p>
        </p:txBody>
      </p:sp>
    </p:spTree>
    <p:extLst>
      <p:ext uri="{BB962C8B-B14F-4D97-AF65-F5344CB8AC3E}">
        <p14:creationId xmlns:p14="http://schemas.microsoft.com/office/powerpoint/2010/main" val="3776482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777CCCF-15F3-47F8-86F5-24D66DF65842}" type="slidenum">
              <a:rPr lang="en-US" altLang="en-US"/>
              <a:pPr/>
              <a:t>‹#›</a:t>
            </a:fld>
            <a:endParaRPr lang="en-US" altLang="en-US"/>
          </a:p>
        </p:txBody>
      </p:sp>
    </p:spTree>
    <p:extLst>
      <p:ext uri="{BB962C8B-B14F-4D97-AF65-F5344CB8AC3E}">
        <p14:creationId xmlns:p14="http://schemas.microsoft.com/office/powerpoint/2010/main" val="3471336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9330045-7ECB-4F46-B53D-B978A5D74D6E}" type="slidenum">
              <a:rPr lang="en-US" altLang="en-US"/>
              <a:pPr/>
              <a:t>‹#›</a:t>
            </a:fld>
            <a:endParaRPr lang="en-US" altLang="en-US"/>
          </a:p>
        </p:txBody>
      </p:sp>
    </p:spTree>
    <p:extLst>
      <p:ext uri="{BB962C8B-B14F-4D97-AF65-F5344CB8AC3E}">
        <p14:creationId xmlns:p14="http://schemas.microsoft.com/office/powerpoint/2010/main" val="11378579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5EEC50E-087F-49B7-AFE1-B1B773FEC289}" type="slidenum">
              <a:rPr lang="en-US" altLang="en-US"/>
              <a:pPr/>
              <a:t>‹#›</a:t>
            </a:fld>
            <a:endParaRPr lang="en-US" altLang="en-US"/>
          </a:p>
        </p:txBody>
      </p:sp>
    </p:spTree>
    <p:extLst>
      <p:ext uri="{BB962C8B-B14F-4D97-AF65-F5344CB8AC3E}">
        <p14:creationId xmlns:p14="http://schemas.microsoft.com/office/powerpoint/2010/main" val="1414818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E5C979A-B9D0-4AE6-8168-AF468F678427}" type="slidenum">
              <a:rPr lang="en-US" altLang="en-US"/>
              <a:pPr/>
              <a:t>‹#›</a:t>
            </a:fld>
            <a:endParaRPr lang="en-US" altLang="en-US"/>
          </a:p>
        </p:txBody>
      </p:sp>
    </p:spTree>
    <p:extLst>
      <p:ext uri="{BB962C8B-B14F-4D97-AF65-F5344CB8AC3E}">
        <p14:creationId xmlns:p14="http://schemas.microsoft.com/office/powerpoint/2010/main" val="1438933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7C677FD-0257-4888-A051-E5767203DD81}" type="slidenum">
              <a:rPr lang="en-US" altLang="en-US"/>
              <a:pPr/>
              <a:t>‹#›</a:t>
            </a:fld>
            <a:endParaRPr lang="en-US" altLang="en-US"/>
          </a:p>
        </p:txBody>
      </p:sp>
    </p:spTree>
    <p:extLst>
      <p:ext uri="{BB962C8B-B14F-4D97-AF65-F5344CB8AC3E}">
        <p14:creationId xmlns:p14="http://schemas.microsoft.com/office/powerpoint/2010/main" val="28055372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B57F0FB-B1EB-4CF3-9536-CDDDF10287AA}" type="slidenum">
              <a:rPr lang="en-US" altLang="en-US"/>
              <a:pPr/>
              <a:t>‹#›</a:t>
            </a:fld>
            <a:endParaRPr lang="en-US" altLang="en-US"/>
          </a:p>
        </p:txBody>
      </p:sp>
    </p:spTree>
    <p:extLst>
      <p:ext uri="{BB962C8B-B14F-4D97-AF65-F5344CB8AC3E}">
        <p14:creationId xmlns:p14="http://schemas.microsoft.com/office/powerpoint/2010/main" val="244409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D09429D-88C8-4BE5-8F0D-5840BE9FB7E5}" type="slidenum">
              <a:rPr lang="en-US" altLang="en-US"/>
              <a:pPr/>
              <a:t>‹#›</a:t>
            </a:fld>
            <a:endParaRPr lang="en-US" altLang="en-US"/>
          </a:p>
        </p:txBody>
      </p:sp>
    </p:spTree>
    <p:extLst>
      <p:ext uri="{BB962C8B-B14F-4D97-AF65-F5344CB8AC3E}">
        <p14:creationId xmlns:p14="http://schemas.microsoft.com/office/powerpoint/2010/main" val="6751403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42C66E1-070B-4B80-A51A-792F08302F10}" type="slidenum">
              <a:rPr lang="en-US" altLang="en-US"/>
              <a:pPr/>
              <a:t>‹#›</a:t>
            </a:fld>
            <a:endParaRPr lang="en-US" altLang="en-US"/>
          </a:p>
        </p:txBody>
      </p:sp>
    </p:spTree>
    <p:extLst>
      <p:ext uri="{BB962C8B-B14F-4D97-AF65-F5344CB8AC3E}">
        <p14:creationId xmlns:p14="http://schemas.microsoft.com/office/powerpoint/2010/main" val="3652011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C044D50-045A-4A10-A064-3D1191EAE789}" type="slidenum">
              <a:rPr lang="en-US" altLang="en-US"/>
              <a:pPr/>
              <a:t>‹#›</a:t>
            </a:fld>
            <a:endParaRPr lang="en-US" altLang="en-US"/>
          </a:p>
        </p:txBody>
      </p:sp>
    </p:spTree>
    <p:extLst>
      <p:ext uri="{BB962C8B-B14F-4D97-AF65-F5344CB8AC3E}">
        <p14:creationId xmlns:p14="http://schemas.microsoft.com/office/powerpoint/2010/main" val="5788925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C14B2841-2919-48AE-B199-1BAD176CC1B0}" type="slidenum">
              <a:rPr lang="en-US" altLang="en-US"/>
              <a:pPr/>
              <a:t>‹#›</a:t>
            </a:fld>
            <a:endParaRPr lang="en-US" altLang="en-US"/>
          </a:p>
        </p:txBody>
      </p:sp>
    </p:spTree>
    <p:extLst>
      <p:ext uri="{BB962C8B-B14F-4D97-AF65-F5344CB8AC3E}">
        <p14:creationId xmlns:p14="http://schemas.microsoft.com/office/powerpoint/2010/main" val="38213418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57F44B9-7A63-4494-B02E-7CD8219B3A4C}" type="slidenum">
              <a:rPr lang="en-US" altLang="en-US"/>
              <a:pPr/>
              <a:t>‹#›</a:t>
            </a:fld>
            <a:endParaRPr lang="en-US" altLang="en-US"/>
          </a:p>
        </p:txBody>
      </p:sp>
    </p:spTree>
    <p:extLst>
      <p:ext uri="{BB962C8B-B14F-4D97-AF65-F5344CB8AC3E}">
        <p14:creationId xmlns:p14="http://schemas.microsoft.com/office/powerpoint/2010/main" val="7239777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CC36982E-E2D6-47EA-A2A3-DD7377E542BC}" type="slidenum">
              <a:rPr lang="en-US" altLang="en-US"/>
              <a:pPr/>
              <a:t>‹#›</a:t>
            </a:fld>
            <a:endParaRPr lang="en-US" altLang="en-US"/>
          </a:p>
        </p:txBody>
      </p:sp>
    </p:spTree>
    <p:extLst>
      <p:ext uri="{BB962C8B-B14F-4D97-AF65-F5344CB8AC3E}">
        <p14:creationId xmlns:p14="http://schemas.microsoft.com/office/powerpoint/2010/main" val="1218740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65EC524-DAD7-46E9-89A2-019856BA7CC6}" type="slidenum">
              <a:rPr lang="en-US" altLang="en-US"/>
              <a:pPr/>
              <a:t>‹#›</a:t>
            </a:fld>
            <a:endParaRPr lang="en-US" altLang="en-US"/>
          </a:p>
        </p:txBody>
      </p:sp>
    </p:spTree>
    <p:extLst>
      <p:ext uri="{BB962C8B-B14F-4D97-AF65-F5344CB8AC3E}">
        <p14:creationId xmlns:p14="http://schemas.microsoft.com/office/powerpoint/2010/main" val="3261660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48A613F-86F0-4C85-8C90-B46BABDFADC9}" type="slidenum">
              <a:rPr lang="en-US" altLang="en-US"/>
              <a:pPr/>
              <a:t>‹#›</a:t>
            </a:fld>
            <a:endParaRPr lang="en-US" altLang="en-US"/>
          </a:p>
        </p:txBody>
      </p:sp>
    </p:spTree>
    <p:extLst>
      <p:ext uri="{BB962C8B-B14F-4D97-AF65-F5344CB8AC3E}">
        <p14:creationId xmlns:p14="http://schemas.microsoft.com/office/powerpoint/2010/main" val="6609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3F40AF5-24E6-420F-9741-FEBE95C5F64F}" type="slidenum">
              <a:rPr lang="en-US" altLang="en-US"/>
              <a:pPr/>
              <a:t>‹#›</a:t>
            </a:fld>
            <a:endParaRPr lang="en-US" altLang="en-US"/>
          </a:p>
        </p:txBody>
      </p:sp>
    </p:spTree>
    <p:extLst>
      <p:ext uri="{BB962C8B-B14F-4D97-AF65-F5344CB8AC3E}">
        <p14:creationId xmlns:p14="http://schemas.microsoft.com/office/powerpoint/2010/main" val="15324054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EEDB023-307E-4779-BE07-65933411E45C}" type="slidenum">
              <a:rPr lang="en-US" altLang="en-US"/>
              <a:pPr/>
              <a:t>‹#›</a:t>
            </a:fld>
            <a:endParaRPr lang="en-US" altLang="en-US"/>
          </a:p>
        </p:txBody>
      </p:sp>
    </p:spTree>
    <p:extLst>
      <p:ext uri="{BB962C8B-B14F-4D97-AF65-F5344CB8AC3E}">
        <p14:creationId xmlns:p14="http://schemas.microsoft.com/office/powerpoint/2010/main" val="848519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16D901A-71BE-47D9-AF3B-B7EE70AAA01D}" type="slidenum">
              <a:rPr lang="en-US" altLang="en-US"/>
              <a:pPr/>
              <a:t>‹#›</a:t>
            </a:fld>
            <a:endParaRPr lang="en-US" altLang="en-US"/>
          </a:p>
        </p:txBody>
      </p:sp>
    </p:spTree>
    <p:extLst>
      <p:ext uri="{BB962C8B-B14F-4D97-AF65-F5344CB8AC3E}">
        <p14:creationId xmlns:p14="http://schemas.microsoft.com/office/powerpoint/2010/main" val="161310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E680AFB-EFCD-44AD-B083-C1A67D841CD0}" type="slidenum">
              <a:rPr lang="en-US" altLang="en-US"/>
              <a:pPr/>
              <a:t>‹#›</a:t>
            </a:fld>
            <a:endParaRPr lang="en-US" altLang="en-US"/>
          </a:p>
        </p:txBody>
      </p:sp>
    </p:spTree>
    <p:extLst>
      <p:ext uri="{BB962C8B-B14F-4D97-AF65-F5344CB8AC3E}">
        <p14:creationId xmlns:p14="http://schemas.microsoft.com/office/powerpoint/2010/main" val="4158299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F4EC85-637D-49F4-BB3D-CC30F812FBCA}" type="slidenum">
              <a:rPr lang="en-US" altLang="en-US"/>
              <a:pPr/>
              <a:t>‹#›</a:t>
            </a:fld>
            <a:endParaRPr lang="en-US" altLang="en-US"/>
          </a:p>
        </p:txBody>
      </p:sp>
    </p:spTree>
    <p:extLst>
      <p:ext uri="{BB962C8B-B14F-4D97-AF65-F5344CB8AC3E}">
        <p14:creationId xmlns:p14="http://schemas.microsoft.com/office/powerpoint/2010/main" val="3701893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9A7431B-446F-4709-B71C-B39308E6525D}" type="slidenum">
              <a:rPr lang="en-US" altLang="en-US"/>
              <a:pPr/>
              <a:t>‹#›</a:t>
            </a:fld>
            <a:endParaRPr lang="en-US" altLang="en-US"/>
          </a:p>
        </p:txBody>
      </p:sp>
    </p:spTree>
    <p:extLst>
      <p:ext uri="{BB962C8B-B14F-4D97-AF65-F5344CB8AC3E}">
        <p14:creationId xmlns:p14="http://schemas.microsoft.com/office/powerpoint/2010/main" val="940336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93185FF-94D3-4F61-8792-4EB306B2426C}" type="slidenum">
              <a:rPr lang="en-US" altLang="en-US"/>
              <a:pPr/>
              <a:t>‹#›</a:t>
            </a:fld>
            <a:endParaRPr lang="en-US" altLang="en-US"/>
          </a:p>
        </p:txBody>
      </p:sp>
    </p:spTree>
    <p:extLst>
      <p:ext uri="{BB962C8B-B14F-4D97-AF65-F5344CB8AC3E}">
        <p14:creationId xmlns:p14="http://schemas.microsoft.com/office/powerpoint/2010/main" val="2315626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BCBAC5B-0C2E-416D-91E1-666EF629DE4E}" type="slidenum">
              <a:rPr lang="en-US" altLang="en-US"/>
              <a:pPr/>
              <a:t>‹#›</a:t>
            </a:fld>
            <a:endParaRPr lang="en-US" altLang="en-US"/>
          </a:p>
        </p:txBody>
      </p:sp>
    </p:spTree>
    <p:extLst>
      <p:ext uri="{BB962C8B-B14F-4D97-AF65-F5344CB8AC3E}">
        <p14:creationId xmlns:p14="http://schemas.microsoft.com/office/powerpoint/2010/main" val="17607347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7C9D3A1-3076-45B5-8496-DD71794D13E3}" type="slidenum">
              <a:rPr lang="en-US" altLang="en-US"/>
              <a:pPr/>
              <a:t>‹#›</a:t>
            </a:fld>
            <a:endParaRPr lang="en-US" altLang="en-US"/>
          </a:p>
        </p:txBody>
      </p:sp>
    </p:spTree>
    <p:extLst>
      <p:ext uri="{BB962C8B-B14F-4D97-AF65-F5344CB8AC3E}">
        <p14:creationId xmlns:p14="http://schemas.microsoft.com/office/powerpoint/2010/main" val="1539981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0F2073D-7CFE-4752-8A57-B6649DE4327C}" type="slidenum">
              <a:rPr lang="en-US" altLang="en-US"/>
              <a:pPr/>
              <a:t>‹#›</a:t>
            </a:fld>
            <a:endParaRPr lang="en-US" altLang="en-US"/>
          </a:p>
        </p:txBody>
      </p:sp>
    </p:spTree>
    <p:extLst>
      <p:ext uri="{BB962C8B-B14F-4D97-AF65-F5344CB8AC3E}">
        <p14:creationId xmlns:p14="http://schemas.microsoft.com/office/powerpoint/2010/main" val="8705356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A8365E9-9793-4ED2-AF66-C40A59FB047F}" type="slidenum">
              <a:rPr lang="en-US" altLang="en-US"/>
              <a:pPr/>
              <a:t>‹#›</a:t>
            </a:fld>
            <a:endParaRPr lang="en-US" altLang="en-US"/>
          </a:p>
        </p:txBody>
      </p:sp>
    </p:spTree>
    <p:extLst>
      <p:ext uri="{BB962C8B-B14F-4D97-AF65-F5344CB8AC3E}">
        <p14:creationId xmlns:p14="http://schemas.microsoft.com/office/powerpoint/2010/main" val="16000989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E045DFD-4CBE-4752-8D64-E78C9CF20F1F}" type="slidenum">
              <a:rPr lang="en-US" altLang="en-US"/>
              <a:pPr/>
              <a:t>‹#›</a:t>
            </a:fld>
            <a:endParaRPr lang="en-US" altLang="en-US"/>
          </a:p>
        </p:txBody>
      </p:sp>
    </p:spTree>
    <p:extLst>
      <p:ext uri="{BB962C8B-B14F-4D97-AF65-F5344CB8AC3E}">
        <p14:creationId xmlns:p14="http://schemas.microsoft.com/office/powerpoint/2010/main" val="38579134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E3C170D-3E4B-448F-83DD-2F52C00E1BB4}" type="slidenum">
              <a:rPr lang="en-US" altLang="en-US"/>
              <a:pPr/>
              <a:t>‹#›</a:t>
            </a:fld>
            <a:endParaRPr lang="en-US" altLang="en-US"/>
          </a:p>
        </p:txBody>
      </p:sp>
    </p:spTree>
    <p:extLst>
      <p:ext uri="{BB962C8B-B14F-4D97-AF65-F5344CB8AC3E}">
        <p14:creationId xmlns:p14="http://schemas.microsoft.com/office/powerpoint/2010/main" val="32186189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61D620-53EB-44A8-95AE-84405DBD2C25}" type="slidenum">
              <a:rPr lang="en-US" altLang="en-US"/>
              <a:pPr/>
              <a:t>‹#›</a:t>
            </a:fld>
            <a:endParaRPr lang="en-US" altLang="en-US"/>
          </a:p>
        </p:txBody>
      </p:sp>
    </p:spTree>
    <p:extLst>
      <p:ext uri="{BB962C8B-B14F-4D97-AF65-F5344CB8AC3E}">
        <p14:creationId xmlns:p14="http://schemas.microsoft.com/office/powerpoint/2010/main" val="286982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60E5364-A29B-44AC-AB39-0266243CF92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55300B61-7D22-4F06-8029-23F448E1AE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DAA9B6DF-285B-47E5-8123-D0DB668AD3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518F974-9352-4C8F-A432-7FCBB5EE03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0664EE2-F7DD-424A-ABDB-F2926A2455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F9F7121-726B-4C79-9C0B-6EDBCD8CB54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A0B0CFCC-A122-4E59-8B49-A0ACE84895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5DCC85-08CA-4F6F-B107-30EF8D31153B}"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9D18F20A-1BC3-439A-AC4F-6B0E9F31B1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B0C5842-0997-4FFA-899D-74E997F8B632}"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1467DD0-2C7B-4959-9D2A-77EC93A9A4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4B8B6C1-ADFA-4B92-A0FD-04D3751D689D}"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C9332F2-AAE2-407A-82F3-98AFB0C7EB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9BD936E-24F1-43AC-9B8A-0032D39DC166}"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F869891C-E90D-4A5F-8F0C-F91A8F9532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53B6F58-50DF-45BA-A385-63FE66A46497}" type="datetimeFigureOut">
              <a:rPr lang="en-US"/>
              <a:pPr>
                <a:defRPr/>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90D02AD-BE0D-4D4A-83E6-15B5F23C9D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096FC97-D1C3-4000-B325-18CE867588D8}"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52804D33-9683-44B0-94EF-D73F9AF3D0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281DBB7-B4C0-45FE-86FA-58EB3F294539}"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F221494D-3ED7-4B85-AAAA-E6AFEBE20C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E14D577C-E233-45A6-BBF5-2E04E4F515F0}"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76798FF6-32EC-4647-818D-386E22FE26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E3043DF-277D-45E2-8E69-008110B16BBD}"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81F838B9-94B7-48FC-AACE-0FDEB630B8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279B6BB-9BDA-414B-B71A-649964B29006}"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B0B9474C-7363-42A3-B8EE-806C56EA64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77B2F45-30BB-4181-B8AE-555AD633241C}"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937BFDB-8EE6-4BCC-B789-38886A58C7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ECB0357-EBAA-4F41-B9CE-25D0438940BD}" type="datetimeFigureOut">
              <a:rPr lang="en-US"/>
              <a:pPr>
                <a:defRPr/>
              </a:pPr>
              <a:t>4/1/2023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A60F0DFF-5B31-4B56-8CFD-9980DDAE18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97880A4E-2A9C-46DA-81F3-4062C585A0BF}" type="datetimeFigureOut">
              <a:rPr lang="en-US"/>
              <a:pPr>
                <a:defRPr/>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86FAE48B-E990-4925-976D-D8AF3B82AB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424F9DE2-8D4C-41EC-9C86-CDE4A50A4356}" type="datetimeFigureOut">
              <a:rPr lang="en-US"/>
              <a:pPr>
                <a:defRPr/>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75420063-A4FF-45AF-8D87-8B09D7F3AC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6E41DA7-0E77-4C73-AFB6-631DB4B0B1D1}" type="datetimeFigureOut">
              <a:rPr lang="en-US"/>
              <a:pPr>
                <a:defRPr/>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6BE7215C-D9D1-493E-9809-19A7177CE3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82F3F939-CDFE-410B-A496-BEDE3410D36C}" type="datetimeFigureOut">
              <a:rPr lang="en-US"/>
              <a:pPr>
                <a:defRPr/>
              </a:pPr>
              <a:t>4/1/2023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563C48B3-A811-4A3F-9854-4CB4D6CF43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1504ECCE-C2B5-420E-BB82-00A3973DA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FB334A9-828F-4B2A-AB0D-133AB73BAB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8A19D09E-2C6D-48AE-9253-F153DFD2B8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3.xml"/></Relationships>
</file>

<file path=ppt/slides/_rels/slide1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3.xml"/></Relationships>
</file>

<file path=ppt/slides/_rels/slide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4.xml"/></Relationships>
</file>

<file path=ppt/slides/_rels/slide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8.xml"/></Relationships>
</file>

<file path=ppt/slides/_rels/slide1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1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71.xml"/></Relationships>
</file>

<file path=ppt/slides/_rels/slide1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5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82.xml"/></Relationships>
</file>

<file path=ppt/slides/_rels/slide15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8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2.xml"/></Relationships>
</file>

<file path=ppt/slides/_rels/slide1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8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a:xfrm>
            <a:off x="0" y="0"/>
            <a:ext cx="9144000" cy="6858000"/>
          </a:xfrm>
        </p:spPr>
        <p:txBody>
          <a:bodyPr/>
          <a:lstStyle/>
          <a:p>
            <a:pPr algn="l" eaLnBrk="1" hangingPunct="1"/>
            <a:r>
              <a:rPr lang="en-US" altLang="en-US" sz="5400" dirty="0">
                <a:solidFill>
                  <a:srgbClr val="3333FF"/>
                </a:solidFill>
              </a:rPr>
              <a:t>Kinetics Class #1</a:t>
            </a:r>
          </a:p>
          <a:p>
            <a:pPr algn="l" eaLnBrk="1" hangingPunct="1"/>
            <a:r>
              <a:rPr lang="en-US" altLang="en-US" sz="4000" dirty="0"/>
              <a:t>Objective:  Introduction to kinetics and equilibrium chemistry.  Four factors that affect the rate of chemical reactions.  </a:t>
            </a:r>
          </a:p>
          <a:p>
            <a:pPr algn="l" eaLnBrk="1" hangingPunct="1"/>
            <a:endParaRPr lang="en-US" altLang="en-US" sz="4000" dirty="0"/>
          </a:p>
          <a:p>
            <a:pPr algn="l" eaLnBrk="1" hangingPunct="1"/>
            <a:r>
              <a:rPr lang="en-US" altLang="en-US" sz="4000" b="1" i="1" dirty="0">
                <a:solidFill>
                  <a:srgbClr val="FF0000"/>
                </a:solidFill>
              </a:rPr>
              <a:t>Take out reference tables please. </a:t>
            </a:r>
          </a:p>
        </p:txBody>
      </p:sp>
    </p:spTree>
    <p:extLst>
      <p:ext uri="{BB962C8B-B14F-4D97-AF65-F5344CB8AC3E}">
        <p14:creationId xmlns:p14="http://schemas.microsoft.com/office/powerpoint/2010/main" val="62913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One of the simplest reactions we know is the combustion of methane.  </a:t>
            </a:r>
          </a:p>
          <a:p>
            <a:pPr eaLnBrk="1" hangingPunct="1">
              <a:spcBef>
                <a:spcPct val="0"/>
              </a:spcBef>
              <a:buFontTx/>
              <a:buNone/>
            </a:pPr>
            <a:endParaRPr lang="en-US" altLang="en-US" sz="1800" dirty="0"/>
          </a:p>
          <a:p>
            <a:pPr algn="ctr" eaLnBrk="1" hangingPunct="1">
              <a:spcBef>
                <a:spcPct val="0"/>
              </a:spcBef>
              <a:buFontTx/>
              <a:buNone/>
            </a:pPr>
            <a:r>
              <a:rPr lang="en-US" altLang="en-US" sz="3600" dirty="0">
                <a:latin typeface="Times New Roman" pitchFamily="18" charset="0"/>
                <a:cs typeface="Times New Roman" pitchFamily="18" charset="0"/>
              </a:rPr>
              <a:t>CH</a:t>
            </a:r>
            <a:r>
              <a:rPr lang="en-US" altLang="en-US" sz="3600" baseline="-25000" dirty="0">
                <a:latin typeface="Times New Roman" pitchFamily="18" charset="0"/>
                <a:cs typeface="Times New Roman" pitchFamily="18" charset="0"/>
              </a:rPr>
              <a:t>4(G)</a:t>
            </a:r>
            <a:r>
              <a:rPr lang="en-US" altLang="en-US" sz="3600" dirty="0">
                <a:latin typeface="Times New Roman" pitchFamily="18" charset="0"/>
                <a:cs typeface="Times New Roman" pitchFamily="18" charset="0"/>
              </a:rPr>
              <a:t> + 2O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2H</a:t>
            </a:r>
            <a:r>
              <a:rPr lang="en-US" altLang="en-US" sz="3600" baseline="-25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O</a:t>
            </a:r>
            <a:r>
              <a:rPr lang="en-US" altLang="en-US" sz="3600" baseline="-25000" dirty="0">
                <a:latin typeface="Times New Roman" pitchFamily="18" charset="0"/>
                <a:cs typeface="Times New Roman" pitchFamily="18" charset="0"/>
              </a:rPr>
              <a:t>(G)</a:t>
            </a:r>
            <a:r>
              <a:rPr lang="en-US" altLang="en-US" sz="3600" dirty="0">
                <a:latin typeface="Times New Roman" pitchFamily="18" charset="0"/>
                <a:cs typeface="Times New Roman" pitchFamily="18" charset="0"/>
              </a:rPr>
              <a:t> + CO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energy</a:t>
            </a:r>
          </a:p>
          <a:p>
            <a:pPr algn="ctr" eaLnBrk="1" hangingPunct="1">
              <a:spcBef>
                <a:spcPct val="0"/>
              </a:spcBef>
              <a:buFontTx/>
              <a:buNone/>
            </a:pPr>
            <a:endParaRPr lang="en-US" altLang="en-US" sz="3600" dirty="0">
              <a:latin typeface="Times New Roman" pitchFamily="18" charset="0"/>
              <a:cs typeface="Times New Roman" pitchFamily="18" charset="0"/>
            </a:endParaRPr>
          </a:p>
          <a:p>
            <a:pPr algn="ctr" eaLnBrk="1" hangingPunct="1">
              <a:spcBef>
                <a:spcPct val="0"/>
              </a:spcBef>
              <a:buFontTx/>
              <a:buNone/>
            </a:pPr>
            <a:r>
              <a:rPr lang="en-US" altLang="en-US" sz="2400" dirty="0">
                <a:latin typeface="Times New Roman" pitchFamily="18" charset="0"/>
                <a:cs typeface="Times New Roman" pitchFamily="18" charset="0"/>
              </a:rPr>
              <a:t>We know a lot about this reaction, let’s start naming things:</a:t>
            </a:r>
          </a:p>
          <a:p>
            <a:pPr algn="ctr" eaLnBrk="1" hangingPunct="1">
              <a:spcBef>
                <a:spcPct val="0"/>
              </a:spcBef>
              <a:buFontTx/>
              <a:buNone/>
            </a:pPr>
            <a:endParaRPr lang="en-US" altLang="en-US" sz="2800" dirty="0">
              <a:latin typeface="Times New Roman" pitchFamily="18" charset="0"/>
              <a:cs typeface="Times New Roman" pitchFamily="18" charset="0"/>
            </a:endParaRPr>
          </a:p>
          <a:p>
            <a:pPr eaLnBrk="1" hangingPunct="1">
              <a:spcBef>
                <a:spcPct val="0"/>
              </a:spcBef>
              <a:buNone/>
            </a:pPr>
            <a:r>
              <a:rPr lang="en-US" altLang="en-US" dirty="0">
                <a:solidFill>
                  <a:srgbClr val="3333FF"/>
                </a:solidFill>
                <a:latin typeface="Times New Roman" pitchFamily="18" charset="0"/>
                <a:cs typeface="Times New Roman" pitchFamily="18" charset="0"/>
              </a:rPr>
              <a:t>8.  This reaction is </a:t>
            </a:r>
            <a:r>
              <a:rPr lang="en-US" altLang="en-US" u="sng" dirty="0">
                <a:solidFill>
                  <a:srgbClr val="3333FF"/>
                </a:solidFill>
                <a:latin typeface="Times New Roman" pitchFamily="18" charset="0"/>
                <a:cs typeface="Times New Roman" pitchFamily="18" charset="0"/>
              </a:rPr>
              <a:t>COMBUSTION</a:t>
            </a:r>
            <a:br>
              <a:rPr lang="en-US" altLang="en-US" dirty="0">
                <a:solidFill>
                  <a:srgbClr val="3333FF"/>
                </a:solidFill>
                <a:latin typeface="Times New Roman" pitchFamily="18" charset="0"/>
                <a:cs typeface="Times New Roman" pitchFamily="18" charset="0"/>
              </a:rPr>
            </a:br>
            <a:br>
              <a:rPr lang="en-US" altLang="en-US" dirty="0">
                <a:solidFill>
                  <a:srgbClr val="3333FF"/>
                </a:solidFill>
                <a:latin typeface="Times New Roman" pitchFamily="18" charset="0"/>
                <a:cs typeface="Times New Roman" pitchFamily="18" charset="0"/>
              </a:rPr>
            </a:br>
            <a:r>
              <a:rPr lang="en-US" altLang="en-US" dirty="0">
                <a:solidFill>
                  <a:srgbClr val="3333FF"/>
                </a:solidFill>
                <a:latin typeface="Times New Roman" pitchFamily="18" charset="0"/>
                <a:cs typeface="Times New Roman" pitchFamily="18" charset="0"/>
              </a:rPr>
              <a:t>      </a:t>
            </a:r>
            <a:r>
              <a:rPr lang="en-US" altLang="en-US" dirty="0">
                <a:solidFill>
                  <a:srgbClr val="FF0000"/>
                </a:solidFill>
                <a:latin typeface="Times New Roman" pitchFamily="18" charset="0"/>
                <a:cs typeface="Times New Roman" pitchFamily="18" charset="0"/>
              </a:rPr>
              <a:t>It’s </a:t>
            </a:r>
            <a:r>
              <a:rPr lang="en-US" altLang="en-US" u="sng" dirty="0">
                <a:solidFill>
                  <a:srgbClr val="FF0000"/>
                </a:solidFill>
                <a:latin typeface="Times New Roman" pitchFamily="18" charset="0"/>
                <a:cs typeface="Times New Roman" pitchFamily="18" charset="0"/>
              </a:rPr>
              <a:t>EXOTHERMIC</a:t>
            </a:r>
            <a:r>
              <a:rPr lang="en-US" altLang="en-US" dirty="0">
                <a:solidFill>
                  <a:srgbClr val="FF0000"/>
                </a:solidFill>
                <a:latin typeface="Times New Roman" pitchFamily="18" charset="0"/>
                <a:cs typeface="Times New Roman" pitchFamily="18" charset="0"/>
              </a:rPr>
              <a:t>, the heat is a </a:t>
            </a:r>
            <a:r>
              <a:rPr lang="en-US" altLang="en-US" u="sng" dirty="0">
                <a:solidFill>
                  <a:srgbClr val="FF0000"/>
                </a:solidFill>
                <a:latin typeface="Times New Roman" pitchFamily="18" charset="0"/>
                <a:cs typeface="Times New Roman" pitchFamily="18" charset="0"/>
              </a:rPr>
              <a:t>PRODUCT</a:t>
            </a:r>
            <a:br>
              <a:rPr lang="en-US" altLang="en-US" u="sng" dirty="0">
                <a:solidFill>
                  <a:srgbClr val="FF0000"/>
                </a:solidFill>
                <a:latin typeface="Times New Roman" pitchFamily="18" charset="0"/>
                <a:cs typeface="Times New Roman" pitchFamily="18" charset="0"/>
              </a:rPr>
            </a:br>
            <a:br>
              <a:rPr lang="en-US" altLang="en-US" u="sng"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      </a:t>
            </a:r>
            <a:r>
              <a:rPr lang="en-US" altLang="en-US" sz="2800" dirty="0">
                <a:solidFill>
                  <a:schemeClr val="tx1">
                    <a:lumMod val="95000"/>
                    <a:lumOff val="5000"/>
                  </a:schemeClr>
                </a:solidFill>
                <a:latin typeface="Times New Roman" pitchFamily="18" charset="0"/>
                <a:cs typeface="Times New Roman" pitchFamily="18" charset="0"/>
              </a:rPr>
              <a:t>The </a:t>
            </a:r>
            <a:r>
              <a:rPr lang="en-US" altLang="en-US" sz="2800" u="sng" dirty="0">
                <a:solidFill>
                  <a:schemeClr val="tx1">
                    <a:lumMod val="95000"/>
                    <a:lumOff val="5000"/>
                  </a:schemeClr>
                </a:solidFill>
                <a:latin typeface="Times New Roman" pitchFamily="18" charset="0"/>
                <a:cs typeface="Times New Roman" pitchFamily="18" charset="0"/>
              </a:rPr>
              <a:t>heat of reaction</a:t>
            </a:r>
            <a:r>
              <a:rPr lang="en-US" altLang="en-US" sz="2800" dirty="0">
                <a:solidFill>
                  <a:schemeClr val="tx1">
                    <a:lumMod val="95000"/>
                    <a:lumOff val="5000"/>
                  </a:schemeClr>
                </a:solidFill>
                <a:latin typeface="Times New Roman" pitchFamily="18" charset="0"/>
                <a:cs typeface="Times New Roman" pitchFamily="18" charset="0"/>
              </a:rPr>
              <a:t> (</a:t>
            </a:r>
            <a:r>
              <a:rPr lang="el-GR" altLang="en-US" sz="2800" u="sng" dirty="0">
                <a:solidFill>
                  <a:schemeClr val="tx1">
                    <a:lumMod val="95000"/>
                    <a:lumOff val="5000"/>
                  </a:schemeClr>
                </a:solidFill>
                <a:latin typeface="Times New Roman" pitchFamily="18" charset="0"/>
                <a:cs typeface="Times New Roman" pitchFamily="18" charset="0"/>
              </a:rPr>
              <a:t>Δ</a:t>
            </a:r>
            <a:r>
              <a:rPr lang="en-US" altLang="en-US" sz="2800" u="sng" dirty="0">
                <a:solidFill>
                  <a:schemeClr val="tx1">
                    <a:lumMod val="95000"/>
                    <a:lumOff val="5000"/>
                  </a:schemeClr>
                </a:solidFill>
                <a:latin typeface="Times New Roman" pitchFamily="18" charset="0"/>
                <a:cs typeface="Times New Roman" pitchFamily="18" charset="0"/>
              </a:rPr>
              <a:t>H</a:t>
            </a:r>
            <a:r>
              <a:rPr lang="en-US" altLang="en-US" sz="2800" dirty="0">
                <a:solidFill>
                  <a:schemeClr val="tx1">
                    <a:lumMod val="95000"/>
                    <a:lumOff val="5000"/>
                  </a:schemeClr>
                </a:solidFill>
                <a:latin typeface="Times New Roman" pitchFamily="18" charset="0"/>
                <a:cs typeface="Times New Roman" pitchFamily="18" charset="0"/>
              </a:rPr>
              <a:t>) is on table I, is  </a:t>
            </a:r>
            <a:r>
              <a:rPr lang="en-US" altLang="en-US" sz="2800" u="sng" dirty="0">
                <a:solidFill>
                  <a:schemeClr val="tx1">
                    <a:lumMod val="95000"/>
                    <a:lumOff val="5000"/>
                  </a:schemeClr>
                </a:solidFill>
                <a:latin typeface="Times New Roman" pitchFamily="18" charset="0"/>
                <a:cs typeface="Times New Roman" pitchFamily="18" charset="0"/>
              </a:rPr>
              <a:t>–890.4 kJ/mole</a:t>
            </a:r>
            <a:br>
              <a:rPr lang="en-US" altLang="en-US" sz="2800" dirty="0">
                <a:solidFill>
                  <a:srgbClr val="FF0000"/>
                </a:solidFill>
                <a:latin typeface="Times New Roman" pitchFamily="18" charset="0"/>
                <a:cs typeface="Times New Roman" pitchFamily="18" charset="0"/>
              </a:rPr>
            </a:b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28404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
        <p:nvSpPr>
          <p:cNvPr id="2" name="Line 6">
            <a:extLst>
              <a:ext uri="{FF2B5EF4-FFF2-40B4-BE49-F238E27FC236}">
                <a16:creationId xmlns:a16="http://schemas.microsoft.com/office/drawing/2014/main" id="{E17B96B5-460D-AAB3-16F8-58B01D5F9CF4}"/>
              </a:ext>
            </a:extLst>
          </p:cNvPr>
          <p:cNvSpPr>
            <a:spLocks noChangeShapeType="1"/>
          </p:cNvSpPr>
          <p:nvPr/>
        </p:nvSpPr>
        <p:spPr bwMode="auto">
          <a:xfrm>
            <a:off x="5486400" y="25146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FD1204C1-FB3B-7059-CF1B-CF308801D93B}"/>
              </a:ext>
            </a:extLst>
          </p:cNvPr>
          <p:cNvSpPr txBox="1"/>
          <p:nvPr/>
        </p:nvSpPr>
        <p:spPr>
          <a:xfrm>
            <a:off x="6705600" y="2133600"/>
            <a:ext cx="2438400" cy="2246769"/>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More hydrogen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makes for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more collisions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between hydrogen and nitrogen,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pushing this reaction FORWARD also</a:t>
            </a:r>
          </a:p>
        </p:txBody>
      </p:sp>
      <p:sp>
        <p:nvSpPr>
          <p:cNvPr id="5" name="Line 6">
            <a:extLst>
              <a:ext uri="{FF2B5EF4-FFF2-40B4-BE49-F238E27FC236}">
                <a16:creationId xmlns:a16="http://schemas.microsoft.com/office/drawing/2014/main" id="{36956B24-34C9-FB23-2DDC-C156ED346D3C}"/>
              </a:ext>
            </a:extLst>
          </p:cNvPr>
          <p:cNvSpPr>
            <a:spLocks noChangeShapeType="1"/>
          </p:cNvSpPr>
          <p:nvPr/>
        </p:nvSpPr>
        <p:spPr bwMode="auto">
          <a:xfrm>
            <a:off x="5638800" y="34671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958439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
        <p:nvSpPr>
          <p:cNvPr id="2" name="Line 6">
            <a:extLst>
              <a:ext uri="{FF2B5EF4-FFF2-40B4-BE49-F238E27FC236}">
                <a16:creationId xmlns:a16="http://schemas.microsoft.com/office/drawing/2014/main" id="{E17B96B5-460D-AAB3-16F8-58B01D5F9CF4}"/>
              </a:ext>
            </a:extLst>
          </p:cNvPr>
          <p:cNvSpPr>
            <a:spLocks noChangeShapeType="1"/>
          </p:cNvSpPr>
          <p:nvPr/>
        </p:nvSpPr>
        <p:spPr bwMode="auto">
          <a:xfrm>
            <a:off x="5486400" y="25146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id="{36956B24-34C9-FB23-2DDC-C156ED346D3C}"/>
              </a:ext>
            </a:extLst>
          </p:cNvPr>
          <p:cNvSpPr>
            <a:spLocks noChangeShapeType="1"/>
          </p:cNvSpPr>
          <p:nvPr/>
        </p:nvSpPr>
        <p:spPr bwMode="auto">
          <a:xfrm>
            <a:off x="5638800" y="34671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EA023358-04D1-FEAF-E4D3-280BF7DA8CC5}"/>
              </a:ext>
            </a:extLst>
          </p:cNvPr>
          <p:cNvSpPr txBox="1"/>
          <p:nvPr/>
        </p:nvSpPr>
        <p:spPr>
          <a:xfrm>
            <a:off x="6248400" y="3812590"/>
            <a:ext cx="2438400" cy="1938992"/>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More ammonia can only decompose, so this shifts to the REVERSE,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until a new dynamic equilibrium forms. </a:t>
            </a:r>
          </a:p>
        </p:txBody>
      </p:sp>
      <p:sp>
        <p:nvSpPr>
          <p:cNvPr id="6" name="Line 7">
            <a:extLst>
              <a:ext uri="{FF2B5EF4-FFF2-40B4-BE49-F238E27FC236}">
                <a16:creationId xmlns:a16="http://schemas.microsoft.com/office/drawing/2014/main" id="{6F7465A2-C43A-53DC-D932-FCBEDA6F9C71}"/>
              </a:ext>
            </a:extLst>
          </p:cNvPr>
          <p:cNvSpPr>
            <a:spLocks noChangeShapeType="1"/>
          </p:cNvSpPr>
          <p:nvPr/>
        </p:nvSpPr>
        <p:spPr bwMode="auto">
          <a:xfrm flipH="1">
            <a:off x="1915160" y="43434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9021118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
        <p:nvSpPr>
          <p:cNvPr id="2" name="Line 6">
            <a:extLst>
              <a:ext uri="{FF2B5EF4-FFF2-40B4-BE49-F238E27FC236}">
                <a16:creationId xmlns:a16="http://schemas.microsoft.com/office/drawing/2014/main" id="{E17B96B5-460D-AAB3-16F8-58B01D5F9CF4}"/>
              </a:ext>
            </a:extLst>
          </p:cNvPr>
          <p:cNvSpPr>
            <a:spLocks noChangeShapeType="1"/>
          </p:cNvSpPr>
          <p:nvPr/>
        </p:nvSpPr>
        <p:spPr bwMode="auto">
          <a:xfrm>
            <a:off x="5486400" y="25146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id="{36956B24-34C9-FB23-2DDC-C156ED346D3C}"/>
              </a:ext>
            </a:extLst>
          </p:cNvPr>
          <p:cNvSpPr>
            <a:spLocks noChangeShapeType="1"/>
          </p:cNvSpPr>
          <p:nvPr/>
        </p:nvSpPr>
        <p:spPr bwMode="auto">
          <a:xfrm>
            <a:off x="5638800" y="34671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a:extLst>
              <a:ext uri="{FF2B5EF4-FFF2-40B4-BE49-F238E27FC236}">
                <a16:creationId xmlns:a16="http://schemas.microsoft.com/office/drawing/2014/main" id="{6F7465A2-C43A-53DC-D932-FCBEDA6F9C71}"/>
              </a:ext>
            </a:extLst>
          </p:cNvPr>
          <p:cNvSpPr>
            <a:spLocks noChangeShapeType="1"/>
          </p:cNvSpPr>
          <p:nvPr/>
        </p:nvSpPr>
        <p:spPr bwMode="auto">
          <a:xfrm flipH="1">
            <a:off x="1915160" y="43434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TextBox 3">
            <a:extLst>
              <a:ext uri="{FF2B5EF4-FFF2-40B4-BE49-F238E27FC236}">
                <a16:creationId xmlns:a16="http://schemas.microsoft.com/office/drawing/2014/main" id="{25FE7213-C7EE-E947-E789-B32E987594A3}"/>
              </a:ext>
            </a:extLst>
          </p:cNvPr>
          <p:cNvSpPr txBox="1"/>
          <p:nvPr/>
        </p:nvSpPr>
        <p:spPr>
          <a:xfrm>
            <a:off x="6477000" y="4038600"/>
            <a:ext cx="2438400" cy="2246769"/>
          </a:xfrm>
          <a:prstGeom prst="rect">
            <a:avLst/>
          </a:prstGeom>
          <a:noFill/>
        </p:spPr>
        <p:txBody>
          <a:bodyPr wrap="square" rtlCol="0">
            <a:spAutoFit/>
          </a:bodyPr>
          <a:lstStyle/>
          <a:p>
            <a:pPr algn="ct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More heat only favors more decomposition,</a:t>
            </a:r>
            <a:b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this shifts to the REVERSE also, </a:t>
            </a:r>
            <a:b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until a new dynamic equilibrium forms. </a:t>
            </a:r>
          </a:p>
        </p:txBody>
      </p:sp>
      <p:sp>
        <p:nvSpPr>
          <p:cNvPr id="7" name="Line 7">
            <a:extLst>
              <a:ext uri="{FF2B5EF4-FFF2-40B4-BE49-F238E27FC236}">
                <a16:creationId xmlns:a16="http://schemas.microsoft.com/office/drawing/2014/main" id="{F7BFCA68-D889-0DC4-738B-9A9F4FEC6429}"/>
              </a:ext>
            </a:extLst>
          </p:cNvPr>
          <p:cNvSpPr>
            <a:spLocks noChangeShapeType="1"/>
          </p:cNvSpPr>
          <p:nvPr/>
        </p:nvSpPr>
        <p:spPr bwMode="auto">
          <a:xfrm flipH="1">
            <a:off x="2133600" y="52578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9690437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
        <p:nvSpPr>
          <p:cNvPr id="2" name="Line 6">
            <a:extLst>
              <a:ext uri="{FF2B5EF4-FFF2-40B4-BE49-F238E27FC236}">
                <a16:creationId xmlns:a16="http://schemas.microsoft.com/office/drawing/2014/main" id="{E17B96B5-460D-AAB3-16F8-58B01D5F9CF4}"/>
              </a:ext>
            </a:extLst>
          </p:cNvPr>
          <p:cNvSpPr>
            <a:spLocks noChangeShapeType="1"/>
          </p:cNvSpPr>
          <p:nvPr/>
        </p:nvSpPr>
        <p:spPr bwMode="auto">
          <a:xfrm>
            <a:off x="5486400" y="25146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6">
            <a:extLst>
              <a:ext uri="{FF2B5EF4-FFF2-40B4-BE49-F238E27FC236}">
                <a16:creationId xmlns:a16="http://schemas.microsoft.com/office/drawing/2014/main" id="{36956B24-34C9-FB23-2DDC-C156ED346D3C}"/>
              </a:ext>
            </a:extLst>
          </p:cNvPr>
          <p:cNvSpPr>
            <a:spLocks noChangeShapeType="1"/>
          </p:cNvSpPr>
          <p:nvPr/>
        </p:nvSpPr>
        <p:spPr bwMode="auto">
          <a:xfrm>
            <a:off x="5638800" y="34671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a:extLst>
              <a:ext uri="{FF2B5EF4-FFF2-40B4-BE49-F238E27FC236}">
                <a16:creationId xmlns:a16="http://schemas.microsoft.com/office/drawing/2014/main" id="{6F7465A2-C43A-53DC-D932-FCBEDA6F9C71}"/>
              </a:ext>
            </a:extLst>
          </p:cNvPr>
          <p:cNvSpPr>
            <a:spLocks noChangeShapeType="1"/>
          </p:cNvSpPr>
          <p:nvPr/>
        </p:nvSpPr>
        <p:spPr bwMode="auto">
          <a:xfrm flipH="1">
            <a:off x="1915160" y="43434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7">
            <a:extLst>
              <a:ext uri="{FF2B5EF4-FFF2-40B4-BE49-F238E27FC236}">
                <a16:creationId xmlns:a16="http://schemas.microsoft.com/office/drawing/2014/main" id="{F7BFCA68-D889-0DC4-738B-9A9F4FEC6429}"/>
              </a:ext>
            </a:extLst>
          </p:cNvPr>
          <p:cNvSpPr>
            <a:spLocks noChangeShapeType="1"/>
          </p:cNvSpPr>
          <p:nvPr/>
        </p:nvSpPr>
        <p:spPr bwMode="auto">
          <a:xfrm flipH="1">
            <a:off x="2133600" y="52578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extBox 2">
            <a:extLst>
              <a:ext uri="{FF2B5EF4-FFF2-40B4-BE49-F238E27FC236}">
                <a16:creationId xmlns:a16="http://schemas.microsoft.com/office/drawing/2014/main" id="{AB6B09A5-4E33-71A5-C8E6-E1B71D377AF4}"/>
              </a:ext>
            </a:extLst>
          </p:cNvPr>
          <p:cNvSpPr txBox="1"/>
          <p:nvPr/>
        </p:nvSpPr>
        <p:spPr>
          <a:xfrm>
            <a:off x="6753225" y="4707403"/>
            <a:ext cx="2438400" cy="1938992"/>
          </a:xfrm>
          <a:prstGeom prst="rect">
            <a:avLst/>
          </a:prstGeom>
          <a:noFill/>
        </p:spPr>
        <p:txBody>
          <a:bodyPr wrap="square" rtlCol="0">
            <a:spAutoFit/>
          </a:bodyPr>
          <a:lstStyle/>
          <a:p>
            <a:pPr algn="ctr"/>
            <a:r>
              <a:rPr lang="en-US" sz="2000" dirty="0">
                <a:solidFill>
                  <a:srgbClr val="3333FF"/>
                </a:solidFill>
                <a:latin typeface="Times New Roman" panose="02020603050405020304" pitchFamily="18" charset="0"/>
                <a:cs typeface="Times New Roman" panose="02020603050405020304" pitchFamily="18" charset="0"/>
              </a:rPr>
              <a:t>MORE PRESSURE</a:t>
            </a:r>
            <a:br>
              <a:rPr lang="en-US" sz="2000" dirty="0">
                <a:solidFill>
                  <a:srgbClr val="3333FF"/>
                </a:solidFill>
                <a:latin typeface="Times New Roman" panose="02020603050405020304" pitchFamily="18" charset="0"/>
                <a:cs typeface="Times New Roman" panose="02020603050405020304" pitchFamily="18" charset="0"/>
              </a:rPr>
            </a:br>
            <a:r>
              <a:rPr lang="en-US" sz="2000" dirty="0">
                <a:solidFill>
                  <a:srgbClr val="3333FF"/>
                </a:solidFill>
                <a:latin typeface="Times New Roman" panose="02020603050405020304" pitchFamily="18" charset="0"/>
                <a:cs typeface="Times New Roman" panose="02020603050405020304" pitchFamily="18" charset="0"/>
              </a:rPr>
              <a:t>favors less moles of gas.  There are 4 moles of gas at left, only 2 moles of gas at right.  </a:t>
            </a:r>
          </a:p>
        </p:txBody>
      </p:sp>
      <p:sp>
        <p:nvSpPr>
          <p:cNvPr id="8" name="Line 6">
            <a:extLst>
              <a:ext uri="{FF2B5EF4-FFF2-40B4-BE49-F238E27FC236}">
                <a16:creationId xmlns:a16="http://schemas.microsoft.com/office/drawing/2014/main" id="{9F4E2442-4914-8FF2-2F65-F6915C564F81}"/>
              </a:ext>
            </a:extLst>
          </p:cNvPr>
          <p:cNvSpPr>
            <a:spLocks noChangeShapeType="1"/>
          </p:cNvSpPr>
          <p:nvPr/>
        </p:nvSpPr>
        <p:spPr bwMode="auto">
          <a:xfrm>
            <a:off x="5486400" y="61722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707074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Tree>
    <p:extLst>
      <p:ext uri="{BB962C8B-B14F-4D97-AF65-F5344CB8AC3E}">
        <p14:creationId xmlns:p14="http://schemas.microsoft.com/office/powerpoint/2010/main" val="1513756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
        <p:nvSpPr>
          <p:cNvPr id="2" name="TextBox 1">
            <a:extLst>
              <a:ext uri="{FF2B5EF4-FFF2-40B4-BE49-F238E27FC236}">
                <a16:creationId xmlns:a16="http://schemas.microsoft.com/office/drawing/2014/main" id="{47492FEB-5BC0-5F89-C1D3-E7A4E3EFAAEA}"/>
              </a:ext>
            </a:extLst>
          </p:cNvPr>
          <p:cNvSpPr txBox="1"/>
          <p:nvPr/>
        </p:nvSpPr>
        <p:spPr>
          <a:xfrm>
            <a:off x="6324600" y="1219202"/>
            <a:ext cx="2438400" cy="1938992"/>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Less N</a:t>
            </a:r>
            <a:r>
              <a:rPr lang="en-US" sz="2000" baseline="-25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means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less collisions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and less synthesis.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This favors the REVERSE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reaction.  </a:t>
            </a:r>
          </a:p>
        </p:txBody>
      </p:sp>
      <p:sp>
        <p:nvSpPr>
          <p:cNvPr id="3" name="Line 7">
            <a:extLst>
              <a:ext uri="{FF2B5EF4-FFF2-40B4-BE49-F238E27FC236}">
                <a16:creationId xmlns:a16="http://schemas.microsoft.com/office/drawing/2014/main" id="{ED058A8D-7E92-6FD9-09F4-F53F8DBD07CB}"/>
              </a:ext>
            </a:extLst>
          </p:cNvPr>
          <p:cNvSpPr>
            <a:spLocks noChangeShapeType="1"/>
          </p:cNvSpPr>
          <p:nvPr/>
        </p:nvSpPr>
        <p:spPr bwMode="auto">
          <a:xfrm flipH="1">
            <a:off x="1981200" y="14478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3463181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
        <p:nvSpPr>
          <p:cNvPr id="3" name="Line 7">
            <a:extLst>
              <a:ext uri="{FF2B5EF4-FFF2-40B4-BE49-F238E27FC236}">
                <a16:creationId xmlns:a16="http://schemas.microsoft.com/office/drawing/2014/main" id="{ED058A8D-7E92-6FD9-09F4-F53F8DBD07CB}"/>
              </a:ext>
            </a:extLst>
          </p:cNvPr>
          <p:cNvSpPr>
            <a:spLocks noChangeShapeType="1"/>
          </p:cNvSpPr>
          <p:nvPr/>
        </p:nvSpPr>
        <p:spPr bwMode="auto">
          <a:xfrm flipH="1">
            <a:off x="1981200" y="14478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 name="TextBox 4">
            <a:extLst>
              <a:ext uri="{FF2B5EF4-FFF2-40B4-BE49-F238E27FC236}">
                <a16:creationId xmlns:a16="http://schemas.microsoft.com/office/drawing/2014/main" id="{89459FCB-B22B-E534-4096-C7294CB2BB22}"/>
              </a:ext>
            </a:extLst>
          </p:cNvPr>
          <p:cNvSpPr txBox="1"/>
          <p:nvPr/>
        </p:nvSpPr>
        <p:spPr>
          <a:xfrm>
            <a:off x="6172200" y="2057400"/>
            <a:ext cx="2438400" cy="1938992"/>
          </a:xfrm>
          <a:prstGeom prst="rect">
            <a:avLst/>
          </a:prstGeom>
          <a:noFill/>
        </p:spPr>
        <p:txBody>
          <a:bodyPr wrap="square" rtlCol="0">
            <a:spAutoFit/>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Less H</a:t>
            </a:r>
            <a:r>
              <a:rPr lang="en-US" sz="2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means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less collisions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and less synthesis.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This favors the REVERSE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reaction also.  </a:t>
            </a:r>
          </a:p>
        </p:txBody>
      </p:sp>
      <p:sp>
        <p:nvSpPr>
          <p:cNvPr id="6" name="Line 7">
            <a:extLst>
              <a:ext uri="{FF2B5EF4-FFF2-40B4-BE49-F238E27FC236}">
                <a16:creationId xmlns:a16="http://schemas.microsoft.com/office/drawing/2014/main" id="{DA1BA7AA-A891-4EEB-89A2-51A168E9CEBB}"/>
              </a:ext>
            </a:extLst>
          </p:cNvPr>
          <p:cNvSpPr>
            <a:spLocks noChangeShapeType="1"/>
          </p:cNvSpPr>
          <p:nvPr/>
        </p:nvSpPr>
        <p:spPr bwMode="auto">
          <a:xfrm flipH="1">
            <a:off x="1981200" y="25146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8120360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
        <p:nvSpPr>
          <p:cNvPr id="3" name="Line 7">
            <a:extLst>
              <a:ext uri="{FF2B5EF4-FFF2-40B4-BE49-F238E27FC236}">
                <a16:creationId xmlns:a16="http://schemas.microsoft.com/office/drawing/2014/main" id="{ED058A8D-7E92-6FD9-09F4-F53F8DBD07CB}"/>
              </a:ext>
            </a:extLst>
          </p:cNvPr>
          <p:cNvSpPr>
            <a:spLocks noChangeShapeType="1"/>
          </p:cNvSpPr>
          <p:nvPr/>
        </p:nvSpPr>
        <p:spPr bwMode="auto">
          <a:xfrm flipH="1">
            <a:off x="1981200" y="14478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7">
            <a:extLst>
              <a:ext uri="{FF2B5EF4-FFF2-40B4-BE49-F238E27FC236}">
                <a16:creationId xmlns:a16="http://schemas.microsoft.com/office/drawing/2014/main" id="{DA1BA7AA-A891-4EEB-89A2-51A168E9CEBB}"/>
              </a:ext>
            </a:extLst>
          </p:cNvPr>
          <p:cNvSpPr>
            <a:spLocks noChangeShapeType="1"/>
          </p:cNvSpPr>
          <p:nvPr/>
        </p:nvSpPr>
        <p:spPr bwMode="auto">
          <a:xfrm flipH="1">
            <a:off x="1981200" y="25146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a:extLst>
              <a:ext uri="{FF2B5EF4-FFF2-40B4-BE49-F238E27FC236}">
                <a16:creationId xmlns:a16="http://schemas.microsoft.com/office/drawing/2014/main" id="{7F92E50F-AE39-5E01-0C9B-0C1CE7FD648C}"/>
              </a:ext>
            </a:extLst>
          </p:cNvPr>
          <p:cNvSpPr txBox="1"/>
          <p:nvPr/>
        </p:nvSpPr>
        <p:spPr>
          <a:xfrm>
            <a:off x="6553200" y="1791831"/>
            <a:ext cx="2590800" cy="2246769"/>
          </a:xfrm>
          <a:prstGeom prst="rect">
            <a:avLst/>
          </a:prstGeom>
          <a:noFill/>
        </p:spPr>
        <p:txBody>
          <a:bodyPr wrap="square" rtlCol="0">
            <a:spAutoFit/>
          </a:bodyPr>
          <a:lstStyle/>
          <a:p>
            <a:pPr algn="ctr"/>
            <a:r>
              <a:rPr lang="en-US" sz="2000" dirty="0">
                <a:solidFill>
                  <a:srgbClr val="CC0066"/>
                </a:solidFill>
                <a:latin typeface="Times New Roman" panose="02020603050405020304" pitchFamily="18" charset="0"/>
                <a:cs typeface="Times New Roman" panose="02020603050405020304" pitchFamily="18" charset="0"/>
              </a:rPr>
              <a:t>Less NH</a:t>
            </a:r>
            <a:r>
              <a:rPr lang="en-US" sz="2000" baseline="-25000" dirty="0">
                <a:solidFill>
                  <a:srgbClr val="CC0066"/>
                </a:solidFill>
                <a:latin typeface="Times New Roman" panose="02020603050405020304" pitchFamily="18" charset="0"/>
                <a:cs typeface="Times New Roman" panose="02020603050405020304" pitchFamily="18" charset="0"/>
              </a:rPr>
              <a:t>3</a:t>
            </a:r>
            <a:r>
              <a:rPr lang="en-US" sz="2000" dirty="0">
                <a:solidFill>
                  <a:srgbClr val="CC0066"/>
                </a:solidFill>
                <a:latin typeface="Times New Roman" panose="02020603050405020304" pitchFamily="18" charset="0"/>
                <a:cs typeface="Times New Roman" panose="02020603050405020304" pitchFamily="18" charset="0"/>
              </a:rPr>
              <a:t> means </a:t>
            </a:r>
            <a:br>
              <a:rPr lang="en-US" sz="2000" dirty="0">
                <a:solidFill>
                  <a:srgbClr val="CC0066"/>
                </a:solidFill>
                <a:latin typeface="Times New Roman" panose="02020603050405020304" pitchFamily="18" charset="0"/>
                <a:cs typeface="Times New Roman" panose="02020603050405020304" pitchFamily="18" charset="0"/>
              </a:rPr>
            </a:br>
            <a:r>
              <a:rPr lang="en-US" sz="2000" dirty="0">
                <a:solidFill>
                  <a:srgbClr val="CC0066"/>
                </a:solidFill>
                <a:latin typeface="Times New Roman" panose="02020603050405020304" pitchFamily="18" charset="0"/>
                <a:cs typeface="Times New Roman" panose="02020603050405020304" pitchFamily="18" charset="0"/>
              </a:rPr>
              <a:t>less decomposition but the forward synthesis keeps going.  </a:t>
            </a:r>
            <a:br>
              <a:rPr lang="en-US" sz="2000" dirty="0">
                <a:solidFill>
                  <a:srgbClr val="CC0066"/>
                </a:solidFill>
                <a:latin typeface="Times New Roman" panose="02020603050405020304" pitchFamily="18" charset="0"/>
                <a:cs typeface="Times New Roman" panose="02020603050405020304" pitchFamily="18" charset="0"/>
              </a:rPr>
            </a:br>
            <a:r>
              <a:rPr lang="en-US" sz="2000" dirty="0">
                <a:solidFill>
                  <a:srgbClr val="CC0066"/>
                </a:solidFill>
                <a:latin typeface="Times New Roman" panose="02020603050405020304" pitchFamily="18" charset="0"/>
                <a:cs typeface="Times New Roman" panose="02020603050405020304" pitchFamily="18" charset="0"/>
              </a:rPr>
              <a:t>This favors the FOWARD </a:t>
            </a:r>
            <a:br>
              <a:rPr lang="en-US" sz="2000" dirty="0">
                <a:solidFill>
                  <a:srgbClr val="CC0066"/>
                </a:solidFill>
                <a:latin typeface="Times New Roman" panose="02020603050405020304" pitchFamily="18" charset="0"/>
                <a:cs typeface="Times New Roman" panose="02020603050405020304" pitchFamily="18" charset="0"/>
              </a:rPr>
            </a:br>
            <a:r>
              <a:rPr lang="en-US" sz="2000" dirty="0">
                <a:solidFill>
                  <a:srgbClr val="CC0066"/>
                </a:solidFill>
                <a:latin typeface="Times New Roman" panose="02020603050405020304" pitchFamily="18" charset="0"/>
                <a:cs typeface="Times New Roman" panose="02020603050405020304" pitchFamily="18" charset="0"/>
              </a:rPr>
              <a:t>reaction.  </a:t>
            </a:r>
          </a:p>
        </p:txBody>
      </p:sp>
      <p:sp>
        <p:nvSpPr>
          <p:cNvPr id="7" name="Line 7">
            <a:extLst>
              <a:ext uri="{FF2B5EF4-FFF2-40B4-BE49-F238E27FC236}">
                <a16:creationId xmlns:a16="http://schemas.microsoft.com/office/drawing/2014/main" id="{164CC242-2F37-CBA3-93AD-6F1BB618255B}"/>
              </a:ext>
            </a:extLst>
          </p:cNvPr>
          <p:cNvSpPr>
            <a:spLocks noChangeShapeType="1"/>
          </p:cNvSpPr>
          <p:nvPr/>
        </p:nvSpPr>
        <p:spPr bwMode="auto">
          <a:xfrm>
            <a:off x="5943600" y="3657600"/>
            <a:ext cx="1066800" cy="0"/>
          </a:xfrm>
          <a:prstGeom prst="line">
            <a:avLst/>
          </a:prstGeom>
          <a:noFill/>
          <a:ln w="50800">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068724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
        <p:nvSpPr>
          <p:cNvPr id="3" name="Line 7">
            <a:extLst>
              <a:ext uri="{FF2B5EF4-FFF2-40B4-BE49-F238E27FC236}">
                <a16:creationId xmlns:a16="http://schemas.microsoft.com/office/drawing/2014/main" id="{ED058A8D-7E92-6FD9-09F4-F53F8DBD07CB}"/>
              </a:ext>
            </a:extLst>
          </p:cNvPr>
          <p:cNvSpPr>
            <a:spLocks noChangeShapeType="1"/>
          </p:cNvSpPr>
          <p:nvPr/>
        </p:nvSpPr>
        <p:spPr bwMode="auto">
          <a:xfrm flipH="1">
            <a:off x="1981200" y="14478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7">
            <a:extLst>
              <a:ext uri="{FF2B5EF4-FFF2-40B4-BE49-F238E27FC236}">
                <a16:creationId xmlns:a16="http://schemas.microsoft.com/office/drawing/2014/main" id="{DA1BA7AA-A891-4EEB-89A2-51A168E9CEBB}"/>
              </a:ext>
            </a:extLst>
          </p:cNvPr>
          <p:cNvSpPr>
            <a:spLocks noChangeShapeType="1"/>
          </p:cNvSpPr>
          <p:nvPr/>
        </p:nvSpPr>
        <p:spPr bwMode="auto">
          <a:xfrm flipH="1">
            <a:off x="1981200" y="25146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7">
            <a:extLst>
              <a:ext uri="{FF2B5EF4-FFF2-40B4-BE49-F238E27FC236}">
                <a16:creationId xmlns:a16="http://schemas.microsoft.com/office/drawing/2014/main" id="{164CC242-2F37-CBA3-93AD-6F1BB618255B}"/>
              </a:ext>
            </a:extLst>
          </p:cNvPr>
          <p:cNvSpPr>
            <a:spLocks noChangeShapeType="1"/>
          </p:cNvSpPr>
          <p:nvPr/>
        </p:nvSpPr>
        <p:spPr bwMode="auto">
          <a:xfrm>
            <a:off x="5943600" y="3657600"/>
            <a:ext cx="1066800" cy="0"/>
          </a:xfrm>
          <a:prstGeom prst="line">
            <a:avLst/>
          </a:prstGeom>
          <a:noFill/>
          <a:ln w="50800">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Box 4">
            <a:extLst>
              <a:ext uri="{FF2B5EF4-FFF2-40B4-BE49-F238E27FC236}">
                <a16:creationId xmlns:a16="http://schemas.microsoft.com/office/drawing/2014/main" id="{3DF401FF-F8B5-6A68-552C-DC682DCCDB5E}"/>
              </a:ext>
            </a:extLst>
          </p:cNvPr>
          <p:cNvSpPr txBox="1"/>
          <p:nvPr/>
        </p:nvSpPr>
        <p:spPr>
          <a:xfrm>
            <a:off x="0" y="4515413"/>
            <a:ext cx="2590800" cy="1938992"/>
          </a:xfrm>
          <a:prstGeom prst="rect">
            <a:avLst/>
          </a:prstGeom>
          <a:noFill/>
        </p:spPr>
        <p:txBody>
          <a:bodyPr wrap="square" rtlCol="0">
            <a:spAutoFit/>
          </a:bodyPr>
          <a:lstStyle/>
          <a:p>
            <a:pPr algn="ct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Less heat means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less decomposition but the forward synthesis keeps going.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This favors the FOWARD reaction.  </a:t>
            </a:r>
          </a:p>
        </p:txBody>
      </p:sp>
      <p:sp>
        <p:nvSpPr>
          <p:cNvPr id="8" name="Line 7">
            <a:extLst>
              <a:ext uri="{FF2B5EF4-FFF2-40B4-BE49-F238E27FC236}">
                <a16:creationId xmlns:a16="http://schemas.microsoft.com/office/drawing/2014/main" id="{C9ACD3C0-2EAD-9554-909E-6C1532D32369}"/>
              </a:ext>
            </a:extLst>
          </p:cNvPr>
          <p:cNvSpPr>
            <a:spLocks noChangeShapeType="1"/>
          </p:cNvSpPr>
          <p:nvPr/>
        </p:nvSpPr>
        <p:spPr bwMode="auto">
          <a:xfrm>
            <a:off x="6705600" y="4724400"/>
            <a:ext cx="1066800" cy="0"/>
          </a:xfrm>
          <a:prstGeom prst="line">
            <a:avLst/>
          </a:prstGeom>
          <a:noFill/>
          <a:ln w="508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3121250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4" name="Text Box 5">
            <a:extLst>
              <a:ext uri="{FF2B5EF4-FFF2-40B4-BE49-F238E27FC236}">
                <a16:creationId xmlns:a16="http://schemas.microsoft.com/office/drawing/2014/main" id="{F6213638-8BC2-C8B0-9194-6100BBE1FC85}"/>
              </a:ext>
            </a:extLst>
          </p:cNvPr>
          <p:cNvSpPr txBox="1">
            <a:spLocks noChangeArrowheads="1"/>
          </p:cNvSpPr>
          <p:nvPr/>
        </p:nvSpPr>
        <p:spPr bwMode="auto">
          <a:xfrm>
            <a:off x="0" y="1219202"/>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FF"/>
                </a:solidFill>
                <a:latin typeface="Comic Sans MS" pitchFamily="66" charset="0"/>
              </a:rPr>
              <a:t>81.                                 Remove nitrogen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hydrogen</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ammonia</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Remove energy (cool system)</a:t>
            </a:r>
          </a:p>
          <a:p>
            <a:pPr algn="ctr" eaLnBrk="1" hangingPunct="1">
              <a:spcBef>
                <a:spcPct val="50000"/>
              </a:spcBef>
              <a:buFontTx/>
              <a:buNone/>
            </a:pPr>
            <a:endParaRPr lang="en-US" altLang="en-US" sz="2400" dirty="0">
              <a:solidFill>
                <a:srgbClr val="0000FF"/>
              </a:solidFill>
              <a:latin typeface="Comic Sans MS" pitchFamily="66" charset="0"/>
            </a:endParaRPr>
          </a:p>
          <a:p>
            <a:pPr algn="ctr" eaLnBrk="1" hangingPunct="1">
              <a:spcBef>
                <a:spcPct val="50000"/>
              </a:spcBef>
              <a:buFontTx/>
              <a:buNone/>
            </a:pPr>
            <a:r>
              <a:rPr lang="en-US" altLang="en-US" sz="2400" dirty="0">
                <a:solidFill>
                  <a:srgbClr val="0000FF"/>
                </a:solidFill>
                <a:latin typeface="Comic Sans MS" pitchFamily="66" charset="0"/>
              </a:rPr>
              <a:t>Lower pressure</a:t>
            </a:r>
          </a:p>
        </p:txBody>
      </p:sp>
      <p:sp>
        <p:nvSpPr>
          <p:cNvPr id="3" name="Line 7">
            <a:extLst>
              <a:ext uri="{FF2B5EF4-FFF2-40B4-BE49-F238E27FC236}">
                <a16:creationId xmlns:a16="http://schemas.microsoft.com/office/drawing/2014/main" id="{ED058A8D-7E92-6FD9-09F4-F53F8DBD07CB}"/>
              </a:ext>
            </a:extLst>
          </p:cNvPr>
          <p:cNvSpPr>
            <a:spLocks noChangeShapeType="1"/>
          </p:cNvSpPr>
          <p:nvPr/>
        </p:nvSpPr>
        <p:spPr bwMode="auto">
          <a:xfrm flipH="1">
            <a:off x="1981200" y="14478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7">
            <a:extLst>
              <a:ext uri="{FF2B5EF4-FFF2-40B4-BE49-F238E27FC236}">
                <a16:creationId xmlns:a16="http://schemas.microsoft.com/office/drawing/2014/main" id="{DA1BA7AA-A891-4EEB-89A2-51A168E9CEBB}"/>
              </a:ext>
            </a:extLst>
          </p:cNvPr>
          <p:cNvSpPr>
            <a:spLocks noChangeShapeType="1"/>
          </p:cNvSpPr>
          <p:nvPr/>
        </p:nvSpPr>
        <p:spPr bwMode="auto">
          <a:xfrm flipH="1">
            <a:off x="1981200" y="2514600"/>
            <a:ext cx="10668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7">
            <a:extLst>
              <a:ext uri="{FF2B5EF4-FFF2-40B4-BE49-F238E27FC236}">
                <a16:creationId xmlns:a16="http://schemas.microsoft.com/office/drawing/2014/main" id="{164CC242-2F37-CBA3-93AD-6F1BB618255B}"/>
              </a:ext>
            </a:extLst>
          </p:cNvPr>
          <p:cNvSpPr>
            <a:spLocks noChangeShapeType="1"/>
          </p:cNvSpPr>
          <p:nvPr/>
        </p:nvSpPr>
        <p:spPr bwMode="auto">
          <a:xfrm>
            <a:off x="5943600" y="3657600"/>
            <a:ext cx="1066800" cy="0"/>
          </a:xfrm>
          <a:prstGeom prst="line">
            <a:avLst/>
          </a:prstGeom>
          <a:noFill/>
          <a:ln w="50800">
            <a:solidFill>
              <a:srgbClr val="CC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a:extLst>
              <a:ext uri="{FF2B5EF4-FFF2-40B4-BE49-F238E27FC236}">
                <a16:creationId xmlns:a16="http://schemas.microsoft.com/office/drawing/2014/main" id="{C9ACD3C0-2EAD-9554-909E-6C1532D32369}"/>
              </a:ext>
            </a:extLst>
          </p:cNvPr>
          <p:cNvSpPr>
            <a:spLocks noChangeShapeType="1"/>
          </p:cNvSpPr>
          <p:nvPr/>
        </p:nvSpPr>
        <p:spPr bwMode="auto">
          <a:xfrm>
            <a:off x="6705600" y="4724400"/>
            <a:ext cx="1066800" cy="0"/>
          </a:xfrm>
          <a:prstGeom prst="line">
            <a:avLst/>
          </a:prstGeom>
          <a:noFill/>
          <a:ln w="50800">
            <a:solidFill>
              <a:schemeClr val="tx1">
                <a:lumMod val="95000"/>
                <a:lumOff val="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extBox 1">
            <a:extLst>
              <a:ext uri="{FF2B5EF4-FFF2-40B4-BE49-F238E27FC236}">
                <a16:creationId xmlns:a16="http://schemas.microsoft.com/office/drawing/2014/main" id="{018DE3AD-C932-9A7A-C28C-E9F17EFCD8F9}"/>
              </a:ext>
            </a:extLst>
          </p:cNvPr>
          <p:cNvSpPr txBox="1"/>
          <p:nvPr/>
        </p:nvSpPr>
        <p:spPr>
          <a:xfrm>
            <a:off x="6096000" y="5322809"/>
            <a:ext cx="2590800" cy="1323439"/>
          </a:xfrm>
          <a:prstGeom prst="rect">
            <a:avLst/>
          </a:prstGeom>
          <a:noFill/>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Less pressure favors MORE MOLES of GAS, so this goes in REVERSE for a while. </a:t>
            </a:r>
          </a:p>
        </p:txBody>
      </p:sp>
      <p:sp>
        <p:nvSpPr>
          <p:cNvPr id="9" name="Line 7">
            <a:extLst>
              <a:ext uri="{FF2B5EF4-FFF2-40B4-BE49-F238E27FC236}">
                <a16:creationId xmlns:a16="http://schemas.microsoft.com/office/drawing/2014/main" id="{8D9EC3ED-0F1E-8350-FA6B-CDC7C9ABFFA8}"/>
              </a:ext>
            </a:extLst>
          </p:cNvPr>
          <p:cNvSpPr>
            <a:spLocks noChangeShapeType="1"/>
          </p:cNvSpPr>
          <p:nvPr/>
        </p:nvSpPr>
        <p:spPr bwMode="auto">
          <a:xfrm flipH="1">
            <a:off x="2209800" y="5867400"/>
            <a:ext cx="1066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4825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One of the simplest reactions we know is the combustion of methane.  </a:t>
            </a:r>
          </a:p>
          <a:p>
            <a:pPr eaLnBrk="1" hangingPunct="1">
              <a:spcBef>
                <a:spcPct val="0"/>
              </a:spcBef>
              <a:buFontTx/>
              <a:buNone/>
            </a:pPr>
            <a:endParaRPr lang="en-US" altLang="en-US" sz="1800" dirty="0"/>
          </a:p>
          <a:p>
            <a:pPr algn="ctr" eaLnBrk="1" hangingPunct="1">
              <a:spcBef>
                <a:spcPct val="0"/>
              </a:spcBef>
              <a:buFontTx/>
              <a:buNone/>
            </a:pPr>
            <a:r>
              <a:rPr lang="en-US" altLang="en-US" sz="3600" dirty="0">
                <a:latin typeface="Times New Roman" pitchFamily="18" charset="0"/>
                <a:cs typeface="Times New Roman" pitchFamily="18" charset="0"/>
              </a:rPr>
              <a:t>CH</a:t>
            </a:r>
            <a:r>
              <a:rPr lang="en-US" altLang="en-US" sz="3600" baseline="-25000" dirty="0">
                <a:latin typeface="Times New Roman" pitchFamily="18" charset="0"/>
                <a:cs typeface="Times New Roman" pitchFamily="18" charset="0"/>
              </a:rPr>
              <a:t>4(G)</a:t>
            </a:r>
            <a:r>
              <a:rPr lang="en-US" altLang="en-US" sz="3600" dirty="0">
                <a:latin typeface="Times New Roman" pitchFamily="18" charset="0"/>
                <a:cs typeface="Times New Roman" pitchFamily="18" charset="0"/>
              </a:rPr>
              <a:t> + 2O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2H</a:t>
            </a:r>
            <a:r>
              <a:rPr lang="en-US" altLang="en-US" sz="3600" baseline="-25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O</a:t>
            </a:r>
            <a:r>
              <a:rPr lang="en-US" altLang="en-US" sz="3600" baseline="-25000" dirty="0">
                <a:latin typeface="Times New Roman" pitchFamily="18" charset="0"/>
                <a:cs typeface="Times New Roman" pitchFamily="18" charset="0"/>
              </a:rPr>
              <a:t>(G)</a:t>
            </a:r>
            <a:r>
              <a:rPr lang="en-US" altLang="en-US" sz="3600" dirty="0">
                <a:latin typeface="Times New Roman" pitchFamily="18" charset="0"/>
                <a:cs typeface="Times New Roman" pitchFamily="18" charset="0"/>
              </a:rPr>
              <a:t> + CO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energy</a:t>
            </a:r>
          </a:p>
          <a:p>
            <a:pPr algn="ctr" eaLnBrk="1" hangingPunct="1">
              <a:spcBef>
                <a:spcPct val="0"/>
              </a:spcBef>
              <a:buFontTx/>
              <a:buNone/>
            </a:pPr>
            <a:endParaRPr lang="en-US" altLang="en-US" sz="3600" dirty="0">
              <a:latin typeface="Times New Roman" pitchFamily="18" charset="0"/>
              <a:cs typeface="Times New Roman" pitchFamily="18" charset="0"/>
            </a:endParaRPr>
          </a:p>
          <a:p>
            <a:pPr algn="ctr" eaLnBrk="1" hangingPunct="1">
              <a:spcBef>
                <a:spcPct val="0"/>
              </a:spcBef>
              <a:buFontTx/>
              <a:buNone/>
            </a:pPr>
            <a:r>
              <a:rPr lang="en-US" altLang="en-US" sz="2400" dirty="0">
                <a:latin typeface="Times New Roman" pitchFamily="18" charset="0"/>
                <a:cs typeface="Times New Roman" pitchFamily="18" charset="0"/>
              </a:rPr>
              <a:t>We know a lot about this reaction, let’s start naming things:</a:t>
            </a:r>
          </a:p>
          <a:p>
            <a:pPr algn="ctr" eaLnBrk="1" hangingPunct="1">
              <a:spcBef>
                <a:spcPct val="0"/>
              </a:spcBef>
              <a:buFontTx/>
              <a:buNone/>
            </a:pPr>
            <a:endParaRPr lang="en-US" altLang="en-US" sz="2800" dirty="0">
              <a:latin typeface="Times New Roman" pitchFamily="18" charset="0"/>
              <a:cs typeface="Times New Roman" pitchFamily="18" charset="0"/>
            </a:endParaRPr>
          </a:p>
          <a:p>
            <a:pPr eaLnBrk="1" hangingPunct="1">
              <a:spcBef>
                <a:spcPct val="0"/>
              </a:spcBef>
              <a:buNone/>
            </a:pPr>
            <a:r>
              <a:rPr lang="en-US" altLang="en-US" dirty="0">
                <a:solidFill>
                  <a:srgbClr val="3333FF"/>
                </a:solidFill>
                <a:latin typeface="Times New Roman" pitchFamily="18" charset="0"/>
                <a:cs typeface="Times New Roman" pitchFamily="18" charset="0"/>
              </a:rPr>
              <a:t>8.  This reaction is </a:t>
            </a:r>
            <a:r>
              <a:rPr lang="en-US" altLang="en-US" u="sng" dirty="0">
                <a:solidFill>
                  <a:srgbClr val="3333FF"/>
                </a:solidFill>
                <a:latin typeface="Times New Roman" pitchFamily="18" charset="0"/>
                <a:cs typeface="Times New Roman" pitchFamily="18" charset="0"/>
              </a:rPr>
              <a:t>COMBUSTION</a:t>
            </a:r>
            <a:br>
              <a:rPr lang="en-US" altLang="en-US" dirty="0">
                <a:solidFill>
                  <a:srgbClr val="3333FF"/>
                </a:solidFill>
                <a:latin typeface="Times New Roman" pitchFamily="18" charset="0"/>
                <a:cs typeface="Times New Roman" pitchFamily="18" charset="0"/>
              </a:rPr>
            </a:br>
            <a:br>
              <a:rPr lang="en-US" altLang="en-US" dirty="0">
                <a:solidFill>
                  <a:srgbClr val="3333FF"/>
                </a:solidFill>
                <a:latin typeface="Times New Roman" pitchFamily="18" charset="0"/>
                <a:cs typeface="Times New Roman" pitchFamily="18" charset="0"/>
              </a:rPr>
            </a:br>
            <a:r>
              <a:rPr lang="en-US" altLang="en-US" dirty="0">
                <a:solidFill>
                  <a:srgbClr val="3333FF"/>
                </a:solidFill>
                <a:latin typeface="Times New Roman" pitchFamily="18" charset="0"/>
                <a:cs typeface="Times New Roman" pitchFamily="18" charset="0"/>
              </a:rPr>
              <a:t>      </a:t>
            </a:r>
            <a:r>
              <a:rPr lang="en-US" altLang="en-US" dirty="0">
                <a:solidFill>
                  <a:srgbClr val="FF0000"/>
                </a:solidFill>
                <a:latin typeface="Times New Roman" pitchFamily="18" charset="0"/>
                <a:cs typeface="Times New Roman" pitchFamily="18" charset="0"/>
              </a:rPr>
              <a:t>It’s </a:t>
            </a:r>
            <a:r>
              <a:rPr lang="en-US" altLang="en-US" u="sng" dirty="0">
                <a:solidFill>
                  <a:srgbClr val="FF0000"/>
                </a:solidFill>
                <a:latin typeface="Times New Roman" pitchFamily="18" charset="0"/>
                <a:cs typeface="Times New Roman" pitchFamily="18" charset="0"/>
              </a:rPr>
              <a:t>EXOTHERMIC</a:t>
            </a:r>
            <a:r>
              <a:rPr lang="en-US" altLang="en-US" dirty="0">
                <a:solidFill>
                  <a:srgbClr val="FF0000"/>
                </a:solidFill>
                <a:latin typeface="Times New Roman" pitchFamily="18" charset="0"/>
                <a:cs typeface="Times New Roman" pitchFamily="18" charset="0"/>
              </a:rPr>
              <a:t>, the heat is a </a:t>
            </a:r>
            <a:r>
              <a:rPr lang="en-US" altLang="en-US" u="sng" dirty="0">
                <a:solidFill>
                  <a:srgbClr val="FF0000"/>
                </a:solidFill>
                <a:latin typeface="Times New Roman" pitchFamily="18" charset="0"/>
                <a:cs typeface="Times New Roman" pitchFamily="18" charset="0"/>
              </a:rPr>
              <a:t>PRODUCT</a:t>
            </a:r>
            <a:br>
              <a:rPr lang="en-US" altLang="en-US" u="sng" dirty="0">
                <a:solidFill>
                  <a:srgbClr val="FF0000"/>
                </a:solidFill>
                <a:latin typeface="Times New Roman" pitchFamily="18" charset="0"/>
                <a:cs typeface="Times New Roman" pitchFamily="18" charset="0"/>
              </a:rPr>
            </a:br>
            <a:br>
              <a:rPr lang="en-US" altLang="en-US" u="sng"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      </a:t>
            </a:r>
            <a:r>
              <a:rPr lang="en-US" altLang="en-US" sz="2800" dirty="0">
                <a:solidFill>
                  <a:schemeClr val="tx1">
                    <a:lumMod val="95000"/>
                    <a:lumOff val="5000"/>
                  </a:schemeClr>
                </a:solidFill>
                <a:latin typeface="Times New Roman" pitchFamily="18" charset="0"/>
                <a:cs typeface="Times New Roman" pitchFamily="18" charset="0"/>
              </a:rPr>
              <a:t>The </a:t>
            </a:r>
            <a:r>
              <a:rPr lang="en-US" altLang="en-US" sz="2800" u="sng" dirty="0">
                <a:solidFill>
                  <a:schemeClr val="tx1">
                    <a:lumMod val="95000"/>
                    <a:lumOff val="5000"/>
                  </a:schemeClr>
                </a:solidFill>
                <a:latin typeface="Times New Roman" pitchFamily="18" charset="0"/>
                <a:cs typeface="Times New Roman" pitchFamily="18" charset="0"/>
              </a:rPr>
              <a:t>heat of reaction</a:t>
            </a:r>
            <a:r>
              <a:rPr lang="en-US" altLang="en-US" sz="2800" dirty="0">
                <a:solidFill>
                  <a:schemeClr val="tx1">
                    <a:lumMod val="95000"/>
                    <a:lumOff val="5000"/>
                  </a:schemeClr>
                </a:solidFill>
                <a:latin typeface="Times New Roman" pitchFamily="18" charset="0"/>
                <a:cs typeface="Times New Roman" pitchFamily="18" charset="0"/>
              </a:rPr>
              <a:t> (</a:t>
            </a:r>
            <a:r>
              <a:rPr lang="el-GR" altLang="en-US" sz="2800" u="sng" dirty="0">
                <a:solidFill>
                  <a:schemeClr val="tx1">
                    <a:lumMod val="95000"/>
                    <a:lumOff val="5000"/>
                  </a:schemeClr>
                </a:solidFill>
                <a:latin typeface="Times New Roman" pitchFamily="18" charset="0"/>
                <a:cs typeface="Times New Roman" pitchFamily="18" charset="0"/>
              </a:rPr>
              <a:t>Δ</a:t>
            </a:r>
            <a:r>
              <a:rPr lang="en-US" altLang="en-US" sz="2800" u="sng" dirty="0">
                <a:solidFill>
                  <a:schemeClr val="tx1">
                    <a:lumMod val="95000"/>
                    <a:lumOff val="5000"/>
                  </a:schemeClr>
                </a:solidFill>
                <a:latin typeface="Times New Roman" pitchFamily="18" charset="0"/>
                <a:cs typeface="Times New Roman" pitchFamily="18" charset="0"/>
              </a:rPr>
              <a:t>H</a:t>
            </a:r>
            <a:r>
              <a:rPr lang="en-US" altLang="en-US" sz="2800" dirty="0">
                <a:solidFill>
                  <a:schemeClr val="tx1">
                    <a:lumMod val="95000"/>
                    <a:lumOff val="5000"/>
                  </a:schemeClr>
                </a:solidFill>
                <a:latin typeface="Times New Roman" pitchFamily="18" charset="0"/>
                <a:cs typeface="Times New Roman" pitchFamily="18" charset="0"/>
              </a:rPr>
              <a:t>) is on table I, is  </a:t>
            </a:r>
            <a:r>
              <a:rPr lang="en-US" altLang="en-US" sz="2800" u="sng" dirty="0">
                <a:solidFill>
                  <a:schemeClr val="tx1">
                    <a:lumMod val="95000"/>
                    <a:lumOff val="5000"/>
                  </a:schemeClr>
                </a:solidFill>
                <a:latin typeface="Times New Roman" pitchFamily="18" charset="0"/>
                <a:cs typeface="Times New Roman" pitchFamily="18" charset="0"/>
              </a:rPr>
              <a:t>–890.4 kJ/mole</a:t>
            </a:r>
            <a:br>
              <a:rPr lang="en-US" altLang="en-US" sz="2800" u="sng" dirty="0">
                <a:solidFill>
                  <a:schemeClr val="tx1">
                    <a:lumMod val="95000"/>
                    <a:lumOff val="5000"/>
                  </a:schemeClr>
                </a:solidFill>
                <a:latin typeface="Times New Roman" pitchFamily="18" charset="0"/>
                <a:cs typeface="Times New Roman" pitchFamily="18" charset="0"/>
              </a:rPr>
            </a:br>
            <a:br>
              <a:rPr lang="en-US" altLang="en-US" sz="2800" u="sng" dirty="0">
                <a:solidFill>
                  <a:schemeClr val="tx1">
                    <a:lumMod val="95000"/>
                    <a:lumOff val="5000"/>
                  </a:schemeClr>
                </a:solidFill>
                <a:latin typeface="Times New Roman" pitchFamily="18" charset="0"/>
                <a:cs typeface="Times New Roman" pitchFamily="18" charset="0"/>
              </a:rPr>
            </a:br>
            <a:r>
              <a:rPr lang="en-US" altLang="en-US" sz="4400" dirty="0">
                <a:solidFill>
                  <a:srgbClr val="FF0000"/>
                </a:solidFill>
                <a:latin typeface="Times New Roman" pitchFamily="18" charset="0"/>
                <a:cs typeface="Times New Roman" pitchFamily="18" charset="0"/>
              </a:rPr>
              <a:t>9. </a:t>
            </a:r>
            <a:r>
              <a:rPr lang="en-US" kern="1200" dirty="0">
                <a:ln>
                  <a:noFill/>
                </a:ln>
                <a:solidFill>
                  <a:srgbClr val="FF0000"/>
                </a:solidFill>
                <a:effectLst/>
                <a:latin typeface="Times New Roman" panose="02020603050405020304" pitchFamily="18" charset="0"/>
              </a:rPr>
              <a:t>The forward reaction is </a:t>
            </a:r>
            <a:r>
              <a:rPr lang="en-US" b="1" u="sng" kern="1200" dirty="0">
                <a:ln>
                  <a:noFill/>
                </a:ln>
                <a:solidFill>
                  <a:srgbClr val="FF0000"/>
                </a:solidFill>
                <a:effectLst/>
                <a:latin typeface="Times New Roman" panose="02020603050405020304" pitchFamily="18" charset="0"/>
              </a:rPr>
              <a:t>EXOTHERMIC</a:t>
            </a:r>
            <a:r>
              <a:rPr lang="en-US" kern="1200" dirty="0">
                <a:ln>
                  <a:noFill/>
                </a:ln>
                <a:solidFill>
                  <a:srgbClr val="FF0000"/>
                </a:solidFill>
                <a:effectLst/>
                <a:latin typeface="Times New Roman" panose="02020603050405020304" pitchFamily="18" charset="0"/>
              </a:rPr>
              <a:t> </a:t>
            </a:r>
            <a:br>
              <a:rPr lang="en-US" kern="1200" dirty="0">
                <a:ln>
                  <a:noFill/>
                </a:ln>
                <a:solidFill>
                  <a:srgbClr val="FF0000"/>
                </a:solidFill>
                <a:effectLst/>
                <a:latin typeface="Times New Roman" panose="02020603050405020304" pitchFamily="18" charset="0"/>
              </a:rPr>
            </a:br>
            <a:r>
              <a:rPr lang="en-US" kern="1200" dirty="0">
                <a:ln>
                  <a:noFill/>
                </a:ln>
                <a:solidFill>
                  <a:srgbClr val="FF0000"/>
                </a:solidFill>
                <a:effectLst/>
                <a:latin typeface="Times New Roman" panose="02020603050405020304" pitchFamily="18" charset="0"/>
              </a:rPr>
              <a:t>       because energy is a </a:t>
            </a:r>
            <a:r>
              <a:rPr lang="en-US" b="1" u="sng" kern="1200" dirty="0">
                <a:ln>
                  <a:noFill/>
                </a:ln>
                <a:solidFill>
                  <a:srgbClr val="FF0000"/>
                </a:solidFill>
                <a:effectLst/>
                <a:latin typeface="Times New Roman" panose="02020603050405020304" pitchFamily="18" charset="0"/>
              </a:rPr>
              <a:t>PRODUCT.</a:t>
            </a: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2879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4Al</a:t>
            </a:r>
            <a:r>
              <a:rPr lang="en-US" altLang="en-US" sz="4000" baseline="-25000" dirty="0">
                <a:solidFill>
                  <a:srgbClr val="000000"/>
                </a:solidFill>
                <a:latin typeface="Times New Roman" panose="02020603050405020304" pitchFamily="18" charset="0"/>
                <a:cs typeface="Times New Roman" panose="02020603050405020304" pitchFamily="18" charset="0"/>
              </a:rPr>
              <a:t>(S)  </a:t>
            </a:r>
            <a:r>
              <a:rPr lang="en-US" altLang="en-US" sz="4000" dirty="0">
                <a:solidFill>
                  <a:srgbClr val="000000"/>
                </a:solidFill>
                <a:latin typeface="Times New Roman" panose="02020603050405020304" pitchFamily="18" charset="0"/>
                <a:cs typeface="Times New Roman" panose="02020603050405020304" pitchFamily="18" charset="0"/>
              </a:rPr>
              <a:t>+  3O</a:t>
            </a:r>
            <a:r>
              <a:rPr lang="en-US" altLang="en-US" sz="4000" baseline="-25000" dirty="0">
                <a:solidFill>
                  <a:srgbClr val="000000"/>
                </a:solidFill>
                <a:latin typeface="Times New Roman" panose="02020603050405020304" pitchFamily="18" charset="0"/>
                <a:cs typeface="Times New Roman" panose="02020603050405020304" pitchFamily="18" charset="0"/>
              </a:rPr>
              <a:t>2(G)</a:t>
            </a:r>
            <a:r>
              <a:rPr lang="en-US" altLang="en-US" sz="4000" dirty="0">
                <a:solidFill>
                  <a:srgbClr val="000000"/>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rgbClr val="000000"/>
                </a:solidFill>
                <a:latin typeface="Times New Roman" panose="02020603050405020304" pitchFamily="18" charset="0"/>
                <a:cs typeface="Times New Roman" panose="02020603050405020304" pitchFamily="18" charset="0"/>
              </a:rPr>
              <a:t> 2Al</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a:t>
            </a:r>
            <a:r>
              <a:rPr lang="en-US" altLang="en-US" sz="4000" baseline="-25000" dirty="0">
                <a:solidFill>
                  <a:srgbClr val="000000"/>
                </a:solidFill>
                <a:latin typeface="Times New Roman" panose="02020603050405020304" pitchFamily="18" charset="0"/>
                <a:cs typeface="Times New Roman" panose="02020603050405020304" pitchFamily="18" charset="0"/>
              </a:rPr>
              <a:t>3(S)</a:t>
            </a:r>
            <a:r>
              <a:rPr lang="en-US" altLang="en-US" sz="4000" dirty="0">
                <a:solidFill>
                  <a:srgbClr val="000000"/>
                </a:solidFill>
                <a:latin typeface="Times New Roman" panose="02020603050405020304" pitchFamily="18" charset="0"/>
                <a:cs typeface="Times New Roman" panose="02020603050405020304" pitchFamily="18" charset="0"/>
              </a:rPr>
              <a:t>  +  Energy</a:t>
            </a:r>
          </a:p>
        </p:txBody>
      </p:sp>
      <p:sp>
        <p:nvSpPr>
          <p:cNvPr id="119813" name="Text Box 7"/>
          <p:cNvSpPr txBox="1">
            <a:spLocks noChangeArrowheads="1"/>
          </p:cNvSpPr>
          <p:nvPr/>
        </p:nvSpPr>
        <p:spPr bwMode="auto">
          <a:xfrm>
            <a:off x="0" y="990600"/>
            <a:ext cx="9144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hangingPunct="1">
              <a:spcBef>
                <a:spcPct val="50000"/>
              </a:spcBef>
              <a:buFontTx/>
              <a:buAutoNum type="arabicPeriod" startAt="82"/>
            </a:pPr>
            <a:r>
              <a:rPr lang="en-US" altLang="en-US" sz="2800" dirty="0">
                <a:solidFill>
                  <a:srgbClr val="FF0000"/>
                </a:solidFill>
                <a:latin typeface="Times New Roman" panose="02020603050405020304" pitchFamily="18" charset="0"/>
                <a:cs typeface="Times New Roman" panose="02020603050405020304" pitchFamily="18" charset="0"/>
              </a:rPr>
              <a:t>  This is NOT really a dynamic equilibrium.  We will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believe in ghosts, or dinosaurs now.  If the reaction has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the double arrows, we will use the concepts of dynamic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equilibrium and </a:t>
            </a:r>
            <a:r>
              <a:rPr lang="en-US" altLang="en-US" sz="2800" dirty="0" err="1">
                <a:solidFill>
                  <a:srgbClr val="FF0000"/>
                </a:solidFill>
                <a:latin typeface="Times New Roman" panose="02020603050405020304" pitchFamily="18" charset="0"/>
                <a:cs typeface="Times New Roman" panose="02020603050405020304" pitchFamily="18" charset="0"/>
              </a:rPr>
              <a:t>LeChatelier’s</a:t>
            </a:r>
            <a:r>
              <a:rPr lang="en-US" altLang="en-US" sz="2800" dirty="0">
                <a:solidFill>
                  <a:srgbClr val="FF0000"/>
                </a:solidFill>
                <a:latin typeface="Times New Roman" panose="02020603050405020304" pitchFamily="18" charset="0"/>
                <a:cs typeface="Times New Roman" panose="02020603050405020304" pitchFamily="18" charset="0"/>
              </a:rPr>
              <a:t> Principle to “play” with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the theory.  This will NOT reverse with just heat, </a:t>
            </a:r>
            <a:br>
              <a:rPr lang="en-US" altLang="en-US" sz="2800" dirty="0">
                <a:solidFill>
                  <a:srgbClr val="FF0000"/>
                </a:solidFill>
                <a:latin typeface="Times New Roman" panose="02020603050405020304" pitchFamily="18" charset="0"/>
                <a:cs typeface="Times New Roman" panose="02020603050405020304" pitchFamily="18" charset="0"/>
              </a:rPr>
            </a:br>
            <a:r>
              <a:rPr lang="en-US" altLang="en-US" sz="2800" dirty="0">
                <a:solidFill>
                  <a:srgbClr val="FF0000"/>
                </a:solidFill>
                <a:latin typeface="Times New Roman" panose="02020603050405020304" pitchFamily="18" charset="0"/>
                <a:cs typeface="Times New Roman" panose="02020603050405020304" pitchFamily="18" charset="0"/>
              </a:rPr>
              <a:t>  but here it can.  </a:t>
            </a:r>
            <a:br>
              <a:rPr lang="en-US" altLang="en-US" sz="2000" b="1" dirty="0">
                <a:solidFill>
                  <a:srgbClr val="000000"/>
                </a:solidFill>
                <a:latin typeface="Times New Roman" panose="02020603050405020304" pitchFamily="18" charset="0"/>
                <a:cs typeface="Times New Roman" panose="02020603050405020304" pitchFamily="18" charset="0"/>
              </a:rPr>
            </a:br>
            <a:br>
              <a:rPr lang="en-US" altLang="en-US" sz="2000" b="1" dirty="0">
                <a:solidFill>
                  <a:srgbClr val="000000"/>
                </a:solidFill>
                <a:latin typeface="Times New Roman" panose="02020603050405020304" pitchFamily="18" charset="0"/>
                <a:cs typeface="Times New Roman" panose="02020603050405020304" pitchFamily="18" charset="0"/>
              </a:rPr>
            </a:br>
            <a:br>
              <a:rPr lang="en-US" altLang="en-US" sz="2000" b="1" dirty="0">
                <a:solidFill>
                  <a:srgbClr val="000000"/>
                </a:solidFill>
                <a:latin typeface="Times New Roman" panose="02020603050405020304" pitchFamily="18" charset="0"/>
                <a:cs typeface="Times New Roman" panose="02020603050405020304" pitchFamily="18" charset="0"/>
              </a:rPr>
            </a:b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pic>
        <p:nvPicPr>
          <p:cNvPr id="9218" name="Picture 2" descr="Jurassic World: Fallen Kingdom: 5 things to know - Vox">
            <a:extLst>
              <a:ext uri="{FF2B5EF4-FFF2-40B4-BE49-F238E27FC236}">
                <a16:creationId xmlns:a16="http://schemas.microsoft.com/office/drawing/2014/main" id="{D96DC754-E6E5-2111-9352-1A5A5A18D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419475"/>
            <a:ext cx="6067425" cy="3415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4"/>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4Al</a:t>
            </a:r>
            <a:r>
              <a:rPr lang="en-US" altLang="en-US" sz="4000" baseline="-25000" dirty="0">
                <a:solidFill>
                  <a:srgbClr val="000000"/>
                </a:solidFill>
                <a:latin typeface="Times New Roman" panose="02020603050405020304" pitchFamily="18" charset="0"/>
                <a:cs typeface="Times New Roman" panose="02020603050405020304" pitchFamily="18" charset="0"/>
              </a:rPr>
              <a:t>(S)  </a:t>
            </a:r>
            <a:r>
              <a:rPr lang="en-US" altLang="en-US" sz="4000" dirty="0">
                <a:solidFill>
                  <a:srgbClr val="000000"/>
                </a:solidFill>
                <a:latin typeface="Times New Roman" panose="02020603050405020304" pitchFamily="18" charset="0"/>
                <a:cs typeface="Times New Roman" panose="02020603050405020304" pitchFamily="18" charset="0"/>
              </a:rPr>
              <a:t>+  3O</a:t>
            </a:r>
            <a:r>
              <a:rPr lang="en-US" altLang="en-US" sz="4000" baseline="-25000" dirty="0">
                <a:solidFill>
                  <a:srgbClr val="000000"/>
                </a:solidFill>
                <a:latin typeface="Times New Roman" panose="02020603050405020304" pitchFamily="18" charset="0"/>
                <a:cs typeface="Times New Roman" panose="02020603050405020304" pitchFamily="18" charset="0"/>
              </a:rPr>
              <a:t>2(G)</a:t>
            </a:r>
            <a:r>
              <a:rPr lang="en-US" altLang="en-US" sz="4000" dirty="0">
                <a:solidFill>
                  <a:srgbClr val="000000"/>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rgbClr val="000000"/>
                </a:solidFill>
                <a:latin typeface="Times New Roman" panose="02020603050405020304" pitchFamily="18" charset="0"/>
                <a:cs typeface="Times New Roman" panose="02020603050405020304" pitchFamily="18" charset="0"/>
              </a:rPr>
              <a:t> 2Al</a:t>
            </a:r>
            <a:r>
              <a:rPr lang="en-US" altLang="en-US" sz="4000" baseline="-25000" dirty="0">
                <a:solidFill>
                  <a:srgbClr val="000000"/>
                </a:solidFill>
                <a:latin typeface="Times New Roman" panose="02020603050405020304" pitchFamily="18" charset="0"/>
                <a:cs typeface="Times New Roman" panose="02020603050405020304" pitchFamily="18" charset="0"/>
              </a:rPr>
              <a:t>2</a:t>
            </a:r>
            <a:r>
              <a:rPr lang="en-US" altLang="en-US" sz="4000" dirty="0">
                <a:solidFill>
                  <a:srgbClr val="000000"/>
                </a:solidFill>
                <a:latin typeface="Times New Roman" panose="02020603050405020304" pitchFamily="18" charset="0"/>
                <a:cs typeface="Times New Roman" panose="02020603050405020304" pitchFamily="18" charset="0"/>
              </a:rPr>
              <a:t>O</a:t>
            </a:r>
            <a:r>
              <a:rPr lang="en-US" altLang="en-US" sz="4000" baseline="-25000" dirty="0">
                <a:solidFill>
                  <a:srgbClr val="000000"/>
                </a:solidFill>
                <a:latin typeface="Times New Roman" panose="02020603050405020304" pitchFamily="18" charset="0"/>
                <a:cs typeface="Times New Roman" panose="02020603050405020304" pitchFamily="18" charset="0"/>
              </a:rPr>
              <a:t>3(S)</a:t>
            </a:r>
            <a:r>
              <a:rPr lang="en-US" altLang="en-US" sz="4000" dirty="0">
                <a:solidFill>
                  <a:srgbClr val="000000"/>
                </a:solidFill>
                <a:latin typeface="Times New Roman" panose="02020603050405020304" pitchFamily="18" charset="0"/>
                <a:cs typeface="Times New Roman" panose="02020603050405020304" pitchFamily="18" charset="0"/>
              </a:rPr>
              <a:t>  +  Energy</a:t>
            </a:r>
          </a:p>
        </p:txBody>
      </p:sp>
      <p:sp>
        <p:nvSpPr>
          <p:cNvPr id="119813" name="Text Box 7"/>
          <p:cNvSpPr txBox="1">
            <a:spLocks noChangeArrowheads="1"/>
          </p:cNvSpPr>
          <p:nvPr/>
        </p:nvSpPr>
        <p:spPr bwMode="auto">
          <a:xfrm>
            <a:off x="0" y="1447800"/>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sz="2000" b="1" dirty="0">
                <a:solidFill>
                  <a:srgbClr val="000000"/>
                </a:solidFill>
                <a:latin typeface="Times New Roman" panose="02020603050405020304" pitchFamily="18" charset="0"/>
                <a:cs typeface="Times New Roman" panose="02020603050405020304" pitchFamily="18" charset="0"/>
              </a:rPr>
              <a:t>83.  The forward reaction is </a:t>
            </a:r>
            <a:r>
              <a:rPr lang="en-US" altLang="en-US" sz="2000" b="1" u="sng" dirty="0">
                <a:solidFill>
                  <a:srgbClr val="000000"/>
                </a:solidFill>
                <a:latin typeface="Times New Roman" panose="02020603050405020304" pitchFamily="18" charset="0"/>
                <a:cs typeface="Times New Roman" panose="02020603050405020304" pitchFamily="18" charset="0"/>
              </a:rPr>
              <a:t>exothermic</a:t>
            </a:r>
            <a:r>
              <a:rPr lang="en-US" altLang="en-US" sz="2000" b="1" dirty="0">
                <a:solidFill>
                  <a:srgbClr val="000000"/>
                </a:solidFill>
                <a:latin typeface="Times New Roman" panose="02020603050405020304" pitchFamily="18" charset="0"/>
                <a:cs typeface="Times New Roman" panose="02020603050405020304" pitchFamily="18" charset="0"/>
              </a:rPr>
              <a:t>; the reverse reaction is </a:t>
            </a:r>
            <a:r>
              <a:rPr lang="en-US" altLang="en-US" sz="2000" b="1" u="sng" dirty="0">
                <a:solidFill>
                  <a:srgbClr val="000000"/>
                </a:solidFill>
                <a:latin typeface="Times New Roman" panose="02020603050405020304" pitchFamily="18" charset="0"/>
                <a:cs typeface="Times New Roman" panose="02020603050405020304" pitchFamily="18" charset="0"/>
              </a:rPr>
              <a:t>endothermic</a:t>
            </a:r>
            <a:r>
              <a:rPr lang="en-US" altLang="en-US" sz="2000" b="1" dirty="0">
                <a:solidFill>
                  <a:srgbClr val="000000"/>
                </a:solidFill>
                <a:latin typeface="Times New Roman" panose="02020603050405020304" pitchFamily="18" charset="0"/>
                <a:cs typeface="Times New Roman" panose="02020603050405020304" pitchFamily="18" charset="0"/>
              </a:rPr>
              <a:t>.</a:t>
            </a:r>
            <a:br>
              <a:rPr lang="en-US" altLang="en-US" sz="2000" b="1" dirty="0">
                <a:solidFill>
                  <a:srgbClr val="000000"/>
                </a:solidFill>
                <a:latin typeface="Times New Roman" panose="02020603050405020304" pitchFamily="18" charset="0"/>
                <a:cs typeface="Times New Roman" panose="02020603050405020304" pitchFamily="18" charset="0"/>
              </a:rPr>
            </a:br>
            <a:endParaRPr lang="en-US" altLang="en-US" sz="2000" b="1" dirty="0">
              <a:solidFill>
                <a:srgbClr val="00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000" b="1" dirty="0">
                <a:solidFill>
                  <a:srgbClr val="000000"/>
                </a:solidFill>
                <a:latin typeface="Times New Roman" panose="02020603050405020304" pitchFamily="18" charset="0"/>
                <a:cs typeface="Times New Roman" panose="02020603050405020304" pitchFamily="18" charset="0"/>
              </a:rPr>
              <a:t>84.  The forward reaction is synthesis; the reverse is decomposition.  </a:t>
            </a:r>
            <a:br>
              <a:rPr lang="en-US" altLang="en-US" sz="2000" b="1" dirty="0">
                <a:solidFill>
                  <a:srgbClr val="000000"/>
                </a:solidFill>
                <a:latin typeface="Times New Roman" panose="02020603050405020304" pitchFamily="18" charset="0"/>
                <a:cs typeface="Times New Roman" panose="02020603050405020304" pitchFamily="18" charset="0"/>
              </a:rPr>
            </a:br>
            <a:br>
              <a:rPr lang="en-US" altLang="en-US" sz="2000" b="1" dirty="0">
                <a:solidFill>
                  <a:srgbClr val="000000"/>
                </a:solidFill>
                <a:latin typeface="Times New Roman" panose="02020603050405020304" pitchFamily="18" charset="0"/>
                <a:cs typeface="Times New Roman" panose="02020603050405020304" pitchFamily="18" charset="0"/>
              </a:rPr>
            </a:br>
            <a:r>
              <a:rPr lang="en-US" altLang="en-US" sz="2000" b="1" dirty="0">
                <a:solidFill>
                  <a:srgbClr val="000000"/>
                </a:solidFill>
                <a:latin typeface="Times New Roman" panose="02020603050405020304" pitchFamily="18" charset="0"/>
                <a:cs typeface="Times New Roman" panose="02020603050405020304" pitchFamily="18" charset="0"/>
              </a:rPr>
              <a:t> </a:t>
            </a:r>
          </a:p>
          <a:p>
            <a:pPr eaLnBrk="1" hangingPunct="1">
              <a:spcBef>
                <a:spcPct val="50000"/>
              </a:spcBef>
              <a:buFontTx/>
              <a:buNone/>
            </a:pPr>
            <a:r>
              <a:rPr lang="en-US" altLang="en-US" sz="2000" b="1" dirty="0">
                <a:solidFill>
                  <a:srgbClr val="000000"/>
                </a:solidFill>
                <a:latin typeface="Times New Roman" panose="02020603050405020304" pitchFamily="18" charset="0"/>
                <a:cs typeface="Times New Roman" panose="02020603050405020304" pitchFamily="18" charset="0"/>
              </a:rPr>
              <a:t>85.  We cannot know how many grams of aluminum, oxygen, or aluminum oxide are on either side of the double arrows, but we KNOW that the rate of synthesis (forward) is equal to the rate of the decomposition (reverse).  Both reactions continue, but the mass on either side remain constant.    </a:t>
            </a:r>
            <a:br>
              <a:rPr lang="en-US" altLang="en-US" sz="2000" b="1" dirty="0">
                <a:solidFill>
                  <a:srgbClr val="000000"/>
                </a:solidFill>
                <a:latin typeface="Times New Roman" panose="02020603050405020304" pitchFamily="18" charset="0"/>
                <a:cs typeface="Times New Roman" panose="02020603050405020304" pitchFamily="18" charset="0"/>
              </a:rPr>
            </a:br>
            <a:br>
              <a:rPr lang="en-US" altLang="en-US" sz="2000" b="1" dirty="0">
                <a:solidFill>
                  <a:srgbClr val="000000"/>
                </a:solidFill>
                <a:latin typeface="Times New Roman" panose="02020603050405020304" pitchFamily="18" charset="0"/>
                <a:cs typeface="Times New Roman" panose="02020603050405020304" pitchFamily="18" charset="0"/>
              </a:rPr>
            </a:br>
            <a:br>
              <a:rPr lang="en-US" altLang="en-US" sz="2000" b="1" dirty="0">
                <a:solidFill>
                  <a:srgbClr val="00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Let’s stress this out now…</a:t>
            </a:r>
            <a:br>
              <a:rPr lang="en-US" altLang="en-US" sz="2000" b="1" dirty="0">
                <a:solidFill>
                  <a:srgbClr val="FF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 </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0064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1425186156"/>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18658290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1960059843"/>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18263162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2046481949"/>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FF0000"/>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22360765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1914083131"/>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FF0000"/>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 </a:t>
                      </a:r>
                      <a:r>
                        <a:rPr lang="en-US" altLang="en-US" sz="4400" dirty="0">
                          <a:solidFill>
                            <a:srgbClr val="CC0066"/>
                          </a:solidFill>
                          <a:latin typeface="Times New Roman" panose="02020603050405020304" pitchFamily="18" charset="0"/>
                          <a:cs typeface="Times New Roman" panose="02020603050405020304" pitchFamily="18" charset="0"/>
                        </a:rPr>
                        <a:t>→</a:t>
                      </a:r>
                      <a:endParaRPr lang="en-US" sz="3200"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9757552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3264535800"/>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FF0000"/>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 </a:t>
                      </a:r>
                      <a:r>
                        <a:rPr lang="en-US" altLang="en-US" sz="4400" dirty="0">
                          <a:solidFill>
                            <a:srgbClr val="CC0066"/>
                          </a:solidFill>
                          <a:latin typeface="Times New Roman" panose="02020603050405020304" pitchFamily="18" charset="0"/>
                          <a:cs typeface="Times New Roman" panose="02020603050405020304" pitchFamily="18" charset="0"/>
                        </a:rPr>
                        <a:t>→</a:t>
                      </a:r>
                      <a:endParaRPr lang="en-US" sz="3200"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17489772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2067570707"/>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FF0000"/>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 </a:t>
                      </a:r>
                      <a:r>
                        <a:rPr lang="en-US" altLang="en-US" sz="4400" dirty="0">
                          <a:solidFill>
                            <a:srgbClr val="CC0066"/>
                          </a:solidFill>
                          <a:latin typeface="Times New Roman" panose="02020603050405020304" pitchFamily="18" charset="0"/>
                          <a:cs typeface="Times New Roman" panose="02020603050405020304" pitchFamily="18" charset="0"/>
                        </a:rPr>
                        <a:t>→</a:t>
                      </a:r>
                      <a:endParaRPr lang="en-US" sz="3200"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a:t>
                      </a: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14227341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7A4CF99-46F1-48EE-C397-60BA9FD61F02}"/>
              </a:ext>
            </a:extLst>
          </p:cNvPr>
          <p:cNvGraphicFramePr>
            <a:graphicFrameLocks noGrp="1"/>
          </p:cNvGraphicFramePr>
          <p:nvPr>
            <p:extLst>
              <p:ext uri="{D42A27DB-BD31-4B8C-83A1-F6EECF244321}">
                <p14:modId xmlns:p14="http://schemas.microsoft.com/office/powerpoint/2010/main" val="1547929572"/>
              </p:ext>
            </p:extLst>
          </p:nvPr>
        </p:nvGraphicFramePr>
        <p:xfrm>
          <a:off x="-19050" y="0"/>
          <a:ext cx="9163050" cy="6857998"/>
        </p:xfrm>
        <a:graphic>
          <a:graphicData uri="http://schemas.openxmlformats.org/drawingml/2006/table">
            <a:tbl>
              <a:tblPr firstRow="1" bandRow="1">
                <a:tableStyleId>{5C22544A-7EE6-4342-B048-85BDC9FD1C3A}</a:tableStyleId>
              </a:tblPr>
              <a:tblGrid>
                <a:gridCol w="1030844">
                  <a:extLst>
                    <a:ext uri="{9D8B030D-6E8A-4147-A177-3AD203B41FA5}">
                      <a16:colId xmlns:a16="http://schemas.microsoft.com/office/drawing/2014/main" val="2996170255"/>
                    </a:ext>
                  </a:extLst>
                </a:gridCol>
                <a:gridCol w="8132206">
                  <a:extLst>
                    <a:ext uri="{9D8B030D-6E8A-4147-A177-3AD203B41FA5}">
                      <a16:colId xmlns:a16="http://schemas.microsoft.com/office/drawing/2014/main" val="2509666259"/>
                    </a:ext>
                  </a:extLst>
                </a:gridCol>
              </a:tblGrid>
              <a:tr h="97971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4Al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3O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2Al</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4000" baseline="-25000" dirty="0">
                          <a:solidFill>
                            <a:schemeClr val="tx1">
                              <a:lumMod val="95000"/>
                              <a:lumOff val="5000"/>
                            </a:schemeClr>
                          </a:solidFill>
                          <a:latin typeface="Times New Roman" panose="02020603050405020304" pitchFamily="18" charset="0"/>
                          <a:cs typeface="Times New Roman" panose="02020603050405020304" pitchFamily="18" charset="0"/>
                        </a:rPr>
                        <a:t>3(S)</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15918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Add aluminum oxide</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776709"/>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FF0000"/>
                          </a:solidFill>
                          <a:latin typeface="Times New Roman" panose="02020603050405020304" pitchFamily="18" charset="0"/>
                          <a:cs typeface="Times New Roman" panose="02020603050405020304" pitchFamily="18" charset="0"/>
                        </a:rPr>
                        <a:t>←</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Remove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5464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Remove heat (cool system) </a:t>
                      </a:r>
                      <a:r>
                        <a:rPr lang="en-US" altLang="en-US" sz="4400" dirty="0">
                          <a:solidFill>
                            <a:srgbClr val="CC0066"/>
                          </a:solidFill>
                          <a:latin typeface="Times New Roman" panose="02020603050405020304" pitchFamily="18" charset="0"/>
                          <a:cs typeface="Times New Roman" panose="02020603050405020304" pitchFamily="18" charset="0"/>
                        </a:rPr>
                        <a:t>→</a:t>
                      </a:r>
                      <a:endParaRPr lang="en-US" sz="3200"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828853"/>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aluminum </a:t>
                      </a:r>
                      <a:r>
                        <a:rPr lang="en-US" alt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0681996"/>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dirty="0">
                          <a:solidFill>
                            <a:srgbClr val="3333FF"/>
                          </a:solidFill>
                          <a:latin typeface="Times New Roman" panose="02020603050405020304" pitchFamily="18" charset="0"/>
                          <a:cs typeface="Times New Roman" panose="02020603050405020304" pitchFamily="18" charset="0"/>
                        </a:rPr>
                        <a:t>←</a:t>
                      </a:r>
                      <a:r>
                        <a:rPr lang="en-US" altLang="en-US" sz="3200" dirty="0">
                          <a:solidFill>
                            <a:srgbClr val="3333FF"/>
                          </a:solidFill>
                          <a:latin typeface="Times New Roman" panose="02020603050405020304" pitchFamily="18" charset="0"/>
                          <a:cs typeface="Times New Roman" panose="02020603050405020304" pitchFamily="18" charset="0"/>
                        </a:rPr>
                        <a:t>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Add Heat </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058035"/>
                  </a:ext>
                </a:extLst>
              </a:tr>
              <a:tr h="979714">
                <a:tc>
                  <a:txBody>
                    <a:bodyPr/>
                    <a:lstStyle/>
                    <a:p>
                      <a:pPr algn="ct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Increase pressure </a:t>
                      </a:r>
                      <a:r>
                        <a:rPr lang="en-US" altLang="en-US" sz="44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581805"/>
                  </a:ext>
                </a:extLst>
              </a:tr>
            </a:tbl>
          </a:graphicData>
        </a:graphic>
      </p:graphicFrame>
    </p:spTree>
    <p:extLst>
      <p:ext uri="{BB962C8B-B14F-4D97-AF65-F5344CB8AC3E}">
        <p14:creationId xmlns:p14="http://schemas.microsoft.com/office/powerpoint/2010/main" val="12613600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14421BB8-FA11-4F0A-9C98-66692232DE38}"/>
              </a:ext>
            </a:extLst>
          </p:cNvPr>
          <p:cNvSpPr txBox="1">
            <a:spLocks noChangeArrowheads="1"/>
          </p:cNvSpPr>
          <p:nvPr/>
        </p:nvSpPr>
        <p:spPr bwMode="auto">
          <a:xfrm>
            <a:off x="0" y="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solidFill>
                  <a:srgbClr val="FF0000"/>
                </a:solidFill>
                <a:latin typeface="Times New Roman" panose="02020603050405020304" pitchFamily="18" charset="0"/>
                <a:cs typeface="Times New Roman" panose="02020603050405020304" pitchFamily="18" charset="0"/>
              </a:rPr>
              <a:t>92.  </a:t>
            </a:r>
            <a:r>
              <a:rPr lang="en-US" altLang="en-US" sz="3600" b="1" dirty="0">
                <a:solidFill>
                  <a:srgbClr val="FF0000"/>
                </a:solidFill>
                <a:latin typeface="Times New Roman" panose="02020603050405020304" pitchFamily="18" charset="0"/>
                <a:cs typeface="Times New Roman" panose="02020603050405020304" pitchFamily="18" charset="0"/>
              </a:rPr>
              <a:t>Pressure only effects gases.</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       Pressure does not effect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       solids, liquids, or aqueous.</a:t>
            </a:r>
            <a:br>
              <a:rPr lang="en-US" altLang="en-US" sz="3600" b="1" dirty="0">
                <a:solidFill>
                  <a:srgbClr val="FF0000"/>
                </a:solidFill>
                <a:latin typeface="Times New Roman" panose="02020603050405020304" pitchFamily="18" charset="0"/>
                <a:cs typeface="Times New Roman" panose="02020603050405020304" pitchFamily="18" charset="0"/>
              </a:rPr>
            </a:br>
            <a:endParaRPr lang="en-US" altLang="en-US" sz="36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br>
              <a:rPr lang="en-US" altLang="en-US" sz="2400" dirty="0">
                <a:solidFill>
                  <a:srgbClr val="000000"/>
                </a:solidFill>
                <a:latin typeface="Bookman Old Style" pitchFamily="18" charset="0"/>
              </a:rPr>
            </a:br>
            <a:r>
              <a:rPr lang="en-US" altLang="en-US" sz="2400" dirty="0">
                <a:solidFill>
                  <a:srgbClr val="000000"/>
                </a:solidFill>
                <a:latin typeface="Bookman Old Style" pitchFamily="18" charset="0"/>
              </a:rPr>
              <a:t>93.  If a stress “stops” or slows down a forward reaction, </a:t>
            </a:r>
            <a:br>
              <a:rPr lang="en-US" altLang="en-US" sz="2400" dirty="0">
                <a:solidFill>
                  <a:srgbClr val="000000"/>
                </a:solidFill>
                <a:latin typeface="Bookman Old Style" pitchFamily="18" charset="0"/>
              </a:rPr>
            </a:br>
            <a:r>
              <a:rPr lang="en-US" altLang="en-US" sz="2400" dirty="0">
                <a:solidFill>
                  <a:srgbClr val="000000"/>
                </a:solidFill>
                <a:latin typeface="Bookman Old Style" pitchFamily="18" charset="0"/>
              </a:rPr>
              <a:t>       the reverse keeps happening.</a:t>
            </a:r>
          </a:p>
          <a:p>
            <a:pPr eaLnBrk="1" hangingPunct="1">
              <a:spcBef>
                <a:spcPct val="50000"/>
              </a:spcBef>
              <a:buFontTx/>
              <a:buNone/>
            </a:pPr>
            <a:r>
              <a:rPr lang="en-US" altLang="en-US" sz="2400" dirty="0">
                <a:solidFill>
                  <a:srgbClr val="000000"/>
                </a:solidFill>
                <a:latin typeface="Bookman Old Style" pitchFamily="18" charset="0"/>
              </a:rPr>
              <a:t>94.  If a stress “stops” or slows down a reverse reaction, </a:t>
            </a:r>
            <a:br>
              <a:rPr lang="en-US" altLang="en-US" sz="2400" dirty="0">
                <a:solidFill>
                  <a:srgbClr val="000000"/>
                </a:solidFill>
                <a:latin typeface="Bookman Old Style" pitchFamily="18" charset="0"/>
              </a:rPr>
            </a:br>
            <a:r>
              <a:rPr lang="en-US" altLang="en-US" sz="2400" dirty="0">
                <a:solidFill>
                  <a:srgbClr val="000000"/>
                </a:solidFill>
                <a:latin typeface="Bookman Old Style" pitchFamily="18" charset="0"/>
              </a:rPr>
              <a:t>       the forward keeps happening.</a:t>
            </a:r>
          </a:p>
          <a:p>
            <a:pPr eaLnBrk="1" hangingPunct="1">
              <a:spcBef>
                <a:spcPct val="50000"/>
              </a:spcBef>
              <a:buFontTx/>
              <a:buNone/>
            </a:pPr>
            <a:r>
              <a:rPr lang="en-US" altLang="en-US" sz="2400" dirty="0">
                <a:solidFill>
                  <a:srgbClr val="000000"/>
                </a:solidFill>
                <a:latin typeface="Bookman Old Style" pitchFamily="18" charset="0"/>
              </a:rPr>
              <a:t>95.  A new balance, or equilibrium will always be reached.</a:t>
            </a:r>
          </a:p>
          <a:p>
            <a:pPr eaLnBrk="1" hangingPunct="1">
              <a:spcBef>
                <a:spcPct val="50000"/>
              </a:spcBef>
              <a:buFontTx/>
              <a:buNone/>
            </a:pPr>
            <a:endParaRPr lang="en-US" altLang="en-US" sz="2400" dirty="0">
              <a:solidFill>
                <a:srgbClr val="000000"/>
              </a:solidFill>
              <a:latin typeface="Bookman Old Style" pitchFamily="18" charset="0"/>
            </a:endParaRPr>
          </a:p>
          <a:p>
            <a:pPr eaLnBrk="1" hangingPunct="1">
              <a:spcBef>
                <a:spcPct val="50000"/>
              </a:spcBef>
              <a:buFontTx/>
              <a:buNone/>
            </a:pPr>
            <a:endPar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29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One of the simplest reactions we know is the combustion of methane.  </a:t>
            </a:r>
          </a:p>
          <a:p>
            <a:pPr eaLnBrk="1" hangingPunct="1">
              <a:spcBef>
                <a:spcPct val="0"/>
              </a:spcBef>
              <a:buFontTx/>
              <a:buNone/>
            </a:pPr>
            <a:endParaRPr lang="en-US" altLang="en-US" sz="1800" dirty="0"/>
          </a:p>
          <a:p>
            <a:pPr algn="ctr" eaLnBrk="1" hangingPunct="1">
              <a:spcBef>
                <a:spcPct val="0"/>
              </a:spcBef>
              <a:buFontTx/>
              <a:buNone/>
            </a:pPr>
            <a:r>
              <a:rPr lang="en-US" altLang="en-US" sz="3600" dirty="0">
                <a:latin typeface="Times New Roman" pitchFamily="18" charset="0"/>
                <a:cs typeface="Times New Roman" pitchFamily="18" charset="0"/>
              </a:rPr>
              <a:t>CH</a:t>
            </a:r>
            <a:r>
              <a:rPr lang="en-US" altLang="en-US" sz="3600" baseline="-25000" dirty="0">
                <a:latin typeface="Times New Roman" pitchFamily="18" charset="0"/>
                <a:cs typeface="Times New Roman" pitchFamily="18" charset="0"/>
              </a:rPr>
              <a:t>4(G)</a:t>
            </a:r>
            <a:r>
              <a:rPr lang="en-US" altLang="en-US" sz="3600" dirty="0">
                <a:latin typeface="Times New Roman" pitchFamily="18" charset="0"/>
                <a:cs typeface="Times New Roman" pitchFamily="18" charset="0"/>
              </a:rPr>
              <a:t> + 2O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2H</a:t>
            </a:r>
            <a:r>
              <a:rPr lang="en-US" altLang="en-US" sz="3600" baseline="-25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O</a:t>
            </a:r>
            <a:r>
              <a:rPr lang="en-US" altLang="en-US" sz="3600" baseline="-25000" dirty="0">
                <a:latin typeface="Times New Roman" pitchFamily="18" charset="0"/>
                <a:cs typeface="Times New Roman" pitchFamily="18" charset="0"/>
              </a:rPr>
              <a:t>(G)</a:t>
            </a:r>
            <a:r>
              <a:rPr lang="en-US" altLang="en-US" sz="3600" dirty="0">
                <a:latin typeface="Times New Roman" pitchFamily="18" charset="0"/>
                <a:cs typeface="Times New Roman" pitchFamily="18" charset="0"/>
              </a:rPr>
              <a:t> + CO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energy</a:t>
            </a:r>
          </a:p>
          <a:p>
            <a:pPr algn="ctr" eaLnBrk="1" hangingPunct="1">
              <a:spcBef>
                <a:spcPct val="0"/>
              </a:spcBef>
              <a:buFontTx/>
              <a:buNone/>
            </a:pPr>
            <a:endParaRPr lang="en-US" altLang="en-US" sz="3600" dirty="0">
              <a:latin typeface="Times New Roman" pitchFamily="18" charset="0"/>
              <a:cs typeface="Times New Roman" pitchFamily="18" charset="0"/>
            </a:endParaRPr>
          </a:p>
          <a:p>
            <a:pPr eaLnBrk="1" hangingPunct="1">
              <a:spcBef>
                <a:spcPct val="0"/>
              </a:spcBef>
              <a:buFontTx/>
              <a:buNone/>
            </a:pPr>
            <a:br>
              <a:rPr lang="en-US" altLang="en-US" sz="2800" dirty="0">
                <a:solidFill>
                  <a:srgbClr val="FF0000"/>
                </a:solidFill>
                <a:latin typeface="Times New Roman" pitchFamily="18" charset="0"/>
                <a:cs typeface="Times New Roman" pitchFamily="18" charset="0"/>
              </a:rPr>
            </a:br>
            <a:r>
              <a:rPr lang="en-US" altLang="en-US" sz="2800" dirty="0">
                <a:solidFill>
                  <a:srgbClr val="FF0000"/>
                </a:solidFill>
                <a:latin typeface="Times New Roman" pitchFamily="18" charset="0"/>
                <a:cs typeface="Times New Roman" pitchFamily="18" charset="0"/>
              </a:rPr>
              <a:t>10.  At the bottom of Table I it says that  </a:t>
            </a:r>
            <a:br>
              <a:rPr lang="en-US" altLang="en-US" sz="2800" dirty="0">
                <a:solidFill>
                  <a:srgbClr val="FF0000"/>
                </a:solidFill>
                <a:latin typeface="Times New Roman" pitchFamily="18" charset="0"/>
                <a:cs typeface="Times New Roman" pitchFamily="18" charset="0"/>
              </a:rPr>
            </a:br>
            <a:br>
              <a:rPr lang="en-US" altLang="en-US" sz="2800" dirty="0">
                <a:solidFill>
                  <a:srgbClr val="FF0000"/>
                </a:solidFill>
                <a:latin typeface="Times New Roman" pitchFamily="18" charset="0"/>
                <a:cs typeface="Times New Roman" pitchFamily="18" charset="0"/>
              </a:rPr>
            </a:br>
            <a:r>
              <a:rPr lang="en-US" altLang="en-US" sz="2800" dirty="0">
                <a:solidFill>
                  <a:srgbClr val="FF0000"/>
                </a:solidFill>
                <a:latin typeface="Times New Roman" pitchFamily="18" charset="0"/>
                <a:cs typeface="Times New Roman" pitchFamily="18" charset="0"/>
              </a:rPr>
              <a:t>   “</a:t>
            </a:r>
            <a:r>
              <a:rPr lang="en-US" altLang="en-US" sz="2800" u="sng" dirty="0">
                <a:solidFill>
                  <a:srgbClr val="FF0000"/>
                </a:solidFill>
                <a:latin typeface="Times New Roman" pitchFamily="18" charset="0"/>
                <a:cs typeface="Times New Roman" pitchFamily="18" charset="0"/>
              </a:rPr>
              <a:t>A minus sign </a:t>
            </a:r>
            <a:r>
              <a:rPr lang="en-US" altLang="en-US" sz="2800" u="sng" dirty="0">
                <a:solidFill>
                  <a:srgbClr val="3333FF"/>
                </a:solidFill>
                <a:latin typeface="Times New Roman" pitchFamily="18" charset="0"/>
                <a:cs typeface="Times New Roman" pitchFamily="18" charset="0"/>
              </a:rPr>
              <a:t>(for </a:t>
            </a:r>
            <a:r>
              <a:rPr lang="el-GR" altLang="en-US" sz="2800" u="sng" dirty="0">
                <a:solidFill>
                  <a:srgbClr val="3333FF"/>
                </a:solidFill>
                <a:latin typeface="Times New Roman" panose="02020603050405020304" pitchFamily="18" charset="0"/>
                <a:cs typeface="Times New Roman" pitchFamily="18" charset="0"/>
              </a:rPr>
              <a:t>Δ</a:t>
            </a:r>
            <a:r>
              <a:rPr lang="en-US" altLang="en-US" sz="2800" u="sng" dirty="0">
                <a:solidFill>
                  <a:srgbClr val="3333FF"/>
                </a:solidFill>
                <a:latin typeface="Times New Roman" pitchFamily="18" charset="0"/>
                <a:cs typeface="Times New Roman" pitchFamily="18" charset="0"/>
              </a:rPr>
              <a:t>H)</a:t>
            </a:r>
            <a:r>
              <a:rPr lang="en-US" altLang="en-US" sz="2800" u="sng" dirty="0">
                <a:solidFill>
                  <a:srgbClr val="FF0000"/>
                </a:solidFill>
                <a:latin typeface="Times New Roman" pitchFamily="18" charset="0"/>
                <a:cs typeface="Times New Roman" pitchFamily="18" charset="0"/>
              </a:rPr>
              <a:t> indicates an exothermic reaction</a:t>
            </a:r>
            <a:r>
              <a:rPr lang="en-US" alt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936151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342337828"/>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558135807"/>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rgbClr val="3333FF"/>
                          </a:solidFill>
                          <a:latin typeface="Times New Roman" panose="02020603050405020304" pitchFamily="18" charset="0"/>
                          <a:cs typeface="Times New Roman" panose="02020603050405020304" pitchFamily="18" charset="0"/>
                        </a:rPr>
                        <a:t>→</a:t>
                      </a:r>
                      <a:endParaRPr lang="en-US" sz="2800" b="0"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23091811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4268915834"/>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3333FF"/>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41790884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514118667"/>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rgbClr val="3333FF"/>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18639039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701778978"/>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dioxide </a:t>
                      </a:r>
                      <a:r>
                        <a:rPr lang="en-US" altLang="en-US" sz="2800" dirty="0">
                          <a:solidFill>
                            <a:srgbClr val="3333FF"/>
                          </a:solidFill>
                          <a:latin typeface="Times New Roman" panose="02020603050405020304" pitchFamily="18" charset="0"/>
                          <a:cs typeface="Times New Roman" panose="02020603050405020304" pitchFamily="18" charset="0"/>
                        </a:rPr>
                        <a:t>→</a:t>
                      </a:r>
                      <a:endParaRPr lang="en-US" b="0"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35752503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4197587971"/>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a:t>
                      </a:r>
                      <a:r>
                        <a:rPr lang="en-US" altLang="en-US" sz="1800" dirty="0">
                          <a:solidFill>
                            <a:schemeClr val="tx1">
                              <a:lumMod val="95000"/>
                              <a:lumOff val="5000"/>
                            </a:schemeClr>
                          </a:solidFill>
                          <a:latin typeface="Bookman Old Style" pitchFamily="18" charset="0"/>
                        </a:rPr>
                        <a:t>dioxide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heat </a:t>
                      </a:r>
                      <a:r>
                        <a:rPr lang="en-US" altLang="en-US" sz="2800" dirty="0">
                          <a:solidFill>
                            <a:srgbClr val="3333FF"/>
                          </a:solidFill>
                          <a:latin typeface="Times New Roman" panose="02020603050405020304" pitchFamily="18" charset="0"/>
                          <a:cs typeface="Times New Roman" panose="02020603050405020304" pitchFamily="18" charset="0"/>
                        </a:rPr>
                        <a:t>→</a:t>
                      </a:r>
                      <a:endParaRPr lang="en-US" sz="2800" b="0"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34987166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881973838"/>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a:t>
                      </a:r>
                      <a:r>
                        <a:rPr lang="en-US" altLang="en-US" sz="1800" dirty="0">
                          <a:solidFill>
                            <a:schemeClr val="tx1">
                              <a:lumMod val="95000"/>
                              <a:lumOff val="5000"/>
                            </a:schemeClr>
                          </a:solidFill>
                          <a:latin typeface="Bookman Old Style" pitchFamily="18" charset="0"/>
                        </a:rPr>
                        <a:t>dioxide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a:t>
                      </a:r>
                      <a:r>
                        <a:rPr lang="en-US" altLang="en-US" sz="1800" dirty="0">
                          <a:solidFill>
                            <a:schemeClr val="tx1">
                              <a:lumMod val="95000"/>
                              <a:lumOff val="5000"/>
                            </a:schemeClr>
                          </a:solidFill>
                          <a:latin typeface="Bookman Old Style" pitchFamily="18" charset="0"/>
                        </a:rPr>
                        <a:t>heat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22323681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127492881"/>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a:t>
                      </a:r>
                      <a:r>
                        <a:rPr lang="en-US" altLang="en-US" sz="1800" dirty="0">
                          <a:solidFill>
                            <a:schemeClr val="tx1">
                              <a:lumMod val="95000"/>
                              <a:lumOff val="5000"/>
                            </a:schemeClr>
                          </a:solidFill>
                          <a:latin typeface="Bookman Old Style" pitchFamily="18" charset="0"/>
                        </a:rPr>
                        <a:t>dioxide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a:t>
                      </a:r>
                      <a:r>
                        <a:rPr lang="en-US" altLang="en-US" sz="1800" dirty="0">
                          <a:solidFill>
                            <a:schemeClr val="tx1">
                              <a:lumMod val="95000"/>
                              <a:lumOff val="5000"/>
                            </a:schemeClr>
                          </a:solidFill>
                          <a:latin typeface="Bookman Old Style" pitchFamily="18" charset="0"/>
                        </a:rPr>
                        <a:t>heat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Increase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Tree>
    <p:extLst>
      <p:ext uri="{BB962C8B-B14F-4D97-AF65-F5344CB8AC3E}">
        <p14:creationId xmlns:p14="http://schemas.microsoft.com/office/powerpoint/2010/main" val="1153379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336591890"/>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a:t>
                      </a:r>
                      <a:r>
                        <a:rPr lang="en-US" altLang="en-US" sz="1800" dirty="0">
                          <a:solidFill>
                            <a:schemeClr val="tx1">
                              <a:lumMod val="95000"/>
                              <a:lumOff val="5000"/>
                            </a:schemeClr>
                          </a:solidFill>
                          <a:latin typeface="Bookman Old Style" pitchFamily="18" charset="0"/>
                        </a:rPr>
                        <a:t>dioxide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a:t>
                      </a:r>
                      <a:r>
                        <a:rPr lang="en-US" altLang="en-US" sz="1800" dirty="0">
                          <a:solidFill>
                            <a:schemeClr val="tx1">
                              <a:lumMod val="95000"/>
                              <a:lumOff val="5000"/>
                            </a:schemeClr>
                          </a:solidFill>
                          <a:latin typeface="Bookman Old Style" pitchFamily="18" charset="0"/>
                        </a:rPr>
                        <a:t>heat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Add carbon dioxide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FF0000"/>
                          </a:solidFill>
                          <a:latin typeface="Bookman Old Style" pitchFamily="18" charset="0"/>
                        </a:rPr>
                        <a:t>X </a:t>
                      </a:r>
                      <a:r>
                        <a:rPr lang="en-US" altLang="en-US" sz="1800" dirty="0">
                          <a:solidFill>
                            <a:srgbClr val="000000"/>
                          </a:solidFill>
                          <a:latin typeface="Bookman Old Style" pitchFamily="18" charset="0"/>
                        </a:rPr>
                        <a:t>Increase pressure </a:t>
                      </a:r>
                      <a:r>
                        <a:rPr lang="en-US" altLang="en-US" sz="1800" dirty="0">
                          <a:solidFill>
                            <a:srgbClr val="FF0000"/>
                          </a:solidFill>
                          <a:latin typeface="Bookman Old Style" pitchFamily="18" charset="0"/>
                        </a:rPr>
                        <a:t>X</a:t>
                      </a: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Decrease pressure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
        <p:nvSpPr>
          <p:cNvPr id="3" name="TextBox 2">
            <a:extLst>
              <a:ext uri="{FF2B5EF4-FFF2-40B4-BE49-F238E27FC236}">
                <a16:creationId xmlns:a16="http://schemas.microsoft.com/office/drawing/2014/main" id="{0EA8D48B-E1BF-050C-3DDC-877411180AD3}"/>
              </a:ext>
            </a:extLst>
          </p:cNvPr>
          <p:cNvSpPr txBox="1"/>
          <p:nvPr/>
        </p:nvSpPr>
        <p:spPr>
          <a:xfrm rot="217344">
            <a:off x="6615239" y="4027772"/>
            <a:ext cx="2133600" cy="2031325"/>
          </a:xfrm>
          <a:prstGeom prst="rect">
            <a:avLst/>
          </a:prstGeom>
          <a:solidFill>
            <a:srgbClr val="FFFF00"/>
          </a:solidFill>
          <a:ln w="28575">
            <a:solidFill>
              <a:srgbClr val="FF0000"/>
            </a:solidFill>
          </a:ln>
        </p:spPr>
        <p:txBody>
          <a:bodyPr wrap="square" rtlCol="0">
            <a:spAutoFit/>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There are equal numbers of moles of gas on both sides, increasing pressure does not FAVOR either forward or reverse here. </a:t>
            </a:r>
          </a:p>
        </p:txBody>
      </p:sp>
    </p:spTree>
    <p:extLst>
      <p:ext uri="{BB962C8B-B14F-4D97-AF65-F5344CB8AC3E}">
        <p14:creationId xmlns:p14="http://schemas.microsoft.com/office/powerpoint/2010/main" val="41386999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B189C8-CAAF-7C0F-FF0E-51597A0C56A7}"/>
              </a:ext>
            </a:extLst>
          </p:cNvPr>
          <p:cNvGraphicFramePr>
            <a:graphicFrameLocks noGrp="1"/>
          </p:cNvGraphicFramePr>
          <p:nvPr>
            <p:extLst>
              <p:ext uri="{D42A27DB-BD31-4B8C-83A1-F6EECF244321}">
                <p14:modId xmlns:p14="http://schemas.microsoft.com/office/powerpoint/2010/main" val="127291666"/>
              </p:ext>
            </p:extLst>
          </p:nvPr>
        </p:nvGraphicFramePr>
        <p:xfrm>
          <a:off x="0" y="1"/>
          <a:ext cx="9144000" cy="6858003"/>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271561751"/>
                    </a:ext>
                  </a:extLst>
                </a:gridCol>
                <a:gridCol w="8229602">
                  <a:extLst>
                    <a:ext uri="{9D8B030D-6E8A-4147-A177-3AD203B41FA5}">
                      <a16:colId xmlns:a16="http://schemas.microsoft.com/office/drawing/2014/main" val="1985351557"/>
                    </a:ext>
                  </a:extLst>
                </a:gridCol>
              </a:tblGrid>
              <a:tr h="87044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0" dirty="0">
                          <a:solidFill>
                            <a:srgbClr val="000000"/>
                          </a:solidFill>
                          <a:latin typeface="Times New Roman" panose="02020603050405020304" pitchFamily="18" charset="0"/>
                          <a:cs typeface="Times New Roman" panose="02020603050405020304" pitchFamily="18" charset="0"/>
                        </a:rPr>
                        <a:t>This is NOT a real dynamic equilibrium, but we will </a:t>
                      </a:r>
                      <a:br>
                        <a:rPr lang="en-US" altLang="en-US" sz="2400" b="0" dirty="0">
                          <a:solidFill>
                            <a:srgbClr val="000000"/>
                          </a:solidFill>
                          <a:latin typeface="Times New Roman" panose="02020603050405020304" pitchFamily="18" charset="0"/>
                          <a:cs typeface="Times New Roman" panose="02020603050405020304" pitchFamily="18" charset="0"/>
                        </a:rPr>
                      </a:br>
                      <a:r>
                        <a:rPr lang="en-US" altLang="en-US" sz="2400" b="0" dirty="0">
                          <a:solidFill>
                            <a:srgbClr val="000000"/>
                          </a:solidFill>
                          <a:latin typeface="Times New Roman" panose="02020603050405020304" pitchFamily="18" charset="0"/>
                          <a:cs typeface="Times New Roman" panose="02020603050405020304" pitchFamily="18" charset="0"/>
                        </a:rPr>
                        <a:t>“make believe” because of the double arrows.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FE2"/>
                    </a:solidFill>
                  </a:tcPr>
                </a:tc>
                <a:tc hMerge="1">
                  <a:txBody>
                    <a:bodyPr/>
                    <a:lstStyle/>
                    <a:p>
                      <a:endParaRPr lang="en-US"/>
                    </a:p>
                  </a:txBody>
                  <a:tcPr/>
                </a:tc>
                <a:extLst>
                  <a:ext uri="{0D108BD9-81ED-4DB2-BD59-A6C34878D82A}">
                    <a16:rowId xmlns:a16="http://schemas.microsoft.com/office/drawing/2014/main" val="3333490197"/>
                  </a:ext>
                </a:extLst>
              </a:tr>
              <a:tr h="883204">
                <a:tc gridSpan="2">
                  <a:txBody>
                    <a:bodyPr/>
                    <a:lstStyle/>
                    <a:p>
                      <a:pPr algn="ctr"/>
                      <a:r>
                        <a:rPr lang="en-US" altLang="en-US" sz="3200" b="1" dirty="0">
                          <a:solidFill>
                            <a:srgbClr val="FF0000"/>
                          </a:solidFill>
                          <a:latin typeface="Times New Roman" panose="02020603050405020304" pitchFamily="18" charset="0"/>
                          <a:cs typeface="Times New Roman" panose="02020603050405020304" pitchFamily="18" charset="0"/>
                        </a:rPr>
                        <a:t>CH</a:t>
                      </a:r>
                      <a:r>
                        <a:rPr lang="en-US" altLang="en-US" sz="3200" b="1" baseline="-25000" dirty="0">
                          <a:solidFill>
                            <a:srgbClr val="FF0000"/>
                          </a:solidFill>
                          <a:latin typeface="Times New Roman" panose="02020603050405020304" pitchFamily="18" charset="0"/>
                          <a:cs typeface="Times New Roman" panose="02020603050405020304" pitchFamily="18" charset="0"/>
                        </a:rPr>
                        <a:t>4(G)</a:t>
                      </a:r>
                      <a:r>
                        <a:rPr lang="en-US" altLang="en-US" sz="3200" b="1" dirty="0">
                          <a:solidFill>
                            <a:srgbClr val="FF0000"/>
                          </a:solidFill>
                          <a:latin typeface="Times New Roman" panose="02020603050405020304" pitchFamily="18" charset="0"/>
                          <a:cs typeface="Times New Roman" panose="02020603050405020304" pitchFamily="18" charset="0"/>
                        </a:rPr>
                        <a:t>  +  2O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CO</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2H</a:t>
                      </a:r>
                      <a:r>
                        <a:rPr lang="en-US" altLang="en-US" sz="3200" b="1" baseline="-25000" dirty="0">
                          <a:solidFill>
                            <a:srgbClr val="FF0000"/>
                          </a:solidFill>
                          <a:latin typeface="Times New Roman" panose="02020603050405020304" pitchFamily="18" charset="0"/>
                          <a:cs typeface="Times New Roman" panose="02020603050405020304" pitchFamily="18" charset="0"/>
                        </a:rPr>
                        <a:t>2</a:t>
                      </a:r>
                      <a:r>
                        <a:rPr lang="en-US" altLang="en-US" sz="3200" b="1" dirty="0">
                          <a:solidFill>
                            <a:srgbClr val="FF0000"/>
                          </a:solidFill>
                          <a:latin typeface="Times New Roman" panose="02020603050405020304" pitchFamily="18" charset="0"/>
                          <a:cs typeface="Times New Roman" panose="02020603050405020304" pitchFamily="18" charset="0"/>
                        </a:rPr>
                        <a:t>O</a:t>
                      </a:r>
                      <a:r>
                        <a:rPr lang="en-US" altLang="en-US" sz="3200" b="1" baseline="-25000" dirty="0">
                          <a:solidFill>
                            <a:srgbClr val="FF0000"/>
                          </a:solidFill>
                          <a:latin typeface="Times New Roman" panose="02020603050405020304" pitchFamily="18" charset="0"/>
                          <a:cs typeface="Times New Roman" panose="02020603050405020304" pitchFamily="18" charset="0"/>
                        </a:rPr>
                        <a:t>(G)</a:t>
                      </a:r>
                      <a:r>
                        <a:rPr lang="en-US" altLang="en-US" sz="3200" b="1" dirty="0">
                          <a:solidFill>
                            <a:srgbClr val="FF0000"/>
                          </a:solidFill>
                          <a:latin typeface="Times New Roman" panose="02020603050405020304" pitchFamily="18" charset="0"/>
                          <a:cs typeface="Times New Roman" panose="02020603050405020304" pitchFamily="18" charset="0"/>
                        </a:rPr>
                        <a:t>  +  energy</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00289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Add methane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684546"/>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rgbClr val="3333FF"/>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water</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6652549"/>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1800" dirty="0">
                          <a:solidFill>
                            <a:srgbClr val="000000"/>
                          </a:solidFill>
                          <a:latin typeface="Bookman Old Style" pitchFamily="18" charset="0"/>
                        </a:rPr>
                        <a:t>Add heat</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614416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carbon </a:t>
                      </a:r>
                      <a:r>
                        <a:rPr lang="en-US" altLang="en-US" sz="1800" dirty="0">
                          <a:solidFill>
                            <a:schemeClr val="tx1">
                              <a:lumMod val="95000"/>
                              <a:lumOff val="5000"/>
                            </a:schemeClr>
                          </a:solidFill>
                          <a:latin typeface="Bookman Old Style" pitchFamily="18" charset="0"/>
                        </a:rPr>
                        <a:t>dioxide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74091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000000"/>
                          </a:solidFill>
                          <a:latin typeface="Bookman Old Style" pitchFamily="18" charset="0"/>
                        </a:rPr>
                        <a:t>Remove </a:t>
                      </a:r>
                      <a:r>
                        <a:rPr lang="en-US" altLang="en-US" sz="1800" dirty="0">
                          <a:solidFill>
                            <a:schemeClr val="tx1">
                              <a:lumMod val="95000"/>
                              <a:lumOff val="5000"/>
                            </a:schemeClr>
                          </a:solidFill>
                          <a:latin typeface="Bookman Old Style" pitchFamily="18" charset="0"/>
                        </a:rPr>
                        <a:t>heat </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566763"/>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rgbClr val="000000"/>
                          </a:solidFill>
                          <a:latin typeface="Bookman Old Style" pitchFamily="18" charset="0"/>
                        </a:rPr>
                        <a:t>Remove methane</a:t>
                      </a:r>
                      <a:endParaRPr lang="en-US"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435122"/>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altLang="en-US" sz="28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 </a:t>
                      </a:r>
                      <a:r>
                        <a:rPr lang="en-US" altLang="en-US" sz="1800" dirty="0">
                          <a:solidFill>
                            <a:schemeClr val="tx1">
                              <a:lumMod val="95000"/>
                              <a:lumOff val="5000"/>
                            </a:schemeClr>
                          </a:solidFill>
                          <a:latin typeface="Bookman Old Style" pitchFamily="18" charset="0"/>
                        </a:rPr>
                        <a:t>Add carbon dioxide</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6631255"/>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chemeClr val="tx1">
                              <a:lumMod val="95000"/>
                              <a:lumOff val="5000"/>
                            </a:schemeClr>
                          </a:solidFill>
                          <a:latin typeface="Bookman Old Style" pitchFamily="18" charset="0"/>
                        </a:rPr>
                        <a:t>X Increase pressure X</a:t>
                      </a:r>
                      <a:endParaRPr lang="en-US"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3311017"/>
                  </a:ext>
                </a:extLst>
              </a:tr>
              <a:tr h="56715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en-US" sz="1800" dirty="0">
                          <a:solidFill>
                            <a:srgbClr val="FF0000"/>
                          </a:solidFill>
                          <a:latin typeface="Bookman Old Style" pitchFamily="18" charset="0"/>
                        </a:rPr>
                        <a:t>X </a:t>
                      </a:r>
                      <a:r>
                        <a:rPr lang="en-US" altLang="en-US" sz="1800" dirty="0">
                          <a:solidFill>
                            <a:srgbClr val="000000"/>
                          </a:solidFill>
                          <a:latin typeface="Bookman Old Style" pitchFamily="18" charset="0"/>
                        </a:rPr>
                        <a:t>Decrease pressure </a:t>
                      </a:r>
                      <a:r>
                        <a:rPr lang="en-US" altLang="en-US" sz="1800" dirty="0">
                          <a:solidFill>
                            <a:srgbClr val="FF0000"/>
                          </a:solidFill>
                          <a:latin typeface="Bookman Old Style" pitchFamily="18" charset="0"/>
                        </a:rPr>
                        <a:t>X</a:t>
                      </a:r>
                      <a:endParaRPr lang="en-US"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191242"/>
                  </a:ext>
                </a:extLst>
              </a:tr>
            </a:tbl>
          </a:graphicData>
        </a:graphic>
      </p:graphicFrame>
      <p:sp>
        <p:nvSpPr>
          <p:cNvPr id="3" name="TextBox 2">
            <a:extLst>
              <a:ext uri="{FF2B5EF4-FFF2-40B4-BE49-F238E27FC236}">
                <a16:creationId xmlns:a16="http://schemas.microsoft.com/office/drawing/2014/main" id="{0EA8D48B-E1BF-050C-3DDC-877411180AD3}"/>
              </a:ext>
            </a:extLst>
          </p:cNvPr>
          <p:cNvSpPr txBox="1"/>
          <p:nvPr/>
        </p:nvSpPr>
        <p:spPr>
          <a:xfrm rot="21104720">
            <a:off x="1128839" y="4484972"/>
            <a:ext cx="2133600" cy="2031325"/>
          </a:xfrm>
          <a:prstGeom prst="rect">
            <a:avLst/>
          </a:prstGeom>
          <a:solidFill>
            <a:srgbClr val="C5FFE2"/>
          </a:solidFill>
          <a:ln w="28575">
            <a:solidFill>
              <a:srgbClr val="FF0000"/>
            </a:solidFill>
          </a:ln>
        </p:spPr>
        <p:txBody>
          <a:bodyPr wrap="square" rtlCol="0">
            <a:spAutoFit/>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There are equal numbers of moles of gas on both sides, increasing pressure does not FAVOR either forward or reverse here. </a:t>
            </a:r>
          </a:p>
        </p:txBody>
      </p:sp>
    </p:spTree>
    <p:extLst>
      <p:ext uri="{BB962C8B-B14F-4D97-AF65-F5344CB8AC3E}">
        <p14:creationId xmlns:p14="http://schemas.microsoft.com/office/powerpoint/2010/main" val="180139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541017"/>
          </a:xfrm>
          <a:prstGeom prst="rect">
            <a:avLst/>
          </a:prstGeom>
          <a:noFill/>
        </p:spPr>
        <p:txBody>
          <a:bodyPr>
            <a:spAutoFit/>
          </a:bodyPr>
          <a:lstStyle/>
          <a:p>
            <a:pPr algn="ctr" eaLnBrk="1" hangingPunct="1">
              <a:defRPr/>
            </a:pPr>
            <a:r>
              <a:rPr lang="en-US" sz="3600" dirty="0">
                <a:latin typeface="Times New Roman" panose="02020603050405020304" pitchFamily="18" charset="0"/>
                <a:cs typeface="Times New Roman" panose="02020603050405020304" pitchFamily="18" charset="0"/>
              </a:rPr>
              <a:t>CH</a:t>
            </a:r>
            <a:r>
              <a:rPr lang="en-US" sz="3600" baseline="-25000" dirty="0">
                <a:latin typeface="Times New Roman" panose="02020603050405020304" pitchFamily="18" charset="0"/>
                <a:cs typeface="Times New Roman" panose="02020603050405020304" pitchFamily="18" charset="0"/>
              </a:rPr>
              <a:t>4(G)</a:t>
            </a:r>
            <a:r>
              <a:rPr lang="en-US" sz="3600" dirty="0">
                <a:latin typeface="Times New Roman" panose="02020603050405020304" pitchFamily="18" charset="0"/>
                <a:cs typeface="Times New Roman" panose="02020603050405020304" pitchFamily="18" charset="0"/>
              </a:rPr>
              <a:t> + 2O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2H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(G)</a:t>
            </a:r>
            <a:r>
              <a:rPr lang="en-US" sz="3600" dirty="0">
                <a:latin typeface="Times New Roman" panose="02020603050405020304" pitchFamily="18" charset="0"/>
                <a:cs typeface="Times New Roman" panose="02020603050405020304" pitchFamily="18" charset="0"/>
              </a:rPr>
              <a:t> + CO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energy</a:t>
            </a:r>
          </a:p>
          <a:p>
            <a:pPr eaLnBrk="1" hangingPunct="1">
              <a:lnSpc>
                <a:spcPct val="119000"/>
              </a:lnSpc>
              <a:spcBef>
                <a:spcPts val="0"/>
              </a:spcBef>
              <a:spcAft>
                <a:spcPts val="600"/>
              </a:spcAft>
              <a:defRPr/>
            </a:pPr>
            <a:endParaRPr lang="en-US" sz="2000" dirty="0">
              <a:latin typeface="Tahoma" panose="020B0604030504040204" pitchFamily="34" charset="0"/>
              <a:cs typeface="Tahoma" panose="020B0604030504040204" pitchFamily="34" charset="0"/>
            </a:endParaRPr>
          </a:p>
          <a:p>
            <a:pPr eaLnBrk="1" hangingPunct="1">
              <a:lnSpc>
                <a:spcPct val="119000"/>
              </a:lnSpc>
              <a:spcBef>
                <a:spcPts val="0"/>
              </a:spcBef>
              <a:spcAft>
                <a:spcPts val="600"/>
              </a:spcAft>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11.  The mole ratio of this equation would be: </a:t>
            </a:r>
            <a:r>
              <a:rPr lang="en-US" sz="2800" b="1" u="sng" dirty="0">
                <a:solidFill>
                  <a:schemeClr val="tx1">
                    <a:lumMod val="95000"/>
                    <a:lumOff val="5000"/>
                  </a:schemeClr>
                </a:solidFill>
                <a:latin typeface="Times New Roman" panose="02020603050405020304" pitchFamily="18" charset="0"/>
                <a:cs typeface="Times New Roman" panose="02020603050405020304" pitchFamily="18" charset="0"/>
              </a:rPr>
              <a:t>1 : 2 : 2 : 1</a:t>
            </a:r>
            <a:endParaRPr lang="en-US" sz="2800" b="1" u="sng" kern="1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defRPr/>
            </a:pP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4171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ubtitle 2"/>
          <p:cNvSpPr>
            <a:spLocks noGrp="1"/>
          </p:cNvSpPr>
          <p:nvPr>
            <p:ph type="subTitle" idx="1"/>
          </p:nvPr>
        </p:nvSpPr>
        <p:spPr>
          <a:xfrm>
            <a:off x="0" y="0"/>
            <a:ext cx="9144000" cy="5638800"/>
          </a:xfrm>
        </p:spPr>
        <p:txBody>
          <a:bodyPr/>
          <a:lstStyle/>
          <a:p>
            <a:pPr eaLnBrk="1" hangingPunct="1"/>
            <a:r>
              <a:rPr lang="en-US" altLang="en-US" sz="6000" b="1" dirty="0">
                <a:solidFill>
                  <a:srgbClr val="FF0000"/>
                </a:solidFill>
                <a:latin typeface="Dreaming Outloud Pro" panose="03050502040302030504" pitchFamily="66" charset="0"/>
                <a:cs typeface="Dreaming Outloud Pro" panose="03050502040302030504" pitchFamily="66" charset="0"/>
              </a:rPr>
              <a:t>Review for Kinetics</a:t>
            </a:r>
          </a:p>
          <a:p>
            <a:pPr eaLnBrk="1" hangingPunct="1"/>
            <a:br>
              <a:rPr lang="en-US" altLang="en-US" sz="6000" b="1" dirty="0">
                <a:solidFill>
                  <a:srgbClr val="FF0000"/>
                </a:solidFill>
                <a:latin typeface="Dreaming Outloud Pro" panose="03050502040302030504" pitchFamily="66" charset="0"/>
                <a:cs typeface="Dreaming Outloud Pro" panose="03050502040302030504" pitchFamily="66" charset="0"/>
              </a:rPr>
            </a:br>
            <a:r>
              <a:rPr lang="en-US" altLang="en-US" sz="6000" b="1" dirty="0">
                <a:solidFill>
                  <a:srgbClr val="FF0000"/>
                </a:solidFill>
                <a:latin typeface="Dreaming Outloud Pro" panose="03050502040302030504" pitchFamily="66" charset="0"/>
                <a:cs typeface="Dreaming Outloud Pro" panose="03050502040302030504" pitchFamily="66" charset="0"/>
              </a:rPr>
              <a:t>Time to think.   </a:t>
            </a:r>
          </a:p>
          <a:p>
            <a:pPr eaLnBrk="1" hangingPunct="1"/>
            <a:endParaRPr lang="en-US" altLang="en-US" sz="6000" b="1" dirty="0">
              <a:solidFill>
                <a:srgbClr val="FF0000"/>
              </a:solidFill>
              <a:latin typeface="Dreaming Outloud Pro" panose="03050502040302030504" pitchFamily="66" charset="0"/>
              <a:cs typeface="Dreaming Outloud Pro" panose="03050502040302030504" pitchFamily="66" charset="0"/>
            </a:endParaRPr>
          </a:p>
          <a:p>
            <a:pPr eaLnBrk="1" hangingPunct="1"/>
            <a:r>
              <a:rPr lang="en-US" altLang="en-US" sz="6000" b="1" dirty="0">
                <a:solidFill>
                  <a:srgbClr val="FF0000"/>
                </a:solidFill>
                <a:latin typeface="Dreaming Outloud Pro" panose="03050502040302030504" pitchFamily="66" charset="0"/>
                <a:cs typeface="Dreaming Outloud Pro" panose="03050502040302030504" pitchFamily="66" charset="0"/>
              </a:rPr>
              <a:t>#105 in notes.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2"/>
          <p:cNvSpPr txBox="1">
            <a:spLocks noChangeArrowheads="1"/>
          </p:cNvSpPr>
          <p:nvPr/>
        </p:nvSpPr>
        <p:spPr bwMode="auto">
          <a:xfrm>
            <a:off x="128516" y="2025650"/>
            <a:ext cx="8839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FF"/>
                </a:solidFill>
                <a:latin typeface="Comic Sans MS" pitchFamily="66" charset="0"/>
              </a:rPr>
              <a:t>Questions</a:t>
            </a:r>
          </a:p>
          <a:p>
            <a:pPr eaLnBrk="1" hangingPunct="1">
              <a:spcBef>
                <a:spcPct val="0"/>
              </a:spcBef>
              <a:buFontTx/>
              <a:buNone/>
            </a:pP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105.  Is this an </a:t>
            </a:r>
            <a:r>
              <a:rPr lang="en-US" altLang="en-US" sz="2800" dirty="0" err="1">
                <a:solidFill>
                  <a:srgbClr val="0000FF"/>
                </a:solidFill>
                <a:latin typeface="Comic Sans MS" pitchFamily="66" charset="0"/>
              </a:rPr>
              <a:t>exo</a:t>
            </a:r>
            <a:r>
              <a:rPr lang="en-US" altLang="en-US" sz="2800" dirty="0">
                <a:solidFill>
                  <a:srgbClr val="0000FF"/>
                </a:solidFill>
                <a:latin typeface="Comic Sans MS" pitchFamily="66" charset="0"/>
              </a:rPr>
              <a:t> or endothermic reaction?  </a:t>
            </a: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0000FF"/>
                </a:solidFill>
                <a:latin typeface="Comic Sans MS" pitchFamily="66" charset="0"/>
              </a:rPr>
              <a:t>106.  What is the potential energy of the activated </a:t>
            </a:r>
            <a:br>
              <a:rPr lang="en-US" altLang="en-US" sz="2800" dirty="0">
                <a:solidFill>
                  <a:srgbClr val="0000FF"/>
                </a:solidFill>
                <a:latin typeface="Comic Sans MS" pitchFamily="66" charset="0"/>
              </a:rPr>
            </a:br>
            <a:r>
              <a:rPr lang="en-US" altLang="en-US" sz="2800" dirty="0">
                <a:solidFill>
                  <a:srgbClr val="0000FF"/>
                </a:solidFill>
                <a:latin typeface="Comic Sans MS" pitchFamily="66" charset="0"/>
              </a:rPr>
              <a:t>          complex? </a:t>
            </a:r>
            <a:r>
              <a:rPr lang="en-US" altLang="en-US" sz="2800" dirty="0">
                <a:solidFill>
                  <a:srgbClr val="FF0000"/>
                </a:solidFill>
                <a:latin typeface="Comic Sans MS" pitchFamily="66" charset="0"/>
              </a:rPr>
              <a:t> </a:t>
            </a:r>
            <a:br>
              <a:rPr lang="en-US" altLang="en-US" sz="2800" dirty="0">
                <a:solidFill>
                  <a:srgbClr val="0000FF"/>
                </a:solidFill>
                <a:latin typeface="Comic Sans MS" pitchFamily="66" charset="0"/>
              </a:rPr>
            </a:b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107.  What is the PE of the products?  </a:t>
            </a:r>
            <a:r>
              <a:rPr lang="en-US" altLang="en-US" sz="2800" dirty="0">
                <a:solidFill>
                  <a:srgbClr val="FF0000"/>
                </a:solidFill>
                <a:latin typeface="Comic Sans MS" pitchFamily="66" charset="0"/>
              </a:rPr>
              <a:t> </a:t>
            </a:r>
          </a:p>
          <a:p>
            <a:pPr eaLnBrk="1" hangingPunct="1">
              <a:spcBef>
                <a:spcPct val="0"/>
              </a:spcBef>
              <a:buFontTx/>
              <a:buNone/>
            </a:pPr>
            <a:r>
              <a:rPr lang="en-US" altLang="en-US" sz="2800" dirty="0">
                <a:solidFill>
                  <a:srgbClr val="0000FF"/>
                </a:solidFill>
                <a:latin typeface="Comic Sans MS" pitchFamily="66" charset="0"/>
              </a:rPr>
              <a:t>108.  What is the </a:t>
            </a:r>
            <a:r>
              <a:rPr lang="el-GR" altLang="en-US" sz="2800" dirty="0">
                <a:solidFill>
                  <a:srgbClr val="0000FF"/>
                </a:solidFill>
                <a:latin typeface="Comic Sans MS" pitchFamily="66" charset="0"/>
              </a:rPr>
              <a:t>Δ</a:t>
            </a:r>
            <a:r>
              <a:rPr lang="en-US" altLang="en-US" sz="2800" dirty="0">
                <a:solidFill>
                  <a:srgbClr val="0000FF"/>
                </a:solidFill>
                <a:latin typeface="Comic Sans MS" pitchFamily="66" charset="0"/>
              </a:rPr>
              <a:t>H?  </a:t>
            </a:r>
            <a:r>
              <a:rPr lang="en-US" altLang="en-US" sz="2800" dirty="0">
                <a:solidFill>
                  <a:srgbClr val="FF0000"/>
                </a:solidFill>
                <a:latin typeface="Comic Sans MS" pitchFamily="66" charset="0"/>
              </a:rPr>
              <a:t> </a:t>
            </a:r>
            <a:br>
              <a:rPr lang="en-US" altLang="en-US" sz="2800" dirty="0">
                <a:solidFill>
                  <a:srgbClr val="0000FF"/>
                </a:solidFill>
                <a:latin typeface="Comic Sans MS" pitchFamily="66" charset="0"/>
              </a:rPr>
            </a:b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109.  What would be a possible activation energy </a:t>
            </a:r>
            <a:br>
              <a:rPr lang="en-US" altLang="en-US" sz="2800" dirty="0">
                <a:solidFill>
                  <a:srgbClr val="0000FF"/>
                </a:solidFill>
                <a:latin typeface="Comic Sans MS" pitchFamily="66" charset="0"/>
              </a:rPr>
            </a:br>
            <a:r>
              <a:rPr lang="en-US" altLang="en-US" sz="2800" dirty="0">
                <a:solidFill>
                  <a:srgbClr val="0000FF"/>
                </a:solidFill>
                <a:latin typeface="Comic Sans MS" pitchFamily="66" charset="0"/>
              </a:rPr>
              <a:t>         with a catalyst? </a:t>
            </a:r>
            <a:r>
              <a:rPr lang="en-US" altLang="en-US" sz="2800" dirty="0">
                <a:solidFill>
                  <a:srgbClr val="FF0000"/>
                </a:solidFill>
                <a:latin typeface="Comic Sans MS" pitchFamily="66"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677" y="34118"/>
            <a:ext cx="4532909" cy="2785281"/>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2"/>
          <p:cNvSpPr txBox="1">
            <a:spLocks noChangeArrowheads="1"/>
          </p:cNvSpPr>
          <p:nvPr/>
        </p:nvSpPr>
        <p:spPr bwMode="auto">
          <a:xfrm>
            <a:off x="128516" y="2025650"/>
            <a:ext cx="8839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0000FF"/>
                </a:solidFill>
                <a:latin typeface="Comic Sans MS" pitchFamily="66" charset="0"/>
              </a:rPr>
              <a:t>Questions</a:t>
            </a:r>
          </a:p>
          <a:p>
            <a:pPr eaLnBrk="1" hangingPunct="1">
              <a:spcBef>
                <a:spcPct val="0"/>
              </a:spcBef>
              <a:buFontTx/>
              <a:buNone/>
            </a:pP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105.  Is this an </a:t>
            </a:r>
            <a:r>
              <a:rPr lang="en-US" altLang="en-US" sz="2800" dirty="0" err="1">
                <a:solidFill>
                  <a:srgbClr val="0000FF"/>
                </a:solidFill>
                <a:latin typeface="Comic Sans MS" pitchFamily="66" charset="0"/>
              </a:rPr>
              <a:t>exo</a:t>
            </a:r>
            <a:r>
              <a:rPr lang="en-US" altLang="en-US" sz="2800" dirty="0">
                <a:solidFill>
                  <a:srgbClr val="0000FF"/>
                </a:solidFill>
                <a:latin typeface="Comic Sans MS" pitchFamily="66" charset="0"/>
              </a:rPr>
              <a:t> or endothermic reaction?  </a:t>
            </a:r>
            <a:r>
              <a:rPr lang="en-US" altLang="en-US" sz="2800" dirty="0" err="1">
                <a:solidFill>
                  <a:srgbClr val="FF0000"/>
                </a:solidFill>
                <a:latin typeface="Comic Sans MS" pitchFamily="66" charset="0"/>
              </a:rPr>
              <a:t>exo</a:t>
            </a:r>
            <a:endParaRPr lang="en-US" altLang="en-US" sz="2800" dirty="0">
              <a:solidFill>
                <a:srgbClr val="FF0000"/>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106.  What is the potential energy of the activated </a:t>
            </a:r>
            <a:br>
              <a:rPr lang="en-US" altLang="en-US" sz="2800" dirty="0">
                <a:solidFill>
                  <a:srgbClr val="0000FF"/>
                </a:solidFill>
                <a:latin typeface="Comic Sans MS" pitchFamily="66" charset="0"/>
              </a:rPr>
            </a:br>
            <a:r>
              <a:rPr lang="en-US" altLang="en-US" sz="2800" dirty="0">
                <a:solidFill>
                  <a:srgbClr val="0000FF"/>
                </a:solidFill>
                <a:latin typeface="Comic Sans MS" pitchFamily="66" charset="0"/>
              </a:rPr>
              <a:t>          complex? </a:t>
            </a:r>
            <a:r>
              <a:rPr lang="en-US" altLang="en-US" sz="2800" dirty="0">
                <a:solidFill>
                  <a:srgbClr val="FF0000"/>
                </a:solidFill>
                <a:latin typeface="Comic Sans MS" pitchFamily="66" charset="0"/>
              </a:rPr>
              <a:t>175 kJ/mole</a:t>
            </a:r>
            <a:br>
              <a:rPr lang="en-US" altLang="en-US" sz="2800" dirty="0">
                <a:solidFill>
                  <a:srgbClr val="0000FF"/>
                </a:solidFill>
                <a:latin typeface="Comic Sans MS" pitchFamily="66" charset="0"/>
              </a:rPr>
            </a:b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107.  What is the PE of the products?  </a:t>
            </a:r>
            <a:r>
              <a:rPr lang="en-US" altLang="en-US" sz="2800" dirty="0">
                <a:solidFill>
                  <a:srgbClr val="FF0000"/>
                </a:solidFill>
                <a:latin typeface="Comic Sans MS" pitchFamily="66" charset="0"/>
              </a:rPr>
              <a:t>50 kJ/mole</a:t>
            </a:r>
          </a:p>
          <a:p>
            <a:pPr eaLnBrk="1" hangingPunct="1">
              <a:spcBef>
                <a:spcPct val="0"/>
              </a:spcBef>
              <a:buFontTx/>
              <a:buNone/>
            </a:pPr>
            <a:r>
              <a:rPr lang="en-US" altLang="en-US" sz="2800" dirty="0">
                <a:solidFill>
                  <a:srgbClr val="0000FF"/>
                </a:solidFill>
                <a:latin typeface="Comic Sans MS" pitchFamily="66" charset="0"/>
              </a:rPr>
              <a:t>108.  What is the </a:t>
            </a:r>
            <a:r>
              <a:rPr lang="el-GR" altLang="en-US" sz="2800" dirty="0">
                <a:solidFill>
                  <a:srgbClr val="0000FF"/>
                </a:solidFill>
                <a:latin typeface="Comic Sans MS" pitchFamily="66" charset="0"/>
              </a:rPr>
              <a:t>Δ</a:t>
            </a:r>
            <a:r>
              <a:rPr lang="en-US" altLang="en-US" sz="2800" dirty="0">
                <a:solidFill>
                  <a:srgbClr val="0000FF"/>
                </a:solidFill>
                <a:latin typeface="Comic Sans MS" pitchFamily="66" charset="0"/>
              </a:rPr>
              <a:t>H?  </a:t>
            </a:r>
            <a:r>
              <a:rPr lang="en-US" altLang="en-US" sz="2800" dirty="0">
                <a:solidFill>
                  <a:srgbClr val="FF0000"/>
                </a:solidFill>
                <a:latin typeface="Comic Sans MS" pitchFamily="66" charset="0"/>
              </a:rPr>
              <a:t>-50 kJ/mole</a:t>
            </a:r>
            <a:br>
              <a:rPr lang="en-US" altLang="en-US" sz="2800" dirty="0">
                <a:solidFill>
                  <a:srgbClr val="0000FF"/>
                </a:solidFill>
                <a:latin typeface="Comic Sans MS" pitchFamily="66" charset="0"/>
              </a:rPr>
            </a:br>
            <a:endParaRPr lang="en-US" altLang="en-US" sz="2800" dirty="0">
              <a:solidFill>
                <a:srgbClr val="0000FF"/>
              </a:solidFill>
              <a:latin typeface="Comic Sans MS" pitchFamily="66" charset="0"/>
            </a:endParaRPr>
          </a:p>
          <a:p>
            <a:pPr eaLnBrk="1" hangingPunct="1">
              <a:spcBef>
                <a:spcPct val="0"/>
              </a:spcBef>
              <a:buFontTx/>
              <a:buNone/>
            </a:pPr>
            <a:r>
              <a:rPr lang="en-US" altLang="en-US" sz="2800" dirty="0">
                <a:solidFill>
                  <a:srgbClr val="0000FF"/>
                </a:solidFill>
                <a:latin typeface="Comic Sans MS" pitchFamily="66" charset="0"/>
              </a:rPr>
              <a:t>109.  What would be a possible activation energy </a:t>
            </a:r>
            <a:br>
              <a:rPr lang="en-US" altLang="en-US" sz="2800" dirty="0">
                <a:solidFill>
                  <a:srgbClr val="0000FF"/>
                </a:solidFill>
                <a:latin typeface="Comic Sans MS" pitchFamily="66" charset="0"/>
              </a:rPr>
            </a:br>
            <a:r>
              <a:rPr lang="en-US" altLang="en-US" sz="2800" dirty="0">
                <a:solidFill>
                  <a:srgbClr val="0000FF"/>
                </a:solidFill>
                <a:latin typeface="Comic Sans MS" pitchFamily="66" charset="0"/>
              </a:rPr>
              <a:t>         with a catalyst? </a:t>
            </a:r>
            <a:r>
              <a:rPr lang="en-US" altLang="en-US" sz="2800" dirty="0">
                <a:solidFill>
                  <a:srgbClr val="FF0000"/>
                </a:solidFill>
                <a:latin typeface="Comic Sans MS" pitchFamily="66" charset="0"/>
              </a:rPr>
              <a:t>Less than 75 kJ/mole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677" y="34118"/>
            <a:ext cx="4532909" cy="2785281"/>
          </a:xfrm>
          <a:prstGeom prst="rect">
            <a:avLst/>
          </a:prstGeom>
        </p:spPr>
      </p:pic>
    </p:spTree>
    <p:extLst>
      <p:ext uri="{BB962C8B-B14F-4D97-AF65-F5344CB8AC3E}">
        <p14:creationId xmlns:p14="http://schemas.microsoft.com/office/powerpoint/2010/main" val="4703853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4"/>
          <p:cNvSpPr txBox="1">
            <a:spLocks noChangeArrowheads="1"/>
          </p:cNvSpPr>
          <p:nvPr/>
        </p:nvSpPr>
        <p:spPr bwMode="auto">
          <a:xfrm>
            <a:off x="0" y="-14785"/>
            <a:ext cx="8229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110.  What is the PE of the reactants?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 </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111.  What is the activation energy for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this reaction?  </a:t>
            </a:r>
            <a:r>
              <a:rPr lang="en-US" altLang="en-US" sz="2400" dirty="0">
                <a:solidFill>
                  <a:srgbClr val="0000FF"/>
                </a:solidFill>
                <a:latin typeface="Times New Roman" panose="02020603050405020304" pitchFamily="18" charset="0"/>
                <a:cs typeface="Times New Roman" panose="02020603050405020304" pitchFamily="18" charset="0"/>
              </a:rPr>
              <a:t> </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112.  Is this reaction </a:t>
            </a:r>
            <a:r>
              <a:rPr lang="en-US" altLang="en-US" sz="2400" dirty="0" err="1">
                <a:solidFill>
                  <a:srgbClr val="FF0000"/>
                </a:solidFill>
                <a:latin typeface="Times New Roman" panose="02020603050405020304" pitchFamily="18" charset="0"/>
                <a:cs typeface="Times New Roman" panose="02020603050405020304" pitchFamily="18" charset="0"/>
              </a:rPr>
              <a:t>exo</a:t>
            </a:r>
            <a:r>
              <a:rPr lang="en-US" altLang="en-US" sz="2400" dirty="0">
                <a:solidFill>
                  <a:srgbClr val="FF0000"/>
                </a:solidFill>
                <a:latin typeface="Times New Roman" panose="02020603050405020304" pitchFamily="18" charset="0"/>
                <a:cs typeface="Times New Roman" panose="02020603050405020304" pitchFamily="18" charset="0"/>
              </a:rPr>
              <a:t> or endothermic?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 </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114.  What are possible AE values for this reaction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with a catalyst? </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115.  What is the </a:t>
            </a:r>
            <a:r>
              <a:rPr lang="el-GR" altLang="en-US" sz="2400" dirty="0">
                <a:solidFill>
                  <a:srgbClr val="FF0000"/>
                </a:solidFill>
                <a:latin typeface="Times New Roman" panose="02020603050405020304" pitchFamily="18" charset="0"/>
                <a:cs typeface="Times New Roman" panose="02020603050405020304" pitchFamily="18" charset="0"/>
              </a:rPr>
              <a:t>Δ</a:t>
            </a:r>
            <a:r>
              <a:rPr lang="en-US" altLang="en-US" sz="2400" dirty="0">
                <a:solidFill>
                  <a:srgbClr val="FF0000"/>
                </a:solidFill>
                <a:latin typeface="Times New Roman" panose="02020603050405020304" pitchFamily="18" charset="0"/>
                <a:cs typeface="Times New Roman" panose="02020603050405020304" pitchFamily="18" charset="0"/>
              </a:rPr>
              <a:t>H for this reaction?  </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116.  Would the </a:t>
            </a:r>
            <a:r>
              <a:rPr lang="el-GR" altLang="en-US" sz="2400" dirty="0">
                <a:solidFill>
                  <a:srgbClr val="FF0000"/>
                </a:solidFill>
                <a:latin typeface="Times New Roman" panose="02020603050405020304" pitchFamily="18" charset="0"/>
                <a:cs typeface="Times New Roman" panose="02020603050405020304" pitchFamily="18" charset="0"/>
              </a:rPr>
              <a:t>Δ</a:t>
            </a:r>
            <a:r>
              <a:rPr lang="en-US" altLang="en-US" sz="2400" dirty="0">
                <a:solidFill>
                  <a:srgbClr val="FF0000"/>
                </a:solidFill>
                <a:latin typeface="Times New Roman" panose="02020603050405020304" pitchFamily="18" charset="0"/>
                <a:cs typeface="Times New Roman" panose="02020603050405020304" pitchFamily="18" charset="0"/>
              </a:rPr>
              <a:t>H for this reaction change with a catalyst?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0000FF"/>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AutoNum type="arabicPeriod"/>
              <a:defRPr/>
            </a:pPr>
            <a:endParaRPr lang="en-US" altLang="en-US" sz="1800" dirty="0">
              <a:solidFill>
                <a:prstClr val="black"/>
              </a:solidFill>
            </a:endParaRPr>
          </a:p>
        </p:txBody>
      </p:sp>
      <p:pic>
        <p:nvPicPr>
          <p:cNvPr id="5" name="Picture 2" descr="http://www.saskschools.ca/curr_content/chem30_05/graphics/2_graphics/practice/endo_values_2.gif"/>
          <p:cNvPicPr>
            <a:picLocks noChangeAspect="1" noChangeArrowheads="1"/>
          </p:cNvPicPr>
          <p:nvPr/>
        </p:nvPicPr>
        <p:blipFill rotWithShape="1">
          <a:blip r:embed="rId2">
            <a:extLst>
              <a:ext uri="{28A0092B-C50C-407E-A947-70E740481C1C}">
                <a14:useLocalDpi xmlns:a14="http://schemas.microsoft.com/office/drawing/2010/main" val="0"/>
              </a:ext>
            </a:extLst>
          </a:blip>
          <a:srcRect r="17124"/>
          <a:stretch/>
        </p:blipFill>
        <p:spPr bwMode="auto">
          <a:xfrm>
            <a:off x="5583072" y="-14785"/>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7382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4"/>
          <p:cNvSpPr txBox="1">
            <a:spLocks noChangeArrowheads="1"/>
          </p:cNvSpPr>
          <p:nvPr/>
        </p:nvSpPr>
        <p:spPr bwMode="auto">
          <a:xfrm>
            <a:off x="0" y="-14785"/>
            <a:ext cx="8229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110.  What is the PE of the reactants?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50 kJ/mole</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111.  What is the activation energy for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this reaction?  </a:t>
            </a:r>
            <a:r>
              <a:rPr lang="en-US" altLang="en-US" sz="2400" dirty="0">
                <a:solidFill>
                  <a:srgbClr val="0000FF"/>
                </a:solidFill>
                <a:latin typeface="Times New Roman" panose="02020603050405020304" pitchFamily="18" charset="0"/>
                <a:cs typeface="Times New Roman" panose="02020603050405020304" pitchFamily="18" charset="0"/>
              </a:rPr>
              <a:t>200 kJ/mole</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112.  Is this reaction </a:t>
            </a:r>
            <a:r>
              <a:rPr lang="en-US" altLang="en-US" sz="2400" dirty="0" err="1">
                <a:solidFill>
                  <a:srgbClr val="FF0000"/>
                </a:solidFill>
                <a:latin typeface="Times New Roman" panose="02020603050405020304" pitchFamily="18" charset="0"/>
                <a:cs typeface="Times New Roman" panose="02020603050405020304" pitchFamily="18" charset="0"/>
              </a:rPr>
              <a:t>exo</a:t>
            </a:r>
            <a:r>
              <a:rPr lang="en-US" altLang="en-US" sz="2400" dirty="0">
                <a:solidFill>
                  <a:srgbClr val="FF0000"/>
                </a:solidFill>
                <a:latin typeface="Times New Roman" panose="02020603050405020304" pitchFamily="18" charset="0"/>
                <a:cs typeface="Times New Roman" panose="02020603050405020304" pitchFamily="18" charset="0"/>
              </a:rPr>
              <a:t> or endothermic?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endothermic</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114.  What are possible AE values for this reaction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with a catalyst?  </a:t>
            </a:r>
            <a:r>
              <a:rPr lang="en-US" altLang="en-US" sz="2400" dirty="0">
                <a:solidFill>
                  <a:srgbClr val="0000FF"/>
                </a:solidFill>
                <a:latin typeface="Times New Roman" panose="02020603050405020304" pitchFamily="18" charset="0"/>
                <a:cs typeface="Times New Roman" panose="02020603050405020304" pitchFamily="18" charset="0"/>
              </a:rPr>
              <a:t>Less than 200, more than 50 kJ/mole</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115.  What is the </a:t>
            </a:r>
            <a:r>
              <a:rPr lang="el-GR" altLang="en-US" sz="2400" dirty="0">
                <a:solidFill>
                  <a:srgbClr val="FF0000"/>
                </a:solidFill>
                <a:latin typeface="Times New Roman" panose="02020603050405020304" pitchFamily="18" charset="0"/>
                <a:cs typeface="Times New Roman" panose="02020603050405020304" pitchFamily="18" charset="0"/>
              </a:rPr>
              <a:t>Δ</a:t>
            </a:r>
            <a:r>
              <a:rPr lang="en-US" altLang="en-US" sz="2400" dirty="0">
                <a:solidFill>
                  <a:srgbClr val="FF0000"/>
                </a:solidFill>
                <a:latin typeface="Times New Roman" panose="02020603050405020304" pitchFamily="18" charset="0"/>
                <a:cs typeface="Times New Roman" panose="02020603050405020304" pitchFamily="18" charset="0"/>
              </a:rPr>
              <a:t>H for this reaction?  </a:t>
            </a:r>
            <a:r>
              <a:rPr lang="en-US" altLang="en-US" sz="2400" dirty="0">
                <a:solidFill>
                  <a:srgbClr val="0000FF"/>
                </a:solidFill>
                <a:latin typeface="Times New Roman" panose="02020603050405020304" pitchFamily="18" charset="0"/>
                <a:cs typeface="Times New Roman" panose="02020603050405020304" pitchFamily="18" charset="0"/>
              </a:rPr>
              <a:t>+50 kJ/mole</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marL="0" indent="0" eaLnBrk="1" hangingPunct="1">
              <a:spcBef>
                <a:spcPct val="0"/>
              </a:spcBef>
              <a:buFont typeface="Arial" charset="0"/>
              <a:buNone/>
              <a:defRPr/>
            </a:pPr>
            <a:r>
              <a:rPr lang="en-US" altLang="en-US" sz="2400" dirty="0">
                <a:solidFill>
                  <a:srgbClr val="FF0000"/>
                </a:solidFill>
                <a:latin typeface="Times New Roman" panose="02020603050405020304" pitchFamily="18" charset="0"/>
                <a:cs typeface="Times New Roman" panose="02020603050405020304" pitchFamily="18" charset="0"/>
              </a:rPr>
              <a:t>116.  Would the </a:t>
            </a:r>
            <a:r>
              <a:rPr lang="el-GR" altLang="en-US" sz="2400" dirty="0">
                <a:solidFill>
                  <a:srgbClr val="FF0000"/>
                </a:solidFill>
                <a:latin typeface="Times New Roman" panose="02020603050405020304" pitchFamily="18" charset="0"/>
                <a:cs typeface="Times New Roman" panose="02020603050405020304" pitchFamily="18" charset="0"/>
              </a:rPr>
              <a:t>Δ</a:t>
            </a:r>
            <a:r>
              <a:rPr lang="en-US" altLang="en-US" sz="2400" dirty="0">
                <a:solidFill>
                  <a:srgbClr val="FF0000"/>
                </a:solidFill>
                <a:latin typeface="Times New Roman" panose="02020603050405020304" pitchFamily="18" charset="0"/>
                <a:cs typeface="Times New Roman" panose="02020603050405020304" pitchFamily="18" charset="0"/>
              </a:rPr>
              <a:t>H for this reaction change with a catalyst?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No, only the AE changes.  </a:t>
            </a: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AutoNum type="arabicPeriod"/>
              <a:defRPr/>
            </a:pPr>
            <a:endParaRPr lang="en-US" altLang="en-US" sz="1800" dirty="0">
              <a:solidFill>
                <a:prstClr val="black"/>
              </a:solidFill>
            </a:endParaRPr>
          </a:p>
        </p:txBody>
      </p:sp>
      <p:pic>
        <p:nvPicPr>
          <p:cNvPr id="5" name="Picture 2" descr="http://www.saskschools.ca/curr_content/chem30_05/graphics/2_graphics/practice/endo_values_2.gif"/>
          <p:cNvPicPr>
            <a:picLocks noChangeAspect="1" noChangeArrowheads="1"/>
          </p:cNvPicPr>
          <p:nvPr/>
        </p:nvPicPr>
        <p:blipFill rotWithShape="1">
          <a:blip r:embed="rId2">
            <a:extLst>
              <a:ext uri="{28A0092B-C50C-407E-A947-70E740481C1C}">
                <a14:useLocalDpi xmlns:a14="http://schemas.microsoft.com/office/drawing/2010/main" val="0"/>
              </a:ext>
            </a:extLst>
          </a:blip>
          <a:srcRect r="17124"/>
          <a:stretch/>
        </p:blipFill>
        <p:spPr bwMode="auto">
          <a:xfrm>
            <a:off x="5583072" y="-14785"/>
            <a:ext cx="3581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0434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0" y="0"/>
            <a:ext cx="91440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117.  In this dynamic equilibrium…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Which way does each stress push the</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reaction with all of these stresses?</a:t>
            </a:r>
          </a:p>
          <a:p>
            <a:pPr algn="ctr" eaLnBrk="1" hangingPunct="1">
              <a:spcBef>
                <a:spcPct val="0"/>
              </a:spcBef>
              <a:buFontTx/>
              <a:buNone/>
            </a:pPr>
            <a:br>
              <a:rPr lang="en-US" altLang="en-US" sz="4000" dirty="0">
                <a:solidFill>
                  <a:srgbClr val="0000FF"/>
                </a:solidFill>
              </a:rPr>
            </a:br>
            <a:r>
              <a:rPr lang="en-US" altLang="en-US" sz="4400" dirty="0">
                <a:solidFill>
                  <a:srgbClr val="FF0000"/>
                </a:solidFill>
                <a:latin typeface="Times New Roman" panose="02020603050405020304" pitchFamily="18" charset="0"/>
                <a:cs typeface="Times New Roman" panose="02020603050405020304" pitchFamily="18" charset="0"/>
              </a:rPr>
              <a:t>3A</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B</a:t>
            </a:r>
            <a:r>
              <a:rPr lang="en-US" altLang="en-US" sz="4400" baseline="-25000" dirty="0">
                <a:solidFill>
                  <a:srgbClr val="FF0000"/>
                </a:solidFill>
                <a:latin typeface="Times New Roman" panose="02020603050405020304" pitchFamily="18" charset="0"/>
                <a:cs typeface="Times New Roman" panose="02020603050405020304" pitchFamily="18" charset="0"/>
              </a:rPr>
              <a:t>(S)</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sz="4400" b="1" i="0" dirty="0">
                <a:solidFill>
                  <a:srgbClr val="FF0000"/>
                </a:solidFill>
                <a:effectLst/>
                <a:latin typeface="Times New Roman" panose="02020603050405020304" pitchFamily="18" charset="0"/>
                <a:cs typeface="Times New Roman" panose="02020603050405020304" pitchFamily="18" charset="0"/>
              </a:rPr>
              <a:t>⇌</a:t>
            </a:r>
            <a:r>
              <a:rPr lang="en-US" altLang="en-US" sz="4400" dirty="0">
                <a:solidFill>
                  <a:srgbClr val="FF0000"/>
                </a:solidFill>
                <a:latin typeface="Times New Roman" panose="02020603050405020304" pitchFamily="18" charset="0"/>
                <a:cs typeface="Times New Roman" panose="02020603050405020304" pitchFamily="18" charset="0"/>
              </a:rPr>
              <a:t>  3C</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D</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energy</a:t>
            </a:r>
            <a:endParaRPr lang="en-US" altLang="en-US" sz="40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4000" dirty="0">
              <a:solidFill>
                <a:srgbClr val="0000FF"/>
              </a:solidFill>
            </a:endParaRP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heat</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B</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Inc. pressure</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Remove D</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C</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1"/>
          <p:cNvSpPr txBox="1">
            <a:spLocks noChangeArrowheads="1"/>
          </p:cNvSpPr>
          <p:nvPr/>
        </p:nvSpPr>
        <p:spPr bwMode="auto">
          <a:xfrm>
            <a:off x="0" y="0"/>
            <a:ext cx="91440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000000"/>
                </a:solidFill>
                <a:latin typeface="Times New Roman" panose="02020603050405020304" pitchFamily="18" charset="0"/>
                <a:cs typeface="Times New Roman" panose="02020603050405020304" pitchFamily="18" charset="0"/>
              </a:rPr>
              <a:t>117.  In this dynamic equilibrium…  </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Which way does each stress push the</a:t>
            </a: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dirty="0">
                <a:solidFill>
                  <a:srgbClr val="000000"/>
                </a:solidFill>
                <a:latin typeface="Times New Roman" panose="02020603050405020304" pitchFamily="18" charset="0"/>
                <a:cs typeface="Times New Roman" panose="02020603050405020304" pitchFamily="18" charset="0"/>
              </a:rPr>
              <a:t>         reaction with all of these stresses?</a:t>
            </a:r>
          </a:p>
          <a:p>
            <a:pPr algn="ctr" eaLnBrk="1" hangingPunct="1">
              <a:spcBef>
                <a:spcPct val="0"/>
              </a:spcBef>
              <a:buFontTx/>
              <a:buNone/>
            </a:pPr>
            <a:br>
              <a:rPr lang="en-US" altLang="en-US" sz="4000" dirty="0">
                <a:solidFill>
                  <a:srgbClr val="0000FF"/>
                </a:solidFill>
              </a:rPr>
            </a:br>
            <a:r>
              <a:rPr lang="en-US" altLang="en-US" sz="4400" dirty="0">
                <a:solidFill>
                  <a:srgbClr val="FF0000"/>
                </a:solidFill>
                <a:latin typeface="Times New Roman" panose="02020603050405020304" pitchFamily="18" charset="0"/>
                <a:cs typeface="Times New Roman" panose="02020603050405020304" pitchFamily="18" charset="0"/>
              </a:rPr>
              <a:t>3A</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B</a:t>
            </a:r>
            <a:r>
              <a:rPr lang="en-US" altLang="en-US" sz="4400" baseline="-25000" dirty="0">
                <a:solidFill>
                  <a:srgbClr val="FF0000"/>
                </a:solidFill>
                <a:latin typeface="Times New Roman" panose="02020603050405020304" pitchFamily="18" charset="0"/>
                <a:cs typeface="Times New Roman" panose="02020603050405020304" pitchFamily="18" charset="0"/>
              </a:rPr>
              <a:t>(S)</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sz="4400" b="1" i="0" dirty="0">
                <a:solidFill>
                  <a:srgbClr val="FF0000"/>
                </a:solidFill>
                <a:effectLst/>
                <a:latin typeface="Times New Roman" panose="02020603050405020304" pitchFamily="18" charset="0"/>
                <a:cs typeface="Times New Roman" panose="02020603050405020304" pitchFamily="18" charset="0"/>
              </a:rPr>
              <a:t>⇌</a:t>
            </a:r>
            <a:r>
              <a:rPr lang="en-US" altLang="en-US" sz="4400" dirty="0">
                <a:solidFill>
                  <a:srgbClr val="FF0000"/>
                </a:solidFill>
                <a:latin typeface="Times New Roman" panose="02020603050405020304" pitchFamily="18" charset="0"/>
                <a:cs typeface="Times New Roman" panose="02020603050405020304" pitchFamily="18" charset="0"/>
              </a:rPr>
              <a:t>  3C</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D</a:t>
            </a:r>
            <a:r>
              <a:rPr lang="en-US" altLang="en-US" sz="4400" baseline="-25000" dirty="0">
                <a:solidFill>
                  <a:srgbClr val="FF0000"/>
                </a:solidFill>
                <a:latin typeface="Times New Roman" panose="02020603050405020304" pitchFamily="18" charset="0"/>
                <a:cs typeface="Times New Roman" panose="02020603050405020304" pitchFamily="18" charset="0"/>
              </a:rPr>
              <a:t>(G)</a:t>
            </a:r>
            <a:r>
              <a:rPr lang="en-US" altLang="en-US" sz="4400" dirty="0">
                <a:solidFill>
                  <a:srgbClr val="FF0000"/>
                </a:solidFill>
                <a:latin typeface="Times New Roman" panose="02020603050405020304" pitchFamily="18" charset="0"/>
                <a:cs typeface="Times New Roman" panose="02020603050405020304" pitchFamily="18" charset="0"/>
              </a:rPr>
              <a:t> + energy</a:t>
            </a:r>
            <a:endParaRPr lang="en-US" altLang="en-US" sz="4000"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4000" dirty="0">
              <a:solidFill>
                <a:srgbClr val="0000FF"/>
              </a:solidFill>
            </a:endParaRP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heat</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B </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Inc. pressure</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Remove D</a:t>
            </a:r>
          </a:p>
          <a:p>
            <a:pPr algn="ctr" eaLnBrk="1" hangingPunct="1">
              <a:spcBef>
                <a:spcPct val="0"/>
              </a:spcBef>
              <a:buFontTx/>
              <a:buNone/>
            </a:pP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Add C</a:t>
            </a:r>
          </a:p>
        </p:txBody>
      </p:sp>
      <p:cxnSp>
        <p:nvCxnSpPr>
          <p:cNvPr id="2" name="Straight Arrow Connector 11">
            <a:extLst>
              <a:ext uri="{FF2B5EF4-FFF2-40B4-BE49-F238E27FC236}">
                <a16:creationId xmlns:a16="http://schemas.microsoft.com/office/drawing/2014/main" id="{C70F05EE-20FB-EFBF-6B9A-173FC6E15F9E}"/>
              </a:ext>
            </a:extLst>
          </p:cNvPr>
          <p:cNvCxnSpPr>
            <a:cxnSpLocks noChangeShapeType="1"/>
          </p:cNvCxnSpPr>
          <p:nvPr/>
        </p:nvCxnSpPr>
        <p:spPr bwMode="auto">
          <a:xfrm>
            <a:off x="5334000" y="4419600"/>
            <a:ext cx="1676400" cy="1588"/>
          </a:xfrm>
          <a:prstGeom prst="straightConnector1">
            <a:avLst/>
          </a:prstGeom>
          <a:noFill/>
          <a:ln w="38100" algn="ctr">
            <a:solidFill>
              <a:schemeClr val="tx1">
                <a:lumMod val="95000"/>
                <a:lumOff val="5000"/>
              </a:schemeClr>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3" name="Straight Arrow Connector 11">
            <a:extLst>
              <a:ext uri="{FF2B5EF4-FFF2-40B4-BE49-F238E27FC236}">
                <a16:creationId xmlns:a16="http://schemas.microsoft.com/office/drawing/2014/main" id="{EE357576-8903-9F38-F09C-D857E54120A5}"/>
              </a:ext>
            </a:extLst>
          </p:cNvPr>
          <p:cNvCxnSpPr>
            <a:cxnSpLocks noChangeShapeType="1"/>
          </p:cNvCxnSpPr>
          <p:nvPr/>
        </p:nvCxnSpPr>
        <p:spPr bwMode="auto">
          <a:xfrm>
            <a:off x="5638800" y="5562600"/>
            <a:ext cx="1676400" cy="1588"/>
          </a:xfrm>
          <a:prstGeom prst="straightConnector1">
            <a:avLst/>
          </a:prstGeom>
          <a:noFill/>
          <a:ln w="38100" algn="ctr">
            <a:solidFill>
              <a:schemeClr val="tx1">
                <a:lumMod val="95000"/>
                <a:lumOff val="5000"/>
              </a:schemeClr>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4" name="Straight Arrow Connector 8">
            <a:extLst>
              <a:ext uri="{FF2B5EF4-FFF2-40B4-BE49-F238E27FC236}">
                <a16:creationId xmlns:a16="http://schemas.microsoft.com/office/drawing/2014/main" id="{AD3F4948-FE1D-A47F-85C0-DCEFB9A6C547}"/>
              </a:ext>
            </a:extLst>
          </p:cNvPr>
          <p:cNvCxnSpPr>
            <a:cxnSpLocks noChangeShapeType="1"/>
          </p:cNvCxnSpPr>
          <p:nvPr/>
        </p:nvCxnSpPr>
        <p:spPr bwMode="auto">
          <a:xfrm rot="10800000">
            <a:off x="2057400" y="3886200"/>
            <a:ext cx="1600200" cy="1588"/>
          </a:xfrm>
          <a:prstGeom prst="straightConnector1">
            <a:avLst/>
          </a:prstGeom>
          <a:noFill/>
          <a:ln w="3810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5" name="Straight Arrow Connector 8">
            <a:extLst>
              <a:ext uri="{FF2B5EF4-FFF2-40B4-BE49-F238E27FC236}">
                <a16:creationId xmlns:a16="http://schemas.microsoft.com/office/drawing/2014/main" id="{30A40661-C92B-034D-D5FF-E151C445D4F6}"/>
              </a:ext>
            </a:extLst>
          </p:cNvPr>
          <p:cNvCxnSpPr>
            <a:cxnSpLocks noChangeShapeType="1"/>
          </p:cNvCxnSpPr>
          <p:nvPr/>
        </p:nvCxnSpPr>
        <p:spPr bwMode="auto">
          <a:xfrm rot="10800000">
            <a:off x="1676400" y="4953000"/>
            <a:ext cx="1600200" cy="1588"/>
          </a:xfrm>
          <a:prstGeom prst="straightConnector1">
            <a:avLst/>
          </a:prstGeom>
          <a:noFill/>
          <a:ln w="3810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cxnSp>
        <p:nvCxnSpPr>
          <p:cNvPr id="6" name="Straight Arrow Connector 8">
            <a:extLst>
              <a:ext uri="{FF2B5EF4-FFF2-40B4-BE49-F238E27FC236}">
                <a16:creationId xmlns:a16="http://schemas.microsoft.com/office/drawing/2014/main" id="{0C262C51-5451-1F4C-F59F-BFFA49DBE7AD}"/>
              </a:ext>
            </a:extLst>
          </p:cNvPr>
          <p:cNvCxnSpPr>
            <a:cxnSpLocks noChangeShapeType="1"/>
          </p:cNvCxnSpPr>
          <p:nvPr/>
        </p:nvCxnSpPr>
        <p:spPr bwMode="auto">
          <a:xfrm rot="10800000">
            <a:off x="2286000" y="6096000"/>
            <a:ext cx="1600200" cy="1588"/>
          </a:xfrm>
          <a:prstGeom prst="straightConnector1">
            <a:avLst/>
          </a:prstGeom>
          <a:noFill/>
          <a:ln w="3810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33979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0" y="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US" altLang="en-US" sz="3600" dirty="0">
                <a:solidFill>
                  <a:srgbClr val="000000"/>
                </a:solidFill>
                <a:latin typeface="Comic Sans MS" pitchFamily="66" charset="0"/>
              </a:rPr>
              <a:t>118.  State in plain language, and in  </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        complete sentences,</a:t>
            </a:r>
            <a:br>
              <a:rPr lang="en-US" altLang="en-US" sz="3600" dirty="0">
                <a:solidFill>
                  <a:srgbClr val="000000"/>
                </a:solidFill>
                <a:latin typeface="Comic Sans MS" pitchFamily="66" charset="0"/>
              </a:rPr>
            </a:br>
            <a:r>
              <a:rPr lang="en-US" altLang="en-US" sz="3600" dirty="0">
                <a:solidFill>
                  <a:srgbClr val="000000"/>
                </a:solidFill>
                <a:latin typeface="Comic Sans MS" pitchFamily="66" charset="0"/>
              </a:rPr>
              <a:t>        </a:t>
            </a:r>
            <a:r>
              <a:rPr lang="en-US" altLang="en-US" sz="4000" dirty="0" err="1">
                <a:solidFill>
                  <a:srgbClr val="0000FF"/>
                </a:solidFill>
                <a:latin typeface="Comic Sans MS" pitchFamily="66" charset="0"/>
              </a:rPr>
              <a:t>LeChatelier’s</a:t>
            </a:r>
            <a:r>
              <a:rPr lang="en-US" altLang="en-US" sz="4000" dirty="0">
                <a:solidFill>
                  <a:srgbClr val="0000FF"/>
                </a:solidFill>
                <a:latin typeface="Comic Sans MS" pitchFamily="66" charset="0"/>
              </a:rPr>
              <a:t> Principle</a:t>
            </a:r>
            <a:br>
              <a:rPr lang="en-US" altLang="en-US" sz="4000" dirty="0">
                <a:solidFill>
                  <a:srgbClr val="0000FF"/>
                </a:solidFill>
                <a:latin typeface="Comic Sans MS" pitchFamily="66" charset="0"/>
              </a:rPr>
            </a:br>
            <a:endParaRPr lang="en-US" altLang="en-US" sz="4000" dirty="0">
              <a:solidFill>
                <a:srgbClr val="0000FF"/>
              </a:solidFill>
              <a:latin typeface="Comic Sans MS" pitchFamily="66" charset="0"/>
            </a:endParaRPr>
          </a:p>
          <a:p>
            <a:pPr marL="0" indent="0" eaLnBrk="1" hangingPunct="1">
              <a:spcBef>
                <a:spcPct val="0"/>
              </a:spcBef>
              <a:buNone/>
            </a:pPr>
            <a:r>
              <a:rPr lang="en-US" altLang="en-US" sz="3600" dirty="0">
                <a:solidFill>
                  <a:srgbClr val="FF0000"/>
                </a:solidFill>
                <a:latin typeface="Comic Sans MS" pitchFamily="66" charset="0"/>
              </a:rPr>
              <a:t>119.  State the 4 stresses that can be   </a:t>
            </a:r>
            <a:br>
              <a:rPr lang="en-US" altLang="en-US" sz="3600" dirty="0">
                <a:solidFill>
                  <a:srgbClr val="FF0000"/>
                </a:solidFill>
                <a:latin typeface="Comic Sans MS" pitchFamily="66" charset="0"/>
              </a:rPr>
            </a:br>
            <a:r>
              <a:rPr lang="en-US" altLang="en-US" sz="3600" dirty="0">
                <a:solidFill>
                  <a:srgbClr val="FF0000"/>
                </a:solidFill>
                <a:latin typeface="Comic Sans MS" pitchFamily="66" charset="0"/>
              </a:rPr>
              <a:t>        applied to a dynamic equilibrium.</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1"/>
          <p:cNvSpPr txBox="1">
            <a:spLocks noChangeArrowheads="1"/>
          </p:cNvSpPr>
          <p:nvPr/>
        </p:nvSpPr>
        <p:spPr bwMode="auto">
          <a:xfrm>
            <a:off x="15240" y="30480"/>
            <a:ext cx="9107487"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4000" b="1" dirty="0">
                <a:solidFill>
                  <a:srgbClr val="0000FF"/>
                </a:solidFill>
                <a:latin typeface="Comic Sans MS" pitchFamily="66" charset="0"/>
              </a:rPr>
              <a:t>118.  </a:t>
            </a:r>
            <a:r>
              <a:rPr lang="en-US" altLang="en-US" sz="4000" b="1" dirty="0" err="1">
                <a:solidFill>
                  <a:srgbClr val="0000FF"/>
                </a:solidFill>
                <a:latin typeface="Comic Sans MS" pitchFamily="66" charset="0"/>
              </a:rPr>
              <a:t>LeChatelier’s</a:t>
            </a:r>
            <a:r>
              <a:rPr lang="en-US" altLang="en-US" sz="4000" b="1" dirty="0">
                <a:solidFill>
                  <a:srgbClr val="0000FF"/>
                </a:solidFill>
                <a:latin typeface="Comic Sans MS" pitchFamily="66" charset="0"/>
              </a:rPr>
              <a:t> Principle</a:t>
            </a:r>
          </a:p>
          <a:p>
            <a:pPr eaLnBrk="1" hangingPunct="1">
              <a:spcBef>
                <a:spcPct val="0"/>
              </a:spcBef>
              <a:buFontTx/>
              <a:buNone/>
            </a:pPr>
            <a:endParaRPr lang="en-US" altLang="en-US" sz="2000" dirty="0">
              <a:solidFill>
                <a:srgbClr val="0000FF"/>
              </a:solidFill>
              <a:latin typeface="Comic Sans MS" pitchFamily="66" charset="0"/>
            </a:endParaRPr>
          </a:p>
          <a:p>
            <a:pPr eaLnBrk="1" hangingPunct="1">
              <a:spcBef>
                <a:spcPct val="0"/>
              </a:spcBef>
              <a:buFontTx/>
              <a:buNone/>
            </a:pPr>
            <a:r>
              <a:rPr lang="en-US" altLang="en-US" sz="3600" dirty="0">
                <a:solidFill>
                  <a:srgbClr val="0000FF"/>
                </a:solidFill>
                <a:latin typeface="Comic Sans MS" pitchFamily="66" charset="0"/>
              </a:rPr>
              <a:t>Chemical systems at equilibrium tend to stay at equilibrium.  When a chemical stress is put upon a chemical system in equilibrium, it will shift to relieve that stress, and a new dynamic equilibrium forms.</a:t>
            </a:r>
            <a:br>
              <a:rPr lang="en-US" altLang="en-US" sz="3600" dirty="0">
                <a:solidFill>
                  <a:srgbClr val="0000FF"/>
                </a:solidFill>
                <a:latin typeface="Comic Sans MS" pitchFamily="66" charset="0"/>
              </a:rPr>
            </a:br>
            <a:endParaRPr lang="en-US" altLang="en-US" sz="3600" dirty="0">
              <a:solidFill>
                <a:srgbClr val="0000FF"/>
              </a:solidFill>
              <a:latin typeface="Comic Sans MS" pitchFamily="66" charset="0"/>
            </a:endParaRPr>
          </a:p>
          <a:p>
            <a:pPr eaLnBrk="1" hangingPunct="1">
              <a:spcBef>
                <a:spcPct val="0"/>
              </a:spcBef>
              <a:buFontTx/>
              <a:buNone/>
            </a:pPr>
            <a:r>
              <a:rPr lang="en-US" altLang="en-US" sz="3600" dirty="0">
                <a:solidFill>
                  <a:schemeClr val="tx1">
                    <a:lumMod val="95000"/>
                    <a:lumOff val="5000"/>
                  </a:schemeClr>
                </a:solidFill>
                <a:latin typeface="Comic Sans MS" pitchFamily="66" charset="0"/>
              </a:rPr>
              <a:t>119.  Stresses include changes in </a:t>
            </a:r>
            <a:br>
              <a:rPr lang="en-US" altLang="en-US" sz="3600" dirty="0">
                <a:solidFill>
                  <a:schemeClr val="tx1">
                    <a:lumMod val="95000"/>
                    <a:lumOff val="5000"/>
                  </a:schemeClr>
                </a:solidFill>
                <a:latin typeface="Comic Sans MS" pitchFamily="66" charset="0"/>
              </a:rPr>
            </a:br>
            <a:r>
              <a:rPr lang="en-US" altLang="en-US" sz="3600" dirty="0">
                <a:solidFill>
                  <a:schemeClr val="tx1">
                    <a:lumMod val="95000"/>
                    <a:lumOff val="5000"/>
                  </a:schemeClr>
                </a:solidFill>
                <a:latin typeface="Comic Sans MS" pitchFamily="66" charset="0"/>
              </a:rPr>
              <a:t>         pressure, temperature, and </a:t>
            </a:r>
            <a:br>
              <a:rPr lang="en-US" altLang="en-US" sz="3600" dirty="0">
                <a:solidFill>
                  <a:schemeClr val="tx1">
                    <a:lumMod val="95000"/>
                    <a:lumOff val="5000"/>
                  </a:schemeClr>
                </a:solidFill>
                <a:latin typeface="Comic Sans MS" pitchFamily="66" charset="0"/>
              </a:rPr>
            </a:br>
            <a:r>
              <a:rPr lang="en-US" altLang="en-US" sz="3600" dirty="0">
                <a:solidFill>
                  <a:schemeClr val="tx1">
                    <a:lumMod val="95000"/>
                    <a:lumOff val="5000"/>
                  </a:schemeClr>
                </a:solidFill>
                <a:latin typeface="Comic Sans MS" pitchFamily="66" charset="0"/>
              </a:rPr>
              <a:t>         adding/removing reactants.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1"/>
          <p:cNvSpPr txBox="1">
            <a:spLocks noChangeArrowheads="1"/>
          </p:cNvSpPr>
          <p:nvPr/>
        </p:nvSpPr>
        <p:spPr bwMode="auto">
          <a:xfrm>
            <a:off x="-1905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srgbClr val="FF0000"/>
                </a:solidFill>
                <a:latin typeface="Comic Sans MS" pitchFamily="66" charset="0"/>
              </a:rPr>
              <a:t>120.  </a:t>
            </a:r>
            <a:r>
              <a:rPr lang="en-US" altLang="en-US" sz="2400" dirty="0">
                <a:solidFill>
                  <a:srgbClr val="0D0D0D"/>
                </a:solidFill>
                <a:latin typeface="Comic Sans MS" pitchFamily="66" charset="0"/>
              </a:rPr>
              <a:t>Of the 4 factors that would that </a:t>
            </a:r>
            <a:r>
              <a:rPr lang="en-US" altLang="en-US" sz="2400" u="sng" dirty="0">
                <a:solidFill>
                  <a:srgbClr val="0D0D0D"/>
                </a:solidFill>
                <a:latin typeface="Comic Sans MS" pitchFamily="66" charset="0"/>
              </a:rPr>
              <a:t>speed up</a:t>
            </a:r>
            <a:r>
              <a:rPr lang="en-US" altLang="en-US" sz="2400" dirty="0">
                <a:solidFill>
                  <a:srgbClr val="0D0D0D"/>
                </a:solidFill>
                <a:latin typeface="Comic Sans MS" pitchFamily="66" charset="0"/>
              </a:rPr>
              <a:t> a chemical</a:t>
            </a:r>
            <a:br>
              <a:rPr lang="en-US" altLang="en-US" sz="2400" dirty="0">
                <a:solidFill>
                  <a:srgbClr val="0D0D0D"/>
                </a:solidFill>
                <a:latin typeface="Comic Sans MS" pitchFamily="66" charset="0"/>
              </a:rPr>
            </a:br>
            <a:r>
              <a:rPr lang="en-US" altLang="en-US" sz="2400" dirty="0">
                <a:solidFill>
                  <a:srgbClr val="0D0D0D"/>
                </a:solidFill>
                <a:latin typeface="Comic Sans MS" pitchFamily="66" charset="0"/>
              </a:rPr>
              <a:t>           reaction, three of them work one way, but the 4</a:t>
            </a:r>
            <a:r>
              <a:rPr lang="en-US" altLang="en-US" sz="2400" baseline="30000" dirty="0">
                <a:solidFill>
                  <a:srgbClr val="0D0D0D"/>
                </a:solidFill>
                <a:latin typeface="Comic Sans MS" pitchFamily="66" charset="0"/>
              </a:rPr>
              <a:t>th</a:t>
            </a:r>
            <a:br>
              <a:rPr lang="en-US" altLang="en-US" sz="2400" dirty="0">
                <a:solidFill>
                  <a:srgbClr val="0D0D0D"/>
                </a:solidFill>
                <a:latin typeface="Comic Sans MS" pitchFamily="66" charset="0"/>
              </a:rPr>
            </a:br>
            <a:r>
              <a:rPr lang="en-US" altLang="en-US" sz="2400" dirty="0">
                <a:solidFill>
                  <a:srgbClr val="0D0D0D"/>
                </a:solidFill>
                <a:latin typeface="Comic Sans MS" pitchFamily="66" charset="0"/>
              </a:rPr>
              <a:t>           factor works a different way.</a:t>
            </a:r>
            <a:br>
              <a:rPr lang="en-US" altLang="en-US" sz="2400" dirty="0">
                <a:solidFill>
                  <a:srgbClr val="0D0D0D"/>
                </a:solidFill>
                <a:latin typeface="Comic Sans MS" pitchFamily="66" charset="0"/>
              </a:rPr>
            </a:br>
            <a:endParaRPr lang="en-US" altLang="en-US" sz="2400" dirty="0">
              <a:solidFill>
                <a:srgbClr val="0D0D0D"/>
              </a:solidFill>
              <a:latin typeface="Comic Sans MS" pitchFamily="66" charset="0"/>
            </a:endParaRPr>
          </a:p>
          <a:p>
            <a:pPr eaLnBrk="1" hangingPunct="1">
              <a:spcBef>
                <a:spcPct val="0"/>
              </a:spcBef>
              <a:buNone/>
            </a:pPr>
            <a:r>
              <a:rPr lang="en-US" altLang="en-US" sz="2400" dirty="0">
                <a:solidFill>
                  <a:srgbClr val="0000FF"/>
                </a:solidFill>
                <a:latin typeface="Comic Sans MS" pitchFamily="66" charset="0"/>
              </a:rPr>
              <a:t>  </a:t>
            </a:r>
            <a:endParaRPr lang="en-US" altLang="en-US" sz="2400" dirty="0">
              <a:solidFill>
                <a:srgbClr val="FF0000"/>
              </a:solidFill>
              <a:latin typeface="Comic Sans MS"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49012"/>
          </a:xfrm>
          <a:prstGeom prst="rect">
            <a:avLst/>
          </a:prstGeom>
          <a:noFill/>
        </p:spPr>
        <p:txBody>
          <a:bodyPr>
            <a:spAutoFit/>
          </a:bodyPr>
          <a:lstStyle/>
          <a:p>
            <a:pPr algn="ctr" eaLnBrk="1" hangingPunct="1">
              <a:defRPr/>
            </a:pPr>
            <a:r>
              <a:rPr lang="en-US" sz="3600" dirty="0">
                <a:latin typeface="Times New Roman" panose="02020603050405020304" pitchFamily="18" charset="0"/>
                <a:cs typeface="Times New Roman" panose="02020603050405020304" pitchFamily="18" charset="0"/>
              </a:rPr>
              <a:t>CH</a:t>
            </a:r>
            <a:r>
              <a:rPr lang="en-US" sz="3600" baseline="-25000" dirty="0">
                <a:latin typeface="Times New Roman" panose="02020603050405020304" pitchFamily="18" charset="0"/>
                <a:cs typeface="Times New Roman" panose="02020603050405020304" pitchFamily="18" charset="0"/>
              </a:rPr>
              <a:t>4(G)</a:t>
            </a:r>
            <a:r>
              <a:rPr lang="en-US" sz="3600" dirty="0">
                <a:latin typeface="Times New Roman" panose="02020603050405020304" pitchFamily="18" charset="0"/>
                <a:cs typeface="Times New Roman" panose="02020603050405020304" pitchFamily="18" charset="0"/>
              </a:rPr>
              <a:t> + 2O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2H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(G)</a:t>
            </a:r>
            <a:r>
              <a:rPr lang="en-US" sz="3600" dirty="0">
                <a:latin typeface="Times New Roman" panose="02020603050405020304" pitchFamily="18" charset="0"/>
                <a:cs typeface="Times New Roman" panose="02020603050405020304" pitchFamily="18" charset="0"/>
              </a:rPr>
              <a:t> + CO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energy</a:t>
            </a:r>
          </a:p>
          <a:p>
            <a:pPr eaLnBrk="1" hangingPunct="1">
              <a:lnSpc>
                <a:spcPct val="119000"/>
              </a:lnSpc>
              <a:spcBef>
                <a:spcPts val="0"/>
              </a:spcBef>
              <a:spcAft>
                <a:spcPts val="600"/>
              </a:spcAft>
              <a:defRPr/>
            </a:pPr>
            <a:endParaRPr lang="en-US" sz="2000" dirty="0">
              <a:latin typeface="Tahoma" panose="020B0604030504040204" pitchFamily="34" charset="0"/>
              <a:cs typeface="Tahoma" panose="020B0604030504040204" pitchFamily="34" charset="0"/>
            </a:endParaRPr>
          </a:p>
          <a:p>
            <a:pPr eaLnBrk="1" hangingPunct="1">
              <a:lnSpc>
                <a:spcPct val="119000"/>
              </a:lnSpc>
              <a:spcBef>
                <a:spcPts val="0"/>
              </a:spcBef>
              <a:spcAft>
                <a:spcPts val="600"/>
              </a:spcAft>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11.  The mole ratio of this equation would be: </a:t>
            </a:r>
            <a:r>
              <a:rPr lang="en-US" sz="2800" b="1" u="sng" dirty="0">
                <a:solidFill>
                  <a:schemeClr val="tx1">
                    <a:lumMod val="95000"/>
                    <a:lumOff val="5000"/>
                  </a:schemeClr>
                </a:solidFill>
                <a:latin typeface="Times New Roman" panose="02020603050405020304" pitchFamily="18" charset="0"/>
                <a:cs typeface="Times New Roman" panose="02020603050405020304" pitchFamily="18" charset="0"/>
              </a:rPr>
              <a:t>1 : 2 : 2 : 1</a:t>
            </a:r>
            <a:endParaRPr lang="en-US" sz="2800" b="1" u="sng" kern="1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defRPr/>
            </a:pPr>
            <a:endParaRPr lang="en-US" sz="2800" dirty="0">
              <a:latin typeface="Times New Roman" panose="02020603050405020304" pitchFamily="18" charset="0"/>
              <a:cs typeface="Times New Roman" panose="02020603050405020304" pitchFamily="18" charset="0"/>
            </a:endParaRPr>
          </a:p>
          <a:p>
            <a:pPr eaLnBrk="1" hangingPunct="1">
              <a:defRPr/>
            </a:pPr>
            <a:r>
              <a:rPr lang="en-US" sz="3600" dirty="0">
                <a:solidFill>
                  <a:srgbClr val="3333FF"/>
                </a:solidFill>
                <a:latin typeface="Times New Roman" panose="02020603050405020304" pitchFamily="18" charset="0"/>
                <a:cs typeface="Times New Roman" panose="02020603050405020304" pitchFamily="18" charset="0"/>
              </a:rPr>
              <a:t>     The </a:t>
            </a:r>
            <a:r>
              <a:rPr lang="en-US" sz="3600" u="sng" dirty="0">
                <a:solidFill>
                  <a:srgbClr val="3333FF"/>
                </a:solidFill>
                <a:latin typeface="Times New Roman" panose="02020603050405020304" pitchFamily="18" charset="0"/>
                <a:cs typeface="Times New Roman" panose="02020603050405020304" pitchFamily="18" charset="0"/>
              </a:rPr>
              <a:t>thermochemical</a:t>
            </a:r>
            <a:r>
              <a:rPr lang="en-US" sz="3600" dirty="0">
                <a:solidFill>
                  <a:srgbClr val="3333FF"/>
                </a:solidFill>
                <a:latin typeface="Times New Roman" panose="02020603050405020304" pitchFamily="18" charset="0"/>
                <a:cs typeface="Times New Roman" panose="02020603050405020304" pitchFamily="18" charset="0"/>
              </a:rPr>
              <a:t> mole ratio would be </a:t>
            </a:r>
            <a:br>
              <a:rPr lang="en-US" sz="3600" dirty="0">
                <a:solidFill>
                  <a:srgbClr val="3333FF"/>
                </a:solidFill>
                <a:latin typeface="Times New Roman" panose="02020603050405020304" pitchFamily="18" charset="0"/>
                <a:cs typeface="Times New Roman" panose="02020603050405020304" pitchFamily="18" charset="0"/>
              </a:rPr>
            </a:br>
            <a:r>
              <a:rPr lang="en-US" sz="3600" dirty="0">
                <a:solidFill>
                  <a:srgbClr val="3333FF"/>
                </a:solidFill>
                <a:latin typeface="Times New Roman" panose="02020603050405020304" pitchFamily="18" charset="0"/>
                <a:cs typeface="Times New Roman" panose="02020603050405020304" pitchFamily="18" charset="0"/>
              </a:rPr>
              <a:t>                 </a:t>
            </a:r>
            <a:r>
              <a:rPr lang="en-US" sz="3600" b="1" u="sng" dirty="0">
                <a:solidFill>
                  <a:srgbClr val="3333FF"/>
                </a:solidFill>
                <a:latin typeface="Times New Roman" panose="02020603050405020304" pitchFamily="18" charset="0"/>
                <a:cs typeface="Times New Roman" panose="02020603050405020304" pitchFamily="18" charset="0"/>
              </a:rPr>
              <a:t>1 : 2 : 2 : 1 : 890.4 kJ</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72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Box 1"/>
          <p:cNvSpPr txBox="1">
            <a:spLocks noChangeArrowheads="1"/>
          </p:cNvSpPr>
          <p:nvPr/>
        </p:nvSpPr>
        <p:spPr bwMode="auto">
          <a:xfrm>
            <a:off x="-19050" y="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altLang="en-US" sz="2400" b="1" dirty="0">
                <a:solidFill>
                  <a:srgbClr val="FF0000"/>
                </a:solidFill>
                <a:latin typeface="Comic Sans MS" pitchFamily="66" charset="0"/>
              </a:rPr>
              <a:t>120.  </a:t>
            </a:r>
            <a:r>
              <a:rPr lang="en-US" altLang="en-US" sz="2400" dirty="0">
                <a:solidFill>
                  <a:srgbClr val="0D0D0D"/>
                </a:solidFill>
                <a:latin typeface="Comic Sans MS" pitchFamily="66" charset="0"/>
              </a:rPr>
              <a:t>Of the 4 factors that would that </a:t>
            </a:r>
            <a:r>
              <a:rPr lang="en-US" altLang="en-US" sz="2400" u="sng" dirty="0">
                <a:solidFill>
                  <a:srgbClr val="0D0D0D"/>
                </a:solidFill>
                <a:latin typeface="Comic Sans MS" pitchFamily="66" charset="0"/>
              </a:rPr>
              <a:t>speed up</a:t>
            </a:r>
            <a:r>
              <a:rPr lang="en-US" altLang="en-US" sz="2400" dirty="0">
                <a:solidFill>
                  <a:srgbClr val="0D0D0D"/>
                </a:solidFill>
                <a:latin typeface="Comic Sans MS" pitchFamily="66" charset="0"/>
              </a:rPr>
              <a:t> a chemical</a:t>
            </a:r>
            <a:br>
              <a:rPr lang="en-US" altLang="en-US" sz="2400" dirty="0">
                <a:solidFill>
                  <a:srgbClr val="0D0D0D"/>
                </a:solidFill>
                <a:latin typeface="Comic Sans MS" pitchFamily="66" charset="0"/>
              </a:rPr>
            </a:br>
            <a:r>
              <a:rPr lang="en-US" altLang="en-US" sz="2400" dirty="0">
                <a:solidFill>
                  <a:srgbClr val="0D0D0D"/>
                </a:solidFill>
                <a:latin typeface="Comic Sans MS" pitchFamily="66" charset="0"/>
              </a:rPr>
              <a:t>           reaction, three of them work one way, but the 4</a:t>
            </a:r>
            <a:r>
              <a:rPr lang="en-US" altLang="en-US" sz="2400" baseline="30000" dirty="0">
                <a:solidFill>
                  <a:srgbClr val="0D0D0D"/>
                </a:solidFill>
                <a:latin typeface="Comic Sans MS" pitchFamily="66" charset="0"/>
              </a:rPr>
              <a:t>th</a:t>
            </a:r>
            <a:br>
              <a:rPr lang="en-US" altLang="en-US" sz="2400" dirty="0">
                <a:solidFill>
                  <a:srgbClr val="0D0D0D"/>
                </a:solidFill>
                <a:latin typeface="Comic Sans MS" pitchFamily="66" charset="0"/>
              </a:rPr>
            </a:br>
            <a:r>
              <a:rPr lang="en-US" altLang="en-US" sz="2400" dirty="0">
                <a:solidFill>
                  <a:srgbClr val="0D0D0D"/>
                </a:solidFill>
                <a:latin typeface="Comic Sans MS" pitchFamily="66" charset="0"/>
              </a:rPr>
              <a:t>           factor works a different way.</a:t>
            </a:r>
            <a:br>
              <a:rPr lang="en-US" altLang="en-US" sz="2400" dirty="0">
                <a:solidFill>
                  <a:srgbClr val="0D0D0D"/>
                </a:solidFill>
                <a:latin typeface="Comic Sans MS" pitchFamily="66" charset="0"/>
              </a:rPr>
            </a:br>
            <a:endParaRPr lang="en-US" altLang="en-US" sz="2400" dirty="0">
              <a:solidFill>
                <a:srgbClr val="0D0D0D"/>
              </a:solidFill>
              <a:latin typeface="Comic Sans MS" pitchFamily="66" charset="0"/>
            </a:endParaRPr>
          </a:p>
          <a:p>
            <a:pPr eaLnBrk="1" hangingPunct="1">
              <a:spcBef>
                <a:spcPct val="0"/>
              </a:spcBef>
              <a:buNone/>
            </a:pPr>
            <a:r>
              <a:rPr lang="en-US" altLang="en-US" sz="2400" dirty="0">
                <a:solidFill>
                  <a:srgbClr val="0000FF"/>
                </a:solidFill>
                <a:latin typeface="Times New Roman" panose="02020603050405020304" pitchFamily="18" charset="0"/>
                <a:cs typeface="Times New Roman" panose="02020603050405020304" pitchFamily="18" charset="0"/>
              </a:rPr>
              <a:t>1.  Increase temp =  more collisions </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dirty="0">
                <a:solidFill>
                  <a:srgbClr val="0000FF"/>
                </a:solidFill>
                <a:latin typeface="Times New Roman" panose="02020603050405020304" pitchFamily="18" charset="0"/>
                <a:cs typeface="Times New Roman" panose="02020603050405020304" pitchFamily="18" charset="0"/>
              </a:rPr>
              <a:t>2.  Increase surface area of reactants =  more collisions  </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400"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dirty="0">
                <a:solidFill>
                  <a:srgbClr val="0000FF"/>
                </a:solidFill>
                <a:latin typeface="Times New Roman" panose="02020603050405020304" pitchFamily="18" charset="0"/>
                <a:cs typeface="Times New Roman" panose="02020603050405020304" pitchFamily="18" charset="0"/>
              </a:rPr>
              <a:t>3.  Increase concentration of reactants =  more collisions</a:t>
            </a:r>
            <a:br>
              <a:rPr lang="en-US" altLang="en-US" sz="2400" dirty="0">
                <a:solidFill>
                  <a:srgbClr val="0000FF"/>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dirty="0">
                <a:solidFill>
                  <a:srgbClr val="FF0000"/>
                </a:solidFill>
                <a:latin typeface="Times New Roman" panose="02020603050405020304" pitchFamily="18" charset="0"/>
                <a:cs typeface="Times New Roman" panose="02020603050405020304" pitchFamily="18" charset="0"/>
              </a:rPr>
              <a:t>4.  Using a catalyst lowers the Activation Energy required, or provides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     an alternate pathway.  THIS DOES NOT make more collisions.</a:t>
            </a:r>
            <a:br>
              <a:rPr lang="en-US" altLang="en-US" sz="2400" dirty="0">
                <a:solidFill>
                  <a:srgbClr val="FF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Times New Roman" panose="02020603050405020304" pitchFamily="18" charset="0"/>
                <a:cs typeface="Times New Roman" panose="02020603050405020304" pitchFamily="18" charset="0"/>
              </a:rPr>
            </a:b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580F0776-DCE5-EE95-7C43-DE074AF94BF6}"/>
              </a:ext>
            </a:extLst>
          </p:cNvPr>
          <p:cNvGraphicFramePr>
            <a:graphicFrameLocks noGrp="1"/>
          </p:cNvGraphicFramePr>
          <p:nvPr>
            <p:extLst>
              <p:ext uri="{D42A27DB-BD31-4B8C-83A1-F6EECF244321}">
                <p14:modId xmlns:p14="http://schemas.microsoft.com/office/powerpoint/2010/main" val="2725357707"/>
              </p:ext>
            </p:extLst>
          </p:nvPr>
        </p:nvGraphicFramePr>
        <p:xfrm>
          <a:off x="-9526" y="4740275"/>
          <a:ext cx="9134476" cy="2117725"/>
        </p:xfrm>
        <a:graphic>
          <a:graphicData uri="http://schemas.openxmlformats.org/drawingml/2006/table">
            <a:tbl>
              <a:tblPr firstRow="1" bandRow="1">
                <a:tableStyleId>{5C22544A-7EE6-4342-B048-85BDC9FD1C3A}</a:tableStyleId>
              </a:tblPr>
              <a:tblGrid>
                <a:gridCol w="4567238">
                  <a:extLst>
                    <a:ext uri="{9D8B030D-6E8A-4147-A177-3AD203B41FA5}">
                      <a16:colId xmlns:a16="http://schemas.microsoft.com/office/drawing/2014/main" val="2500448367"/>
                    </a:ext>
                  </a:extLst>
                </a:gridCol>
                <a:gridCol w="4567238">
                  <a:extLst>
                    <a:ext uri="{9D8B030D-6E8A-4147-A177-3AD203B41FA5}">
                      <a16:colId xmlns:a16="http://schemas.microsoft.com/office/drawing/2014/main" val="1105484344"/>
                    </a:ext>
                  </a:extLst>
                </a:gridCol>
              </a:tblGrid>
              <a:tr h="2117725">
                <a:tc>
                  <a:txBody>
                    <a:bodyPr/>
                    <a:lstStyle/>
                    <a:p>
                      <a:pPr algn="ctr" eaLnBrk="1" hangingPunct="1">
                        <a:spcBef>
                          <a:spcPct val="0"/>
                        </a:spcBef>
                        <a:buNone/>
                      </a:pPr>
                      <a:r>
                        <a:rPr lang="en-US" altLang="en-US" sz="2400" b="0" dirty="0">
                          <a:solidFill>
                            <a:schemeClr val="tx1">
                              <a:lumMod val="95000"/>
                              <a:lumOff val="5000"/>
                            </a:schemeClr>
                          </a:solidFill>
                          <a:latin typeface="Times New Roman" panose="02020603050405020304" pitchFamily="18" charset="0"/>
                          <a:cs typeface="Times New Roman" panose="02020603050405020304" pitchFamily="18" charset="0"/>
                        </a:rPr>
                        <a:t>All 4 make reaction rate increase.</a:t>
                      </a:r>
                    </a:p>
                    <a:p>
                      <a:pPr algn="ctr" eaLnBrk="1" hangingPunct="1">
                        <a:spcBef>
                          <a:spcPct val="0"/>
                        </a:spcBef>
                        <a:buNone/>
                      </a:pPr>
                      <a:r>
                        <a:rPr lang="en-US" altLang="en-US" sz="2400" b="0" dirty="0">
                          <a:solidFill>
                            <a:schemeClr val="tx1">
                              <a:lumMod val="95000"/>
                              <a:lumOff val="5000"/>
                            </a:schemeClr>
                          </a:solidFill>
                          <a:latin typeface="Times New Roman" panose="02020603050405020304" pitchFamily="18" charset="0"/>
                          <a:cs typeface="Times New Roman" panose="02020603050405020304" pitchFamily="18" charset="0"/>
                        </a:rPr>
                        <a:t>All 4 make reaction time decrease.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b="0" dirty="0">
                          <a:solidFill>
                            <a:schemeClr val="bg1"/>
                          </a:solidFill>
                          <a:latin typeface="Times New Roman" panose="02020603050405020304" pitchFamily="18" charset="0"/>
                          <a:cs typeface="Times New Roman" panose="02020603050405020304" pitchFamily="18" charset="0"/>
                        </a:rPr>
                        <a:t>You get that these are </a:t>
                      </a:r>
                      <a:br>
                        <a:rPr lang="en-US" sz="2400" b="0" dirty="0">
                          <a:solidFill>
                            <a:schemeClr val="bg1"/>
                          </a:solidFill>
                          <a:latin typeface="Times New Roman" panose="02020603050405020304" pitchFamily="18" charset="0"/>
                          <a:cs typeface="Times New Roman" panose="02020603050405020304" pitchFamily="18" charset="0"/>
                        </a:rPr>
                      </a:br>
                      <a:r>
                        <a:rPr lang="en-US" sz="2400" b="0" dirty="0">
                          <a:solidFill>
                            <a:schemeClr val="bg1"/>
                          </a:solidFill>
                          <a:latin typeface="Times New Roman" panose="02020603050405020304" pitchFamily="18" charset="0"/>
                          <a:cs typeface="Times New Roman" panose="02020603050405020304" pitchFamily="18" charset="0"/>
                        </a:rPr>
                        <a:t>NOT the same, right?  </a:t>
                      </a:r>
                      <a:br>
                        <a:rPr lang="en-US" sz="2400" b="0" dirty="0">
                          <a:solidFill>
                            <a:schemeClr val="bg1"/>
                          </a:solidFill>
                          <a:latin typeface="Times New Roman" panose="02020603050405020304" pitchFamily="18" charset="0"/>
                          <a:cs typeface="Times New Roman" panose="02020603050405020304" pitchFamily="18" charset="0"/>
                        </a:rPr>
                      </a:br>
                      <a:r>
                        <a:rPr lang="en-US" sz="2400" b="0" dirty="0">
                          <a:solidFill>
                            <a:schemeClr val="bg1"/>
                          </a:solidFill>
                          <a:latin typeface="Times New Roman" panose="02020603050405020304" pitchFamily="18" charset="0"/>
                          <a:cs typeface="Times New Roman" panose="02020603050405020304" pitchFamily="18" charset="0"/>
                        </a:rPr>
                        <a:t>Ask now if you don’t (please).  </a:t>
                      </a:r>
                    </a:p>
                    <a:p>
                      <a:pPr algn="ct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723840181"/>
                  </a:ext>
                </a:extLst>
              </a:tr>
            </a:tbl>
          </a:graphicData>
        </a:graphic>
      </p:graphicFrame>
    </p:spTree>
    <p:extLst>
      <p:ext uri="{BB962C8B-B14F-4D97-AF65-F5344CB8AC3E}">
        <p14:creationId xmlns:p14="http://schemas.microsoft.com/office/powerpoint/2010/main" val="7537256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1"/>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121.  </a:t>
            </a:r>
            <a:r>
              <a:rPr lang="en-US" altLang="en-US" sz="2800" u="sng" dirty="0">
                <a:solidFill>
                  <a:srgbClr val="FF0000"/>
                </a:solidFill>
                <a:latin typeface="Times New Roman" panose="02020603050405020304" pitchFamily="18" charset="0"/>
                <a:cs typeface="Times New Roman" panose="02020603050405020304" pitchFamily="18" charset="0"/>
              </a:rPr>
              <a:t>Entropy</a:t>
            </a:r>
            <a:r>
              <a:rPr lang="en-US" altLang="en-US" sz="2800" dirty="0">
                <a:solidFill>
                  <a:srgbClr val="FF0000"/>
                </a:solidFill>
                <a:latin typeface="Times New Roman" panose="02020603050405020304" pitchFamily="18" charset="0"/>
                <a:cs typeface="Times New Roman" panose="02020603050405020304" pitchFamily="18" charset="0"/>
              </a:rPr>
              <a:t> is the measure of disorder in a chemical system.</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p:txBody>
      </p:sp>
      <p:pic>
        <p:nvPicPr>
          <p:cNvPr id="137219" name="Picture 2" descr="http://northtexaskids.com/ntkblog/wp-content/uploads/2012/07/kids-messy-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447800"/>
            <a:ext cx="44767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11270598">
            <a:off x="4667250" y="1295400"/>
            <a:ext cx="4038600" cy="2286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222" name="TextBox 3"/>
          <p:cNvSpPr txBox="1">
            <a:spLocks noChangeArrowheads="1"/>
          </p:cNvSpPr>
          <p:nvPr/>
        </p:nvSpPr>
        <p:spPr bwMode="auto">
          <a:xfrm rot="380586">
            <a:off x="4848225" y="2254250"/>
            <a:ext cx="385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1FFD5"/>
                </a:solidFill>
                <a:latin typeface="Arial" charset="0"/>
              </a:rPr>
              <a:t>Much disorder = HIGH ENTROPY</a:t>
            </a:r>
          </a:p>
        </p:txBody>
      </p:sp>
      <p:sp>
        <p:nvSpPr>
          <p:cNvPr id="2" name="TextBox 1">
            <a:extLst>
              <a:ext uri="{FF2B5EF4-FFF2-40B4-BE49-F238E27FC236}">
                <a16:creationId xmlns:a16="http://schemas.microsoft.com/office/drawing/2014/main" id="{D97CB042-8D70-7D54-CFAD-CE9FE0EAD355}"/>
              </a:ext>
            </a:extLst>
          </p:cNvPr>
          <p:cNvSpPr txBox="1"/>
          <p:nvPr/>
        </p:nvSpPr>
        <p:spPr>
          <a:xfrm>
            <a:off x="0" y="5410200"/>
            <a:ext cx="9144000" cy="1077218"/>
          </a:xfrm>
          <a:prstGeom prst="rect">
            <a:avLst/>
          </a:prstGeom>
          <a:noFill/>
        </p:spPr>
        <p:txBody>
          <a:bodyPr wrap="square" rtlCol="0">
            <a:spAutoFit/>
          </a:bodyPr>
          <a:lstStyle/>
          <a:p>
            <a:pPr algn="ctr"/>
            <a:r>
              <a:rPr lang="en-US" altLang="en-US" sz="3200" dirty="0">
                <a:latin typeface="Times New Roman" panose="02020603050405020304" pitchFamily="18" charset="0"/>
                <a:cs typeface="Times New Roman" panose="02020603050405020304" pitchFamily="18" charset="0"/>
              </a:rPr>
              <a:t>In AP Chem it has units and numbers, </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in our course it is just a definition.</a:t>
            </a:r>
            <a:endParaRPr lang="en-US" sz="32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1"/>
          <p:cNvSpPr txBox="1">
            <a:spLocks noChangeArrowheads="1"/>
          </p:cNvSpPr>
          <p:nvPr/>
        </p:nvSpPr>
        <p:spPr bwMode="auto">
          <a:xfrm>
            <a:off x="0" y="0"/>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121. </a:t>
            </a:r>
            <a:r>
              <a:rPr lang="en-US" altLang="en-US" sz="2800" u="sng" dirty="0">
                <a:solidFill>
                  <a:srgbClr val="FF0000"/>
                </a:solidFill>
                <a:latin typeface="Times New Roman" panose="02020603050405020304" pitchFamily="18" charset="0"/>
                <a:cs typeface="Times New Roman" panose="02020603050405020304" pitchFamily="18" charset="0"/>
              </a:rPr>
              <a:t>Entropy</a:t>
            </a:r>
            <a:r>
              <a:rPr lang="en-US" altLang="en-US" sz="2800" dirty="0">
                <a:solidFill>
                  <a:srgbClr val="FF0000"/>
                </a:solidFill>
                <a:latin typeface="Times New Roman" panose="02020603050405020304" pitchFamily="18" charset="0"/>
                <a:cs typeface="Times New Roman" panose="02020603050405020304" pitchFamily="18" charset="0"/>
              </a:rPr>
              <a:t> is the measure of disorder in a chemical system.</a:t>
            </a:r>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p:txBody>
      </p:sp>
      <p:pic>
        <p:nvPicPr>
          <p:cNvPr id="137219" name="Picture 2" descr="http://northtexaskids.com/ntkblog/wp-content/uploads/2012/07/kids-messy-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447800"/>
            <a:ext cx="44767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4" descr="http://uuldesign.com/wp-content/uploads/2010/05/clean-neat-teen-room-i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224338"/>
            <a:ext cx="44767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11270598">
            <a:off x="4667250" y="1295400"/>
            <a:ext cx="4038600" cy="228600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222" name="TextBox 3"/>
          <p:cNvSpPr txBox="1">
            <a:spLocks noChangeArrowheads="1"/>
          </p:cNvSpPr>
          <p:nvPr/>
        </p:nvSpPr>
        <p:spPr bwMode="auto">
          <a:xfrm rot="380586">
            <a:off x="4848225" y="2254250"/>
            <a:ext cx="3857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F1FFD5"/>
                </a:solidFill>
                <a:latin typeface="Arial" charset="0"/>
              </a:rPr>
              <a:t>Much disorder = HIGH ENTROPY</a:t>
            </a:r>
          </a:p>
        </p:txBody>
      </p:sp>
      <p:sp>
        <p:nvSpPr>
          <p:cNvPr id="137223" name="TextBox 6"/>
          <p:cNvSpPr txBox="1">
            <a:spLocks noChangeArrowheads="1"/>
          </p:cNvSpPr>
          <p:nvPr/>
        </p:nvSpPr>
        <p:spPr bwMode="auto">
          <a:xfrm>
            <a:off x="0" y="5486400"/>
            <a:ext cx="461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FF0000"/>
                </a:solidFill>
                <a:latin typeface="Arial" charset="0"/>
              </a:rPr>
              <a:t>No disorder = LOW ENTROPY</a:t>
            </a:r>
          </a:p>
        </p:txBody>
      </p:sp>
      <p:cxnSp>
        <p:nvCxnSpPr>
          <p:cNvPr id="11" name="Straight Arrow Connector 10"/>
          <p:cNvCxnSpPr/>
          <p:nvPr/>
        </p:nvCxnSpPr>
        <p:spPr>
          <a:xfrm>
            <a:off x="685800" y="6362699"/>
            <a:ext cx="3505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Isosceles Triangle 1">
            <a:extLst>
              <a:ext uri="{FF2B5EF4-FFF2-40B4-BE49-F238E27FC236}">
                <a16:creationId xmlns:a16="http://schemas.microsoft.com/office/drawing/2014/main" id="{A0F67663-A4B4-1C8E-F8F7-3FEF036C943B}"/>
              </a:ext>
            </a:extLst>
          </p:cNvPr>
          <p:cNvSpPr/>
          <p:nvPr/>
        </p:nvSpPr>
        <p:spPr>
          <a:xfrm rot="5400000">
            <a:off x="3867151" y="6019800"/>
            <a:ext cx="533400" cy="68579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7771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0B85E92-D308-BC5D-86D7-4AF9D31F629B}"/>
              </a:ext>
            </a:extLst>
          </p:cNvPr>
          <p:cNvGraphicFramePr>
            <a:graphicFrameLocks noGrp="1"/>
          </p:cNvGraphicFramePr>
          <p:nvPr>
            <p:extLst>
              <p:ext uri="{D42A27DB-BD31-4B8C-83A1-F6EECF244321}">
                <p14:modId xmlns:p14="http://schemas.microsoft.com/office/powerpoint/2010/main" val="1960124118"/>
              </p:ext>
            </p:extLst>
          </p:nvPr>
        </p:nvGraphicFramePr>
        <p:xfrm>
          <a:off x="0" y="0"/>
          <a:ext cx="9144000" cy="6858000"/>
        </p:xfrm>
        <a:graphic>
          <a:graphicData uri="http://schemas.openxmlformats.org/drawingml/2006/table">
            <a:tbl>
              <a:tblPr firstRow="1" bandRow="1">
                <a:tableStyleId>{5C22544A-7EE6-4342-B048-85BDC9FD1C3A}</a:tableStyleId>
              </a:tblPr>
              <a:tblGrid>
                <a:gridCol w="3368842">
                  <a:extLst>
                    <a:ext uri="{9D8B030D-6E8A-4147-A177-3AD203B41FA5}">
                      <a16:colId xmlns:a16="http://schemas.microsoft.com/office/drawing/2014/main" val="1914043526"/>
                    </a:ext>
                  </a:extLst>
                </a:gridCol>
                <a:gridCol w="5775158">
                  <a:extLst>
                    <a:ext uri="{9D8B030D-6E8A-4147-A177-3AD203B41FA5}">
                      <a16:colId xmlns:a16="http://schemas.microsoft.com/office/drawing/2014/main" val="3718598631"/>
                    </a:ext>
                  </a:extLst>
                </a:gridCol>
              </a:tblGrid>
              <a:tr h="109104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a:solidFill>
                            <a:schemeClr val="tx1">
                              <a:lumMod val="95000"/>
                              <a:lumOff val="5000"/>
                            </a:schemeClr>
                          </a:solidFill>
                          <a:latin typeface="Dreaming Outloud Pro" panose="03050502040302030504" pitchFamily="66" charset="0"/>
                          <a:cs typeface="Dreaming Outloud Pro" panose="03050502040302030504" pitchFamily="66" charset="0"/>
                        </a:rPr>
                        <a:t>122.  Compare the phases of matter for entropy</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18532636"/>
                  </a:ext>
                </a:extLst>
              </a:tr>
              <a:tr h="2048213">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Solid</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685278596"/>
                  </a:ext>
                </a:extLst>
              </a:tr>
              <a:tr h="1670528">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Liquid</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347846"/>
                  </a:ext>
                </a:extLst>
              </a:tr>
              <a:tr h="2048213">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Gas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ABA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ABAB"/>
                    </a:solidFill>
                  </a:tcPr>
                </a:tc>
                <a:extLst>
                  <a:ext uri="{0D108BD9-81ED-4DB2-BD59-A6C34878D82A}">
                    <a16:rowId xmlns:a16="http://schemas.microsoft.com/office/drawing/2014/main" val="2656844098"/>
                  </a:ext>
                </a:extLst>
              </a:tr>
            </a:tbl>
          </a:graphicData>
        </a:graphic>
      </p:graphicFrame>
    </p:spTree>
    <p:extLst>
      <p:ext uri="{BB962C8B-B14F-4D97-AF65-F5344CB8AC3E}">
        <p14:creationId xmlns:p14="http://schemas.microsoft.com/office/powerpoint/2010/main" val="36150260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0B85E92-D308-BC5D-86D7-4AF9D31F629B}"/>
              </a:ext>
            </a:extLst>
          </p:cNvPr>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368842">
                  <a:extLst>
                    <a:ext uri="{9D8B030D-6E8A-4147-A177-3AD203B41FA5}">
                      <a16:colId xmlns:a16="http://schemas.microsoft.com/office/drawing/2014/main" val="1914043526"/>
                    </a:ext>
                  </a:extLst>
                </a:gridCol>
                <a:gridCol w="5775158">
                  <a:extLst>
                    <a:ext uri="{9D8B030D-6E8A-4147-A177-3AD203B41FA5}">
                      <a16:colId xmlns:a16="http://schemas.microsoft.com/office/drawing/2014/main" val="3718598631"/>
                    </a:ext>
                  </a:extLst>
                </a:gridCol>
              </a:tblGrid>
              <a:tr h="109104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a:solidFill>
                            <a:schemeClr val="tx1">
                              <a:lumMod val="95000"/>
                              <a:lumOff val="5000"/>
                            </a:schemeClr>
                          </a:solidFill>
                          <a:latin typeface="Dreaming Outloud Pro" panose="03050502040302030504" pitchFamily="66" charset="0"/>
                          <a:cs typeface="Dreaming Outloud Pro" panose="03050502040302030504" pitchFamily="66" charset="0"/>
                        </a:rPr>
                        <a:t>122.  Compare the phases of matter for entropy</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18532636"/>
                  </a:ext>
                </a:extLst>
              </a:tr>
              <a:tr h="2048213">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Solid</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Lowest entropy </a:t>
                      </a:r>
                      <a:b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br>
                      <a: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(most order)</a:t>
                      </a: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685278596"/>
                  </a:ext>
                </a:extLst>
              </a:tr>
              <a:tr h="1670528">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Liquid</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altLang="en-US" sz="4000" b="1" i="1" dirty="0">
                          <a:solidFill>
                            <a:schemeClr val="tx1">
                              <a:lumMod val="95000"/>
                              <a:lumOff val="5000"/>
                            </a:schemeClr>
                          </a:solidFill>
                          <a:latin typeface="Dreaming Outloud Pro" panose="03050502040302030504" pitchFamily="66" charset="0"/>
                          <a:cs typeface="Dreaming Outloud Pro" panose="03050502040302030504" pitchFamily="66" charset="0"/>
                        </a:rPr>
                        <a:t>Medium entropy</a:t>
                      </a: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347846"/>
                  </a:ext>
                </a:extLst>
              </a:tr>
              <a:tr h="2048213">
                <a:tc>
                  <a:txBody>
                    <a:bodyPr/>
                    <a:lstStyle/>
                    <a:p>
                      <a:pPr algn="ctr"/>
                      <a:r>
                        <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Gas</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ABA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Highest entropy </a:t>
                      </a:r>
                      <a:b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br>
                      <a:r>
                        <a:rPr lang="en-US" alt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rPr>
                        <a:t>(most disorder)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ABAB"/>
                    </a:solidFill>
                  </a:tcPr>
                </a:tc>
                <a:extLst>
                  <a:ext uri="{0D108BD9-81ED-4DB2-BD59-A6C34878D82A}">
                    <a16:rowId xmlns:a16="http://schemas.microsoft.com/office/drawing/2014/main" val="2656844098"/>
                  </a:ext>
                </a:extLst>
              </a:tr>
            </a:tbl>
          </a:graphicData>
        </a:graphic>
      </p:graphicFrame>
    </p:spTree>
    <p:extLst>
      <p:ext uri="{BB962C8B-B14F-4D97-AF65-F5344CB8AC3E}">
        <p14:creationId xmlns:p14="http://schemas.microsoft.com/office/powerpoint/2010/main" val="39309203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7A3C1A4-77DC-24FA-80B4-AC827FD54021}"/>
              </a:ext>
            </a:extLst>
          </p:cNvPr>
          <p:cNvGraphicFramePr>
            <a:graphicFrameLocks noGrp="1"/>
          </p:cNvGraphicFramePr>
          <p:nvPr>
            <p:extLst>
              <p:ext uri="{D42A27DB-BD31-4B8C-83A1-F6EECF244321}">
                <p14:modId xmlns:p14="http://schemas.microsoft.com/office/powerpoint/2010/main" val="2786949140"/>
              </p:ext>
            </p:extLst>
          </p:nvPr>
        </p:nvGraphicFramePr>
        <p:xfrm>
          <a:off x="0" y="0"/>
          <a:ext cx="9144000" cy="685800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914043526"/>
                    </a:ext>
                  </a:extLst>
                </a:gridCol>
                <a:gridCol w="6477000">
                  <a:extLst>
                    <a:ext uri="{9D8B030D-6E8A-4147-A177-3AD203B41FA5}">
                      <a16:colId xmlns:a16="http://schemas.microsoft.com/office/drawing/2014/main" val="3718598631"/>
                    </a:ext>
                  </a:extLst>
                </a:gridCol>
              </a:tblGrid>
              <a:tr h="14513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123. </a:t>
                      </a:r>
                      <a:r>
                        <a:rPr lang="en-US" altLang="en-US" sz="2800" b="0" dirty="0">
                          <a:solidFill>
                            <a:srgbClr val="000000"/>
                          </a:solidFill>
                          <a:latin typeface="Times New Roman" panose="02020603050405020304" pitchFamily="18" charset="0"/>
                          <a:cs typeface="Times New Roman" panose="02020603050405020304" pitchFamily="18" charset="0"/>
                        </a:rPr>
                        <a:t>Three solid compounds are at the same temperature and</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0" dirty="0">
                          <a:solidFill>
                            <a:srgbClr val="000000"/>
                          </a:solidFill>
                          <a:latin typeface="Times New Roman" panose="02020603050405020304" pitchFamily="18" charset="0"/>
                          <a:cs typeface="Times New Roman" panose="02020603050405020304" pitchFamily="18" charset="0"/>
                        </a:rPr>
                        <a:t>         pressure, which has the most entropy, which has the </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0" dirty="0">
                          <a:solidFill>
                            <a:srgbClr val="000000"/>
                          </a:solidFill>
                          <a:latin typeface="Times New Roman" panose="02020603050405020304" pitchFamily="18" charset="0"/>
                          <a:cs typeface="Times New Roman" panose="02020603050405020304" pitchFamily="18" charset="0"/>
                        </a:rPr>
                        <a:t>         least entropy, and why?</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18532636"/>
                  </a:ext>
                </a:extLst>
              </a:tr>
              <a:tr h="1920233">
                <a:tc>
                  <a:txBody>
                    <a:bodyPr/>
                    <a:lstStyle/>
                    <a:p>
                      <a:pPr algn="ctr" eaLnBrk="1" hangingPunct="1">
                        <a:spcBef>
                          <a:spcPct val="0"/>
                        </a:spcBef>
                        <a:buFontTx/>
                        <a:buNone/>
                      </a:pPr>
                      <a:r>
                        <a:rPr lang="en-US" altLang="en-US" sz="4000" dirty="0">
                          <a:solidFill>
                            <a:srgbClr val="3333FF"/>
                          </a:solidFill>
                          <a:latin typeface="Dreaming Outloud Pro" panose="03050502040302030504" pitchFamily="66" charset="0"/>
                          <a:cs typeface="Dreaming Outloud Pro" panose="03050502040302030504" pitchFamily="66" charset="0"/>
                        </a:rPr>
                        <a:t>C</a:t>
                      </a:r>
                      <a:r>
                        <a:rPr lang="en-US" altLang="en-US" sz="4000" baseline="-25000" dirty="0">
                          <a:solidFill>
                            <a:srgbClr val="3333FF"/>
                          </a:solidFill>
                          <a:latin typeface="Dreaming Outloud Pro" panose="03050502040302030504" pitchFamily="66" charset="0"/>
                          <a:cs typeface="Dreaming Outloud Pro" panose="03050502040302030504" pitchFamily="66" charset="0"/>
                        </a:rPr>
                        <a:t>4</a:t>
                      </a:r>
                      <a:r>
                        <a:rPr lang="en-US" altLang="en-US" sz="4000" baseline="0" dirty="0">
                          <a:solidFill>
                            <a:srgbClr val="3333FF"/>
                          </a:solidFill>
                          <a:latin typeface="Dreaming Outloud Pro" panose="03050502040302030504" pitchFamily="66" charset="0"/>
                          <a:cs typeface="Dreaming Outloud Pro" panose="03050502040302030504" pitchFamily="66" charset="0"/>
                        </a:rPr>
                        <a:t>H</a:t>
                      </a:r>
                      <a:r>
                        <a:rPr lang="en-US" altLang="en-US" sz="4000" baseline="-25000" dirty="0">
                          <a:solidFill>
                            <a:srgbClr val="3333FF"/>
                          </a:solidFill>
                          <a:latin typeface="Dreaming Outloud Pro" panose="03050502040302030504" pitchFamily="66" charset="0"/>
                          <a:cs typeface="Dreaming Outloud Pro" panose="03050502040302030504" pitchFamily="66" charset="0"/>
                        </a:rPr>
                        <a:t>10</a:t>
                      </a:r>
                    </a:p>
                    <a:p>
                      <a:pPr algn="ctr" eaLnBrk="1" hangingPunct="1">
                        <a:spcBef>
                          <a:spcPct val="0"/>
                        </a:spcBef>
                        <a:buFontTx/>
                        <a:buNone/>
                      </a:pPr>
                      <a:r>
                        <a:rPr lang="en-US" altLang="en-US" sz="2400" dirty="0">
                          <a:solidFill>
                            <a:srgbClr val="3333FF"/>
                          </a:solidFill>
                          <a:latin typeface="Dreaming Outloud Pro" panose="03050502040302030504" pitchFamily="66" charset="0"/>
                          <a:cs typeface="Dreaming Outloud Pro" panose="03050502040302030504" pitchFamily="66" charset="0"/>
                        </a:rPr>
                        <a:t>butane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3333FF"/>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278596"/>
                  </a:ext>
                </a:extLst>
              </a:tr>
              <a:tr h="1566147">
                <a:tc>
                  <a:txBody>
                    <a:bodyPr/>
                    <a:lstStyle/>
                    <a:p>
                      <a:pPr algn="ctr" eaLnBrk="1" hangingPunct="1">
                        <a:spcBef>
                          <a:spcPct val="0"/>
                        </a:spcBef>
                        <a:buFontTx/>
                        <a:buNone/>
                      </a:pPr>
                      <a:r>
                        <a:rPr lang="en-US" altLang="en-US" sz="4000" dirty="0">
                          <a:solidFill>
                            <a:schemeClr val="tx1">
                              <a:lumMod val="95000"/>
                              <a:lumOff val="5000"/>
                            </a:schemeClr>
                          </a:solidFill>
                          <a:latin typeface="Dreaming Outloud Pro" panose="03050502040302030504" pitchFamily="66" charset="0"/>
                          <a:cs typeface="Dreaming Outloud Pro" panose="03050502040302030504" pitchFamily="66" charset="0"/>
                        </a:rPr>
                        <a:t>MgO</a:t>
                      </a:r>
                    </a:p>
                    <a:p>
                      <a:pPr algn="ctr" eaLnBrk="1" hangingPunct="1">
                        <a:spcBef>
                          <a:spcPct val="0"/>
                        </a:spcBef>
                        <a:buFontTx/>
                        <a:buNone/>
                      </a:pPr>
                      <a:r>
                        <a:rPr lang="en-US" altLang="en-US" sz="2400" dirty="0">
                          <a:solidFill>
                            <a:schemeClr val="tx1">
                              <a:lumMod val="95000"/>
                              <a:lumOff val="5000"/>
                            </a:schemeClr>
                          </a:solidFill>
                          <a:latin typeface="Dreaming Outloud Pro" panose="03050502040302030504" pitchFamily="66" charset="0"/>
                          <a:cs typeface="Dreaming Outloud Pro" panose="03050502040302030504" pitchFamily="66" charset="0"/>
                        </a:rPr>
                        <a:t>magnesium oxide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347846"/>
                  </a:ext>
                </a:extLst>
              </a:tr>
              <a:tr h="1920233">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000" dirty="0">
                          <a:solidFill>
                            <a:srgbClr val="FF0000"/>
                          </a:solidFill>
                          <a:latin typeface="Dreaming Outloud Pro" panose="03050502040302030504" pitchFamily="66" charset="0"/>
                          <a:cs typeface="Dreaming Outloud Pro" panose="03050502040302030504" pitchFamily="66" charset="0"/>
                        </a:rPr>
                        <a:t>C</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12</a:t>
                      </a:r>
                      <a:r>
                        <a:rPr lang="en-US" altLang="en-US" sz="4000" dirty="0">
                          <a:solidFill>
                            <a:srgbClr val="FF0000"/>
                          </a:solidFill>
                          <a:latin typeface="Dreaming Outloud Pro" panose="03050502040302030504" pitchFamily="66" charset="0"/>
                          <a:cs typeface="Dreaming Outloud Pro" panose="03050502040302030504" pitchFamily="66" charset="0"/>
                        </a:rPr>
                        <a:t>H</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22</a:t>
                      </a:r>
                      <a:r>
                        <a:rPr lang="en-US" altLang="en-US" sz="4000" dirty="0">
                          <a:solidFill>
                            <a:srgbClr val="FF0000"/>
                          </a:solidFill>
                          <a:latin typeface="Dreaming Outloud Pro" panose="03050502040302030504" pitchFamily="66" charset="0"/>
                          <a:cs typeface="Dreaming Outloud Pro" panose="03050502040302030504" pitchFamily="66" charset="0"/>
                        </a:rPr>
                        <a:t>O</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11</a:t>
                      </a:r>
                    </a:p>
                    <a:p>
                      <a:pPr algn="ctr" eaLnBrk="1" hangingPunct="1">
                        <a:spcBef>
                          <a:spcPct val="0"/>
                        </a:spcBef>
                        <a:buFontTx/>
                        <a:buNone/>
                      </a:pPr>
                      <a:r>
                        <a:rPr lang="en-US" altLang="en-US" sz="2400" dirty="0">
                          <a:solidFill>
                            <a:srgbClr val="FF0000"/>
                          </a:solidFill>
                          <a:latin typeface="Dreaming Outloud Pro" panose="03050502040302030504" pitchFamily="66" charset="0"/>
                          <a:cs typeface="Dreaming Outloud Pro" panose="03050502040302030504" pitchFamily="66" charset="0"/>
                        </a:rPr>
                        <a:t>Sucrose (sugar)</a:t>
                      </a:r>
                      <a:endParaRPr lang="en-US" altLang="en-US" sz="2400" baseline="-25000" dirty="0">
                        <a:solidFill>
                          <a:srgbClr val="FF0000"/>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2400" b="1" dirty="0">
                        <a:solidFill>
                          <a:srgbClr val="FF0000"/>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6844098"/>
                  </a:ext>
                </a:extLst>
              </a:tr>
            </a:tbl>
          </a:graphicData>
        </a:graphic>
      </p:graphicFrame>
    </p:spTree>
    <p:extLst>
      <p:ext uri="{BB962C8B-B14F-4D97-AF65-F5344CB8AC3E}">
        <p14:creationId xmlns:p14="http://schemas.microsoft.com/office/powerpoint/2010/main" val="22863473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77A3C1A4-77DC-24FA-80B4-AC827FD54021}"/>
              </a:ext>
            </a:extLst>
          </p:cNvPr>
          <p:cNvGraphicFramePr>
            <a:graphicFrameLocks noGrp="1"/>
          </p:cNvGraphicFramePr>
          <p:nvPr/>
        </p:nvGraphicFramePr>
        <p:xfrm>
          <a:off x="0" y="0"/>
          <a:ext cx="9144000" cy="685800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914043526"/>
                    </a:ext>
                  </a:extLst>
                </a:gridCol>
                <a:gridCol w="6477000">
                  <a:extLst>
                    <a:ext uri="{9D8B030D-6E8A-4147-A177-3AD203B41FA5}">
                      <a16:colId xmlns:a16="http://schemas.microsoft.com/office/drawing/2014/main" val="3718598631"/>
                    </a:ext>
                  </a:extLst>
                </a:gridCol>
              </a:tblGrid>
              <a:tr h="14513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123. </a:t>
                      </a:r>
                      <a:r>
                        <a:rPr lang="en-US" altLang="en-US" sz="2800" b="0" dirty="0">
                          <a:solidFill>
                            <a:srgbClr val="000000"/>
                          </a:solidFill>
                          <a:latin typeface="Times New Roman" panose="02020603050405020304" pitchFamily="18" charset="0"/>
                          <a:cs typeface="Times New Roman" panose="02020603050405020304" pitchFamily="18" charset="0"/>
                        </a:rPr>
                        <a:t>Three solid compounds are at the same temperature and</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0" dirty="0">
                          <a:solidFill>
                            <a:srgbClr val="000000"/>
                          </a:solidFill>
                          <a:latin typeface="Times New Roman" panose="02020603050405020304" pitchFamily="18" charset="0"/>
                          <a:cs typeface="Times New Roman" panose="02020603050405020304" pitchFamily="18" charset="0"/>
                        </a:rPr>
                        <a:t>         pressure, which has the most entropy, which has the </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0" dirty="0">
                          <a:solidFill>
                            <a:srgbClr val="000000"/>
                          </a:solidFill>
                          <a:latin typeface="Times New Roman" panose="02020603050405020304" pitchFamily="18" charset="0"/>
                          <a:cs typeface="Times New Roman" panose="02020603050405020304" pitchFamily="18" charset="0"/>
                        </a:rPr>
                        <a:t>         least entropy, and why?</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00"/>
                    </a:solidFill>
                  </a:tcPr>
                </a:tc>
                <a:tc hMerge="1">
                  <a:txBody>
                    <a:bodyPr/>
                    <a:lstStyle/>
                    <a:p>
                      <a:pPr algn="ctr"/>
                      <a:endParaRPr lang="en-US" sz="4000" b="1" dirty="0">
                        <a:solidFill>
                          <a:schemeClr val="tx1">
                            <a:lumMod val="95000"/>
                            <a:lumOff val="5000"/>
                          </a:schemeClr>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18532636"/>
                  </a:ext>
                </a:extLst>
              </a:tr>
              <a:tr h="1920233">
                <a:tc>
                  <a:txBody>
                    <a:bodyPr/>
                    <a:lstStyle/>
                    <a:p>
                      <a:pPr algn="ctr" eaLnBrk="1" hangingPunct="1">
                        <a:spcBef>
                          <a:spcPct val="0"/>
                        </a:spcBef>
                        <a:buFontTx/>
                        <a:buNone/>
                      </a:pPr>
                      <a:r>
                        <a:rPr lang="en-US" altLang="en-US" sz="4000" dirty="0">
                          <a:solidFill>
                            <a:srgbClr val="3333FF"/>
                          </a:solidFill>
                          <a:latin typeface="Dreaming Outloud Pro" panose="03050502040302030504" pitchFamily="66" charset="0"/>
                          <a:cs typeface="Dreaming Outloud Pro" panose="03050502040302030504" pitchFamily="66" charset="0"/>
                        </a:rPr>
                        <a:t>C</a:t>
                      </a:r>
                      <a:r>
                        <a:rPr lang="en-US" altLang="en-US" sz="4000" baseline="-25000" dirty="0">
                          <a:solidFill>
                            <a:srgbClr val="3333FF"/>
                          </a:solidFill>
                          <a:latin typeface="Dreaming Outloud Pro" panose="03050502040302030504" pitchFamily="66" charset="0"/>
                          <a:cs typeface="Dreaming Outloud Pro" panose="03050502040302030504" pitchFamily="66" charset="0"/>
                        </a:rPr>
                        <a:t>4</a:t>
                      </a:r>
                      <a:r>
                        <a:rPr lang="en-US" altLang="en-US" sz="4000" baseline="0" dirty="0">
                          <a:solidFill>
                            <a:srgbClr val="3333FF"/>
                          </a:solidFill>
                          <a:latin typeface="Dreaming Outloud Pro" panose="03050502040302030504" pitchFamily="66" charset="0"/>
                          <a:cs typeface="Dreaming Outloud Pro" panose="03050502040302030504" pitchFamily="66" charset="0"/>
                        </a:rPr>
                        <a:t>H</a:t>
                      </a:r>
                      <a:r>
                        <a:rPr lang="en-US" altLang="en-US" sz="4000" baseline="-25000" dirty="0">
                          <a:solidFill>
                            <a:srgbClr val="3333FF"/>
                          </a:solidFill>
                          <a:latin typeface="Dreaming Outloud Pro" panose="03050502040302030504" pitchFamily="66" charset="0"/>
                          <a:cs typeface="Dreaming Outloud Pro" panose="03050502040302030504" pitchFamily="66" charset="0"/>
                        </a:rPr>
                        <a:t>10</a:t>
                      </a:r>
                    </a:p>
                    <a:p>
                      <a:pPr algn="ctr" eaLnBrk="1" hangingPunct="1">
                        <a:spcBef>
                          <a:spcPct val="0"/>
                        </a:spcBef>
                        <a:buFontTx/>
                        <a:buNone/>
                      </a:pPr>
                      <a:r>
                        <a:rPr lang="en-US" altLang="en-US" sz="2400" dirty="0">
                          <a:solidFill>
                            <a:srgbClr val="3333FF"/>
                          </a:solidFill>
                          <a:latin typeface="Dreaming Outloud Pro" panose="03050502040302030504" pitchFamily="66" charset="0"/>
                          <a:cs typeface="Dreaming Outloud Pro" panose="03050502040302030504" pitchFamily="66" charset="0"/>
                        </a:rPr>
                        <a:t>butane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2400" b="1" dirty="0">
                          <a:solidFill>
                            <a:srgbClr val="3333FF"/>
                          </a:solidFill>
                          <a:latin typeface="Dreaming Outloud Pro" panose="03050502040302030504" pitchFamily="66" charset="0"/>
                          <a:cs typeface="Dreaming Outloud Pro" panose="03050502040302030504" pitchFamily="66" charset="0"/>
                        </a:rPr>
                        <a:t>Medium Entropy.</a:t>
                      </a:r>
                      <a:br>
                        <a:rPr lang="en-US" sz="2400" b="1" dirty="0">
                          <a:solidFill>
                            <a:srgbClr val="3333FF"/>
                          </a:solidFill>
                          <a:latin typeface="Dreaming Outloud Pro" panose="03050502040302030504" pitchFamily="66" charset="0"/>
                          <a:cs typeface="Dreaming Outloud Pro" panose="03050502040302030504" pitchFamily="66" charset="0"/>
                        </a:rPr>
                      </a:br>
                      <a:r>
                        <a:rPr lang="en-US" sz="2400" b="1" dirty="0">
                          <a:solidFill>
                            <a:srgbClr val="3333FF"/>
                          </a:solidFill>
                          <a:latin typeface="Dreaming Outloud Pro" panose="03050502040302030504" pitchFamily="66" charset="0"/>
                          <a:cs typeface="Dreaming Outloud Pro" panose="03050502040302030504" pitchFamily="66" charset="0"/>
                        </a:rPr>
                        <a:t>They hold </a:t>
                      </a:r>
                      <a:r>
                        <a:rPr lang="en-US" sz="2400" b="1" u="sng" dirty="0">
                          <a:solidFill>
                            <a:srgbClr val="3333FF"/>
                          </a:solidFill>
                          <a:latin typeface="Dreaming Outloud Pro" panose="03050502040302030504" pitchFamily="66" charset="0"/>
                          <a:cs typeface="Dreaming Outloud Pro" panose="03050502040302030504" pitchFamily="66" charset="0"/>
                        </a:rPr>
                        <a:t>14</a:t>
                      </a:r>
                      <a:r>
                        <a:rPr lang="en-US" sz="2400" b="1" dirty="0">
                          <a:solidFill>
                            <a:srgbClr val="3333FF"/>
                          </a:solidFill>
                          <a:latin typeface="Dreaming Outloud Pro" panose="03050502040302030504" pitchFamily="66" charset="0"/>
                          <a:cs typeface="Dreaming Outloud Pro" panose="03050502040302030504" pitchFamily="66" charset="0"/>
                        </a:rPr>
                        <a:t> atoms together in total.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278596"/>
                  </a:ext>
                </a:extLst>
              </a:tr>
              <a:tr h="1566147">
                <a:tc>
                  <a:txBody>
                    <a:bodyPr/>
                    <a:lstStyle/>
                    <a:p>
                      <a:pPr algn="ctr" eaLnBrk="1" hangingPunct="1">
                        <a:spcBef>
                          <a:spcPct val="0"/>
                        </a:spcBef>
                        <a:buFontTx/>
                        <a:buNone/>
                      </a:pPr>
                      <a:r>
                        <a:rPr lang="en-US" altLang="en-US" sz="4000" dirty="0">
                          <a:solidFill>
                            <a:schemeClr val="tx1">
                              <a:lumMod val="95000"/>
                              <a:lumOff val="5000"/>
                            </a:schemeClr>
                          </a:solidFill>
                          <a:latin typeface="Dreaming Outloud Pro" panose="03050502040302030504" pitchFamily="66" charset="0"/>
                          <a:cs typeface="Dreaming Outloud Pro" panose="03050502040302030504" pitchFamily="66" charset="0"/>
                        </a:rPr>
                        <a:t>MgO</a:t>
                      </a:r>
                    </a:p>
                    <a:p>
                      <a:pPr algn="ctr" eaLnBrk="1" hangingPunct="1">
                        <a:spcBef>
                          <a:spcPct val="0"/>
                        </a:spcBef>
                        <a:buFontTx/>
                        <a:buNone/>
                      </a:pPr>
                      <a:r>
                        <a:rPr lang="en-US" altLang="en-US" sz="2400" dirty="0">
                          <a:solidFill>
                            <a:schemeClr val="tx1">
                              <a:lumMod val="95000"/>
                              <a:lumOff val="5000"/>
                            </a:schemeClr>
                          </a:solidFill>
                          <a:latin typeface="Dreaming Outloud Pro" panose="03050502040302030504" pitchFamily="66" charset="0"/>
                          <a:cs typeface="Dreaming Outloud Pro" panose="03050502040302030504" pitchFamily="66" charset="0"/>
                        </a:rPr>
                        <a:t>magnesium oxide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t>Most Entropy, these are the smallest particles.  </a:t>
                      </a:r>
                      <a:b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br>
                      <a: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t>They are the least organized because they </a:t>
                      </a:r>
                      <a:b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br>
                      <a: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t>only hold </a:t>
                      </a:r>
                      <a:r>
                        <a:rPr lang="en-US" sz="2400" b="1" u="sng" dirty="0">
                          <a:solidFill>
                            <a:schemeClr val="tx1">
                              <a:lumMod val="95000"/>
                              <a:lumOff val="5000"/>
                            </a:schemeClr>
                          </a:solidFill>
                          <a:latin typeface="Dreaming Outloud Pro" panose="03050502040302030504" pitchFamily="66" charset="0"/>
                          <a:cs typeface="Dreaming Outloud Pro" panose="03050502040302030504" pitchFamily="66" charset="0"/>
                        </a:rPr>
                        <a:t>two</a:t>
                      </a:r>
                      <a:r>
                        <a:rPr lang="en-US" sz="2400" b="1" dirty="0">
                          <a:solidFill>
                            <a:schemeClr val="tx1">
                              <a:lumMod val="95000"/>
                              <a:lumOff val="5000"/>
                            </a:schemeClr>
                          </a:solidFill>
                          <a:latin typeface="Dreaming Outloud Pro" panose="03050502040302030504" pitchFamily="66" charset="0"/>
                          <a:cs typeface="Dreaming Outloud Pro" panose="03050502040302030504" pitchFamily="66" charset="0"/>
                        </a:rPr>
                        <a:t> ions together.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8347846"/>
                  </a:ext>
                </a:extLst>
              </a:tr>
              <a:tr h="1920233">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000" dirty="0">
                          <a:solidFill>
                            <a:srgbClr val="FF0000"/>
                          </a:solidFill>
                          <a:latin typeface="Dreaming Outloud Pro" panose="03050502040302030504" pitchFamily="66" charset="0"/>
                          <a:cs typeface="Dreaming Outloud Pro" panose="03050502040302030504" pitchFamily="66" charset="0"/>
                        </a:rPr>
                        <a:t>C</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12</a:t>
                      </a:r>
                      <a:r>
                        <a:rPr lang="en-US" altLang="en-US" sz="4000" dirty="0">
                          <a:solidFill>
                            <a:srgbClr val="FF0000"/>
                          </a:solidFill>
                          <a:latin typeface="Dreaming Outloud Pro" panose="03050502040302030504" pitchFamily="66" charset="0"/>
                          <a:cs typeface="Dreaming Outloud Pro" panose="03050502040302030504" pitchFamily="66" charset="0"/>
                        </a:rPr>
                        <a:t>H</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22</a:t>
                      </a:r>
                      <a:r>
                        <a:rPr lang="en-US" altLang="en-US" sz="4000" dirty="0">
                          <a:solidFill>
                            <a:srgbClr val="FF0000"/>
                          </a:solidFill>
                          <a:latin typeface="Dreaming Outloud Pro" panose="03050502040302030504" pitchFamily="66" charset="0"/>
                          <a:cs typeface="Dreaming Outloud Pro" panose="03050502040302030504" pitchFamily="66" charset="0"/>
                        </a:rPr>
                        <a:t>O</a:t>
                      </a:r>
                      <a:r>
                        <a:rPr lang="en-US" altLang="en-US" sz="4000" baseline="-25000" dirty="0">
                          <a:solidFill>
                            <a:srgbClr val="FF0000"/>
                          </a:solidFill>
                          <a:latin typeface="Dreaming Outloud Pro" panose="03050502040302030504" pitchFamily="66" charset="0"/>
                          <a:cs typeface="Dreaming Outloud Pro" panose="03050502040302030504" pitchFamily="66" charset="0"/>
                        </a:rPr>
                        <a:t>11</a:t>
                      </a:r>
                    </a:p>
                    <a:p>
                      <a:pPr algn="ctr" eaLnBrk="1" hangingPunct="1">
                        <a:spcBef>
                          <a:spcPct val="0"/>
                        </a:spcBef>
                        <a:buFontTx/>
                        <a:buNone/>
                      </a:pPr>
                      <a:r>
                        <a:rPr lang="en-US" altLang="en-US" sz="2400" dirty="0">
                          <a:solidFill>
                            <a:srgbClr val="FF0000"/>
                          </a:solidFill>
                          <a:latin typeface="Dreaming Outloud Pro" panose="03050502040302030504" pitchFamily="66" charset="0"/>
                          <a:cs typeface="Dreaming Outloud Pro" panose="03050502040302030504" pitchFamily="66" charset="0"/>
                        </a:rPr>
                        <a:t>Sucrose (sugar)</a:t>
                      </a:r>
                      <a:endParaRPr lang="en-US" altLang="en-US" sz="2400" baseline="-25000" dirty="0">
                        <a:solidFill>
                          <a:srgbClr val="FF0000"/>
                        </a:solidFill>
                        <a:latin typeface="Dreaming Outloud Pro" panose="03050502040302030504" pitchFamily="66" charset="0"/>
                        <a:cs typeface="Dreaming Outloud Pro" panose="03050502040302030504" pitchFamily="66"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dirty="0">
                          <a:solidFill>
                            <a:srgbClr val="FF0000"/>
                          </a:solidFill>
                          <a:latin typeface="Dreaming Outloud Pro" panose="03050502040302030504" pitchFamily="66" charset="0"/>
                          <a:cs typeface="Dreaming Outloud Pro" panose="03050502040302030504" pitchFamily="66" charset="0"/>
                        </a:rPr>
                        <a:t>Least Entropy, these are the largest particles.  </a:t>
                      </a:r>
                      <a:br>
                        <a:rPr lang="en-US" altLang="en-US" sz="2400" b="1" dirty="0">
                          <a:solidFill>
                            <a:srgbClr val="FF0000"/>
                          </a:solidFill>
                          <a:latin typeface="Dreaming Outloud Pro" panose="03050502040302030504" pitchFamily="66" charset="0"/>
                          <a:cs typeface="Dreaming Outloud Pro" panose="03050502040302030504" pitchFamily="66" charset="0"/>
                        </a:rPr>
                      </a:br>
                      <a:r>
                        <a:rPr lang="en-US" altLang="en-US" sz="2400" b="1" dirty="0">
                          <a:solidFill>
                            <a:srgbClr val="FF0000"/>
                          </a:solidFill>
                          <a:latin typeface="Dreaming Outloud Pro" panose="03050502040302030504" pitchFamily="66" charset="0"/>
                          <a:cs typeface="Dreaming Outloud Pro" panose="03050502040302030504" pitchFamily="66" charset="0"/>
                        </a:rPr>
                        <a:t>They are the MOST organized because they </a:t>
                      </a:r>
                      <a:br>
                        <a:rPr lang="en-US" altLang="en-US" sz="2400" b="1" dirty="0">
                          <a:solidFill>
                            <a:srgbClr val="FF0000"/>
                          </a:solidFill>
                          <a:latin typeface="Dreaming Outloud Pro" panose="03050502040302030504" pitchFamily="66" charset="0"/>
                          <a:cs typeface="Dreaming Outloud Pro" panose="03050502040302030504" pitchFamily="66" charset="0"/>
                        </a:rPr>
                      </a:br>
                      <a:r>
                        <a:rPr lang="en-US" altLang="en-US" sz="2400" b="1" dirty="0">
                          <a:solidFill>
                            <a:srgbClr val="FF0000"/>
                          </a:solidFill>
                          <a:latin typeface="Dreaming Outloud Pro" panose="03050502040302030504" pitchFamily="66" charset="0"/>
                          <a:cs typeface="Dreaming Outloud Pro" panose="03050502040302030504" pitchFamily="66" charset="0"/>
                        </a:rPr>
                        <a:t>hold </a:t>
                      </a:r>
                      <a:r>
                        <a:rPr lang="en-US" altLang="en-US" sz="2400" b="1" u="sng" dirty="0">
                          <a:solidFill>
                            <a:srgbClr val="FF0000"/>
                          </a:solidFill>
                          <a:latin typeface="Dreaming Outloud Pro" panose="03050502040302030504" pitchFamily="66" charset="0"/>
                          <a:cs typeface="Dreaming Outloud Pro" panose="03050502040302030504" pitchFamily="66" charset="0"/>
                        </a:rPr>
                        <a:t>45</a:t>
                      </a:r>
                      <a:r>
                        <a:rPr lang="en-US" altLang="en-US" sz="2400" b="1" dirty="0">
                          <a:solidFill>
                            <a:srgbClr val="FF0000"/>
                          </a:solidFill>
                          <a:latin typeface="Dreaming Outloud Pro" panose="03050502040302030504" pitchFamily="66" charset="0"/>
                          <a:cs typeface="Dreaming Outloud Pro" panose="03050502040302030504" pitchFamily="66" charset="0"/>
                        </a:rPr>
                        <a:t> atoms together.</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6844098"/>
                  </a:ext>
                </a:extLst>
              </a:tr>
            </a:tbl>
          </a:graphicData>
        </a:graphic>
      </p:graphicFrame>
    </p:spTree>
    <p:extLst>
      <p:ext uri="{BB962C8B-B14F-4D97-AF65-F5344CB8AC3E}">
        <p14:creationId xmlns:p14="http://schemas.microsoft.com/office/powerpoint/2010/main" val="10139397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Box 1"/>
          <p:cNvSpPr txBox="1">
            <a:spLocks noChangeArrowheads="1"/>
          </p:cNvSpPr>
          <p:nvPr/>
        </p:nvSpPr>
        <p:spPr bwMode="auto">
          <a:xfrm>
            <a:off x="20392" y="28977"/>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4400" dirty="0">
                <a:solidFill>
                  <a:srgbClr val="FF0000"/>
                </a:solidFill>
              </a:rPr>
              <a:t>Which is more likely – </a:t>
            </a:r>
            <a:br>
              <a:rPr lang="en-US" altLang="en-US" sz="4400" dirty="0">
                <a:solidFill>
                  <a:srgbClr val="FF0000"/>
                </a:solidFill>
              </a:rPr>
            </a:br>
            <a:r>
              <a:rPr lang="en-US" altLang="en-US" sz="4400" dirty="0">
                <a:solidFill>
                  <a:srgbClr val="FF0000"/>
                </a:solidFill>
              </a:rPr>
              <a:t>boulders crumbling, or </a:t>
            </a:r>
            <a:br>
              <a:rPr lang="en-US" altLang="en-US" sz="4400" dirty="0">
                <a:solidFill>
                  <a:srgbClr val="FF0000"/>
                </a:solidFill>
              </a:rPr>
            </a:br>
            <a:r>
              <a:rPr lang="en-US" altLang="en-US" sz="4400" dirty="0">
                <a:solidFill>
                  <a:srgbClr val="FF0000"/>
                </a:solidFill>
              </a:rPr>
              <a:t>pebbles reforming big rocks?</a:t>
            </a:r>
          </a:p>
        </p:txBody>
      </p:sp>
      <p:pic>
        <p:nvPicPr>
          <p:cNvPr id="142339" name="Picture 2" descr="http://www.myknownbuzz.com/wp-content/uploads/2011/09/Big-Rock-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 y="3473003"/>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4" descr="http://www.luckydogwms.com/lucky_dog_blog/ianMaxRock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5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2341" name="Straight Arrow Connector 7"/>
          <p:cNvCxnSpPr>
            <a:cxnSpLocks noChangeShapeType="1"/>
          </p:cNvCxnSpPr>
          <p:nvPr/>
        </p:nvCxnSpPr>
        <p:spPr bwMode="auto">
          <a:xfrm flipH="1" flipV="1">
            <a:off x="2702417" y="4371975"/>
            <a:ext cx="4381500" cy="1085850"/>
          </a:xfrm>
          <a:prstGeom prst="straightConnector1">
            <a:avLst/>
          </a:prstGeom>
          <a:noFill/>
          <a:ln w="88900" algn="ctr">
            <a:solidFill>
              <a:srgbClr val="FF0000"/>
            </a:solidFill>
            <a:round/>
            <a:headEnd/>
            <a:tailEnd type="arrow" w="med" len="me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cxnSp>
      <p:sp>
        <p:nvSpPr>
          <p:cNvPr id="142342" name="Line 8"/>
          <p:cNvSpPr>
            <a:spLocks noChangeShapeType="1"/>
          </p:cNvSpPr>
          <p:nvPr/>
        </p:nvSpPr>
        <p:spPr bwMode="auto">
          <a:xfrm>
            <a:off x="2382592" y="5076825"/>
            <a:ext cx="4419600" cy="76200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1"/>
          <p:cNvSpPr txBox="1">
            <a:spLocks noChangeArrowheads="1"/>
          </p:cNvSpPr>
          <p:nvPr/>
        </p:nvSpPr>
        <p:spPr bwMode="auto">
          <a:xfrm>
            <a:off x="0" y="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600" dirty="0">
                <a:solidFill>
                  <a:srgbClr val="800080"/>
                </a:solidFill>
                <a:latin typeface="Times New Roman" panose="02020603050405020304" pitchFamily="18" charset="0"/>
                <a:cs typeface="Times New Roman" panose="02020603050405020304" pitchFamily="18" charset="0"/>
              </a:rPr>
              <a:t>124.  If mountains crumble to </a:t>
            </a:r>
            <a:br>
              <a:rPr lang="en-US" altLang="en-US" sz="3600" dirty="0">
                <a:solidFill>
                  <a:srgbClr val="800080"/>
                </a:solidFill>
                <a:latin typeface="Times New Roman" panose="02020603050405020304" pitchFamily="18" charset="0"/>
                <a:cs typeface="Times New Roman" panose="02020603050405020304" pitchFamily="18" charset="0"/>
              </a:rPr>
            </a:br>
            <a:r>
              <a:rPr lang="en-US" altLang="en-US" sz="3600" dirty="0">
                <a:solidFill>
                  <a:srgbClr val="800080"/>
                </a:solidFill>
                <a:latin typeface="Times New Roman" panose="02020603050405020304" pitchFamily="18" charset="0"/>
                <a:cs typeface="Times New Roman" panose="02020603050405020304" pitchFamily="18" charset="0"/>
              </a:rPr>
              <a:t>         the sea, there will still be </a:t>
            </a:r>
            <a:br>
              <a:rPr lang="en-US" altLang="en-US" sz="3600" dirty="0">
                <a:solidFill>
                  <a:srgbClr val="800080"/>
                </a:solidFill>
                <a:latin typeface="Times New Roman" panose="02020603050405020304" pitchFamily="18" charset="0"/>
                <a:cs typeface="Times New Roman" panose="02020603050405020304" pitchFamily="18" charset="0"/>
              </a:rPr>
            </a:br>
            <a:r>
              <a:rPr lang="en-US" altLang="en-US" sz="3600" dirty="0">
                <a:solidFill>
                  <a:srgbClr val="800080"/>
                </a:solidFill>
                <a:latin typeface="Times New Roman" panose="02020603050405020304" pitchFamily="18" charset="0"/>
                <a:cs typeface="Times New Roman" panose="02020603050405020304" pitchFamily="18" charset="0"/>
              </a:rPr>
              <a:t>         you &amp; me. </a:t>
            </a:r>
            <a:br>
              <a:rPr lang="en-US" altLang="en-US" sz="1800" dirty="0">
                <a:solidFill>
                  <a:srgbClr val="800080"/>
                </a:solidFill>
                <a:latin typeface="Times New Roman" panose="02020603050405020304" pitchFamily="18" charset="0"/>
                <a:cs typeface="Times New Roman" panose="02020603050405020304" pitchFamily="18" charset="0"/>
              </a:rPr>
            </a:br>
            <a:r>
              <a:rPr lang="en-US" altLang="en-US" sz="1800" dirty="0">
                <a:solidFill>
                  <a:srgbClr val="800080"/>
                </a:solidFill>
                <a:latin typeface="Times New Roman" panose="02020603050405020304" pitchFamily="18" charset="0"/>
                <a:cs typeface="Times New Roman" panose="02020603050405020304" pitchFamily="18" charset="0"/>
              </a:rPr>
              <a:t>                  (from Thank You, by Led Zeppelin)</a:t>
            </a:r>
            <a:r>
              <a:rPr lang="en-US" altLang="en-US" sz="1800" dirty="0">
                <a:solidFill>
                  <a:srgbClr val="FF0000"/>
                </a:solidFill>
                <a:latin typeface="Times New Roman" panose="02020603050405020304" pitchFamily="18" charset="0"/>
                <a:cs typeface="Times New Roman" panose="02020603050405020304" pitchFamily="18" charset="0"/>
              </a:rPr>
              <a:t> </a:t>
            </a: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br>
              <a:rPr lang="en-US" altLang="en-US" sz="1800" dirty="0">
                <a:solidFill>
                  <a:srgbClr val="FF0000"/>
                </a:solidFill>
                <a:latin typeface="Times New Roman" panose="02020603050405020304" pitchFamily="18" charset="0"/>
                <a:cs typeface="Times New Roman" panose="02020603050405020304" pitchFamily="18" charset="0"/>
              </a:rPr>
            </a:br>
            <a:r>
              <a:rPr lang="en-US" altLang="en-US" dirty="0">
                <a:solidFill>
                  <a:srgbClr val="FF0000"/>
                </a:solidFill>
                <a:latin typeface="Times New Roman" panose="02020603050405020304" pitchFamily="18" charset="0"/>
                <a:cs typeface="Times New Roman" panose="02020603050405020304" pitchFamily="18" charset="0"/>
              </a:rPr>
              <a:t>125.  </a:t>
            </a:r>
            <a:r>
              <a:rPr lang="en-US" altLang="en-US" i="1" dirty="0">
                <a:solidFill>
                  <a:srgbClr val="FF0000"/>
                </a:solidFill>
                <a:latin typeface="Times New Roman" panose="02020603050405020304" pitchFamily="18" charset="0"/>
                <a:cs typeface="Times New Roman" panose="02020603050405020304" pitchFamily="18" charset="0"/>
              </a:rPr>
              <a:t>From the NYS Curriculum:</a:t>
            </a:r>
          </a:p>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Systems in nature tend to undergo changes</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         toward lower energy and higher entropy</a:t>
            </a:r>
            <a:r>
              <a:rPr lang="en-US" altLang="en-US" dirty="0">
                <a:solidFill>
                  <a:srgbClr val="FF0000"/>
                </a:solidFill>
                <a:latin typeface="Times New Roman" panose="02020603050405020304" pitchFamily="18" charset="0"/>
                <a:cs typeface="Times New Roman" panose="02020603050405020304" pitchFamily="18" charset="0"/>
              </a:rPr>
              <a:t>.              </a:t>
            </a:r>
            <a:br>
              <a:rPr lang="en-US" altLang="en-US" sz="1800" dirty="0">
                <a:solidFill>
                  <a:srgbClr val="000099"/>
                </a:solidFill>
                <a:latin typeface="Times New Roman" panose="02020603050405020304" pitchFamily="18" charset="0"/>
                <a:cs typeface="Times New Roman" panose="02020603050405020304" pitchFamily="18" charset="0"/>
              </a:rPr>
            </a:br>
            <a:br>
              <a:rPr lang="en-US" altLang="en-US" sz="1800" dirty="0">
                <a:solidFill>
                  <a:srgbClr val="000099"/>
                </a:solidFill>
                <a:latin typeface="Times New Roman" panose="02020603050405020304" pitchFamily="18" charset="0"/>
                <a:cs typeface="Times New Roman" panose="02020603050405020304" pitchFamily="18" charset="0"/>
              </a:rPr>
            </a:br>
            <a:br>
              <a:rPr lang="en-US" altLang="en-US" sz="1800" dirty="0">
                <a:solidFill>
                  <a:srgbClr val="000099"/>
                </a:solidFill>
                <a:latin typeface="Times New Roman" panose="02020603050405020304" pitchFamily="18" charset="0"/>
                <a:cs typeface="Times New Roman" panose="02020603050405020304" pitchFamily="18" charset="0"/>
              </a:rPr>
            </a:br>
            <a:endParaRPr lang="en-US" altLang="en-US" sz="18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descr="Led Zeppelin | Disney Fanon Wiki | Fandom">
            <a:extLst>
              <a:ext uri="{FF2B5EF4-FFF2-40B4-BE49-F238E27FC236}">
                <a16:creationId xmlns:a16="http://schemas.microsoft.com/office/drawing/2014/main" id="{B0356600-60FD-5E0A-EB67-BDFDC06FA3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4" r="21795"/>
          <a:stretch/>
        </p:blipFill>
        <p:spPr bwMode="auto">
          <a:xfrm>
            <a:off x="5867400" y="0"/>
            <a:ext cx="3276601" cy="3631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23823"/>
          </a:xfrm>
          <a:prstGeom prst="rect">
            <a:avLst/>
          </a:prstGeom>
          <a:noFill/>
        </p:spPr>
        <p:txBody>
          <a:bodyPr wrap="square" rtlCol="0">
            <a:spAutoFit/>
          </a:bodyPr>
          <a:lstStyle/>
          <a:p>
            <a:pPr algn="ctr" eaLnBrk="1" fontAlgn="auto" hangingPunct="1">
              <a:spcBef>
                <a:spcPts val="0"/>
              </a:spcBef>
              <a:spcAft>
                <a:spcPts val="0"/>
              </a:spcAft>
            </a:pPr>
            <a:r>
              <a:rPr lang="en-US" sz="5400" dirty="0">
                <a:solidFill>
                  <a:srgbClr val="FF0000"/>
                </a:solidFill>
                <a:latin typeface="Times New Roman" panose="02020603050405020304" pitchFamily="18" charset="0"/>
                <a:cs typeface="Times New Roman" panose="02020603050405020304" pitchFamily="18" charset="0"/>
              </a:rPr>
              <a:t>2H</a:t>
            </a:r>
            <a:r>
              <a:rPr lang="en-US" sz="5400" baseline="-25000" dirty="0">
                <a:solidFill>
                  <a:srgbClr val="FF0000"/>
                </a:solidFill>
                <a:latin typeface="Times New Roman" panose="02020603050405020304" pitchFamily="18" charset="0"/>
                <a:cs typeface="Times New Roman" panose="02020603050405020304" pitchFamily="18" charset="0"/>
              </a:rPr>
              <a:t>2(G)</a:t>
            </a:r>
            <a:r>
              <a:rPr lang="en-US" sz="5400" dirty="0">
                <a:solidFill>
                  <a:srgbClr val="FF0000"/>
                </a:solidFill>
                <a:latin typeface="Times New Roman" panose="02020603050405020304" pitchFamily="18" charset="0"/>
                <a:cs typeface="Times New Roman" panose="02020603050405020304" pitchFamily="18" charset="0"/>
              </a:rPr>
              <a:t> + C</a:t>
            </a:r>
            <a:r>
              <a:rPr lang="en-US" sz="5400" baseline="-25000" dirty="0">
                <a:solidFill>
                  <a:srgbClr val="FF0000"/>
                </a:solidFill>
                <a:latin typeface="Times New Roman" panose="02020603050405020304" pitchFamily="18" charset="0"/>
                <a:cs typeface="Times New Roman" panose="02020603050405020304" pitchFamily="18" charset="0"/>
              </a:rPr>
              <a:t>(S)  </a:t>
            </a:r>
            <a:r>
              <a:rPr lang="en-US" sz="5400" b="1" i="0" dirty="0">
                <a:solidFill>
                  <a:srgbClr val="FF0000"/>
                </a:solidFill>
                <a:effectLst/>
                <a:latin typeface="Times New Roman" panose="02020603050405020304" pitchFamily="18" charset="0"/>
                <a:cs typeface="Times New Roman" panose="02020603050405020304" pitchFamily="18" charset="0"/>
              </a:rPr>
              <a:t>⇌</a:t>
            </a:r>
            <a:r>
              <a:rPr lang="en-US" sz="5400" dirty="0">
                <a:solidFill>
                  <a:srgbClr val="FF0000"/>
                </a:solidFill>
                <a:latin typeface="Times New Roman" panose="02020603050405020304" pitchFamily="18" charset="0"/>
                <a:cs typeface="Times New Roman" panose="02020603050405020304" pitchFamily="18" charset="0"/>
              </a:rPr>
              <a:t>  CH</a:t>
            </a:r>
            <a:r>
              <a:rPr lang="en-US" sz="5400" baseline="-25000" dirty="0">
                <a:solidFill>
                  <a:srgbClr val="FF0000"/>
                </a:solidFill>
                <a:latin typeface="Times New Roman" panose="02020603050405020304" pitchFamily="18" charset="0"/>
                <a:cs typeface="Times New Roman" panose="02020603050405020304" pitchFamily="18" charset="0"/>
              </a:rPr>
              <a:t>4(G)</a:t>
            </a:r>
          </a:p>
          <a:p>
            <a:pPr eaLnBrk="1" fontAlgn="auto" hangingPunct="1">
              <a:spcBef>
                <a:spcPts val="0"/>
              </a:spcBef>
              <a:spcAft>
                <a:spcPts val="0"/>
              </a:spcAft>
            </a:pPr>
            <a:endParaRPr lang="en-US" sz="4950" baseline="-25000"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pPr>
            <a:r>
              <a:rPr lang="en-US" sz="4400" dirty="0">
                <a:solidFill>
                  <a:prstClr val="black">
                    <a:lumMod val="95000"/>
                    <a:lumOff val="5000"/>
                  </a:prstClr>
                </a:solidFill>
                <a:latin typeface="Times New Roman" panose="02020603050405020304" pitchFamily="18" charset="0"/>
                <a:cs typeface="Times New Roman" panose="02020603050405020304" pitchFamily="18" charset="0"/>
              </a:rPr>
              <a:t>What’s equal in a dynamic equilibrium?  </a:t>
            </a:r>
            <a:br>
              <a:rPr lang="en-US" sz="4950" dirty="0">
                <a:solidFill>
                  <a:prstClr val="black">
                    <a:lumMod val="95000"/>
                    <a:lumOff val="5000"/>
                  </a:prstClr>
                </a:solidFill>
                <a:latin typeface="Times New Roman" panose="02020603050405020304" pitchFamily="18" charset="0"/>
                <a:cs typeface="Times New Roman" panose="02020603050405020304" pitchFamily="18" charset="0"/>
              </a:rPr>
            </a:br>
            <a:r>
              <a:rPr lang="en-US" sz="3600" i="1" dirty="0">
                <a:solidFill>
                  <a:srgbClr val="FF0000"/>
                </a:solidFill>
                <a:latin typeface="Times New Roman" panose="02020603050405020304" pitchFamily="18" charset="0"/>
                <a:cs typeface="Times New Roman" panose="02020603050405020304" pitchFamily="18" charset="0"/>
              </a:rPr>
              <a:t>(Mass, liters, density, what?)  </a:t>
            </a:r>
            <a:endParaRPr lang="en-US" sz="495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28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05608"/>
          </a:xfrm>
          <a:prstGeom prst="rect">
            <a:avLst/>
          </a:prstGeom>
          <a:noFill/>
        </p:spPr>
        <p:txBody>
          <a:bodyPr>
            <a:spAutoFit/>
          </a:bodyPr>
          <a:lstStyle/>
          <a:p>
            <a:pPr algn="ctr" eaLnBrk="1" hangingPunct="1">
              <a:defRPr/>
            </a:pPr>
            <a:r>
              <a:rPr lang="en-US" sz="3600" dirty="0">
                <a:latin typeface="Times New Roman" panose="02020603050405020304" pitchFamily="18" charset="0"/>
                <a:cs typeface="Times New Roman" panose="02020603050405020304" pitchFamily="18" charset="0"/>
              </a:rPr>
              <a:t>CH</a:t>
            </a:r>
            <a:r>
              <a:rPr lang="en-US" sz="3600" baseline="-25000" dirty="0">
                <a:latin typeface="Times New Roman" panose="02020603050405020304" pitchFamily="18" charset="0"/>
                <a:cs typeface="Times New Roman" panose="02020603050405020304" pitchFamily="18" charset="0"/>
              </a:rPr>
              <a:t>4(G)</a:t>
            </a:r>
            <a:r>
              <a:rPr lang="en-US" sz="3600" dirty="0">
                <a:latin typeface="Times New Roman" panose="02020603050405020304" pitchFamily="18" charset="0"/>
                <a:cs typeface="Times New Roman" panose="02020603050405020304" pitchFamily="18" charset="0"/>
              </a:rPr>
              <a:t> + 2O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2H</a:t>
            </a:r>
            <a:r>
              <a:rPr lang="en-US" sz="3600" baseline="-25000" dirty="0">
                <a:latin typeface="Times New Roman" panose="02020603050405020304" pitchFamily="18" charset="0"/>
                <a:cs typeface="Times New Roman" panose="02020603050405020304" pitchFamily="18" charset="0"/>
              </a:rPr>
              <a:t>2</a:t>
            </a:r>
            <a:r>
              <a:rPr lang="en-US" sz="3600" dirty="0">
                <a:latin typeface="Times New Roman" panose="02020603050405020304" pitchFamily="18" charset="0"/>
                <a:cs typeface="Times New Roman" panose="02020603050405020304" pitchFamily="18" charset="0"/>
              </a:rPr>
              <a:t>O</a:t>
            </a:r>
            <a:r>
              <a:rPr lang="en-US" sz="3600" baseline="-25000" dirty="0">
                <a:latin typeface="Times New Roman" panose="02020603050405020304" pitchFamily="18" charset="0"/>
                <a:cs typeface="Times New Roman" panose="02020603050405020304" pitchFamily="18" charset="0"/>
              </a:rPr>
              <a:t>(G)</a:t>
            </a:r>
            <a:r>
              <a:rPr lang="en-US" sz="3600" dirty="0">
                <a:latin typeface="Times New Roman" panose="02020603050405020304" pitchFamily="18" charset="0"/>
                <a:cs typeface="Times New Roman" panose="02020603050405020304" pitchFamily="18" charset="0"/>
              </a:rPr>
              <a:t> + CO</a:t>
            </a:r>
            <a:r>
              <a:rPr lang="en-US" sz="3600" baseline="-25000" dirty="0">
                <a:latin typeface="Times New Roman" panose="02020603050405020304" pitchFamily="18" charset="0"/>
                <a:cs typeface="Times New Roman" panose="02020603050405020304" pitchFamily="18" charset="0"/>
              </a:rPr>
              <a:t>2(G)</a:t>
            </a:r>
            <a:r>
              <a:rPr lang="en-US" sz="3600" dirty="0">
                <a:latin typeface="Times New Roman" panose="02020603050405020304" pitchFamily="18" charset="0"/>
                <a:cs typeface="Times New Roman" panose="02020603050405020304" pitchFamily="18" charset="0"/>
              </a:rPr>
              <a:t> + energy</a:t>
            </a:r>
          </a:p>
          <a:p>
            <a:pPr eaLnBrk="1" hangingPunct="1">
              <a:lnSpc>
                <a:spcPct val="119000"/>
              </a:lnSpc>
              <a:spcBef>
                <a:spcPts val="0"/>
              </a:spcBef>
              <a:spcAft>
                <a:spcPts val="600"/>
              </a:spcAft>
              <a:defRPr/>
            </a:pPr>
            <a:endParaRPr lang="en-US" sz="2000" dirty="0">
              <a:latin typeface="Tahoma" panose="020B0604030504040204" pitchFamily="34" charset="0"/>
              <a:cs typeface="Tahoma" panose="020B0604030504040204" pitchFamily="34" charset="0"/>
            </a:endParaRPr>
          </a:p>
          <a:p>
            <a:pPr eaLnBrk="1" hangingPunct="1">
              <a:lnSpc>
                <a:spcPct val="119000"/>
              </a:lnSpc>
              <a:spcBef>
                <a:spcPts val="0"/>
              </a:spcBef>
              <a:spcAft>
                <a:spcPts val="600"/>
              </a:spcAft>
              <a:defRPr/>
            </a:pPr>
            <a:r>
              <a:rPr lang="en-US" sz="3200" b="1" dirty="0">
                <a:solidFill>
                  <a:srgbClr val="7030A0"/>
                </a:solidFill>
                <a:latin typeface="Times New Roman" panose="02020603050405020304" pitchFamily="18" charset="0"/>
                <a:cs typeface="Times New Roman" panose="02020603050405020304" pitchFamily="18" charset="0"/>
              </a:rPr>
              <a:t>12.  Why is this chemical </a:t>
            </a:r>
            <a:br>
              <a:rPr lang="en-US" sz="3200" b="1" dirty="0">
                <a:solidFill>
                  <a:srgbClr val="7030A0"/>
                </a:solidFill>
                <a:latin typeface="Times New Roman" panose="02020603050405020304" pitchFamily="18" charset="0"/>
                <a:cs typeface="Times New Roman" panose="02020603050405020304" pitchFamily="18" charset="0"/>
              </a:rPr>
            </a:br>
            <a:r>
              <a:rPr lang="en-US" sz="3200" b="1" dirty="0">
                <a:solidFill>
                  <a:srgbClr val="7030A0"/>
                </a:solidFill>
                <a:latin typeface="Times New Roman" panose="02020603050405020304" pitchFamily="18" charset="0"/>
                <a:cs typeface="Times New Roman" panose="02020603050405020304" pitchFamily="18" charset="0"/>
              </a:rPr>
              <a:t>       reaction irreversible? </a:t>
            </a:r>
            <a:br>
              <a:rPr lang="en-US" sz="32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br>
              <a:rPr lang="en-US" sz="3200" b="1"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In high school most chemical </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reactions are “irreversible” because the energy required to go backwards is just not available.  Once the heat comes out of this combustion, that energy is emitted to the Universe and won’t “come back”.  Also, heat will not make this go backwards, it would take electricity and catalysts to reverse this. It is reversible, but it can’t go backwards by itself.  </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Like that rock – it won’t go back up the hill by itself.  </a:t>
            </a:r>
            <a:endParaRPr lang="en-US" sz="3200" dirty="0">
              <a:latin typeface="Times New Roman" panose="02020603050405020304" pitchFamily="18" charset="0"/>
              <a:cs typeface="Times New Roman" panose="02020603050405020304" pitchFamily="18" charset="0"/>
            </a:endParaRPr>
          </a:p>
        </p:txBody>
      </p:sp>
      <p:pic>
        <p:nvPicPr>
          <p:cNvPr id="1028" name="Picture 4" descr="Money is a Boulder of Potent Potential – Stories to Life">
            <a:extLst>
              <a:ext uri="{FF2B5EF4-FFF2-40B4-BE49-F238E27FC236}">
                <a16:creationId xmlns:a16="http://schemas.microsoft.com/office/drawing/2014/main" id="{C5600518-D730-99F2-15D8-044004F95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560" y="7620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6943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63253"/>
          </a:xfrm>
          <a:prstGeom prst="rect">
            <a:avLst/>
          </a:prstGeom>
          <a:noFill/>
        </p:spPr>
        <p:txBody>
          <a:bodyPr wrap="square" rtlCol="0">
            <a:spAutoFit/>
          </a:bodyPr>
          <a:lstStyle/>
          <a:p>
            <a:pPr algn="ctr" eaLnBrk="1" fontAlgn="auto" hangingPunct="1">
              <a:spcBef>
                <a:spcPts val="0"/>
              </a:spcBef>
              <a:spcAft>
                <a:spcPts val="0"/>
              </a:spcAft>
            </a:pPr>
            <a:r>
              <a:rPr lang="en-US" sz="5400" dirty="0">
                <a:solidFill>
                  <a:srgbClr val="FF0000"/>
                </a:solidFill>
                <a:latin typeface="Times New Roman" panose="02020603050405020304" pitchFamily="18" charset="0"/>
                <a:cs typeface="Times New Roman" panose="02020603050405020304" pitchFamily="18" charset="0"/>
              </a:rPr>
              <a:t>2H</a:t>
            </a:r>
            <a:r>
              <a:rPr lang="en-US" sz="5400" baseline="-25000" dirty="0">
                <a:solidFill>
                  <a:srgbClr val="FF0000"/>
                </a:solidFill>
                <a:latin typeface="Times New Roman" panose="02020603050405020304" pitchFamily="18" charset="0"/>
                <a:cs typeface="Times New Roman" panose="02020603050405020304" pitchFamily="18" charset="0"/>
              </a:rPr>
              <a:t>2(G)</a:t>
            </a:r>
            <a:r>
              <a:rPr lang="en-US" sz="5400" dirty="0">
                <a:solidFill>
                  <a:srgbClr val="FF0000"/>
                </a:solidFill>
                <a:latin typeface="Times New Roman" panose="02020603050405020304" pitchFamily="18" charset="0"/>
                <a:cs typeface="Times New Roman" panose="02020603050405020304" pitchFamily="18" charset="0"/>
              </a:rPr>
              <a:t> + C</a:t>
            </a:r>
            <a:r>
              <a:rPr lang="en-US" sz="5400" baseline="-25000" dirty="0">
                <a:solidFill>
                  <a:srgbClr val="FF0000"/>
                </a:solidFill>
                <a:latin typeface="Times New Roman" panose="02020603050405020304" pitchFamily="18" charset="0"/>
                <a:cs typeface="Times New Roman" panose="02020603050405020304" pitchFamily="18" charset="0"/>
              </a:rPr>
              <a:t>(S)  </a:t>
            </a:r>
            <a:r>
              <a:rPr lang="en-US" sz="5400" b="1" i="0" dirty="0">
                <a:solidFill>
                  <a:srgbClr val="FF0000"/>
                </a:solidFill>
                <a:effectLst/>
                <a:latin typeface="Times New Roman" panose="02020603050405020304" pitchFamily="18" charset="0"/>
                <a:cs typeface="Times New Roman" panose="02020603050405020304" pitchFamily="18" charset="0"/>
              </a:rPr>
              <a:t>⇌</a:t>
            </a:r>
            <a:r>
              <a:rPr lang="en-US" sz="5400" dirty="0">
                <a:solidFill>
                  <a:srgbClr val="FF0000"/>
                </a:solidFill>
                <a:latin typeface="Times New Roman" panose="02020603050405020304" pitchFamily="18" charset="0"/>
                <a:cs typeface="Times New Roman" panose="02020603050405020304" pitchFamily="18" charset="0"/>
              </a:rPr>
              <a:t>  CH</a:t>
            </a:r>
            <a:r>
              <a:rPr lang="en-US" sz="5400" baseline="-25000" dirty="0">
                <a:solidFill>
                  <a:srgbClr val="FF0000"/>
                </a:solidFill>
                <a:latin typeface="Times New Roman" panose="02020603050405020304" pitchFamily="18" charset="0"/>
                <a:cs typeface="Times New Roman" panose="02020603050405020304" pitchFamily="18" charset="0"/>
              </a:rPr>
              <a:t>4(G)</a:t>
            </a:r>
          </a:p>
          <a:p>
            <a:pPr eaLnBrk="1" fontAlgn="auto" hangingPunct="1">
              <a:spcBef>
                <a:spcPts val="0"/>
              </a:spcBef>
              <a:spcAft>
                <a:spcPts val="0"/>
              </a:spcAft>
            </a:pPr>
            <a:endParaRPr lang="en-US" sz="4950" baseline="-25000"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pPr>
            <a:r>
              <a:rPr lang="en-US" sz="4400" dirty="0">
                <a:solidFill>
                  <a:prstClr val="black">
                    <a:lumMod val="95000"/>
                    <a:lumOff val="5000"/>
                  </a:prstClr>
                </a:solidFill>
                <a:latin typeface="Times New Roman" panose="02020603050405020304" pitchFamily="18" charset="0"/>
                <a:cs typeface="Times New Roman" panose="02020603050405020304" pitchFamily="18" charset="0"/>
              </a:rPr>
              <a:t>What’s equal in a dynamic equilibrium?  </a:t>
            </a:r>
            <a:br>
              <a:rPr lang="en-US" sz="4950" dirty="0">
                <a:solidFill>
                  <a:prstClr val="black">
                    <a:lumMod val="95000"/>
                    <a:lumOff val="5000"/>
                  </a:prstClr>
                </a:solidFill>
                <a:latin typeface="Times New Roman" panose="02020603050405020304" pitchFamily="18" charset="0"/>
                <a:cs typeface="Times New Roman" panose="02020603050405020304" pitchFamily="18" charset="0"/>
              </a:rPr>
            </a:br>
            <a:r>
              <a:rPr lang="en-US" sz="3600" i="1" dirty="0">
                <a:solidFill>
                  <a:srgbClr val="FF0000"/>
                </a:solidFill>
                <a:latin typeface="Times New Roman" panose="02020603050405020304" pitchFamily="18" charset="0"/>
                <a:cs typeface="Times New Roman" panose="02020603050405020304" pitchFamily="18" charset="0"/>
              </a:rPr>
              <a:t>(Mass, liters, density, what?)  </a:t>
            </a:r>
            <a:br>
              <a:rPr lang="en-US" sz="3600" i="1" dirty="0">
                <a:solidFill>
                  <a:srgbClr val="FF0000"/>
                </a:solidFill>
                <a:latin typeface="Times New Roman" panose="02020603050405020304" pitchFamily="18" charset="0"/>
                <a:cs typeface="Times New Roman" panose="02020603050405020304" pitchFamily="18" charset="0"/>
              </a:rPr>
            </a:br>
            <a:br>
              <a:rPr lang="en-US" sz="3600" i="1" dirty="0">
                <a:solidFill>
                  <a:srgbClr val="FF0000"/>
                </a:solidFill>
                <a:latin typeface="Times New Roman" panose="02020603050405020304" pitchFamily="18" charset="0"/>
                <a:cs typeface="Times New Roman" panose="02020603050405020304" pitchFamily="18" charset="0"/>
              </a:rPr>
            </a:br>
            <a:r>
              <a:rPr lang="en-US" sz="4950" dirty="0">
                <a:solidFill>
                  <a:srgbClr val="003399"/>
                </a:solidFill>
                <a:latin typeface="Times New Roman" panose="02020603050405020304" pitchFamily="18" charset="0"/>
                <a:cs typeface="Times New Roman" panose="02020603050405020304" pitchFamily="18" charset="0"/>
              </a:rPr>
              <a:t>The rate of the forward reaction </a:t>
            </a:r>
            <a:br>
              <a:rPr lang="en-US" sz="4950" dirty="0">
                <a:solidFill>
                  <a:srgbClr val="003399"/>
                </a:solidFill>
                <a:latin typeface="Times New Roman" panose="02020603050405020304" pitchFamily="18" charset="0"/>
                <a:cs typeface="Times New Roman" panose="02020603050405020304" pitchFamily="18" charset="0"/>
              </a:rPr>
            </a:br>
            <a:r>
              <a:rPr lang="en-US" sz="4950" dirty="0">
                <a:solidFill>
                  <a:srgbClr val="003399"/>
                </a:solidFill>
                <a:latin typeface="Times New Roman" panose="02020603050405020304" pitchFamily="18" charset="0"/>
                <a:cs typeface="Times New Roman" panose="02020603050405020304" pitchFamily="18" charset="0"/>
              </a:rPr>
              <a:t>is equal to </a:t>
            </a:r>
            <a:br>
              <a:rPr lang="en-US" sz="4950" dirty="0">
                <a:solidFill>
                  <a:srgbClr val="003399"/>
                </a:solidFill>
                <a:latin typeface="Times New Roman" panose="02020603050405020304" pitchFamily="18" charset="0"/>
                <a:cs typeface="Times New Roman" panose="02020603050405020304" pitchFamily="18" charset="0"/>
              </a:rPr>
            </a:br>
            <a:r>
              <a:rPr lang="en-US" sz="4950" dirty="0">
                <a:solidFill>
                  <a:srgbClr val="003399"/>
                </a:solidFill>
                <a:latin typeface="Times New Roman" panose="02020603050405020304" pitchFamily="18" charset="0"/>
                <a:cs typeface="Times New Roman" panose="02020603050405020304" pitchFamily="18" charset="0"/>
              </a:rPr>
              <a:t>the rate of the reverse reaction.  That’s it.</a:t>
            </a:r>
          </a:p>
        </p:txBody>
      </p:sp>
    </p:spTree>
    <p:extLst>
      <p:ext uri="{BB962C8B-B14F-4D97-AF65-F5344CB8AC3E}">
        <p14:creationId xmlns:p14="http://schemas.microsoft.com/office/powerpoint/2010/main" val="13703798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47152"/>
          </a:xfrm>
          <a:prstGeom prst="rect">
            <a:avLst/>
          </a:prstGeom>
          <a:noFill/>
        </p:spPr>
        <p:txBody>
          <a:bodyPr wrap="square" rtlCol="0">
            <a:spAutoFit/>
          </a:bodyPr>
          <a:lstStyle/>
          <a:p>
            <a:pPr algn="ctr" eaLnBrk="1" fontAlgn="auto" hangingPunct="1">
              <a:spcBef>
                <a:spcPts val="0"/>
              </a:spcBef>
              <a:spcAft>
                <a:spcPts val="0"/>
              </a:spcAft>
            </a:pP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2H</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 C</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sz="5400"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CH</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4(G)</a:t>
            </a:r>
          </a:p>
          <a:p>
            <a:pPr eaLnBrk="1" fontAlgn="auto" hangingPunct="1">
              <a:spcBef>
                <a:spcPts val="0"/>
              </a:spcBef>
              <a:spcAft>
                <a:spcPts val="0"/>
              </a:spcAft>
            </a:pPr>
            <a:endParaRPr lang="en-US" sz="4950" baseline="-25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3600" dirty="0">
                <a:solidFill>
                  <a:prstClr val="black"/>
                </a:solidFill>
                <a:latin typeface="Times New Roman" panose="02020603050405020304" pitchFamily="18" charset="0"/>
                <a:cs typeface="Times New Roman" panose="02020603050405020304" pitchFamily="18" charset="0"/>
              </a:rPr>
              <a:t>In this is in dynamic equilibrium.  Do the number of molecules of hydrogen or methane change?  (or number of carbon atoms?) </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Explain why or why not.</a:t>
            </a:r>
          </a:p>
        </p:txBody>
      </p:sp>
    </p:spTree>
    <p:extLst>
      <p:ext uri="{BB962C8B-B14F-4D97-AF65-F5344CB8AC3E}">
        <p14:creationId xmlns:p14="http://schemas.microsoft.com/office/powerpoint/2010/main" val="419533247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24918"/>
          </a:xfrm>
          <a:prstGeom prst="rect">
            <a:avLst/>
          </a:prstGeom>
          <a:noFill/>
        </p:spPr>
        <p:txBody>
          <a:bodyPr wrap="square" rtlCol="0">
            <a:spAutoFit/>
          </a:bodyPr>
          <a:lstStyle/>
          <a:p>
            <a:pPr algn="ctr" eaLnBrk="1" fontAlgn="auto" hangingPunct="1">
              <a:spcBef>
                <a:spcPts val="0"/>
              </a:spcBef>
              <a:spcAft>
                <a:spcPts val="0"/>
              </a:spcAft>
            </a:pP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2H</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2(G)</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 C</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(S)  </a:t>
            </a:r>
            <a:r>
              <a:rPr lang="en-US" sz="5400" b="1"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dirty="0">
                <a:solidFill>
                  <a:schemeClr val="tx1">
                    <a:lumMod val="95000"/>
                    <a:lumOff val="5000"/>
                  </a:schemeClr>
                </a:solidFill>
                <a:latin typeface="Times New Roman" panose="02020603050405020304" pitchFamily="18" charset="0"/>
                <a:cs typeface="Times New Roman" panose="02020603050405020304" pitchFamily="18" charset="0"/>
              </a:rPr>
              <a:t>  CH</a:t>
            </a:r>
            <a:r>
              <a:rPr lang="en-US" sz="5400" baseline="-25000" dirty="0">
                <a:solidFill>
                  <a:schemeClr val="tx1">
                    <a:lumMod val="95000"/>
                    <a:lumOff val="5000"/>
                  </a:schemeClr>
                </a:solidFill>
                <a:latin typeface="Times New Roman" panose="02020603050405020304" pitchFamily="18" charset="0"/>
                <a:cs typeface="Times New Roman" panose="02020603050405020304" pitchFamily="18" charset="0"/>
              </a:rPr>
              <a:t>4(G)</a:t>
            </a:r>
          </a:p>
          <a:p>
            <a:pPr eaLnBrk="1" fontAlgn="auto" hangingPunct="1">
              <a:spcBef>
                <a:spcPts val="0"/>
              </a:spcBef>
              <a:spcAft>
                <a:spcPts val="0"/>
              </a:spcAft>
            </a:pPr>
            <a:endParaRPr lang="en-US" sz="4950" baseline="-25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3600" dirty="0">
                <a:solidFill>
                  <a:prstClr val="black"/>
                </a:solidFill>
                <a:latin typeface="Times New Roman" panose="02020603050405020304" pitchFamily="18" charset="0"/>
                <a:cs typeface="Times New Roman" panose="02020603050405020304" pitchFamily="18" charset="0"/>
              </a:rPr>
              <a:t>In this is in dynamic equilibrium.  Do the number of molecules of hydrogen or methane change?  (or number of carbon atoms?) </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Explain why or why not.</a:t>
            </a:r>
            <a:br>
              <a:rPr lang="en-US" sz="3600" dirty="0">
                <a:solidFill>
                  <a:prstClr val="black"/>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No, because the rate of synthesis equals the rate of decomposition.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There is always the same number of everything, but sometimes the “stuff” is </a:t>
            </a: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one side of the arrows, or the other.  </a:t>
            </a:r>
          </a:p>
        </p:txBody>
      </p:sp>
    </p:spTree>
    <p:extLst>
      <p:ext uri="{BB962C8B-B14F-4D97-AF65-F5344CB8AC3E}">
        <p14:creationId xmlns:p14="http://schemas.microsoft.com/office/powerpoint/2010/main" val="39024841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31818"/>
          </a:xfrm>
          <a:prstGeom prst="rect">
            <a:avLst/>
          </a:prstGeom>
          <a:noFill/>
        </p:spPr>
        <p:txBody>
          <a:bodyPr wrap="square" rtlCol="0">
            <a:spAutoFit/>
          </a:bodyPr>
          <a:lstStyle/>
          <a:p>
            <a:pPr eaLnBrk="1" fontAlgn="auto" hangingPunct="1">
              <a:spcBef>
                <a:spcPts val="0"/>
              </a:spcBef>
              <a:spcAft>
                <a:spcPts val="0"/>
              </a:spcAft>
            </a:pPr>
            <a:r>
              <a:rPr lang="en-US" sz="4050" dirty="0">
                <a:solidFill>
                  <a:prstClr val="black"/>
                </a:solidFill>
                <a:latin typeface="Times New Roman" panose="02020603050405020304" pitchFamily="18" charset="0"/>
                <a:cs typeface="Times New Roman" panose="02020603050405020304" pitchFamily="18" charset="0"/>
              </a:rPr>
              <a:t>Draw and completely label an </a:t>
            </a:r>
            <a:br>
              <a:rPr lang="en-US" sz="4050" dirty="0">
                <a:solidFill>
                  <a:prstClr val="black"/>
                </a:solidFill>
                <a:latin typeface="Times New Roman" panose="02020603050405020304" pitchFamily="18" charset="0"/>
                <a:cs typeface="Times New Roman" panose="02020603050405020304" pitchFamily="18" charset="0"/>
              </a:rPr>
            </a:br>
            <a:r>
              <a:rPr lang="en-US" sz="4050" dirty="0" err="1">
                <a:solidFill>
                  <a:prstClr val="black"/>
                </a:solidFill>
                <a:latin typeface="Times New Roman" panose="02020603050405020304" pitchFamily="18" charset="0"/>
                <a:cs typeface="Times New Roman" panose="02020603050405020304" pitchFamily="18" charset="0"/>
              </a:rPr>
              <a:t>EXOthermic</a:t>
            </a:r>
            <a:r>
              <a:rPr lang="en-US" sz="4050" dirty="0">
                <a:solidFill>
                  <a:prstClr val="black"/>
                </a:solidFill>
                <a:latin typeface="Times New Roman" panose="02020603050405020304" pitchFamily="18" charset="0"/>
                <a:cs typeface="Times New Roman" panose="02020603050405020304" pitchFamily="18" charset="0"/>
              </a:rPr>
              <a:t> potential energy diagram</a:t>
            </a:r>
            <a:br>
              <a:rPr lang="en-US" sz="4050" dirty="0">
                <a:solidFill>
                  <a:prstClr val="black"/>
                </a:solidFill>
                <a:latin typeface="Times New Roman" panose="02020603050405020304" pitchFamily="18" charset="0"/>
                <a:cs typeface="Times New Roman" panose="02020603050405020304" pitchFamily="18" charset="0"/>
              </a:rPr>
            </a:br>
            <a:endParaRPr lang="en-US" sz="405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4050" dirty="0">
                <a:solidFill>
                  <a:prstClr val="black"/>
                </a:solidFill>
                <a:latin typeface="Times New Roman" panose="02020603050405020304" pitchFamily="18" charset="0"/>
                <a:cs typeface="Times New Roman" panose="02020603050405020304" pitchFamily="18" charset="0"/>
              </a:rPr>
              <a:t>and an</a:t>
            </a:r>
            <a:br>
              <a:rPr lang="en-US" sz="4050" dirty="0">
                <a:solidFill>
                  <a:prstClr val="black"/>
                </a:solidFill>
                <a:latin typeface="Times New Roman" panose="02020603050405020304" pitchFamily="18" charset="0"/>
                <a:cs typeface="Times New Roman" panose="02020603050405020304" pitchFamily="18" charset="0"/>
              </a:rPr>
            </a:br>
            <a:endParaRPr lang="en-US" sz="405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4050" dirty="0" err="1">
                <a:solidFill>
                  <a:prstClr val="black"/>
                </a:solidFill>
                <a:latin typeface="Times New Roman" panose="02020603050405020304" pitchFamily="18" charset="0"/>
                <a:cs typeface="Times New Roman" panose="02020603050405020304" pitchFamily="18" charset="0"/>
              </a:rPr>
              <a:t>ENDOthermic</a:t>
            </a:r>
            <a:r>
              <a:rPr lang="en-US" sz="4050" dirty="0">
                <a:solidFill>
                  <a:prstClr val="black"/>
                </a:solidFill>
                <a:latin typeface="Times New Roman" panose="02020603050405020304" pitchFamily="18" charset="0"/>
                <a:cs typeface="Times New Roman" panose="02020603050405020304" pitchFamily="18" charset="0"/>
              </a:rPr>
              <a:t> potential energy diagram</a:t>
            </a:r>
          </a:p>
        </p:txBody>
      </p:sp>
    </p:spTree>
    <p:extLst>
      <p:ext uri="{BB962C8B-B14F-4D97-AF65-F5344CB8AC3E}">
        <p14:creationId xmlns:p14="http://schemas.microsoft.com/office/powerpoint/2010/main" val="25698017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E5BEC-C42F-47A9-84EF-F4072A16B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118"/>
            <a:ext cx="9144000" cy="3396752"/>
          </a:xfrm>
          <a:prstGeom prst="rect">
            <a:avLst/>
          </a:prstGeom>
        </p:spPr>
      </p:pic>
      <p:sp>
        <p:nvSpPr>
          <p:cNvPr id="5" name="TextBox 4">
            <a:extLst>
              <a:ext uri="{FF2B5EF4-FFF2-40B4-BE49-F238E27FC236}">
                <a16:creationId xmlns:a16="http://schemas.microsoft.com/office/drawing/2014/main" id="{809B6344-EF7A-47B1-B5DE-A518A7B65DA0}"/>
              </a:ext>
            </a:extLst>
          </p:cNvPr>
          <p:cNvSpPr txBox="1"/>
          <p:nvPr/>
        </p:nvSpPr>
        <p:spPr>
          <a:xfrm>
            <a:off x="0" y="4114800"/>
            <a:ext cx="9144000" cy="2554545"/>
          </a:xfrm>
          <a:prstGeom prst="rect">
            <a:avLst/>
          </a:prstGeom>
          <a:noFill/>
        </p:spPr>
        <p:txBody>
          <a:bodyPr wrap="square" rtlCol="0">
            <a:spAutoFit/>
          </a:bodyPr>
          <a:lstStyle/>
          <a:p>
            <a:r>
              <a:rPr lang="en-US" sz="3200" dirty="0">
                <a:solidFill>
                  <a:srgbClr val="000099"/>
                </a:solidFill>
                <a:latin typeface="Times New Roman" panose="02020603050405020304" pitchFamily="18" charset="0"/>
                <a:cs typeface="Times New Roman" panose="02020603050405020304" pitchFamily="18" charset="0"/>
              </a:rPr>
              <a:t>Endo on the left, products have MORE energy than they started with, they had to ABSORB energy.</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Exo on the right, products have LESS energy than they started with , they had to RELEASE energy. </a:t>
            </a:r>
          </a:p>
        </p:txBody>
      </p:sp>
    </p:spTree>
    <p:extLst>
      <p:ext uri="{BB962C8B-B14F-4D97-AF65-F5344CB8AC3E}">
        <p14:creationId xmlns:p14="http://schemas.microsoft.com/office/powerpoint/2010/main" val="38704887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5388"/>
            <a:ext cx="9144000" cy="854080"/>
          </a:xfrm>
          <a:prstGeom prst="rect">
            <a:avLst/>
          </a:prstGeom>
          <a:noFill/>
        </p:spPr>
        <p:txBody>
          <a:bodyPr wrap="square" rtlCol="0">
            <a:spAutoFit/>
          </a:bodyPr>
          <a:lstStyle/>
          <a:p>
            <a:pPr eaLnBrk="1" fontAlgn="auto" hangingPunct="1">
              <a:spcBef>
                <a:spcPts val="0"/>
              </a:spcBef>
              <a:spcAft>
                <a:spcPts val="0"/>
              </a:spcAft>
            </a:pPr>
            <a:r>
              <a:rPr lang="en-US" sz="4950" dirty="0">
                <a:solidFill>
                  <a:srgbClr val="0000FF"/>
                </a:solidFill>
                <a:latin typeface="Times New Roman" panose="02020603050405020304" pitchFamily="18" charset="0"/>
                <a:cs typeface="Times New Roman" panose="02020603050405020304" pitchFamily="18" charset="0"/>
              </a:rPr>
              <a:t>CO</a:t>
            </a:r>
            <a:r>
              <a:rPr lang="en-US" sz="4950" baseline="-25000" dirty="0">
                <a:solidFill>
                  <a:srgbClr val="0000FF"/>
                </a:solidFill>
                <a:latin typeface="Times New Roman" panose="02020603050405020304" pitchFamily="18" charset="0"/>
                <a:cs typeface="Times New Roman" panose="02020603050405020304" pitchFamily="18" charset="0"/>
              </a:rPr>
              <a:t>(G)</a:t>
            </a:r>
            <a:r>
              <a:rPr lang="en-US" sz="4950" dirty="0">
                <a:solidFill>
                  <a:srgbClr val="0000FF"/>
                </a:solidFill>
                <a:latin typeface="Times New Roman" panose="02020603050405020304" pitchFamily="18" charset="0"/>
                <a:cs typeface="Times New Roman" panose="02020603050405020304" pitchFamily="18" charset="0"/>
              </a:rPr>
              <a:t> + 2H</a:t>
            </a:r>
            <a:r>
              <a:rPr lang="en-US" sz="4950" baseline="-25000" dirty="0">
                <a:solidFill>
                  <a:srgbClr val="0000FF"/>
                </a:solidFill>
                <a:latin typeface="Times New Roman" panose="02020603050405020304" pitchFamily="18" charset="0"/>
                <a:cs typeface="Times New Roman" panose="02020603050405020304" pitchFamily="18" charset="0"/>
              </a:rPr>
              <a:t>2(G)</a:t>
            </a:r>
            <a:r>
              <a:rPr lang="en-US" sz="4950" dirty="0">
                <a:solidFill>
                  <a:srgbClr val="0000FF"/>
                </a:solidFill>
                <a:latin typeface="Times New Roman" panose="02020603050405020304" pitchFamily="18" charset="0"/>
                <a:cs typeface="Times New Roman" panose="02020603050405020304" pitchFamily="18" charset="0"/>
              </a:rPr>
              <a:t> </a:t>
            </a:r>
            <a:r>
              <a:rPr lang="en-US" sz="4800" b="1" i="0" dirty="0">
                <a:solidFill>
                  <a:srgbClr val="3333FF"/>
                </a:solidFill>
                <a:effectLst/>
                <a:latin typeface="Times New Roman" panose="02020603050405020304" pitchFamily="18" charset="0"/>
                <a:cs typeface="Times New Roman" panose="02020603050405020304" pitchFamily="18" charset="0"/>
              </a:rPr>
              <a:t>⇌</a:t>
            </a:r>
            <a:r>
              <a:rPr lang="en-US" sz="4950" dirty="0">
                <a:solidFill>
                  <a:srgbClr val="0000FF"/>
                </a:solidFill>
                <a:latin typeface="Times New Roman" panose="02020603050405020304" pitchFamily="18" charset="0"/>
                <a:cs typeface="Times New Roman" panose="02020603050405020304" pitchFamily="18" charset="0"/>
              </a:rPr>
              <a:t>  CH</a:t>
            </a:r>
            <a:r>
              <a:rPr lang="en-US" sz="4950" baseline="-25000" dirty="0">
                <a:solidFill>
                  <a:srgbClr val="0000FF"/>
                </a:solidFill>
                <a:latin typeface="Times New Roman" panose="02020603050405020304" pitchFamily="18" charset="0"/>
                <a:cs typeface="Times New Roman" panose="02020603050405020304" pitchFamily="18" charset="0"/>
              </a:rPr>
              <a:t>3</a:t>
            </a:r>
            <a:r>
              <a:rPr lang="en-US" sz="4950" dirty="0">
                <a:solidFill>
                  <a:srgbClr val="0000FF"/>
                </a:solidFill>
                <a:latin typeface="Times New Roman" panose="02020603050405020304" pitchFamily="18" charset="0"/>
                <a:cs typeface="Times New Roman" panose="02020603050405020304" pitchFamily="18" charset="0"/>
              </a:rPr>
              <a:t>OH</a:t>
            </a:r>
            <a:r>
              <a:rPr lang="en-US" sz="4950" baseline="-25000" dirty="0">
                <a:solidFill>
                  <a:srgbClr val="0000FF"/>
                </a:solidFill>
                <a:latin typeface="Times New Roman" panose="02020603050405020304" pitchFamily="18" charset="0"/>
                <a:cs typeface="Times New Roman" panose="02020603050405020304" pitchFamily="18" charset="0"/>
              </a:rPr>
              <a:t>(G) </a:t>
            </a:r>
            <a:r>
              <a:rPr lang="en-US" sz="36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energy</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335268"/>
            <a:ext cx="9143999" cy="4524315"/>
          </a:xfrm>
          <a:prstGeom prst="rect">
            <a:avLst/>
          </a:prstGeom>
          <a:noFill/>
        </p:spPr>
        <p:txBody>
          <a:bodyPr wrap="square" rtlCol="0">
            <a:spAutoFit/>
          </a:bodyPr>
          <a:lstStyle/>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Increase pressure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Increase temperature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Add CO</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Remove Hydrogen</a:t>
            </a:r>
          </a:p>
          <a:p>
            <a:pPr algn="ctr" eaLnBrk="1" fontAlgn="auto" hangingPunct="1">
              <a:spcBef>
                <a:spcPts val="0"/>
              </a:spcBef>
              <a:spcAft>
                <a:spcPts val="0"/>
              </a:spcAft>
            </a:pP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prstClr val="black"/>
                </a:solidFill>
                <a:latin typeface="Times New Roman" panose="02020603050405020304" pitchFamily="18" charset="0"/>
                <a:cs typeface="Times New Roman" panose="02020603050405020304" pitchFamily="18" charset="0"/>
              </a:rPr>
              <a:t>Add a catalyst</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Decrease pressure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Decrease temperature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Remove methanol</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94102"/>
            <a:ext cx="9144000" cy="1077218"/>
          </a:xfrm>
          <a:prstGeom prst="rect">
            <a:avLst/>
          </a:prstGeom>
          <a:noFill/>
        </p:spPr>
        <p:txBody>
          <a:bodyPr wrap="square" rtlCol="0">
            <a:spAutoFit/>
          </a:bodyPr>
          <a:lstStyle/>
          <a:p>
            <a:pPr eaLnBrk="1" fontAlgn="auto" hangingPunct="1">
              <a:spcBef>
                <a:spcPts val="0"/>
              </a:spcBef>
              <a:spcAft>
                <a:spcPts val="0"/>
              </a:spcAft>
            </a:pPr>
            <a:r>
              <a:rPr lang="en-US" sz="3200" dirty="0">
                <a:solidFill>
                  <a:prstClr val="black">
                    <a:lumMod val="95000"/>
                    <a:lumOff val="5000"/>
                  </a:prstClr>
                </a:solidFill>
                <a:latin typeface="Times New Roman" panose="02020603050405020304" pitchFamily="18" charset="0"/>
                <a:cs typeface="Times New Roman" panose="02020603050405020304" pitchFamily="18" charset="0"/>
              </a:rPr>
              <a:t>Which way do these stresses cause this equilibrium </a:t>
            </a:r>
            <a:br>
              <a:rPr lang="en-US" sz="3200" dirty="0">
                <a:solidFill>
                  <a:prstClr val="black">
                    <a:lumMod val="95000"/>
                    <a:lumOff val="5000"/>
                  </a:prstClr>
                </a:solidFill>
                <a:latin typeface="Times New Roman" panose="02020603050405020304" pitchFamily="18" charset="0"/>
                <a:cs typeface="Times New Roman" panose="02020603050405020304" pitchFamily="18" charset="0"/>
              </a:rPr>
            </a:br>
            <a:r>
              <a:rPr lang="en-US" sz="3200" dirty="0">
                <a:solidFill>
                  <a:prstClr val="black">
                    <a:lumMod val="95000"/>
                    <a:lumOff val="5000"/>
                  </a:prstClr>
                </a:solidFill>
                <a:latin typeface="Times New Roman" panose="02020603050405020304" pitchFamily="18" charset="0"/>
                <a:cs typeface="Times New Roman" panose="02020603050405020304" pitchFamily="18" charset="0"/>
              </a:rPr>
              <a:t>to shift, forward or reverse?</a:t>
            </a:r>
          </a:p>
        </p:txBody>
      </p:sp>
    </p:spTree>
    <p:extLst>
      <p:ext uri="{BB962C8B-B14F-4D97-AF65-F5344CB8AC3E}">
        <p14:creationId xmlns:p14="http://schemas.microsoft.com/office/powerpoint/2010/main" val="3964740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5388"/>
            <a:ext cx="9144000" cy="854080"/>
          </a:xfrm>
          <a:prstGeom prst="rect">
            <a:avLst/>
          </a:prstGeom>
          <a:noFill/>
        </p:spPr>
        <p:txBody>
          <a:bodyPr wrap="square" rtlCol="0">
            <a:spAutoFit/>
          </a:bodyPr>
          <a:lstStyle/>
          <a:p>
            <a:pPr eaLnBrk="1" fontAlgn="auto" hangingPunct="1">
              <a:spcBef>
                <a:spcPts val="0"/>
              </a:spcBef>
              <a:spcAft>
                <a:spcPts val="0"/>
              </a:spcAft>
            </a:pPr>
            <a:r>
              <a:rPr lang="en-US" sz="4950" dirty="0">
                <a:solidFill>
                  <a:srgbClr val="0000FF"/>
                </a:solidFill>
                <a:latin typeface="Times New Roman" panose="02020603050405020304" pitchFamily="18" charset="0"/>
                <a:cs typeface="Times New Roman" panose="02020603050405020304" pitchFamily="18" charset="0"/>
              </a:rPr>
              <a:t>CO</a:t>
            </a:r>
            <a:r>
              <a:rPr lang="en-US" sz="4950" baseline="-25000" dirty="0">
                <a:solidFill>
                  <a:srgbClr val="0000FF"/>
                </a:solidFill>
                <a:latin typeface="Times New Roman" panose="02020603050405020304" pitchFamily="18" charset="0"/>
                <a:cs typeface="Times New Roman" panose="02020603050405020304" pitchFamily="18" charset="0"/>
              </a:rPr>
              <a:t>(G)</a:t>
            </a:r>
            <a:r>
              <a:rPr lang="en-US" sz="4950" dirty="0">
                <a:solidFill>
                  <a:srgbClr val="0000FF"/>
                </a:solidFill>
                <a:latin typeface="Times New Roman" panose="02020603050405020304" pitchFamily="18" charset="0"/>
                <a:cs typeface="Times New Roman" panose="02020603050405020304" pitchFamily="18" charset="0"/>
              </a:rPr>
              <a:t> + 2H</a:t>
            </a:r>
            <a:r>
              <a:rPr lang="en-US" sz="4950" baseline="-25000" dirty="0">
                <a:solidFill>
                  <a:srgbClr val="0000FF"/>
                </a:solidFill>
                <a:latin typeface="Times New Roman" panose="02020603050405020304" pitchFamily="18" charset="0"/>
                <a:cs typeface="Times New Roman" panose="02020603050405020304" pitchFamily="18" charset="0"/>
              </a:rPr>
              <a:t>2(G)</a:t>
            </a:r>
            <a:r>
              <a:rPr lang="en-US" sz="4950" dirty="0">
                <a:solidFill>
                  <a:srgbClr val="0000FF"/>
                </a:solidFill>
                <a:latin typeface="Times New Roman" panose="02020603050405020304" pitchFamily="18" charset="0"/>
                <a:cs typeface="Times New Roman" panose="02020603050405020304" pitchFamily="18" charset="0"/>
              </a:rPr>
              <a:t> </a:t>
            </a:r>
            <a:r>
              <a:rPr lang="en-US" sz="4800" b="1" i="0" dirty="0">
                <a:solidFill>
                  <a:srgbClr val="3333FF"/>
                </a:solidFill>
                <a:effectLst/>
                <a:latin typeface="Times New Roman" panose="02020603050405020304" pitchFamily="18" charset="0"/>
                <a:cs typeface="Times New Roman" panose="02020603050405020304" pitchFamily="18" charset="0"/>
              </a:rPr>
              <a:t>⇌</a:t>
            </a:r>
            <a:r>
              <a:rPr lang="en-US" sz="4950" dirty="0">
                <a:solidFill>
                  <a:srgbClr val="0000FF"/>
                </a:solidFill>
                <a:latin typeface="Times New Roman" panose="02020603050405020304" pitchFamily="18" charset="0"/>
                <a:cs typeface="Times New Roman" panose="02020603050405020304" pitchFamily="18" charset="0"/>
              </a:rPr>
              <a:t>  CH</a:t>
            </a:r>
            <a:r>
              <a:rPr lang="en-US" sz="4950" baseline="-25000" dirty="0">
                <a:solidFill>
                  <a:srgbClr val="0000FF"/>
                </a:solidFill>
                <a:latin typeface="Times New Roman" panose="02020603050405020304" pitchFamily="18" charset="0"/>
                <a:cs typeface="Times New Roman" panose="02020603050405020304" pitchFamily="18" charset="0"/>
              </a:rPr>
              <a:t>3</a:t>
            </a:r>
            <a:r>
              <a:rPr lang="en-US" sz="4950" dirty="0">
                <a:solidFill>
                  <a:srgbClr val="0000FF"/>
                </a:solidFill>
                <a:latin typeface="Times New Roman" panose="02020603050405020304" pitchFamily="18" charset="0"/>
                <a:cs typeface="Times New Roman" panose="02020603050405020304" pitchFamily="18" charset="0"/>
              </a:rPr>
              <a:t>OH</a:t>
            </a:r>
            <a:r>
              <a:rPr lang="en-US" sz="4950" baseline="-25000" dirty="0">
                <a:solidFill>
                  <a:srgbClr val="0000FF"/>
                </a:solidFill>
                <a:latin typeface="Times New Roman" panose="02020603050405020304" pitchFamily="18" charset="0"/>
                <a:cs typeface="Times New Roman" panose="02020603050405020304" pitchFamily="18" charset="0"/>
              </a:rPr>
              <a:t>(G) </a:t>
            </a:r>
            <a:r>
              <a:rPr lang="en-US" sz="3600" dirty="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energy</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335268"/>
            <a:ext cx="9143999" cy="4524315"/>
          </a:xfrm>
          <a:prstGeom prst="rect">
            <a:avLst/>
          </a:prstGeom>
          <a:noFill/>
        </p:spPr>
        <p:txBody>
          <a:bodyPr wrap="square" rtlCol="0">
            <a:spAutoFit/>
          </a:bodyPr>
          <a:lstStyle/>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Increase pressure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Increase temperature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Add CO</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Remove Hydrogen</a:t>
            </a:r>
          </a:p>
          <a:p>
            <a:pPr algn="ctr" eaLnBrk="1" fontAlgn="auto" hangingPunct="1">
              <a:spcBef>
                <a:spcPts val="0"/>
              </a:spcBef>
              <a:spcAft>
                <a:spcPts val="0"/>
              </a:spcAft>
            </a:pPr>
            <a:br>
              <a:rPr lang="en-US" sz="3200" dirty="0">
                <a:solidFill>
                  <a:prstClr val="black"/>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X </a:t>
            </a:r>
            <a:r>
              <a:rPr lang="en-US" sz="3200" dirty="0">
                <a:solidFill>
                  <a:prstClr val="black"/>
                </a:solidFill>
                <a:latin typeface="Times New Roman" panose="02020603050405020304" pitchFamily="18" charset="0"/>
                <a:cs typeface="Times New Roman" panose="02020603050405020304" pitchFamily="18" charset="0"/>
              </a:rPr>
              <a:t>Add a catalyst </a:t>
            </a:r>
            <a:r>
              <a:rPr lang="en-US" sz="3200" dirty="0">
                <a:solidFill>
                  <a:srgbClr val="FF0000"/>
                </a:solidFill>
                <a:latin typeface="Times New Roman" panose="02020603050405020304" pitchFamily="18" charset="0"/>
                <a:cs typeface="Times New Roman" panose="02020603050405020304" pitchFamily="18" charset="0"/>
              </a:rPr>
              <a:t>X</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Decrease pressure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Decrease temperature</a:t>
            </a:r>
          </a:p>
          <a:p>
            <a:pPr algn="ctr" eaLnBrk="1" fontAlgn="auto" hangingPunct="1">
              <a:spcBef>
                <a:spcPts val="0"/>
              </a:spcBef>
              <a:spcAft>
                <a:spcPts val="0"/>
              </a:spcAft>
            </a:pPr>
            <a:r>
              <a:rPr lang="en-US" sz="3200" dirty="0">
                <a:solidFill>
                  <a:prstClr val="black"/>
                </a:solidFill>
                <a:latin typeface="Times New Roman" panose="02020603050405020304" pitchFamily="18" charset="0"/>
                <a:cs typeface="Times New Roman" panose="02020603050405020304" pitchFamily="18" charset="0"/>
              </a:rPr>
              <a:t>Remove methanol</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194102"/>
            <a:ext cx="9144000" cy="1077218"/>
          </a:xfrm>
          <a:prstGeom prst="rect">
            <a:avLst/>
          </a:prstGeom>
          <a:noFill/>
        </p:spPr>
        <p:txBody>
          <a:bodyPr wrap="square" rtlCol="0">
            <a:spAutoFit/>
          </a:bodyPr>
          <a:lstStyle/>
          <a:p>
            <a:pPr eaLnBrk="1" fontAlgn="auto" hangingPunct="1">
              <a:spcBef>
                <a:spcPts val="0"/>
              </a:spcBef>
              <a:spcAft>
                <a:spcPts val="0"/>
              </a:spcAft>
            </a:pPr>
            <a:r>
              <a:rPr lang="en-US" sz="3200" dirty="0">
                <a:solidFill>
                  <a:prstClr val="black">
                    <a:lumMod val="95000"/>
                    <a:lumOff val="5000"/>
                  </a:prstClr>
                </a:solidFill>
                <a:latin typeface="Times New Roman" panose="02020603050405020304" pitchFamily="18" charset="0"/>
                <a:cs typeface="Times New Roman" panose="02020603050405020304" pitchFamily="18" charset="0"/>
              </a:rPr>
              <a:t>Which way do these stresses cause this equilibrium </a:t>
            </a:r>
            <a:br>
              <a:rPr lang="en-US" sz="3200" dirty="0">
                <a:solidFill>
                  <a:prstClr val="black">
                    <a:lumMod val="95000"/>
                    <a:lumOff val="5000"/>
                  </a:prstClr>
                </a:solidFill>
                <a:latin typeface="Times New Roman" panose="02020603050405020304" pitchFamily="18" charset="0"/>
                <a:cs typeface="Times New Roman" panose="02020603050405020304" pitchFamily="18" charset="0"/>
              </a:rPr>
            </a:br>
            <a:r>
              <a:rPr lang="en-US" sz="3200" dirty="0">
                <a:solidFill>
                  <a:prstClr val="black">
                    <a:lumMod val="95000"/>
                    <a:lumOff val="5000"/>
                  </a:prstClr>
                </a:solidFill>
                <a:latin typeface="Times New Roman" panose="02020603050405020304" pitchFamily="18" charset="0"/>
                <a:cs typeface="Times New Roman" panose="02020603050405020304" pitchFamily="18" charset="0"/>
              </a:rPr>
              <a:t>to shift, forward or reverse?</a:t>
            </a:r>
          </a:p>
        </p:txBody>
      </p:sp>
      <p:cxnSp>
        <p:nvCxnSpPr>
          <p:cNvPr id="4" name="Straight Arrow Connector 3">
            <a:extLst>
              <a:ext uri="{FF2B5EF4-FFF2-40B4-BE49-F238E27FC236}">
                <a16:creationId xmlns:a16="http://schemas.microsoft.com/office/drawing/2014/main" id="{CDA1BA6C-9CAB-665D-3936-D9C9256093D9}"/>
              </a:ext>
            </a:extLst>
          </p:cNvPr>
          <p:cNvCxnSpPr>
            <a:cxnSpLocks/>
          </p:cNvCxnSpPr>
          <p:nvPr/>
        </p:nvCxnSpPr>
        <p:spPr>
          <a:xfrm flipH="1" flipV="1">
            <a:off x="1447800" y="3136025"/>
            <a:ext cx="1314450" cy="72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112C688-B125-7D08-0CAD-A43BD0496402}"/>
              </a:ext>
            </a:extLst>
          </p:cNvPr>
          <p:cNvCxnSpPr>
            <a:cxnSpLocks/>
          </p:cNvCxnSpPr>
          <p:nvPr/>
        </p:nvCxnSpPr>
        <p:spPr>
          <a:xfrm>
            <a:off x="5486400" y="3593225"/>
            <a:ext cx="127766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F908FE-D549-62DB-BFA4-110AE44ECFB1}"/>
              </a:ext>
            </a:extLst>
          </p:cNvPr>
          <p:cNvCxnSpPr>
            <a:cxnSpLocks/>
          </p:cNvCxnSpPr>
          <p:nvPr/>
        </p:nvCxnSpPr>
        <p:spPr>
          <a:xfrm>
            <a:off x="6125232" y="2667000"/>
            <a:ext cx="127766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92A4215-31CE-038E-6C0B-8E082C06DCDB}"/>
              </a:ext>
            </a:extLst>
          </p:cNvPr>
          <p:cNvCxnSpPr>
            <a:cxnSpLocks/>
          </p:cNvCxnSpPr>
          <p:nvPr/>
        </p:nvCxnSpPr>
        <p:spPr>
          <a:xfrm flipH="1" flipV="1">
            <a:off x="1600200" y="4075522"/>
            <a:ext cx="1314450" cy="72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B6C2E7-E810-EB7C-1E24-9A33E0E3FFA7}"/>
              </a:ext>
            </a:extLst>
          </p:cNvPr>
          <p:cNvCxnSpPr>
            <a:cxnSpLocks/>
          </p:cNvCxnSpPr>
          <p:nvPr/>
        </p:nvCxnSpPr>
        <p:spPr>
          <a:xfrm flipH="1" flipV="1">
            <a:off x="1638300" y="5531662"/>
            <a:ext cx="1314450" cy="72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3A45A4-23C7-4457-79BE-65A645E10E3D}"/>
              </a:ext>
            </a:extLst>
          </p:cNvPr>
          <p:cNvCxnSpPr>
            <a:cxnSpLocks/>
          </p:cNvCxnSpPr>
          <p:nvPr/>
        </p:nvCxnSpPr>
        <p:spPr>
          <a:xfrm>
            <a:off x="6441528" y="6096000"/>
            <a:ext cx="127766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83D751-4A69-340E-86E2-7FD4DD2DE4EE}"/>
              </a:ext>
            </a:extLst>
          </p:cNvPr>
          <p:cNvCxnSpPr>
            <a:cxnSpLocks/>
          </p:cNvCxnSpPr>
          <p:nvPr/>
        </p:nvCxnSpPr>
        <p:spPr>
          <a:xfrm>
            <a:off x="6125232" y="6553200"/>
            <a:ext cx="127766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7346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ntchemistry.com/images/links/Kinetics/practice_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626" y="1225137"/>
            <a:ext cx="5352374" cy="416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63668"/>
            <a:ext cx="8454259" cy="4708981"/>
          </a:xfrm>
          <a:prstGeom prst="rect">
            <a:avLst/>
          </a:prstGeom>
          <a:noFill/>
        </p:spPr>
        <p:txBody>
          <a:bodyPr wrap="square" rtlCol="0">
            <a:spAutoFit/>
          </a:bodyPr>
          <a:lstStyle/>
          <a:p>
            <a:pPr eaLnBrk="1" fontAlgn="auto" hangingPunct="1">
              <a:spcBef>
                <a:spcPts val="0"/>
              </a:spcBef>
              <a:spcAft>
                <a:spcPts val="0"/>
              </a:spcAft>
            </a:pPr>
            <a:r>
              <a:rPr lang="en-US" sz="3000" dirty="0">
                <a:solidFill>
                  <a:srgbClr val="0000FF"/>
                </a:solidFill>
                <a:latin typeface="Calibri" panose="020F0502020204030204"/>
              </a:rPr>
              <a:t>This is a potential energy diagram.</a:t>
            </a:r>
          </a:p>
          <a:p>
            <a:pPr eaLnBrk="1" fontAlgn="auto" hangingPunct="1">
              <a:spcBef>
                <a:spcPts val="0"/>
              </a:spcBef>
              <a:spcAft>
                <a:spcPts val="0"/>
              </a:spcAft>
            </a:pPr>
            <a:br>
              <a:rPr lang="en-US" sz="3000" dirty="0">
                <a:solidFill>
                  <a:srgbClr val="0000FF"/>
                </a:solidFill>
                <a:latin typeface="Calibri" panose="020F0502020204030204"/>
              </a:rPr>
            </a:br>
            <a:endParaRPr lang="en-US" sz="3000" dirty="0">
              <a:solidFill>
                <a:srgbClr val="0000FF"/>
              </a:solidFill>
              <a:latin typeface="Calibri" panose="020F0502020204030204"/>
            </a:endParaRPr>
          </a:p>
          <a:p>
            <a:pPr eaLnBrk="1" fontAlgn="auto" hangingPunct="1">
              <a:spcBef>
                <a:spcPts val="0"/>
              </a:spcBef>
              <a:spcAft>
                <a:spcPts val="0"/>
              </a:spcAft>
            </a:pPr>
            <a:r>
              <a:rPr lang="en-US" sz="3000" dirty="0">
                <a:solidFill>
                  <a:srgbClr val="0000FF"/>
                </a:solidFill>
                <a:latin typeface="Calibri" panose="020F0502020204030204"/>
              </a:rPr>
              <a:t>Answer me this…</a:t>
            </a:r>
          </a:p>
          <a:p>
            <a:pPr eaLnBrk="1" fontAlgn="auto" hangingPunct="1">
              <a:spcBef>
                <a:spcPts val="0"/>
              </a:spcBef>
              <a:spcAft>
                <a:spcPts val="0"/>
              </a:spcAft>
            </a:pPr>
            <a:endParaRPr lang="en-US" sz="3000" dirty="0">
              <a:solidFill>
                <a:srgbClr val="0000FF"/>
              </a:solidFill>
              <a:latin typeface="Calibri" panose="020F0502020204030204"/>
            </a:endParaRPr>
          </a:p>
          <a:p>
            <a:pPr marL="557213" indent="-557213" eaLnBrk="1" fontAlgn="auto" hangingPunct="1">
              <a:spcBef>
                <a:spcPts val="0"/>
              </a:spcBef>
              <a:spcAft>
                <a:spcPts val="0"/>
              </a:spcAft>
              <a:buFontTx/>
              <a:buAutoNum type="arabicPeriod"/>
            </a:pPr>
            <a:r>
              <a:rPr lang="en-US" sz="3000" dirty="0">
                <a:solidFill>
                  <a:srgbClr val="0000FF"/>
                </a:solidFill>
                <a:latin typeface="Calibri" panose="020F0502020204030204"/>
              </a:rPr>
              <a:t>What is the </a:t>
            </a:r>
            <a:r>
              <a:rPr lang="en-US" sz="3000" dirty="0">
                <a:solidFill>
                  <a:srgbClr val="0000FF"/>
                </a:solidFill>
                <a:latin typeface="Times New Roman" panose="02020603050405020304" pitchFamily="18" charset="0"/>
                <a:cs typeface="Times New Roman" panose="02020603050405020304" pitchFamily="18" charset="0"/>
              </a:rPr>
              <a:t>∆H?</a:t>
            </a:r>
            <a:br>
              <a:rPr lang="en-US" sz="3000" dirty="0">
                <a:solidFill>
                  <a:srgbClr val="0000FF"/>
                </a:solidFill>
                <a:latin typeface="Calibri" panose="020F0502020204030204"/>
              </a:rPr>
            </a:br>
            <a:endParaRPr lang="en-US" sz="3000" dirty="0">
              <a:solidFill>
                <a:srgbClr val="0000FF"/>
              </a:solidFill>
              <a:latin typeface="Calibri" panose="020F0502020204030204"/>
            </a:endParaRPr>
          </a:p>
          <a:p>
            <a:pPr marL="557213" indent="-557213" eaLnBrk="1" fontAlgn="auto" hangingPunct="1">
              <a:spcBef>
                <a:spcPts val="0"/>
              </a:spcBef>
              <a:spcAft>
                <a:spcPts val="0"/>
              </a:spcAft>
              <a:buFontTx/>
              <a:buAutoNum type="arabicPeriod"/>
            </a:pPr>
            <a:r>
              <a:rPr lang="en-US" sz="3000" dirty="0">
                <a:solidFill>
                  <a:srgbClr val="0000FF"/>
                </a:solidFill>
                <a:latin typeface="Times New Roman" panose="02020603050405020304" pitchFamily="18" charset="0"/>
                <a:cs typeface="Times New Roman" panose="02020603050405020304" pitchFamily="18" charset="0"/>
              </a:rPr>
              <a:t>What is the AE?</a:t>
            </a:r>
            <a:br>
              <a:rPr lang="en-US" sz="3000" dirty="0">
                <a:solidFill>
                  <a:srgbClr val="0000FF"/>
                </a:solidFill>
                <a:latin typeface="Times New Roman" panose="02020603050405020304" pitchFamily="18" charset="0"/>
                <a:cs typeface="Times New Roman" panose="02020603050405020304" pitchFamily="18" charset="0"/>
              </a:rPr>
            </a:br>
            <a:endParaRPr lang="en-US" sz="3000" dirty="0">
              <a:solidFill>
                <a:srgbClr val="0000FF"/>
              </a:solidFill>
              <a:latin typeface="Times New Roman" panose="02020603050405020304" pitchFamily="18" charset="0"/>
              <a:cs typeface="Times New Roman" panose="02020603050405020304" pitchFamily="18" charset="0"/>
            </a:endParaRPr>
          </a:p>
          <a:p>
            <a:pPr marL="557213" indent="-557213" eaLnBrk="1" fontAlgn="auto" hangingPunct="1">
              <a:spcBef>
                <a:spcPts val="0"/>
              </a:spcBef>
              <a:spcAft>
                <a:spcPts val="0"/>
              </a:spcAft>
              <a:buFontTx/>
              <a:buAutoNum type="arabicPeriod"/>
            </a:pPr>
            <a:r>
              <a:rPr lang="en-US" sz="3000" dirty="0">
                <a:solidFill>
                  <a:srgbClr val="0000FF"/>
                </a:solidFill>
                <a:latin typeface="Times New Roman" panose="02020603050405020304" pitchFamily="18" charset="0"/>
                <a:cs typeface="Times New Roman" panose="02020603050405020304" pitchFamily="18" charset="0"/>
              </a:rPr>
              <a:t>What is energy of the activated complex?</a:t>
            </a:r>
          </a:p>
        </p:txBody>
      </p:sp>
      <p:sp>
        <p:nvSpPr>
          <p:cNvPr id="3" name="Oval 2"/>
          <p:cNvSpPr/>
          <p:nvPr/>
        </p:nvSpPr>
        <p:spPr>
          <a:xfrm>
            <a:off x="6656990" y="1744060"/>
            <a:ext cx="94593" cy="1418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Oval 4"/>
          <p:cNvSpPr/>
          <p:nvPr/>
        </p:nvSpPr>
        <p:spPr>
          <a:xfrm>
            <a:off x="7086600" y="5317151"/>
            <a:ext cx="94593" cy="1418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837576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ntchemistry.com/images/links/Kinetics/practice_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626" y="1225137"/>
            <a:ext cx="5352374" cy="416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63668"/>
            <a:ext cx="8454259" cy="4708981"/>
          </a:xfrm>
          <a:prstGeom prst="rect">
            <a:avLst/>
          </a:prstGeom>
          <a:noFill/>
        </p:spPr>
        <p:txBody>
          <a:bodyPr wrap="square" rtlCol="0">
            <a:spAutoFit/>
          </a:bodyPr>
          <a:lstStyle/>
          <a:p>
            <a:pPr eaLnBrk="1" fontAlgn="auto" hangingPunct="1">
              <a:spcBef>
                <a:spcPts val="0"/>
              </a:spcBef>
              <a:spcAft>
                <a:spcPts val="0"/>
              </a:spcAft>
            </a:pPr>
            <a:r>
              <a:rPr lang="en-US" sz="3000" dirty="0">
                <a:solidFill>
                  <a:srgbClr val="0000FF"/>
                </a:solidFill>
                <a:latin typeface="Calibri" panose="020F0502020204030204"/>
              </a:rPr>
              <a:t>This is a potential energy diagram.</a:t>
            </a:r>
          </a:p>
          <a:p>
            <a:pPr eaLnBrk="1" fontAlgn="auto" hangingPunct="1">
              <a:spcBef>
                <a:spcPts val="0"/>
              </a:spcBef>
              <a:spcAft>
                <a:spcPts val="0"/>
              </a:spcAft>
            </a:pPr>
            <a:br>
              <a:rPr lang="en-US" sz="3000" dirty="0">
                <a:solidFill>
                  <a:srgbClr val="0000FF"/>
                </a:solidFill>
                <a:latin typeface="Calibri" panose="020F0502020204030204"/>
              </a:rPr>
            </a:br>
            <a:endParaRPr lang="en-US" sz="3000" dirty="0">
              <a:solidFill>
                <a:srgbClr val="0000FF"/>
              </a:solidFill>
              <a:latin typeface="Calibri" panose="020F0502020204030204"/>
            </a:endParaRPr>
          </a:p>
          <a:p>
            <a:pPr eaLnBrk="1" fontAlgn="auto" hangingPunct="1">
              <a:spcBef>
                <a:spcPts val="0"/>
              </a:spcBef>
              <a:spcAft>
                <a:spcPts val="0"/>
              </a:spcAft>
            </a:pPr>
            <a:r>
              <a:rPr lang="en-US" sz="3000" dirty="0">
                <a:solidFill>
                  <a:srgbClr val="0000FF"/>
                </a:solidFill>
                <a:latin typeface="Calibri" panose="020F0502020204030204"/>
              </a:rPr>
              <a:t>Answer me this…</a:t>
            </a:r>
          </a:p>
          <a:p>
            <a:pPr eaLnBrk="1" fontAlgn="auto" hangingPunct="1">
              <a:spcBef>
                <a:spcPts val="0"/>
              </a:spcBef>
              <a:spcAft>
                <a:spcPts val="0"/>
              </a:spcAft>
            </a:pPr>
            <a:endParaRPr lang="en-US" sz="3000" dirty="0">
              <a:solidFill>
                <a:srgbClr val="0000FF"/>
              </a:solidFill>
              <a:latin typeface="Calibri" panose="020F0502020204030204"/>
            </a:endParaRPr>
          </a:p>
          <a:p>
            <a:pPr marL="557213" indent="-557213" eaLnBrk="1" fontAlgn="auto" hangingPunct="1">
              <a:spcBef>
                <a:spcPts val="0"/>
              </a:spcBef>
              <a:spcAft>
                <a:spcPts val="0"/>
              </a:spcAft>
              <a:buFontTx/>
              <a:buAutoNum type="arabicPeriod"/>
            </a:pPr>
            <a:r>
              <a:rPr lang="en-US" sz="3000" dirty="0">
                <a:solidFill>
                  <a:srgbClr val="0000FF"/>
                </a:solidFill>
                <a:latin typeface="Times New Roman" panose="02020603050405020304" pitchFamily="18" charset="0"/>
                <a:cs typeface="Times New Roman" panose="02020603050405020304" pitchFamily="18" charset="0"/>
              </a:rPr>
              <a:t>∆H = </a:t>
            </a:r>
            <a:r>
              <a:rPr lang="en-US" sz="3000" dirty="0">
                <a:solidFill>
                  <a:srgbClr val="FF0000"/>
                </a:solidFill>
                <a:latin typeface="Times New Roman" panose="02020603050405020304" pitchFamily="18" charset="0"/>
                <a:cs typeface="Times New Roman" panose="02020603050405020304" pitchFamily="18" charset="0"/>
              </a:rPr>
              <a:t>– 20 kJ/mole</a:t>
            </a:r>
            <a:br>
              <a:rPr lang="en-US" sz="3000" dirty="0">
                <a:solidFill>
                  <a:srgbClr val="0000FF"/>
                </a:solidFill>
                <a:latin typeface="Calibri" panose="020F0502020204030204"/>
              </a:rPr>
            </a:br>
            <a:endParaRPr lang="en-US" sz="3000" dirty="0">
              <a:solidFill>
                <a:srgbClr val="0000FF"/>
              </a:solidFill>
              <a:latin typeface="Calibri" panose="020F0502020204030204"/>
            </a:endParaRPr>
          </a:p>
          <a:p>
            <a:pPr marL="557213" indent="-557213" eaLnBrk="1" fontAlgn="auto" hangingPunct="1">
              <a:spcBef>
                <a:spcPts val="0"/>
              </a:spcBef>
              <a:spcAft>
                <a:spcPts val="0"/>
              </a:spcAft>
              <a:buFontTx/>
              <a:buAutoNum type="arabicPeriod"/>
            </a:pPr>
            <a:r>
              <a:rPr lang="en-US" sz="3000" dirty="0">
                <a:solidFill>
                  <a:srgbClr val="0000FF"/>
                </a:solidFill>
                <a:latin typeface="Times New Roman" panose="02020603050405020304" pitchFamily="18" charset="0"/>
                <a:cs typeface="Times New Roman" panose="02020603050405020304" pitchFamily="18" charset="0"/>
              </a:rPr>
              <a:t>AE = </a:t>
            </a:r>
            <a:r>
              <a:rPr lang="en-US" sz="3000" dirty="0">
                <a:solidFill>
                  <a:srgbClr val="FF0000"/>
                </a:solidFill>
                <a:latin typeface="Times New Roman" panose="02020603050405020304" pitchFamily="18" charset="0"/>
                <a:cs typeface="Times New Roman" panose="02020603050405020304" pitchFamily="18" charset="0"/>
              </a:rPr>
              <a:t>60 kJ/mole</a:t>
            </a:r>
            <a:br>
              <a:rPr lang="en-US" sz="3000" dirty="0">
                <a:solidFill>
                  <a:srgbClr val="FF0000"/>
                </a:solidFill>
                <a:latin typeface="Times New Roman" panose="02020603050405020304" pitchFamily="18" charset="0"/>
                <a:cs typeface="Times New Roman" panose="02020603050405020304" pitchFamily="18" charset="0"/>
              </a:rPr>
            </a:br>
            <a:endParaRPr lang="en-US" sz="3000" dirty="0">
              <a:solidFill>
                <a:srgbClr val="FF0000"/>
              </a:solidFill>
              <a:latin typeface="Times New Roman" panose="02020603050405020304" pitchFamily="18" charset="0"/>
              <a:cs typeface="Times New Roman" panose="02020603050405020304" pitchFamily="18" charset="0"/>
            </a:endParaRPr>
          </a:p>
          <a:p>
            <a:pPr marL="557213" indent="-557213" eaLnBrk="1" fontAlgn="auto" hangingPunct="1">
              <a:spcBef>
                <a:spcPts val="0"/>
              </a:spcBef>
              <a:spcAft>
                <a:spcPts val="0"/>
              </a:spcAft>
              <a:buFontTx/>
              <a:buAutoNum type="arabicPeriod"/>
            </a:pPr>
            <a:r>
              <a:rPr lang="en-US" sz="3000" dirty="0">
                <a:solidFill>
                  <a:srgbClr val="0000FF"/>
                </a:solidFill>
                <a:latin typeface="Times New Roman" panose="02020603050405020304" pitchFamily="18" charset="0"/>
                <a:cs typeface="Times New Roman" panose="02020603050405020304" pitchFamily="18" charset="0"/>
              </a:rPr>
              <a:t>activated complex has </a:t>
            </a:r>
            <a:r>
              <a:rPr lang="en-US" sz="3000" dirty="0">
                <a:solidFill>
                  <a:srgbClr val="FF0000"/>
                </a:solidFill>
                <a:latin typeface="Times New Roman" panose="02020603050405020304" pitchFamily="18" charset="0"/>
                <a:cs typeface="Times New Roman" panose="02020603050405020304" pitchFamily="18" charset="0"/>
              </a:rPr>
              <a:t>100 kJ/mole</a:t>
            </a:r>
          </a:p>
        </p:txBody>
      </p:sp>
      <p:sp>
        <p:nvSpPr>
          <p:cNvPr id="3" name="Oval 2"/>
          <p:cNvSpPr/>
          <p:nvPr/>
        </p:nvSpPr>
        <p:spPr>
          <a:xfrm>
            <a:off x="6656990" y="1744060"/>
            <a:ext cx="94593" cy="14189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103459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6309420"/>
          </a:xfrm>
          <a:prstGeom prst="rect">
            <a:avLst/>
          </a:prstGeom>
          <a:noFill/>
        </p:spPr>
        <p:txBody>
          <a:bodyPr wrap="square" rtlCol="0">
            <a:spAutoFit/>
          </a:bodyPr>
          <a:lstStyle/>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Which of these solids have the lowest entropy and the highest entropy - at STP?</a:t>
            </a:r>
          </a:p>
          <a:p>
            <a:pPr eaLnBrk="1" fontAlgn="auto" hangingPunct="1">
              <a:spcBef>
                <a:spcPts val="0"/>
              </a:spcBef>
              <a:spcAft>
                <a:spcPts val="0"/>
              </a:spcAft>
            </a:pPr>
            <a:endParaRPr lang="en-US" sz="20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CO</a:t>
            </a:r>
            <a:r>
              <a:rPr lang="en-US" sz="4800" b="1" baseline="-25000" dirty="0">
                <a:solidFill>
                  <a:prstClr val="black"/>
                </a:solidFill>
                <a:latin typeface="Dreaming Outloud Pro" panose="03050502040302030504" pitchFamily="66" charset="0"/>
                <a:cs typeface="Dreaming Outloud Pro" panose="03050502040302030504" pitchFamily="66" charset="0"/>
              </a:rPr>
              <a:t>2</a:t>
            </a:r>
            <a:r>
              <a:rPr lang="en-US" sz="4800" b="1" dirty="0">
                <a:solidFill>
                  <a:prstClr val="black"/>
                </a:solidFill>
                <a:latin typeface="Dreaming Outloud Pro" panose="03050502040302030504" pitchFamily="66" charset="0"/>
                <a:cs typeface="Dreaming Outloud Pro" panose="03050502040302030504" pitchFamily="66" charset="0"/>
              </a:rPr>
              <a:t> </a:t>
            </a:r>
          </a:p>
          <a:p>
            <a:pPr eaLnBrk="1" fontAlgn="auto" hangingPunct="1">
              <a:spcBef>
                <a:spcPts val="0"/>
              </a:spcBef>
              <a:spcAft>
                <a:spcPts val="0"/>
              </a:spcAft>
            </a:pPr>
            <a:endParaRPr lang="en-US" sz="48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C</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H</a:t>
            </a:r>
            <a:r>
              <a:rPr lang="en-US" sz="4800" b="1" baseline="-25000" dirty="0">
                <a:solidFill>
                  <a:prstClr val="black"/>
                </a:solidFill>
                <a:latin typeface="Dreaming Outloud Pro" panose="03050502040302030504" pitchFamily="66" charset="0"/>
                <a:cs typeface="Dreaming Outloud Pro" panose="03050502040302030504" pitchFamily="66" charset="0"/>
              </a:rPr>
              <a:t>8</a:t>
            </a:r>
            <a:r>
              <a:rPr lang="en-US" sz="4800" b="1" dirty="0">
                <a:solidFill>
                  <a:prstClr val="black"/>
                </a:solidFill>
                <a:latin typeface="Dreaming Outloud Pro" panose="03050502040302030504" pitchFamily="66" charset="0"/>
                <a:cs typeface="Dreaming Outloud Pro" panose="03050502040302030504" pitchFamily="66" charset="0"/>
              </a:rPr>
              <a:t>      </a:t>
            </a:r>
          </a:p>
          <a:p>
            <a:pPr eaLnBrk="1" fontAlgn="auto" hangingPunct="1">
              <a:spcBef>
                <a:spcPts val="0"/>
              </a:spcBef>
              <a:spcAft>
                <a:spcPts val="0"/>
              </a:spcAft>
            </a:pPr>
            <a:endParaRPr lang="en-US" sz="48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Na</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Al(SO</a:t>
            </a:r>
            <a:r>
              <a:rPr lang="en-US" sz="4800" b="1" baseline="-25000" dirty="0">
                <a:solidFill>
                  <a:prstClr val="black"/>
                </a:solidFill>
                <a:latin typeface="Dreaming Outloud Pro" panose="03050502040302030504" pitchFamily="66" charset="0"/>
                <a:cs typeface="Dreaming Outloud Pro" panose="03050502040302030504" pitchFamily="66" charset="0"/>
              </a:rPr>
              <a:t>4</a:t>
            </a:r>
            <a:r>
              <a:rPr lang="en-US" sz="4800" b="1" dirty="0">
                <a:solidFill>
                  <a:prstClr val="black"/>
                </a:solidFill>
                <a:latin typeface="Dreaming Outloud Pro" panose="03050502040302030504" pitchFamily="66" charset="0"/>
                <a:cs typeface="Dreaming Outloud Pro" panose="03050502040302030504" pitchFamily="66" charset="0"/>
              </a:rPr>
              <a:t>)</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∙12H</a:t>
            </a:r>
            <a:r>
              <a:rPr lang="en-US" sz="4800" b="1" baseline="-25000" dirty="0">
                <a:solidFill>
                  <a:prstClr val="black"/>
                </a:solidFill>
                <a:latin typeface="Dreaming Outloud Pro" panose="03050502040302030504" pitchFamily="66" charset="0"/>
                <a:cs typeface="Dreaming Outloud Pro" panose="03050502040302030504" pitchFamily="66" charset="0"/>
              </a:rPr>
              <a:t>2</a:t>
            </a:r>
            <a:r>
              <a:rPr lang="en-US" sz="4800" b="1" dirty="0">
                <a:solidFill>
                  <a:prstClr val="black"/>
                </a:solidFill>
                <a:latin typeface="Dreaming Outloud Pro" panose="03050502040302030504" pitchFamily="66" charset="0"/>
                <a:cs typeface="Dreaming Outloud Pro" panose="03050502040302030504" pitchFamily="66" charset="0"/>
              </a:rPr>
              <a:t>O</a:t>
            </a:r>
          </a:p>
        </p:txBody>
      </p:sp>
    </p:spTree>
    <p:extLst>
      <p:ext uri="{BB962C8B-B14F-4D97-AF65-F5344CB8AC3E}">
        <p14:creationId xmlns:p14="http://schemas.microsoft.com/office/powerpoint/2010/main" val="327267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4D5336-F7C1-DCAE-1F2B-8281328DD6BF}"/>
              </a:ext>
            </a:extLst>
          </p:cNvPr>
          <p:cNvSpPr txBox="1"/>
          <p:nvPr/>
        </p:nvSpPr>
        <p:spPr>
          <a:xfrm>
            <a:off x="0" y="3048000"/>
            <a:ext cx="9144000" cy="369332"/>
          </a:xfrm>
          <a:prstGeom prst="rect">
            <a:avLst/>
          </a:prstGeom>
          <a:noFill/>
        </p:spPr>
        <p:txBody>
          <a:bodyPr wrap="square" rtlCol="0">
            <a:spAutoFit/>
          </a:bodyPr>
          <a:lstStyle/>
          <a:p>
            <a:pPr algn="ctr"/>
            <a:r>
              <a:rPr lang="en-US" dirty="0"/>
              <a:t>13</a:t>
            </a:r>
          </a:p>
        </p:txBody>
      </p:sp>
    </p:spTree>
    <p:extLst>
      <p:ext uri="{BB962C8B-B14F-4D97-AF65-F5344CB8AC3E}">
        <p14:creationId xmlns:p14="http://schemas.microsoft.com/office/powerpoint/2010/main" val="173088734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6309420"/>
          </a:xfrm>
          <a:prstGeom prst="rect">
            <a:avLst/>
          </a:prstGeom>
          <a:noFill/>
        </p:spPr>
        <p:txBody>
          <a:bodyPr wrap="square" rtlCol="0">
            <a:spAutoFit/>
          </a:bodyPr>
          <a:lstStyle/>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Which of these solids have the lowest entropy and the highest entropy - at STP?</a:t>
            </a:r>
          </a:p>
          <a:p>
            <a:pPr eaLnBrk="1" fontAlgn="auto" hangingPunct="1">
              <a:spcBef>
                <a:spcPts val="0"/>
              </a:spcBef>
              <a:spcAft>
                <a:spcPts val="0"/>
              </a:spcAft>
            </a:pPr>
            <a:endParaRPr lang="en-US" sz="20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CO</a:t>
            </a:r>
            <a:r>
              <a:rPr lang="en-US" sz="4800" b="1" baseline="-25000" dirty="0">
                <a:solidFill>
                  <a:prstClr val="black"/>
                </a:solidFill>
                <a:latin typeface="Dreaming Outloud Pro" panose="03050502040302030504" pitchFamily="66" charset="0"/>
                <a:cs typeface="Dreaming Outloud Pro" panose="03050502040302030504" pitchFamily="66" charset="0"/>
              </a:rPr>
              <a:t>2</a:t>
            </a:r>
            <a:r>
              <a:rPr lang="en-US" sz="4800" b="1" dirty="0">
                <a:solidFill>
                  <a:prstClr val="black"/>
                </a:solidFill>
                <a:latin typeface="Dreaming Outloud Pro" panose="03050502040302030504" pitchFamily="66" charset="0"/>
                <a:cs typeface="Dreaming Outloud Pro" panose="03050502040302030504" pitchFamily="66" charset="0"/>
              </a:rPr>
              <a:t>    </a:t>
            </a:r>
            <a:r>
              <a:rPr lang="en-US" sz="2000" b="1" dirty="0">
                <a:solidFill>
                  <a:srgbClr val="FF0000"/>
                </a:solidFill>
                <a:latin typeface="Comic Sans MS" panose="030F0702030302020204" pitchFamily="66" charset="0"/>
                <a:cs typeface="Times New Roman" panose="02020603050405020304" pitchFamily="18" charset="0"/>
              </a:rPr>
              <a:t>(most entropy, fewest bonds)</a:t>
            </a:r>
            <a:endParaRPr lang="en-US" sz="20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endParaRPr lang="en-US" sz="48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C</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H</a:t>
            </a:r>
            <a:r>
              <a:rPr lang="en-US" sz="4800" b="1" baseline="-25000" dirty="0">
                <a:solidFill>
                  <a:prstClr val="black"/>
                </a:solidFill>
                <a:latin typeface="Dreaming Outloud Pro" panose="03050502040302030504" pitchFamily="66" charset="0"/>
                <a:cs typeface="Dreaming Outloud Pro" panose="03050502040302030504" pitchFamily="66" charset="0"/>
              </a:rPr>
              <a:t>8</a:t>
            </a:r>
            <a:r>
              <a:rPr lang="en-US" sz="4800" b="1" dirty="0">
                <a:solidFill>
                  <a:prstClr val="black"/>
                </a:solidFill>
                <a:latin typeface="Dreaming Outloud Pro" panose="03050502040302030504" pitchFamily="66" charset="0"/>
                <a:cs typeface="Dreaming Outloud Pro" panose="03050502040302030504" pitchFamily="66" charset="0"/>
              </a:rPr>
              <a:t>      </a:t>
            </a:r>
          </a:p>
          <a:p>
            <a:pPr eaLnBrk="1" fontAlgn="auto" hangingPunct="1">
              <a:spcBef>
                <a:spcPts val="0"/>
              </a:spcBef>
              <a:spcAft>
                <a:spcPts val="0"/>
              </a:spcAft>
            </a:pPr>
            <a:endParaRPr lang="en-US" sz="4800" b="1" dirty="0">
              <a:solidFill>
                <a:prstClr val="black"/>
              </a:solidFill>
              <a:latin typeface="Dreaming Outloud Pro" panose="03050502040302030504" pitchFamily="66" charset="0"/>
              <a:cs typeface="Dreaming Outloud Pro" panose="03050502040302030504" pitchFamily="66" charset="0"/>
            </a:endParaRPr>
          </a:p>
          <a:p>
            <a:pPr eaLnBrk="1" fontAlgn="auto" hangingPunct="1">
              <a:spcBef>
                <a:spcPts val="0"/>
              </a:spcBef>
              <a:spcAft>
                <a:spcPts val="0"/>
              </a:spcAft>
            </a:pPr>
            <a:r>
              <a:rPr lang="en-US" sz="4800" b="1" dirty="0">
                <a:solidFill>
                  <a:prstClr val="black"/>
                </a:solidFill>
                <a:latin typeface="Dreaming Outloud Pro" panose="03050502040302030504" pitchFamily="66" charset="0"/>
                <a:cs typeface="Dreaming Outloud Pro" panose="03050502040302030504" pitchFamily="66" charset="0"/>
              </a:rPr>
              <a:t>Na</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Al(SO</a:t>
            </a:r>
            <a:r>
              <a:rPr lang="en-US" sz="4800" b="1" baseline="-25000" dirty="0">
                <a:solidFill>
                  <a:prstClr val="black"/>
                </a:solidFill>
                <a:latin typeface="Dreaming Outloud Pro" panose="03050502040302030504" pitchFamily="66" charset="0"/>
                <a:cs typeface="Dreaming Outloud Pro" panose="03050502040302030504" pitchFamily="66" charset="0"/>
              </a:rPr>
              <a:t>4</a:t>
            </a:r>
            <a:r>
              <a:rPr lang="en-US" sz="4800" b="1" dirty="0">
                <a:solidFill>
                  <a:prstClr val="black"/>
                </a:solidFill>
                <a:latin typeface="Dreaming Outloud Pro" panose="03050502040302030504" pitchFamily="66" charset="0"/>
                <a:cs typeface="Dreaming Outloud Pro" panose="03050502040302030504" pitchFamily="66" charset="0"/>
              </a:rPr>
              <a:t>)</a:t>
            </a:r>
            <a:r>
              <a:rPr lang="en-US" sz="4800" b="1" baseline="-25000" dirty="0">
                <a:solidFill>
                  <a:prstClr val="black"/>
                </a:solidFill>
                <a:latin typeface="Dreaming Outloud Pro" panose="03050502040302030504" pitchFamily="66" charset="0"/>
                <a:cs typeface="Dreaming Outloud Pro" panose="03050502040302030504" pitchFamily="66" charset="0"/>
              </a:rPr>
              <a:t>3</a:t>
            </a:r>
            <a:r>
              <a:rPr lang="en-US" sz="4800" b="1" dirty="0">
                <a:solidFill>
                  <a:prstClr val="black"/>
                </a:solidFill>
                <a:latin typeface="Dreaming Outloud Pro" panose="03050502040302030504" pitchFamily="66" charset="0"/>
                <a:cs typeface="Dreaming Outloud Pro" panose="03050502040302030504" pitchFamily="66" charset="0"/>
              </a:rPr>
              <a:t>∙12H</a:t>
            </a:r>
            <a:r>
              <a:rPr lang="en-US" sz="4800" b="1" baseline="-25000" dirty="0">
                <a:solidFill>
                  <a:prstClr val="black"/>
                </a:solidFill>
                <a:latin typeface="Dreaming Outloud Pro" panose="03050502040302030504" pitchFamily="66" charset="0"/>
                <a:cs typeface="Dreaming Outloud Pro" panose="03050502040302030504" pitchFamily="66" charset="0"/>
              </a:rPr>
              <a:t>2</a:t>
            </a:r>
            <a:r>
              <a:rPr lang="en-US" sz="4800" b="1" dirty="0">
                <a:solidFill>
                  <a:prstClr val="black"/>
                </a:solidFill>
                <a:latin typeface="Dreaming Outloud Pro" panose="03050502040302030504" pitchFamily="66" charset="0"/>
                <a:cs typeface="Dreaming Outloud Pro" panose="03050502040302030504" pitchFamily="66" charset="0"/>
              </a:rPr>
              <a:t>O  </a:t>
            </a:r>
            <a:r>
              <a:rPr lang="en-US" b="1" dirty="0">
                <a:solidFill>
                  <a:srgbClr val="FF0000"/>
                </a:solidFill>
                <a:latin typeface="Comic Sans MS" panose="030F0702030302020204" pitchFamily="66" charset="0"/>
                <a:cs typeface="Times New Roman" panose="02020603050405020304" pitchFamily="18" charset="0"/>
              </a:rPr>
              <a:t>(lowest entropy, most bonds)</a:t>
            </a:r>
            <a:endParaRPr lang="en-US" b="1" dirty="0">
              <a:solidFill>
                <a:prstClr val="black"/>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29043067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pPr eaLnBrk="1" fontAlgn="auto" hangingPunct="1">
              <a:spcBef>
                <a:spcPts val="0"/>
              </a:spcBef>
              <a:spcAft>
                <a:spcPts val="0"/>
              </a:spcAft>
            </a:pPr>
            <a:r>
              <a:rPr lang="en-US" sz="3600" dirty="0">
                <a:solidFill>
                  <a:prstClr val="black"/>
                </a:solidFill>
                <a:latin typeface="Times New Roman" panose="02020603050405020304" pitchFamily="18" charset="0"/>
                <a:cs typeface="Times New Roman" panose="02020603050405020304" pitchFamily="18" charset="0"/>
              </a:rPr>
              <a:t>If a reaction takes 25.0 seconds to occur, </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what is the rate of reaction?</a:t>
            </a:r>
          </a:p>
          <a:p>
            <a:pPr eaLnBrk="1" fontAlgn="auto" hangingPunct="1">
              <a:spcBef>
                <a:spcPts val="0"/>
              </a:spcBef>
              <a:spcAft>
                <a:spcPts val="0"/>
              </a:spcAft>
            </a:pPr>
            <a:endParaRPr lang="en-US" sz="3600" dirty="0">
              <a:solidFill>
                <a:prstClr val="black"/>
              </a:solidFill>
              <a:latin typeface="Times New Roman" panose="02020603050405020304" pitchFamily="18" charset="0"/>
              <a:cs typeface="Times New Roman" panose="02020603050405020304" pitchFamily="18" charset="0"/>
            </a:endParaRP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25.0 seconds</a:t>
            </a: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0.0400 seconds</a:t>
            </a: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0.0400 seconds</a:t>
            </a:r>
            <a:r>
              <a:rPr lang="en-US" sz="3600" baseline="30000" dirty="0">
                <a:solidFill>
                  <a:prstClr val="black"/>
                </a:solidFill>
                <a:latin typeface="Times New Roman" panose="02020603050405020304" pitchFamily="18" charset="0"/>
                <a:cs typeface="Times New Roman" panose="02020603050405020304" pitchFamily="18" charset="0"/>
              </a:rPr>
              <a:t>-1</a:t>
            </a: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400. seconds</a:t>
            </a:r>
            <a:r>
              <a:rPr lang="en-US" sz="3600" baseline="30000" dirty="0">
                <a:solidFill>
                  <a:prstClr val="black"/>
                </a:solidFill>
                <a:latin typeface="Times New Roman" panose="02020603050405020304" pitchFamily="18" charset="0"/>
                <a:cs typeface="Times New Roman" panose="02020603050405020304" pitchFamily="18" charset="0"/>
              </a:rPr>
              <a:t> -1 </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5003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pPr eaLnBrk="1" fontAlgn="auto" hangingPunct="1">
              <a:spcBef>
                <a:spcPts val="0"/>
              </a:spcBef>
              <a:spcAft>
                <a:spcPts val="0"/>
              </a:spcAft>
            </a:pPr>
            <a:r>
              <a:rPr lang="en-US" sz="3600" dirty="0">
                <a:solidFill>
                  <a:prstClr val="black"/>
                </a:solidFill>
                <a:latin typeface="Times New Roman" panose="02020603050405020304" pitchFamily="18" charset="0"/>
                <a:cs typeface="Times New Roman" panose="02020603050405020304" pitchFamily="18" charset="0"/>
              </a:rPr>
              <a:t>If a reaction takes 25.0 seconds to occur, </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what is the rate of reaction?</a:t>
            </a:r>
          </a:p>
          <a:p>
            <a:pPr eaLnBrk="1" fontAlgn="auto" hangingPunct="1">
              <a:spcBef>
                <a:spcPts val="0"/>
              </a:spcBef>
              <a:spcAft>
                <a:spcPts val="0"/>
              </a:spcAft>
            </a:pPr>
            <a:endParaRPr lang="en-US" sz="3600" dirty="0">
              <a:solidFill>
                <a:prstClr val="black"/>
              </a:solidFill>
              <a:latin typeface="Times New Roman" panose="02020603050405020304" pitchFamily="18" charset="0"/>
              <a:cs typeface="Times New Roman" panose="02020603050405020304" pitchFamily="18" charset="0"/>
            </a:endParaRP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25.0 seconds</a:t>
            </a: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0.0400 seconds</a:t>
            </a:r>
          </a:p>
          <a:p>
            <a:pPr marL="685800" indent="-685800" eaLnBrk="1" fontAlgn="auto" hangingPunct="1">
              <a:spcBef>
                <a:spcPts val="0"/>
              </a:spcBef>
              <a:spcAft>
                <a:spcPts val="0"/>
              </a:spcAft>
              <a:buFontTx/>
              <a:buAutoNum type="alphaUcPeriod"/>
            </a:pPr>
            <a:r>
              <a:rPr lang="en-US" sz="3600" dirty="0">
                <a:solidFill>
                  <a:srgbClr val="3333FF"/>
                </a:solidFill>
                <a:latin typeface="Times New Roman" panose="02020603050405020304" pitchFamily="18" charset="0"/>
                <a:cs typeface="Times New Roman" panose="02020603050405020304" pitchFamily="18" charset="0"/>
              </a:rPr>
              <a:t>0.0400 seconds</a:t>
            </a:r>
            <a:r>
              <a:rPr lang="en-US" sz="3600" baseline="30000" dirty="0">
                <a:solidFill>
                  <a:srgbClr val="3333FF"/>
                </a:solidFill>
                <a:latin typeface="Times New Roman" panose="02020603050405020304" pitchFamily="18" charset="0"/>
                <a:cs typeface="Times New Roman" panose="02020603050405020304" pitchFamily="18" charset="0"/>
              </a:rPr>
              <a:t>-1</a:t>
            </a:r>
          </a:p>
          <a:p>
            <a:pPr marL="685800" indent="-685800" eaLnBrk="1" fontAlgn="auto" hangingPunct="1">
              <a:spcBef>
                <a:spcPts val="0"/>
              </a:spcBef>
              <a:spcAft>
                <a:spcPts val="0"/>
              </a:spcAft>
              <a:buFontTx/>
              <a:buAutoNum type="alphaUcPeriod"/>
            </a:pPr>
            <a:r>
              <a:rPr lang="en-US" sz="3600" dirty="0">
                <a:solidFill>
                  <a:prstClr val="black"/>
                </a:solidFill>
                <a:latin typeface="Times New Roman" panose="02020603050405020304" pitchFamily="18" charset="0"/>
                <a:cs typeface="Times New Roman" panose="02020603050405020304" pitchFamily="18" charset="0"/>
              </a:rPr>
              <a:t>400. seconds</a:t>
            </a:r>
            <a:r>
              <a:rPr lang="en-US" sz="3600" baseline="30000" dirty="0">
                <a:solidFill>
                  <a:prstClr val="black"/>
                </a:solidFill>
                <a:latin typeface="Times New Roman" panose="02020603050405020304" pitchFamily="18" charset="0"/>
                <a:cs typeface="Times New Roman" panose="02020603050405020304" pitchFamily="18" charset="0"/>
              </a:rPr>
              <a:t> -1</a:t>
            </a:r>
            <a:br>
              <a:rPr lang="en-US" sz="3600" baseline="30000" dirty="0">
                <a:solidFill>
                  <a:prstClr val="black"/>
                </a:solidFill>
                <a:latin typeface="Times New Roman" panose="02020603050405020304" pitchFamily="18" charset="0"/>
                <a:cs typeface="Times New Roman" panose="02020603050405020304" pitchFamily="18" charset="0"/>
              </a:rPr>
            </a:br>
            <a:br>
              <a:rPr lang="en-US" sz="3600" baseline="30000" dirty="0">
                <a:solidFill>
                  <a:prstClr val="black"/>
                </a:solidFill>
                <a:latin typeface="Times New Roman" panose="02020603050405020304" pitchFamily="18" charset="0"/>
                <a:cs typeface="Times New Roman" panose="02020603050405020304" pitchFamily="18" charset="0"/>
              </a:rPr>
            </a:br>
            <a:br>
              <a:rPr lang="en-US" sz="3600" baseline="30000" dirty="0">
                <a:solidFill>
                  <a:prstClr val="black"/>
                </a:solidFill>
                <a:latin typeface="Times New Roman" panose="02020603050405020304" pitchFamily="18" charset="0"/>
                <a:cs typeface="Times New Roman" panose="02020603050405020304" pitchFamily="18" charset="0"/>
              </a:rPr>
            </a:br>
            <a:br>
              <a:rPr lang="en-US" sz="3600" baseline="300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rate = </a:t>
            </a:r>
            <a:r>
              <a:rPr lang="en-US" sz="3600" baseline="30000" dirty="0">
                <a:solidFill>
                  <a:prstClr val="black"/>
                </a:solidFill>
                <a:latin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E5E416A-059D-9998-56BD-F8FA8929FE79}"/>
              </a:ext>
            </a:extLst>
          </p:cNvPr>
          <p:cNvSpPr txBox="1"/>
          <p:nvPr/>
        </p:nvSpPr>
        <p:spPr>
          <a:xfrm>
            <a:off x="1752600" y="4648200"/>
            <a:ext cx="2438400" cy="1200329"/>
          </a:xfrm>
          <a:prstGeom prst="rect">
            <a:avLst/>
          </a:prstGeom>
          <a:noFill/>
        </p:spPr>
        <p:txBody>
          <a:bodyPr wrap="square" rtlCol="0">
            <a:spAutoFit/>
          </a:bodyPr>
          <a:lstStyle/>
          <a:p>
            <a:pPr algn="ctr"/>
            <a:r>
              <a:rPr lang="en-US" sz="3600" u="sng" dirty="0">
                <a:solidFill>
                  <a:prstClr val="black"/>
                </a:solidFill>
                <a:latin typeface="Times New Roman" panose="02020603050405020304" pitchFamily="18" charset="0"/>
                <a:cs typeface="Times New Roman" panose="02020603050405020304" pitchFamily="18" charset="0"/>
              </a:rPr>
              <a:t>1</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seconds</a:t>
            </a: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9BE995-82AD-760C-6A8D-BF927101EE9E}"/>
              </a:ext>
            </a:extLst>
          </p:cNvPr>
          <p:cNvSpPr txBox="1"/>
          <p:nvPr/>
        </p:nvSpPr>
        <p:spPr>
          <a:xfrm>
            <a:off x="3886200" y="4832865"/>
            <a:ext cx="5334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26340496-8D91-4AA1-D9FF-74F7EE54887E}"/>
              </a:ext>
            </a:extLst>
          </p:cNvPr>
          <p:cNvSpPr txBox="1"/>
          <p:nvPr/>
        </p:nvSpPr>
        <p:spPr>
          <a:xfrm>
            <a:off x="4191000" y="4648200"/>
            <a:ext cx="2438400" cy="1200329"/>
          </a:xfrm>
          <a:prstGeom prst="rect">
            <a:avLst/>
          </a:prstGeom>
          <a:noFill/>
        </p:spPr>
        <p:txBody>
          <a:bodyPr wrap="square" rtlCol="0">
            <a:spAutoFit/>
          </a:bodyPr>
          <a:lstStyle/>
          <a:p>
            <a:pPr algn="ctr"/>
            <a:r>
              <a:rPr lang="en-US" sz="3600" u="sng" dirty="0">
                <a:solidFill>
                  <a:prstClr val="black"/>
                </a:solidFill>
                <a:latin typeface="Times New Roman" panose="02020603050405020304" pitchFamily="18" charset="0"/>
                <a:cs typeface="Times New Roman" panose="02020603050405020304" pitchFamily="18" charset="0"/>
              </a:rPr>
              <a:t>1</a:t>
            </a:r>
            <a:br>
              <a:rPr lang="en-US" sz="3600" dirty="0">
                <a:solidFill>
                  <a:prstClr val="black"/>
                </a:solidFill>
                <a:latin typeface="Times New Roman" panose="02020603050405020304" pitchFamily="18" charset="0"/>
                <a:cs typeface="Times New Roman" panose="02020603050405020304" pitchFamily="18" charset="0"/>
              </a:rPr>
            </a:br>
            <a:r>
              <a:rPr lang="en-US" sz="3600" dirty="0">
                <a:solidFill>
                  <a:prstClr val="black"/>
                </a:solidFill>
                <a:latin typeface="Times New Roman" panose="02020603050405020304" pitchFamily="18" charset="0"/>
                <a:cs typeface="Times New Roman" panose="02020603050405020304" pitchFamily="18" charset="0"/>
              </a:rPr>
              <a:t>25.0 sec</a:t>
            </a:r>
            <a:endParaRPr lang="en-US" sz="3600" dirty="0">
              <a:latin typeface="Times New Roman" panose="02020603050405020304" pitchFamily="18" charset="0"/>
              <a:cs typeface="Times New Roman" panose="02020603050405020304" pitchFamily="18" charset="0"/>
            </a:endParaRPr>
          </a:p>
        </p:txBody>
      </p:sp>
      <p:sp>
        <p:nvSpPr>
          <p:cNvPr id="6" name="Arrow: Curved Left 5">
            <a:extLst>
              <a:ext uri="{FF2B5EF4-FFF2-40B4-BE49-F238E27FC236}">
                <a16:creationId xmlns:a16="http://schemas.microsoft.com/office/drawing/2014/main" id="{2230879B-0BF4-833B-A26B-4D998CB2E124}"/>
              </a:ext>
            </a:extLst>
          </p:cNvPr>
          <p:cNvSpPr/>
          <p:nvPr/>
        </p:nvSpPr>
        <p:spPr>
          <a:xfrm rot="20452035" flipV="1">
            <a:off x="6621534" y="2226080"/>
            <a:ext cx="1539733" cy="3028670"/>
          </a:xfrm>
          <a:prstGeom prst="curvedLeft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2154226C-44A9-7B69-7C9C-EAC30641A0E6}"/>
              </a:ext>
            </a:extLst>
          </p:cNvPr>
          <p:cNvSpPr txBox="1"/>
          <p:nvPr/>
        </p:nvSpPr>
        <p:spPr>
          <a:xfrm>
            <a:off x="6324600" y="4832865"/>
            <a:ext cx="533400"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7A4DE1FA-F912-8060-87A8-4115C839B2EA}"/>
              </a:ext>
            </a:extLst>
          </p:cNvPr>
          <p:cNvSpPr txBox="1"/>
          <p:nvPr/>
        </p:nvSpPr>
        <p:spPr>
          <a:xfrm>
            <a:off x="6324600" y="6172200"/>
            <a:ext cx="2438400" cy="523220"/>
          </a:xfrm>
          <a:prstGeom prst="rect">
            <a:avLst/>
          </a:prstGeom>
          <a:noFill/>
        </p:spPr>
        <p:txBody>
          <a:bodyPr wrap="square" rtlCol="0">
            <a:spAutoFit/>
          </a:bodyPr>
          <a:lstStyle/>
          <a:p>
            <a:pPr algn="ctr"/>
            <a:r>
              <a:rPr lang="en-US" sz="2800" dirty="0">
                <a:solidFill>
                  <a:srgbClr val="FF0000"/>
                </a:solidFill>
              </a:rPr>
              <a:t>Do the math!</a:t>
            </a:r>
          </a:p>
        </p:txBody>
      </p:sp>
    </p:spTree>
    <p:extLst>
      <p:ext uri="{BB962C8B-B14F-4D97-AF65-F5344CB8AC3E}">
        <p14:creationId xmlns:p14="http://schemas.microsoft.com/office/powerpoint/2010/main" val="290570535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77985"/>
          </a:xfrm>
          <a:prstGeom prst="rect">
            <a:avLst/>
          </a:prstGeom>
          <a:noFill/>
        </p:spPr>
        <p:txBody>
          <a:bodyPr wrap="square" rtlCol="0">
            <a:spAutoFit/>
          </a:bodyPr>
          <a:lstStyle/>
          <a:p>
            <a:pPr eaLnBrk="1" fontAlgn="auto" hangingPunct="1">
              <a:spcBef>
                <a:spcPts val="0"/>
              </a:spcBef>
              <a:spcAft>
                <a:spcPts val="0"/>
              </a:spcAft>
            </a:pPr>
            <a:r>
              <a:rPr lang="en-US" sz="4050" b="1" dirty="0">
                <a:solidFill>
                  <a:prstClr val="black"/>
                </a:solidFill>
                <a:latin typeface="Comic Sans MS" panose="030F0702030302020204" pitchFamily="66" charset="0"/>
              </a:rPr>
              <a:t>Gasoline burns in my punch-buggy engine, which statement is true?</a:t>
            </a:r>
            <a:br>
              <a:rPr lang="en-US" sz="4050" b="1" dirty="0">
                <a:solidFill>
                  <a:prstClr val="black"/>
                </a:solidFill>
                <a:latin typeface="Comic Sans MS" panose="030F0702030302020204" pitchFamily="66" charset="0"/>
              </a:rPr>
            </a:br>
            <a:endParaRPr lang="en-US" sz="3300" b="1" dirty="0">
              <a:solidFill>
                <a:prstClr val="black"/>
              </a:solidFill>
              <a:latin typeface="Comic Sans MS" panose="030F0702030302020204" pitchFamily="66" charset="0"/>
            </a:endParaRP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reactant,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negative</a:t>
            </a: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product,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negative</a:t>
            </a: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reactant,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positive</a:t>
            </a: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product,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positive</a:t>
            </a:r>
          </a:p>
        </p:txBody>
      </p:sp>
      <p:pic>
        <p:nvPicPr>
          <p:cNvPr id="11266" name="Picture 2" descr="Test Drive: 2019 Volkswagen Beetle Convertible Final Edition | The Daily  Drive | Consumer Guide® The Daily Drive | Consumer Guide®">
            <a:extLst>
              <a:ext uri="{FF2B5EF4-FFF2-40B4-BE49-F238E27FC236}">
                <a16:creationId xmlns:a16="http://schemas.microsoft.com/office/drawing/2014/main" id="{4119719A-D372-C5C7-B4AC-F44F0BDF6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28721"/>
            <a:ext cx="4419600" cy="271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456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77985"/>
          </a:xfrm>
          <a:prstGeom prst="rect">
            <a:avLst/>
          </a:prstGeom>
          <a:noFill/>
        </p:spPr>
        <p:txBody>
          <a:bodyPr wrap="square" rtlCol="0">
            <a:spAutoFit/>
          </a:bodyPr>
          <a:lstStyle/>
          <a:p>
            <a:pPr eaLnBrk="1" fontAlgn="auto" hangingPunct="1">
              <a:spcBef>
                <a:spcPts val="0"/>
              </a:spcBef>
              <a:spcAft>
                <a:spcPts val="0"/>
              </a:spcAft>
            </a:pPr>
            <a:r>
              <a:rPr lang="en-US" sz="4050" b="1" dirty="0">
                <a:solidFill>
                  <a:prstClr val="black"/>
                </a:solidFill>
                <a:latin typeface="Comic Sans MS" panose="030F0702030302020204" pitchFamily="66" charset="0"/>
              </a:rPr>
              <a:t>Gasoline burns in my punch-buggy engine, which statement is true?</a:t>
            </a:r>
            <a:br>
              <a:rPr lang="en-US" sz="4050" b="1" dirty="0">
                <a:solidFill>
                  <a:prstClr val="black"/>
                </a:solidFill>
                <a:latin typeface="Comic Sans MS" panose="030F0702030302020204" pitchFamily="66" charset="0"/>
              </a:rPr>
            </a:br>
            <a:endParaRPr lang="en-US" sz="3300" b="1" dirty="0">
              <a:solidFill>
                <a:prstClr val="black"/>
              </a:solidFill>
              <a:latin typeface="Comic Sans MS" panose="030F0702030302020204" pitchFamily="66" charset="0"/>
            </a:endParaRP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reactant,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negative</a:t>
            </a:r>
          </a:p>
          <a:p>
            <a:pPr marL="685800" indent="-685800" eaLnBrk="1" fontAlgn="auto" hangingPunct="1">
              <a:spcBef>
                <a:spcPts val="0"/>
              </a:spcBef>
              <a:spcAft>
                <a:spcPts val="0"/>
              </a:spcAft>
              <a:buFontTx/>
              <a:buAutoNum type="alphaUcPeriod"/>
            </a:pPr>
            <a:r>
              <a:rPr lang="en-US" sz="3300" dirty="0">
                <a:solidFill>
                  <a:srgbClr val="FF0000"/>
                </a:solidFill>
                <a:latin typeface="Comic Sans MS" panose="030F0702030302020204" pitchFamily="66" charset="0"/>
              </a:rPr>
              <a:t>Energy is a product, </a:t>
            </a:r>
            <a:r>
              <a:rPr lang="en-US" sz="3300" dirty="0">
                <a:solidFill>
                  <a:srgbClr val="FF0000"/>
                </a:solidFill>
                <a:latin typeface="Comic Sans MS" panose="030F0702030302020204" pitchFamily="66" charset="0"/>
                <a:cs typeface="Times New Roman" panose="02020603050405020304" pitchFamily="18" charset="0"/>
              </a:rPr>
              <a:t>∆</a:t>
            </a:r>
            <a:r>
              <a:rPr lang="en-US" sz="3300" dirty="0">
                <a:solidFill>
                  <a:srgbClr val="FF0000"/>
                </a:solidFill>
                <a:latin typeface="Comic Sans MS" panose="030F0702030302020204" pitchFamily="66" charset="0"/>
              </a:rPr>
              <a:t>H is negative</a:t>
            </a: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reactant,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positive</a:t>
            </a:r>
          </a:p>
          <a:p>
            <a:pPr marL="685800" indent="-685800" eaLnBrk="1" fontAlgn="auto" hangingPunct="1">
              <a:spcBef>
                <a:spcPts val="0"/>
              </a:spcBef>
              <a:spcAft>
                <a:spcPts val="0"/>
              </a:spcAft>
              <a:buFontTx/>
              <a:buAutoNum type="alphaUcPeriod"/>
            </a:pPr>
            <a:r>
              <a:rPr lang="en-US" sz="3300" dirty="0">
                <a:solidFill>
                  <a:prstClr val="black"/>
                </a:solidFill>
                <a:latin typeface="Comic Sans MS" panose="030F0702030302020204" pitchFamily="66" charset="0"/>
              </a:rPr>
              <a:t>Energy is a product, </a:t>
            </a:r>
            <a:r>
              <a:rPr lang="en-US" sz="3300" dirty="0">
                <a:solidFill>
                  <a:prstClr val="black"/>
                </a:solidFill>
                <a:latin typeface="Comic Sans MS" panose="030F0702030302020204" pitchFamily="66" charset="0"/>
                <a:cs typeface="Times New Roman" panose="02020603050405020304" pitchFamily="18" charset="0"/>
              </a:rPr>
              <a:t>∆</a:t>
            </a:r>
            <a:r>
              <a:rPr lang="en-US" sz="3300" dirty="0">
                <a:solidFill>
                  <a:prstClr val="black"/>
                </a:solidFill>
                <a:latin typeface="Comic Sans MS" panose="030F0702030302020204" pitchFamily="66" charset="0"/>
              </a:rPr>
              <a:t>H is positive</a:t>
            </a:r>
          </a:p>
        </p:txBody>
      </p:sp>
      <p:pic>
        <p:nvPicPr>
          <p:cNvPr id="11266" name="Picture 2" descr="Test Drive: 2019 Volkswagen Beetle Convertible Final Edition | The Daily  Drive | Consumer Guide® The Daily Drive | Consumer Guide®">
            <a:extLst>
              <a:ext uri="{FF2B5EF4-FFF2-40B4-BE49-F238E27FC236}">
                <a16:creationId xmlns:a16="http://schemas.microsoft.com/office/drawing/2014/main" id="{4119719A-D372-C5C7-B4AC-F44F0BDF6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28721"/>
            <a:ext cx="4419600" cy="271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39439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pPr eaLnBrk="1" fontAlgn="auto" hangingPunct="1">
              <a:spcBef>
                <a:spcPts val="0"/>
              </a:spcBef>
              <a:spcAft>
                <a:spcPts val="0"/>
              </a:spcAft>
            </a:pPr>
            <a:r>
              <a:rPr lang="en-US" sz="4000" dirty="0">
                <a:solidFill>
                  <a:prstClr val="black"/>
                </a:solidFill>
                <a:latin typeface="Times New Roman" panose="02020603050405020304" pitchFamily="18" charset="0"/>
                <a:cs typeface="Times New Roman" panose="02020603050405020304" pitchFamily="18" charset="0"/>
              </a:rPr>
              <a:t>What are the 3 ways to stress a dynamic equilibrium?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Add or remove energy, add or remove reactants, increase or decrease the pressure of gases.  </a:t>
            </a:r>
          </a:p>
          <a:p>
            <a:pPr eaLnBrk="1" fontAlgn="auto" hangingPunct="1">
              <a:spcBef>
                <a:spcPts val="0"/>
              </a:spcBef>
              <a:spcAft>
                <a:spcPts val="0"/>
              </a:spcAft>
            </a:pPr>
            <a:endParaRPr lang="en-US" sz="4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4000" dirty="0">
                <a:solidFill>
                  <a:prstClr val="black"/>
                </a:solidFill>
                <a:latin typeface="Times New Roman" panose="02020603050405020304" pitchFamily="18" charset="0"/>
                <a:cs typeface="Times New Roman" panose="02020603050405020304" pitchFamily="18" charset="0"/>
              </a:rPr>
              <a:t>What are the 4 ways to increase the rate of a chemical reaction?  </a:t>
            </a:r>
            <a:r>
              <a:rPr lang="en-US" sz="4000" dirty="0">
                <a:solidFill>
                  <a:srgbClr val="FF0000"/>
                </a:solidFill>
                <a:latin typeface="Times New Roman" panose="02020603050405020304" pitchFamily="18" charset="0"/>
                <a:cs typeface="Times New Roman" panose="02020603050405020304" pitchFamily="18" charset="0"/>
              </a:rPr>
              <a:t> </a:t>
            </a:r>
            <a:endParaRPr lang="en-US" sz="40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37489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47864"/>
          </a:xfrm>
          <a:prstGeom prst="rect">
            <a:avLst/>
          </a:prstGeom>
          <a:noFill/>
        </p:spPr>
        <p:txBody>
          <a:bodyPr wrap="square" rtlCol="0">
            <a:spAutoFit/>
          </a:bodyPr>
          <a:lstStyle/>
          <a:p>
            <a:pPr eaLnBrk="1" fontAlgn="auto" hangingPunct="1">
              <a:spcBef>
                <a:spcPts val="0"/>
              </a:spcBef>
              <a:spcAft>
                <a:spcPts val="0"/>
              </a:spcAft>
            </a:pPr>
            <a:r>
              <a:rPr lang="en-US" sz="4000" dirty="0">
                <a:solidFill>
                  <a:prstClr val="black"/>
                </a:solidFill>
                <a:latin typeface="Times New Roman" panose="02020603050405020304" pitchFamily="18" charset="0"/>
                <a:cs typeface="Times New Roman" panose="02020603050405020304" pitchFamily="18" charset="0"/>
              </a:rPr>
              <a:t>What are the 3 ways to stress a dynamic equilibrium?</a:t>
            </a:r>
            <a:r>
              <a:rPr lang="en-US" sz="4000" dirty="0">
                <a:solidFill>
                  <a:srgbClr val="FF0000"/>
                </a:solidFill>
                <a:latin typeface="Times New Roman" panose="02020603050405020304" pitchFamily="18" charset="0"/>
                <a:cs typeface="Times New Roman" panose="02020603050405020304" pitchFamily="18" charset="0"/>
              </a:rPr>
              <a:t> Add or remove energy, add or remove reactants, increase or decrease the pressure of gases.  </a:t>
            </a:r>
            <a:endParaRPr lang="en-US" sz="4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endParaRPr lang="en-US" sz="4000" dirty="0">
              <a:solidFill>
                <a:prstClr val="black"/>
              </a:solidFill>
              <a:latin typeface="Times New Roman" panose="02020603050405020304" pitchFamily="18" charset="0"/>
              <a:cs typeface="Times New Roman" panose="02020603050405020304" pitchFamily="18" charset="0"/>
            </a:endParaRPr>
          </a:p>
          <a:p>
            <a:pPr eaLnBrk="1" fontAlgn="auto" hangingPunct="1">
              <a:spcBef>
                <a:spcPts val="0"/>
              </a:spcBef>
              <a:spcAft>
                <a:spcPts val="0"/>
              </a:spcAft>
            </a:pPr>
            <a:r>
              <a:rPr lang="en-US" sz="4000" dirty="0">
                <a:solidFill>
                  <a:prstClr val="black"/>
                </a:solidFill>
                <a:latin typeface="Times New Roman" panose="02020603050405020304" pitchFamily="18" charset="0"/>
                <a:cs typeface="Times New Roman" panose="02020603050405020304" pitchFamily="18" charset="0"/>
              </a:rPr>
              <a:t>What are the 4 ways to increase the rate of a chemical reaction?  </a:t>
            </a:r>
            <a:r>
              <a:rPr lang="en-US" sz="4000" dirty="0">
                <a:solidFill>
                  <a:srgbClr val="FF0000"/>
                </a:solidFill>
                <a:latin typeface="Times New Roman" panose="02020603050405020304" pitchFamily="18" charset="0"/>
                <a:cs typeface="Times New Roman" panose="02020603050405020304" pitchFamily="18" charset="0"/>
              </a:rPr>
              <a:t>Increase collisions by using hotter stuff, by using smaller sized particles, or by using more concentrated solutions, or </a:t>
            </a:r>
            <a:r>
              <a:rPr lang="en-US" sz="4000" dirty="0">
                <a:solidFill>
                  <a:srgbClr val="3333FF"/>
                </a:solidFill>
                <a:latin typeface="Times New Roman" panose="02020603050405020304" pitchFamily="18" charset="0"/>
                <a:cs typeface="Times New Roman" panose="02020603050405020304" pitchFamily="18" charset="0"/>
              </a:rPr>
              <a:t>by adding a catalyst.  </a:t>
            </a:r>
          </a:p>
        </p:txBody>
      </p:sp>
    </p:spTree>
    <p:extLst>
      <p:ext uri="{BB962C8B-B14F-4D97-AF65-F5344CB8AC3E}">
        <p14:creationId xmlns:p14="http://schemas.microsoft.com/office/powerpoint/2010/main" val="355507628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3999" cy="2308324"/>
          </a:xfrm>
          <a:prstGeom prst="rect">
            <a:avLst/>
          </a:prstGeom>
          <a:noFill/>
        </p:spPr>
        <p:txBody>
          <a:bodyPr wrap="square" rtlCol="0">
            <a:spAutoFit/>
          </a:bodyPr>
          <a:lstStyle/>
          <a:p>
            <a:pPr algn="ctr" eaLnBrk="1" fontAlgn="auto" hangingPunct="1">
              <a:spcBef>
                <a:spcPts val="0"/>
              </a:spcBef>
              <a:spcAft>
                <a:spcPts val="0"/>
              </a:spcAft>
            </a:pPr>
            <a:r>
              <a:rPr lang="en-US" sz="7200" dirty="0">
                <a:solidFill>
                  <a:prstClr val="black"/>
                </a:solidFill>
                <a:latin typeface="Calibri" panose="020F0502020204030204"/>
              </a:rPr>
              <a:t>State </a:t>
            </a:r>
            <a:br>
              <a:rPr lang="en-US" sz="7200" dirty="0">
                <a:solidFill>
                  <a:prstClr val="black"/>
                </a:solidFill>
                <a:latin typeface="Calibri" panose="020F0502020204030204"/>
              </a:rPr>
            </a:br>
            <a:r>
              <a:rPr lang="en-US" sz="7200" dirty="0" err="1">
                <a:solidFill>
                  <a:prstClr val="black"/>
                </a:solidFill>
                <a:latin typeface="Calibri" panose="020F0502020204030204"/>
              </a:rPr>
              <a:t>LeChatelier’s</a:t>
            </a:r>
            <a:r>
              <a:rPr lang="en-US" sz="7200" dirty="0">
                <a:solidFill>
                  <a:prstClr val="black"/>
                </a:solidFill>
                <a:latin typeface="Calibri" panose="020F0502020204030204"/>
              </a:rPr>
              <a:t> Principle</a:t>
            </a:r>
          </a:p>
        </p:txBody>
      </p:sp>
    </p:spTree>
    <p:extLst>
      <p:ext uri="{BB962C8B-B14F-4D97-AF65-F5344CB8AC3E}">
        <p14:creationId xmlns:p14="http://schemas.microsoft.com/office/powerpoint/2010/main" val="108899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3999" cy="6740307"/>
          </a:xfrm>
          <a:prstGeom prst="rect">
            <a:avLst/>
          </a:prstGeom>
          <a:noFill/>
        </p:spPr>
        <p:txBody>
          <a:bodyPr wrap="square" rtlCol="0">
            <a:spAutoFit/>
          </a:bodyPr>
          <a:lstStyle/>
          <a:p>
            <a:pPr algn="ctr" eaLnBrk="1" fontAlgn="auto" hangingPunct="1">
              <a:spcBef>
                <a:spcPts val="0"/>
              </a:spcBef>
              <a:spcAft>
                <a:spcPts val="0"/>
              </a:spcAft>
            </a:pPr>
            <a:r>
              <a:rPr lang="en-US" sz="5400" dirty="0">
                <a:solidFill>
                  <a:srgbClr val="000099"/>
                </a:solidFill>
                <a:latin typeface="Times New Roman" panose="02020603050405020304" pitchFamily="18" charset="0"/>
                <a:cs typeface="Times New Roman" panose="02020603050405020304" pitchFamily="18" charset="0"/>
              </a:rPr>
              <a:t>A chemical system at equilibrium stays at equilibrium.  If a chemical stress is added </a:t>
            </a:r>
            <a:br>
              <a:rPr lang="en-US" sz="5400" dirty="0">
                <a:solidFill>
                  <a:srgbClr val="000099"/>
                </a:solidFill>
                <a:latin typeface="Times New Roman" panose="02020603050405020304" pitchFamily="18" charset="0"/>
                <a:cs typeface="Times New Roman" panose="02020603050405020304" pitchFamily="18" charset="0"/>
              </a:rPr>
            </a:br>
            <a:r>
              <a:rPr lang="en-US" sz="5400" dirty="0">
                <a:solidFill>
                  <a:srgbClr val="000099"/>
                </a:solidFill>
                <a:latin typeface="Times New Roman" panose="02020603050405020304" pitchFamily="18" charset="0"/>
                <a:cs typeface="Times New Roman" panose="02020603050405020304" pitchFamily="18" charset="0"/>
              </a:rPr>
              <a:t>to a system at dynamic equilibrium, the system shifts </a:t>
            </a:r>
            <a:br>
              <a:rPr lang="en-US" sz="5400" dirty="0">
                <a:solidFill>
                  <a:srgbClr val="000099"/>
                </a:solidFill>
                <a:latin typeface="Times New Roman" panose="02020603050405020304" pitchFamily="18" charset="0"/>
                <a:cs typeface="Times New Roman" panose="02020603050405020304" pitchFamily="18" charset="0"/>
              </a:rPr>
            </a:br>
            <a:r>
              <a:rPr lang="en-US" sz="5400" dirty="0">
                <a:solidFill>
                  <a:srgbClr val="000099"/>
                </a:solidFill>
                <a:latin typeface="Times New Roman" panose="02020603050405020304" pitchFamily="18" charset="0"/>
                <a:cs typeface="Times New Roman" panose="02020603050405020304" pitchFamily="18" charset="0"/>
              </a:rPr>
              <a:t>to accommodate that stress, </a:t>
            </a:r>
            <a:br>
              <a:rPr lang="en-US" sz="5400" dirty="0">
                <a:solidFill>
                  <a:srgbClr val="000099"/>
                </a:solidFill>
                <a:latin typeface="Times New Roman" panose="02020603050405020304" pitchFamily="18" charset="0"/>
                <a:cs typeface="Times New Roman" panose="02020603050405020304" pitchFamily="18" charset="0"/>
              </a:rPr>
            </a:br>
            <a:r>
              <a:rPr lang="en-US" sz="5400" dirty="0">
                <a:solidFill>
                  <a:srgbClr val="000099"/>
                </a:solidFill>
                <a:latin typeface="Times New Roman" panose="02020603050405020304" pitchFamily="18" charset="0"/>
                <a:cs typeface="Times New Roman" panose="02020603050405020304" pitchFamily="18" charset="0"/>
              </a:rPr>
              <a:t>and a new </a:t>
            </a:r>
            <a:br>
              <a:rPr lang="en-US" sz="5400" dirty="0">
                <a:solidFill>
                  <a:srgbClr val="000099"/>
                </a:solidFill>
                <a:latin typeface="Times New Roman" panose="02020603050405020304" pitchFamily="18" charset="0"/>
                <a:cs typeface="Times New Roman" panose="02020603050405020304" pitchFamily="18" charset="0"/>
              </a:rPr>
            </a:br>
            <a:r>
              <a:rPr lang="en-US" sz="5400" dirty="0">
                <a:solidFill>
                  <a:srgbClr val="000099"/>
                </a:solidFill>
                <a:latin typeface="Times New Roman" panose="02020603050405020304" pitchFamily="18" charset="0"/>
                <a:cs typeface="Times New Roman" panose="02020603050405020304" pitchFamily="18" charset="0"/>
              </a:rPr>
              <a:t>dynamic equilibrium will form.  </a:t>
            </a:r>
          </a:p>
        </p:txBody>
      </p:sp>
    </p:spTree>
    <p:extLst>
      <p:ext uri="{BB962C8B-B14F-4D97-AF65-F5344CB8AC3E}">
        <p14:creationId xmlns:p14="http://schemas.microsoft.com/office/powerpoint/2010/main" val="315809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487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What is different here compared to the combustion of methane?  </a:t>
            </a:r>
          </a:p>
          <a:p>
            <a:pPr algn="ctr" eaLnBrk="1" hangingPunct="1">
              <a:lnSpc>
                <a:spcPct val="119000"/>
              </a:lnSpc>
              <a:spcBef>
                <a:spcPct val="0"/>
              </a:spcBef>
              <a:spcAft>
                <a:spcPts val="600"/>
              </a:spcAft>
              <a:buNone/>
            </a:pP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a:t>
            </a:r>
            <a:r>
              <a:rPr lang="en-US" altLang="en-US" sz="4400" dirty="0">
                <a:solidFill>
                  <a:srgbClr val="FF0000"/>
                </a:solidFill>
                <a:latin typeface="Times New Roman" panose="02020603050405020304" pitchFamily="18" charset="0"/>
                <a:cs typeface="Times New Roman" pitchFamily="18" charset="0"/>
              </a:rPr>
              <a:t>O</a:t>
            </a:r>
            <a:r>
              <a:rPr lang="en-US" altLang="en-US" sz="4400" baseline="-25000" dirty="0">
                <a:solidFill>
                  <a:srgbClr val="FF0000"/>
                </a:solidFill>
                <a:latin typeface="Times New Roman" panose="02020603050405020304" pitchFamily="18" charset="0"/>
                <a:cs typeface="Times New Roman" pitchFamily="18" charset="0"/>
              </a:rPr>
              <a:t>(L)  </a:t>
            </a:r>
            <a:r>
              <a:rPr lang="en-US" altLang="en-US" sz="4400" dirty="0">
                <a:solidFill>
                  <a:srgbClr val="FF0000"/>
                </a:solidFill>
                <a:latin typeface="Times New Roman" panose="02020603050405020304" pitchFamily="18" charset="0"/>
                <a:cs typeface="Times New Roman" pitchFamily="18" charset="0"/>
              </a:rPr>
              <a:t>+  energy </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  O</a:t>
            </a:r>
            <a:r>
              <a:rPr lang="en-US" altLang="en-US" sz="4400" baseline="-25000" dirty="0">
                <a:solidFill>
                  <a:srgbClr val="FF0000"/>
                </a:solidFill>
                <a:latin typeface="Times New Roman" panose="02020603050405020304" pitchFamily="18" charset="0"/>
                <a:cs typeface="Times New Roman" pitchFamily="18" charset="0"/>
              </a:rPr>
              <a:t>2(G)  </a:t>
            </a:r>
            <a:r>
              <a:rPr lang="en-US" altLang="en-US" sz="4400" dirty="0">
                <a:solidFill>
                  <a:srgbClr val="FF0000"/>
                </a:solidFill>
                <a:latin typeface="Times New Roman" panose="02020603050405020304" pitchFamily="18" charset="0"/>
                <a:cs typeface="Times New Roman" pitchFamily="18" charset="0"/>
              </a:rPr>
              <a:t>+</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2(G)</a:t>
            </a:r>
            <a:br>
              <a:rPr lang="en-US" altLang="en-US" sz="4400" baseline="-25000" dirty="0">
                <a:solidFill>
                  <a:srgbClr val="FF0000"/>
                </a:solidFill>
                <a:latin typeface="Times New Roman" panose="02020603050405020304" pitchFamily="18" charset="0"/>
                <a:cs typeface="Times New Roman"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None/>
            </a:pPr>
            <a:r>
              <a:rPr lang="en-US" altLang="en-US" sz="4400" dirty="0">
                <a:solidFill>
                  <a:srgbClr val="000000"/>
                </a:solidFill>
                <a:latin typeface="Times New Roman" panose="02020603050405020304" pitchFamily="18" charset="0"/>
                <a:cs typeface="Times New Roman" panose="02020603050405020304" pitchFamily="18" charset="0"/>
              </a:rPr>
              <a:t>14. Energy is a </a:t>
            </a:r>
            <a:r>
              <a:rPr lang="en-US" altLang="en-US" sz="4400" u="sng" dirty="0">
                <a:solidFill>
                  <a:srgbClr val="000000"/>
                </a:solidFill>
                <a:latin typeface="Times New Roman" panose="02020603050405020304" pitchFamily="18" charset="0"/>
                <a:cs typeface="Times New Roman" panose="02020603050405020304" pitchFamily="18" charset="0"/>
              </a:rPr>
              <a:t>reactant</a:t>
            </a:r>
            <a:r>
              <a:rPr lang="en-US" altLang="en-US" sz="4400" dirty="0">
                <a:solidFill>
                  <a:srgbClr val="000000"/>
                </a:solidFill>
                <a:latin typeface="Times New Roman" panose="02020603050405020304" pitchFamily="18" charset="0"/>
                <a:cs typeface="Times New Roman" panose="02020603050405020304" pitchFamily="18" charset="0"/>
              </a:rPr>
              <a:t>,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        </a:t>
            </a:r>
            <a:endParaRPr lang="en-US" altLang="en-US" sz="4400" u="sng"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FontTx/>
              <a:buNone/>
            </a:pPr>
            <a:endParaRPr lang="en-US" altLang="en-US" sz="2800" baseline="-25000" dirty="0">
              <a:solidFill>
                <a:srgbClr val="000000"/>
              </a:solidFill>
              <a:latin typeface="Times New Roman" panose="02020603050405020304" pitchFamily="18" charset="0"/>
              <a:cs typeface="Times New Roman" panose="02020603050405020304" pitchFamily="18" charset="0"/>
            </a:endParaRPr>
          </a:p>
          <a:p>
            <a:pPr eaLnBrk="1" hangingPunct="1">
              <a:lnSpc>
                <a:spcPct val="119000"/>
              </a:lnSpc>
              <a:spcBef>
                <a:spcPct val="0"/>
              </a:spcBef>
              <a:spcAft>
                <a:spcPts val="600"/>
              </a:spcAft>
              <a:buFontTx/>
              <a:buNone/>
            </a:pPr>
            <a:endParaRPr lang="en-US" altLang="en-US" sz="3600" dirty="0">
              <a:latin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633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What is different here compared to the combustion of methane?  </a:t>
            </a:r>
          </a:p>
          <a:p>
            <a:pPr algn="ctr" eaLnBrk="1" hangingPunct="1">
              <a:lnSpc>
                <a:spcPct val="119000"/>
              </a:lnSpc>
              <a:spcBef>
                <a:spcPct val="0"/>
              </a:spcBef>
              <a:spcAft>
                <a:spcPts val="600"/>
              </a:spcAft>
              <a:buNone/>
            </a:pP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a:t>
            </a:r>
            <a:r>
              <a:rPr lang="en-US" altLang="en-US" sz="4400" dirty="0">
                <a:solidFill>
                  <a:srgbClr val="FF0000"/>
                </a:solidFill>
                <a:latin typeface="Times New Roman" panose="02020603050405020304" pitchFamily="18" charset="0"/>
                <a:cs typeface="Times New Roman" pitchFamily="18" charset="0"/>
              </a:rPr>
              <a:t>O</a:t>
            </a:r>
            <a:r>
              <a:rPr lang="en-US" altLang="en-US" sz="4400" baseline="-25000" dirty="0">
                <a:solidFill>
                  <a:srgbClr val="FF0000"/>
                </a:solidFill>
                <a:latin typeface="Times New Roman" panose="02020603050405020304" pitchFamily="18" charset="0"/>
                <a:cs typeface="Times New Roman" pitchFamily="18" charset="0"/>
              </a:rPr>
              <a:t>(L)  </a:t>
            </a:r>
            <a:r>
              <a:rPr lang="en-US" altLang="en-US" sz="4400" dirty="0">
                <a:solidFill>
                  <a:srgbClr val="FF0000"/>
                </a:solidFill>
                <a:latin typeface="Times New Roman" panose="02020603050405020304" pitchFamily="18" charset="0"/>
                <a:cs typeface="Times New Roman" pitchFamily="18" charset="0"/>
              </a:rPr>
              <a:t>+  energy </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  O</a:t>
            </a:r>
            <a:r>
              <a:rPr lang="en-US" altLang="en-US" sz="4400" baseline="-25000" dirty="0">
                <a:solidFill>
                  <a:srgbClr val="FF0000"/>
                </a:solidFill>
                <a:latin typeface="Times New Roman" panose="02020603050405020304" pitchFamily="18" charset="0"/>
                <a:cs typeface="Times New Roman" pitchFamily="18" charset="0"/>
              </a:rPr>
              <a:t>2(G)  </a:t>
            </a:r>
            <a:r>
              <a:rPr lang="en-US" altLang="en-US" sz="4400" dirty="0">
                <a:solidFill>
                  <a:srgbClr val="FF0000"/>
                </a:solidFill>
                <a:latin typeface="Times New Roman" panose="02020603050405020304" pitchFamily="18" charset="0"/>
                <a:cs typeface="Times New Roman" pitchFamily="18" charset="0"/>
              </a:rPr>
              <a:t>+</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2(G)</a:t>
            </a:r>
            <a:br>
              <a:rPr lang="en-US" altLang="en-US" sz="4400" baseline="-25000" dirty="0">
                <a:solidFill>
                  <a:srgbClr val="FF0000"/>
                </a:solidFill>
                <a:latin typeface="Times New Roman" panose="02020603050405020304" pitchFamily="18" charset="0"/>
                <a:cs typeface="Times New Roman"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None/>
            </a:pPr>
            <a:r>
              <a:rPr lang="en-US" altLang="en-US" sz="4400" dirty="0">
                <a:solidFill>
                  <a:srgbClr val="000000"/>
                </a:solidFill>
                <a:latin typeface="Times New Roman" panose="02020603050405020304" pitchFamily="18" charset="0"/>
                <a:cs typeface="Times New Roman" panose="02020603050405020304" pitchFamily="18" charset="0"/>
              </a:rPr>
              <a:t>14. Energy is a </a:t>
            </a:r>
            <a:r>
              <a:rPr lang="en-US" altLang="en-US" sz="4400" u="sng" dirty="0">
                <a:solidFill>
                  <a:srgbClr val="000000"/>
                </a:solidFill>
                <a:latin typeface="Times New Roman" panose="02020603050405020304" pitchFamily="18" charset="0"/>
                <a:cs typeface="Times New Roman" panose="02020603050405020304" pitchFamily="18" charset="0"/>
              </a:rPr>
              <a:t>reactant</a:t>
            </a:r>
            <a:r>
              <a:rPr lang="en-US" altLang="en-US" sz="4400" dirty="0">
                <a:solidFill>
                  <a:srgbClr val="000000"/>
                </a:solidFill>
                <a:latin typeface="Times New Roman" panose="02020603050405020304" pitchFamily="18" charset="0"/>
                <a:cs typeface="Times New Roman" panose="02020603050405020304" pitchFamily="18" charset="0"/>
              </a:rPr>
              <a:t>,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a:solidFill>
                  <a:srgbClr val="003399"/>
                </a:solidFill>
                <a:latin typeface="Times New Roman" panose="02020603050405020304" pitchFamily="18" charset="0"/>
                <a:cs typeface="Times New Roman" panose="02020603050405020304" pitchFamily="18" charset="0"/>
              </a:rPr>
              <a:t>this reaction is </a:t>
            </a:r>
            <a:r>
              <a:rPr lang="en-US" altLang="en-US" sz="4400" u="sng" dirty="0">
                <a:solidFill>
                  <a:srgbClr val="003399"/>
                </a:solidFill>
                <a:latin typeface="Times New Roman" panose="02020603050405020304" pitchFamily="18" charset="0"/>
                <a:cs typeface="Times New Roman" panose="02020603050405020304" pitchFamily="18" charset="0"/>
              </a:rPr>
              <a:t>endothermic</a:t>
            </a:r>
            <a:r>
              <a:rPr lang="en-US" altLang="en-US" sz="4400" dirty="0">
                <a:solidFill>
                  <a:srgbClr val="003399"/>
                </a:solidFill>
                <a:latin typeface="Times New Roman" panose="02020603050405020304" pitchFamily="18" charset="0"/>
                <a:cs typeface="Times New Roman" panose="02020603050405020304" pitchFamily="18" charset="0"/>
              </a:rPr>
              <a:t>    </a:t>
            </a:r>
            <a:r>
              <a:rPr lang="en-US" altLang="en-US" sz="4400" u="sng" dirty="0">
                <a:solidFill>
                  <a:srgbClr val="000099"/>
                </a:solidFill>
                <a:latin typeface="Times New Roman" panose="02020603050405020304" pitchFamily="18" charset="0"/>
                <a:cs typeface="Times New Roman" panose="02020603050405020304" pitchFamily="18" charset="0"/>
              </a:rPr>
              <a:t>+ΔH</a:t>
            </a:r>
            <a:br>
              <a:rPr lang="en-US" altLang="en-US" sz="4400" u="sng" dirty="0">
                <a:solidFill>
                  <a:srgbClr val="000099"/>
                </a:solidFill>
                <a:latin typeface="Times New Roman" panose="02020603050405020304" pitchFamily="18" charset="0"/>
                <a:cs typeface="Times New Roman" panose="02020603050405020304" pitchFamily="18" charset="0"/>
              </a:rPr>
            </a:br>
            <a:br>
              <a:rPr lang="en-US" altLang="en-US" sz="4400" dirty="0">
                <a:solidFill>
                  <a:srgbClr val="000099"/>
                </a:solidFill>
                <a:latin typeface="Times New Roman" panose="02020603050405020304" pitchFamily="18" charset="0"/>
                <a:cs typeface="Times New Roman" panose="02020603050405020304" pitchFamily="18" charset="0"/>
              </a:rPr>
            </a:br>
            <a:r>
              <a:rPr lang="en-US" altLang="en-US" sz="4400" dirty="0">
                <a:solidFill>
                  <a:srgbClr val="000099"/>
                </a:solidFill>
                <a:latin typeface="Times New Roman" panose="02020603050405020304" pitchFamily="18" charset="0"/>
                <a:cs typeface="Times New Roman" panose="02020603050405020304" pitchFamily="18" charset="0"/>
              </a:rPr>
              <a:t>           </a:t>
            </a:r>
            <a:r>
              <a:rPr lang="en-US" altLang="en-US" sz="4400" i="1" dirty="0">
                <a:solidFill>
                  <a:srgbClr val="000099"/>
                </a:solidFill>
                <a:latin typeface="Times New Roman" panose="02020603050405020304" pitchFamily="18" charset="0"/>
                <a:cs typeface="Times New Roman" panose="02020603050405020304" pitchFamily="18" charset="0"/>
              </a:rPr>
              <a:t>find it on table I now… </a:t>
            </a:r>
            <a:endParaRPr lang="en-US" altLang="en-US" sz="4400" i="1"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FontTx/>
              <a:buNone/>
            </a:pPr>
            <a:endParaRPr lang="en-US" altLang="en-US" sz="2800" baseline="-25000" dirty="0">
              <a:solidFill>
                <a:srgbClr val="000000"/>
              </a:solidFill>
              <a:latin typeface="Times New Roman" panose="02020603050405020304" pitchFamily="18" charset="0"/>
              <a:cs typeface="Times New Roman" panose="02020603050405020304" pitchFamily="18" charset="0"/>
            </a:endParaRPr>
          </a:p>
          <a:p>
            <a:pPr eaLnBrk="1" hangingPunct="1">
              <a:lnSpc>
                <a:spcPct val="119000"/>
              </a:lnSpc>
              <a:spcBef>
                <a:spcPct val="0"/>
              </a:spcBef>
              <a:spcAft>
                <a:spcPts val="600"/>
              </a:spcAft>
              <a:buFontTx/>
              <a:buNone/>
            </a:pPr>
            <a:endParaRPr lang="en-US" altLang="en-US" sz="3600" dirty="0">
              <a:latin typeface="Tahoma" pitchFamily="34" charset="0"/>
              <a:cs typeface="Tahoma" pitchFamily="34" charset="0"/>
            </a:endParaRPr>
          </a:p>
        </p:txBody>
      </p:sp>
    </p:spTree>
    <p:extLst>
      <p:ext uri="{BB962C8B-B14F-4D97-AF65-F5344CB8AC3E}">
        <p14:creationId xmlns:p14="http://schemas.microsoft.com/office/powerpoint/2010/main" val="165052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598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What is different here compared to the combustion of methane?  </a:t>
            </a:r>
          </a:p>
          <a:p>
            <a:pPr algn="ctr" eaLnBrk="1" hangingPunct="1">
              <a:lnSpc>
                <a:spcPct val="119000"/>
              </a:lnSpc>
              <a:spcBef>
                <a:spcPct val="0"/>
              </a:spcBef>
              <a:spcAft>
                <a:spcPts val="600"/>
              </a:spcAft>
              <a:buNone/>
            </a:pP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a:t>
            </a:r>
            <a:r>
              <a:rPr lang="en-US" altLang="en-US" sz="4400" dirty="0">
                <a:solidFill>
                  <a:srgbClr val="FF0000"/>
                </a:solidFill>
                <a:latin typeface="Times New Roman" panose="02020603050405020304" pitchFamily="18" charset="0"/>
                <a:cs typeface="Times New Roman" pitchFamily="18" charset="0"/>
              </a:rPr>
              <a:t>O</a:t>
            </a:r>
            <a:r>
              <a:rPr lang="en-US" altLang="en-US" sz="4400" baseline="-25000" dirty="0">
                <a:solidFill>
                  <a:srgbClr val="FF0000"/>
                </a:solidFill>
                <a:latin typeface="Times New Roman" panose="02020603050405020304" pitchFamily="18" charset="0"/>
                <a:cs typeface="Times New Roman" pitchFamily="18" charset="0"/>
              </a:rPr>
              <a:t>(L)  </a:t>
            </a:r>
            <a:r>
              <a:rPr lang="en-US" altLang="en-US" sz="4400" dirty="0">
                <a:solidFill>
                  <a:srgbClr val="FF0000"/>
                </a:solidFill>
                <a:latin typeface="Times New Roman" panose="02020603050405020304" pitchFamily="18" charset="0"/>
                <a:cs typeface="Times New Roman" pitchFamily="18" charset="0"/>
              </a:rPr>
              <a:t>+  energy </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  O</a:t>
            </a:r>
            <a:r>
              <a:rPr lang="en-US" altLang="en-US" sz="4400" baseline="-25000" dirty="0">
                <a:solidFill>
                  <a:srgbClr val="FF0000"/>
                </a:solidFill>
                <a:latin typeface="Times New Roman" panose="02020603050405020304" pitchFamily="18" charset="0"/>
                <a:cs typeface="Times New Roman" pitchFamily="18" charset="0"/>
              </a:rPr>
              <a:t>2(G)  </a:t>
            </a:r>
            <a:r>
              <a:rPr lang="en-US" altLang="en-US" sz="4400" dirty="0">
                <a:solidFill>
                  <a:srgbClr val="FF0000"/>
                </a:solidFill>
                <a:latin typeface="Times New Roman" panose="02020603050405020304" pitchFamily="18" charset="0"/>
                <a:cs typeface="Times New Roman" pitchFamily="18" charset="0"/>
              </a:rPr>
              <a:t>+</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2(G)</a:t>
            </a:r>
            <a:br>
              <a:rPr lang="en-US" altLang="en-US" sz="4400" baseline="-25000" dirty="0">
                <a:solidFill>
                  <a:srgbClr val="FF0000"/>
                </a:solidFill>
                <a:latin typeface="Times New Roman" panose="02020603050405020304" pitchFamily="18" charset="0"/>
                <a:cs typeface="Times New Roman"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None/>
            </a:pPr>
            <a:r>
              <a:rPr lang="en-US" altLang="en-US" sz="4400" dirty="0">
                <a:solidFill>
                  <a:srgbClr val="000000"/>
                </a:solidFill>
                <a:latin typeface="Times New Roman" panose="02020603050405020304" pitchFamily="18" charset="0"/>
                <a:cs typeface="Times New Roman" panose="02020603050405020304" pitchFamily="18" charset="0"/>
              </a:rPr>
              <a:t>14. Energy is a reactant,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       this is </a:t>
            </a:r>
            <a:r>
              <a:rPr lang="en-US" altLang="en-US" sz="4400" u="sng" dirty="0">
                <a:solidFill>
                  <a:srgbClr val="000099"/>
                </a:solidFill>
                <a:latin typeface="Times New Roman" panose="02020603050405020304" pitchFamily="18" charset="0"/>
                <a:cs typeface="Times New Roman" panose="02020603050405020304" pitchFamily="18" charset="0"/>
              </a:rPr>
              <a:t>endothermic</a:t>
            </a:r>
            <a:r>
              <a:rPr lang="en-US" altLang="en-US" sz="4400" dirty="0">
                <a:solidFill>
                  <a:srgbClr val="000099"/>
                </a:solidFill>
                <a:latin typeface="Times New Roman" panose="02020603050405020304" pitchFamily="18" charset="0"/>
                <a:cs typeface="Times New Roman" panose="02020603050405020304" pitchFamily="18" charset="0"/>
              </a:rPr>
              <a:t>    </a:t>
            </a:r>
            <a:r>
              <a:rPr lang="en-US" altLang="en-US" sz="4400" u="sng" dirty="0">
                <a:solidFill>
                  <a:srgbClr val="000099"/>
                </a:solidFill>
                <a:latin typeface="Times New Roman" panose="02020603050405020304" pitchFamily="18" charset="0"/>
                <a:cs typeface="Times New Roman" panose="02020603050405020304" pitchFamily="18" charset="0"/>
              </a:rPr>
              <a:t>+ΔH</a:t>
            </a:r>
            <a:br>
              <a:rPr lang="en-US" altLang="en-US" sz="4400" u="sng" dirty="0">
                <a:solidFill>
                  <a:srgbClr val="000099"/>
                </a:solidFill>
                <a:latin typeface="Times New Roman" panose="02020603050405020304" pitchFamily="18" charset="0"/>
                <a:cs typeface="Times New Roman" panose="02020603050405020304" pitchFamily="18" charset="0"/>
              </a:rPr>
            </a:br>
            <a:br>
              <a:rPr lang="en-US" altLang="en-US" sz="4400" dirty="0">
                <a:solidFill>
                  <a:srgbClr val="000099"/>
                </a:solidFill>
                <a:latin typeface="Times New Roman" panose="02020603050405020304" pitchFamily="18" charset="0"/>
                <a:cs typeface="Times New Roman" panose="02020603050405020304" pitchFamily="18" charset="0"/>
              </a:rPr>
            </a:br>
            <a:r>
              <a:rPr lang="en-US" altLang="en-US" sz="4400" dirty="0">
                <a:solidFill>
                  <a:srgbClr val="000099"/>
                </a:solidFill>
                <a:latin typeface="Times New Roman" panose="02020603050405020304" pitchFamily="18" charset="0"/>
                <a:cs typeface="Times New Roman" panose="02020603050405020304" pitchFamily="18" charset="0"/>
              </a:rPr>
              <a:t>           </a:t>
            </a:r>
            <a:r>
              <a:rPr lang="en-US" altLang="en-US" sz="4400" dirty="0">
                <a:solidFill>
                  <a:srgbClr val="FF0000"/>
                </a:solidFill>
                <a:latin typeface="Times New Roman" panose="02020603050405020304" pitchFamily="18" charset="0"/>
                <a:cs typeface="Times New Roman" panose="02020603050405020304" pitchFamily="18" charset="0"/>
              </a:rPr>
              <a:t>Wait… is it on table I?  </a:t>
            </a:r>
            <a:br>
              <a:rPr lang="en-US" altLang="en-US" sz="4400" dirty="0">
                <a:solidFill>
                  <a:srgbClr val="FF0000"/>
                </a:solidFill>
                <a:latin typeface="Times New Roman" panose="02020603050405020304" pitchFamily="18" charset="0"/>
                <a:cs typeface="Times New Roman" panose="02020603050405020304" pitchFamily="18" charset="0"/>
              </a:rPr>
            </a:br>
            <a:r>
              <a:rPr lang="en-US" altLang="en-US" sz="4400" dirty="0">
                <a:solidFill>
                  <a:srgbClr val="FF0000"/>
                </a:solidFill>
                <a:latin typeface="Times New Roman" panose="02020603050405020304" pitchFamily="18" charset="0"/>
                <a:cs typeface="Times New Roman" panose="02020603050405020304" pitchFamily="18" charset="0"/>
              </a:rPr>
              <a:t>            What is happening here??? </a:t>
            </a:r>
            <a:endParaRPr lang="en-US" altLang="en-US" sz="3600"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271010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0" y="0"/>
            <a:ext cx="9144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Some reactions are fast, like the very first one you saw on the first day.  </a:t>
            </a:r>
            <a:br>
              <a:rPr lang="en-US" altLang="en-US" sz="1800" dirty="0"/>
            </a:br>
            <a:br>
              <a:rPr lang="en-US" altLang="en-US" sz="1800" dirty="0"/>
            </a:br>
            <a:r>
              <a:rPr lang="en-US" altLang="en-US" sz="2800" dirty="0">
                <a:solidFill>
                  <a:srgbClr val="FF0000"/>
                </a:solidFill>
                <a:latin typeface="Times New Roman" panose="02020603050405020304" pitchFamily="18" charset="0"/>
                <a:cs typeface="Times New Roman" panose="02020603050405020304" pitchFamily="18" charset="0"/>
              </a:rPr>
              <a:t>Some are really fast, remember the synthesis of water?</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0"/>
              </a:spcBef>
              <a:buFontTx/>
              <a:buAutoNum type="arabicPeriod"/>
            </a:pPr>
            <a:r>
              <a:rPr lang="en-US" altLang="en-US" sz="2800" b="1" dirty="0">
                <a:solidFill>
                  <a:srgbClr val="FF0000"/>
                </a:solidFill>
                <a:latin typeface="Times New Roman" panose="02020603050405020304" pitchFamily="18" charset="0"/>
                <a:cs typeface="Times New Roman" panose="02020603050405020304" pitchFamily="18" charset="0"/>
              </a:rPr>
              <a:t>hydrogen gas  +  oxygen gas   →   </a:t>
            </a:r>
            <a:r>
              <a:rPr lang="en-US" altLang="en-US" sz="2800" b="1" u="sng" dirty="0">
                <a:solidFill>
                  <a:srgbClr val="FF0000"/>
                </a:solidFill>
                <a:latin typeface="Times New Roman" panose="02020603050405020304" pitchFamily="18" charset="0"/>
                <a:cs typeface="Times New Roman" panose="02020603050405020304" pitchFamily="18" charset="0"/>
              </a:rPr>
              <a:t>water</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u="sng" dirty="0">
                <a:solidFill>
                  <a:srgbClr val="FF0000"/>
                </a:solidFill>
                <a:latin typeface="Times New Roman" panose="02020603050405020304" pitchFamily="18" charset="0"/>
                <a:cs typeface="Times New Roman" panose="02020603050405020304" pitchFamily="18" charset="0"/>
              </a:rPr>
              <a:t>energy</a:t>
            </a:r>
            <a:br>
              <a:rPr lang="en-US" altLang="en-US" sz="2800" b="1" dirty="0">
                <a:solidFill>
                  <a:srgbClr val="FF0000"/>
                </a:solidFill>
                <a:latin typeface="Times New Roman" panose="02020603050405020304" pitchFamily="18" charset="0"/>
                <a:cs typeface="Times New Roman" panose="02020603050405020304" pitchFamily="18" charset="0"/>
              </a:rPr>
            </a:br>
            <a:br>
              <a:rPr lang="en-US" altLang="en-US" sz="2800" b="1" dirty="0">
                <a:solidFill>
                  <a:srgbClr val="FF0000"/>
                </a:solidFill>
                <a:latin typeface="Times New Roman" panose="02020603050405020304" pitchFamily="18" charset="0"/>
                <a:cs typeface="Times New Roman" panose="02020603050405020304" pitchFamily="18" charset="0"/>
              </a:rPr>
            </a:b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03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68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What is different here compared to the combustion of methane?  </a:t>
            </a:r>
          </a:p>
          <a:p>
            <a:pPr algn="ctr" eaLnBrk="1" hangingPunct="1">
              <a:lnSpc>
                <a:spcPct val="119000"/>
              </a:lnSpc>
              <a:spcBef>
                <a:spcPct val="0"/>
              </a:spcBef>
              <a:spcAft>
                <a:spcPts val="600"/>
              </a:spcAft>
              <a:buNone/>
            </a:pP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a:t>
            </a:r>
            <a:r>
              <a:rPr lang="en-US" altLang="en-US" sz="4400" dirty="0">
                <a:solidFill>
                  <a:srgbClr val="FF0000"/>
                </a:solidFill>
                <a:latin typeface="Times New Roman" panose="02020603050405020304" pitchFamily="18" charset="0"/>
                <a:cs typeface="Times New Roman" pitchFamily="18" charset="0"/>
              </a:rPr>
              <a:t>O</a:t>
            </a:r>
            <a:r>
              <a:rPr lang="en-US" altLang="en-US" sz="4400" baseline="-25000" dirty="0">
                <a:solidFill>
                  <a:srgbClr val="FF0000"/>
                </a:solidFill>
                <a:latin typeface="Times New Roman" panose="02020603050405020304" pitchFamily="18" charset="0"/>
                <a:cs typeface="Times New Roman" pitchFamily="18" charset="0"/>
              </a:rPr>
              <a:t>(L)  </a:t>
            </a:r>
            <a:r>
              <a:rPr lang="en-US" altLang="en-US" sz="4400" dirty="0">
                <a:solidFill>
                  <a:srgbClr val="FF0000"/>
                </a:solidFill>
                <a:latin typeface="Times New Roman" panose="02020603050405020304" pitchFamily="18" charset="0"/>
                <a:cs typeface="Times New Roman" pitchFamily="18" charset="0"/>
              </a:rPr>
              <a:t>+  energy </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  O</a:t>
            </a:r>
            <a:r>
              <a:rPr lang="en-US" altLang="en-US" sz="4400" baseline="-25000" dirty="0">
                <a:solidFill>
                  <a:srgbClr val="FF0000"/>
                </a:solidFill>
                <a:latin typeface="Times New Roman" panose="02020603050405020304" pitchFamily="18" charset="0"/>
                <a:cs typeface="Times New Roman" pitchFamily="18" charset="0"/>
              </a:rPr>
              <a:t>2(G)  </a:t>
            </a:r>
            <a:r>
              <a:rPr lang="en-US" altLang="en-US" sz="4400" dirty="0">
                <a:solidFill>
                  <a:srgbClr val="FF0000"/>
                </a:solidFill>
                <a:latin typeface="Times New Roman" panose="02020603050405020304" pitchFamily="18" charset="0"/>
                <a:cs typeface="Times New Roman" pitchFamily="18" charset="0"/>
              </a:rPr>
              <a:t>+</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2(G)</a:t>
            </a:r>
            <a:br>
              <a:rPr lang="en-US" altLang="en-US" sz="4400" baseline="-25000" dirty="0">
                <a:solidFill>
                  <a:srgbClr val="FF0000"/>
                </a:solidFill>
                <a:latin typeface="Times New Roman" panose="02020603050405020304" pitchFamily="18" charset="0"/>
                <a:cs typeface="Times New Roman"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None/>
            </a:pPr>
            <a:r>
              <a:rPr lang="en-US" altLang="en-US" sz="4400" dirty="0">
                <a:solidFill>
                  <a:srgbClr val="000000"/>
                </a:solidFill>
                <a:latin typeface="Times New Roman" panose="02020603050405020304" pitchFamily="18" charset="0"/>
                <a:cs typeface="Times New Roman" panose="02020603050405020304" pitchFamily="18" charset="0"/>
              </a:rPr>
              <a:t>14. Energy is a reactant, </a:t>
            </a:r>
            <a:br>
              <a:rPr lang="en-US" altLang="en-US" sz="4400" dirty="0">
                <a:solidFill>
                  <a:srgbClr val="000000"/>
                </a:solidFill>
                <a:latin typeface="Times New Roman" panose="02020603050405020304" pitchFamily="18" charset="0"/>
                <a:cs typeface="Times New Roman" panose="02020603050405020304" pitchFamily="18" charset="0"/>
              </a:rPr>
            </a:br>
            <a:r>
              <a:rPr lang="en-US" altLang="en-US" sz="4400" dirty="0">
                <a:solidFill>
                  <a:srgbClr val="000000"/>
                </a:solidFill>
                <a:latin typeface="Times New Roman" panose="02020603050405020304" pitchFamily="18" charset="0"/>
                <a:cs typeface="Times New Roman" panose="02020603050405020304" pitchFamily="18" charset="0"/>
              </a:rPr>
              <a:t>       this is </a:t>
            </a:r>
            <a:r>
              <a:rPr lang="en-US" altLang="en-US" sz="4400" u="sng" dirty="0">
                <a:solidFill>
                  <a:srgbClr val="000099"/>
                </a:solidFill>
                <a:latin typeface="Times New Roman" panose="02020603050405020304" pitchFamily="18" charset="0"/>
                <a:cs typeface="Times New Roman" panose="02020603050405020304" pitchFamily="18" charset="0"/>
              </a:rPr>
              <a:t>endothermic</a:t>
            </a:r>
            <a:r>
              <a:rPr lang="en-US" altLang="en-US" sz="4400" dirty="0">
                <a:solidFill>
                  <a:srgbClr val="000099"/>
                </a:solidFill>
                <a:latin typeface="Times New Roman" panose="02020603050405020304" pitchFamily="18" charset="0"/>
                <a:cs typeface="Times New Roman" panose="02020603050405020304" pitchFamily="18" charset="0"/>
              </a:rPr>
              <a:t>    </a:t>
            </a:r>
            <a:r>
              <a:rPr lang="en-US" altLang="en-US" sz="4400" u="sng" dirty="0">
                <a:solidFill>
                  <a:srgbClr val="000099"/>
                </a:solidFill>
                <a:latin typeface="Times New Roman" panose="02020603050405020304" pitchFamily="18" charset="0"/>
                <a:cs typeface="Times New Roman" panose="02020603050405020304" pitchFamily="18" charset="0"/>
              </a:rPr>
              <a:t>+ΔH</a:t>
            </a:r>
            <a:br>
              <a:rPr lang="en-US" altLang="en-US" sz="4400" u="sng" dirty="0">
                <a:solidFill>
                  <a:srgbClr val="000099"/>
                </a:solidFill>
                <a:latin typeface="Times New Roman" panose="02020603050405020304" pitchFamily="18" charset="0"/>
                <a:cs typeface="Times New Roman" panose="02020603050405020304" pitchFamily="18" charset="0"/>
              </a:rPr>
            </a:br>
            <a:endParaRPr lang="en-US" altLang="en-US" sz="4400" u="sng" dirty="0">
              <a:solidFill>
                <a:srgbClr val="000099"/>
              </a:solidFill>
              <a:latin typeface="Times New Roman" panose="02020603050405020304" pitchFamily="18" charset="0"/>
              <a:cs typeface="Times New Roman" panose="02020603050405020304" pitchFamily="18" charset="0"/>
            </a:endParaRPr>
          </a:p>
          <a:p>
            <a:pPr eaLnBrk="1" hangingPunct="1">
              <a:lnSpc>
                <a:spcPct val="119000"/>
              </a:lnSpc>
              <a:spcBef>
                <a:spcPct val="0"/>
              </a:spcBef>
              <a:spcAft>
                <a:spcPts val="600"/>
              </a:spcAft>
              <a:buNone/>
            </a:pPr>
            <a:r>
              <a:rPr lang="en-US" altLang="en-US" sz="3600" dirty="0">
                <a:solidFill>
                  <a:srgbClr val="3333FF"/>
                </a:solidFill>
                <a:latin typeface="Times New Roman" panose="02020603050405020304" pitchFamily="18" charset="0"/>
                <a:cs typeface="Times New Roman" panose="02020603050405020304" pitchFamily="18" charset="0"/>
              </a:rPr>
              <a:t>15.  Table I shows this… </a:t>
            </a:r>
            <a:br>
              <a:rPr lang="en-US" altLang="en-US" sz="3600" dirty="0">
                <a:solidFill>
                  <a:srgbClr val="3333FF"/>
                </a:solidFill>
                <a:latin typeface="Times New Roman" panose="02020603050405020304" pitchFamily="18" charset="0"/>
                <a:cs typeface="Times New Roman" panose="02020603050405020304" pitchFamily="18" charset="0"/>
              </a:rPr>
            </a:br>
            <a:r>
              <a:rPr lang="en-US" altLang="en-US" sz="3600" dirty="0">
                <a:solidFill>
                  <a:srgbClr val="3333FF"/>
                </a:solidFill>
                <a:latin typeface="Times New Roman" panose="02020603050405020304" pitchFamily="18" charset="0"/>
                <a:cs typeface="Times New Roman" panose="02020603050405020304" pitchFamily="18" charset="0"/>
              </a:rPr>
              <a:t>       2H</a:t>
            </a:r>
            <a:r>
              <a:rPr lang="en-US" altLang="en-US" sz="3600" baseline="-25000" dirty="0">
                <a:solidFill>
                  <a:srgbClr val="3333FF"/>
                </a:solidFill>
                <a:latin typeface="Times New Roman" panose="02020603050405020304" pitchFamily="18" charset="0"/>
                <a:cs typeface="Times New Roman" panose="02020603050405020304" pitchFamily="18" charset="0"/>
              </a:rPr>
              <a:t>2(G)  </a:t>
            </a: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baseline="-25000" dirty="0">
                <a:solidFill>
                  <a:srgbClr val="3333FF"/>
                </a:solidFill>
                <a:latin typeface="Times New Roman" panose="02020603050405020304" pitchFamily="18" charset="0"/>
                <a:cs typeface="Times New Roman" panose="02020603050405020304" pitchFamily="18" charset="0"/>
              </a:rPr>
              <a:t> </a:t>
            </a:r>
            <a:r>
              <a:rPr lang="en-US" altLang="en-US" sz="3600" dirty="0">
                <a:solidFill>
                  <a:srgbClr val="3333FF"/>
                </a:solidFill>
                <a:latin typeface="Times New Roman" panose="02020603050405020304" pitchFamily="18" charset="0"/>
                <a:cs typeface="Times New Roman" panose="02020603050405020304" pitchFamily="18" charset="0"/>
              </a:rPr>
              <a:t>O</a:t>
            </a:r>
            <a:r>
              <a:rPr lang="en-US" altLang="en-US" sz="3600" baseline="-25000" dirty="0">
                <a:solidFill>
                  <a:srgbClr val="3333FF"/>
                </a:solidFill>
                <a:latin typeface="Times New Roman" panose="02020603050405020304" pitchFamily="18" charset="0"/>
                <a:cs typeface="Times New Roman" panose="02020603050405020304" pitchFamily="18" charset="0"/>
              </a:rPr>
              <a:t>2(G)   </a:t>
            </a:r>
            <a:r>
              <a:rPr lang="en-US" altLang="en-US" sz="3600" dirty="0">
                <a:solidFill>
                  <a:srgbClr val="3333FF"/>
                </a:solidFill>
                <a:latin typeface="Times New Roman" panose="02020603050405020304" pitchFamily="18" charset="0"/>
                <a:cs typeface="Times New Roman" panose="02020603050405020304" pitchFamily="18" charset="0"/>
              </a:rPr>
              <a:t>→  2H</a:t>
            </a:r>
            <a:r>
              <a:rPr lang="en-US" altLang="en-US" sz="3600" baseline="-25000" dirty="0">
                <a:solidFill>
                  <a:srgbClr val="3333FF"/>
                </a:solidFill>
                <a:latin typeface="Times New Roman" panose="02020603050405020304" pitchFamily="18" charset="0"/>
                <a:cs typeface="Times New Roman" panose="02020603050405020304" pitchFamily="18" charset="0"/>
              </a:rPr>
              <a:t>2</a:t>
            </a:r>
            <a:r>
              <a:rPr lang="en-US" altLang="en-US" sz="3600" dirty="0">
                <a:solidFill>
                  <a:srgbClr val="3333FF"/>
                </a:solidFill>
                <a:latin typeface="Times New Roman" panose="02020603050405020304" pitchFamily="18" charset="0"/>
                <a:cs typeface="Times New Roman" panose="02020603050405020304" pitchFamily="18" charset="0"/>
              </a:rPr>
              <a:t>O</a:t>
            </a:r>
            <a:r>
              <a:rPr lang="en-US" altLang="en-US" sz="3600" baseline="-25000" dirty="0">
                <a:solidFill>
                  <a:srgbClr val="3333FF"/>
                </a:solidFill>
                <a:latin typeface="Times New Roman" panose="02020603050405020304" pitchFamily="18" charset="0"/>
                <a:cs typeface="Times New Roman" panose="02020603050405020304" pitchFamily="18" charset="0"/>
              </a:rPr>
              <a:t>(L)  </a:t>
            </a:r>
            <a:r>
              <a:rPr lang="en-US" altLang="en-US" sz="3600" dirty="0">
                <a:solidFill>
                  <a:srgbClr val="3333FF"/>
                </a:solidFill>
                <a:latin typeface="Times New Roman" panose="02020603050405020304" pitchFamily="18" charset="0"/>
                <a:cs typeface="Times New Roman" panose="02020603050405020304" pitchFamily="18" charset="0"/>
              </a:rPr>
              <a:t>+ -571.6 kJ</a:t>
            </a:r>
            <a:br>
              <a:rPr lang="en-US" altLang="en-US" sz="3600" dirty="0">
                <a:solidFill>
                  <a:srgbClr val="3333FF"/>
                </a:solidFill>
                <a:latin typeface="Times New Roman" panose="02020603050405020304" pitchFamily="18" charset="0"/>
                <a:cs typeface="Times New Roman" panose="02020603050405020304" pitchFamily="18" charset="0"/>
              </a:rPr>
            </a:br>
            <a:r>
              <a:rPr lang="en-US" altLang="en-US" sz="2000" dirty="0">
                <a:solidFill>
                  <a:srgbClr val="3333FF"/>
                </a:solidFill>
                <a:latin typeface="Times New Roman" panose="02020603050405020304" pitchFamily="18" charset="0"/>
                <a:cs typeface="Times New Roman" panose="02020603050405020304" pitchFamily="18" charset="0"/>
              </a:rPr>
              <a:t>                          </a:t>
            </a:r>
            <a:r>
              <a:rPr lang="en-US" altLang="en-US" sz="1000" dirty="0">
                <a:solidFill>
                  <a:srgbClr val="3333FF"/>
                </a:solidFill>
                <a:latin typeface="Times New Roman" panose="02020603050405020304" pitchFamily="18" charset="0"/>
                <a:cs typeface="Times New Roman" panose="02020603050405020304" pitchFamily="18" charset="0"/>
              </a:rPr>
              <a:t> </a:t>
            </a:r>
            <a:br>
              <a:rPr lang="en-US" altLang="en-US" sz="3600" dirty="0">
                <a:solidFill>
                  <a:srgbClr val="3333FF"/>
                </a:solidFill>
                <a:latin typeface="Times New Roman" panose="02020603050405020304" pitchFamily="18" charset="0"/>
                <a:cs typeface="Times New Roman" panose="02020603050405020304" pitchFamily="18" charset="0"/>
              </a:rPr>
            </a:br>
            <a:r>
              <a:rPr lang="en-US" altLang="en-US" sz="3600" dirty="0">
                <a:solidFill>
                  <a:srgbClr val="3333FF"/>
                </a:solidFill>
                <a:latin typeface="Times New Roman" panose="02020603050405020304" pitchFamily="18" charset="0"/>
                <a:cs typeface="Times New Roman" panose="02020603050405020304" pitchFamily="18" charset="0"/>
              </a:rPr>
              <a:t>                      It’s EXOTHERMIC! (?)  </a:t>
            </a:r>
          </a:p>
        </p:txBody>
      </p:sp>
    </p:spTree>
    <p:extLst>
      <p:ext uri="{BB962C8B-B14F-4D97-AF65-F5344CB8AC3E}">
        <p14:creationId xmlns:p14="http://schemas.microsoft.com/office/powerpoint/2010/main" val="347545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59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sz="2400" b="1" dirty="0">
                <a:solidFill>
                  <a:srgbClr val="FF0000"/>
                </a:solidFill>
                <a:latin typeface="Times New Roman" panose="02020603050405020304" pitchFamily="18" charset="0"/>
                <a:cs typeface="Times New Roman" panose="02020603050405020304" pitchFamily="18" charset="0"/>
              </a:rPr>
              <a:t>What is different here compared to the combustion of methane?  </a:t>
            </a:r>
          </a:p>
          <a:p>
            <a:pPr algn="ctr" eaLnBrk="1" hangingPunct="1">
              <a:lnSpc>
                <a:spcPct val="119000"/>
              </a:lnSpc>
              <a:spcBef>
                <a:spcPct val="0"/>
              </a:spcBef>
              <a:spcAft>
                <a:spcPts val="600"/>
              </a:spcAft>
              <a:buNone/>
            </a:pP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a:t>
            </a:r>
            <a:r>
              <a:rPr lang="en-US" altLang="en-US" sz="4400" dirty="0">
                <a:solidFill>
                  <a:srgbClr val="FF0000"/>
                </a:solidFill>
                <a:latin typeface="Times New Roman" panose="02020603050405020304" pitchFamily="18" charset="0"/>
                <a:cs typeface="Times New Roman" pitchFamily="18" charset="0"/>
              </a:rPr>
              <a:t>O</a:t>
            </a:r>
            <a:r>
              <a:rPr lang="en-US" altLang="en-US" sz="4400" baseline="-25000" dirty="0">
                <a:solidFill>
                  <a:srgbClr val="FF0000"/>
                </a:solidFill>
                <a:latin typeface="Times New Roman" panose="02020603050405020304" pitchFamily="18" charset="0"/>
                <a:cs typeface="Times New Roman" pitchFamily="18" charset="0"/>
              </a:rPr>
              <a:t>(L)  </a:t>
            </a:r>
            <a:r>
              <a:rPr lang="en-US" altLang="en-US" sz="4400" dirty="0">
                <a:solidFill>
                  <a:srgbClr val="FF0000"/>
                </a:solidFill>
                <a:latin typeface="Times New Roman" panose="02020603050405020304" pitchFamily="18" charset="0"/>
                <a:cs typeface="Times New Roman" pitchFamily="18" charset="0"/>
              </a:rPr>
              <a:t>+  energy </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  O</a:t>
            </a:r>
            <a:r>
              <a:rPr lang="en-US" altLang="en-US" sz="4400" baseline="-25000" dirty="0">
                <a:solidFill>
                  <a:srgbClr val="FF0000"/>
                </a:solidFill>
                <a:latin typeface="Times New Roman" panose="02020603050405020304" pitchFamily="18" charset="0"/>
                <a:cs typeface="Times New Roman" pitchFamily="18" charset="0"/>
              </a:rPr>
              <a:t>2(G)  </a:t>
            </a:r>
            <a:r>
              <a:rPr lang="en-US" altLang="en-US" sz="4400" dirty="0">
                <a:solidFill>
                  <a:srgbClr val="FF0000"/>
                </a:solidFill>
                <a:latin typeface="Times New Roman" panose="02020603050405020304" pitchFamily="18" charset="0"/>
                <a:cs typeface="Times New Roman" pitchFamily="18" charset="0"/>
              </a:rPr>
              <a:t>+</a:t>
            </a:r>
            <a:r>
              <a:rPr lang="en-US" altLang="en-US" sz="4400" baseline="-25000" dirty="0">
                <a:solidFill>
                  <a:srgbClr val="FF0000"/>
                </a:solidFill>
                <a:latin typeface="Times New Roman" panose="02020603050405020304" pitchFamily="18" charset="0"/>
                <a:cs typeface="Times New Roman" pitchFamily="18" charset="0"/>
              </a:rPr>
              <a:t>  </a:t>
            </a:r>
            <a:r>
              <a:rPr lang="en-US" altLang="en-US" sz="4400" dirty="0">
                <a:solidFill>
                  <a:srgbClr val="FF0000"/>
                </a:solidFill>
                <a:latin typeface="Times New Roman" panose="02020603050405020304" pitchFamily="18" charset="0"/>
                <a:cs typeface="Times New Roman" pitchFamily="18" charset="0"/>
              </a:rPr>
              <a:t>2H</a:t>
            </a:r>
            <a:r>
              <a:rPr lang="en-US" altLang="en-US" sz="4400" baseline="-25000" dirty="0">
                <a:solidFill>
                  <a:srgbClr val="FF0000"/>
                </a:solidFill>
                <a:latin typeface="Times New Roman" panose="02020603050405020304" pitchFamily="18" charset="0"/>
                <a:cs typeface="Times New Roman" pitchFamily="18" charset="0"/>
              </a:rPr>
              <a:t>2(G)</a:t>
            </a:r>
            <a:br>
              <a:rPr lang="en-US" altLang="en-US" sz="4400" baseline="-25000" dirty="0">
                <a:solidFill>
                  <a:srgbClr val="FF0000"/>
                </a:solidFill>
                <a:latin typeface="Times New Roman" panose="02020603050405020304" pitchFamily="18" charset="0"/>
                <a:cs typeface="Times New Roman"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a:p>
            <a:pPr marL="742950" indent="-742950" eaLnBrk="1" hangingPunct="1">
              <a:lnSpc>
                <a:spcPct val="119000"/>
              </a:lnSpc>
              <a:spcBef>
                <a:spcPct val="0"/>
              </a:spcBef>
              <a:spcAft>
                <a:spcPts val="600"/>
              </a:spcAft>
              <a:buAutoNum type="arabicPeriod" startAt="16"/>
            </a:pPr>
            <a:r>
              <a:rPr lang="en-US" altLang="en-US" sz="3600" dirty="0">
                <a:solidFill>
                  <a:srgbClr val="FF0000"/>
                </a:solidFill>
                <a:latin typeface="Times New Roman" panose="02020603050405020304" pitchFamily="18" charset="0"/>
                <a:cs typeface="Times New Roman" pitchFamily="18" charset="0"/>
              </a:rPr>
              <a:t>This decomposition reaction is </a:t>
            </a:r>
            <a:r>
              <a:rPr lang="en-US" altLang="en-US" sz="3600" u="sng" dirty="0">
                <a:solidFill>
                  <a:srgbClr val="FF0000"/>
                </a:solidFill>
                <a:latin typeface="Times New Roman" panose="02020603050405020304" pitchFamily="18" charset="0"/>
                <a:cs typeface="Times New Roman" pitchFamily="18" charset="0"/>
              </a:rPr>
              <a:t>OPPOSITE</a:t>
            </a:r>
            <a:r>
              <a:rPr lang="en-US" altLang="en-US" sz="3600" dirty="0">
                <a:solidFill>
                  <a:srgbClr val="FF0000"/>
                </a:solidFill>
                <a:latin typeface="Times New Roman" panose="02020603050405020304" pitchFamily="18" charset="0"/>
                <a:cs typeface="Times New Roman" pitchFamily="18" charset="0"/>
              </a:rPr>
              <a:t>, of table I where water is the product.  </a:t>
            </a:r>
            <a:br>
              <a:rPr lang="en-US" altLang="en-US" sz="3600" dirty="0">
                <a:solidFill>
                  <a:srgbClr val="FF0000"/>
                </a:solidFill>
                <a:latin typeface="Times New Roman" panose="02020603050405020304" pitchFamily="18" charset="0"/>
                <a:cs typeface="Times New Roman" pitchFamily="18" charset="0"/>
              </a:rPr>
            </a:br>
            <a:br>
              <a:rPr lang="en-US" altLang="en-US" sz="3600" dirty="0">
                <a:solidFill>
                  <a:srgbClr val="FF0000"/>
                </a:solidFill>
                <a:latin typeface="Times New Roman" panose="02020603050405020304" pitchFamily="18" charset="0"/>
                <a:cs typeface="Times New Roman" pitchFamily="18" charset="0"/>
              </a:rPr>
            </a:br>
            <a:r>
              <a:rPr lang="en-US" altLang="en-US" sz="3600" dirty="0">
                <a:solidFill>
                  <a:srgbClr val="FF0000"/>
                </a:solidFill>
                <a:latin typeface="Times New Roman" panose="02020603050405020304" pitchFamily="18" charset="0"/>
                <a:cs typeface="Times New Roman" pitchFamily="18" charset="0"/>
              </a:rPr>
              <a:t>You are allowed to do this reverse a reaction, but if you do, you must reverse the sign for </a:t>
            </a:r>
            <a:r>
              <a:rPr lang="el-GR" altLang="en-US" sz="3600" dirty="0">
                <a:solidFill>
                  <a:srgbClr val="FF0000"/>
                </a:solidFill>
                <a:latin typeface="Times New Roman" panose="02020603050405020304" pitchFamily="18" charset="0"/>
                <a:cs typeface="Times New Roman" pitchFamily="18" charset="0"/>
              </a:rPr>
              <a:t>Δ</a:t>
            </a:r>
            <a:r>
              <a:rPr lang="en-US" altLang="en-US" sz="3600" dirty="0">
                <a:solidFill>
                  <a:srgbClr val="FF0000"/>
                </a:solidFill>
                <a:latin typeface="Times New Roman" panose="02020603050405020304" pitchFamily="18" charset="0"/>
                <a:cs typeface="Times New Roman" pitchFamily="18" charset="0"/>
              </a:rPr>
              <a:t>H  </a:t>
            </a:r>
          </a:p>
        </p:txBody>
      </p:sp>
    </p:spTree>
    <p:extLst>
      <p:ext uri="{BB962C8B-B14F-4D97-AF65-F5344CB8AC3E}">
        <p14:creationId xmlns:p14="http://schemas.microsoft.com/office/powerpoint/2010/main" val="67924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25400"/>
            <a:ext cx="9144000" cy="409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altLang="en-US" sz="4400" dirty="0">
                <a:solidFill>
                  <a:srgbClr val="3333FF"/>
                </a:solidFill>
                <a:latin typeface="Times New Roman" panose="02020603050405020304" pitchFamily="18" charset="0"/>
                <a:cs typeface="Times New Roman" pitchFamily="18" charset="0"/>
              </a:rPr>
              <a:t>2H</a:t>
            </a:r>
            <a:r>
              <a:rPr lang="en-US" altLang="en-US" sz="4400" baseline="-25000" dirty="0">
                <a:solidFill>
                  <a:srgbClr val="3333FF"/>
                </a:solidFill>
                <a:latin typeface="Times New Roman" panose="02020603050405020304" pitchFamily="18" charset="0"/>
                <a:cs typeface="Times New Roman" pitchFamily="18" charset="0"/>
              </a:rPr>
              <a:t>2</a:t>
            </a:r>
            <a:r>
              <a:rPr lang="en-US" altLang="en-US" sz="4400" dirty="0">
                <a:solidFill>
                  <a:srgbClr val="3333FF"/>
                </a:solidFill>
                <a:latin typeface="Times New Roman" panose="02020603050405020304" pitchFamily="18" charset="0"/>
                <a:cs typeface="Times New Roman" pitchFamily="18" charset="0"/>
              </a:rPr>
              <a:t>O</a:t>
            </a:r>
            <a:r>
              <a:rPr lang="en-US" altLang="en-US" sz="4400" baseline="-25000" dirty="0">
                <a:solidFill>
                  <a:srgbClr val="3333FF"/>
                </a:solidFill>
                <a:latin typeface="Times New Roman" panose="02020603050405020304" pitchFamily="18" charset="0"/>
                <a:cs typeface="Times New Roman" pitchFamily="18" charset="0"/>
              </a:rPr>
              <a:t>(L)  </a:t>
            </a:r>
            <a:r>
              <a:rPr lang="en-US" altLang="en-US" sz="4400" dirty="0">
                <a:solidFill>
                  <a:srgbClr val="3333FF"/>
                </a:solidFill>
                <a:latin typeface="Times New Roman" panose="02020603050405020304" pitchFamily="18" charset="0"/>
                <a:cs typeface="Times New Roman" pitchFamily="18" charset="0"/>
              </a:rPr>
              <a:t>+  energy </a:t>
            </a:r>
            <a:r>
              <a:rPr lang="en-US" altLang="en-US" sz="4400" baseline="-25000" dirty="0">
                <a:solidFill>
                  <a:srgbClr val="3333FF"/>
                </a:solidFill>
                <a:latin typeface="Times New Roman" panose="02020603050405020304" pitchFamily="18" charset="0"/>
                <a:cs typeface="Times New Roman" pitchFamily="18" charset="0"/>
              </a:rPr>
              <a:t> </a:t>
            </a:r>
            <a:r>
              <a:rPr lang="en-US" altLang="en-US" sz="4400" dirty="0">
                <a:solidFill>
                  <a:srgbClr val="3333FF"/>
                </a:solidFill>
                <a:latin typeface="Times New Roman" panose="02020603050405020304" pitchFamily="18" charset="0"/>
                <a:cs typeface="Times New Roman" pitchFamily="18" charset="0"/>
              </a:rPr>
              <a:t>→  O</a:t>
            </a:r>
            <a:r>
              <a:rPr lang="en-US" altLang="en-US" sz="4400" baseline="-25000" dirty="0">
                <a:solidFill>
                  <a:srgbClr val="3333FF"/>
                </a:solidFill>
                <a:latin typeface="Times New Roman" panose="02020603050405020304" pitchFamily="18" charset="0"/>
                <a:cs typeface="Times New Roman" pitchFamily="18" charset="0"/>
              </a:rPr>
              <a:t>2(G)  </a:t>
            </a:r>
            <a:r>
              <a:rPr lang="en-US" altLang="en-US" sz="4400" dirty="0">
                <a:solidFill>
                  <a:srgbClr val="3333FF"/>
                </a:solidFill>
                <a:latin typeface="Times New Roman" panose="02020603050405020304" pitchFamily="18" charset="0"/>
                <a:cs typeface="Times New Roman" pitchFamily="18" charset="0"/>
              </a:rPr>
              <a:t>+</a:t>
            </a:r>
            <a:r>
              <a:rPr lang="en-US" altLang="en-US" sz="4400" baseline="-25000" dirty="0">
                <a:solidFill>
                  <a:srgbClr val="3333FF"/>
                </a:solidFill>
                <a:latin typeface="Times New Roman" panose="02020603050405020304" pitchFamily="18" charset="0"/>
                <a:cs typeface="Times New Roman" pitchFamily="18" charset="0"/>
              </a:rPr>
              <a:t>  </a:t>
            </a:r>
            <a:r>
              <a:rPr lang="en-US" altLang="en-US" sz="4400" dirty="0">
                <a:solidFill>
                  <a:srgbClr val="3333FF"/>
                </a:solidFill>
                <a:latin typeface="Times New Roman" panose="02020603050405020304" pitchFamily="18" charset="0"/>
                <a:cs typeface="Times New Roman" pitchFamily="18" charset="0"/>
              </a:rPr>
              <a:t>2H</a:t>
            </a:r>
            <a:r>
              <a:rPr lang="en-US" altLang="en-US" sz="4400" baseline="-25000" dirty="0">
                <a:solidFill>
                  <a:srgbClr val="3333FF"/>
                </a:solidFill>
                <a:latin typeface="Times New Roman" panose="02020603050405020304" pitchFamily="18" charset="0"/>
                <a:cs typeface="Times New Roman" pitchFamily="18" charset="0"/>
              </a:rPr>
              <a:t>2(G)</a:t>
            </a:r>
            <a:br>
              <a:rPr lang="en-US" altLang="en-US" sz="4400" baseline="-25000" dirty="0">
                <a:solidFill>
                  <a:srgbClr val="3333FF"/>
                </a:solidFill>
                <a:latin typeface="Times New Roman" panose="02020603050405020304" pitchFamily="18" charset="0"/>
                <a:cs typeface="Times New Roman" pitchFamily="18" charset="0"/>
              </a:rPr>
            </a:br>
            <a:endParaRPr lang="en-US" altLang="en-US" sz="4400" baseline="-25000" dirty="0">
              <a:solidFill>
                <a:srgbClr val="3333FF"/>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None/>
            </a:pPr>
            <a:r>
              <a:rPr lang="en-US" altLang="en-US" sz="3600" dirty="0">
                <a:solidFill>
                  <a:schemeClr val="tx1">
                    <a:lumMod val="95000"/>
                    <a:lumOff val="5000"/>
                  </a:schemeClr>
                </a:solidFill>
                <a:latin typeface="Times New Roman" panose="02020603050405020304" pitchFamily="18" charset="0"/>
                <a:cs typeface="Times New Roman" pitchFamily="18" charset="0"/>
              </a:rPr>
              <a:t>17.  The </a:t>
            </a:r>
            <a:r>
              <a:rPr lang="en-US" altLang="en-US" sz="3600" u="sng" dirty="0">
                <a:solidFill>
                  <a:schemeClr val="tx1">
                    <a:lumMod val="95000"/>
                    <a:lumOff val="5000"/>
                  </a:schemeClr>
                </a:solidFill>
                <a:latin typeface="Times New Roman" panose="02020603050405020304" pitchFamily="18" charset="0"/>
                <a:cs typeface="Times New Roman" pitchFamily="18" charset="0"/>
              </a:rPr>
              <a:t>decomposition of water</a:t>
            </a:r>
            <a:r>
              <a:rPr lang="en-US" altLang="en-US" sz="3600" dirty="0">
                <a:solidFill>
                  <a:schemeClr val="tx1">
                    <a:lumMod val="95000"/>
                    <a:lumOff val="5000"/>
                  </a:schemeClr>
                </a:solidFill>
                <a:latin typeface="Times New Roman" panose="02020603050405020304" pitchFamily="18" charset="0"/>
                <a:cs typeface="Times New Roman" pitchFamily="18" charset="0"/>
              </a:rPr>
              <a:t>, is reversed from table I, so the </a:t>
            </a:r>
            <a:r>
              <a:rPr lang="el-GR" altLang="en-US" sz="3600" dirty="0">
                <a:solidFill>
                  <a:schemeClr val="tx1">
                    <a:lumMod val="95000"/>
                    <a:lumOff val="5000"/>
                  </a:schemeClr>
                </a:solidFill>
                <a:latin typeface="Times New Roman" panose="02020603050405020304" pitchFamily="18" charset="0"/>
                <a:cs typeface="Times New Roman" pitchFamily="18" charset="0"/>
              </a:rPr>
              <a:t>Δ</a:t>
            </a:r>
            <a:r>
              <a:rPr lang="en-US" altLang="en-US" sz="3600" dirty="0">
                <a:solidFill>
                  <a:schemeClr val="tx1">
                    <a:lumMod val="95000"/>
                    <a:lumOff val="5000"/>
                  </a:schemeClr>
                </a:solidFill>
                <a:latin typeface="Times New Roman" panose="02020603050405020304" pitchFamily="18" charset="0"/>
                <a:cs typeface="Times New Roman" pitchFamily="18" charset="0"/>
              </a:rPr>
              <a:t>H for this is +</a:t>
            </a:r>
            <a:br>
              <a:rPr lang="en-US" altLang="en-US" sz="3600" dirty="0">
                <a:solidFill>
                  <a:schemeClr val="tx1">
                    <a:lumMod val="95000"/>
                    <a:lumOff val="5000"/>
                  </a:schemeClr>
                </a:solidFill>
                <a:latin typeface="Times New Roman" panose="02020603050405020304" pitchFamily="18" charset="0"/>
                <a:cs typeface="Times New Roman" pitchFamily="18" charset="0"/>
              </a:rPr>
            </a:br>
            <a:br>
              <a:rPr lang="en-US" altLang="en-US" sz="3600" dirty="0">
                <a:solidFill>
                  <a:schemeClr val="tx1">
                    <a:lumMod val="95000"/>
                    <a:lumOff val="5000"/>
                  </a:schemeClr>
                </a:solidFill>
                <a:latin typeface="Times New Roman" panose="02020603050405020304" pitchFamily="18" charset="0"/>
                <a:cs typeface="Times New Roman" pitchFamily="18" charset="0"/>
              </a:rPr>
            </a:br>
            <a:r>
              <a:rPr lang="en-US" altLang="en-US" sz="3600" dirty="0">
                <a:solidFill>
                  <a:schemeClr val="tx1">
                    <a:lumMod val="95000"/>
                    <a:lumOff val="5000"/>
                  </a:schemeClr>
                </a:solidFill>
                <a:latin typeface="Times New Roman" panose="02020603050405020304" pitchFamily="18" charset="0"/>
                <a:cs typeface="Times New Roman" pitchFamily="18" charset="0"/>
              </a:rPr>
              <a:t>18.  For this decomp reaction:  </a:t>
            </a:r>
            <a:r>
              <a:rPr lang="el-GR" altLang="en-US" sz="3600" b="1" u="sng" dirty="0">
                <a:solidFill>
                  <a:srgbClr val="003399"/>
                </a:solidFill>
                <a:latin typeface="Times New Roman" panose="02020603050405020304" pitchFamily="18" charset="0"/>
                <a:cs typeface="Times New Roman" pitchFamily="18" charset="0"/>
              </a:rPr>
              <a:t>Δ</a:t>
            </a:r>
            <a:r>
              <a:rPr lang="en-US" altLang="en-US" sz="3600" b="1" u="sng" dirty="0">
                <a:solidFill>
                  <a:srgbClr val="003399"/>
                </a:solidFill>
                <a:latin typeface="Times New Roman" panose="02020603050405020304" pitchFamily="18" charset="0"/>
                <a:cs typeface="Times New Roman" pitchFamily="18" charset="0"/>
              </a:rPr>
              <a:t>H = +571.6 kJ</a:t>
            </a:r>
            <a:r>
              <a:rPr lang="en-US" altLang="en-US" sz="3600" dirty="0">
                <a:solidFill>
                  <a:schemeClr val="tx1">
                    <a:lumMod val="95000"/>
                    <a:lumOff val="5000"/>
                  </a:schemeClr>
                </a:solidFill>
                <a:latin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val="199080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0"/>
            <a:ext cx="9144000" cy="471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19000"/>
              </a:lnSpc>
              <a:spcBef>
                <a:spcPct val="0"/>
              </a:spcBef>
              <a:spcAft>
                <a:spcPts val="600"/>
              </a:spcAft>
              <a:buNone/>
            </a:pPr>
            <a:r>
              <a:rPr lang="en-US" altLang="en-US" sz="4400" dirty="0">
                <a:latin typeface="Times New Roman" panose="02020603050405020304" pitchFamily="18" charset="0"/>
                <a:cs typeface="Times New Roman" pitchFamily="18" charset="0"/>
              </a:rPr>
              <a:t>2H</a:t>
            </a:r>
            <a:r>
              <a:rPr lang="en-US" altLang="en-US" sz="4400" baseline="-25000" dirty="0">
                <a:latin typeface="Times New Roman" panose="02020603050405020304" pitchFamily="18" charset="0"/>
                <a:cs typeface="Times New Roman" pitchFamily="18" charset="0"/>
              </a:rPr>
              <a:t>2</a:t>
            </a:r>
            <a:r>
              <a:rPr lang="en-US" altLang="en-US" sz="4400" dirty="0">
                <a:latin typeface="Times New Roman" panose="02020603050405020304" pitchFamily="18" charset="0"/>
                <a:cs typeface="Times New Roman" pitchFamily="18" charset="0"/>
              </a:rPr>
              <a:t>O</a:t>
            </a:r>
            <a:r>
              <a:rPr lang="en-US" altLang="en-US" sz="4400" baseline="-25000" dirty="0">
                <a:latin typeface="Times New Roman" panose="02020603050405020304" pitchFamily="18" charset="0"/>
                <a:cs typeface="Times New Roman" pitchFamily="18" charset="0"/>
              </a:rPr>
              <a:t>(L)  </a:t>
            </a:r>
            <a:r>
              <a:rPr lang="en-US" altLang="en-US" sz="4400" dirty="0">
                <a:latin typeface="Times New Roman" panose="02020603050405020304" pitchFamily="18" charset="0"/>
                <a:cs typeface="Times New Roman" pitchFamily="18" charset="0"/>
              </a:rPr>
              <a:t>+  energy </a:t>
            </a:r>
            <a:r>
              <a:rPr lang="en-US" altLang="en-US" sz="4400" baseline="-25000" dirty="0">
                <a:latin typeface="Times New Roman" panose="02020603050405020304" pitchFamily="18" charset="0"/>
                <a:cs typeface="Times New Roman" pitchFamily="18" charset="0"/>
              </a:rPr>
              <a:t> </a:t>
            </a:r>
            <a:r>
              <a:rPr lang="en-US" altLang="en-US" sz="4400" dirty="0">
                <a:latin typeface="Times New Roman" panose="02020603050405020304" pitchFamily="18" charset="0"/>
                <a:cs typeface="Times New Roman" pitchFamily="18" charset="0"/>
              </a:rPr>
              <a:t>→  O</a:t>
            </a:r>
            <a:r>
              <a:rPr lang="en-US" altLang="en-US" sz="4400" baseline="-25000" dirty="0">
                <a:latin typeface="Times New Roman" panose="02020603050405020304" pitchFamily="18" charset="0"/>
                <a:cs typeface="Times New Roman" pitchFamily="18" charset="0"/>
              </a:rPr>
              <a:t>2(G)  </a:t>
            </a:r>
            <a:r>
              <a:rPr lang="en-US" altLang="en-US" sz="4400" dirty="0">
                <a:latin typeface="Times New Roman" panose="02020603050405020304" pitchFamily="18" charset="0"/>
                <a:cs typeface="Times New Roman" pitchFamily="18" charset="0"/>
              </a:rPr>
              <a:t>+</a:t>
            </a:r>
            <a:r>
              <a:rPr lang="en-US" altLang="en-US" sz="4400" baseline="-25000" dirty="0">
                <a:latin typeface="Times New Roman" panose="02020603050405020304" pitchFamily="18" charset="0"/>
                <a:cs typeface="Times New Roman" pitchFamily="18" charset="0"/>
              </a:rPr>
              <a:t>  </a:t>
            </a:r>
            <a:r>
              <a:rPr lang="en-US" altLang="en-US" sz="4400" dirty="0">
                <a:latin typeface="Times New Roman" panose="02020603050405020304" pitchFamily="18" charset="0"/>
                <a:cs typeface="Times New Roman" pitchFamily="18" charset="0"/>
              </a:rPr>
              <a:t>2H</a:t>
            </a:r>
            <a:r>
              <a:rPr lang="en-US" altLang="en-US" sz="4400" baseline="-25000" dirty="0">
                <a:latin typeface="Times New Roman" panose="02020603050405020304" pitchFamily="18" charset="0"/>
                <a:cs typeface="Times New Roman" pitchFamily="18" charset="0"/>
              </a:rPr>
              <a:t>2(G)</a:t>
            </a:r>
            <a:br>
              <a:rPr lang="en-US" altLang="en-US" sz="4400" baseline="-25000" dirty="0">
                <a:latin typeface="Times New Roman" panose="02020603050405020304" pitchFamily="18" charset="0"/>
                <a:cs typeface="Times New Roman" pitchFamily="18" charset="0"/>
              </a:rPr>
            </a:br>
            <a:endParaRPr lang="en-US" altLang="en-US" sz="4400" baseline="-25000" dirty="0">
              <a:latin typeface="Times New Roman" panose="02020603050405020304" pitchFamily="18" charset="0"/>
              <a:cs typeface="Times New Roman" pitchFamily="18" charset="0"/>
            </a:endParaRPr>
          </a:p>
          <a:p>
            <a:pPr eaLnBrk="1" hangingPunct="1">
              <a:lnSpc>
                <a:spcPct val="119000"/>
              </a:lnSpc>
              <a:spcBef>
                <a:spcPct val="0"/>
              </a:spcBef>
              <a:spcAft>
                <a:spcPts val="600"/>
              </a:spcAft>
              <a:buFontTx/>
              <a:buNone/>
            </a:pPr>
            <a:r>
              <a:rPr lang="en-US" altLang="en-US" sz="3600" dirty="0">
                <a:solidFill>
                  <a:srgbClr val="3333FF"/>
                </a:solidFill>
                <a:latin typeface="Times New Roman" panose="02020603050405020304" pitchFamily="18" charset="0"/>
                <a:cs typeface="Times New Roman" pitchFamily="18" charset="0"/>
              </a:rPr>
              <a:t>19.  This reaction is the opposite from table I, </a:t>
            </a:r>
            <a:br>
              <a:rPr lang="en-US" altLang="en-US" sz="3600" dirty="0">
                <a:solidFill>
                  <a:srgbClr val="3333FF"/>
                </a:solidFill>
                <a:latin typeface="Times New Roman" panose="02020603050405020304" pitchFamily="18" charset="0"/>
                <a:cs typeface="Times New Roman" pitchFamily="18" charset="0"/>
              </a:rPr>
            </a:br>
            <a:r>
              <a:rPr lang="en-US" altLang="en-US" sz="3600" dirty="0">
                <a:solidFill>
                  <a:srgbClr val="3333FF"/>
                </a:solidFill>
                <a:latin typeface="Times New Roman" panose="02020603050405020304" pitchFamily="18" charset="0"/>
                <a:cs typeface="Times New Roman" pitchFamily="18" charset="0"/>
              </a:rPr>
              <a:t>        </a:t>
            </a:r>
            <a:r>
              <a:rPr lang="en-US" altLang="en-US" sz="3600" b="1" u="sng" dirty="0">
                <a:solidFill>
                  <a:srgbClr val="3333FF"/>
                </a:solidFill>
                <a:latin typeface="Times New Roman" panose="02020603050405020304" pitchFamily="18" charset="0"/>
                <a:cs typeface="Times New Roman" pitchFamily="18" charset="0"/>
              </a:rPr>
              <a:t>energy is a reactant</a:t>
            </a:r>
            <a:br>
              <a:rPr lang="en-US" altLang="en-US" sz="3600" b="1" u="sng" dirty="0">
                <a:solidFill>
                  <a:schemeClr val="tx1">
                    <a:lumMod val="95000"/>
                    <a:lumOff val="5000"/>
                  </a:schemeClr>
                </a:solidFill>
                <a:latin typeface="Times New Roman" panose="02020603050405020304" pitchFamily="18" charset="0"/>
                <a:cs typeface="Times New Roman" pitchFamily="18" charset="0"/>
              </a:rPr>
            </a:br>
            <a:endParaRPr lang="en-US" altLang="en-US" sz="3600" b="1" u="sng" dirty="0">
              <a:solidFill>
                <a:schemeClr val="tx1">
                  <a:lumMod val="95000"/>
                  <a:lumOff val="5000"/>
                </a:schemeClr>
              </a:solidFill>
              <a:latin typeface="Times New Roman" panose="02020603050405020304" pitchFamily="18" charset="0"/>
              <a:cs typeface="Times New Roman" pitchFamily="18" charset="0"/>
            </a:endParaRPr>
          </a:p>
          <a:p>
            <a:pPr eaLnBrk="1" hangingPunct="1">
              <a:lnSpc>
                <a:spcPct val="119000"/>
              </a:lnSpc>
              <a:spcBef>
                <a:spcPct val="0"/>
              </a:spcBef>
              <a:spcAft>
                <a:spcPts val="600"/>
              </a:spcAft>
              <a:buFontTx/>
              <a:buNone/>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       This reaction is </a:t>
            </a:r>
            <a:r>
              <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rPr>
              <a:t>endothermic,  +ΔH</a:t>
            </a:r>
            <a:b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4400" baseline="-25000" dirty="0">
              <a:solidFill>
                <a:srgbClr val="FF000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8275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3362820"/>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800" dirty="0">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pt-BR" sz="2400" dirty="0">
                          <a:latin typeface="Times New Roman" panose="02020603050405020304" pitchFamily="18" charset="0"/>
                          <a:cs typeface="Times New Roman" panose="02020603050405020304" pitchFamily="18" charset="0"/>
                        </a:rPr>
                        <a:t>2C</a:t>
                      </a:r>
                      <a:r>
                        <a:rPr lang="pt-BR" sz="2400" baseline="-25000" dirty="0">
                          <a:latin typeface="Times New Roman" panose="02020603050405020304" pitchFamily="18" charset="0"/>
                          <a:cs typeface="Times New Roman" panose="02020603050405020304" pitchFamily="18" charset="0"/>
                        </a:rPr>
                        <a:t>8</a:t>
                      </a:r>
                      <a:r>
                        <a:rPr lang="pt-BR" sz="2400"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18(L) </a:t>
                      </a:r>
                      <a:r>
                        <a:rPr lang="pt-BR" sz="2400" dirty="0">
                          <a:latin typeface="Times New Roman" panose="02020603050405020304" pitchFamily="18" charset="0"/>
                          <a:cs typeface="Times New Roman" panose="02020603050405020304" pitchFamily="18" charset="0"/>
                        </a:rPr>
                        <a:t> + 25O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16CO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+ 18H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  </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1"/>
                  </a:ext>
                </a:extLst>
              </a:tr>
              <a:tr h="1332173">
                <a:tc>
                  <a:txBody>
                    <a:bodyPr/>
                    <a:lstStyle/>
                    <a:p>
                      <a:pPr algn="ctr"/>
                      <a:r>
                        <a:rPr lang="en-US" sz="2800" dirty="0">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N</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2NO</a:t>
                      </a:r>
                      <a:r>
                        <a:rPr lang="pt-BR" sz="2400" baseline="-25000" dirty="0">
                          <a:latin typeface="Times New Roman" panose="02020603050405020304" pitchFamily="18" charset="0"/>
                          <a:cs typeface="Times New Roman" panose="02020603050405020304" pitchFamily="18" charset="0"/>
                        </a:rPr>
                        <a:t>(G)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2"/>
                  </a:ext>
                </a:extLst>
              </a:tr>
              <a:tr h="1332173">
                <a:tc>
                  <a:txBody>
                    <a:bodyPr/>
                    <a:lstStyle/>
                    <a:p>
                      <a:pPr algn="ctr"/>
                      <a:r>
                        <a:rPr lang="en-US" sz="28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pt-BR"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pt-BR" sz="2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3"/>
                  </a:ext>
                </a:extLst>
              </a:tr>
              <a:tr h="1332173">
                <a:tc>
                  <a:txBody>
                    <a:bodyPr/>
                    <a:lstStyle/>
                    <a:p>
                      <a:pPr algn="ctr"/>
                      <a:r>
                        <a:rPr lang="en-US" sz="2800" dirty="0">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4Al</a:t>
                      </a:r>
                      <a:r>
                        <a:rPr lang="pt-BR"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+ 3O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2Al</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3(S)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338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8355308"/>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800" dirty="0">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pt-BR" sz="2400" dirty="0">
                          <a:latin typeface="Times New Roman" panose="02020603050405020304" pitchFamily="18" charset="0"/>
                          <a:cs typeface="Times New Roman" panose="02020603050405020304" pitchFamily="18" charset="0"/>
                        </a:rPr>
                        <a:t>2C</a:t>
                      </a:r>
                      <a:r>
                        <a:rPr lang="pt-BR" sz="2400" baseline="-25000" dirty="0">
                          <a:latin typeface="Times New Roman" panose="02020603050405020304" pitchFamily="18" charset="0"/>
                          <a:cs typeface="Times New Roman" panose="02020603050405020304" pitchFamily="18" charset="0"/>
                        </a:rPr>
                        <a:t>8</a:t>
                      </a:r>
                      <a:r>
                        <a:rPr lang="pt-BR" sz="2400"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18(L) </a:t>
                      </a:r>
                      <a:r>
                        <a:rPr lang="pt-BR" sz="2400" dirty="0">
                          <a:latin typeface="Times New Roman" panose="02020603050405020304" pitchFamily="18" charset="0"/>
                          <a:cs typeface="Times New Roman" panose="02020603050405020304" pitchFamily="18" charset="0"/>
                        </a:rPr>
                        <a:t> + 25O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16CO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+ 18H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  </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-10943 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exo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1"/>
                  </a:ext>
                </a:extLst>
              </a:tr>
              <a:tr h="1332173">
                <a:tc>
                  <a:txBody>
                    <a:bodyPr/>
                    <a:lstStyle/>
                    <a:p>
                      <a:pPr algn="ctr"/>
                      <a:r>
                        <a:rPr lang="en-US" sz="2800" dirty="0">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N</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2NO</a:t>
                      </a:r>
                      <a:r>
                        <a:rPr lang="pt-BR" sz="2400" baseline="-25000" dirty="0">
                          <a:latin typeface="Times New Roman" panose="02020603050405020304" pitchFamily="18" charset="0"/>
                          <a:cs typeface="Times New Roman" panose="02020603050405020304" pitchFamily="18" charset="0"/>
                        </a:rPr>
                        <a:t>(G)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2"/>
                  </a:ext>
                </a:extLst>
              </a:tr>
              <a:tr h="1332173">
                <a:tc>
                  <a:txBody>
                    <a:bodyPr/>
                    <a:lstStyle/>
                    <a:p>
                      <a:pPr algn="ctr"/>
                      <a:r>
                        <a:rPr lang="en-US" sz="28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pt-BR"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pt-BR" sz="2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3"/>
                  </a:ext>
                </a:extLst>
              </a:tr>
              <a:tr h="1332173">
                <a:tc>
                  <a:txBody>
                    <a:bodyPr/>
                    <a:lstStyle/>
                    <a:p>
                      <a:pPr algn="ctr"/>
                      <a:r>
                        <a:rPr lang="en-US" sz="2800" dirty="0">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4Al</a:t>
                      </a:r>
                      <a:r>
                        <a:rPr lang="pt-BR"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+ 3O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2Al</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3(S)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15C1C2B5-77EA-A136-A16F-4942D113C015}"/>
              </a:ext>
            </a:extLst>
          </p:cNvPr>
          <p:cNvSpPr txBox="1"/>
          <p:nvPr/>
        </p:nvSpPr>
        <p:spPr>
          <a:xfrm rot="21252716">
            <a:off x="6365137" y="2783759"/>
            <a:ext cx="2362200"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3333FF"/>
                </a:solidFill>
                <a:latin typeface="Times New Roman" panose="02020603050405020304" pitchFamily="18" charset="0"/>
                <a:cs typeface="Times New Roman" panose="02020603050405020304" pitchFamily="18" charset="0"/>
              </a:rPr>
              <a:t>From table I, </a:t>
            </a:r>
            <a:r>
              <a:rPr lang="en-US" dirty="0" err="1">
                <a:solidFill>
                  <a:srgbClr val="3333FF"/>
                </a:solidFill>
                <a:latin typeface="Times New Roman" panose="02020603050405020304" pitchFamily="18" charset="0"/>
                <a:cs typeface="Times New Roman" panose="02020603050405020304" pitchFamily="18" charset="0"/>
              </a:rPr>
              <a:t>exo</a:t>
            </a:r>
            <a:r>
              <a:rPr lang="en-US" dirty="0">
                <a:solidFill>
                  <a:srgbClr val="3333FF"/>
                </a:solidFill>
                <a:latin typeface="Times New Roman" panose="02020603050405020304" pitchFamily="18" charset="0"/>
                <a:cs typeface="Times New Roman" panose="02020603050405020304" pitchFamily="18" charset="0"/>
              </a:rPr>
              <a:t>, written here </a:t>
            </a:r>
            <a:br>
              <a:rPr lang="en-US" dirty="0">
                <a:solidFill>
                  <a:srgbClr val="3333FF"/>
                </a:solidFill>
                <a:latin typeface="Times New Roman" panose="02020603050405020304" pitchFamily="18" charset="0"/>
                <a:cs typeface="Times New Roman" panose="02020603050405020304" pitchFamily="18" charset="0"/>
              </a:rPr>
            </a:br>
            <a:r>
              <a:rPr lang="en-US" dirty="0">
                <a:solidFill>
                  <a:srgbClr val="3333FF"/>
                </a:solidFill>
                <a:latin typeface="Times New Roman" panose="02020603050405020304" pitchFamily="18" charset="0"/>
                <a:cs typeface="Times New Roman" panose="02020603050405020304" pitchFamily="18" charset="0"/>
              </a:rPr>
              <a:t>exactly as on table I</a:t>
            </a:r>
          </a:p>
        </p:txBody>
      </p:sp>
    </p:spTree>
    <p:extLst>
      <p:ext uri="{BB962C8B-B14F-4D97-AF65-F5344CB8AC3E}">
        <p14:creationId xmlns:p14="http://schemas.microsoft.com/office/powerpoint/2010/main" val="93798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557439"/>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800" dirty="0">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pt-BR" sz="2400" dirty="0">
                          <a:latin typeface="Times New Roman" panose="02020603050405020304" pitchFamily="18" charset="0"/>
                          <a:cs typeface="Times New Roman" panose="02020603050405020304" pitchFamily="18" charset="0"/>
                        </a:rPr>
                        <a:t>2C</a:t>
                      </a:r>
                      <a:r>
                        <a:rPr lang="pt-BR" sz="2400" baseline="-25000" dirty="0">
                          <a:latin typeface="Times New Roman" panose="02020603050405020304" pitchFamily="18" charset="0"/>
                          <a:cs typeface="Times New Roman" panose="02020603050405020304" pitchFamily="18" charset="0"/>
                        </a:rPr>
                        <a:t>8</a:t>
                      </a:r>
                      <a:r>
                        <a:rPr lang="pt-BR" sz="2400"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18(L) </a:t>
                      </a:r>
                      <a:r>
                        <a:rPr lang="pt-BR" sz="2400" dirty="0">
                          <a:latin typeface="Times New Roman" panose="02020603050405020304" pitchFamily="18" charset="0"/>
                          <a:cs typeface="Times New Roman" panose="02020603050405020304" pitchFamily="18" charset="0"/>
                        </a:rPr>
                        <a:t> + 25O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16CO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+ 18H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  </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-10943 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exo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1"/>
                  </a:ext>
                </a:extLst>
              </a:tr>
              <a:tr h="1332173">
                <a:tc>
                  <a:txBody>
                    <a:bodyPr/>
                    <a:lstStyle/>
                    <a:p>
                      <a:pPr algn="ctr"/>
                      <a:r>
                        <a:rPr lang="en-US" sz="2800" dirty="0">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N</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2NO</a:t>
                      </a:r>
                      <a:r>
                        <a:rPr lang="pt-BR" sz="2400" baseline="-25000" dirty="0">
                          <a:latin typeface="Times New Roman" panose="02020603050405020304" pitchFamily="18" charset="0"/>
                          <a:cs typeface="Times New Roman" panose="02020603050405020304" pitchFamily="18" charset="0"/>
                        </a:rPr>
                        <a:t>(G)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+182.6</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endo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2"/>
                  </a:ext>
                </a:extLst>
              </a:tr>
              <a:tr h="1332173">
                <a:tc>
                  <a:txBody>
                    <a:bodyPr/>
                    <a:lstStyle/>
                    <a:p>
                      <a:pPr algn="ctr"/>
                      <a:r>
                        <a:rPr lang="en-US" sz="28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pt-BR"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2C</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(S)</a:t>
                      </a:r>
                      <a:r>
                        <a:rPr lang="pt-BR" sz="2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 H</a:t>
                      </a:r>
                      <a:r>
                        <a:rPr lang="pt-BR" sz="2400"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3"/>
                  </a:ext>
                </a:extLst>
              </a:tr>
              <a:tr h="1332173">
                <a:tc>
                  <a:txBody>
                    <a:bodyPr/>
                    <a:lstStyle/>
                    <a:p>
                      <a:pPr algn="ctr"/>
                      <a:r>
                        <a:rPr lang="en-US" sz="2800" dirty="0">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4Al</a:t>
                      </a:r>
                      <a:r>
                        <a:rPr lang="pt-BR"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+ 3O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2Al</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3(S)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9526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1754259"/>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800" dirty="0">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pt-BR" sz="2400" dirty="0">
                          <a:latin typeface="Times New Roman" panose="02020603050405020304" pitchFamily="18" charset="0"/>
                          <a:cs typeface="Times New Roman" panose="02020603050405020304" pitchFamily="18" charset="0"/>
                        </a:rPr>
                        <a:t>2C</a:t>
                      </a:r>
                      <a:r>
                        <a:rPr lang="pt-BR" sz="2400" baseline="-25000" dirty="0">
                          <a:latin typeface="Times New Roman" panose="02020603050405020304" pitchFamily="18" charset="0"/>
                          <a:cs typeface="Times New Roman" panose="02020603050405020304" pitchFamily="18" charset="0"/>
                        </a:rPr>
                        <a:t>8</a:t>
                      </a:r>
                      <a:r>
                        <a:rPr lang="pt-BR" sz="2400"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18(L) </a:t>
                      </a:r>
                      <a:r>
                        <a:rPr lang="pt-BR" sz="2400" dirty="0">
                          <a:latin typeface="Times New Roman" panose="02020603050405020304" pitchFamily="18" charset="0"/>
                          <a:cs typeface="Times New Roman" panose="02020603050405020304" pitchFamily="18" charset="0"/>
                        </a:rPr>
                        <a:t> + 25O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16CO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+ 18H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  </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-10943 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exo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1"/>
                  </a:ext>
                </a:extLst>
              </a:tr>
              <a:tr h="1332173">
                <a:tc>
                  <a:txBody>
                    <a:bodyPr/>
                    <a:lstStyle/>
                    <a:p>
                      <a:pPr algn="ctr"/>
                      <a:r>
                        <a:rPr lang="en-US" sz="2800" dirty="0">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N</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2NO</a:t>
                      </a:r>
                      <a:r>
                        <a:rPr lang="pt-BR" sz="2400" baseline="-25000" dirty="0">
                          <a:latin typeface="Times New Roman" panose="02020603050405020304" pitchFamily="18" charset="0"/>
                          <a:cs typeface="Times New Roman" panose="02020603050405020304" pitchFamily="18" charset="0"/>
                        </a:rPr>
                        <a:t>(G)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+182.6</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endo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2"/>
                  </a:ext>
                </a:extLst>
              </a:tr>
              <a:tr h="1332173">
                <a:tc>
                  <a:txBody>
                    <a:bodyPr/>
                    <a:lstStyle/>
                    <a:p>
                      <a:pPr algn="ctr"/>
                      <a:r>
                        <a:rPr lang="en-US" sz="28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solidFill>
                            <a:srgbClr val="FF0000"/>
                          </a:solidFill>
                          <a:latin typeface="Times New Roman" panose="02020603050405020304" pitchFamily="18" charset="0"/>
                          <a:cs typeface="Times New Roman" panose="02020603050405020304" pitchFamily="18" charset="0"/>
                        </a:rPr>
                        <a:t>C</a:t>
                      </a:r>
                      <a:r>
                        <a:rPr lang="pt-BR"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H</a:t>
                      </a:r>
                      <a:r>
                        <a:rPr lang="pt-BR" sz="2400" baseline="-25000" dirty="0">
                          <a:solidFill>
                            <a:srgbClr val="FF0000"/>
                          </a:solidFill>
                          <a:latin typeface="Times New Roman" panose="02020603050405020304" pitchFamily="18" charset="0"/>
                          <a:cs typeface="Times New Roman" panose="02020603050405020304" pitchFamily="18" charset="0"/>
                        </a:rPr>
                        <a:t>2(G)  </a:t>
                      </a:r>
                      <a:r>
                        <a:rPr lang="pt-BR"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2C</a:t>
                      </a:r>
                      <a:r>
                        <a:rPr lang="pt-BR" sz="2400" baseline="-25000" dirty="0">
                          <a:solidFill>
                            <a:srgbClr val="FF0000"/>
                          </a:solidFill>
                          <a:latin typeface="Times New Roman" panose="02020603050405020304" pitchFamily="18" charset="0"/>
                          <a:cs typeface="Times New Roman" panose="02020603050405020304" pitchFamily="18" charset="0"/>
                        </a:rPr>
                        <a:t>(S)</a:t>
                      </a:r>
                      <a:r>
                        <a:rPr lang="pt-BR" sz="2400" baseline="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 H</a:t>
                      </a:r>
                      <a:r>
                        <a:rPr lang="pt-BR" sz="2400" baseline="-25000" dirty="0">
                          <a:solidFill>
                            <a:srgbClr val="FF0000"/>
                          </a:solidFill>
                          <a:latin typeface="Times New Roman" panose="02020603050405020304" pitchFamily="18" charset="0"/>
                          <a:cs typeface="Times New Roman" panose="02020603050405020304" pitchFamily="18" charset="0"/>
                        </a:rPr>
                        <a:t>2(G)                 </a:t>
                      </a:r>
                      <a:r>
                        <a:rPr lang="pt-BR" sz="1800" baseline="0" dirty="0">
                          <a:solidFill>
                            <a:srgbClr val="FF0000"/>
                          </a:solidFill>
                          <a:latin typeface="Times New Roman" panose="02020603050405020304" pitchFamily="18" charset="0"/>
                          <a:cs typeface="Times New Roman" panose="02020603050405020304" pitchFamily="18" charset="0"/>
                        </a:rPr>
                        <a:t>(opposite of table I)</a:t>
                      </a: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kumimoji="0" 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exo</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exo</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3"/>
                  </a:ext>
                </a:extLst>
              </a:tr>
              <a:tr h="1332173">
                <a:tc>
                  <a:txBody>
                    <a:bodyPr/>
                    <a:lstStyle/>
                    <a:p>
                      <a:pPr algn="ctr"/>
                      <a:r>
                        <a:rPr lang="en-US" sz="2800" dirty="0">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4Al</a:t>
                      </a:r>
                      <a:r>
                        <a:rPr lang="pt-BR"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+ 3O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2Al</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3(S)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206ED22-E307-95A5-F6FF-16EA0D9C2D2F}"/>
              </a:ext>
            </a:extLst>
          </p:cNvPr>
          <p:cNvSpPr txBox="1"/>
          <p:nvPr/>
        </p:nvSpPr>
        <p:spPr>
          <a:xfrm rot="21252716">
            <a:off x="6455306" y="5373853"/>
            <a:ext cx="2362200" cy="1200329"/>
          </a:xfrm>
          <a:prstGeom prst="rect">
            <a:avLst/>
          </a:prstGeom>
          <a:solidFill>
            <a:schemeClr val="bg1"/>
          </a:solidFill>
          <a:ln w="38100">
            <a:solidFill>
              <a:srgbClr val="FF0000"/>
            </a:solidFill>
          </a:ln>
        </p:spPr>
        <p:txBody>
          <a:bodyPr wrap="square" rtlCol="0">
            <a:spAutoFit/>
          </a:bodyPr>
          <a:lstStyle/>
          <a:p>
            <a:pPr algn="ctr"/>
            <a:r>
              <a:rPr lang="en-US" dirty="0">
                <a:solidFill>
                  <a:srgbClr val="3333FF"/>
                </a:solidFill>
                <a:latin typeface="Times New Roman" panose="02020603050405020304" pitchFamily="18" charset="0"/>
                <a:cs typeface="Times New Roman" panose="02020603050405020304" pitchFamily="18" charset="0"/>
              </a:rPr>
              <a:t>Table I shows the synthesis as endothermic.  </a:t>
            </a:r>
            <a:br>
              <a:rPr lang="en-US" dirty="0">
                <a:solidFill>
                  <a:srgbClr val="3333FF"/>
                </a:solidFill>
                <a:latin typeface="Times New Roman" panose="02020603050405020304" pitchFamily="18" charset="0"/>
                <a:cs typeface="Times New Roman" panose="02020603050405020304" pitchFamily="18" charset="0"/>
              </a:rPr>
            </a:br>
            <a:r>
              <a:rPr lang="en-US" dirty="0">
                <a:solidFill>
                  <a:srgbClr val="3333FF"/>
                </a:solidFill>
                <a:latin typeface="Times New Roman" panose="02020603050405020304" pitchFamily="18" charset="0"/>
                <a:cs typeface="Times New Roman" panose="02020603050405020304" pitchFamily="18" charset="0"/>
              </a:rPr>
              <a:t>This is OPPOSITE</a:t>
            </a:r>
          </a:p>
        </p:txBody>
      </p:sp>
    </p:spTree>
    <p:extLst>
      <p:ext uri="{BB962C8B-B14F-4D97-AF65-F5344CB8AC3E}">
        <p14:creationId xmlns:p14="http://schemas.microsoft.com/office/powerpoint/2010/main" val="416235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9951978"/>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800" dirty="0">
                          <a:latin typeface="Times New Roman" panose="02020603050405020304" pitchFamily="18" charset="0"/>
                          <a:cs typeface="Times New Roman" panose="02020603050405020304" pitchFamily="18" charset="0"/>
                        </a:rPr>
                        <a:t>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pt-BR" sz="2400" dirty="0">
                          <a:latin typeface="Times New Roman" panose="02020603050405020304" pitchFamily="18" charset="0"/>
                          <a:cs typeface="Times New Roman" panose="02020603050405020304" pitchFamily="18" charset="0"/>
                        </a:rPr>
                        <a:t>2C</a:t>
                      </a:r>
                      <a:r>
                        <a:rPr lang="pt-BR" sz="2400" baseline="-25000" dirty="0">
                          <a:latin typeface="Times New Roman" panose="02020603050405020304" pitchFamily="18" charset="0"/>
                          <a:cs typeface="Times New Roman" panose="02020603050405020304" pitchFamily="18" charset="0"/>
                        </a:rPr>
                        <a:t>8</a:t>
                      </a:r>
                      <a:r>
                        <a:rPr lang="pt-BR" sz="2400" dirty="0">
                          <a:latin typeface="Times New Roman" panose="02020603050405020304" pitchFamily="18" charset="0"/>
                          <a:cs typeface="Times New Roman" panose="02020603050405020304" pitchFamily="18" charset="0"/>
                        </a:rPr>
                        <a:t>H</a:t>
                      </a:r>
                      <a:r>
                        <a:rPr lang="pt-BR" sz="2400" baseline="-25000" dirty="0">
                          <a:latin typeface="Times New Roman" panose="02020603050405020304" pitchFamily="18" charset="0"/>
                          <a:cs typeface="Times New Roman" panose="02020603050405020304" pitchFamily="18" charset="0"/>
                        </a:rPr>
                        <a:t>18(L) </a:t>
                      </a:r>
                      <a:r>
                        <a:rPr lang="pt-BR" sz="2400" dirty="0">
                          <a:latin typeface="Times New Roman" panose="02020603050405020304" pitchFamily="18" charset="0"/>
                          <a:cs typeface="Times New Roman" panose="02020603050405020304" pitchFamily="18" charset="0"/>
                        </a:rPr>
                        <a:t> + 25O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16CO</a:t>
                      </a:r>
                      <a:r>
                        <a:rPr lang="pt-BR" sz="2400" baseline="-25000" dirty="0">
                          <a:latin typeface="Times New Roman" panose="02020603050405020304" pitchFamily="18" charset="0"/>
                          <a:cs typeface="Times New Roman" panose="02020603050405020304" pitchFamily="18" charset="0"/>
                        </a:rPr>
                        <a:t>2(G) </a:t>
                      </a:r>
                      <a:r>
                        <a:rPr lang="pt-BR" sz="2400" dirty="0">
                          <a:latin typeface="Times New Roman" panose="02020603050405020304" pitchFamily="18" charset="0"/>
                          <a:cs typeface="Times New Roman" panose="02020603050405020304" pitchFamily="18" charset="0"/>
                        </a:rPr>
                        <a:t> + 18H</a:t>
                      </a:r>
                      <a:r>
                        <a:rPr lang="pt-BR" sz="2400" baseline="-25000" dirty="0">
                          <a:latin typeface="Times New Roman" panose="02020603050405020304" pitchFamily="18" charset="0"/>
                          <a:cs typeface="Times New Roman" panose="02020603050405020304" pitchFamily="18" charset="0"/>
                        </a:rPr>
                        <a:t>2</a:t>
                      </a:r>
                      <a:r>
                        <a:rPr lang="pt-BR"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  </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-10943 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exo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1"/>
                  </a:ext>
                </a:extLst>
              </a:tr>
              <a:tr h="1332173">
                <a:tc>
                  <a:txBody>
                    <a:bodyPr/>
                    <a:lstStyle/>
                    <a:p>
                      <a:pPr algn="ctr"/>
                      <a:r>
                        <a:rPr lang="en-US" sz="2800" dirty="0">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N</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2NO</a:t>
                      </a:r>
                      <a:r>
                        <a:rPr lang="pt-BR" sz="2400" baseline="-25000" dirty="0">
                          <a:latin typeface="Times New Roman" panose="02020603050405020304" pitchFamily="18" charset="0"/>
                          <a:cs typeface="Times New Roman" panose="02020603050405020304" pitchFamily="18" charset="0"/>
                        </a:rPr>
                        <a:t>(G)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+182.6</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endo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2"/>
                  </a:ext>
                </a:extLst>
              </a:tr>
              <a:tr h="1332173">
                <a:tc>
                  <a:txBody>
                    <a:bodyPr/>
                    <a:lstStyle/>
                    <a:p>
                      <a:pPr algn="ctr"/>
                      <a:r>
                        <a:rPr lang="en-US" sz="2800" dirty="0">
                          <a:latin typeface="Times New Roman" panose="02020603050405020304" pitchFamily="18" charset="0"/>
                          <a:cs typeface="Times New Roman" panose="02020603050405020304"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solidFill>
                            <a:srgbClr val="FF0000"/>
                          </a:solidFill>
                          <a:latin typeface="Times New Roman" panose="02020603050405020304" pitchFamily="18" charset="0"/>
                          <a:cs typeface="Times New Roman" panose="02020603050405020304" pitchFamily="18" charset="0"/>
                        </a:rPr>
                        <a:t>C</a:t>
                      </a:r>
                      <a:r>
                        <a:rPr lang="pt-BR" sz="2400" baseline="-25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H</a:t>
                      </a:r>
                      <a:r>
                        <a:rPr lang="pt-BR" sz="2400" baseline="-25000" dirty="0">
                          <a:solidFill>
                            <a:srgbClr val="FF0000"/>
                          </a:solidFill>
                          <a:latin typeface="Times New Roman" panose="02020603050405020304" pitchFamily="18" charset="0"/>
                          <a:cs typeface="Times New Roman" panose="02020603050405020304" pitchFamily="18" charset="0"/>
                        </a:rPr>
                        <a:t>2(G)  </a:t>
                      </a:r>
                      <a:r>
                        <a:rPr lang="pt-BR"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2C</a:t>
                      </a:r>
                      <a:r>
                        <a:rPr lang="pt-BR" sz="2400" baseline="-25000" dirty="0">
                          <a:solidFill>
                            <a:srgbClr val="FF0000"/>
                          </a:solidFill>
                          <a:latin typeface="Times New Roman" panose="02020603050405020304" pitchFamily="18" charset="0"/>
                          <a:cs typeface="Times New Roman" panose="02020603050405020304" pitchFamily="18" charset="0"/>
                        </a:rPr>
                        <a:t>(S)</a:t>
                      </a:r>
                      <a:r>
                        <a:rPr lang="pt-BR" sz="2400" baseline="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 H</a:t>
                      </a:r>
                      <a:r>
                        <a:rPr lang="pt-BR" sz="2400" baseline="-25000" dirty="0">
                          <a:solidFill>
                            <a:srgbClr val="FF0000"/>
                          </a:solidFill>
                          <a:latin typeface="Times New Roman" panose="02020603050405020304" pitchFamily="18" charset="0"/>
                          <a:cs typeface="Times New Roman" panose="02020603050405020304" pitchFamily="18" charset="0"/>
                        </a:rPr>
                        <a:t>2(G)                 </a:t>
                      </a:r>
                      <a:r>
                        <a:rPr lang="pt-BR" sz="1800" baseline="0" dirty="0">
                          <a:solidFill>
                            <a:srgbClr val="FF0000"/>
                          </a:solidFill>
                          <a:latin typeface="Times New Roman" panose="02020603050405020304" pitchFamily="18" charset="0"/>
                          <a:cs typeface="Times New Roman" panose="02020603050405020304" pitchFamily="18" charset="0"/>
                        </a:rPr>
                        <a:t>(opposite of table I)</a:t>
                      </a:r>
                      <a:endParaRPr lang="en-US" sz="24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kumimoji="0" lang="en-US" sz="1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exo</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exo</a:t>
                      </a:r>
                      <a:endParaRPr lang="en-US" sz="180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3"/>
                  </a:ext>
                </a:extLst>
              </a:tr>
              <a:tr h="1332173">
                <a:tc>
                  <a:txBody>
                    <a:bodyPr/>
                    <a:lstStyle/>
                    <a:p>
                      <a:pPr algn="ctr"/>
                      <a:r>
                        <a:rPr lang="en-US" sz="2800" dirty="0">
                          <a:latin typeface="Times New Roman" panose="02020603050405020304" pitchFamily="18" charset="0"/>
                          <a:cs typeface="Times New Roman" panose="02020603050405020304" pitchFamily="18"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r>
                        <a:rPr lang="en-US" sz="2400" dirty="0">
                          <a:latin typeface="Times New Roman" panose="02020603050405020304" pitchFamily="18" charset="0"/>
                          <a:cs typeface="Times New Roman" panose="02020603050405020304" pitchFamily="18" charset="0"/>
                        </a:rPr>
                        <a:t>4Al</a:t>
                      </a:r>
                      <a:r>
                        <a:rPr lang="pt-BR" sz="2400" baseline="-25000" dirty="0">
                          <a:latin typeface="Times New Roman" panose="02020603050405020304" pitchFamily="18" charset="0"/>
                          <a:cs typeface="Times New Roman" panose="02020603050405020304" pitchFamily="18" charset="0"/>
                        </a:rPr>
                        <a:t>(S) </a:t>
                      </a:r>
                      <a:r>
                        <a:rPr lang="en-US" sz="2400" dirty="0">
                          <a:latin typeface="Times New Roman" panose="02020603050405020304" pitchFamily="18" charset="0"/>
                          <a:cs typeface="Times New Roman" panose="02020603050405020304" pitchFamily="18" charset="0"/>
                        </a:rPr>
                        <a:t> + 3O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2Al</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3(S) </a:t>
                      </a:r>
                      <a:endParaRPr lang="en-US"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a:latin typeface="Times New Roman" panose="02020603050405020304" pitchFamily="18" charset="0"/>
                          <a:cs typeface="Times New Roman" panose="02020603050405020304" pitchFamily="18" charset="0"/>
                        </a:rPr>
                        <a:t>-3351</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tc>
                  <a:txBody>
                    <a:bodyPr/>
                    <a:lstStyle/>
                    <a:p>
                      <a:pPr algn="ctr"/>
                      <a:r>
                        <a:rPr lang="en-US" sz="1800" dirty="0" err="1">
                          <a:latin typeface="Times New Roman" panose="02020603050405020304" pitchFamily="18" charset="0"/>
                          <a:cs typeface="Times New Roman" panose="02020603050405020304" pitchFamily="18" charset="0"/>
                        </a:rPr>
                        <a:t>exo</a:t>
                      </a:r>
                      <a:endParaRPr lang="en-US" sz="1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FD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295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2133023"/>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400" dirty="0">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8(G) </a:t>
                      </a:r>
                      <a:r>
                        <a:rPr lang="en-US" sz="2400" dirty="0">
                          <a:latin typeface="Times New Roman" panose="02020603050405020304" pitchFamily="18" charset="0"/>
                          <a:cs typeface="Times New Roman" panose="02020603050405020304" pitchFamily="18" charset="0"/>
                        </a:rPr>
                        <a:t> + 5O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+ 4H</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332173">
                <a:tc>
                  <a:txBody>
                    <a:bodyPr/>
                    <a:lstStyle/>
                    <a:p>
                      <a:pPr algn="ctr"/>
                      <a:r>
                        <a:rPr lang="en-US" sz="2400" dirty="0">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pt-BR"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332173">
                <a:tc>
                  <a:txBody>
                    <a:bodyPr/>
                    <a:lstStyle/>
                    <a:p>
                      <a:pPr algn="ctr"/>
                      <a:r>
                        <a:rPr lang="en-US" sz="2400" dirty="0">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t-BR" sz="2400" dirty="0">
                          <a:latin typeface="Times New Roman" panose="02020603050405020304" pitchFamily="18" charset="0"/>
                          <a:cs typeface="Times New Roman" panose="02020603050405020304" pitchFamily="18" charset="0"/>
                        </a:rPr>
                        <a:t>NaOH</a:t>
                      </a:r>
                      <a:r>
                        <a:rPr lang="pt-BR" sz="2400" baseline="-25000"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Na</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 </a:t>
                      </a:r>
                      <a:r>
                        <a:rPr lang="pt-BR" sz="2400" dirty="0">
                          <a:latin typeface="Times New Roman" panose="02020603050405020304" pitchFamily="18" charset="0"/>
                          <a:cs typeface="Times New Roman" panose="02020603050405020304" pitchFamily="18" charset="0"/>
                        </a:rPr>
                        <a:t> + OH</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32173">
                <a:tc>
                  <a:txBody>
                    <a:bodyPr/>
                    <a:lstStyle/>
                    <a:p>
                      <a:pPr algn="ctr"/>
                      <a:r>
                        <a:rPr lang="en-US" sz="2400" dirty="0">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aseline="0" dirty="0">
                          <a:latin typeface="Times New Roman" panose="02020603050405020304" pitchFamily="18" charset="0"/>
                          <a:cs typeface="Times New Roman" panose="02020603050405020304" pitchFamily="18" charset="0"/>
                        </a:rPr>
                        <a:t>2NH</a:t>
                      </a:r>
                      <a:r>
                        <a:rPr lang="en-US" sz="2400" baseline="-25000" dirty="0">
                          <a:latin typeface="Times New Roman" panose="02020603050405020304" pitchFamily="18" charset="0"/>
                          <a:cs typeface="Times New Roman" panose="02020603050405020304" pitchFamily="18" charset="0"/>
                        </a:rPr>
                        <a:t>3(G)   </a:t>
                      </a:r>
                      <a:r>
                        <a:rPr lang="en-US" sz="2400" baseline="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2(G)</a:t>
                      </a:r>
                      <a:r>
                        <a:rPr lang="en-US" sz="2400" baseline="0" dirty="0">
                          <a:latin typeface="Times New Roman" panose="02020603050405020304" pitchFamily="18" charset="0"/>
                          <a:cs typeface="Times New Roman" panose="02020603050405020304" pitchFamily="18" charset="0"/>
                        </a:rPr>
                        <a:t>  +  3H</a:t>
                      </a:r>
                      <a:r>
                        <a:rPr lang="en-US" sz="2400" baseline="-25000" dirty="0">
                          <a:latin typeface="Times New Roman" panose="02020603050405020304" pitchFamily="18" charset="0"/>
                          <a:cs typeface="Times New Roman" panose="02020603050405020304" pitchFamily="18" charset="0"/>
                        </a:rPr>
                        <a:t>2(G)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7241569"/>
                  </a:ext>
                </a:extLst>
              </a:tr>
            </a:tbl>
          </a:graphicData>
        </a:graphic>
      </p:graphicFrame>
      <p:cxnSp>
        <p:nvCxnSpPr>
          <p:cNvPr id="3" name="Straight Arrow Connector 2">
            <a:extLst>
              <a:ext uri="{FF2B5EF4-FFF2-40B4-BE49-F238E27FC236}">
                <a16:creationId xmlns:a16="http://schemas.microsoft.com/office/drawing/2014/main" id="{120D1F6B-90C2-43A2-B065-DE24E807C402}"/>
              </a:ext>
            </a:extLst>
          </p:cNvPr>
          <p:cNvCxnSpPr/>
          <p:nvPr/>
        </p:nvCxnSpPr>
        <p:spPr>
          <a:xfrm>
            <a:off x="2085975" y="4865687"/>
            <a:ext cx="1066800"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3596EB73-67E2-464C-AA60-891691E35B46}"/>
              </a:ext>
            </a:extLst>
          </p:cNvPr>
          <p:cNvSpPr txBox="1">
            <a:spLocks noChangeArrowheads="1"/>
          </p:cNvSpPr>
          <p:nvPr/>
        </p:nvSpPr>
        <p:spPr bwMode="auto">
          <a:xfrm>
            <a:off x="2286000" y="4495800"/>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1800">
                <a:latin typeface="Times New Roman" pitchFamily="18" charset="0"/>
                <a:cs typeface="Times New Roman" pitchFamily="18" charset="0"/>
              </a:rPr>
              <a:t>H</a:t>
            </a:r>
            <a:r>
              <a:rPr lang="pt-BR" altLang="en-US" sz="1800" baseline="-25000">
                <a:latin typeface="Times New Roman" pitchFamily="18" charset="0"/>
                <a:cs typeface="Times New Roman" pitchFamily="18" charset="0"/>
              </a:rPr>
              <a:t>2</a:t>
            </a:r>
            <a:r>
              <a:rPr lang="pt-BR" altLang="en-US" sz="1800">
                <a:latin typeface="Times New Roman" pitchFamily="18" charset="0"/>
                <a:cs typeface="Times New Roman" pitchFamily="18" charset="0"/>
              </a:rPr>
              <a:t>O</a:t>
            </a:r>
            <a:endParaRPr lang="en-US" altLang="en-US" sz="1800"/>
          </a:p>
        </p:txBody>
      </p:sp>
    </p:spTree>
    <p:extLst>
      <p:ext uri="{BB962C8B-B14F-4D97-AF65-F5344CB8AC3E}">
        <p14:creationId xmlns:p14="http://schemas.microsoft.com/office/powerpoint/2010/main" val="214457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0" y="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Some reactions are fast, like the very first one you saw on the first day.  </a:t>
            </a:r>
            <a:br>
              <a:rPr lang="en-US" altLang="en-US" sz="1800" dirty="0"/>
            </a:br>
            <a:br>
              <a:rPr lang="en-US" altLang="en-US" sz="1800" dirty="0"/>
            </a:br>
            <a:r>
              <a:rPr lang="en-US" altLang="en-US" sz="2800" dirty="0">
                <a:solidFill>
                  <a:srgbClr val="FF0000"/>
                </a:solidFill>
                <a:latin typeface="Times New Roman" panose="02020603050405020304" pitchFamily="18" charset="0"/>
                <a:cs typeface="Times New Roman" panose="02020603050405020304" pitchFamily="18" charset="0"/>
              </a:rPr>
              <a:t>Some are really fast, remember the synthesis of water?</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marL="514350" indent="-514350" eaLnBrk="1" hangingPunct="1">
              <a:spcBef>
                <a:spcPct val="0"/>
              </a:spcBef>
              <a:buFontTx/>
              <a:buAutoNum type="arabicPeriod"/>
            </a:pPr>
            <a:r>
              <a:rPr lang="en-US" altLang="en-US" sz="2800" b="1" dirty="0">
                <a:solidFill>
                  <a:srgbClr val="FF0000"/>
                </a:solidFill>
                <a:latin typeface="Times New Roman" panose="02020603050405020304" pitchFamily="18" charset="0"/>
                <a:cs typeface="Times New Roman" panose="02020603050405020304" pitchFamily="18" charset="0"/>
              </a:rPr>
              <a:t>hydrogen gas  +  oxygen gas   →   </a:t>
            </a:r>
            <a:r>
              <a:rPr lang="en-US" altLang="en-US" sz="2800" b="1" u="sng" dirty="0">
                <a:solidFill>
                  <a:srgbClr val="FF0000"/>
                </a:solidFill>
                <a:latin typeface="Times New Roman" panose="02020603050405020304" pitchFamily="18" charset="0"/>
                <a:cs typeface="Times New Roman" panose="02020603050405020304" pitchFamily="18" charset="0"/>
              </a:rPr>
              <a:t>water</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u="sng" dirty="0">
                <a:solidFill>
                  <a:srgbClr val="FF0000"/>
                </a:solidFill>
                <a:latin typeface="Times New Roman" panose="02020603050405020304" pitchFamily="18" charset="0"/>
                <a:cs typeface="Times New Roman" panose="02020603050405020304" pitchFamily="18" charset="0"/>
              </a:rPr>
              <a:t>energy</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Some are slow, remember the decomposition of H</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O</a:t>
            </a:r>
            <a:r>
              <a:rPr lang="en-US" altLang="en-US" sz="2800"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2.  hydrogen peroxide   →  </a:t>
            </a:r>
            <a:r>
              <a:rPr lang="en-US" altLang="en-US" sz="2800" b="1" u="sng" dirty="0">
                <a:solidFill>
                  <a:schemeClr val="tx1">
                    <a:lumMod val="95000"/>
                    <a:lumOff val="5000"/>
                  </a:schemeClr>
                </a:solidFill>
                <a:latin typeface="Times New Roman" panose="02020603050405020304" pitchFamily="18" charset="0"/>
                <a:cs typeface="Times New Roman" panose="02020603050405020304" pitchFamily="18" charset="0"/>
              </a:rPr>
              <a:t>water</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800" b="1" u="sng" dirty="0">
                <a:solidFill>
                  <a:schemeClr val="tx1">
                    <a:lumMod val="95000"/>
                    <a:lumOff val="5000"/>
                  </a:schemeClr>
                </a:solidFill>
                <a:latin typeface="Times New Roman" panose="02020603050405020304" pitchFamily="18" charset="0"/>
                <a:cs typeface="Times New Roman" panose="02020603050405020304" pitchFamily="18" charset="0"/>
              </a:rPr>
              <a:t>oxygen gas</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800" b="1" u="sng" dirty="0">
                <a:solidFill>
                  <a:schemeClr val="tx1">
                    <a:lumMod val="95000"/>
                    <a:lumOff val="5000"/>
                  </a:schemeClr>
                </a:solidFill>
                <a:latin typeface="Times New Roman" panose="02020603050405020304" pitchFamily="18" charset="0"/>
                <a:cs typeface="Times New Roman" panose="02020603050405020304" pitchFamily="18" charset="0"/>
              </a:rPr>
              <a:t>energy</a:t>
            </a:r>
            <a:br>
              <a:rPr lang="en-US" altLang="en-US" sz="2800" dirty="0">
                <a:solidFill>
                  <a:srgbClr val="FF0000"/>
                </a:solidFill>
                <a:latin typeface="Times New Roman" panose="02020603050405020304" pitchFamily="18" charset="0"/>
                <a:cs typeface="Times New Roman" panose="02020603050405020304" pitchFamily="18" charset="0"/>
              </a:rPr>
            </a:br>
            <a:br>
              <a:rPr lang="en-US" altLang="en-US" sz="2800" dirty="0">
                <a:solidFill>
                  <a:srgbClr val="FF0000"/>
                </a:solidFill>
                <a:latin typeface="Times New Roman" panose="02020603050405020304" pitchFamily="18" charset="0"/>
                <a:cs typeface="Times New Roman" panose="02020603050405020304" pitchFamily="18" charset="0"/>
              </a:rPr>
            </a:b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60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4704024"/>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400" dirty="0">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8(G) </a:t>
                      </a:r>
                      <a:r>
                        <a:rPr lang="en-US" sz="2400" dirty="0">
                          <a:latin typeface="Times New Roman" panose="02020603050405020304" pitchFamily="18" charset="0"/>
                          <a:cs typeface="Times New Roman" panose="02020603050405020304" pitchFamily="18" charset="0"/>
                        </a:rPr>
                        <a:t> + 5O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+ 4H</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latin typeface="Times New Roman" panose="02020603050405020304" pitchFamily="18" charset="0"/>
                          <a:cs typeface="Times New Roman" panose="02020603050405020304" pitchFamily="18" charset="0"/>
                        </a:rPr>
                        <a:t>-2219.2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err="1">
                          <a:latin typeface="Times New Roman" panose="02020603050405020304" pitchFamily="18" charset="0"/>
                          <a:cs typeface="Times New Roman" panose="02020603050405020304" pitchFamily="18" charset="0"/>
                        </a:rPr>
                        <a:t>exo</a:t>
                      </a: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332173">
                <a:tc>
                  <a:txBody>
                    <a:bodyPr/>
                    <a:lstStyle/>
                    <a:p>
                      <a:pPr algn="ctr"/>
                      <a:r>
                        <a:rPr lang="en-US" sz="2400" dirty="0">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pt-BR"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332173">
                <a:tc>
                  <a:txBody>
                    <a:bodyPr/>
                    <a:lstStyle/>
                    <a:p>
                      <a:pPr algn="ctr"/>
                      <a:r>
                        <a:rPr lang="en-US" sz="2400" dirty="0">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t-BR" sz="2400" dirty="0">
                          <a:latin typeface="Times New Roman" panose="02020603050405020304" pitchFamily="18" charset="0"/>
                          <a:cs typeface="Times New Roman" panose="02020603050405020304" pitchFamily="18" charset="0"/>
                        </a:rPr>
                        <a:t>NaOH</a:t>
                      </a:r>
                      <a:r>
                        <a:rPr lang="pt-BR" sz="2400" baseline="-25000"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Na</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 </a:t>
                      </a:r>
                      <a:r>
                        <a:rPr lang="pt-BR" sz="2400" dirty="0">
                          <a:latin typeface="Times New Roman" panose="02020603050405020304" pitchFamily="18" charset="0"/>
                          <a:cs typeface="Times New Roman" panose="02020603050405020304" pitchFamily="18" charset="0"/>
                        </a:rPr>
                        <a:t> + OH</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32173">
                <a:tc>
                  <a:txBody>
                    <a:bodyPr/>
                    <a:lstStyle/>
                    <a:p>
                      <a:pPr algn="ctr"/>
                      <a:r>
                        <a:rPr lang="en-US" sz="2400" dirty="0">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aseline="0" dirty="0">
                          <a:latin typeface="Times New Roman" panose="02020603050405020304" pitchFamily="18" charset="0"/>
                          <a:cs typeface="Times New Roman" panose="02020603050405020304" pitchFamily="18" charset="0"/>
                        </a:rPr>
                        <a:t>2NH</a:t>
                      </a:r>
                      <a:r>
                        <a:rPr lang="en-US" sz="2400" baseline="-25000" dirty="0">
                          <a:latin typeface="Times New Roman" panose="02020603050405020304" pitchFamily="18" charset="0"/>
                          <a:cs typeface="Times New Roman" panose="02020603050405020304" pitchFamily="18" charset="0"/>
                        </a:rPr>
                        <a:t>3(G)   </a:t>
                      </a:r>
                      <a:r>
                        <a:rPr lang="en-US" sz="2400" baseline="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2(G)</a:t>
                      </a:r>
                      <a:r>
                        <a:rPr lang="en-US" sz="2400" baseline="0" dirty="0">
                          <a:latin typeface="Times New Roman" panose="02020603050405020304" pitchFamily="18" charset="0"/>
                          <a:cs typeface="Times New Roman" panose="02020603050405020304" pitchFamily="18" charset="0"/>
                        </a:rPr>
                        <a:t>  +  3H</a:t>
                      </a:r>
                      <a:r>
                        <a:rPr lang="en-US" sz="2400" baseline="-25000" dirty="0">
                          <a:latin typeface="Times New Roman" panose="02020603050405020304" pitchFamily="18" charset="0"/>
                          <a:cs typeface="Times New Roman" panose="02020603050405020304" pitchFamily="18" charset="0"/>
                        </a:rPr>
                        <a:t>2(G)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2302780"/>
                  </a:ext>
                </a:extLst>
              </a:tr>
            </a:tbl>
          </a:graphicData>
        </a:graphic>
      </p:graphicFrame>
      <p:cxnSp>
        <p:nvCxnSpPr>
          <p:cNvPr id="3" name="Straight Arrow Connector 2">
            <a:extLst>
              <a:ext uri="{FF2B5EF4-FFF2-40B4-BE49-F238E27FC236}">
                <a16:creationId xmlns:a16="http://schemas.microsoft.com/office/drawing/2014/main" id="{120D1F6B-90C2-43A2-B065-DE24E807C402}"/>
              </a:ext>
            </a:extLst>
          </p:cNvPr>
          <p:cNvCxnSpPr/>
          <p:nvPr/>
        </p:nvCxnSpPr>
        <p:spPr>
          <a:xfrm>
            <a:off x="2085975" y="4865687"/>
            <a:ext cx="1066800"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3596EB73-67E2-464C-AA60-891691E35B46}"/>
              </a:ext>
            </a:extLst>
          </p:cNvPr>
          <p:cNvSpPr txBox="1">
            <a:spLocks noChangeArrowheads="1"/>
          </p:cNvSpPr>
          <p:nvPr/>
        </p:nvSpPr>
        <p:spPr bwMode="auto">
          <a:xfrm>
            <a:off x="2286000" y="4495800"/>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1800">
                <a:latin typeface="Times New Roman" pitchFamily="18" charset="0"/>
                <a:cs typeface="Times New Roman" pitchFamily="18" charset="0"/>
              </a:rPr>
              <a:t>H</a:t>
            </a:r>
            <a:r>
              <a:rPr lang="pt-BR" altLang="en-US" sz="1800" baseline="-25000">
                <a:latin typeface="Times New Roman" pitchFamily="18" charset="0"/>
                <a:cs typeface="Times New Roman" pitchFamily="18" charset="0"/>
              </a:rPr>
              <a:t>2</a:t>
            </a:r>
            <a:r>
              <a:rPr lang="pt-BR" altLang="en-US" sz="1800">
                <a:latin typeface="Times New Roman" pitchFamily="18" charset="0"/>
                <a:cs typeface="Times New Roman" pitchFamily="18" charset="0"/>
              </a:rPr>
              <a:t>O</a:t>
            </a:r>
            <a:endParaRPr lang="en-US" altLang="en-US" sz="1800"/>
          </a:p>
        </p:txBody>
      </p:sp>
    </p:spTree>
    <p:extLst>
      <p:ext uri="{BB962C8B-B14F-4D97-AF65-F5344CB8AC3E}">
        <p14:creationId xmlns:p14="http://schemas.microsoft.com/office/powerpoint/2010/main" val="2292198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175032"/>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400" dirty="0">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8(G) </a:t>
                      </a:r>
                      <a:r>
                        <a:rPr lang="en-US" sz="2400" dirty="0">
                          <a:latin typeface="Times New Roman" panose="02020603050405020304" pitchFamily="18" charset="0"/>
                          <a:cs typeface="Times New Roman" panose="02020603050405020304" pitchFamily="18" charset="0"/>
                        </a:rPr>
                        <a:t> + 5O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+ 4H</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latin typeface="Times New Roman" panose="02020603050405020304" pitchFamily="18" charset="0"/>
                          <a:cs typeface="Times New Roman" panose="02020603050405020304" pitchFamily="18" charset="0"/>
                        </a:rPr>
                        <a:t>-2219.2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err="1">
                          <a:latin typeface="Times New Roman" panose="02020603050405020304" pitchFamily="18" charset="0"/>
                          <a:cs typeface="Times New Roman" panose="02020603050405020304" pitchFamily="18" charset="0"/>
                        </a:rPr>
                        <a:t>exo</a:t>
                      </a: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332173">
                <a:tc>
                  <a:txBody>
                    <a:bodyPr/>
                    <a:lstStyle/>
                    <a:p>
                      <a:pPr algn="ctr"/>
                      <a:r>
                        <a:rPr lang="en-US" sz="2400" dirty="0">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pt-BR"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+393.5</a:t>
                      </a:r>
                      <a:br>
                        <a:rPr lang="en-US" sz="2000" b="1" dirty="0">
                          <a:solidFill>
                            <a:srgbClr val="FF0000"/>
                          </a:solidFill>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endo</a:t>
                      </a: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332173">
                <a:tc>
                  <a:txBody>
                    <a:bodyPr/>
                    <a:lstStyle/>
                    <a:p>
                      <a:pPr algn="ctr"/>
                      <a:r>
                        <a:rPr lang="en-US" sz="2400" dirty="0">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t-BR" sz="2400" dirty="0">
                          <a:latin typeface="Times New Roman" panose="02020603050405020304" pitchFamily="18" charset="0"/>
                          <a:cs typeface="Times New Roman" panose="02020603050405020304" pitchFamily="18" charset="0"/>
                        </a:rPr>
                        <a:t>NaOH</a:t>
                      </a:r>
                      <a:r>
                        <a:rPr lang="pt-BR" sz="2400" baseline="-25000"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Na</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 </a:t>
                      </a:r>
                      <a:r>
                        <a:rPr lang="pt-BR" sz="2400" dirty="0">
                          <a:latin typeface="Times New Roman" panose="02020603050405020304" pitchFamily="18" charset="0"/>
                          <a:cs typeface="Times New Roman" panose="02020603050405020304" pitchFamily="18" charset="0"/>
                        </a:rPr>
                        <a:t> + OH</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32173">
                <a:tc>
                  <a:txBody>
                    <a:bodyPr/>
                    <a:lstStyle/>
                    <a:p>
                      <a:pPr algn="ctr"/>
                      <a:r>
                        <a:rPr lang="en-US" sz="2400" dirty="0">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aseline="0" dirty="0">
                          <a:latin typeface="Times New Roman" panose="02020603050405020304" pitchFamily="18" charset="0"/>
                          <a:cs typeface="Times New Roman" panose="02020603050405020304" pitchFamily="18" charset="0"/>
                        </a:rPr>
                        <a:t>2NH</a:t>
                      </a:r>
                      <a:r>
                        <a:rPr lang="en-US" sz="2400" baseline="-25000" dirty="0">
                          <a:latin typeface="Times New Roman" panose="02020603050405020304" pitchFamily="18" charset="0"/>
                          <a:cs typeface="Times New Roman" panose="02020603050405020304" pitchFamily="18" charset="0"/>
                        </a:rPr>
                        <a:t>3(G)   </a:t>
                      </a:r>
                      <a:r>
                        <a:rPr lang="en-US" sz="2400" baseline="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2(G)</a:t>
                      </a:r>
                      <a:r>
                        <a:rPr lang="en-US" sz="2400" baseline="0" dirty="0">
                          <a:latin typeface="Times New Roman" panose="02020603050405020304" pitchFamily="18" charset="0"/>
                          <a:cs typeface="Times New Roman" panose="02020603050405020304" pitchFamily="18" charset="0"/>
                        </a:rPr>
                        <a:t>  +  3H</a:t>
                      </a:r>
                      <a:r>
                        <a:rPr lang="en-US" sz="2400" baseline="-25000" dirty="0">
                          <a:latin typeface="Times New Roman" panose="02020603050405020304" pitchFamily="18" charset="0"/>
                          <a:cs typeface="Times New Roman" panose="02020603050405020304" pitchFamily="18" charset="0"/>
                        </a:rPr>
                        <a:t>2(G)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90540319"/>
                  </a:ext>
                </a:extLst>
              </a:tr>
            </a:tbl>
          </a:graphicData>
        </a:graphic>
      </p:graphicFrame>
      <p:cxnSp>
        <p:nvCxnSpPr>
          <p:cNvPr id="3" name="Straight Arrow Connector 2">
            <a:extLst>
              <a:ext uri="{FF2B5EF4-FFF2-40B4-BE49-F238E27FC236}">
                <a16:creationId xmlns:a16="http://schemas.microsoft.com/office/drawing/2014/main" id="{120D1F6B-90C2-43A2-B065-DE24E807C402}"/>
              </a:ext>
            </a:extLst>
          </p:cNvPr>
          <p:cNvCxnSpPr/>
          <p:nvPr/>
        </p:nvCxnSpPr>
        <p:spPr>
          <a:xfrm>
            <a:off x="2085975" y="4865687"/>
            <a:ext cx="1066800"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3596EB73-67E2-464C-AA60-891691E35B46}"/>
              </a:ext>
            </a:extLst>
          </p:cNvPr>
          <p:cNvSpPr txBox="1">
            <a:spLocks noChangeArrowheads="1"/>
          </p:cNvSpPr>
          <p:nvPr/>
        </p:nvSpPr>
        <p:spPr bwMode="auto">
          <a:xfrm>
            <a:off x="2286000" y="4495800"/>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1800">
                <a:latin typeface="Times New Roman" pitchFamily="18" charset="0"/>
                <a:cs typeface="Times New Roman" pitchFamily="18" charset="0"/>
              </a:rPr>
              <a:t>H</a:t>
            </a:r>
            <a:r>
              <a:rPr lang="pt-BR" altLang="en-US" sz="1800" baseline="-25000">
                <a:latin typeface="Times New Roman" pitchFamily="18" charset="0"/>
                <a:cs typeface="Times New Roman" pitchFamily="18" charset="0"/>
              </a:rPr>
              <a:t>2</a:t>
            </a:r>
            <a:r>
              <a:rPr lang="pt-BR" altLang="en-US" sz="1800">
                <a:latin typeface="Times New Roman" pitchFamily="18" charset="0"/>
                <a:cs typeface="Times New Roman" pitchFamily="18" charset="0"/>
              </a:rPr>
              <a:t>O</a:t>
            </a:r>
            <a:endParaRPr lang="en-US" altLang="en-US" sz="1800"/>
          </a:p>
        </p:txBody>
      </p:sp>
      <p:sp>
        <p:nvSpPr>
          <p:cNvPr id="5" name="TextBox 4">
            <a:extLst>
              <a:ext uri="{FF2B5EF4-FFF2-40B4-BE49-F238E27FC236}">
                <a16:creationId xmlns:a16="http://schemas.microsoft.com/office/drawing/2014/main" id="{031C2D03-4511-5500-2EE9-E46164CBB230}"/>
              </a:ext>
            </a:extLst>
          </p:cNvPr>
          <p:cNvSpPr txBox="1"/>
          <p:nvPr/>
        </p:nvSpPr>
        <p:spPr>
          <a:xfrm rot="21252716">
            <a:off x="6696815" y="4154653"/>
            <a:ext cx="2362200" cy="1200329"/>
          </a:xfrm>
          <a:prstGeom prst="rect">
            <a:avLst/>
          </a:prstGeom>
          <a:solidFill>
            <a:schemeClr val="bg1"/>
          </a:solidFill>
          <a:ln w="38100">
            <a:solidFill>
              <a:srgbClr val="FF0000"/>
            </a:solidFill>
          </a:ln>
        </p:spPr>
        <p:txBody>
          <a:bodyPr wrap="square" rtlCol="0">
            <a:spAutoFit/>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I shows the synthesis as exothermic.  </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dirty="0">
                <a:solidFill>
                  <a:schemeClr val="tx1">
                    <a:lumMod val="95000"/>
                    <a:lumOff val="5000"/>
                  </a:schemeClr>
                </a:solidFill>
                <a:latin typeface="Times New Roman" panose="02020603050405020304" pitchFamily="18" charset="0"/>
                <a:cs typeface="Times New Roman" panose="02020603050405020304" pitchFamily="18" charset="0"/>
              </a:rPr>
              <a:t>This is OPPOSITE</a:t>
            </a:r>
          </a:p>
        </p:txBody>
      </p:sp>
    </p:spTree>
    <p:extLst>
      <p:ext uri="{BB962C8B-B14F-4D97-AF65-F5344CB8AC3E}">
        <p14:creationId xmlns:p14="http://schemas.microsoft.com/office/powerpoint/2010/main" val="1033279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17993323"/>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400" dirty="0">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8(G) </a:t>
                      </a:r>
                      <a:r>
                        <a:rPr lang="en-US" sz="2400" dirty="0">
                          <a:latin typeface="Times New Roman" panose="02020603050405020304" pitchFamily="18" charset="0"/>
                          <a:cs typeface="Times New Roman" panose="02020603050405020304" pitchFamily="18" charset="0"/>
                        </a:rPr>
                        <a:t> + 5O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+ 4H</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a:latin typeface="Times New Roman" panose="02020603050405020304" pitchFamily="18" charset="0"/>
                          <a:cs typeface="Times New Roman" panose="02020603050405020304" pitchFamily="18" charset="0"/>
                        </a:rPr>
                        <a:t>-2219.2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dirty="0" err="1">
                          <a:latin typeface="Times New Roman" panose="02020603050405020304" pitchFamily="18" charset="0"/>
                          <a:cs typeface="Times New Roman" panose="02020603050405020304" pitchFamily="18" charset="0"/>
                        </a:rPr>
                        <a:t>exo</a:t>
                      </a: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332173">
                <a:tc>
                  <a:txBody>
                    <a:bodyPr/>
                    <a:lstStyle/>
                    <a:p>
                      <a:pPr algn="ctr"/>
                      <a:r>
                        <a:rPr lang="en-US" sz="2400" dirty="0">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dirty="0">
                          <a:latin typeface="Times New Roman" panose="02020603050405020304" pitchFamily="18" charset="0"/>
                          <a:cs typeface="Times New Roman" panose="02020603050405020304" pitchFamily="18" charset="0"/>
                        </a:rPr>
                        <a:t>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pt-BR"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+393.5</a:t>
                      </a:r>
                      <a:br>
                        <a:rPr lang="en-US" sz="2000" b="1" dirty="0">
                          <a:solidFill>
                            <a:srgbClr val="FF0000"/>
                          </a:solidFill>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endo</a:t>
                      </a: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332173">
                <a:tc>
                  <a:txBody>
                    <a:bodyPr/>
                    <a:lstStyle/>
                    <a:p>
                      <a:pPr algn="ctr"/>
                      <a:r>
                        <a:rPr lang="en-US" sz="2400" dirty="0">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t-BR" sz="2400" dirty="0">
                          <a:latin typeface="Times New Roman" panose="02020603050405020304" pitchFamily="18" charset="0"/>
                          <a:cs typeface="Times New Roman" panose="02020603050405020304" pitchFamily="18" charset="0"/>
                        </a:rPr>
                        <a:t>NaOH</a:t>
                      </a:r>
                      <a:r>
                        <a:rPr lang="pt-BR" sz="2400" baseline="-25000"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Na</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 </a:t>
                      </a:r>
                      <a:r>
                        <a:rPr lang="pt-BR" sz="2400" dirty="0">
                          <a:latin typeface="Times New Roman" panose="02020603050405020304" pitchFamily="18" charset="0"/>
                          <a:cs typeface="Times New Roman" panose="02020603050405020304" pitchFamily="18" charset="0"/>
                        </a:rPr>
                        <a:t> + OH</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solidFill>
                            <a:srgbClr val="3333FF"/>
                          </a:solidFill>
                          <a:latin typeface="Times New Roman" panose="02020603050405020304" pitchFamily="18" charset="0"/>
                          <a:cs typeface="Times New Roman" panose="02020603050405020304" pitchFamily="18" charset="0"/>
                        </a:rPr>
                        <a:t>-44.51</a:t>
                      </a:r>
                      <a:br>
                        <a:rPr lang="en-US" sz="2000" b="1" dirty="0">
                          <a:solidFill>
                            <a:srgbClr val="3333FF"/>
                          </a:solidFill>
                          <a:latin typeface="Times New Roman" panose="02020603050405020304" pitchFamily="18" charset="0"/>
                          <a:cs typeface="Times New Roman" panose="02020603050405020304" pitchFamily="18" charset="0"/>
                        </a:rPr>
                      </a:br>
                      <a:r>
                        <a:rPr lang="en-US" sz="2000" b="1" dirty="0">
                          <a:solidFill>
                            <a:srgbClr val="3333FF"/>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solidFill>
                            <a:srgbClr val="3333FF"/>
                          </a:solidFill>
                          <a:latin typeface="Times New Roman" panose="02020603050405020304" pitchFamily="18" charset="0"/>
                          <a:cs typeface="Times New Roman" panose="02020603050405020304" pitchFamily="18" charset="0"/>
                        </a:rPr>
                        <a:t>Exo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32173">
                <a:tc>
                  <a:txBody>
                    <a:bodyPr/>
                    <a:lstStyle/>
                    <a:p>
                      <a:pPr algn="ctr"/>
                      <a:r>
                        <a:rPr lang="en-US" sz="2400" dirty="0">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aseline="0" dirty="0">
                          <a:latin typeface="Times New Roman" panose="02020603050405020304" pitchFamily="18" charset="0"/>
                          <a:cs typeface="Times New Roman" panose="02020603050405020304" pitchFamily="18" charset="0"/>
                        </a:rPr>
                        <a:t>2NH</a:t>
                      </a:r>
                      <a:r>
                        <a:rPr lang="en-US" sz="2400" baseline="-25000" dirty="0">
                          <a:latin typeface="Times New Roman" panose="02020603050405020304" pitchFamily="18" charset="0"/>
                          <a:cs typeface="Times New Roman" panose="02020603050405020304" pitchFamily="18" charset="0"/>
                        </a:rPr>
                        <a:t>3(G)   </a:t>
                      </a:r>
                      <a:r>
                        <a:rPr lang="en-US" sz="2400" baseline="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2(G)</a:t>
                      </a:r>
                      <a:r>
                        <a:rPr lang="en-US" sz="2400" baseline="0" dirty="0">
                          <a:latin typeface="Times New Roman" panose="02020603050405020304" pitchFamily="18" charset="0"/>
                          <a:cs typeface="Times New Roman" panose="02020603050405020304" pitchFamily="18" charset="0"/>
                        </a:rPr>
                        <a:t>  +  3H</a:t>
                      </a:r>
                      <a:r>
                        <a:rPr lang="en-US" sz="2400" baseline="-25000" dirty="0">
                          <a:latin typeface="Times New Roman" panose="02020603050405020304" pitchFamily="18" charset="0"/>
                          <a:cs typeface="Times New Roman" panose="02020603050405020304" pitchFamily="18" charset="0"/>
                        </a:rPr>
                        <a:t>2(G)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0884058"/>
                  </a:ext>
                </a:extLst>
              </a:tr>
            </a:tbl>
          </a:graphicData>
        </a:graphic>
      </p:graphicFrame>
      <p:cxnSp>
        <p:nvCxnSpPr>
          <p:cNvPr id="3" name="Straight Arrow Connector 2">
            <a:extLst>
              <a:ext uri="{FF2B5EF4-FFF2-40B4-BE49-F238E27FC236}">
                <a16:creationId xmlns:a16="http://schemas.microsoft.com/office/drawing/2014/main" id="{120D1F6B-90C2-43A2-B065-DE24E807C402}"/>
              </a:ext>
            </a:extLst>
          </p:cNvPr>
          <p:cNvCxnSpPr/>
          <p:nvPr/>
        </p:nvCxnSpPr>
        <p:spPr>
          <a:xfrm>
            <a:off x="2085975" y="4865687"/>
            <a:ext cx="1066800"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3596EB73-67E2-464C-AA60-891691E35B46}"/>
              </a:ext>
            </a:extLst>
          </p:cNvPr>
          <p:cNvSpPr txBox="1">
            <a:spLocks noChangeArrowheads="1"/>
          </p:cNvSpPr>
          <p:nvPr/>
        </p:nvSpPr>
        <p:spPr bwMode="auto">
          <a:xfrm>
            <a:off x="2286000" y="4495800"/>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1800">
                <a:latin typeface="Times New Roman" pitchFamily="18" charset="0"/>
                <a:cs typeface="Times New Roman" pitchFamily="18" charset="0"/>
              </a:rPr>
              <a:t>H</a:t>
            </a:r>
            <a:r>
              <a:rPr lang="pt-BR" altLang="en-US" sz="1800" baseline="-25000">
                <a:latin typeface="Times New Roman" pitchFamily="18" charset="0"/>
                <a:cs typeface="Times New Roman" pitchFamily="18" charset="0"/>
              </a:rPr>
              <a:t>2</a:t>
            </a:r>
            <a:r>
              <a:rPr lang="pt-BR" altLang="en-US" sz="1800">
                <a:latin typeface="Times New Roman" pitchFamily="18" charset="0"/>
                <a:cs typeface="Times New Roman" pitchFamily="18" charset="0"/>
              </a:rPr>
              <a:t>O</a:t>
            </a:r>
            <a:endParaRPr lang="en-US" altLang="en-US" sz="1800"/>
          </a:p>
        </p:txBody>
      </p:sp>
      <p:sp>
        <p:nvSpPr>
          <p:cNvPr id="5" name="TextBox 4">
            <a:extLst>
              <a:ext uri="{FF2B5EF4-FFF2-40B4-BE49-F238E27FC236}">
                <a16:creationId xmlns:a16="http://schemas.microsoft.com/office/drawing/2014/main" id="{2F31BEAB-9146-9AAF-112F-85FD91BD7CFE}"/>
              </a:ext>
            </a:extLst>
          </p:cNvPr>
          <p:cNvSpPr txBox="1"/>
          <p:nvPr/>
        </p:nvSpPr>
        <p:spPr>
          <a:xfrm rot="21252716">
            <a:off x="6531504" y="5373854"/>
            <a:ext cx="2362200" cy="1200329"/>
          </a:xfrm>
          <a:prstGeom prst="rect">
            <a:avLst/>
          </a:prstGeom>
          <a:solidFill>
            <a:srgbClr val="FFFF00"/>
          </a:solidFill>
          <a:ln w="38100">
            <a:solidFill>
              <a:srgbClr val="FF0000"/>
            </a:solidFill>
          </a:ln>
        </p:spPr>
        <p:txBody>
          <a:bodyPr wrap="square" rtlCol="0">
            <a:spAutoFit/>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I shows this but it is NOT a reaction.  Here ΔH is the</a:t>
            </a:r>
            <a:br>
              <a:rPr 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b="1" u="sng" dirty="0">
                <a:solidFill>
                  <a:schemeClr val="tx1">
                    <a:lumMod val="95000"/>
                    <a:lumOff val="5000"/>
                  </a:schemeClr>
                </a:solidFill>
                <a:latin typeface="Times New Roman" panose="02020603050405020304" pitchFamily="18" charset="0"/>
                <a:cs typeface="Times New Roman" panose="02020603050405020304" pitchFamily="18" charset="0"/>
              </a:rPr>
              <a:t>Heat of SOLUTION</a:t>
            </a:r>
          </a:p>
        </p:txBody>
      </p:sp>
    </p:spTree>
    <p:extLst>
      <p:ext uri="{BB962C8B-B14F-4D97-AF65-F5344CB8AC3E}">
        <p14:creationId xmlns:p14="http://schemas.microsoft.com/office/powerpoint/2010/main" val="3722516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2622648"/>
              </p:ext>
            </p:extLst>
          </p:nvPr>
        </p:nvGraphicFramePr>
        <p:xfrm>
          <a:off x="1" y="0"/>
          <a:ext cx="9143999" cy="6857999"/>
        </p:xfrm>
        <a:graphic>
          <a:graphicData uri="http://schemas.openxmlformats.org/drawingml/2006/table">
            <a:tbl>
              <a:tblPr firstRow="1" bandRow="1">
                <a:tableStyleId>{5C22544A-7EE6-4342-B048-85BDC9FD1C3A}</a:tableStyleId>
              </a:tblPr>
              <a:tblGrid>
                <a:gridCol w="734786">
                  <a:extLst>
                    <a:ext uri="{9D8B030D-6E8A-4147-A177-3AD203B41FA5}">
                      <a16:colId xmlns:a16="http://schemas.microsoft.com/office/drawing/2014/main" val="20000"/>
                    </a:ext>
                  </a:extLst>
                </a:gridCol>
                <a:gridCol w="5970813">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tblGrid>
              <a:tr h="1222439">
                <a:tc>
                  <a:txBody>
                    <a:bodyPr/>
                    <a:lstStyle/>
                    <a:p>
                      <a:pPr algn="ct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algn="ct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Actual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l-GR" sz="2400" dirty="0">
                          <a:solidFill>
                            <a:schemeClr val="tx1">
                              <a:lumMod val="95000"/>
                              <a:lumOff val="5000"/>
                            </a:schemeClr>
                          </a:solidFill>
                          <a:latin typeface="Times New Roman" panose="02020603050405020304" pitchFamily="18" charset="0"/>
                          <a:cs typeface="Times New Roman" panose="02020603050405020304" pitchFamily="18" charset="0"/>
                        </a:rPr>
                        <a:t>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Exo </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or</a:t>
                      </a:r>
                      <a:br>
                        <a:rPr lang="en-US" sz="24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endo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F7F8"/>
                    </a:solidFill>
                  </a:tcPr>
                </a:tc>
                <a:extLst>
                  <a:ext uri="{0D108BD9-81ED-4DB2-BD59-A6C34878D82A}">
                    <a16:rowId xmlns:a16="http://schemas.microsoft.com/office/drawing/2014/main" val="10000"/>
                  </a:ext>
                </a:extLst>
              </a:tr>
              <a:tr h="1639041">
                <a:tc>
                  <a:txBody>
                    <a:bodyPr/>
                    <a:lstStyle/>
                    <a:p>
                      <a:pPr algn="ctr"/>
                      <a:r>
                        <a:rPr lang="en-US" sz="2400" dirty="0">
                          <a:latin typeface="Times New Roman" panose="02020603050405020304" pitchFamily="18" charset="0"/>
                          <a:cs typeface="Times New Roman" panose="02020603050405020304" pitchFamily="18"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dirty="0">
                          <a:latin typeface="Times New Roman" panose="02020603050405020304" pitchFamily="18" charset="0"/>
                          <a:cs typeface="Times New Roman" panose="02020603050405020304" pitchFamily="18" charset="0"/>
                        </a:rPr>
                        <a:t>C</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H</a:t>
                      </a:r>
                      <a:r>
                        <a:rPr lang="en-US" sz="2400" baseline="-25000" dirty="0">
                          <a:latin typeface="Times New Roman" panose="02020603050405020304" pitchFamily="18" charset="0"/>
                          <a:cs typeface="Times New Roman" panose="02020603050405020304" pitchFamily="18" charset="0"/>
                        </a:rPr>
                        <a:t>8(G) </a:t>
                      </a:r>
                      <a:r>
                        <a:rPr lang="en-US" sz="2400" dirty="0">
                          <a:latin typeface="Times New Roman" panose="02020603050405020304" pitchFamily="18" charset="0"/>
                          <a:cs typeface="Times New Roman" panose="02020603050405020304" pitchFamily="18" charset="0"/>
                        </a:rPr>
                        <a:t> + 5O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+ 4H</a:t>
                      </a:r>
                      <a:r>
                        <a:rPr lang="pt-BR"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pt-BR" sz="2400" baseline="-25000"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a:latin typeface="Times New Roman" panose="02020603050405020304" pitchFamily="18" charset="0"/>
                          <a:cs typeface="Times New Roman" panose="02020603050405020304" pitchFamily="18" charset="0"/>
                        </a:rPr>
                        <a:t>-2219.2</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dirty="0" err="1">
                          <a:latin typeface="Times New Roman" panose="02020603050405020304" pitchFamily="18" charset="0"/>
                          <a:cs typeface="Times New Roman" panose="02020603050405020304" pitchFamily="18" charset="0"/>
                        </a:rPr>
                        <a:t>exo</a:t>
                      </a:r>
                      <a:endParaRPr lang="en-US" sz="2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332173">
                <a:tc>
                  <a:txBody>
                    <a:bodyPr/>
                    <a:lstStyle/>
                    <a:p>
                      <a:pPr algn="ctr"/>
                      <a:r>
                        <a:rPr lang="en-US" sz="2400" dirty="0">
                          <a:latin typeface="Times New Roman" panose="02020603050405020304" pitchFamily="18" charset="0"/>
                          <a:cs typeface="Times New Roman" panose="02020603050405020304" pitchFamily="18"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dirty="0">
                          <a:latin typeface="Times New Roman" panose="02020603050405020304" pitchFamily="18" charset="0"/>
                          <a:cs typeface="Times New Roman" panose="02020603050405020304" pitchFamily="18" charset="0"/>
                        </a:rPr>
                        <a:t>CO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pt-BR" sz="2400" baseline="-25000" dirty="0">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O</a:t>
                      </a:r>
                      <a:r>
                        <a:rPr lang="pt-BR" sz="2400" baseline="-25000" dirty="0">
                          <a:latin typeface="Times New Roman" panose="02020603050405020304" pitchFamily="18" charset="0"/>
                          <a:cs typeface="Times New Roman" panose="02020603050405020304" pitchFamily="18" charset="0"/>
                        </a:rPr>
                        <a:t>2(G) </a:t>
                      </a:r>
                      <a:r>
                        <a:rPr lang="en-US" sz="2400" dirty="0">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FF0000"/>
                          </a:solidFill>
                          <a:latin typeface="Times New Roman" panose="02020603050405020304" pitchFamily="18" charset="0"/>
                          <a:cs typeface="Times New Roman" panose="02020603050405020304" pitchFamily="18" charset="0"/>
                        </a:rPr>
                        <a:t>+393.5</a:t>
                      </a:r>
                      <a:br>
                        <a:rPr lang="en-US" sz="2000" b="1" dirty="0">
                          <a:solidFill>
                            <a:srgbClr val="FF0000"/>
                          </a:solidFill>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err="1">
                          <a:solidFill>
                            <a:srgbClr val="FF0000"/>
                          </a:solidFill>
                          <a:latin typeface="Times New Roman" panose="02020603050405020304" pitchFamily="18" charset="0"/>
                          <a:cs typeface="Times New Roman" panose="02020603050405020304" pitchFamily="18" charset="0"/>
                        </a:rPr>
                        <a:t>endo</a:t>
                      </a:r>
                      <a:endParaRPr lang="en-US" sz="2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332173">
                <a:tc>
                  <a:txBody>
                    <a:bodyPr/>
                    <a:lstStyle/>
                    <a:p>
                      <a:pPr algn="ctr"/>
                      <a:r>
                        <a:rPr lang="en-US" sz="2400" dirty="0">
                          <a:latin typeface="Times New Roman" panose="02020603050405020304" pitchFamily="18" charset="0"/>
                          <a:cs typeface="Times New Roman" panose="020206030504050203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t-BR" sz="2400" dirty="0">
                          <a:latin typeface="Times New Roman" panose="02020603050405020304" pitchFamily="18" charset="0"/>
                          <a:cs typeface="Times New Roman" panose="02020603050405020304" pitchFamily="18" charset="0"/>
                        </a:rPr>
                        <a:t>NaOH</a:t>
                      </a:r>
                      <a:r>
                        <a:rPr lang="pt-BR" sz="2400" baseline="-25000" dirty="0">
                          <a:latin typeface="Times New Roman" panose="02020603050405020304" pitchFamily="18" charset="0"/>
                          <a:cs typeface="Times New Roman" panose="02020603050405020304" pitchFamily="18" charset="0"/>
                        </a:rPr>
                        <a:t>(S)</a:t>
                      </a:r>
                      <a:r>
                        <a:rPr lang="pt-BR" sz="2400" dirty="0">
                          <a:latin typeface="Times New Roman" panose="02020603050405020304" pitchFamily="18" charset="0"/>
                          <a:cs typeface="Times New Roman" panose="02020603050405020304" pitchFamily="18" charset="0"/>
                        </a:rPr>
                        <a:t>                    Na</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 </a:t>
                      </a:r>
                      <a:r>
                        <a:rPr lang="pt-BR" sz="2400" dirty="0">
                          <a:latin typeface="Times New Roman" panose="02020603050405020304" pitchFamily="18" charset="0"/>
                          <a:cs typeface="Times New Roman" panose="02020603050405020304" pitchFamily="18" charset="0"/>
                        </a:rPr>
                        <a:t> + OH</a:t>
                      </a:r>
                      <a:r>
                        <a:rPr lang="pt-BR" sz="2400" baseline="30000" dirty="0">
                          <a:latin typeface="Times New Roman" panose="02020603050405020304" pitchFamily="18" charset="0"/>
                          <a:cs typeface="Times New Roman" panose="02020603050405020304" pitchFamily="18" charset="0"/>
                        </a:rPr>
                        <a:t>–1</a:t>
                      </a:r>
                      <a:r>
                        <a:rPr lang="pt-BR" sz="2400" baseline="-25000" dirty="0">
                          <a:latin typeface="Times New Roman" panose="02020603050405020304" pitchFamily="18" charset="0"/>
                          <a:cs typeface="Times New Roman" panose="02020603050405020304" pitchFamily="18" charset="0"/>
                        </a:rPr>
                        <a:t>(AQ)</a:t>
                      </a:r>
                      <a:endParaRPr lang="en-US" sz="2400" baseline="-250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3333FF"/>
                          </a:solidFill>
                          <a:latin typeface="Times New Roman" panose="02020603050405020304" pitchFamily="18" charset="0"/>
                          <a:cs typeface="Times New Roman" panose="02020603050405020304" pitchFamily="18" charset="0"/>
                        </a:rPr>
                        <a:t>-44.51</a:t>
                      </a:r>
                      <a:br>
                        <a:rPr lang="en-US" sz="2000" b="1" dirty="0">
                          <a:solidFill>
                            <a:srgbClr val="3333FF"/>
                          </a:solidFill>
                          <a:latin typeface="Times New Roman" panose="02020603050405020304" pitchFamily="18" charset="0"/>
                          <a:cs typeface="Times New Roman" panose="02020603050405020304" pitchFamily="18" charset="0"/>
                        </a:rPr>
                      </a:br>
                      <a:r>
                        <a:rPr lang="en-US" sz="2000" b="1" dirty="0">
                          <a:solidFill>
                            <a:srgbClr val="3333FF"/>
                          </a:solidFill>
                          <a:latin typeface="Times New Roman" panose="02020603050405020304" pitchFamily="18" charset="0"/>
                          <a:cs typeface="Times New Roman" panose="02020603050405020304" pitchFamily="18" charset="0"/>
                        </a:rPr>
                        <a:t>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3333FF"/>
                          </a:solidFill>
                          <a:latin typeface="Times New Roman" panose="02020603050405020304" pitchFamily="18" charset="0"/>
                          <a:cs typeface="Times New Roman" panose="02020603050405020304" pitchFamily="18" charset="0"/>
                        </a:rPr>
                        <a:t>Exo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332173">
                <a:tc>
                  <a:txBody>
                    <a:bodyPr/>
                    <a:lstStyle/>
                    <a:p>
                      <a:pPr algn="ctr"/>
                      <a:r>
                        <a:rPr lang="en-US" sz="2400" dirty="0">
                          <a:latin typeface="Times New Roman" panose="02020603050405020304" pitchFamily="18" charset="0"/>
                          <a:cs typeface="Times New Roman" panose="02020603050405020304" pitchFamily="18"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2400" baseline="0" dirty="0">
                          <a:latin typeface="Times New Roman" panose="02020603050405020304" pitchFamily="18" charset="0"/>
                          <a:cs typeface="Times New Roman" panose="02020603050405020304" pitchFamily="18" charset="0"/>
                        </a:rPr>
                        <a:t>2NH</a:t>
                      </a:r>
                      <a:r>
                        <a:rPr lang="en-US" sz="2400" baseline="-25000" dirty="0">
                          <a:latin typeface="Times New Roman" panose="02020603050405020304" pitchFamily="18" charset="0"/>
                          <a:cs typeface="Times New Roman" panose="02020603050405020304" pitchFamily="18" charset="0"/>
                        </a:rPr>
                        <a:t>3(G)   </a:t>
                      </a:r>
                      <a:r>
                        <a:rPr lang="en-US" sz="2400" baseline="0"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2(G)</a:t>
                      </a:r>
                      <a:r>
                        <a:rPr lang="en-US" sz="2400" baseline="0" dirty="0">
                          <a:latin typeface="Times New Roman" panose="02020603050405020304" pitchFamily="18" charset="0"/>
                          <a:cs typeface="Times New Roman" panose="02020603050405020304" pitchFamily="18" charset="0"/>
                        </a:rPr>
                        <a:t>  +  3H</a:t>
                      </a:r>
                      <a:r>
                        <a:rPr lang="en-US" sz="2400" baseline="-25000" dirty="0">
                          <a:latin typeface="Times New Roman" panose="02020603050405020304" pitchFamily="18" charset="0"/>
                          <a:cs typeface="Times New Roman" panose="02020603050405020304" pitchFamily="18" charset="0"/>
                        </a:rPr>
                        <a:t>2(G)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3333FF"/>
                          </a:solidFill>
                          <a:latin typeface="Times New Roman" panose="02020603050405020304" pitchFamily="18" charset="0"/>
                          <a:cs typeface="Times New Roman" panose="02020603050405020304" pitchFamily="18" charset="0"/>
                        </a:rPr>
                        <a:t>+91.8 kJ/mole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err="1">
                          <a:solidFill>
                            <a:srgbClr val="3333FF"/>
                          </a:solidFill>
                          <a:latin typeface="Times New Roman" panose="02020603050405020304" pitchFamily="18" charset="0"/>
                          <a:cs typeface="Times New Roman" panose="02020603050405020304" pitchFamily="18" charset="0"/>
                        </a:rPr>
                        <a:t>Endot</a:t>
                      </a:r>
                      <a:endParaRPr lang="en-US" sz="2000" b="1" dirty="0">
                        <a:solidFill>
                          <a:srgbClr val="3333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70884058"/>
                  </a:ext>
                </a:extLst>
              </a:tr>
            </a:tbl>
          </a:graphicData>
        </a:graphic>
      </p:graphicFrame>
      <p:cxnSp>
        <p:nvCxnSpPr>
          <p:cNvPr id="3" name="Straight Arrow Connector 2">
            <a:extLst>
              <a:ext uri="{FF2B5EF4-FFF2-40B4-BE49-F238E27FC236}">
                <a16:creationId xmlns:a16="http://schemas.microsoft.com/office/drawing/2014/main" id="{120D1F6B-90C2-43A2-B065-DE24E807C402}"/>
              </a:ext>
            </a:extLst>
          </p:cNvPr>
          <p:cNvCxnSpPr/>
          <p:nvPr/>
        </p:nvCxnSpPr>
        <p:spPr>
          <a:xfrm>
            <a:off x="2085975" y="4865687"/>
            <a:ext cx="1066800" cy="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5">
            <a:extLst>
              <a:ext uri="{FF2B5EF4-FFF2-40B4-BE49-F238E27FC236}">
                <a16:creationId xmlns:a16="http://schemas.microsoft.com/office/drawing/2014/main" id="{3596EB73-67E2-464C-AA60-891691E35B46}"/>
              </a:ext>
            </a:extLst>
          </p:cNvPr>
          <p:cNvSpPr txBox="1">
            <a:spLocks noChangeArrowheads="1"/>
          </p:cNvSpPr>
          <p:nvPr/>
        </p:nvSpPr>
        <p:spPr bwMode="auto">
          <a:xfrm>
            <a:off x="2286000" y="4495800"/>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en-US" sz="1800">
                <a:latin typeface="Times New Roman" pitchFamily="18" charset="0"/>
                <a:cs typeface="Times New Roman" pitchFamily="18" charset="0"/>
              </a:rPr>
              <a:t>H</a:t>
            </a:r>
            <a:r>
              <a:rPr lang="pt-BR" altLang="en-US" sz="1800" baseline="-25000">
                <a:latin typeface="Times New Roman" pitchFamily="18" charset="0"/>
                <a:cs typeface="Times New Roman" pitchFamily="18" charset="0"/>
              </a:rPr>
              <a:t>2</a:t>
            </a:r>
            <a:r>
              <a:rPr lang="pt-BR" altLang="en-US" sz="1800">
                <a:latin typeface="Times New Roman" pitchFamily="18" charset="0"/>
                <a:cs typeface="Times New Roman" pitchFamily="18" charset="0"/>
              </a:rPr>
              <a:t>O</a:t>
            </a:r>
            <a:endParaRPr lang="en-US" altLang="en-US" sz="1800"/>
          </a:p>
        </p:txBody>
      </p:sp>
      <p:sp>
        <p:nvSpPr>
          <p:cNvPr id="5" name="TextBox 4">
            <a:extLst>
              <a:ext uri="{FF2B5EF4-FFF2-40B4-BE49-F238E27FC236}">
                <a16:creationId xmlns:a16="http://schemas.microsoft.com/office/drawing/2014/main" id="{8603C31A-0D75-8880-7FFC-66C9A8BBBA70}"/>
              </a:ext>
            </a:extLst>
          </p:cNvPr>
          <p:cNvSpPr txBox="1"/>
          <p:nvPr/>
        </p:nvSpPr>
        <p:spPr>
          <a:xfrm rot="21252716">
            <a:off x="6531506" y="4383253"/>
            <a:ext cx="2362200" cy="1200329"/>
          </a:xfrm>
          <a:prstGeom prst="rect">
            <a:avLst/>
          </a:prstGeom>
          <a:solidFill>
            <a:srgbClr val="FFFF00"/>
          </a:solidFill>
          <a:ln w="38100">
            <a:solidFill>
              <a:srgbClr val="FF0000"/>
            </a:solidFill>
          </a:ln>
        </p:spPr>
        <p:txBody>
          <a:bodyPr wrap="square" rtlCol="0">
            <a:spAutoFit/>
          </a:bodyPr>
          <a:lstStyle/>
          <a:p>
            <a:pPr algn="ctr"/>
            <a:r>
              <a:rPr lang="en-US" dirty="0">
                <a:solidFill>
                  <a:schemeClr val="tx1">
                    <a:lumMod val="95000"/>
                    <a:lumOff val="5000"/>
                  </a:schemeClr>
                </a:solidFill>
                <a:latin typeface="Times New Roman" panose="02020603050405020304" pitchFamily="18" charset="0"/>
                <a:cs typeface="Times New Roman" panose="02020603050405020304" pitchFamily="18" charset="0"/>
              </a:rPr>
              <a:t>Table I shows the synthesis of ammonia as exothermic, this is the opposite. </a:t>
            </a:r>
          </a:p>
        </p:txBody>
      </p:sp>
    </p:spTree>
    <p:extLst>
      <p:ext uri="{BB962C8B-B14F-4D97-AF65-F5344CB8AC3E}">
        <p14:creationId xmlns:p14="http://schemas.microsoft.com/office/powerpoint/2010/main" val="1327512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0" y="786"/>
            <a:ext cx="9144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u="sng" dirty="0">
                <a:solidFill>
                  <a:schemeClr val="tx1">
                    <a:lumMod val="95000"/>
                    <a:lumOff val="5000"/>
                  </a:schemeClr>
                </a:solidFill>
                <a:latin typeface="Times New Roman" panose="02020603050405020304" pitchFamily="18" charset="0"/>
                <a:cs typeface="Times New Roman" panose="02020603050405020304" pitchFamily="18" charset="0"/>
              </a:rPr>
              <a:t>Let’s change gears.  Do you know how to drive a car?</a:t>
            </a:r>
          </a:p>
          <a:p>
            <a:pPr algn="ctr" eaLnBrk="1" hangingPunct="1">
              <a:spcBef>
                <a:spcPct val="50000"/>
              </a:spcBef>
              <a:buFontTx/>
              <a:buNone/>
            </a:pPr>
            <a:b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                                             Safely, and not too fast?</a:t>
            </a:r>
          </a:p>
          <a:p>
            <a:pPr algn="ctr" eaLnBrk="1" hangingPunct="1">
              <a:spcBef>
                <a:spcPct val="50000"/>
              </a:spcBef>
              <a:buFontTx/>
              <a:buNone/>
            </a:pP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Or is this </a:t>
            </a:r>
            <a:br>
              <a:rPr lang="en-US" altLang="en-US" b="1" dirty="0">
                <a:solidFill>
                  <a:srgbClr val="FF0000"/>
                </a:solidFill>
                <a:latin typeface="Times New Roman" panose="02020603050405020304" pitchFamily="18" charset="0"/>
                <a:cs typeface="Times New Roman" panose="02020603050405020304" pitchFamily="18" charset="0"/>
              </a:rPr>
            </a:br>
            <a:r>
              <a:rPr lang="en-US" altLang="en-US" b="1" dirty="0">
                <a:solidFill>
                  <a:srgbClr val="FF0000"/>
                </a:solidFill>
                <a:latin typeface="Times New Roman" panose="02020603050405020304" pitchFamily="18" charset="0"/>
                <a:cs typeface="Times New Roman" panose="02020603050405020304" pitchFamily="18" charset="0"/>
              </a:rPr>
              <a:t>    more your speed?</a:t>
            </a:r>
          </a:p>
        </p:txBody>
      </p:sp>
      <p:pic>
        <p:nvPicPr>
          <p:cNvPr id="3074" name="Picture 2">
            <a:extLst>
              <a:ext uri="{FF2B5EF4-FFF2-40B4-BE49-F238E27FC236}">
                <a16:creationId xmlns:a16="http://schemas.microsoft.com/office/drawing/2014/main" id="{78854C2A-4CBF-5719-87BE-47E865E37E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90600"/>
            <a:ext cx="45148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23EE607-CD88-8C76-C739-6190D9D09C0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24960" y="3768030"/>
            <a:ext cx="5029200" cy="308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54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2DDDA-17EA-ED97-7DAF-DFC0994BE274}"/>
              </a:ext>
            </a:extLst>
          </p:cNvPr>
          <p:cNvSpPr txBox="1">
            <a:spLocks noChangeArrowheads="1"/>
          </p:cNvSpPr>
          <p:nvPr/>
        </p:nvSpPr>
        <p:spPr bwMode="auto">
          <a:xfrm>
            <a:off x="0" y="786"/>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To drive from Vestal to Johnson City High School it’s about 8 miles.  That should take about 20 minutes.  </a:t>
            </a: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C1A9D4-C800-52EF-22FC-BB381ED97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246854"/>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D062916-F593-7B3B-453D-265444ED9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26695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B95AD1A-1C5F-54FF-9A39-EF9FFC10B6D4}"/>
              </a:ext>
            </a:extLst>
          </p:cNvPr>
          <p:cNvCxnSpPr>
            <a:cxnSpLocks/>
          </p:cNvCxnSpPr>
          <p:nvPr/>
        </p:nvCxnSpPr>
        <p:spPr>
          <a:xfrm>
            <a:off x="2514600" y="3276600"/>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7CAF98A7-1425-AE8D-26D8-7DE3537C6905}"/>
              </a:ext>
            </a:extLst>
          </p:cNvPr>
          <p:cNvGraphicFramePr>
            <a:graphicFrameLocks noGrp="1"/>
          </p:cNvGraphicFramePr>
          <p:nvPr>
            <p:extLst>
              <p:ext uri="{D42A27DB-BD31-4B8C-83A1-F6EECF244321}">
                <p14:modId xmlns:p14="http://schemas.microsoft.com/office/powerpoint/2010/main" val="3813263501"/>
              </p:ext>
            </p:extLst>
          </p:nvPr>
        </p:nvGraphicFramePr>
        <p:xfrm>
          <a:off x="4329112" y="2881726"/>
          <a:ext cx="4410075" cy="1094547"/>
        </p:xfrm>
        <a:graphic>
          <a:graphicData uri="http://schemas.openxmlformats.org/drawingml/2006/table">
            <a:tbl>
              <a:tblPr firstRow="1" bandRow="1">
                <a:tableStyleId>{5C22544A-7EE6-4342-B048-85BDC9FD1C3A}</a:tableStyleId>
              </a:tblPr>
              <a:tblGrid>
                <a:gridCol w="2025303">
                  <a:extLst>
                    <a:ext uri="{9D8B030D-6E8A-4147-A177-3AD203B41FA5}">
                      <a16:colId xmlns:a16="http://schemas.microsoft.com/office/drawing/2014/main" val="1649709398"/>
                    </a:ext>
                  </a:extLst>
                </a:gridCol>
                <a:gridCol w="2384772">
                  <a:extLst>
                    <a:ext uri="{9D8B030D-6E8A-4147-A177-3AD203B41FA5}">
                      <a16:colId xmlns:a16="http://schemas.microsoft.com/office/drawing/2014/main" val="1748168323"/>
                    </a:ext>
                  </a:extLst>
                </a:gridCol>
              </a:tblGrid>
              <a:tr h="1094547">
                <a:tc>
                  <a:txBody>
                    <a:bodyPr/>
                    <a:lstStyle/>
                    <a:p>
                      <a:pPr algn="ctr"/>
                      <a:r>
                        <a:rPr lang="en-US" altLang="en-US" sz="3200" u="sng" dirty="0">
                          <a:solidFill>
                            <a:schemeClr val="tx1">
                              <a:lumMod val="95000"/>
                              <a:lumOff val="5000"/>
                            </a:schemeClr>
                          </a:solidFill>
                          <a:latin typeface="Times New Roman" panose="02020603050405020304" pitchFamily="18" charset="0"/>
                          <a:cs typeface="Times New Roman" panose="02020603050405020304" pitchFamily="18" charset="0"/>
                        </a:rPr>
                        <a:t>8 miles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0.33 hours</a:t>
                      </a:r>
                      <a:endParaRPr lang="en-US" sz="3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 ~ 24 mph</a:t>
                      </a:r>
                      <a:endParaRPr lang="en-US" sz="3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224880132"/>
                  </a:ext>
                </a:extLst>
              </a:tr>
            </a:tbl>
          </a:graphicData>
        </a:graphic>
      </p:graphicFrame>
    </p:spTree>
    <p:extLst>
      <p:ext uri="{BB962C8B-B14F-4D97-AF65-F5344CB8AC3E}">
        <p14:creationId xmlns:p14="http://schemas.microsoft.com/office/powerpoint/2010/main" val="457587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0" y="78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It you drive fast, getting there in just 10 minutes… </a:t>
            </a: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2764224D-5445-7F54-2C90-76CF809A7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246854"/>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A69A9B-CC4F-D7BB-99AE-F768821CC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26695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312A62BA-739B-F69C-30A2-B170C38A0B4F}"/>
              </a:ext>
            </a:extLst>
          </p:cNvPr>
          <p:cNvCxnSpPr>
            <a:cxnSpLocks/>
          </p:cNvCxnSpPr>
          <p:nvPr/>
        </p:nvCxnSpPr>
        <p:spPr>
          <a:xfrm>
            <a:off x="2514600" y="3276600"/>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D82BF98E-7C96-4E92-5903-D215CB4E3724}"/>
              </a:ext>
            </a:extLst>
          </p:cNvPr>
          <p:cNvGraphicFramePr>
            <a:graphicFrameLocks noGrp="1"/>
          </p:cNvGraphicFramePr>
          <p:nvPr>
            <p:extLst>
              <p:ext uri="{D42A27DB-BD31-4B8C-83A1-F6EECF244321}">
                <p14:modId xmlns:p14="http://schemas.microsoft.com/office/powerpoint/2010/main" val="560905590"/>
              </p:ext>
            </p:extLst>
          </p:nvPr>
        </p:nvGraphicFramePr>
        <p:xfrm>
          <a:off x="4329112" y="2881726"/>
          <a:ext cx="4410075" cy="1094547"/>
        </p:xfrm>
        <a:graphic>
          <a:graphicData uri="http://schemas.openxmlformats.org/drawingml/2006/table">
            <a:tbl>
              <a:tblPr firstRow="1" bandRow="1">
                <a:tableStyleId>{5C22544A-7EE6-4342-B048-85BDC9FD1C3A}</a:tableStyleId>
              </a:tblPr>
              <a:tblGrid>
                <a:gridCol w="2025303">
                  <a:extLst>
                    <a:ext uri="{9D8B030D-6E8A-4147-A177-3AD203B41FA5}">
                      <a16:colId xmlns:a16="http://schemas.microsoft.com/office/drawing/2014/main" val="1649709398"/>
                    </a:ext>
                  </a:extLst>
                </a:gridCol>
                <a:gridCol w="2384772">
                  <a:extLst>
                    <a:ext uri="{9D8B030D-6E8A-4147-A177-3AD203B41FA5}">
                      <a16:colId xmlns:a16="http://schemas.microsoft.com/office/drawing/2014/main" val="1748168323"/>
                    </a:ext>
                  </a:extLst>
                </a:gridCol>
              </a:tblGrid>
              <a:tr h="1094547">
                <a:tc>
                  <a:txBody>
                    <a:bodyPr/>
                    <a:lstStyle/>
                    <a:p>
                      <a:pPr algn="ctr"/>
                      <a:r>
                        <a:rPr lang="en-US" altLang="en-US" sz="3200" u="sng" dirty="0">
                          <a:solidFill>
                            <a:schemeClr val="tx1">
                              <a:lumMod val="95000"/>
                              <a:lumOff val="5000"/>
                            </a:schemeClr>
                          </a:solidFill>
                          <a:latin typeface="Times New Roman" panose="02020603050405020304" pitchFamily="18" charset="0"/>
                          <a:cs typeface="Times New Roman" panose="02020603050405020304" pitchFamily="18" charset="0"/>
                        </a:rPr>
                        <a:t>8 miles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0.17 hours</a:t>
                      </a:r>
                      <a:endParaRPr lang="en-US" sz="3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66"/>
                    </a:solidFill>
                  </a:tcPr>
                </a:tc>
                <a:tc>
                  <a:txBody>
                    <a:bodyPr/>
                    <a:lstStyle/>
                    <a:p>
                      <a:pPr algn="l"/>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 ~ 47 mph</a:t>
                      </a:r>
                      <a:endParaRPr lang="en-US" sz="3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2224880132"/>
                  </a:ext>
                </a:extLst>
              </a:tr>
            </a:tbl>
          </a:graphicData>
        </a:graphic>
      </p:graphicFrame>
      <p:cxnSp>
        <p:nvCxnSpPr>
          <p:cNvPr id="2" name="Straight Arrow Connector 1">
            <a:extLst>
              <a:ext uri="{FF2B5EF4-FFF2-40B4-BE49-F238E27FC236}">
                <a16:creationId xmlns:a16="http://schemas.microsoft.com/office/drawing/2014/main" id="{CAC0A1EF-6833-6453-E575-B3F3284311E2}"/>
              </a:ext>
            </a:extLst>
          </p:cNvPr>
          <p:cNvCxnSpPr>
            <a:cxnSpLocks/>
          </p:cNvCxnSpPr>
          <p:nvPr/>
        </p:nvCxnSpPr>
        <p:spPr>
          <a:xfrm>
            <a:off x="2407920" y="3564006"/>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5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0" y="78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It you drive fast, getting there in just </a:t>
            </a:r>
            <a:r>
              <a:rPr lang="en-US" altLang="en-US" dirty="0">
                <a:solidFill>
                  <a:srgbClr val="FF0000"/>
                </a:solidFill>
                <a:latin typeface="Times New Roman" panose="02020603050405020304" pitchFamily="18" charset="0"/>
                <a:cs typeface="Times New Roman" panose="02020603050405020304" pitchFamily="18" charset="0"/>
              </a:rPr>
              <a:t>5 minutes</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2764224D-5445-7F54-2C90-76CF809A7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246854"/>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A69A9B-CC4F-D7BB-99AE-F768821CC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226695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312A62BA-739B-F69C-30A2-B170C38A0B4F}"/>
              </a:ext>
            </a:extLst>
          </p:cNvPr>
          <p:cNvCxnSpPr>
            <a:cxnSpLocks/>
          </p:cNvCxnSpPr>
          <p:nvPr/>
        </p:nvCxnSpPr>
        <p:spPr>
          <a:xfrm>
            <a:off x="2514600" y="3276600"/>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D82BF98E-7C96-4E92-5903-D215CB4E3724}"/>
              </a:ext>
            </a:extLst>
          </p:cNvPr>
          <p:cNvGraphicFramePr>
            <a:graphicFrameLocks noGrp="1"/>
          </p:cNvGraphicFramePr>
          <p:nvPr>
            <p:extLst>
              <p:ext uri="{D42A27DB-BD31-4B8C-83A1-F6EECF244321}">
                <p14:modId xmlns:p14="http://schemas.microsoft.com/office/powerpoint/2010/main" val="1597862904"/>
              </p:ext>
            </p:extLst>
          </p:nvPr>
        </p:nvGraphicFramePr>
        <p:xfrm>
          <a:off x="4329112" y="2881726"/>
          <a:ext cx="4410075" cy="1094547"/>
        </p:xfrm>
        <a:graphic>
          <a:graphicData uri="http://schemas.openxmlformats.org/drawingml/2006/table">
            <a:tbl>
              <a:tblPr firstRow="1" bandRow="1">
                <a:tableStyleId>{5C22544A-7EE6-4342-B048-85BDC9FD1C3A}</a:tableStyleId>
              </a:tblPr>
              <a:tblGrid>
                <a:gridCol w="2025303">
                  <a:extLst>
                    <a:ext uri="{9D8B030D-6E8A-4147-A177-3AD203B41FA5}">
                      <a16:colId xmlns:a16="http://schemas.microsoft.com/office/drawing/2014/main" val="1649709398"/>
                    </a:ext>
                  </a:extLst>
                </a:gridCol>
                <a:gridCol w="2384772">
                  <a:extLst>
                    <a:ext uri="{9D8B030D-6E8A-4147-A177-3AD203B41FA5}">
                      <a16:colId xmlns:a16="http://schemas.microsoft.com/office/drawing/2014/main" val="1748168323"/>
                    </a:ext>
                  </a:extLst>
                </a:gridCol>
              </a:tblGrid>
              <a:tr h="1094547">
                <a:tc>
                  <a:txBody>
                    <a:bodyPr/>
                    <a:lstStyle/>
                    <a:p>
                      <a:pPr algn="ctr"/>
                      <a:r>
                        <a:rPr lang="en-US" altLang="en-US" sz="3200" u="sng" dirty="0">
                          <a:solidFill>
                            <a:schemeClr val="tx1">
                              <a:lumMod val="95000"/>
                              <a:lumOff val="5000"/>
                            </a:schemeClr>
                          </a:solidFill>
                          <a:latin typeface="Times New Roman" panose="02020603050405020304" pitchFamily="18" charset="0"/>
                          <a:cs typeface="Times New Roman" panose="02020603050405020304" pitchFamily="18" charset="0"/>
                        </a:rPr>
                        <a:t>8 miles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.083 hours</a:t>
                      </a:r>
                      <a:endParaRPr lang="en-US" sz="3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66"/>
                    </a:solidFill>
                  </a:tcPr>
                </a:tc>
                <a:tc>
                  <a:txBody>
                    <a:bodyPr/>
                    <a:lstStyle/>
                    <a:p>
                      <a:pPr algn="l"/>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 = ~ </a:t>
                      </a:r>
                      <a:r>
                        <a:rPr lang="en-US" altLang="en-US" sz="3200" dirty="0">
                          <a:solidFill>
                            <a:srgbClr val="FF0000"/>
                          </a:solidFill>
                          <a:latin typeface="Times New Roman" panose="02020603050405020304" pitchFamily="18" charset="0"/>
                          <a:cs typeface="Times New Roman" panose="02020603050405020304" pitchFamily="18" charset="0"/>
                        </a:rPr>
                        <a:t>96 mph!</a:t>
                      </a:r>
                      <a:endParaRPr lang="en-US" sz="3200" dirty="0">
                        <a:solidFill>
                          <a:srgbClr val="FF0000"/>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FF66"/>
                    </a:solidFill>
                  </a:tcPr>
                </a:tc>
                <a:extLst>
                  <a:ext uri="{0D108BD9-81ED-4DB2-BD59-A6C34878D82A}">
                    <a16:rowId xmlns:a16="http://schemas.microsoft.com/office/drawing/2014/main" val="2224880132"/>
                  </a:ext>
                </a:extLst>
              </a:tr>
            </a:tbl>
          </a:graphicData>
        </a:graphic>
      </p:graphicFrame>
      <p:cxnSp>
        <p:nvCxnSpPr>
          <p:cNvPr id="2" name="Straight Arrow Connector 1">
            <a:extLst>
              <a:ext uri="{FF2B5EF4-FFF2-40B4-BE49-F238E27FC236}">
                <a16:creationId xmlns:a16="http://schemas.microsoft.com/office/drawing/2014/main" id="{CAC0A1EF-6833-6453-E575-B3F3284311E2}"/>
              </a:ext>
            </a:extLst>
          </p:cNvPr>
          <p:cNvCxnSpPr>
            <a:cxnSpLocks/>
          </p:cNvCxnSpPr>
          <p:nvPr/>
        </p:nvCxnSpPr>
        <p:spPr>
          <a:xfrm>
            <a:off x="2407920" y="3564006"/>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A0B3FA9-84C9-A896-6AA4-F04CED357CC2}"/>
              </a:ext>
            </a:extLst>
          </p:cNvPr>
          <p:cNvCxnSpPr>
            <a:cxnSpLocks/>
          </p:cNvCxnSpPr>
          <p:nvPr/>
        </p:nvCxnSpPr>
        <p:spPr>
          <a:xfrm>
            <a:off x="2225040" y="3851412"/>
            <a:ext cx="4876800" cy="2438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2A7065-039F-1F5E-4FEE-A78F77D70DE5}"/>
              </a:ext>
            </a:extLst>
          </p:cNvPr>
          <p:cNvSpPr txBox="1"/>
          <p:nvPr/>
        </p:nvSpPr>
        <p:spPr>
          <a:xfrm>
            <a:off x="127000" y="5888186"/>
            <a:ext cx="5664200" cy="830997"/>
          </a:xfrm>
          <a:prstGeom prst="rect">
            <a:avLst/>
          </a:prstGeom>
          <a:solidFill>
            <a:srgbClr val="00FF99"/>
          </a:solidFill>
          <a:ln w="57150">
            <a:solidFill>
              <a:srgbClr val="006600"/>
            </a:solidFill>
          </a:ln>
        </p:spPr>
        <p:txBody>
          <a:bodyPr wrap="square" rtlCol="0">
            <a:spAutoFit/>
          </a:bodyPr>
          <a:lstStyle/>
          <a:p>
            <a:pPr algn="ctr"/>
            <a:r>
              <a:rPr lang="en-US" sz="2400" b="1" dirty="0">
                <a:solidFill>
                  <a:srgbClr val="FF0000"/>
                </a:solidFill>
              </a:rPr>
              <a:t>27.</a:t>
            </a:r>
            <a:r>
              <a:rPr lang="en-US" sz="2400" b="1" dirty="0"/>
              <a:t>  Time and rate are connected, but they are NOT THE SAME THING.</a:t>
            </a:r>
          </a:p>
        </p:txBody>
      </p:sp>
    </p:spTree>
    <p:extLst>
      <p:ext uri="{BB962C8B-B14F-4D97-AF65-F5344CB8AC3E}">
        <p14:creationId xmlns:p14="http://schemas.microsoft.com/office/powerpoint/2010/main" val="200098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0" y="786"/>
            <a:ext cx="91440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What is rate of reaction?  </a:t>
            </a:r>
          </a:p>
          <a:p>
            <a:pPr marL="457200" indent="-457200" eaLnBrk="1" hangingPunct="1">
              <a:spcBef>
                <a:spcPct val="50000"/>
              </a:spcBef>
              <a:buFontTx/>
              <a:buAutoNum type="arabicPeriod" startAt="28"/>
            </a:pPr>
            <a:r>
              <a:rPr lang="en-US" altLang="en-US" sz="3600" dirty="0">
                <a:solidFill>
                  <a:srgbClr val="FF0000"/>
                </a:solidFill>
                <a:latin typeface="Times New Roman" panose="02020603050405020304" pitchFamily="18" charset="0"/>
                <a:cs typeface="Times New Roman" panose="02020603050405020304" pitchFamily="18" charset="0"/>
              </a:rPr>
              <a:t>   TIME </a:t>
            </a:r>
            <a:r>
              <a:rPr lang="en-US" altLang="en-US" sz="3600" u="sng" dirty="0">
                <a:solidFill>
                  <a:srgbClr val="FF0000"/>
                </a:solidFill>
                <a:latin typeface="Times New Roman" panose="02020603050405020304" pitchFamily="18" charset="0"/>
                <a:cs typeface="Times New Roman" panose="02020603050405020304" pitchFamily="18" charset="0"/>
              </a:rPr>
              <a:t>IS HOW LONG IT TAKES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to complete a chemical reaction, </a:t>
            </a:r>
            <a:br>
              <a:rPr lang="en-US" altLang="en-US" sz="3600" dirty="0">
                <a:solidFill>
                  <a:srgbClr val="FF0000"/>
                </a:solidFill>
                <a:latin typeface="Times New Roman" panose="02020603050405020304" pitchFamily="18" charset="0"/>
                <a:cs typeface="Times New Roman" panose="02020603050405020304" pitchFamily="18" charset="0"/>
              </a:rPr>
            </a:br>
            <a:r>
              <a:rPr lang="en-US" altLang="en-US" sz="3600" dirty="0">
                <a:solidFill>
                  <a:srgbClr val="FF0000"/>
                </a:solidFill>
                <a:latin typeface="Times New Roman" panose="02020603050405020304" pitchFamily="18" charset="0"/>
                <a:cs typeface="Times New Roman" panose="02020603050405020304" pitchFamily="18" charset="0"/>
              </a:rPr>
              <a:t>    usually measured in seconds.  </a:t>
            </a:r>
            <a:br>
              <a:rPr lang="en-US" altLang="en-US" sz="3600" dirty="0">
                <a:solidFill>
                  <a:srgbClr val="3333FF"/>
                </a:solidFill>
                <a:latin typeface="Times New Roman" panose="02020603050405020304" pitchFamily="18" charset="0"/>
                <a:cs typeface="Times New Roman" panose="02020603050405020304" pitchFamily="18" charset="0"/>
              </a:rPr>
            </a:br>
            <a:endParaRPr lang="en-US" altLang="en-US" sz="3600" dirty="0">
              <a:solidFill>
                <a:srgbClr val="3333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Tx/>
              <a:buAutoNum type="arabicPeriod" startAt="28"/>
            </a:pPr>
            <a:r>
              <a:rPr lang="en-US" altLang="en-US" sz="3600" dirty="0">
                <a:solidFill>
                  <a:srgbClr val="3333FF"/>
                </a:solidFill>
                <a:latin typeface="Times New Roman" panose="02020603050405020304" pitchFamily="18" charset="0"/>
                <a:cs typeface="Times New Roman" panose="02020603050405020304" pitchFamily="18" charset="0"/>
              </a:rPr>
              <a:t>  </a:t>
            </a:r>
            <a:r>
              <a:rPr lang="en-US" altLang="en-US" sz="3600" u="sng" dirty="0">
                <a:solidFill>
                  <a:srgbClr val="3333FF"/>
                </a:solidFill>
                <a:latin typeface="Times New Roman" panose="02020603050405020304" pitchFamily="18" charset="0"/>
                <a:cs typeface="Times New Roman" panose="02020603050405020304" pitchFamily="18" charset="0"/>
              </a:rPr>
              <a:t>Rate is different. </a:t>
            </a:r>
            <a:br>
              <a:rPr lang="en-US" altLang="en-US" sz="3600" u="sng" dirty="0">
                <a:solidFill>
                  <a:srgbClr val="FF0000"/>
                </a:solidFill>
                <a:latin typeface="Times New Roman" panose="02020603050405020304" pitchFamily="18" charset="0"/>
                <a:cs typeface="Times New Roman" panose="02020603050405020304" pitchFamily="18" charset="0"/>
              </a:rPr>
            </a:br>
            <a:br>
              <a:rPr lang="en-US" altLang="en-US" sz="3600" u="sng" dirty="0">
                <a:solidFill>
                  <a:srgbClr val="FF0000"/>
                </a:solidFill>
                <a:latin typeface="Times New Roman" panose="02020603050405020304" pitchFamily="18" charset="0"/>
                <a:cs typeface="Times New Roman" panose="02020603050405020304" pitchFamily="18" charset="0"/>
              </a:rPr>
            </a:br>
            <a:r>
              <a:rPr lang="en-US" altLang="en-US" sz="2000" u="sng" dirty="0">
                <a:solidFill>
                  <a:srgbClr val="FF0000"/>
                </a:solidFill>
                <a:latin typeface="Times New Roman" panose="02020603050405020304" pitchFamily="18" charset="0"/>
                <a:cs typeface="Times New Roman" panose="02020603050405020304" pitchFamily="18" charset="0"/>
              </a:rPr>
              <a:t> </a:t>
            </a:r>
            <a:br>
              <a:rPr lang="en-US" altLang="en-US" sz="3600" u="sng" dirty="0">
                <a:solidFill>
                  <a:srgbClr val="FF0000"/>
                </a:solidFill>
                <a:latin typeface="Times New Roman" panose="02020603050405020304" pitchFamily="18" charset="0"/>
                <a:cs typeface="Times New Roman" panose="02020603050405020304" pitchFamily="18" charset="0"/>
              </a:rPr>
            </a:br>
            <a:r>
              <a:rPr lang="en-US" altLang="en-US" sz="2000" dirty="0">
                <a:solidFill>
                  <a:srgbClr val="3333FF"/>
                </a:solidFill>
                <a:latin typeface="Times New Roman" panose="02020603050405020304" pitchFamily="18" charset="0"/>
                <a:cs typeface="Times New Roman" panose="02020603050405020304" pitchFamily="18" charset="0"/>
              </a:rPr>
              <a:t>We will need this formula in the kinetics Clock Lab soon.  Don’t forget this!</a:t>
            </a:r>
            <a:br>
              <a:rPr lang="en-US" altLang="en-US" sz="3600" dirty="0">
                <a:solidFill>
                  <a:srgbClr val="3333FF"/>
                </a:solidFill>
                <a:latin typeface="Times New Roman" panose="02020603050405020304" pitchFamily="18" charset="0"/>
                <a:cs typeface="Times New Roman" panose="02020603050405020304" pitchFamily="18" charset="0"/>
              </a:rPr>
            </a:br>
            <a:r>
              <a:rPr lang="en-US" altLang="en-US" sz="2400" u="sng" dirty="0">
                <a:solidFill>
                  <a:srgbClr val="FF0000"/>
                </a:solidFill>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 30.  </a:t>
            </a:r>
            <a:r>
              <a:rPr lang="en-US" altLang="en-US" sz="3600" u="sng" dirty="0">
                <a:solidFill>
                  <a:schemeClr val="tx1">
                    <a:lumMod val="95000"/>
                    <a:lumOff val="5000"/>
                  </a:schemeClr>
                </a:solidFill>
                <a:latin typeface="Times New Roman" panose="02020603050405020304" pitchFamily="18" charset="0"/>
                <a:cs typeface="Times New Roman" panose="02020603050405020304" pitchFamily="18" charset="0"/>
              </a:rPr>
              <a:t>Time ≠ rate.</a:t>
            </a: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Not in driving, or </a:t>
            </a:r>
            <a:r>
              <a:rPr lang="en-US" altLang="en-US" b="1" dirty="0">
                <a:solidFill>
                  <a:schemeClr val="tx1">
                    <a:lumMod val="95000"/>
                    <a:lumOff val="5000"/>
                  </a:schemeClr>
                </a:solidFill>
                <a:latin typeface="Times New Roman" panose="02020603050405020304" pitchFamily="18" charset="0"/>
                <a:cs typeface="Times New Roman" panose="02020603050405020304" pitchFamily="18" charset="0"/>
              </a:rPr>
              <a:t>in chemistry.</a:t>
            </a:r>
          </a:p>
        </p:txBody>
      </p:sp>
      <p:graphicFrame>
        <p:nvGraphicFramePr>
          <p:cNvPr id="2" name="Table 2">
            <a:extLst>
              <a:ext uri="{FF2B5EF4-FFF2-40B4-BE49-F238E27FC236}">
                <a16:creationId xmlns:a16="http://schemas.microsoft.com/office/drawing/2014/main" id="{5F228B7E-AFA6-9CE2-BADC-8766B8F3EE6D}"/>
              </a:ext>
            </a:extLst>
          </p:cNvPr>
          <p:cNvGraphicFramePr>
            <a:graphicFrameLocks noGrp="1"/>
          </p:cNvGraphicFramePr>
          <p:nvPr>
            <p:extLst>
              <p:ext uri="{D42A27DB-BD31-4B8C-83A1-F6EECF244321}">
                <p14:modId xmlns:p14="http://schemas.microsoft.com/office/powerpoint/2010/main" val="118102616"/>
              </p:ext>
            </p:extLst>
          </p:nvPr>
        </p:nvGraphicFramePr>
        <p:xfrm>
          <a:off x="4648200" y="3048000"/>
          <a:ext cx="4358640" cy="1404620"/>
        </p:xfrm>
        <a:graphic>
          <a:graphicData uri="http://schemas.openxmlformats.org/drawingml/2006/table">
            <a:tbl>
              <a:tblPr firstRow="1" bandRow="1">
                <a:tableStyleId>{5C22544A-7EE6-4342-B048-85BDC9FD1C3A}</a:tableStyleId>
              </a:tblPr>
              <a:tblGrid>
                <a:gridCol w="1536421">
                  <a:extLst>
                    <a:ext uri="{9D8B030D-6E8A-4147-A177-3AD203B41FA5}">
                      <a16:colId xmlns:a16="http://schemas.microsoft.com/office/drawing/2014/main" val="3010024194"/>
                    </a:ext>
                  </a:extLst>
                </a:gridCol>
                <a:gridCol w="2822219">
                  <a:extLst>
                    <a:ext uri="{9D8B030D-6E8A-4147-A177-3AD203B41FA5}">
                      <a16:colId xmlns:a16="http://schemas.microsoft.com/office/drawing/2014/main" val="2223560894"/>
                    </a:ext>
                  </a:extLst>
                </a:gridCol>
              </a:tblGrid>
              <a:tr h="1404620">
                <a:tc>
                  <a:txBody>
                    <a:bodyPr/>
                    <a:lstStyle/>
                    <a:p>
                      <a:pPr algn="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Rate =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r>
                        <a:rPr lang="en-US" sz="3200" b="0" u="none" dirty="0">
                          <a:solidFill>
                            <a:schemeClr val="tx1">
                              <a:lumMod val="95000"/>
                              <a:lumOff val="5000"/>
                            </a:schemeClr>
                          </a:solidFill>
                          <a:latin typeface="Times New Roman" panose="02020603050405020304" pitchFamily="18" charset="0"/>
                          <a:cs typeface="Times New Roman" panose="02020603050405020304" pitchFamily="18" charset="0"/>
                        </a:rPr>
                        <a:t>      1</a:t>
                      </a:r>
                      <a:br>
                        <a:rPr lang="en-US" sz="3200" b="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200" b="0" u="none"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time </a:t>
                      </a:r>
                      <a:r>
                        <a:rPr lang="en-US" sz="2000" b="0" dirty="0">
                          <a:solidFill>
                            <a:schemeClr val="tx1">
                              <a:lumMod val="95000"/>
                              <a:lumOff val="5000"/>
                            </a:schemeClr>
                          </a:solidFill>
                          <a:latin typeface="Times New Roman" panose="02020603050405020304" pitchFamily="18" charset="0"/>
                          <a:cs typeface="Times New Roman" panose="02020603050405020304" pitchFamily="18" charset="0"/>
                        </a:rPr>
                        <a:t>in seconds</a:t>
                      </a:r>
                      <a:endParaRPr lang="en-US" sz="3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83424101"/>
                  </a:ext>
                </a:extLst>
              </a:tr>
            </a:tbl>
          </a:graphicData>
        </a:graphic>
      </p:graphicFrame>
      <p:cxnSp>
        <p:nvCxnSpPr>
          <p:cNvPr id="4" name="Straight Connector 3">
            <a:extLst>
              <a:ext uri="{FF2B5EF4-FFF2-40B4-BE49-F238E27FC236}">
                <a16:creationId xmlns:a16="http://schemas.microsoft.com/office/drawing/2014/main" id="{E1A0083E-2D33-0FAB-C8A8-BA3E995C87B4}"/>
              </a:ext>
            </a:extLst>
          </p:cNvPr>
          <p:cNvCxnSpPr/>
          <p:nvPr/>
        </p:nvCxnSpPr>
        <p:spPr>
          <a:xfrm>
            <a:off x="6477000" y="3810000"/>
            <a:ext cx="121920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4844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12AD51A-7025-8033-9026-110C219A51A4}"/>
              </a:ext>
            </a:extLst>
          </p:cNvPr>
          <p:cNvGraphicFramePr>
            <a:graphicFrameLocks noGrp="1"/>
          </p:cNvGraphicFramePr>
          <p:nvPr>
            <p:extLst>
              <p:ext uri="{D42A27DB-BD31-4B8C-83A1-F6EECF244321}">
                <p14:modId xmlns:p14="http://schemas.microsoft.com/office/powerpoint/2010/main" val="1351449733"/>
              </p:ext>
            </p:extLst>
          </p:nvPr>
        </p:nvGraphicFramePr>
        <p:xfrm>
          <a:off x="0" y="1828800"/>
          <a:ext cx="9144000" cy="2590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450383834"/>
                    </a:ext>
                  </a:extLst>
                </a:gridCol>
                <a:gridCol w="2286000">
                  <a:extLst>
                    <a:ext uri="{9D8B030D-6E8A-4147-A177-3AD203B41FA5}">
                      <a16:colId xmlns:a16="http://schemas.microsoft.com/office/drawing/2014/main" val="2017516054"/>
                    </a:ext>
                  </a:extLst>
                </a:gridCol>
                <a:gridCol w="2286000">
                  <a:extLst>
                    <a:ext uri="{9D8B030D-6E8A-4147-A177-3AD203B41FA5}">
                      <a16:colId xmlns:a16="http://schemas.microsoft.com/office/drawing/2014/main" val="1370638276"/>
                    </a:ext>
                  </a:extLst>
                </a:gridCol>
                <a:gridCol w="2286000">
                  <a:extLst>
                    <a:ext uri="{9D8B030D-6E8A-4147-A177-3AD203B41FA5}">
                      <a16:colId xmlns:a16="http://schemas.microsoft.com/office/drawing/2014/main" val="3037361049"/>
                    </a:ext>
                  </a:extLst>
                </a:gridCol>
              </a:tblGrid>
              <a:tr h="259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31.  </a:t>
                      </a:r>
                      <a:br>
                        <a:rPr lang="en-US" sz="2400" b="0" dirty="0">
                          <a:solidFill>
                            <a:schemeClr val="tx1"/>
                          </a:solidFill>
                          <a:latin typeface="Times New Roman" panose="02020603050405020304" pitchFamily="18" charset="0"/>
                          <a:cs typeface="Times New Roman" panose="02020603050405020304" pitchFamily="18" charset="0"/>
                        </a:rPr>
                      </a:b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   </a:t>
                      </a:r>
                      <a:r>
                        <a:rPr lang="en-US" sz="2800" b="0" dirty="0">
                          <a:solidFill>
                            <a:schemeClr val="tx1"/>
                          </a:solidFill>
                          <a:latin typeface="Times New Roman" panose="02020603050405020304" pitchFamily="18" charset="0"/>
                          <a:cs typeface="Times New Roman" panose="02020603050405020304" pitchFamily="18" charset="0"/>
                        </a:rPr>
                        <a:t>Rate has a  </a:t>
                      </a:r>
                      <a:br>
                        <a:rPr lang="en-US" sz="2800" b="0" dirty="0">
                          <a:solidFill>
                            <a:schemeClr val="tx1"/>
                          </a:solidFill>
                          <a:latin typeface="Times New Roman" panose="02020603050405020304" pitchFamily="18" charset="0"/>
                          <a:cs typeface="Times New Roman" panose="02020603050405020304" pitchFamily="18" charset="0"/>
                        </a:rPr>
                      </a:br>
                      <a:r>
                        <a:rPr lang="en-US" sz="2800" b="0" dirty="0">
                          <a:solidFill>
                            <a:schemeClr val="tx1"/>
                          </a:solidFill>
                          <a:latin typeface="Times New Roman" panose="02020603050405020304" pitchFamily="18" charset="0"/>
                          <a:cs typeface="Times New Roman" panose="02020603050405020304" pitchFamily="18" charset="0"/>
                        </a:rPr>
                        <a:t>  weird unit of </a:t>
                      </a:r>
                      <a:endParaRPr lang="en-US" sz="2400" b="0" dirty="0">
                        <a:solidFill>
                          <a:schemeClr val="tx1"/>
                        </a:solidFill>
                        <a:latin typeface="Times New Roman" panose="02020603050405020304" pitchFamily="18" charset="0"/>
                        <a:cs typeface="Times New Roman" panose="02020603050405020304" pitchFamily="18" charset="0"/>
                      </a:endParaRPr>
                    </a:p>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EE6FB"/>
                    </a:solidFill>
                  </a:tcPr>
                </a:tc>
                <a:tc>
                  <a:txBody>
                    <a:bodyPr/>
                    <a:lstStyle/>
                    <a:p>
                      <a:pPr algn="ctr"/>
                      <a:r>
                        <a:rPr lang="en-US" sz="2400" b="0" u="sng" dirty="0">
                          <a:solidFill>
                            <a:schemeClr val="tx1"/>
                          </a:solidFill>
                          <a:latin typeface="Times New Roman" panose="02020603050405020304" pitchFamily="18" charset="0"/>
                          <a:cs typeface="Times New Roman" panose="02020603050405020304" pitchFamily="18" charset="0"/>
                        </a:rPr>
                        <a:t>1</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time </a:t>
                      </a:r>
                      <a:br>
                        <a:rPr lang="en-US" sz="2400" b="0" dirty="0">
                          <a:solidFill>
                            <a:schemeClr val="tx1"/>
                          </a:solidFill>
                          <a:latin typeface="Times New Roman" panose="02020603050405020304" pitchFamily="18" charset="0"/>
                          <a:cs typeface="Times New Roman" panose="02020603050405020304" pitchFamily="18" charset="0"/>
                        </a:rPr>
                      </a:br>
                      <a:r>
                        <a:rPr lang="en-US" sz="2400" b="0" dirty="0">
                          <a:solidFill>
                            <a:schemeClr val="tx1"/>
                          </a:solidFill>
                          <a:latin typeface="Times New Roman" panose="02020603050405020304" pitchFamily="18" charset="0"/>
                          <a:cs typeface="Times New Roman" panose="02020603050405020304" pitchFamily="18" charset="0"/>
                        </a:rPr>
                        <a:t>           </a:t>
                      </a:r>
                      <a:r>
                        <a:rPr lang="en-US" sz="1800" b="0" dirty="0">
                          <a:solidFill>
                            <a:srgbClr val="FF0000"/>
                          </a:solidFill>
                          <a:latin typeface="Times New Roman" panose="02020603050405020304" pitchFamily="18" charset="0"/>
                          <a:cs typeface="Times New Roman" panose="02020603050405020304" pitchFamily="18" charset="0"/>
                        </a:rPr>
                        <a:t>in seconds</a:t>
                      </a:r>
                      <a:endParaRPr lang="en-US" sz="2400" b="0" dirty="0">
                        <a:solidFill>
                          <a:srgbClr val="FF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EE6FB"/>
                    </a:solidFill>
                  </a:tcPr>
                </a:tc>
                <a:tc>
                  <a:txBody>
                    <a:bodyPr/>
                    <a:lstStyle/>
                    <a:p>
                      <a:pPr algn="ctr"/>
                      <a:r>
                        <a:rPr lang="en-US" sz="2400" b="0" i="1" u="none" dirty="0">
                          <a:solidFill>
                            <a:schemeClr val="tx1"/>
                          </a:solidFill>
                          <a:latin typeface="Times New Roman" panose="02020603050405020304" pitchFamily="18" charset="0"/>
                          <a:cs typeface="Times New Roman" panose="02020603050405020304" pitchFamily="18" charset="0"/>
                        </a:rPr>
                        <a:t>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EE6FB"/>
                    </a:solidFill>
                  </a:tcPr>
                </a:tc>
                <a:tc>
                  <a:txBody>
                    <a:bodyPr/>
                    <a:lstStyle/>
                    <a:p>
                      <a:pPr algn="ctr"/>
                      <a:r>
                        <a:rPr lang="en-US" sz="6600" b="0" dirty="0">
                          <a:solidFill>
                            <a:schemeClr val="tx1"/>
                          </a:solidFill>
                          <a:latin typeface="Times New Roman" panose="02020603050405020304" pitchFamily="18" charset="0"/>
                          <a:cs typeface="Times New Roman" panose="02020603050405020304" pitchFamily="18" charset="0"/>
                        </a:rPr>
                        <a:t>sec</a:t>
                      </a:r>
                      <a:r>
                        <a:rPr lang="en-US" sz="6600" b="0" baseline="30000" dirty="0">
                          <a:solidFill>
                            <a:schemeClr val="tx1"/>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EE6FB"/>
                    </a:solidFill>
                  </a:tcPr>
                </a:tc>
                <a:extLst>
                  <a:ext uri="{0D108BD9-81ED-4DB2-BD59-A6C34878D82A}">
                    <a16:rowId xmlns:a16="http://schemas.microsoft.com/office/drawing/2014/main" val="2615034391"/>
                  </a:ext>
                </a:extLst>
              </a:tr>
            </a:tbl>
          </a:graphicData>
        </a:graphic>
      </p:graphicFrame>
    </p:spTree>
    <p:extLst>
      <p:ext uri="{BB962C8B-B14F-4D97-AF65-F5344CB8AC3E}">
        <p14:creationId xmlns:p14="http://schemas.microsoft.com/office/powerpoint/2010/main" val="313668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0" y="-158"/>
            <a:ext cx="914400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006600"/>
                </a:solidFill>
              </a:rPr>
              <a:t>That second one was SO SLOW that it took </a:t>
            </a:r>
            <a:br>
              <a:rPr lang="en-US" altLang="en-US" dirty="0">
                <a:solidFill>
                  <a:srgbClr val="006600"/>
                </a:solidFill>
              </a:rPr>
            </a:br>
            <a:r>
              <a:rPr lang="en-US" altLang="en-US" dirty="0">
                <a:solidFill>
                  <a:srgbClr val="006600"/>
                </a:solidFill>
              </a:rPr>
              <a:t>a </a:t>
            </a:r>
            <a:r>
              <a:rPr lang="en-US" altLang="en-US" b="1" u="sng" dirty="0">
                <a:solidFill>
                  <a:srgbClr val="006600"/>
                </a:solidFill>
              </a:rPr>
              <a:t>catalyst</a:t>
            </a:r>
            <a:r>
              <a:rPr lang="en-US" altLang="en-US" dirty="0">
                <a:solidFill>
                  <a:srgbClr val="006600"/>
                </a:solidFill>
              </a:rPr>
              <a:t> so we could watch it!</a:t>
            </a:r>
            <a:br>
              <a:rPr lang="en-US" altLang="en-US" dirty="0">
                <a:solidFill>
                  <a:srgbClr val="006600"/>
                </a:solidFill>
              </a:rPr>
            </a:br>
            <a:br>
              <a:rPr lang="en-US" altLang="en-US" dirty="0">
                <a:solidFill>
                  <a:srgbClr val="006600"/>
                </a:solidFill>
              </a:rPr>
            </a:br>
            <a:br>
              <a:rPr lang="en-US" altLang="en-US" dirty="0">
                <a:solidFill>
                  <a:srgbClr val="006600"/>
                </a:solidFill>
              </a:rPr>
            </a:br>
            <a:r>
              <a:rPr lang="en-US" altLang="en-US" dirty="0">
                <a:solidFill>
                  <a:srgbClr val="006600"/>
                </a:solidFill>
              </a:rPr>
              <a:t>3.  The catalyst was </a:t>
            </a:r>
            <a:r>
              <a:rPr lang="en-US" altLang="en-US" dirty="0">
                <a:solidFill>
                  <a:srgbClr val="FF0000"/>
                </a:solidFill>
              </a:rPr>
              <a:t>potassium iodide</a:t>
            </a:r>
            <a:r>
              <a:rPr lang="en-US" altLang="en-US" dirty="0">
                <a:solidFill>
                  <a:srgbClr val="006600"/>
                </a:solidFill>
              </a:rPr>
              <a:t>.  </a:t>
            </a:r>
            <a:br>
              <a:rPr lang="en-US" altLang="en-US" dirty="0">
                <a:solidFill>
                  <a:srgbClr val="006600"/>
                </a:solidFill>
              </a:rPr>
            </a:br>
            <a:r>
              <a:rPr lang="en-US" altLang="en-US" dirty="0">
                <a:solidFill>
                  <a:srgbClr val="006600"/>
                </a:solidFill>
              </a:rPr>
              <a:t>     Write it in the equation where it belongs… </a:t>
            </a:r>
            <a:br>
              <a:rPr lang="en-US" altLang="en-US" dirty="0">
                <a:solidFill>
                  <a:srgbClr val="006600"/>
                </a:solidFill>
              </a:rPr>
            </a:br>
            <a:br>
              <a:rPr lang="en-US" altLang="en-US" dirty="0">
                <a:solidFill>
                  <a:srgbClr val="006600"/>
                </a:solidFill>
              </a:rPr>
            </a:br>
            <a:r>
              <a:rPr lang="en-US" altLang="en-US" sz="2800" b="1" dirty="0">
                <a:solidFill>
                  <a:srgbClr val="006600"/>
                </a:solidFill>
              </a:rPr>
              <a:t>Hydrogen peroxide                water + oxygen gas + E!</a:t>
            </a:r>
            <a:br>
              <a:rPr lang="en-US" altLang="en-US" sz="3200" b="1" dirty="0">
                <a:solidFill>
                  <a:srgbClr val="006600"/>
                </a:solidFill>
              </a:rPr>
            </a:br>
            <a:r>
              <a:rPr lang="en-US" altLang="en-US" sz="3200" dirty="0">
                <a:solidFill>
                  <a:srgbClr val="006600"/>
                </a:solidFill>
              </a:rPr>
              <a:t> </a:t>
            </a:r>
            <a:br>
              <a:rPr lang="en-US" altLang="en-US" sz="3200" dirty="0">
                <a:solidFill>
                  <a:srgbClr val="006600"/>
                </a:solidFill>
              </a:rPr>
            </a:br>
            <a:endParaRPr lang="en-US" altLang="en-US" dirty="0">
              <a:solidFill>
                <a:srgbClr val="006600"/>
              </a:solidFill>
            </a:endParaRPr>
          </a:p>
          <a:p>
            <a:pPr eaLnBrk="1" hangingPunct="1">
              <a:spcBef>
                <a:spcPct val="0"/>
              </a:spcBef>
              <a:buFontTx/>
              <a:buNone/>
            </a:pPr>
            <a:r>
              <a:rPr lang="en-US" altLang="en-US" dirty="0">
                <a:solidFill>
                  <a:srgbClr val="3333FF"/>
                </a:solidFill>
                <a:latin typeface="Times New Roman" panose="02020603050405020304" pitchFamily="18" charset="0"/>
                <a:cs typeface="Times New Roman" panose="02020603050405020304" pitchFamily="18" charset="0"/>
              </a:rPr>
              <a:t>4.  The CATALYST is not a </a:t>
            </a:r>
            <a:r>
              <a:rPr lang="en-US" altLang="en-US" u="sng" dirty="0">
                <a:solidFill>
                  <a:srgbClr val="3333FF"/>
                </a:solidFill>
                <a:latin typeface="Times New Roman" panose="02020603050405020304" pitchFamily="18" charset="0"/>
                <a:cs typeface="Times New Roman" panose="02020603050405020304" pitchFamily="18" charset="0"/>
              </a:rPr>
              <a:t>reactant</a:t>
            </a:r>
            <a:r>
              <a:rPr lang="en-US" altLang="en-US" dirty="0">
                <a:solidFill>
                  <a:srgbClr val="3333FF"/>
                </a:solidFill>
                <a:latin typeface="Times New Roman" panose="02020603050405020304" pitchFamily="18" charset="0"/>
                <a:cs typeface="Times New Roman" panose="02020603050405020304" pitchFamily="18" charset="0"/>
              </a:rPr>
              <a:t> or </a:t>
            </a:r>
            <a:r>
              <a:rPr lang="en-US" altLang="en-US" u="sng" dirty="0">
                <a:solidFill>
                  <a:srgbClr val="3333FF"/>
                </a:solidFill>
                <a:latin typeface="Times New Roman" panose="02020603050405020304" pitchFamily="18" charset="0"/>
                <a:cs typeface="Times New Roman" panose="02020603050405020304" pitchFamily="18" charset="0"/>
              </a:rPr>
              <a:t>product</a:t>
            </a:r>
            <a:r>
              <a:rPr lang="en-US" altLang="en-US" dirty="0">
                <a:solidFill>
                  <a:srgbClr val="3333FF"/>
                </a:solidFill>
                <a:latin typeface="Times New Roman" panose="02020603050405020304" pitchFamily="18" charset="0"/>
                <a:cs typeface="Times New Roman" panose="02020603050405020304" pitchFamily="18" charset="0"/>
              </a:rPr>
              <a:t>.  </a:t>
            </a:r>
            <a:br>
              <a:rPr lang="en-US" altLang="en-US" dirty="0">
                <a:solidFill>
                  <a:srgbClr val="006600"/>
                </a:solidFill>
              </a:rPr>
            </a:br>
            <a:endParaRPr lang="en-US" altLang="en-US" dirty="0">
              <a:solidFill>
                <a:srgbClr val="006600"/>
              </a:solidFill>
            </a:endParaRPr>
          </a:p>
        </p:txBody>
      </p:sp>
      <p:sp>
        <p:nvSpPr>
          <p:cNvPr id="5" name="Line 6">
            <a:extLst>
              <a:ext uri="{FF2B5EF4-FFF2-40B4-BE49-F238E27FC236}">
                <a16:creationId xmlns:a16="http://schemas.microsoft.com/office/drawing/2014/main" id="{AAD45435-4B92-42BE-BD43-136FF8FD42D6}"/>
              </a:ext>
            </a:extLst>
          </p:cNvPr>
          <p:cNvSpPr>
            <a:spLocks noChangeShapeType="1"/>
          </p:cNvSpPr>
          <p:nvPr/>
        </p:nvSpPr>
        <p:spPr bwMode="auto">
          <a:xfrm>
            <a:off x="3505200" y="3729038"/>
            <a:ext cx="127508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dirty="0">
              <a:ln>
                <a:solidFill>
                  <a:srgbClr val="006600"/>
                </a:solidFill>
              </a:ln>
              <a:latin typeface="Arial" panose="020B0604020202020204" pitchFamily="34" charset="0"/>
            </a:endParaRPr>
          </a:p>
        </p:txBody>
      </p:sp>
      <p:sp>
        <p:nvSpPr>
          <p:cNvPr id="6" name="TextBox 1">
            <a:extLst>
              <a:ext uri="{FF2B5EF4-FFF2-40B4-BE49-F238E27FC236}">
                <a16:creationId xmlns:a16="http://schemas.microsoft.com/office/drawing/2014/main" id="{3AA96D3D-AF73-4FFC-A663-BAE6386C9518}"/>
              </a:ext>
            </a:extLst>
          </p:cNvPr>
          <p:cNvSpPr txBox="1">
            <a:spLocks noChangeArrowheads="1"/>
          </p:cNvSpPr>
          <p:nvPr/>
        </p:nvSpPr>
        <p:spPr bwMode="auto">
          <a:xfrm>
            <a:off x="3657600" y="3271838"/>
            <a:ext cx="91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solidFill>
                  <a:srgbClr val="FF0000"/>
                </a:solidFill>
                <a:latin typeface="Times New Roman" pitchFamily="18" charset="0"/>
                <a:cs typeface="Times New Roman" pitchFamily="18" charset="0"/>
              </a:rPr>
              <a:t>KI</a:t>
            </a:r>
          </a:p>
        </p:txBody>
      </p:sp>
    </p:spTree>
    <p:extLst>
      <p:ext uri="{BB962C8B-B14F-4D97-AF65-F5344CB8AC3E}">
        <p14:creationId xmlns:p14="http://schemas.microsoft.com/office/powerpoint/2010/main" val="391641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17360"/>
          </a:xfrm>
          <a:prstGeom prst="rect">
            <a:avLst/>
          </a:prstGeom>
          <a:noFill/>
        </p:spPr>
        <p:txBody>
          <a:bodyPr wrap="square">
            <a:spAutoFit/>
          </a:bodyPr>
          <a:lstStyle/>
          <a:p>
            <a:pPr eaLnBrk="1" hangingPunct="1">
              <a:spcBef>
                <a:spcPct val="50000"/>
              </a:spcBef>
              <a:defRPr/>
            </a:pPr>
            <a:r>
              <a:rPr lang="en-US" altLang="en-US" sz="4000" dirty="0">
                <a:solidFill>
                  <a:srgbClr val="3333FF"/>
                </a:solidFill>
                <a:latin typeface="Times New Roman" panose="02020603050405020304" pitchFamily="18" charset="0"/>
                <a:cs typeface="Times New Roman" panose="02020603050405020304" pitchFamily="18" charset="0"/>
              </a:rPr>
              <a:t>These factors affect the </a:t>
            </a:r>
            <a:r>
              <a:rPr lang="en-US" altLang="en-US" sz="4000" b="1" u="sng" dirty="0">
                <a:solidFill>
                  <a:srgbClr val="FF0000"/>
                </a:solidFill>
                <a:latin typeface="Times New Roman" panose="02020603050405020304" pitchFamily="18" charset="0"/>
                <a:cs typeface="Times New Roman" panose="02020603050405020304" pitchFamily="18" charset="0"/>
              </a:rPr>
              <a:t>rate</a:t>
            </a:r>
            <a:r>
              <a:rPr lang="en-US" altLang="en-US" sz="4000" dirty="0">
                <a:solidFill>
                  <a:srgbClr val="3333FF"/>
                </a:solidFill>
                <a:latin typeface="Times New Roman" panose="02020603050405020304" pitchFamily="18" charset="0"/>
                <a:cs typeface="Times New Roman" panose="02020603050405020304" pitchFamily="18" charset="0"/>
              </a:rPr>
              <a:t> of a reaction </a:t>
            </a:r>
          </a:p>
          <a:p>
            <a:pPr eaLnBrk="1" hangingPunct="1">
              <a:spcBef>
                <a:spcPct val="50000"/>
              </a:spcBef>
              <a:defRPr/>
            </a:pPr>
            <a:endParaRPr lang="en-US" altLang="en-US" sz="2800" dirty="0">
              <a:solidFill>
                <a:srgbClr val="3333FF"/>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32.   </a:t>
            </a:r>
            <a:r>
              <a:rPr lang="en-US" altLang="en-US" sz="2800" b="1" u="sng" dirty="0">
                <a:latin typeface="Times New Roman" panose="02020603050405020304" pitchFamily="18" charset="0"/>
                <a:cs typeface="Times New Roman" panose="02020603050405020304" pitchFamily="18" charset="0"/>
              </a:rPr>
              <a:t>Increase in Temperature</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hotter usually means the reaction will happen faster</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33.  </a:t>
            </a:r>
            <a:r>
              <a:rPr lang="en-US" altLang="en-US" sz="2800" b="1" u="sng" dirty="0">
                <a:latin typeface="Times New Roman" panose="02020603050405020304" pitchFamily="18" charset="0"/>
                <a:cs typeface="Times New Roman" panose="02020603050405020304" pitchFamily="18" charset="0"/>
              </a:rPr>
              <a:t>Increase reactant surface area</a:t>
            </a:r>
            <a:r>
              <a:rPr lang="en-US" altLang="en-US" sz="2800" b="1" dirty="0">
                <a:latin typeface="Times New Roman" panose="02020603050405020304" pitchFamily="18" charset="0"/>
                <a:cs typeface="Times New Roman" panose="02020603050405020304" pitchFamily="18" charset="0"/>
              </a:rPr>
              <a:t> </a:t>
            </a:r>
            <a:br>
              <a:rPr lang="en-US" altLang="en-US" sz="2800" b="1"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which allows the reactants to react faster</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34.   </a:t>
            </a:r>
            <a:r>
              <a:rPr lang="en-US" altLang="en-US" sz="2800" b="1" u="sng" dirty="0">
                <a:latin typeface="Times New Roman" panose="02020603050405020304" pitchFamily="18" charset="0"/>
                <a:cs typeface="Times New Roman" panose="02020603050405020304" pitchFamily="18" charset="0"/>
              </a:rPr>
              <a:t>Increase the concentration of the reactants </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more stuff, more chance for a reaction to happen</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b="1" dirty="0">
                <a:solidFill>
                  <a:srgbClr val="3333FF"/>
                </a:solidFill>
                <a:latin typeface="Times New Roman" panose="02020603050405020304" pitchFamily="18" charset="0"/>
                <a:cs typeface="Times New Roman" panose="02020603050405020304" pitchFamily="18" charset="0"/>
              </a:rPr>
              <a:t>35.   </a:t>
            </a:r>
            <a:r>
              <a:rPr lang="en-US" altLang="en-US" sz="2800" b="1" u="sng" dirty="0">
                <a:solidFill>
                  <a:srgbClr val="3333FF"/>
                </a:solidFill>
                <a:latin typeface="Times New Roman" panose="02020603050405020304" pitchFamily="18" charset="0"/>
                <a:cs typeface="Times New Roman" panose="02020603050405020304" pitchFamily="18" charset="0"/>
              </a:rPr>
              <a:t>Adding a catalyst</a:t>
            </a:r>
          </a:p>
          <a:p>
            <a:pPr eaLnBrk="1" hangingPunct="1">
              <a:spcBef>
                <a:spcPct val="50000"/>
              </a:spcBef>
              <a:defRPr/>
            </a:pPr>
            <a:br>
              <a:rPr lang="en-US" altLang="en-US" dirty="0">
                <a:solidFill>
                  <a:srgbClr val="FF0000"/>
                </a:solidFill>
                <a:latin typeface="Comic Sans MS" pitchFamily="66" charset="0"/>
              </a:rPr>
            </a:br>
            <a:endParaRPr lang="en-US" altLang="en-US" dirty="0">
              <a:solidFill>
                <a:schemeClr val="tx1">
                  <a:lumMod val="95000"/>
                  <a:lumOff val="5000"/>
                </a:schemeClr>
              </a:solidFill>
              <a:latin typeface="Comic Sans MS" pitchFamily="66" charset="0"/>
            </a:endParaRPr>
          </a:p>
        </p:txBody>
      </p:sp>
    </p:spTree>
    <p:extLst>
      <p:ext uri="{BB962C8B-B14F-4D97-AF65-F5344CB8AC3E}">
        <p14:creationId xmlns:p14="http://schemas.microsoft.com/office/powerpoint/2010/main" val="2395669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5240" y="-5080"/>
            <a:ext cx="9144000" cy="6801862"/>
          </a:xfrm>
          <a:prstGeom prst="rect">
            <a:avLst/>
          </a:prstGeom>
          <a:noFill/>
        </p:spPr>
        <p:txBody>
          <a:bodyPr wrap="square">
            <a:spAutoFit/>
          </a:bodyPr>
          <a:lstStyle/>
          <a:p>
            <a:pPr eaLnBrk="1" hangingPunct="1">
              <a:spcBef>
                <a:spcPct val="50000"/>
              </a:spcBef>
              <a:defRPr/>
            </a:pP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These factors affect the </a:t>
            </a:r>
            <a:r>
              <a:rPr lang="en-US" altLang="en-US" sz="4000" b="1" u="sng" dirty="0">
                <a:solidFill>
                  <a:schemeClr val="tx1">
                    <a:lumMod val="95000"/>
                    <a:lumOff val="5000"/>
                  </a:schemeClr>
                </a:solidFill>
                <a:latin typeface="Times New Roman" panose="02020603050405020304" pitchFamily="18" charset="0"/>
                <a:cs typeface="Times New Roman" panose="02020603050405020304" pitchFamily="18" charset="0"/>
              </a:rPr>
              <a:t>rate</a:t>
            </a:r>
            <a:r>
              <a:rPr lang="en-US" altLang="en-US" sz="4000" dirty="0">
                <a:solidFill>
                  <a:schemeClr val="tx1">
                    <a:lumMod val="95000"/>
                    <a:lumOff val="5000"/>
                  </a:schemeClr>
                </a:solidFill>
                <a:latin typeface="Times New Roman" panose="02020603050405020304" pitchFamily="18" charset="0"/>
                <a:cs typeface="Times New Roman" panose="02020603050405020304" pitchFamily="18" charset="0"/>
              </a:rPr>
              <a:t> of a reaction </a:t>
            </a:r>
          </a:p>
          <a:p>
            <a:pPr eaLnBrk="1" hangingPunct="1">
              <a:spcBef>
                <a:spcPct val="50000"/>
              </a:spcBef>
              <a:defRPr/>
            </a:pPr>
            <a:endPar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36.   </a:t>
            </a:r>
            <a:r>
              <a:rPr lang="en-US" altLang="en-US" sz="2800" b="1" u="sng" dirty="0">
                <a:latin typeface="Times New Roman" panose="02020603050405020304" pitchFamily="18" charset="0"/>
                <a:cs typeface="Times New Roman" panose="02020603050405020304" pitchFamily="18" charset="0"/>
              </a:rPr>
              <a:t>Increase in Temperature</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causes MORE COLLISIONS between the particles. </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37.  </a:t>
            </a:r>
            <a:r>
              <a:rPr lang="en-US" altLang="en-US" sz="2800" b="1" u="sng" dirty="0">
                <a:latin typeface="Times New Roman" panose="02020603050405020304" pitchFamily="18" charset="0"/>
                <a:cs typeface="Times New Roman" panose="02020603050405020304" pitchFamily="18" charset="0"/>
              </a:rPr>
              <a:t>Increase reactant surface area</a:t>
            </a:r>
            <a:r>
              <a:rPr lang="en-US" altLang="en-US" sz="2800" b="1" dirty="0">
                <a:latin typeface="Times New Roman" panose="02020603050405020304" pitchFamily="18" charset="0"/>
                <a:cs typeface="Times New Roman" panose="02020603050405020304" pitchFamily="18" charset="0"/>
              </a:rPr>
              <a:t> </a:t>
            </a:r>
            <a:br>
              <a:rPr lang="en-US" altLang="en-US" sz="2800" b="1"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causes MORE COLLISIONS between the particles.</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2800" dirty="0">
                <a:latin typeface="Times New Roman" panose="02020603050405020304" pitchFamily="18" charset="0"/>
                <a:cs typeface="Times New Roman" panose="02020603050405020304" pitchFamily="18" charset="0"/>
              </a:rPr>
              <a:t>38.   </a:t>
            </a:r>
            <a:r>
              <a:rPr lang="en-US" altLang="en-US" sz="2800" b="1" u="sng" dirty="0">
                <a:latin typeface="Times New Roman" panose="02020603050405020304" pitchFamily="18" charset="0"/>
                <a:cs typeface="Times New Roman" panose="02020603050405020304" pitchFamily="18" charset="0"/>
              </a:rPr>
              <a:t>Increase the concentration of the reactants </a:t>
            </a:r>
            <a:br>
              <a:rPr lang="en-US" altLang="en-US" sz="2800" u="sng"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causes MORE COLLISIONS between the particles.</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eaLnBrk="1" hangingPunct="1">
              <a:spcBef>
                <a:spcPct val="50000"/>
              </a:spcBef>
              <a:defRPr/>
            </a:pPr>
            <a:br>
              <a:rPr lang="en-US" altLang="en-US" dirty="0">
                <a:solidFill>
                  <a:srgbClr val="FF0000"/>
                </a:solidFill>
                <a:latin typeface="Comic Sans MS" pitchFamily="66" charset="0"/>
              </a:rPr>
            </a:br>
            <a:endParaRPr lang="en-US" altLang="en-US" dirty="0">
              <a:solidFill>
                <a:schemeClr val="tx1">
                  <a:lumMod val="95000"/>
                  <a:lumOff val="5000"/>
                </a:schemeClr>
              </a:solidFill>
              <a:latin typeface="Comic Sans MS" pitchFamily="66" charset="0"/>
            </a:endParaRPr>
          </a:p>
        </p:txBody>
      </p:sp>
    </p:spTree>
    <p:extLst>
      <p:ext uri="{BB962C8B-B14F-4D97-AF65-F5344CB8AC3E}">
        <p14:creationId xmlns:p14="http://schemas.microsoft.com/office/powerpoint/2010/main" val="2123490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81000">
              <a:schemeClr val="accent5">
                <a:lumMod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478697"/>
          </a:xfrm>
          <a:prstGeom prst="rect">
            <a:avLst/>
          </a:prstGeom>
          <a:noFill/>
        </p:spPr>
        <p:txBody>
          <a:bodyPr wrap="square">
            <a:spAutoFit/>
          </a:bodyPr>
          <a:lstStyle/>
          <a:p>
            <a:pPr eaLnBrk="1" hangingPunct="1">
              <a:spcBef>
                <a:spcPct val="50000"/>
              </a:spcBef>
              <a:defRPr/>
            </a:pP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39.   </a:t>
            </a:r>
            <a:r>
              <a:rPr lang="en-US" altLang="en-US" sz="3600" b="1" u="sng" dirty="0">
                <a:solidFill>
                  <a:schemeClr val="tx1">
                    <a:lumMod val="95000"/>
                    <a:lumOff val="5000"/>
                  </a:schemeClr>
                </a:solidFill>
                <a:latin typeface="Times New Roman" panose="02020603050405020304" pitchFamily="18" charset="0"/>
                <a:cs typeface="Times New Roman" panose="02020603050405020304" pitchFamily="18" charset="0"/>
              </a:rPr>
              <a:t>Adding a catalyst</a:t>
            </a:r>
          </a:p>
          <a:p>
            <a:pPr algn="ctr" eaLnBrk="1" hangingPunct="1">
              <a:spcBef>
                <a:spcPct val="50000"/>
              </a:spcBef>
              <a:defRPr/>
            </a:pPr>
            <a:br>
              <a:rPr lang="en-US" altLang="en-US" sz="4400" dirty="0">
                <a:solidFill>
                  <a:schemeClr val="tx1">
                    <a:lumMod val="95000"/>
                    <a:lumOff val="5000"/>
                  </a:schemeClr>
                </a:solidFill>
                <a:latin typeface="Comic Sans MS" pitchFamily="66" charset="0"/>
              </a:rPr>
            </a:br>
            <a:r>
              <a:rPr lang="en-US" altLang="en-US" sz="4400" dirty="0">
                <a:solidFill>
                  <a:schemeClr val="tx1">
                    <a:lumMod val="95000"/>
                    <a:lumOff val="5000"/>
                  </a:schemeClr>
                </a:solidFill>
                <a:latin typeface="Comic Sans MS" pitchFamily="66" charset="0"/>
              </a:rPr>
              <a:t>Catalysts have </a:t>
            </a:r>
            <a:r>
              <a:rPr lang="en-US" altLang="en-US" sz="4400" u="sng" dirty="0">
                <a:solidFill>
                  <a:schemeClr val="tx1">
                    <a:lumMod val="95000"/>
                    <a:lumOff val="5000"/>
                  </a:schemeClr>
                </a:solidFill>
                <a:latin typeface="Comic Sans MS" pitchFamily="66" charset="0"/>
              </a:rPr>
              <a:t>no affect</a:t>
            </a:r>
            <a:r>
              <a:rPr lang="en-US" altLang="en-US" sz="4400" dirty="0">
                <a:solidFill>
                  <a:schemeClr val="tx1">
                    <a:lumMod val="95000"/>
                    <a:lumOff val="5000"/>
                  </a:schemeClr>
                </a:solidFill>
                <a:latin typeface="Comic Sans MS" pitchFamily="66" charset="0"/>
              </a:rPr>
              <a:t> </a:t>
            </a:r>
            <a:br>
              <a:rPr lang="en-US" altLang="en-US" sz="4400" dirty="0">
                <a:solidFill>
                  <a:schemeClr val="tx1">
                    <a:lumMod val="95000"/>
                    <a:lumOff val="5000"/>
                  </a:schemeClr>
                </a:solidFill>
                <a:latin typeface="Comic Sans MS" pitchFamily="66" charset="0"/>
              </a:rPr>
            </a:br>
            <a:r>
              <a:rPr lang="en-US" altLang="en-US" sz="4400" dirty="0">
                <a:solidFill>
                  <a:schemeClr val="tx1">
                    <a:lumMod val="95000"/>
                    <a:lumOff val="5000"/>
                  </a:schemeClr>
                </a:solidFill>
                <a:latin typeface="Comic Sans MS" pitchFamily="66" charset="0"/>
              </a:rPr>
              <a:t>on the collisions of particles, </a:t>
            </a:r>
            <a:br>
              <a:rPr lang="en-US" altLang="en-US" sz="4400" dirty="0">
                <a:solidFill>
                  <a:schemeClr val="tx1">
                    <a:lumMod val="95000"/>
                    <a:lumOff val="5000"/>
                  </a:schemeClr>
                </a:solidFill>
                <a:latin typeface="Comic Sans MS" pitchFamily="66" charset="0"/>
              </a:rPr>
            </a:br>
            <a:r>
              <a:rPr lang="en-US" altLang="en-US" sz="4400" dirty="0">
                <a:solidFill>
                  <a:schemeClr val="tx1">
                    <a:lumMod val="95000"/>
                    <a:lumOff val="5000"/>
                  </a:schemeClr>
                </a:solidFill>
                <a:latin typeface="Comic Sans MS" pitchFamily="66" charset="0"/>
              </a:rPr>
              <a:t>but they still speed up </a:t>
            </a:r>
            <a:br>
              <a:rPr lang="en-US" altLang="en-US" sz="4400" dirty="0">
                <a:solidFill>
                  <a:schemeClr val="tx1">
                    <a:lumMod val="95000"/>
                    <a:lumOff val="5000"/>
                  </a:schemeClr>
                </a:solidFill>
                <a:latin typeface="Comic Sans MS" pitchFamily="66" charset="0"/>
              </a:rPr>
            </a:br>
            <a:r>
              <a:rPr lang="en-US" altLang="en-US" sz="4400" dirty="0">
                <a:solidFill>
                  <a:schemeClr val="tx1">
                    <a:lumMod val="95000"/>
                    <a:lumOff val="5000"/>
                  </a:schemeClr>
                </a:solidFill>
                <a:latin typeface="Comic Sans MS" pitchFamily="66" charset="0"/>
              </a:rPr>
              <a:t>chemical reactions.  </a:t>
            </a:r>
          </a:p>
          <a:p>
            <a:pPr algn="ctr" eaLnBrk="1" hangingPunct="1">
              <a:spcBef>
                <a:spcPct val="50000"/>
              </a:spcBef>
              <a:defRPr/>
            </a:pPr>
            <a:r>
              <a:rPr lang="en-US" altLang="en-US" sz="4400" dirty="0">
                <a:solidFill>
                  <a:schemeClr val="tx1">
                    <a:lumMod val="95000"/>
                    <a:lumOff val="5000"/>
                  </a:schemeClr>
                </a:solidFill>
                <a:latin typeface="Comic Sans MS" pitchFamily="66" charset="0"/>
              </a:rPr>
              <a:t>How they work will have </a:t>
            </a:r>
            <a:br>
              <a:rPr lang="en-US" altLang="en-US" sz="4400" dirty="0">
                <a:solidFill>
                  <a:schemeClr val="tx1">
                    <a:lumMod val="95000"/>
                    <a:lumOff val="5000"/>
                  </a:schemeClr>
                </a:solidFill>
                <a:latin typeface="Comic Sans MS" pitchFamily="66" charset="0"/>
              </a:rPr>
            </a:br>
            <a:r>
              <a:rPr lang="en-US" altLang="en-US" sz="4400" dirty="0">
                <a:solidFill>
                  <a:schemeClr val="tx1">
                    <a:lumMod val="95000"/>
                    <a:lumOff val="5000"/>
                  </a:schemeClr>
                </a:solidFill>
                <a:latin typeface="Comic Sans MS" pitchFamily="66" charset="0"/>
              </a:rPr>
              <a:t>to wait until tomorrow.  </a:t>
            </a:r>
          </a:p>
          <a:p>
            <a:pPr eaLnBrk="1" hangingPunct="1">
              <a:spcBef>
                <a:spcPct val="50000"/>
              </a:spcBef>
              <a:defRPr/>
            </a:pPr>
            <a:endParaRPr lang="en-US" altLang="en-US" dirty="0">
              <a:solidFill>
                <a:srgbClr val="FF0000"/>
              </a:solidFill>
              <a:latin typeface="Comic Sans MS" pitchFamily="66" charset="0"/>
            </a:endParaRPr>
          </a:p>
        </p:txBody>
      </p:sp>
    </p:spTree>
    <p:extLst>
      <p:ext uri="{BB962C8B-B14F-4D97-AF65-F5344CB8AC3E}">
        <p14:creationId xmlns:p14="http://schemas.microsoft.com/office/powerpoint/2010/main" val="3321348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0" y="12569"/>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a:solidFill>
                  <a:srgbClr val="3333FF"/>
                </a:solidFill>
                <a:latin typeface="Times New Roman" panose="02020603050405020304" pitchFamily="18" charset="0"/>
                <a:cs typeface="Times New Roman" panose="02020603050405020304" pitchFamily="18" charset="0"/>
              </a:rPr>
              <a:t>Kinetics Class #2</a:t>
            </a:r>
          </a:p>
          <a:p>
            <a:pPr eaLnBrk="1" hangingPunct="1">
              <a:spcBef>
                <a:spcPct val="0"/>
              </a:spcBef>
              <a:buFontTx/>
              <a:buNone/>
            </a:pPr>
            <a:endParaRPr lang="en-US" altLang="en-US" sz="3600" dirty="0">
              <a:solidFill>
                <a:srgbClr val="3333FF"/>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3600" dirty="0">
                <a:solidFill>
                  <a:srgbClr val="3333FF"/>
                </a:solidFill>
                <a:latin typeface="Times New Roman" panose="02020603050405020304" pitchFamily="18" charset="0"/>
                <a:cs typeface="Times New Roman" panose="02020603050405020304" pitchFamily="18" charset="0"/>
              </a:rPr>
              <a:t>Objective:  </a:t>
            </a:r>
            <a:r>
              <a:rPr lang="en-US" altLang="en-US" sz="3600" dirty="0">
                <a:latin typeface="Times New Roman" panose="02020603050405020304" pitchFamily="18" charset="0"/>
                <a:cs typeface="Times New Roman" panose="02020603050405020304" pitchFamily="18" charset="0"/>
              </a:rPr>
              <a:t>Potential Energy Diagrams</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are the graphs that show the flow of energy through chemical reactions.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They come in 2 flavors,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exothermic and endothermic.  </a:t>
            </a:r>
          </a:p>
          <a:p>
            <a:pPr eaLnBrk="1" hangingPunct="1">
              <a:spcBef>
                <a:spcPct val="0"/>
              </a:spcBef>
              <a:buFontTx/>
              <a:buNone/>
            </a:pPr>
            <a:endParaRPr lang="en-US" altLang="en-US" sz="2800" dirty="0">
              <a:solidFill>
                <a:srgbClr val="3333FF"/>
              </a:solidFill>
            </a:endParaRPr>
          </a:p>
        </p:txBody>
      </p:sp>
      <p:pic>
        <p:nvPicPr>
          <p:cNvPr id="4098" name="Picture 2">
            <a:extLst>
              <a:ext uri="{FF2B5EF4-FFF2-40B4-BE49-F238E27FC236}">
                <a16:creationId xmlns:a16="http://schemas.microsoft.com/office/drawing/2014/main" id="{F9794ED0-D18A-6DFD-E708-EF14C2E170C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48400" y="2438400"/>
            <a:ext cx="29718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FE3A6-0FD4-83EF-D8D4-B93951753C29}"/>
              </a:ext>
            </a:extLst>
          </p:cNvPr>
          <p:cNvSpPr txBox="1">
            <a:spLocks noChangeArrowheads="1"/>
          </p:cNvSpPr>
          <p:nvPr/>
        </p:nvSpPr>
        <p:spPr bwMode="auto">
          <a:xfrm>
            <a:off x="-13355" y="0"/>
            <a:ext cx="91440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3600" dirty="0">
                <a:solidFill>
                  <a:srgbClr val="FF0000"/>
                </a:solidFill>
              </a:rPr>
              <a:t>40.  The Law of Conservation of Energy</a:t>
            </a:r>
            <a:br>
              <a:rPr lang="en-US" altLang="en-US" sz="3600" dirty="0">
                <a:solidFill>
                  <a:srgbClr val="FF0000"/>
                </a:solidFill>
              </a:rPr>
            </a:br>
            <a:endParaRPr lang="en-US" altLang="en-US" sz="3600" dirty="0">
              <a:solidFill>
                <a:srgbClr val="FF0000"/>
              </a:solidFill>
            </a:endParaRPr>
          </a:p>
          <a:p>
            <a:pPr algn="ctr" eaLnBrk="1" hangingPunct="1">
              <a:spcBef>
                <a:spcPct val="0"/>
              </a:spcBef>
              <a:buNone/>
            </a:pPr>
            <a:br>
              <a:rPr lang="en-US" altLang="en-US" sz="3600" dirty="0">
                <a:solidFill>
                  <a:srgbClr val="FF0000"/>
                </a:solidFill>
              </a:rPr>
            </a:br>
            <a:r>
              <a:rPr lang="en-US" altLang="en-US" sz="4800" b="1" i="1" dirty="0">
                <a:solidFill>
                  <a:srgbClr val="FF0000"/>
                </a:solidFill>
              </a:rPr>
              <a:t>Energy cannot be created </a:t>
            </a:r>
            <a:br>
              <a:rPr lang="en-US" altLang="en-US" sz="4800" b="1" i="1" dirty="0">
                <a:solidFill>
                  <a:srgbClr val="FF0000"/>
                </a:solidFill>
              </a:rPr>
            </a:br>
            <a:r>
              <a:rPr lang="en-US" altLang="en-US" sz="4800" b="1" i="1" dirty="0">
                <a:solidFill>
                  <a:srgbClr val="FF0000"/>
                </a:solidFill>
              </a:rPr>
              <a:t>or destroyed in </a:t>
            </a:r>
            <a:br>
              <a:rPr lang="en-US" altLang="en-US" sz="4800" b="1" i="1" dirty="0">
                <a:solidFill>
                  <a:srgbClr val="FF0000"/>
                </a:solidFill>
              </a:rPr>
            </a:br>
            <a:r>
              <a:rPr lang="en-US" altLang="en-US" sz="4800" b="1" i="1" dirty="0">
                <a:solidFill>
                  <a:srgbClr val="FF0000"/>
                </a:solidFill>
              </a:rPr>
              <a:t>a chemical reaction or </a:t>
            </a:r>
            <a:br>
              <a:rPr lang="en-US" altLang="en-US" sz="4800" b="1" i="1" dirty="0">
                <a:solidFill>
                  <a:srgbClr val="FF0000"/>
                </a:solidFill>
              </a:rPr>
            </a:br>
            <a:r>
              <a:rPr lang="en-US" altLang="en-US" sz="4800" b="1" i="1" dirty="0">
                <a:solidFill>
                  <a:srgbClr val="FF0000"/>
                </a:solidFill>
              </a:rPr>
              <a:t>a physical change, </a:t>
            </a:r>
            <a:br>
              <a:rPr lang="en-US" altLang="en-US" sz="4800" b="1" i="1" dirty="0">
                <a:solidFill>
                  <a:srgbClr val="FF0000"/>
                </a:solidFill>
              </a:rPr>
            </a:br>
            <a:r>
              <a:rPr lang="en-US" altLang="en-US" sz="4800" b="1" i="1" dirty="0">
                <a:solidFill>
                  <a:srgbClr val="FF0000"/>
                </a:solidFill>
              </a:rPr>
              <a:t>but it can be transferred.  </a:t>
            </a:r>
            <a:endParaRPr lang="en-US" altLang="en-US" sz="5400" b="1" i="1" dirty="0">
              <a:solidFill>
                <a:srgbClr val="FF0000"/>
              </a:solidFill>
            </a:endParaRPr>
          </a:p>
          <a:p>
            <a:pPr eaLnBrk="1" hangingPunct="1">
              <a:spcBef>
                <a:spcPct val="0"/>
              </a:spcBef>
              <a:buFontTx/>
              <a:buNone/>
            </a:pPr>
            <a:r>
              <a:rPr lang="en-US" altLang="en-US" sz="3600" dirty="0">
                <a:solidFill>
                  <a:srgbClr val="FF0000"/>
                </a:solidFill>
              </a:rPr>
              <a:t> </a:t>
            </a: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2638003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0" y="12569"/>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41.  Potential energy diagrams</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a:t>
            </a:r>
            <a:r>
              <a:rPr lang="en-US" altLang="en-US" u="sng" dirty="0">
                <a:latin typeface="Times New Roman" panose="02020603050405020304" pitchFamily="18" charset="0"/>
                <a:cs typeface="Times New Roman" panose="02020603050405020304" pitchFamily="18" charset="0"/>
              </a:rPr>
              <a:t>show the flow of energy in a chemical reaction,</a:t>
            </a:r>
            <a:br>
              <a:rPr lang="en-US" altLang="en-US" u="sng"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from start to finish.  </a:t>
            </a:r>
            <a:endParaRPr lang="en-US" altLang="en-US" sz="2800" dirty="0">
              <a:solidFill>
                <a:srgbClr val="3333FF"/>
              </a:solidFill>
            </a:endParaRPr>
          </a:p>
        </p:txBody>
      </p:sp>
    </p:spTree>
    <p:extLst>
      <p:ext uri="{BB962C8B-B14F-4D97-AF65-F5344CB8AC3E}">
        <p14:creationId xmlns:p14="http://schemas.microsoft.com/office/powerpoint/2010/main" val="454260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0" y="-1119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42.  Draw the potential energy diagram showing the combustion of CH</a:t>
            </a:r>
            <a:r>
              <a:rPr lang="en-US" altLang="en-US" sz="2400" baseline="-25000" dirty="0">
                <a:solidFill>
                  <a:srgbClr val="000000"/>
                </a:solidFill>
                <a:latin typeface="Times New Roman" panose="02020603050405020304" pitchFamily="18" charset="0"/>
                <a:cs typeface="Times New Roman" panose="02020603050405020304" pitchFamily="18" charset="0"/>
              </a:rPr>
              <a:t>4</a:t>
            </a:r>
          </a:p>
        </p:txBody>
      </p:sp>
      <p:sp>
        <p:nvSpPr>
          <p:cNvPr id="71683" name="Line 5"/>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4" name="Line 6"/>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5" name="Text Box 7"/>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1686" name="Text Box 8"/>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1687" name="Line 9"/>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8" name="Line 10"/>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9" name="Text Box 11"/>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1690" name="Text Box 12"/>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1691" name="Line 13"/>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2" name="Text Box 14"/>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1693" name="Text Box 15"/>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3"/>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7" name="Line 4"/>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08" name="Text Box 5"/>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2709" name="Text Box 6"/>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2710" name="Line 7"/>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Line 8"/>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2" name="Text Box 9"/>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2713" name="Text Box 10"/>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2714" name="Line 11"/>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5" name="Text Box 12"/>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2717" name="Line 14"/>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Text Box 15"/>
          <p:cNvSpPr txBox="1">
            <a:spLocks noChangeArrowheads="1"/>
          </p:cNvSpPr>
          <p:nvPr/>
        </p:nvSpPr>
        <p:spPr bwMode="auto">
          <a:xfrm>
            <a:off x="-1" y="0"/>
            <a:ext cx="9143997" cy="646331"/>
          </a:xfrm>
          <a:prstGeom prst="rect">
            <a:avLst/>
          </a:prstGeom>
          <a:solidFill>
            <a:srgbClr val="FFFFCC"/>
          </a:solidFill>
          <a:ln w="38100">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The reactants, in this case methane and oxygen, have some potential to explode.  </a:t>
            </a:r>
            <a:br>
              <a:rPr lang="en-US" altLang="en-US" sz="1800" dirty="0">
                <a:solidFill>
                  <a:srgbClr val="000000"/>
                </a:solidFill>
              </a:rPr>
            </a:br>
            <a:r>
              <a:rPr lang="en-US" altLang="en-US" sz="1800" dirty="0">
                <a:solidFill>
                  <a:srgbClr val="000000"/>
                </a:solidFill>
              </a:rPr>
              <a:t>This “energy” is known, but we don’t know it in high school chem.</a:t>
            </a:r>
          </a:p>
        </p:txBody>
      </p:sp>
      <p:sp>
        <p:nvSpPr>
          <p:cNvPr id="2" name="Text Box 15">
            <a:extLst>
              <a:ext uri="{FF2B5EF4-FFF2-40B4-BE49-F238E27FC236}">
                <a16:creationId xmlns:a16="http://schemas.microsoft.com/office/drawing/2014/main" id="{02C0AD24-5244-7F6B-D4F1-A9E2094F21BB}"/>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1"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2"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3733"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3734"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5"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3737"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3738"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9"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3741"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Text Box 14"/>
          <p:cNvSpPr txBox="1">
            <a:spLocks noChangeArrowheads="1"/>
          </p:cNvSpPr>
          <p:nvPr/>
        </p:nvSpPr>
        <p:spPr bwMode="auto">
          <a:xfrm>
            <a:off x="26708" y="20425"/>
            <a:ext cx="9117289" cy="92333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latin typeface="Comic Sans MS" pitchFamily="66" charset="0"/>
              </a:rPr>
              <a:t>You can carry around your methane and oxygen all day relatively safely.  As long as you don’t add some heat, the explosion won’t happen.  To react, the particles need to collide with sufficient energy and proper orientation.  They don’t have that yet.</a:t>
            </a:r>
          </a:p>
        </p:txBody>
      </p:sp>
      <p:sp>
        <p:nvSpPr>
          <p:cNvPr id="2" name="Text Box 15">
            <a:extLst>
              <a:ext uri="{FF2B5EF4-FFF2-40B4-BE49-F238E27FC236}">
                <a16:creationId xmlns:a16="http://schemas.microsoft.com/office/drawing/2014/main" id="{F4BD6C12-84A1-C675-2E35-F53BE6E06E9A}"/>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2"/>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5"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6"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4757"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4758"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4761"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4762"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3"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4765"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Text Box 14"/>
          <p:cNvSpPr txBox="1">
            <a:spLocks noChangeArrowheads="1"/>
          </p:cNvSpPr>
          <p:nvPr/>
        </p:nvSpPr>
        <p:spPr bwMode="auto">
          <a:xfrm>
            <a:off x="-1" y="0"/>
            <a:ext cx="9143997" cy="784830"/>
          </a:xfrm>
          <a:prstGeom prst="rect">
            <a:avLst/>
          </a:prstGeom>
          <a:solidFill>
            <a:srgbClr val="FFFFCC"/>
          </a:solidFill>
          <a:ln w="38100">
            <a:solidFill>
              <a:srgbClr val="3333FF"/>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latin typeface="Comic Sans MS" pitchFamily="66" charset="0"/>
              </a:rPr>
              <a:t>If we begin to warm the reactants up (with some heat) this is what happens…</a:t>
            </a:r>
          </a:p>
          <a:p>
            <a:pPr eaLnBrk="1" hangingPunct="1">
              <a:spcBef>
                <a:spcPct val="50000"/>
              </a:spcBef>
              <a:buFontTx/>
              <a:buNone/>
            </a:pPr>
            <a:r>
              <a:rPr lang="en-US" altLang="en-US" sz="1800" dirty="0">
                <a:solidFill>
                  <a:srgbClr val="000000"/>
                </a:solidFill>
                <a:latin typeface="Comic Sans MS" pitchFamily="66" charset="0"/>
              </a:rPr>
              <a:t>Dangerous, but no kaboom yet…</a:t>
            </a:r>
          </a:p>
        </p:txBody>
      </p:sp>
      <p:sp>
        <p:nvSpPr>
          <p:cNvPr id="74767" name="Oval 16"/>
          <p:cNvSpPr>
            <a:spLocks noChangeArrowheads="1"/>
          </p:cNvSpPr>
          <p:nvPr/>
        </p:nvSpPr>
        <p:spPr bwMode="auto">
          <a:xfrm>
            <a:off x="3810000" y="2286000"/>
            <a:ext cx="12192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4768" name="Text Box 17"/>
          <p:cNvSpPr txBox="1">
            <a:spLocks noChangeArrowheads="1"/>
          </p:cNvSpPr>
          <p:nvPr/>
        </p:nvSpPr>
        <p:spPr bwMode="auto">
          <a:xfrm>
            <a:off x="4267200" y="2209800"/>
            <a:ext cx="1219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4769" name="Text Box 18"/>
          <p:cNvSpPr txBox="1">
            <a:spLocks noChangeArrowheads="1"/>
          </p:cNvSpPr>
          <p:nvPr/>
        </p:nvSpPr>
        <p:spPr bwMode="auto">
          <a:xfrm>
            <a:off x="3733800" y="3200400"/>
            <a:ext cx="1143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4770" name="Line 19"/>
          <p:cNvSpPr>
            <a:spLocks noChangeShapeType="1"/>
          </p:cNvSpPr>
          <p:nvPr/>
        </p:nvSpPr>
        <p:spPr bwMode="auto">
          <a:xfrm>
            <a:off x="3657600" y="32004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15">
            <a:extLst>
              <a:ext uri="{FF2B5EF4-FFF2-40B4-BE49-F238E27FC236}">
                <a16:creationId xmlns:a16="http://schemas.microsoft.com/office/drawing/2014/main" id="{CDE67983-1F99-9E2B-2ECB-BEA3A42FC914}"/>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5</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Kinetics is the part of chemistry that studies the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RATES of REACTION</a:t>
            </a:r>
            <a:b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952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79"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0"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5781"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5782"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3"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4"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5785"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5786"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7"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5789"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Text Box 14"/>
          <p:cNvSpPr txBox="1">
            <a:spLocks noChangeArrowheads="1"/>
          </p:cNvSpPr>
          <p:nvPr/>
        </p:nvSpPr>
        <p:spPr bwMode="auto">
          <a:xfrm>
            <a:off x="-1" y="0"/>
            <a:ext cx="9143999" cy="923330"/>
          </a:xfrm>
          <a:prstGeom prst="rect">
            <a:avLst/>
          </a:prstGeom>
          <a:solidFill>
            <a:srgbClr val="FFFF66"/>
          </a:solidFill>
          <a:ln w="38100">
            <a:solidFill>
              <a:schemeClr val="tx1"/>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latin typeface="Comic Sans MS" pitchFamily="66" charset="0"/>
              </a:rPr>
              <a:t>Here we are literally at the “point of no return” – the TOP.  Here the reaction can’t help but to go forward.  It’s like being at the very top of the roller coaster as it crests the top of the first big hill!</a:t>
            </a:r>
          </a:p>
        </p:txBody>
      </p:sp>
      <p:sp>
        <p:nvSpPr>
          <p:cNvPr id="75791" name="Oval 15"/>
          <p:cNvSpPr>
            <a:spLocks noChangeArrowheads="1"/>
          </p:cNvSpPr>
          <p:nvPr/>
        </p:nvSpPr>
        <p:spPr bwMode="auto">
          <a:xfrm>
            <a:off x="3810000" y="2286000"/>
            <a:ext cx="12192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5792" name="Text Box 16"/>
          <p:cNvSpPr txBox="1">
            <a:spLocks noChangeArrowheads="1"/>
          </p:cNvSpPr>
          <p:nvPr/>
        </p:nvSpPr>
        <p:spPr bwMode="auto">
          <a:xfrm>
            <a:off x="4267200" y="2438400"/>
            <a:ext cx="1219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5793" name="Text Box 17"/>
          <p:cNvSpPr txBox="1">
            <a:spLocks noChangeArrowheads="1"/>
          </p:cNvSpPr>
          <p:nvPr/>
        </p:nvSpPr>
        <p:spPr bwMode="auto">
          <a:xfrm>
            <a:off x="3733800" y="3200400"/>
            <a:ext cx="1143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5794" name="Line 18"/>
          <p:cNvSpPr>
            <a:spLocks noChangeShapeType="1"/>
          </p:cNvSpPr>
          <p:nvPr/>
        </p:nvSpPr>
        <p:spPr bwMode="auto">
          <a:xfrm>
            <a:off x="3657600" y="32004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5" name="Text Box 19"/>
          <p:cNvSpPr txBox="1">
            <a:spLocks noChangeArrowheads="1"/>
          </p:cNvSpPr>
          <p:nvPr/>
        </p:nvSpPr>
        <p:spPr bwMode="auto">
          <a:xfrm>
            <a:off x="4419600" y="2057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2" name="Text Box 15">
            <a:extLst>
              <a:ext uri="{FF2B5EF4-FFF2-40B4-BE49-F238E27FC236}">
                <a16:creationId xmlns:a16="http://schemas.microsoft.com/office/drawing/2014/main" id="{D16C5C43-4A34-B542-6950-0E76E8BD2F6D}"/>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2"/>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3"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4"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6805"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6806"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6809"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6810"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1"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6813"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Text Box 14"/>
          <p:cNvSpPr txBox="1">
            <a:spLocks noChangeArrowheads="1"/>
          </p:cNvSpPr>
          <p:nvPr/>
        </p:nvSpPr>
        <p:spPr bwMode="auto">
          <a:xfrm>
            <a:off x="-1" y="0"/>
            <a:ext cx="9143997" cy="923330"/>
          </a:xfrm>
          <a:prstGeom prst="rect">
            <a:avLst/>
          </a:prstGeom>
          <a:solidFill>
            <a:srgbClr val="FFFF66"/>
          </a:solidFill>
          <a:ln w="38100">
            <a:solidFill>
              <a:srgbClr val="3333FF"/>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At this point the kaboom has started, we’ve ADDED the activation energy to START the reaction, and the reaction has “paid back” this start up energy.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Times New Roman" panose="02020603050405020304" pitchFamily="18" charset="0"/>
                <a:cs typeface="Times New Roman" panose="02020603050405020304" pitchFamily="18" charset="0"/>
              </a:rPr>
              <a:t>We’re back to where we started from an energy point of view, but, we’re not able to stop yet.  </a:t>
            </a:r>
          </a:p>
        </p:txBody>
      </p:sp>
      <p:sp>
        <p:nvSpPr>
          <p:cNvPr id="76815" name="Oval 15"/>
          <p:cNvSpPr>
            <a:spLocks noChangeArrowheads="1"/>
          </p:cNvSpPr>
          <p:nvPr/>
        </p:nvSpPr>
        <p:spPr bwMode="auto">
          <a:xfrm>
            <a:off x="3810000" y="2286000"/>
            <a:ext cx="15240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6816" name="Text Box 16"/>
          <p:cNvSpPr txBox="1">
            <a:spLocks noChangeArrowheads="1"/>
          </p:cNvSpPr>
          <p:nvPr/>
        </p:nvSpPr>
        <p:spPr bwMode="auto">
          <a:xfrm>
            <a:off x="4267200" y="2438400"/>
            <a:ext cx="457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6817" name="Text Box 17"/>
          <p:cNvSpPr txBox="1">
            <a:spLocks noChangeArrowheads="1"/>
          </p:cNvSpPr>
          <p:nvPr/>
        </p:nvSpPr>
        <p:spPr bwMode="auto">
          <a:xfrm>
            <a:off x="3733800" y="3200400"/>
            <a:ext cx="1143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6818" name="Line 18"/>
          <p:cNvSpPr>
            <a:spLocks noChangeShapeType="1"/>
          </p:cNvSpPr>
          <p:nvPr/>
        </p:nvSpPr>
        <p:spPr bwMode="auto">
          <a:xfrm>
            <a:off x="3657600" y="32004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9" name="Text Box 19"/>
          <p:cNvSpPr txBox="1">
            <a:spLocks noChangeArrowheads="1"/>
          </p:cNvSpPr>
          <p:nvPr/>
        </p:nvSpPr>
        <p:spPr bwMode="auto">
          <a:xfrm>
            <a:off x="3886200" y="3200400"/>
            <a:ext cx="1295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6820" name="Text Box 21"/>
          <p:cNvSpPr txBox="1">
            <a:spLocks noChangeArrowheads="1"/>
          </p:cNvSpPr>
          <p:nvPr/>
        </p:nvSpPr>
        <p:spPr bwMode="auto">
          <a:xfrm>
            <a:off x="5181600" y="2895600"/>
            <a:ext cx="381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6821" name="Line 22"/>
          <p:cNvSpPr>
            <a:spLocks noChangeShapeType="1"/>
          </p:cNvSpPr>
          <p:nvPr/>
        </p:nvSpPr>
        <p:spPr bwMode="auto">
          <a:xfrm>
            <a:off x="5291136" y="2854324"/>
            <a:ext cx="157164" cy="5746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0" name="Straight Arrow Connector 9"/>
          <p:cNvCxnSpPr>
            <a:stCxn id="76819" idx="0"/>
          </p:cNvCxnSpPr>
          <p:nvPr/>
        </p:nvCxnSpPr>
        <p:spPr>
          <a:xfrm flipV="1">
            <a:off x="4533900" y="2305050"/>
            <a:ext cx="14288" cy="895350"/>
          </a:xfrm>
          <a:prstGeom prst="straightConnector1">
            <a:avLst/>
          </a:prstGeom>
          <a:ln>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6823" name="TextBox 11"/>
          <p:cNvSpPr txBox="1">
            <a:spLocks noChangeArrowheads="1"/>
          </p:cNvSpPr>
          <p:nvPr/>
        </p:nvSpPr>
        <p:spPr bwMode="auto">
          <a:xfrm>
            <a:off x="4541044" y="2543658"/>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99"/>
                </a:solidFill>
              </a:rPr>
              <a:t>AE</a:t>
            </a:r>
          </a:p>
        </p:txBody>
      </p:sp>
      <p:sp>
        <p:nvSpPr>
          <p:cNvPr id="2" name="Text Box 15">
            <a:extLst>
              <a:ext uri="{FF2B5EF4-FFF2-40B4-BE49-F238E27FC236}">
                <a16:creationId xmlns:a16="http://schemas.microsoft.com/office/drawing/2014/main" id="{13C570EE-8BB2-2140-8B1B-A884EC0D7CAC}"/>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flipV="1">
            <a:off x="2057400" y="1447800"/>
            <a:ext cx="0" cy="39624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7"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28"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7829"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7830"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1"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7833"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7834"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5"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7837"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Text Box 14"/>
          <p:cNvSpPr txBox="1">
            <a:spLocks noChangeArrowheads="1"/>
          </p:cNvSpPr>
          <p:nvPr/>
        </p:nvSpPr>
        <p:spPr bwMode="auto">
          <a:xfrm>
            <a:off x="-1" y="0"/>
            <a:ext cx="9143997" cy="646331"/>
          </a:xfrm>
          <a:prstGeom prst="rect">
            <a:avLst/>
          </a:prstGeom>
          <a:solidFill>
            <a:srgbClr val="FFFFCC"/>
          </a:solidFill>
          <a:ln w="38100">
            <a:solidFill>
              <a:srgbClr val="7030A0"/>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latin typeface="Comic Sans MS" pitchFamily="66" charset="0"/>
              </a:rPr>
              <a:t>The kaboom keeps happening, the reaction releases all the heat it has to.  </a:t>
            </a:r>
            <a:br>
              <a:rPr lang="en-US" altLang="en-US" sz="1800" dirty="0">
                <a:solidFill>
                  <a:srgbClr val="000000"/>
                </a:solidFill>
                <a:latin typeface="Comic Sans MS" pitchFamily="66" charset="0"/>
              </a:rPr>
            </a:br>
            <a:r>
              <a:rPr lang="en-US" altLang="en-US" sz="1800" dirty="0">
                <a:solidFill>
                  <a:srgbClr val="000000"/>
                </a:solidFill>
                <a:latin typeface="Comic Sans MS" pitchFamily="66" charset="0"/>
              </a:rPr>
              <a:t>The products form and they are dull, dull, dull (from an energy point of view).</a:t>
            </a:r>
          </a:p>
        </p:txBody>
      </p:sp>
      <p:sp>
        <p:nvSpPr>
          <p:cNvPr id="77839" name="Oval 15"/>
          <p:cNvSpPr>
            <a:spLocks noChangeArrowheads="1"/>
          </p:cNvSpPr>
          <p:nvPr/>
        </p:nvSpPr>
        <p:spPr bwMode="auto">
          <a:xfrm>
            <a:off x="3810000" y="2286000"/>
            <a:ext cx="15240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7840" name="Text Box 16"/>
          <p:cNvSpPr txBox="1">
            <a:spLocks noChangeArrowheads="1"/>
          </p:cNvSpPr>
          <p:nvPr/>
        </p:nvSpPr>
        <p:spPr bwMode="auto">
          <a:xfrm>
            <a:off x="4267200" y="2438400"/>
            <a:ext cx="457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7841" name="Text Box 17"/>
          <p:cNvSpPr txBox="1">
            <a:spLocks noChangeArrowheads="1"/>
          </p:cNvSpPr>
          <p:nvPr/>
        </p:nvSpPr>
        <p:spPr bwMode="auto">
          <a:xfrm>
            <a:off x="3733800" y="3200400"/>
            <a:ext cx="1143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7842" name="Line 18"/>
          <p:cNvSpPr>
            <a:spLocks noChangeShapeType="1"/>
          </p:cNvSpPr>
          <p:nvPr/>
        </p:nvSpPr>
        <p:spPr bwMode="auto">
          <a:xfrm>
            <a:off x="3657600" y="32004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3" name="Text Box 19"/>
          <p:cNvSpPr txBox="1">
            <a:spLocks noChangeArrowheads="1"/>
          </p:cNvSpPr>
          <p:nvPr/>
        </p:nvSpPr>
        <p:spPr bwMode="auto">
          <a:xfrm>
            <a:off x="3886200" y="3259138"/>
            <a:ext cx="1295400" cy="779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7844" name="Text Box 20"/>
          <p:cNvSpPr txBox="1">
            <a:spLocks noChangeArrowheads="1"/>
          </p:cNvSpPr>
          <p:nvPr/>
        </p:nvSpPr>
        <p:spPr bwMode="auto">
          <a:xfrm>
            <a:off x="5181600" y="2895600"/>
            <a:ext cx="381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7845" name="Line 21"/>
          <p:cNvSpPr>
            <a:spLocks noChangeShapeType="1"/>
          </p:cNvSpPr>
          <p:nvPr/>
        </p:nvSpPr>
        <p:spPr bwMode="auto">
          <a:xfrm>
            <a:off x="5257800" y="2768600"/>
            <a:ext cx="685800" cy="172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6" name="Line 22"/>
          <p:cNvSpPr>
            <a:spLocks noChangeShapeType="1"/>
          </p:cNvSpPr>
          <p:nvPr/>
        </p:nvSpPr>
        <p:spPr bwMode="auto">
          <a:xfrm>
            <a:off x="5943600" y="4495800"/>
            <a:ext cx="2362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4" name="Straight Arrow Connector 23">
            <a:extLst>
              <a:ext uri="{FF2B5EF4-FFF2-40B4-BE49-F238E27FC236}">
                <a16:creationId xmlns:a16="http://schemas.microsoft.com/office/drawing/2014/main" id="{3317E948-B4F1-4A9F-AA1F-2A7D7FB8A3BF}"/>
              </a:ext>
            </a:extLst>
          </p:cNvPr>
          <p:cNvCxnSpPr/>
          <p:nvPr/>
        </p:nvCxnSpPr>
        <p:spPr>
          <a:xfrm flipV="1">
            <a:off x="4533900" y="2305050"/>
            <a:ext cx="14288" cy="895350"/>
          </a:xfrm>
          <a:prstGeom prst="straightConnector1">
            <a:avLst/>
          </a:prstGeom>
          <a:ln>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5" name="TextBox 11">
            <a:extLst>
              <a:ext uri="{FF2B5EF4-FFF2-40B4-BE49-F238E27FC236}">
                <a16:creationId xmlns:a16="http://schemas.microsoft.com/office/drawing/2014/main" id="{418BBCB1-F388-4442-B37D-4CFE94DA40A9}"/>
              </a:ext>
            </a:extLst>
          </p:cNvPr>
          <p:cNvSpPr txBox="1">
            <a:spLocks noChangeArrowheads="1"/>
          </p:cNvSpPr>
          <p:nvPr/>
        </p:nvSpPr>
        <p:spPr bwMode="auto">
          <a:xfrm>
            <a:off x="4541044" y="2543658"/>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99"/>
                </a:solidFill>
              </a:rPr>
              <a:t>AE</a:t>
            </a:r>
          </a:p>
        </p:txBody>
      </p:sp>
      <p:sp>
        <p:nvSpPr>
          <p:cNvPr id="2" name="Text Box 15">
            <a:extLst>
              <a:ext uri="{FF2B5EF4-FFF2-40B4-BE49-F238E27FC236}">
                <a16:creationId xmlns:a16="http://schemas.microsoft.com/office/drawing/2014/main" id="{C7E17A86-9AA3-3864-4021-7383D57A7C4A}"/>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flipV="1">
            <a:off x="2057400" y="1905000"/>
            <a:ext cx="0" cy="3505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1" name="Line 3"/>
          <p:cNvSpPr>
            <a:spLocks noChangeShapeType="1"/>
          </p:cNvSpPr>
          <p:nvPr/>
        </p:nvSpPr>
        <p:spPr bwMode="auto">
          <a:xfrm>
            <a:off x="2057400" y="54102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p:cNvSpPr txBox="1">
            <a:spLocks noChangeArrowheads="1"/>
          </p:cNvSpPr>
          <p:nvPr/>
        </p:nvSpPr>
        <p:spPr bwMode="auto">
          <a:xfrm>
            <a:off x="533400" y="25146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8853" name="Text Box 5"/>
          <p:cNvSpPr txBox="1">
            <a:spLocks noChangeArrowheads="1"/>
          </p:cNvSpPr>
          <p:nvPr/>
        </p:nvSpPr>
        <p:spPr bwMode="auto">
          <a:xfrm>
            <a:off x="2286000" y="57912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8854" name="Line 6"/>
          <p:cNvSpPr>
            <a:spLocks noChangeShapeType="1"/>
          </p:cNvSpPr>
          <p:nvPr/>
        </p:nvSpPr>
        <p:spPr bwMode="auto">
          <a:xfrm>
            <a:off x="2057400" y="5410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5" name="Line 7"/>
          <p:cNvSpPr>
            <a:spLocks noChangeShapeType="1"/>
          </p:cNvSpPr>
          <p:nvPr/>
        </p:nvSpPr>
        <p:spPr bwMode="auto">
          <a:xfrm>
            <a:off x="8382000" y="5410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6" name="Text Box 8"/>
          <p:cNvSpPr txBox="1">
            <a:spLocks noChangeArrowheads="1"/>
          </p:cNvSpPr>
          <p:nvPr/>
        </p:nvSpPr>
        <p:spPr bwMode="auto">
          <a:xfrm>
            <a:off x="1600200" y="57150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Time </a:t>
            </a:r>
            <a:br>
              <a:rPr lang="en-US" altLang="en-US" sz="1800">
                <a:solidFill>
                  <a:srgbClr val="000000"/>
                </a:solidFill>
              </a:rPr>
            </a:br>
            <a:r>
              <a:rPr lang="en-US" altLang="en-US" sz="1800">
                <a:solidFill>
                  <a:srgbClr val="000000"/>
                </a:solidFill>
              </a:rPr>
              <a:t>zero</a:t>
            </a:r>
          </a:p>
        </p:txBody>
      </p:sp>
      <p:sp>
        <p:nvSpPr>
          <p:cNvPr id="78857" name="Text Box 9"/>
          <p:cNvSpPr txBox="1">
            <a:spLocks noChangeArrowheads="1"/>
          </p:cNvSpPr>
          <p:nvPr/>
        </p:nvSpPr>
        <p:spPr bwMode="auto">
          <a:xfrm>
            <a:off x="7696200" y="57912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8858" name="Line 10"/>
          <p:cNvSpPr>
            <a:spLocks noChangeShapeType="1"/>
          </p:cNvSpPr>
          <p:nvPr/>
        </p:nvSpPr>
        <p:spPr bwMode="auto">
          <a:xfrm flipH="1">
            <a:off x="1676400" y="541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9" name="Text Box 11"/>
          <p:cNvSpPr txBox="1">
            <a:spLocks noChangeArrowheads="1"/>
          </p:cNvSpPr>
          <p:nvPr/>
        </p:nvSpPr>
        <p:spPr bwMode="auto">
          <a:xfrm>
            <a:off x="1066800" y="51816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8861" name="Line 13"/>
          <p:cNvSpPr>
            <a:spLocks noChangeShapeType="1"/>
          </p:cNvSpPr>
          <p:nvPr/>
        </p:nvSpPr>
        <p:spPr bwMode="auto">
          <a:xfrm>
            <a:off x="2057400" y="32004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Text Box 14"/>
          <p:cNvSpPr txBox="1">
            <a:spLocks noChangeArrowheads="1"/>
          </p:cNvSpPr>
          <p:nvPr/>
        </p:nvSpPr>
        <p:spPr bwMode="auto">
          <a:xfrm>
            <a:off x="0" y="0"/>
            <a:ext cx="9144000" cy="1261884"/>
          </a:xfrm>
          <a:prstGeom prst="rect">
            <a:avLst/>
          </a:prstGeom>
          <a:solidFill>
            <a:srgbClr val="FFFFCC"/>
          </a:solidFill>
          <a:ln w="38100">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0"/>
                </a:solidFill>
                <a:latin typeface="Times New Roman" panose="02020603050405020304" pitchFamily="18" charset="0"/>
                <a:cs typeface="Times New Roman" panose="02020603050405020304" pitchFamily="18" charset="0"/>
              </a:rPr>
              <a:t>The products, water &amp; CO</a:t>
            </a:r>
            <a:r>
              <a:rPr lang="en-US" altLang="en-US" sz="1800" baseline="-25000" dirty="0">
                <a:solidFill>
                  <a:srgbClr val="000000"/>
                </a:solidFill>
                <a:latin typeface="Times New Roman" panose="02020603050405020304" pitchFamily="18" charset="0"/>
                <a:cs typeface="Times New Roman" panose="02020603050405020304" pitchFamily="18" charset="0"/>
              </a:rPr>
              <a:t>2</a:t>
            </a:r>
            <a:r>
              <a:rPr lang="en-US" altLang="en-US" sz="1800" dirty="0">
                <a:solidFill>
                  <a:srgbClr val="000000"/>
                </a:solidFill>
                <a:latin typeface="Times New Roman" panose="02020603050405020304" pitchFamily="18" charset="0"/>
                <a:cs typeface="Times New Roman" panose="02020603050405020304" pitchFamily="18" charset="0"/>
              </a:rPr>
              <a:t> are mostly unreactive.  They have low potential energy.  The reactants had a much greater potential energy.  </a:t>
            </a:r>
            <a:br>
              <a:rPr lang="en-US" altLang="en-US" sz="1800" dirty="0">
                <a:solidFill>
                  <a:srgbClr val="000000"/>
                </a:solidFill>
                <a:latin typeface="Times New Roman" panose="02020603050405020304" pitchFamily="18" charset="0"/>
                <a:cs typeface="Times New Roman" panose="02020603050405020304" pitchFamily="18" charset="0"/>
              </a:rPr>
            </a:br>
            <a:r>
              <a:rPr lang="en-US" altLang="en-US" sz="1800" dirty="0">
                <a:solidFill>
                  <a:srgbClr val="000000"/>
                </a:solidFill>
                <a:latin typeface="Comic Sans MS" pitchFamily="66" charset="0"/>
              </a:rPr>
              <a:t>       </a:t>
            </a:r>
            <a:r>
              <a:rPr lang="en-US" altLang="en-US" sz="2000" dirty="0">
                <a:solidFill>
                  <a:srgbClr val="000099"/>
                </a:solidFill>
                <a:latin typeface="Times New Roman" panose="02020603050405020304" pitchFamily="18" charset="0"/>
                <a:cs typeface="Times New Roman" panose="02020603050405020304" pitchFamily="18" charset="0"/>
              </a:rPr>
              <a:t>The difference between the PE reactants and PE products  = </a:t>
            </a:r>
            <a:r>
              <a:rPr lang="el-GR" altLang="en-US" sz="2000" dirty="0">
                <a:solidFill>
                  <a:srgbClr val="000099"/>
                </a:solidFill>
                <a:latin typeface="Times New Roman" panose="02020603050405020304" pitchFamily="18" charset="0"/>
                <a:cs typeface="Times New Roman" panose="02020603050405020304" pitchFamily="18" charset="0"/>
              </a:rPr>
              <a:t>Δ</a:t>
            </a:r>
            <a:r>
              <a:rPr lang="en-US" altLang="en-US" sz="2000" dirty="0">
                <a:solidFill>
                  <a:srgbClr val="000099"/>
                </a:solidFill>
                <a:latin typeface="Times New Roman" panose="02020603050405020304" pitchFamily="18" charset="0"/>
                <a:cs typeface="Times New Roman" panose="02020603050405020304" pitchFamily="18" charset="0"/>
              </a:rPr>
              <a:t>H.</a:t>
            </a:r>
            <a:br>
              <a:rPr lang="en-US" altLang="en-US" sz="2000" dirty="0">
                <a:solidFill>
                  <a:srgbClr val="000099"/>
                </a:solidFill>
                <a:latin typeface="Times New Roman" panose="02020603050405020304" pitchFamily="18" charset="0"/>
                <a:cs typeface="Times New Roman" panose="02020603050405020304" pitchFamily="18" charset="0"/>
              </a:rPr>
            </a:br>
            <a:r>
              <a:rPr lang="en-US" altLang="en-US" sz="2000" dirty="0">
                <a:solidFill>
                  <a:srgbClr val="000099"/>
                </a:solidFill>
                <a:latin typeface="Times New Roman" panose="02020603050405020304" pitchFamily="18" charset="0"/>
                <a:cs typeface="Times New Roman" panose="02020603050405020304" pitchFamily="18" charset="0"/>
              </a:rPr>
              <a:t>       The </a:t>
            </a:r>
            <a:r>
              <a:rPr lang="el-GR" altLang="en-US" sz="2000" dirty="0">
                <a:solidFill>
                  <a:srgbClr val="000099"/>
                </a:solidFill>
                <a:latin typeface="Times New Roman" panose="02020603050405020304" pitchFamily="18" charset="0"/>
                <a:cs typeface="Times New Roman" panose="02020603050405020304" pitchFamily="18" charset="0"/>
              </a:rPr>
              <a:t>Δ</a:t>
            </a:r>
            <a:r>
              <a:rPr lang="en-US" altLang="en-US" sz="2000" dirty="0">
                <a:solidFill>
                  <a:srgbClr val="000099"/>
                </a:solidFill>
                <a:latin typeface="Times New Roman" panose="02020603050405020304" pitchFamily="18" charset="0"/>
                <a:cs typeface="Times New Roman" panose="02020603050405020304" pitchFamily="18" charset="0"/>
              </a:rPr>
              <a:t>H is NEGATIVE because this is EXOTHERMIC.  </a:t>
            </a:r>
            <a:endParaRPr lang="el-GR" altLang="en-US" sz="2400" dirty="0">
              <a:solidFill>
                <a:srgbClr val="000099"/>
              </a:solidFill>
              <a:latin typeface="Times New Roman" panose="02020603050405020304" pitchFamily="18" charset="0"/>
              <a:cs typeface="Times New Roman" panose="02020603050405020304" pitchFamily="18" charset="0"/>
            </a:endParaRPr>
          </a:p>
        </p:txBody>
      </p:sp>
      <p:sp>
        <p:nvSpPr>
          <p:cNvPr id="78863" name="Oval 15"/>
          <p:cNvSpPr>
            <a:spLocks noChangeArrowheads="1"/>
          </p:cNvSpPr>
          <p:nvPr/>
        </p:nvSpPr>
        <p:spPr bwMode="auto">
          <a:xfrm>
            <a:off x="3809999" y="2286000"/>
            <a:ext cx="1600199"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8864" name="Text Box 16"/>
          <p:cNvSpPr txBox="1">
            <a:spLocks noChangeArrowheads="1"/>
          </p:cNvSpPr>
          <p:nvPr/>
        </p:nvSpPr>
        <p:spPr bwMode="auto">
          <a:xfrm>
            <a:off x="4267200" y="2438400"/>
            <a:ext cx="457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5" name="Text Box 17"/>
          <p:cNvSpPr txBox="1">
            <a:spLocks noChangeArrowheads="1"/>
          </p:cNvSpPr>
          <p:nvPr/>
        </p:nvSpPr>
        <p:spPr bwMode="auto">
          <a:xfrm>
            <a:off x="3733800" y="3200400"/>
            <a:ext cx="1447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6" name="Line 18"/>
          <p:cNvSpPr>
            <a:spLocks noChangeShapeType="1"/>
          </p:cNvSpPr>
          <p:nvPr/>
        </p:nvSpPr>
        <p:spPr bwMode="auto">
          <a:xfrm>
            <a:off x="3657600" y="32004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7" name="Text Box 19"/>
          <p:cNvSpPr txBox="1">
            <a:spLocks noChangeArrowheads="1"/>
          </p:cNvSpPr>
          <p:nvPr/>
        </p:nvSpPr>
        <p:spPr bwMode="auto">
          <a:xfrm>
            <a:off x="3886200" y="3200400"/>
            <a:ext cx="1295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8" name="Text Box 20"/>
          <p:cNvSpPr txBox="1">
            <a:spLocks noChangeArrowheads="1"/>
          </p:cNvSpPr>
          <p:nvPr/>
        </p:nvSpPr>
        <p:spPr bwMode="auto">
          <a:xfrm>
            <a:off x="5181600" y="2895600"/>
            <a:ext cx="381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9" name="Line 21"/>
          <p:cNvSpPr>
            <a:spLocks noChangeShapeType="1"/>
          </p:cNvSpPr>
          <p:nvPr/>
        </p:nvSpPr>
        <p:spPr bwMode="auto">
          <a:xfrm>
            <a:off x="5334000" y="2819400"/>
            <a:ext cx="68580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0" name="Line 22"/>
          <p:cNvSpPr>
            <a:spLocks noChangeShapeType="1"/>
          </p:cNvSpPr>
          <p:nvPr/>
        </p:nvSpPr>
        <p:spPr bwMode="auto">
          <a:xfrm>
            <a:off x="6019800" y="4495800"/>
            <a:ext cx="2362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1" name="Text Box 23"/>
          <p:cNvSpPr txBox="1">
            <a:spLocks noChangeArrowheads="1"/>
          </p:cNvSpPr>
          <p:nvPr/>
        </p:nvSpPr>
        <p:spPr bwMode="auto">
          <a:xfrm>
            <a:off x="2209800" y="28194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reactants</a:t>
            </a:r>
          </a:p>
        </p:txBody>
      </p:sp>
      <p:sp>
        <p:nvSpPr>
          <p:cNvPr id="78872" name="Text Box 24"/>
          <p:cNvSpPr txBox="1">
            <a:spLocks noChangeArrowheads="1"/>
          </p:cNvSpPr>
          <p:nvPr/>
        </p:nvSpPr>
        <p:spPr bwMode="auto">
          <a:xfrm>
            <a:off x="6400800" y="41148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products</a:t>
            </a:r>
          </a:p>
        </p:txBody>
      </p:sp>
      <p:sp>
        <p:nvSpPr>
          <p:cNvPr id="78873" name="Line 25"/>
          <p:cNvSpPr>
            <a:spLocks noChangeShapeType="1"/>
          </p:cNvSpPr>
          <p:nvPr/>
        </p:nvSpPr>
        <p:spPr bwMode="auto">
          <a:xfrm>
            <a:off x="3581400" y="3200400"/>
            <a:ext cx="0" cy="1295400"/>
          </a:xfrm>
          <a:prstGeom prst="line">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Text Box 27"/>
          <p:cNvSpPr txBox="1">
            <a:spLocks noChangeArrowheads="1"/>
          </p:cNvSpPr>
          <p:nvPr/>
        </p:nvSpPr>
        <p:spPr bwMode="auto">
          <a:xfrm>
            <a:off x="3733800" y="3733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99"/>
                </a:solidFill>
                <a:latin typeface="Verdana" pitchFamily="34" charset="0"/>
              </a:rPr>
              <a:t>-</a:t>
            </a:r>
            <a:r>
              <a:rPr lang="el-GR" altLang="en-US" sz="1800">
                <a:solidFill>
                  <a:srgbClr val="000099"/>
                </a:solidFill>
                <a:latin typeface="Verdana" pitchFamily="34" charset="0"/>
              </a:rPr>
              <a:t>Δ</a:t>
            </a:r>
            <a:r>
              <a:rPr lang="en-US" altLang="en-US" sz="1800">
                <a:solidFill>
                  <a:srgbClr val="000099"/>
                </a:solidFill>
                <a:latin typeface="Verdana" pitchFamily="34" charset="0"/>
              </a:rPr>
              <a:t>H</a:t>
            </a:r>
            <a:endParaRPr lang="el-GR" altLang="en-US" sz="1800">
              <a:solidFill>
                <a:srgbClr val="000099"/>
              </a:solidFill>
              <a:latin typeface="Verdana" pitchFamily="34" charset="0"/>
            </a:endParaRPr>
          </a:p>
        </p:txBody>
      </p:sp>
      <p:cxnSp>
        <p:nvCxnSpPr>
          <p:cNvPr id="28" name="Straight Arrow Connector 27">
            <a:extLst>
              <a:ext uri="{FF2B5EF4-FFF2-40B4-BE49-F238E27FC236}">
                <a16:creationId xmlns:a16="http://schemas.microsoft.com/office/drawing/2014/main" id="{07000A67-E443-4AF8-9302-A8BB9467FAB2}"/>
              </a:ext>
            </a:extLst>
          </p:cNvPr>
          <p:cNvCxnSpPr/>
          <p:nvPr/>
        </p:nvCxnSpPr>
        <p:spPr>
          <a:xfrm flipV="1">
            <a:off x="4564856" y="2305050"/>
            <a:ext cx="14288" cy="895350"/>
          </a:xfrm>
          <a:prstGeom prst="straightConnector1">
            <a:avLst/>
          </a:prstGeom>
          <a:ln>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TextBox 11">
            <a:extLst>
              <a:ext uri="{FF2B5EF4-FFF2-40B4-BE49-F238E27FC236}">
                <a16:creationId xmlns:a16="http://schemas.microsoft.com/office/drawing/2014/main" id="{D8960A0E-25E0-437C-A063-793CF5F223BB}"/>
              </a:ext>
            </a:extLst>
          </p:cNvPr>
          <p:cNvSpPr txBox="1">
            <a:spLocks noChangeArrowheads="1"/>
          </p:cNvSpPr>
          <p:nvPr/>
        </p:nvSpPr>
        <p:spPr bwMode="auto">
          <a:xfrm>
            <a:off x="4572000" y="2543658"/>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99"/>
                </a:solidFill>
              </a:rPr>
              <a:t>AE</a:t>
            </a:r>
          </a:p>
        </p:txBody>
      </p:sp>
      <p:sp>
        <p:nvSpPr>
          <p:cNvPr id="2" name="Text Box 15">
            <a:extLst>
              <a:ext uri="{FF2B5EF4-FFF2-40B4-BE49-F238E27FC236}">
                <a16:creationId xmlns:a16="http://schemas.microsoft.com/office/drawing/2014/main" id="{4B36B663-A334-B6AA-E690-521C79B727CF}"/>
              </a:ext>
            </a:extLst>
          </p:cNvPr>
          <p:cNvSpPr txBox="1">
            <a:spLocks noChangeArrowheads="1"/>
          </p:cNvSpPr>
          <p:nvPr/>
        </p:nvSpPr>
        <p:spPr bwMode="auto">
          <a:xfrm>
            <a:off x="2738120" y="1244460"/>
            <a:ext cx="563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Line 2"/>
          <p:cNvSpPr>
            <a:spLocks noChangeShapeType="1"/>
          </p:cNvSpPr>
          <p:nvPr/>
        </p:nvSpPr>
        <p:spPr bwMode="auto">
          <a:xfrm flipV="1">
            <a:off x="2057400" y="152400"/>
            <a:ext cx="0" cy="3505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1" name="Line 3"/>
          <p:cNvSpPr>
            <a:spLocks noChangeShapeType="1"/>
          </p:cNvSpPr>
          <p:nvPr/>
        </p:nvSpPr>
        <p:spPr bwMode="auto">
          <a:xfrm>
            <a:off x="2057400" y="3657600"/>
            <a:ext cx="67056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2" name="Text Box 4"/>
          <p:cNvSpPr txBox="1">
            <a:spLocks noChangeArrowheads="1"/>
          </p:cNvSpPr>
          <p:nvPr/>
        </p:nvSpPr>
        <p:spPr bwMode="auto">
          <a:xfrm>
            <a:off x="533400" y="762000"/>
            <a:ext cx="121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Potential Energy</a:t>
            </a:r>
          </a:p>
          <a:p>
            <a:pPr eaLnBrk="1" hangingPunct="1">
              <a:spcBef>
                <a:spcPct val="50000"/>
              </a:spcBef>
              <a:buFontTx/>
              <a:buNone/>
            </a:pPr>
            <a:r>
              <a:rPr lang="en-US" altLang="en-US" sz="1800">
                <a:solidFill>
                  <a:srgbClr val="000000"/>
                </a:solidFill>
              </a:rPr>
              <a:t>kJ/mole</a:t>
            </a:r>
          </a:p>
        </p:txBody>
      </p:sp>
      <p:sp>
        <p:nvSpPr>
          <p:cNvPr id="78853" name="Text Box 5"/>
          <p:cNvSpPr txBox="1">
            <a:spLocks noChangeArrowheads="1"/>
          </p:cNvSpPr>
          <p:nvPr/>
        </p:nvSpPr>
        <p:spPr bwMode="auto">
          <a:xfrm>
            <a:off x="2286000" y="4038600"/>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The time of the reaction</a:t>
            </a:r>
          </a:p>
        </p:txBody>
      </p:sp>
      <p:sp>
        <p:nvSpPr>
          <p:cNvPr id="78854" name="Line 6"/>
          <p:cNvSpPr>
            <a:spLocks noChangeShapeType="1"/>
          </p:cNvSpPr>
          <p:nvPr/>
        </p:nvSpPr>
        <p:spPr bwMode="auto">
          <a:xfrm>
            <a:off x="2057400" y="36576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5" name="Line 7"/>
          <p:cNvSpPr>
            <a:spLocks noChangeShapeType="1"/>
          </p:cNvSpPr>
          <p:nvPr/>
        </p:nvSpPr>
        <p:spPr bwMode="auto">
          <a:xfrm>
            <a:off x="8382000" y="36576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6" name="Text Box 8"/>
          <p:cNvSpPr txBox="1">
            <a:spLocks noChangeArrowheads="1"/>
          </p:cNvSpPr>
          <p:nvPr/>
        </p:nvSpPr>
        <p:spPr bwMode="auto">
          <a:xfrm>
            <a:off x="1295400" y="3940533"/>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000000"/>
                </a:solidFill>
              </a:rPr>
              <a:t>Time  zero</a:t>
            </a:r>
          </a:p>
        </p:txBody>
      </p:sp>
      <p:sp>
        <p:nvSpPr>
          <p:cNvPr id="78857" name="Text Box 9"/>
          <p:cNvSpPr txBox="1">
            <a:spLocks noChangeArrowheads="1"/>
          </p:cNvSpPr>
          <p:nvPr/>
        </p:nvSpPr>
        <p:spPr bwMode="auto">
          <a:xfrm>
            <a:off x="7315200" y="4010581"/>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End of reaction</a:t>
            </a:r>
          </a:p>
        </p:txBody>
      </p:sp>
      <p:sp>
        <p:nvSpPr>
          <p:cNvPr id="78858" name="Line 10"/>
          <p:cNvSpPr>
            <a:spLocks noChangeShapeType="1"/>
          </p:cNvSpPr>
          <p:nvPr/>
        </p:nvSpPr>
        <p:spPr bwMode="auto">
          <a:xfrm flipH="1">
            <a:off x="1676400" y="3657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9" name="Text Box 11"/>
          <p:cNvSpPr txBox="1">
            <a:spLocks noChangeArrowheads="1"/>
          </p:cNvSpPr>
          <p:nvPr/>
        </p:nvSpPr>
        <p:spPr bwMode="auto">
          <a:xfrm>
            <a:off x="1066800" y="3429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0 kJ</a:t>
            </a:r>
          </a:p>
        </p:txBody>
      </p:sp>
      <p:sp>
        <p:nvSpPr>
          <p:cNvPr id="78860" name="Text Box 12"/>
          <p:cNvSpPr txBox="1">
            <a:spLocks noChangeArrowheads="1"/>
          </p:cNvSpPr>
          <p:nvPr/>
        </p:nvSpPr>
        <p:spPr bwMode="auto">
          <a:xfrm>
            <a:off x="2362200" y="0"/>
            <a:ext cx="563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FF0000"/>
                </a:solidFill>
              </a:rPr>
              <a:t>Potential energy diagram for combustion of methane</a:t>
            </a:r>
          </a:p>
        </p:txBody>
      </p:sp>
      <p:sp>
        <p:nvSpPr>
          <p:cNvPr id="78861" name="Line 13"/>
          <p:cNvSpPr>
            <a:spLocks noChangeShapeType="1"/>
          </p:cNvSpPr>
          <p:nvPr/>
        </p:nvSpPr>
        <p:spPr bwMode="auto">
          <a:xfrm>
            <a:off x="2057400" y="14478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Oval 15"/>
          <p:cNvSpPr>
            <a:spLocks noChangeArrowheads="1"/>
          </p:cNvSpPr>
          <p:nvPr/>
        </p:nvSpPr>
        <p:spPr bwMode="auto">
          <a:xfrm>
            <a:off x="3809999" y="533400"/>
            <a:ext cx="1600199"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78864" name="Text Box 16"/>
          <p:cNvSpPr txBox="1">
            <a:spLocks noChangeArrowheads="1"/>
          </p:cNvSpPr>
          <p:nvPr/>
        </p:nvSpPr>
        <p:spPr bwMode="auto">
          <a:xfrm>
            <a:off x="4267200" y="685800"/>
            <a:ext cx="457200" cy="2017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5" name="Text Box 17"/>
          <p:cNvSpPr txBox="1">
            <a:spLocks noChangeArrowheads="1"/>
          </p:cNvSpPr>
          <p:nvPr/>
        </p:nvSpPr>
        <p:spPr bwMode="auto">
          <a:xfrm>
            <a:off x="3733800" y="1447800"/>
            <a:ext cx="1447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6" name="Line 18"/>
          <p:cNvSpPr>
            <a:spLocks noChangeShapeType="1"/>
          </p:cNvSpPr>
          <p:nvPr/>
        </p:nvSpPr>
        <p:spPr bwMode="auto">
          <a:xfrm>
            <a:off x="3657600" y="1447800"/>
            <a:ext cx="152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7" name="Text Box 19"/>
          <p:cNvSpPr txBox="1">
            <a:spLocks noChangeArrowheads="1"/>
          </p:cNvSpPr>
          <p:nvPr/>
        </p:nvSpPr>
        <p:spPr bwMode="auto">
          <a:xfrm>
            <a:off x="3886200" y="1447800"/>
            <a:ext cx="1295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8" name="Text Box 20"/>
          <p:cNvSpPr txBox="1">
            <a:spLocks noChangeArrowheads="1"/>
          </p:cNvSpPr>
          <p:nvPr/>
        </p:nvSpPr>
        <p:spPr bwMode="auto">
          <a:xfrm>
            <a:off x="5181600" y="1143000"/>
            <a:ext cx="3810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78869" name="Line 21"/>
          <p:cNvSpPr>
            <a:spLocks noChangeShapeType="1"/>
          </p:cNvSpPr>
          <p:nvPr/>
        </p:nvSpPr>
        <p:spPr bwMode="auto">
          <a:xfrm>
            <a:off x="5334000" y="1066800"/>
            <a:ext cx="685800" cy="1676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0" name="Line 22"/>
          <p:cNvSpPr>
            <a:spLocks noChangeShapeType="1"/>
          </p:cNvSpPr>
          <p:nvPr/>
        </p:nvSpPr>
        <p:spPr bwMode="auto">
          <a:xfrm>
            <a:off x="6019800" y="2743200"/>
            <a:ext cx="2362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1" name="Text Box 23"/>
          <p:cNvSpPr txBox="1">
            <a:spLocks noChangeArrowheads="1"/>
          </p:cNvSpPr>
          <p:nvPr/>
        </p:nvSpPr>
        <p:spPr bwMode="auto">
          <a:xfrm>
            <a:off x="2209800" y="10668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reactants</a:t>
            </a:r>
          </a:p>
        </p:txBody>
      </p:sp>
      <p:sp>
        <p:nvSpPr>
          <p:cNvPr id="78872" name="Text Box 24"/>
          <p:cNvSpPr txBox="1">
            <a:spLocks noChangeArrowheads="1"/>
          </p:cNvSpPr>
          <p:nvPr/>
        </p:nvSpPr>
        <p:spPr bwMode="auto">
          <a:xfrm>
            <a:off x="6400800" y="23622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products</a:t>
            </a:r>
          </a:p>
        </p:txBody>
      </p:sp>
      <p:sp>
        <p:nvSpPr>
          <p:cNvPr id="78873" name="Line 25"/>
          <p:cNvSpPr>
            <a:spLocks noChangeShapeType="1"/>
          </p:cNvSpPr>
          <p:nvPr/>
        </p:nvSpPr>
        <p:spPr bwMode="auto">
          <a:xfrm>
            <a:off x="3581400" y="1447800"/>
            <a:ext cx="0" cy="1295400"/>
          </a:xfrm>
          <a:prstGeom prst="line">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Text Box 27"/>
          <p:cNvSpPr txBox="1">
            <a:spLocks noChangeArrowheads="1"/>
          </p:cNvSpPr>
          <p:nvPr/>
        </p:nvSpPr>
        <p:spPr bwMode="auto">
          <a:xfrm>
            <a:off x="3733800" y="1981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99"/>
                </a:solidFill>
                <a:latin typeface="Verdana" pitchFamily="34" charset="0"/>
              </a:rPr>
              <a:t>-</a:t>
            </a:r>
            <a:r>
              <a:rPr lang="el-GR" altLang="en-US" sz="1800">
                <a:solidFill>
                  <a:srgbClr val="000099"/>
                </a:solidFill>
                <a:latin typeface="Verdana" pitchFamily="34" charset="0"/>
              </a:rPr>
              <a:t>Δ</a:t>
            </a:r>
            <a:r>
              <a:rPr lang="en-US" altLang="en-US" sz="1800">
                <a:solidFill>
                  <a:srgbClr val="000099"/>
                </a:solidFill>
                <a:latin typeface="Verdana" pitchFamily="34" charset="0"/>
              </a:rPr>
              <a:t>H</a:t>
            </a:r>
            <a:endParaRPr lang="el-GR" altLang="en-US" sz="1800">
              <a:solidFill>
                <a:srgbClr val="000099"/>
              </a:solidFill>
              <a:latin typeface="Verdana" pitchFamily="34" charset="0"/>
            </a:endParaRPr>
          </a:p>
        </p:txBody>
      </p:sp>
      <p:cxnSp>
        <p:nvCxnSpPr>
          <p:cNvPr id="28" name="Straight Arrow Connector 27">
            <a:extLst>
              <a:ext uri="{FF2B5EF4-FFF2-40B4-BE49-F238E27FC236}">
                <a16:creationId xmlns:a16="http://schemas.microsoft.com/office/drawing/2014/main" id="{07000A67-E443-4AF8-9302-A8BB9467FAB2}"/>
              </a:ext>
            </a:extLst>
          </p:cNvPr>
          <p:cNvCxnSpPr/>
          <p:nvPr/>
        </p:nvCxnSpPr>
        <p:spPr>
          <a:xfrm flipV="1">
            <a:off x="4564856" y="552450"/>
            <a:ext cx="14288" cy="895350"/>
          </a:xfrm>
          <a:prstGeom prst="straightConnector1">
            <a:avLst/>
          </a:prstGeom>
          <a:ln>
            <a:solidFill>
              <a:srgbClr val="000099"/>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TextBox 11">
            <a:extLst>
              <a:ext uri="{FF2B5EF4-FFF2-40B4-BE49-F238E27FC236}">
                <a16:creationId xmlns:a16="http://schemas.microsoft.com/office/drawing/2014/main" id="{D8960A0E-25E0-437C-A063-793CF5F223BB}"/>
              </a:ext>
            </a:extLst>
          </p:cNvPr>
          <p:cNvSpPr txBox="1">
            <a:spLocks noChangeArrowheads="1"/>
          </p:cNvSpPr>
          <p:nvPr/>
        </p:nvSpPr>
        <p:spPr bwMode="auto">
          <a:xfrm>
            <a:off x="4572000" y="791058"/>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99"/>
                </a:solidFill>
              </a:rPr>
              <a:t>AE</a:t>
            </a:r>
          </a:p>
        </p:txBody>
      </p:sp>
    </p:spTree>
    <p:extLst>
      <p:ext uri="{BB962C8B-B14F-4D97-AF65-F5344CB8AC3E}">
        <p14:creationId xmlns:p14="http://schemas.microsoft.com/office/powerpoint/2010/main" val="3797994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8C4F883-1F4E-C2B2-6E79-F7D26F895CBB}"/>
              </a:ext>
            </a:extLst>
          </p:cNvPr>
          <p:cNvGraphicFramePr>
            <a:graphicFrameLocks noGrp="1"/>
          </p:cNvGraphicFramePr>
          <p:nvPr>
            <p:extLst>
              <p:ext uri="{D42A27DB-BD31-4B8C-83A1-F6EECF244321}">
                <p14:modId xmlns:p14="http://schemas.microsoft.com/office/powerpoint/2010/main" val="2187024608"/>
              </p:ext>
            </p:extLst>
          </p:nvPr>
        </p:nvGraphicFramePr>
        <p:xfrm>
          <a:off x="0" y="0"/>
          <a:ext cx="9144000" cy="685800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202633091"/>
                    </a:ext>
                  </a:extLst>
                </a:gridCol>
                <a:gridCol w="2971800">
                  <a:extLst>
                    <a:ext uri="{9D8B030D-6E8A-4147-A177-3AD203B41FA5}">
                      <a16:colId xmlns:a16="http://schemas.microsoft.com/office/drawing/2014/main" val="1764723652"/>
                    </a:ext>
                  </a:extLst>
                </a:gridCol>
                <a:gridCol w="5486400">
                  <a:extLst>
                    <a:ext uri="{9D8B030D-6E8A-4147-A177-3AD203B41FA5}">
                      <a16:colId xmlns:a16="http://schemas.microsoft.com/office/drawing/2014/main" val="1091140531"/>
                    </a:ext>
                  </a:extLst>
                </a:gridCol>
              </a:tblGrid>
              <a:tr h="762000">
                <a:tc gridSpan="3">
                  <a:txBody>
                    <a:bodyPr/>
                    <a:lstStyle/>
                    <a:p>
                      <a:pPr algn="ctr"/>
                      <a:r>
                        <a:rPr lang="en-US" sz="3200" b="0" dirty="0">
                          <a:solidFill>
                            <a:schemeClr val="tx1">
                              <a:lumMod val="95000"/>
                              <a:lumOff val="5000"/>
                            </a:schemeClr>
                          </a:solidFill>
                          <a:latin typeface="Times New Roman" panose="02020603050405020304" pitchFamily="18" charset="0"/>
                          <a:cs typeface="Times New Roman" panose="02020603050405020304" pitchFamily="18" charset="0"/>
                        </a:rPr>
                        <a:t>Potential energy diagram vocabulary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6001936"/>
                  </a:ext>
                </a:extLst>
              </a:tr>
              <a:tr h="1243263">
                <a:tc>
                  <a:txBody>
                    <a:bodyPr/>
                    <a:lstStyle/>
                    <a:p>
                      <a:pPr algn="ctr"/>
                      <a:r>
                        <a:rPr lang="en-US" sz="2800" b="0" dirty="0">
                          <a:latin typeface="Times New Roman" panose="02020603050405020304" pitchFamily="18" charset="0"/>
                          <a:cs typeface="Times New Roman" panose="02020603050405020304" pitchFamily="18"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Potential Energy </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of Reactants</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kJ/mole of energy that </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reactants </a:t>
                      </a: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start</a:t>
                      </a: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 with</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204470"/>
                  </a:ext>
                </a:extLst>
              </a:tr>
              <a:tr h="1243263">
                <a:tc>
                  <a:txBody>
                    <a:bodyPr/>
                    <a:lstStyle/>
                    <a:p>
                      <a:pPr algn="ctr"/>
                      <a:r>
                        <a:rPr lang="en-US" sz="2800" b="0" dirty="0">
                          <a:latin typeface="Times New Roman" panose="02020603050405020304" pitchFamily="18" charset="0"/>
                          <a:cs typeface="Times New Roman" panose="02020603050405020304" pitchFamily="18"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Potential Energy </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of Products</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kJ/mole of energy that </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products </a:t>
                      </a:r>
                      <a:r>
                        <a:rPr lang="en-US" altLang="en-US" sz="2800" b="0" u="sng" dirty="0">
                          <a:solidFill>
                            <a:schemeClr val="tx1">
                              <a:lumMod val="95000"/>
                              <a:lumOff val="5000"/>
                            </a:schemeClr>
                          </a:solidFill>
                          <a:latin typeface="Times New Roman" panose="02020603050405020304" pitchFamily="18" charset="0"/>
                          <a:cs typeface="Times New Roman" panose="02020603050405020304" pitchFamily="18" charset="0"/>
                        </a:rPr>
                        <a:t>end up</a:t>
                      </a: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 with</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122239"/>
                  </a:ext>
                </a:extLst>
              </a:tr>
              <a:tr h="1804737">
                <a:tc>
                  <a:txBody>
                    <a:bodyPr/>
                    <a:lstStyle/>
                    <a:p>
                      <a:pPr algn="ctr"/>
                      <a:r>
                        <a:rPr lang="en-US" sz="2800" b="0" dirty="0">
                          <a:latin typeface="Times New Roman" panose="02020603050405020304" pitchFamily="18" charset="0"/>
                          <a:cs typeface="Times New Roman" panose="02020603050405020304" pitchFamily="18"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4400" b="0" dirty="0">
                          <a:solidFill>
                            <a:schemeClr val="tx1">
                              <a:lumMod val="95000"/>
                              <a:lumOff val="5000"/>
                            </a:schemeClr>
                          </a:solidFill>
                          <a:latin typeface="Times New Roman" panose="02020603050405020304" pitchFamily="18" charset="0"/>
                          <a:cs typeface="Times New Roman" panose="02020603050405020304" pitchFamily="18" charset="0"/>
                        </a:rPr>
                        <a:t>ΔH</a:t>
                      </a:r>
                      <a:endParaRPr lang="en-US" sz="44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difference in PE between reactants and products  </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0" dirty="0">
                          <a:solidFill>
                            <a:srgbClr val="FF0000"/>
                          </a:solidFill>
                          <a:latin typeface="Times New Roman" panose="02020603050405020304" pitchFamily="18" charset="0"/>
                          <a:cs typeface="Times New Roman" panose="02020603050405020304" pitchFamily="18" charset="0"/>
                        </a:rPr>
                        <a:t>this PE diagram has a  –ΔH</a:t>
                      </a: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609149"/>
                  </a:ext>
                </a:extLst>
              </a:tr>
              <a:tr h="1804737">
                <a:tc>
                  <a:txBody>
                    <a:bodyPr/>
                    <a:lstStyle/>
                    <a:p>
                      <a:pPr algn="ctr"/>
                      <a:r>
                        <a:rPr lang="en-US" sz="2800" b="0" dirty="0">
                          <a:latin typeface="Times New Roman" panose="02020603050405020304" pitchFamily="18" charset="0"/>
                          <a:cs typeface="Times New Roman" panose="02020603050405020304" pitchFamily="18"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Activation Energy</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 (AE)</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t>the energy required start the reaction</a:t>
                      </a:r>
                      <a:br>
                        <a:rPr lang="en-US" altLang="en-US" sz="2800" b="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0" dirty="0">
                          <a:solidFill>
                            <a:srgbClr val="FF0000"/>
                          </a:solidFill>
                          <a:latin typeface="Times New Roman" panose="02020603050405020304" pitchFamily="18" charset="0"/>
                          <a:cs typeface="Times New Roman" panose="02020603050405020304" pitchFamily="18" charset="0"/>
                        </a:rPr>
                        <a:t>(to get to the top of the hill)</a:t>
                      </a:r>
                      <a:endParaRPr lang="en-US" sz="2800" b="0"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006119"/>
                  </a:ext>
                </a:extLst>
              </a:tr>
            </a:tbl>
          </a:graphicData>
        </a:graphic>
      </p:graphicFrame>
    </p:spTree>
    <p:extLst>
      <p:ext uri="{BB962C8B-B14F-4D97-AF65-F5344CB8AC3E}">
        <p14:creationId xmlns:p14="http://schemas.microsoft.com/office/powerpoint/2010/main" val="926835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7938" y="1276350"/>
            <a:ext cx="5572125" cy="647700"/>
          </a:xfrm>
          <a:prstGeom prst="rect">
            <a:avLst/>
          </a:prstGeom>
          <a:noFill/>
        </p:spPr>
        <p:txBody>
          <a:bodyPr>
            <a:spAutoFit/>
          </a:bodyPr>
          <a:lstStyle/>
          <a:p>
            <a:pPr eaLnBrk="1" hangingPunct="1">
              <a:defRPr/>
            </a:pPr>
            <a:r>
              <a:rPr lang="en-US" altLang="en-US" dirty="0">
                <a:solidFill>
                  <a:schemeClr val="tx1">
                    <a:lumMod val="95000"/>
                    <a:lumOff val="5000"/>
                  </a:schemeClr>
                </a:solidFill>
              </a:rPr>
              <a:t>Potential energy diagram for formation of C</a:t>
            </a:r>
            <a:r>
              <a:rPr lang="en-US" altLang="en-US" baseline="-25000" dirty="0">
                <a:solidFill>
                  <a:schemeClr val="tx1">
                    <a:lumMod val="95000"/>
                    <a:lumOff val="5000"/>
                  </a:schemeClr>
                </a:solidFill>
              </a:rPr>
              <a:t>2</a:t>
            </a:r>
            <a:r>
              <a:rPr lang="en-US" altLang="en-US" dirty="0">
                <a:solidFill>
                  <a:schemeClr val="tx1">
                    <a:lumMod val="95000"/>
                    <a:lumOff val="5000"/>
                  </a:schemeClr>
                </a:solidFill>
              </a:rPr>
              <a:t>H</a:t>
            </a:r>
            <a:r>
              <a:rPr lang="en-US" altLang="en-US" baseline="-25000" dirty="0">
                <a:solidFill>
                  <a:schemeClr val="tx1">
                    <a:lumMod val="95000"/>
                    <a:lumOff val="5000"/>
                  </a:schemeClr>
                </a:solidFill>
              </a:rPr>
              <a:t>2(G) </a:t>
            </a:r>
            <a:endParaRPr lang="en-US" altLang="en-US" dirty="0">
              <a:solidFill>
                <a:schemeClr val="tx1">
                  <a:lumMod val="95000"/>
                  <a:lumOff val="5000"/>
                </a:schemeClr>
              </a:solidFill>
            </a:endParaRPr>
          </a:p>
          <a:p>
            <a:pPr eaLnBrk="1" hangingPunct="1">
              <a:defRPr/>
            </a:pPr>
            <a:endParaRPr lang="en-US" dirty="0"/>
          </a:p>
        </p:txBody>
      </p:sp>
      <p:cxnSp>
        <p:nvCxnSpPr>
          <p:cNvPr id="4" name="Straight Connector 3"/>
          <p:cNvCxnSpPr>
            <a:cxnSpLocks/>
          </p:cNvCxnSpPr>
          <p:nvPr/>
        </p:nvCxnSpPr>
        <p:spPr>
          <a:xfrm>
            <a:off x="1495425" y="1600200"/>
            <a:ext cx="0" cy="3752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495425" y="5353040"/>
            <a:ext cx="716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952" name="TextBox 10"/>
          <p:cNvSpPr txBox="1">
            <a:spLocks noChangeArrowheads="1"/>
          </p:cNvSpPr>
          <p:nvPr/>
        </p:nvSpPr>
        <p:spPr bwMode="auto">
          <a:xfrm>
            <a:off x="352425" y="2892072"/>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a:t>PE</a:t>
            </a:r>
          </a:p>
          <a:p>
            <a:pPr algn="ctr" eaLnBrk="1" hangingPunct="1">
              <a:spcBef>
                <a:spcPct val="0"/>
              </a:spcBef>
              <a:buFontTx/>
              <a:buNone/>
            </a:pPr>
            <a:r>
              <a:rPr lang="en-US" altLang="en-US" sz="1800" b="1" dirty="0"/>
              <a:t>kJ/mole</a:t>
            </a:r>
          </a:p>
        </p:txBody>
      </p:sp>
      <p:sp>
        <p:nvSpPr>
          <p:cNvPr id="82953" name="TextBox 11"/>
          <p:cNvSpPr txBox="1">
            <a:spLocks noChangeArrowheads="1"/>
          </p:cNvSpPr>
          <p:nvPr/>
        </p:nvSpPr>
        <p:spPr bwMode="auto">
          <a:xfrm>
            <a:off x="2405063" y="5454332"/>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Time of reaction </a:t>
            </a:r>
          </a:p>
        </p:txBody>
      </p:sp>
      <p:sp>
        <p:nvSpPr>
          <p:cNvPr id="9" name="TextBox 2">
            <a:extLst>
              <a:ext uri="{FF2B5EF4-FFF2-40B4-BE49-F238E27FC236}">
                <a16:creationId xmlns:a16="http://schemas.microsoft.com/office/drawing/2014/main" id="{F7E038AD-310C-0C02-7368-16062AD19377}"/>
              </a:ext>
            </a:extLst>
          </p:cNvPr>
          <p:cNvSpPr txBox="1">
            <a:spLocks noChangeArrowheads="1"/>
          </p:cNvSpPr>
          <p:nvPr/>
        </p:nvSpPr>
        <p:spPr bwMode="auto">
          <a:xfrm>
            <a:off x="-1" y="0"/>
            <a:ext cx="9143997" cy="1077218"/>
          </a:xfrm>
          <a:prstGeom prst="rect">
            <a:avLst/>
          </a:prstGeom>
          <a:solidFill>
            <a:srgbClr val="C5FFE2"/>
          </a:solid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47.  Draw the potential energy diagram for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the synthesis of C</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1800" dirty="0">
                <a:solidFill>
                  <a:srgbClr val="FF0000"/>
                </a:solidFill>
                <a:latin typeface="Times New Roman" panose="02020603050405020304" pitchFamily="18" charset="0"/>
                <a:cs typeface="Times New Roman" panose="02020603050405020304" pitchFamily="18" charset="0"/>
              </a:rPr>
              <a:t>(look for that on table I now) </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9627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7938" y="1276350"/>
            <a:ext cx="5572125" cy="647700"/>
          </a:xfrm>
          <a:prstGeom prst="rect">
            <a:avLst/>
          </a:prstGeom>
          <a:noFill/>
        </p:spPr>
        <p:txBody>
          <a:bodyPr>
            <a:spAutoFit/>
          </a:bodyPr>
          <a:lstStyle/>
          <a:p>
            <a:pPr eaLnBrk="1" hangingPunct="1">
              <a:defRPr/>
            </a:pPr>
            <a:r>
              <a:rPr lang="en-US" altLang="en-US" dirty="0">
                <a:solidFill>
                  <a:schemeClr val="tx1">
                    <a:lumMod val="95000"/>
                    <a:lumOff val="5000"/>
                  </a:schemeClr>
                </a:solidFill>
              </a:rPr>
              <a:t>Potential energy diagram for formation of C</a:t>
            </a:r>
            <a:r>
              <a:rPr lang="en-US" altLang="en-US" baseline="-25000" dirty="0">
                <a:solidFill>
                  <a:schemeClr val="tx1">
                    <a:lumMod val="95000"/>
                    <a:lumOff val="5000"/>
                  </a:schemeClr>
                </a:solidFill>
              </a:rPr>
              <a:t>2</a:t>
            </a:r>
            <a:r>
              <a:rPr lang="en-US" altLang="en-US" dirty="0">
                <a:solidFill>
                  <a:schemeClr val="tx1">
                    <a:lumMod val="95000"/>
                    <a:lumOff val="5000"/>
                  </a:schemeClr>
                </a:solidFill>
              </a:rPr>
              <a:t>H</a:t>
            </a:r>
            <a:r>
              <a:rPr lang="en-US" altLang="en-US" baseline="-25000" dirty="0">
                <a:solidFill>
                  <a:schemeClr val="tx1">
                    <a:lumMod val="95000"/>
                    <a:lumOff val="5000"/>
                  </a:schemeClr>
                </a:solidFill>
              </a:rPr>
              <a:t>2(G) </a:t>
            </a:r>
            <a:endParaRPr lang="en-US" altLang="en-US" dirty="0">
              <a:solidFill>
                <a:schemeClr val="tx1">
                  <a:lumMod val="95000"/>
                  <a:lumOff val="5000"/>
                </a:schemeClr>
              </a:solidFill>
            </a:endParaRPr>
          </a:p>
          <a:p>
            <a:pPr eaLnBrk="1" hangingPunct="1">
              <a:defRPr/>
            </a:pPr>
            <a:endParaRPr lang="en-US" dirty="0"/>
          </a:p>
        </p:txBody>
      </p:sp>
      <p:cxnSp>
        <p:nvCxnSpPr>
          <p:cNvPr id="4" name="Straight Connector 3"/>
          <p:cNvCxnSpPr>
            <a:cxnSpLocks/>
          </p:cNvCxnSpPr>
          <p:nvPr/>
        </p:nvCxnSpPr>
        <p:spPr>
          <a:xfrm>
            <a:off x="1495425" y="1600200"/>
            <a:ext cx="0" cy="3752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495425" y="5353040"/>
            <a:ext cx="7162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1524000" y="3556000"/>
            <a:ext cx="1524000"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Arc 6"/>
          <p:cNvSpPr/>
          <p:nvPr/>
        </p:nvSpPr>
        <p:spPr>
          <a:xfrm rot="16200000">
            <a:off x="2632075" y="2656582"/>
            <a:ext cx="2930525" cy="1863725"/>
          </a:xfrm>
          <a:prstGeom prst="arc">
            <a:avLst>
              <a:gd name="adj1" fmla="val 16229971"/>
              <a:gd name="adj2" fmla="val 2051643"/>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0" name="Straight Connector 9"/>
          <p:cNvCxnSpPr>
            <a:cxnSpLocks/>
          </p:cNvCxnSpPr>
          <p:nvPr/>
        </p:nvCxnSpPr>
        <p:spPr>
          <a:xfrm>
            <a:off x="4756389" y="2559049"/>
            <a:ext cx="1857375"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952" name="TextBox 10"/>
          <p:cNvSpPr txBox="1">
            <a:spLocks noChangeArrowheads="1"/>
          </p:cNvSpPr>
          <p:nvPr/>
        </p:nvSpPr>
        <p:spPr bwMode="auto">
          <a:xfrm>
            <a:off x="352425" y="2892072"/>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dirty="0"/>
              <a:t>PE</a:t>
            </a:r>
          </a:p>
          <a:p>
            <a:pPr algn="ctr" eaLnBrk="1" hangingPunct="1">
              <a:spcBef>
                <a:spcPct val="0"/>
              </a:spcBef>
              <a:buFontTx/>
              <a:buNone/>
            </a:pPr>
            <a:r>
              <a:rPr lang="en-US" altLang="en-US" sz="1800" b="1" dirty="0"/>
              <a:t>kJ/mole</a:t>
            </a:r>
          </a:p>
        </p:txBody>
      </p:sp>
      <p:sp>
        <p:nvSpPr>
          <p:cNvPr id="82953" name="TextBox 11"/>
          <p:cNvSpPr txBox="1">
            <a:spLocks noChangeArrowheads="1"/>
          </p:cNvSpPr>
          <p:nvPr/>
        </p:nvSpPr>
        <p:spPr bwMode="auto">
          <a:xfrm>
            <a:off x="2405063" y="5454332"/>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Time of reaction </a:t>
            </a:r>
          </a:p>
        </p:txBody>
      </p:sp>
      <p:sp>
        <p:nvSpPr>
          <p:cNvPr id="82954" name="TextBox 12"/>
          <p:cNvSpPr txBox="1">
            <a:spLocks noChangeArrowheads="1"/>
          </p:cNvSpPr>
          <p:nvPr/>
        </p:nvSpPr>
        <p:spPr bwMode="auto">
          <a:xfrm>
            <a:off x="1597819" y="3167857"/>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PE Reactants</a:t>
            </a:r>
          </a:p>
        </p:txBody>
      </p:sp>
      <p:sp>
        <p:nvSpPr>
          <p:cNvPr id="82955" name="TextBox 13"/>
          <p:cNvSpPr txBox="1">
            <a:spLocks noChangeArrowheads="1"/>
          </p:cNvSpPr>
          <p:nvPr/>
        </p:nvSpPr>
        <p:spPr bwMode="auto">
          <a:xfrm>
            <a:off x="4949031" y="2173287"/>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FF0000"/>
                </a:solidFill>
              </a:rPr>
              <a:t>PE Products</a:t>
            </a:r>
          </a:p>
        </p:txBody>
      </p:sp>
      <p:cxnSp>
        <p:nvCxnSpPr>
          <p:cNvPr id="16" name="Straight Arrow Connector 15"/>
          <p:cNvCxnSpPr>
            <a:cxnSpLocks/>
          </p:cNvCxnSpPr>
          <p:nvPr/>
        </p:nvCxnSpPr>
        <p:spPr>
          <a:xfrm flipV="1">
            <a:off x="4038600" y="2105025"/>
            <a:ext cx="0" cy="1417637"/>
          </a:xfrm>
          <a:prstGeom prst="straightConnector1">
            <a:avLst/>
          </a:prstGeom>
          <a:ln w="28575">
            <a:solidFill>
              <a:srgbClr val="3333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5614987" y="2541587"/>
            <a:ext cx="0" cy="1000127"/>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958" name="Rectangle 20"/>
          <p:cNvSpPr>
            <a:spLocks noChangeArrowheads="1"/>
          </p:cNvSpPr>
          <p:nvPr/>
        </p:nvSpPr>
        <p:spPr bwMode="auto">
          <a:xfrm>
            <a:off x="4025900" y="2649382"/>
            <a:ext cx="130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3333FF"/>
                </a:solidFill>
              </a:rPr>
              <a:t>AE activation energy</a:t>
            </a:r>
          </a:p>
        </p:txBody>
      </p:sp>
      <p:sp>
        <p:nvSpPr>
          <p:cNvPr id="82959" name="TextBox 21"/>
          <p:cNvSpPr txBox="1">
            <a:spLocks noChangeArrowheads="1"/>
          </p:cNvSpPr>
          <p:nvPr/>
        </p:nvSpPr>
        <p:spPr bwMode="auto">
          <a:xfrm>
            <a:off x="5958841" y="2812406"/>
            <a:ext cx="3023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400" b="1" dirty="0">
                <a:solidFill>
                  <a:srgbClr val="FF0000"/>
                </a:solidFill>
                <a:latin typeface="Times New Roman" panose="02020603050405020304" pitchFamily="18" charset="0"/>
                <a:cs typeface="Times New Roman" panose="02020603050405020304" pitchFamily="18" charset="0"/>
              </a:rPr>
              <a:t>Δ</a:t>
            </a:r>
            <a:r>
              <a:rPr lang="en-US" altLang="en-US" sz="2400" b="1" dirty="0">
                <a:solidFill>
                  <a:srgbClr val="FF0000"/>
                </a:solidFill>
                <a:latin typeface="Times New Roman" panose="02020603050405020304" pitchFamily="18" charset="0"/>
                <a:cs typeface="Times New Roman" panose="02020603050405020304" pitchFamily="18" charset="0"/>
              </a:rPr>
              <a:t>H = +227.4 kJ/mole </a:t>
            </a:r>
          </a:p>
        </p:txBody>
      </p:sp>
      <p:sp>
        <p:nvSpPr>
          <p:cNvPr id="3" name="Oval 2">
            <a:extLst>
              <a:ext uri="{FF2B5EF4-FFF2-40B4-BE49-F238E27FC236}">
                <a16:creationId xmlns:a16="http://schemas.microsoft.com/office/drawing/2014/main" id="{C6CE79F7-5EA5-4176-81D9-7E8595C1FB0C}"/>
              </a:ext>
            </a:extLst>
          </p:cNvPr>
          <p:cNvSpPr/>
          <p:nvPr/>
        </p:nvSpPr>
        <p:spPr>
          <a:xfrm>
            <a:off x="3962400" y="1947863"/>
            <a:ext cx="152400" cy="13335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B93662-73FF-4E38-ACA1-D088C88263A8}"/>
              </a:ext>
            </a:extLst>
          </p:cNvPr>
          <p:cNvSpPr txBox="1"/>
          <p:nvPr/>
        </p:nvSpPr>
        <p:spPr>
          <a:xfrm>
            <a:off x="609604" y="6142860"/>
            <a:ext cx="8534396" cy="707886"/>
          </a:xfrm>
          <a:prstGeom prst="rect">
            <a:avLst/>
          </a:prstGeom>
          <a:solidFill>
            <a:srgbClr val="FFFF00"/>
          </a:solidFill>
        </p:spPr>
        <p:txBody>
          <a:bodyPr wrap="square" rtlCol="0">
            <a:spAutoFit/>
          </a:bodyPr>
          <a:lstStyle/>
          <a:p>
            <a:r>
              <a:rPr lang="en-US" sz="2000" dirty="0">
                <a:solidFill>
                  <a:srgbClr val="006600"/>
                </a:solidFill>
                <a:latin typeface="Times New Roman" panose="02020603050405020304" pitchFamily="18" charset="0"/>
                <a:cs typeface="Times New Roman" panose="02020603050405020304" pitchFamily="18" charset="0"/>
              </a:rPr>
              <a:t>   48.  The green dot on the top of the hill is the ACTIVATED COMPLEX.  </a:t>
            </a:r>
            <a:br>
              <a:rPr lang="en-US" sz="2000" dirty="0">
                <a:solidFill>
                  <a:srgbClr val="006600"/>
                </a:solidFill>
                <a:latin typeface="Times New Roman" panose="02020603050405020304" pitchFamily="18" charset="0"/>
                <a:cs typeface="Times New Roman" panose="02020603050405020304" pitchFamily="18" charset="0"/>
              </a:rPr>
            </a:br>
            <a:r>
              <a:rPr lang="en-US" sz="2000" dirty="0">
                <a:solidFill>
                  <a:srgbClr val="006600"/>
                </a:solidFill>
                <a:latin typeface="Times New Roman" panose="02020603050405020304" pitchFamily="18" charset="0"/>
                <a:cs typeface="Times New Roman" panose="02020603050405020304" pitchFamily="18" charset="0"/>
              </a:rPr>
              <a:t>          The reactants have come apart but haven’t formed into products yet.  </a:t>
            </a:r>
          </a:p>
        </p:txBody>
      </p:sp>
      <p:sp>
        <p:nvSpPr>
          <p:cNvPr id="9" name="TextBox 2">
            <a:extLst>
              <a:ext uri="{FF2B5EF4-FFF2-40B4-BE49-F238E27FC236}">
                <a16:creationId xmlns:a16="http://schemas.microsoft.com/office/drawing/2014/main" id="{F7E038AD-310C-0C02-7368-16062AD19377}"/>
              </a:ext>
            </a:extLst>
          </p:cNvPr>
          <p:cNvSpPr txBox="1">
            <a:spLocks noChangeArrowheads="1"/>
          </p:cNvSpPr>
          <p:nvPr/>
        </p:nvSpPr>
        <p:spPr bwMode="auto">
          <a:xfrm>
            <a:off x="-1" y="0"/>
            <a:ext cx="9143997" cy="1077218"/>
          </a:xfrm>
          <a:prstGeom prst="rect">
            <a:avLst/>
          </a:prstGeom>
          <a:solidFill>
            <a:srgbClr val="C5FFE2"/>
          </a:solid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47.  Draw the potential energy diagram for </a:t>
            </a:r>
            <a:b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        the synthesis of C</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dirty="0">
                <a:solidFill>
                  <a:schemeClr val="tx1">
                    <a:lumMod val="95000"/>
                    <a:lumOff val="5000"/>
                  </a:schemeClr>
                </a:solidFill>
                <a:latin typeface="Times New Roman" panose="02020603050405020304" pitchFamily="18" charset="0"/>
                <a:cs typeface="Times New Roman" panose="02020603050405020304" pitchFamily="18" charset="0"/>
              </a:rPr>
              <a:t>H</a:t>
            </a:r>
            <a:r>
              <a:rPr lang="en-US" altLang="en-US" baseline="-25000" dirty="0">
                <a:solidFill>
                  <a:schemeClr val="tx1">
                    <a:lumMod val="95000"/>
                    <a:lumOff val="5000"/>
                  </a:schemeClr>
                </a:solidFill>
                <a:latin typeface="Times New Roman" panose="02020603050405020304" pitchFamily="18" charset="0"/>
                <a:cs typeface="Times New Roman" panose="02020603050405020304" pitchFamily="18" charset="0"/>
              </a:rPr>
              <a:t>2(G)         </a:t>
            </a:r>
            <a:r>
              <a:rPr lang="en-US" altLang="en-US" sz="2400" dirty="0">
                <a:solidFill>
                  <a:srgbClr val="FF0000"/>
                </a:solidFill>
                <a:latin typeface="Times New Roman" panose="02020603050405020304" pitchFamily="18" charset="0"/>
                <a:cs typeface="Times New Roman" panose="02020603050405020304" pitchFamily="18" charset="0"/>
              </a:rPr>
              <a:t>(this is endothermic) </a:t>
            </a:r>
            <a:endParaRPr lang="en-US" altLang="en-US" dirty="0">
              <a:solidFill>
                <a:srgbClr val="FF0000"/>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7824E80E-7CEA-B7CD-4568-8ACEB958BE57}"/>
              </a:ext>
            </a:extLst>
          </p:cNvPr>
          <p:cNvCxnSpPr/>
          <p:nvPr/>
        </p:nvCxnSpPr>
        <p:spPr>
          <a:xfrm>
            <a:off x="3048000" y="3556000"/>
            <a:ext cx="2956084" cy="0"/>
          </a:xfrm>
          <a:prstGeom prst="line">
            <a:avLst/>
          </a:prstGeom>
          <a:ln w="28575">
            <a:prstDash val="dashDot"/>
          </a:ln>
        </p:spPr>
        <p:style>
          <a:lnRef idx="1">
            <a:schemeClr val="accent4"/>
          </a:lnRef>
          <a:fillRef idx="0">
            <a:schemeClr val="accent4"/>
          </a:fillRef>
          <a:effectRef idx="0">
            <a:schemeClr val="accent4"/>
          </a:effectRef>
          <a:fontRef idx="minor">
            <a:schemeClr val="tx1"/>
          </a:fontRef>
        </p:style>
      </p:cxnSp>
      <p:sp>
        <p:nvSpPr>
          <p:cNvPr id="20" name="Oval 19">
            <a:extLst>
              <a:ext uri="{FF2B5EF4-FFF2-40B4-BE49-F238E27FC236}">
                <a16:creationId xmlns:a16="http://schemas.microsoft.com/office/drawing/2014/main" id="{F2A30AF2-E1D4-D981-0B5D-56485CA4031F}"/>
              </a:ext>
            </a:extLst>
          </p:cNvPr>
          <p:cNvSpPr/>
          <p:nvPr/>
        </p:nvSpPr>
        <p:spPr>
          <a:xfrm rot="10800000">
            <a:off x="228600" y="6337207"/>
            <a:ext cx="152400" cy="13335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858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228600"/>
            <a:ext cx="8153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00"/>
                </a:solidFill>
                <a:latin typeface="Comic Sans MS" pitchFamily="66" charset="0"/>
              </a:rPr>
              <a:t>  </a:t>
            </a:r>
          </a:p>
          <a:p>
            <a:pPr eaLnBrk="1" hangingPunct="1">
              <a:spcBef>
                <a:spcPct val="50000"/>
              </a:spcBef>
              <a:buFontTx/>
              <a:buNone/>
            </a:pPr>
            <a:endParaRPr lang="en-US" altLang="en-US" sz="2400">
              <a:solidFill>
                <a:srgbClr val="000000"/>
              </a:solidFill>
              <a:latin typeface="Comic Sans MS" pitchFamily="66" charset="0"/>
            </a:endParaRPr>
          </a:p>
          <a:p>
            <a:pPr eaLnBrk="1" hangingPunct="1">
              <a:spcBef>
                <a:spcPct val="50000"/>
              </a:spcBef>
              <a:buFontTx/>
              <a:buNone/>
            </a:pPr>
            <a:endParaRPr lang="en-US" altLang="en-US" sz="2400">
              <a:solidFill>
                <a:srgbClr val="000000"/>
              </a:solidFill>
              <a:latin typeface="Comic Sans MS" pitchFamily="66" charset="0"/>
            </a:endParaRPr>
          </a:p>
          <a:p>
            <a:pPr algn="r" eaLnBrk="1" hangingPunct="1">
              <a:spcBef>
                <a:spcPct val="50000"/>
              </a:spcBef>
              <a:buFontTx/>
              <a:buNone/>
            </a:pPr>
            <a:r>
              <a:rPr lang="en-US" altLang="en-US" sz="2400">
                <a:solidFill>
                  <a:srgbClr val="000000"/>
                </a:solidFill>
                <a:latin typeface="Comic Sans MS" pitchFamily="66" charset="0"/>
              </a:rPr>
              <a:t>sodium hydroxide dissolving into water</a:t>
            </a:r>
          </a:p>
        </p:txBody>
      </p:sp>
      <p:sp>
        <p:nvSpPr>
          <p:cNvPr id="86019" name="Line 3"/>
          <p:cNvSpPr>
            <a:spLocks noChangeShapeType="1"/>
          </p:cNvSpPr>
          <p:nvPr/>
        </p:nvSpPr>
        <p:spPr bwMode="auto">
          <a:xfrm flipV="1">
            <a:off x="2286000" y="2209800"/>
            <a:ext cx="0" cy="388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Line 4"/>
          <p:cNvSpPr>
            <a:spLocks noChangeShapeType="1"/>
          </p:cNvSpPr>
          <p:nvPr/>
        </p:nvSpPr>
        <p:spPr bwMode="auto">
          <a:xfrm>
            <a:off x="2286000" y="6096000"/>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Text Box 5"/>
          <p:cNvSpPr txBox="1">
            <a:spLocks noChangeArrowheads="1"/>
          </p:cNvSpPr>
          <p:nvPr/>
        </p:nvSpPr>
        <p:spPr bwMode="auto">
          <a:xfrm>
            <a:off x="2514600" y="61722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Time of the reaction…</a:t>
            </a:r>
          </a:p>
        </p:txBody>
      </p:sp>
      <p:sp>
        <p:nvSpPr>
          <p:cNvPr id="86022" name="Line 6"/>
          <p:cNvSpPr>
            <a:spLocks noChangeShapeType="1"/>
          </p:cNvSpPr>
          <p:nvPr/>
        </p:nvSpPr>
        <p:spPr bwMode="auto">
          <a:xfrm>
            <a:off x="5029200" y="6324600"/>
            <a:ext cx="1295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Text Box 7"/>
          <p:cNvSpPr txBox="1">
            <a:spLocks noChangeArrowheads="1"/>
          </p:cNvSpPr>
          <p:nvPr/>
        </p:nvSpPr>
        <p:spPr bwMode="auto">
          <a:xfrm>
            <a:off x="304800" y="31242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800">
                <a:solidFill>
                  <a:srgbClr val="000000"/>
                </a:solidFill>
              </a:rPr>
              <a:t>Potential energy </a:t>
            </a:r>
          </a:p>
          <a:p>
            <a:pPr algn="r" eaLnBrk="1" hangingPunct="1">
              <a:spcBef>
                <a:spcPct val="50000"/>
              </a:spcBef>
              <a:buFontTx/>
              <a:buNone/>
            </a:pPr>
            <a:r>
              <a:rPr lang="en-US" altLang="en-US" sz="1800">
                <a:solidFill>
                  <a:srgbClr val="000000"/>
                </a:solidFill>
              </a:rPr>
              <a:t>kJ/mole</a:t>
            </a:r>
          </a:p>
        </p:txBody>
      </p:sp>
      <p:sp>
        <p:nvSpPr>
          <p:cNvPr id="86024" name="Text Box 8"/>
          <p:cNvSpPr txBox="1">
            <a:spLocks noChangeArrowheads="1"/>
          </p:cNvSpPr>
          <p:nvPr/>
        </p:nvSpPr>
        <p:spPr bwMode="auto">
          <a:xfrm>
            <a:off x="0" y="30162"/>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49.  Draw the potential energy diagram for the solvation of sodium hydroxide</a:t>
            </a:r>
            <a:r>
              <a:rPr lang="en-US" altLang="en-US" sz="2000" dirty="0">
                <a:solidFill>
                  <a:srgbClr val="FF0000"/>
                </a:solidFill>
                <a:latin typeface="Comic Sans MS" pitchFamily="66" charset="0"/>
              </a:rPr>
              <a:t>  </a:t>
            </a: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NaOH</a:t>
            </a:r>
            <a:r>
              <a:rPr lang="en-US" altLang="en-US" sz="2800" baseline="-25000" dirty="0">
                <a:solidFill>
                  <a:srgbClr val="0000FF"/>
                </a:solidFill>
                <a:latin typeface="Times New Roman" panose="02020603050405020304" pitchFamily="18" charset="0"/>
                <a:cs typeface="Times New Roman" panose="02020603050405020304" pitchFamily="18" charset="0"/>
              </a:rPr>
              <a:t>(S)</a:t>
            </a:r>
            <a:r>
              <a:rPr lang="en-US" altLang="en-US" sz="2800" dirty="0">
                <a:solidFill>
                  <a:srgbClr val="0000FF"/>
                </a:solidFill>
                <a:latin typeface="Times New Roman" panose="02020603050405020304" pitchFamily="18" charset="0"/>
                <a:cs typeface="Times New Roman" panose="02020603050405020304" pitchFamily="18" charset="0"/>
              </a:rPr>
              <a:t>                 Na</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OH</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 44.51 kJ    </a:t>
            </a:r>
            <a:endParaRPr lang="el-GR" altLang="en-US" sz="2800" dirty="0">
              <a:solidFill>
                <a:srgbClr val="0000FF"/>
              </a:solidFill>
              <a:latin typeface="Times New Roman" panose="02020603050405020304" pitchFamily="18" charset="0"/>
              <a:cs typeface="Times New Roman" panose="02020603050405020304" pitchFamily="18" charset="0"/>
            </a:endParaRPr>
          </a:p>
        </p:txBody>
      </p:sp>
      <p:sp>
        <p:nvSpPr>
          <p:cNvPr id="86025" name="Line 9"/>
          <p:cNvSpPr>
            <a:spLocks noChangeShapeType="1"/>
          </p:cNvSpPr>
          <p:nvPr/>
        </p:nvSpPr>
        <p:spPr bwMode="auto">
          <a:xfrm>
            <a:off x="1447800" y="838200"/>
            <a:ext cx="11430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8" name="Text Box 13"/>
          <p:cNvSpPr txBox="1">
            <a:spLocks noChangeArrowheads="1"/>
          </p:cNvSpPr>
          <p:nvPr/>
        </p:nvSpPr>
        <p:spPr bwMode="auto">
          <a:xfrm>
            <a:off x="3886200" y="3962400"/>
            <a:ext cx="1066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6029" name="Text Box 14"/>
          <p:cNvSpPr txBox="1">
            <a:spLocks noChangeArrowheads="1"/>
          </p:cNvSpPr>
          <p:nvPr/>
        </p:nvSpPr>
        <p:spPr bwMode="auto">
          <a:xfrm>
            <a:off x="4876800" y="3810000"/>
            <a:ext cx="11430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2" name="TextBox 1">
            <a:extLst>
              <a:ext uri="{FF2B5EF4-FFF2-40B4-BE49-F238E27FC236}">
                <a16:creationId xmlns:a16="http://schemas.microsoft.com/office/drawing/2014/main" id="{8E0DAA0A-BC43-DA9E-3796-29CD4E740BEA}"/>
              </a:ext>
            </a:extLst>
          </p:cNvPr>
          <p:cNvSpPr txBox="1"/>
          <p:nvPr/>
        </p:nvSpPr>
        <p:spPr>
          <a:xfrm>
            <a:off x="1171575" y="517703"/>
            <a:ext cx="1676400" cy="369332"/>
          </a:xfrm>
          <a:prstGeom prst="rect">
            <a:avLst/>
          </a:prstGeom>
          <a:noFill/>
        </p:spPr>
        <p:txBody>
          <a:bodyPr wrap="square" rtlCol="0">
            <a:spAutoFit/>
          </a:bodyPr>
          <a:lstStyle/>
          <a:p>
            <a:pPr algn="ctr"/>
            <a:r>
              <a:rPr lang="en-US" dirty="0"/>
              <a:t>water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228600"/>
            <a:ext cx="8153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00"/>
                </a:solidFill>
                <a:latin typeface="Comic Sans MS" pitchFamily="66" charset="0"/>
              </a:rPr>
              <a:t>  </a:t>
            </a:r>
          </a:p>
          <a:p>
            <a:pPr eaLnBrk="1" hangingPunct="1">
              <a:spcBef>
                <a:spcPct val="50000"/>
              </a:spcBef>
              <a:buFontTx/>
              <a:buNone/>
            </a:pPr>
            <a:endParaRPr lang="en-US" altLang="en-US" sz="2400">
              <a:solidFill>
                <a:srgbClr val="000000"/>
              </a:solidFill>
              <a:latin typeface="Comic Sans MS" pitchFamily="66" charset="0"/>
            </a:endParaRPr>
          </a:p>
          <a:p>
            <a:pPr eaLnBrk="1" hangingPunct="1">
              <a:spcBef>
                <a:spcPct val="50000"/>
              </a:spcBef>
              <a:buFontTx/>
              <a:buNone/>
            </a:pPr>
            <a:endParaRPr lang="en-US" altLang="en-US" sz="2400">
              <a:solidFill>
                <a:srgbClr val="000000"/>
              </a:solidFill>
              <a:latin typeface="Comic Sans MS" pitchFamily="66" charset="0"/>
            </a:endParaRPr>
          </a:p>
          <a:p>
            <a:pPr algn="r" eaLnBrk="1" hangingPunct="1">
              <a:spcBef>
                <a:spcPct val="50000"/>
              </a:spcBef>
              <a:buFontTx/>
              <a:buNone/>
            </a:pPr>
            <a:r>
              <a:rPr lang="en-US" altLang="en-US" sz="2400">
                <a:solidFill>
                  <a:srgbClr val="000000"/>
                </a:solidFill>
                <a:latin typeface="Comic Sans MS" pitchFamily="66" charset="0"/>
              </a:rPr>
              <a:t>sodium hydroxide dissolving into water</a:t>
            </a:r>
          </a:p>
        </p:txBody>
      </p:sp>
      <p:sp>
        <p:nvSpPr>
          <p:cNvPr id="86019" name="Line 3"/>
          <p:cNvSpPr>
            <a:spLocks noChangeShapeType="1"/>
          </p:cNvSpPr>
          <p:nvPr/>
        </p:nvSpPr>
        <p:spPr bwMode="auto">
          <a:xfrm flipV="1">
            <a:off x="2286000" y="2209800"/>
            <a:ext cx="0" cy="388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Line 4"/>
          <p:cNvSpPr>
            <a:spLocks noChangeShapeType="1"/>
          </p:cNvSpPr>
          <p:nvPr/>
        </p:nvSpPr>
        <p:spPr bwMode="auto">
          <a:xfrm>
            <a:off x="2286000" y="6096000"/>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Text Box 5"/>
          <p:cNvSpPr txBox="1">
            <a:spLocks noChangeArrowheads="1"/>
          </p:cNvSpPr>
          <p:nvPr/>
        </p:nvSpPr>
        <p:spPr bwMode="auto">
          <a:xfrm>
            <a:off x="2514600" y="61722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Time of the reaction…</a:t>
            </a:r>
          </a:p>
        </p:txBody>
      </p:sp>
      <p:sp>
        <p:nvSpPr>
          <p:cNvPr id="86022" name="Line 6"/>
          <p:cNvSpPr>
            <a:spLocks noChangeShapeType="1"/>
          </p:cNvSpPr>
          <p:nvPr/>
        </p:nvSpPr>
        <p:spPr bwMode="auto">
          <a:xfrm>
            <a:off x="5029200" y="6324600"/>
            <a:ext cx="1295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Text Box 7"/>
          <p:cNvSpPr txBox="1">
            <a:spLocks noChangeArrowheads="1"/>
          </p:cNvSpPr>
          <p:nvPr/>
        </p:nvSpPr>
        <p:spPr bwMode="auto">
          <a:xfrm>
            <a:off x="304800" y="31242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800">
                <a:solidFill>
                  <a:srgbClr val="000000"/>
                </a:solidFill>
              </a:rPr>
              <a:t>Potential energy </a:t>
            </a:r>
          </a:p>
          <a:p>
            <a:pPr algn="r" eaLnBrk="1" hangingPunct="1">
              <a:spcBef>
                <a:spcPct val="50000"/>
              </a:spcBef>
              <a:buFontTx/>
              <a:buNone/>
            </a:pPr>
            <a:r>
              <a:rPr lang="en-US" altLang="en-US" sz="1800">
                <a:solidFill>
                  <a:srgbClr val="000000"/>
                </a:solidFill>
              </a:rPr>
              <a:t>kJ/mole</a:t>
            </a:r>
          </a:p>
        </p:txBody>
      </p:sp>
      <p:sp>
        <p:nvSpPr>
          <p:cNvPr id="86024" name="Text Box 8"/>
          <p:cNvSpPr txBox="1">
            <a:spLocks noChangeArrowheads="1"/>
          </p:cNvSpPr>
          <p:nvPr/>
        </p:nvSpPr>
        <p:spPr bwMode="auto">
          <a:xfrm>
            <a:off x="0" y="30162"/>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49.  Draw the potential energy diagram for the solvation of sodium hydroxide</a:t>
            </a:r>
            <a:r>
              <a:rPr lang="en-US" altLang="en-US" sz="2000" dirty="0">
                <a:solidFill>
                  <a:srgbClr val="FF0000"/>
                </a:solidFill>
                <a:latin typeface="Comic Sans MS" pitchFamily="66" charset="0"/>
              </a:rPr>
              <a:t>   </a:t>
            </a: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NaOH</a:t>
            </a:r>
            <a:r>
              <a:rPr lang="en-US" altLang="en-US" sz="2800" baseline="-25000" dirty="0">
                <a:solidFill>
                  <a:srgbClr val="0000FF"/>
                </a:solidFill>
                <a:latin typeface="Times New Roman" panose="02020603050405020304" pitchFamily="18" charset="0"/>
                <a:cs typeface="Times New Roman" panose="02020603050405020304" pitchFamily="18" charset="0"/>
              </a:rPr>
              <a:t>(S)</a:t>
            </a:r>
            <a:r>
              <a:rPr lang="en-US" altLang="en-US" sz="2800" dirty="0">
                <a:solidFill>
                  <a:srgbClr val="0000FF"/>
                </a:solidFill>
                <a:latin typeface="Times New Roman" panose="02020603050405020304" pitchFamily="18" charset="0"/>
                <a:cs typeface="Times New Roman" panose="02020603050405020304" pitchFamily="18" charset="0"/>
              </a:rPr>
              <a:t>                 Na</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OH</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 44.51 kJ    </a:t>
            </a:r>
            <a:endParaRPr lang="el-GR" altLang="en-US" sz="2800" dirty="0">
              <a:solidFill>
                <a:srgbClr val="0000FF"/>
              </a:solidFill>
              <a:latin typeface="Times New Roman" panose="02020603050405020304" pitchFamily="18" charset="0"/>
              <a:cs typeface="Times New Roman" panose="02020603050405020304" pitchFamily="18" charset="0"/>
            </a:endParaRPr>
          </a:p>
        </p:txBody>
      </p:sp>
      <p:sp>
        <p:nvSpPr>
          <p:cNvPr id="86025" name="Line 9"/>
          <p:cNvSpPr>
            <a:spLocks noChangeShapeType="1"/>
          </p:cNvSpPr>
          <p:nvPr/>
        </p:nvSpPr>
        <p:spPr bwMode="auto">
          <a:xfrm>
            <a:off x="1447800" y="838200"/>
            <a:ext cx="11430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6" name="Line 10"/>
          <p:cNvSpPr>
            <a:spLocks noChangeShapeType="1"/>
          </p:cNvSpPr>
          <p:nvPr/>
        </p:nvSpPr>
        <p:spPr bwMode="auto">
          <a:xfrm>
            <a:off x="2286000" y="3962400"/>
            <a:ext cx="175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Oval 11"/>
          <p:cNvSpPr>
            <a:spLocks noChangeArrowheads="1"/>
          </p:cNvSpPr>
          <p:nvPr/>
        </p:nvSpPr>
        <p:spPr bwMode="auto">
          <a:xfrm>
            <a:off x="3962400" y="3048000"/>
            <a:ext cx="1676400" cy="18288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6028" name="Text Box 13"/>
          <p:cNvSpPr txBox="1">
            <a:spLocks noChangeArrowheads="1"/>
          </p:cNvSpPr>
          <p:nvPr/>
        </p:nvSpPr>
        <p:spPr bwMode="auto">
          <a:xfrm>
            <a:off x="3886200" y="3962400"/>
            <a:ext cx="1066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6029" name="Text Box 14"/>
          <p:cNvSpPr txBox="1">
            <a:spLocks noChangeArrowheads="1"/>
          </p:cNvSpPr>
          <p:nvPr/>
        </p:nvSpPr>
        <p:spPr bwMode="auto">
          <a:xfrm>
            <a:off x="4876800" y="3810000"/>
            <a:ext cx="11430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6035" name="Line 21"/>
          <p:cNvSpPr>
            <a:spLocks noChangeShapeType="1"/>
          </p:cNvSpPr>
          <p:nvPr/>
        </p:nvSpPr>
        <p:spPr bwMode="auto">
          <a:xfrm flipV="1">
            <a:off x="4800600" y="3048000"/>
            <a:ext cx="0" cy="91440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Text Box 22"/>
          <p:cNvSpPr txBox="1">
            <a:spLocks noChangeArrowheads="1"/>
          </p:cNvSpPr>
          <p:nvPr/>
        </p:nvSpPr>
        <p:spPr bwMode="auto">
          <a:xfrm>
            <a:off x="4800600" y="3505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rPr>
              <a:t>AE</a:t>
            </a:r>
          </a:p>
        </p:txBody>
      </p:sp>
      <p:sp>
        <p:nvSpPr>
          <p:cNvPr id="86037" name="Text Box 23"/>
          <p:cNvSpPr txBox="1">
            <a:spLocks noChangeArrowheads="1"/>
          </p:cNvSpPr>
          <p:nvPr/>
        </p:nvSpPr>
        <p:spPr bwMode="auto">
          <a:xfrm>
            <a:off x="2514600" y="3581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6600CC"/>
                </a:solidFill>
              </a:rPr>
              <a:t>reactants</a:t>
            </a:r>
          </a:p>
        </p:txBody>
      </p:sp>
      <p:sp>
        <p:nvSpPr>
          <p:cNvPr id="86040" name="Line 26"/>
          <p:cNvSpPr>
            <a:spLocks noChangeShapeType="1"/>
          </p:cNvSpPr>
          <p:nvPr/>
        </p:nvSpPr>
        <p:spPr bwMode="auto">
          <a:xfrm>
            <a:off x="2133600" y="3962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3" name="Oval 29"/>
          <p:cNvSpPr>
            <a:spLocks noChangeArrowheads="1"/>
          </p:cNvSpPr>
          <p:nvPr/>
        </p:nvSpPr>
        <p:spPr bwMode="auto">
          <a:xfrm>
            <a:off x="4724400" y="2895600"/>
            <a:ext cx="152400" cy="152400"/>
          </a:xfrm>
          <a:prstGeom prst="ellipse">
            <a:avLst/>
          </a:prstGeom>
          <a:solidFill>
            <a:srgbClr val="FF0000"/>
          </a:solidFill>
          <a:ln w="9525">
            <a:solidFill>
              <a:srgbClr val="FF0000"/>
            </a:solidFill>
            <a:round/>
            <a:headEnd/>
            <a:tailEnd/>
          </a:ln>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6600"/>
              </a:solidFill>
            </a:endParaRPr>
          </a:p>
        </p:txBody>
      </p:sp>
      <p:sp>
        <p:nvSpPr>
          <p:cNvPr id="86044" name="Line 30"/>
          <p:cNvSpPr>
            <a:spLocks noChangeShapeType="1"/>
          </p:cNvSpPr>
          <p:nvPr/>
        </p:nvSpPr>
        <p:spPr bwMode="auto">
          <a:xfrm flipH="1">
            <a:off x="4953000" y="2514600"/>
            <a:ext cx="2057399" cy="333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5" name="Text Box 31"/>
          <p:cNvSpPr txBox="1">
            <a:spLocks noChangeArrowheads="1"/>
          </p:cNvSpPr>
          <p:nvPr/>
        </p:nvSpPr>
        <p:spPr bwMode="auto">
          <a:xfrm>
            <a:off x="6781800" y="2312987"/>
            <a:ext cx="2286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solidFill>
                  <a:srgbClr val="FF0000"/>
                </a:solidFill>
                <a:latin typeface="Comic Sans MS" pitchFamily="66" charset="0"/>
              </a:rPr>
              <a:t>Represents the </a:t>
            </a:r>
            <a:r>
              <a:rPr lang="en-US" altLang="en-US" sz="1800" b="1" dirty="0">
                <a:solidFill>
                  <a:srgbClr val="FF0000"/>
                </a:solidFill>
                <a:latin typeface="Comic Sans MS" pitchFamily="66" charset="0"/>
              </a:rPr>
              <a:t>activation complex</a:t>
            </a:r>
            <a:br>
              <a:rPr lang="en-US" altLang="en-US" sz="1800" b="1" dirty="0">
                <a:solidFill>
                  <a:srgbClr val="FF0000"/>
                </a:solidFill>
                <a:latin typeface="Comic Sans MS" pitchFamily="66" charset="0"/>
              </a:rPr>
            </a:br>
            <a:r>
              <a:rPr lang="en-US" altLang="en-US" sz="2000" dirty="0">
                <a:solidFill>
                  <a:srgbClr val="FF0000"/>
                </a:solidFill>
                <a:latin typeface="Times New Roman" panose="02020603050405020304" pitchFamily="18" charset="0"/>
                <a:cs typeface="Times New Roman" panose="02020603050405020304" pitchFamily="18" charset="0"/>
              </a:rPr>
              <a:t>The transition between R &amp; P</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E0DAA0A-BC43-DA9E-3796-29CD4E740BEA}"/>
              </a:ext>
            </a:extLst>
          </p:cNvPr>
          <p:cNvSpPr txBox="1"/>
          <p:nvPr/>
        </p:nvSpPr>
        <p:spPr>
          <a:xfrm>
            <a:off x="1171575" y="517703"/>
            <a:ext cx="1676400" cy="369332"/>
          </a:xfrm>
          <a:prstGeom prst="rect">
            <a:avLst/>
          </a:prstGeom>
          <a:noFill/>
        </p:spPr>
        <p:txBody>
          <a:bodyPr wrap="square" rtlCol="0">
            <a:spAutoFit/>
          </a:bodyPr>
          <a:lstStyle/>
          <a:p>
            <a:pPr algn="ctr"/>
            <a:r>
              <a:rPr lang="en-US" dirty="0"/>
              <a:t>water</a:t>
            </a:r>
          </a:p>
        </p:txBody>
      </p:sp>
    </p:spTree>
    <p:extLst>
      <p:ext uri="{BB962C8B-B14F-4D97-AF65-F5344CB8AC3E}">
        <p14:creationId xmlns:p14="http://schemas.microsoft.com/office/powerpoint/2010/main" val="341999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5</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Kinetics is the part of chemistry that studies the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RATES of REACTION</a:t>
            </a:r>
            <a:b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800" dirty="0">
                <a:solidFill>
                  <a:srgbClr val="3333FF"/>
                </a:solidFill>
                <a:latin typeface="Times New Roman" panose="02020603050405020304" pitchFamily="18" charset="0"/>
                <a:cs typeface="Times New Roman" panose="02020603050405020304" pitchFamily="18" charset="0"/>
              </a:rPr>
              <a:t>6. We will again examine reactions that absorb energy</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when they occur, the</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3600" b="1" dirty="0">
                <a:solidFill>
                  <a:srgbClr val="3333FF"/>
                </a:solidFill>
                <a:latin typeface="Times New Roman" panose="02020603050405020304" pitchFamily="18" charset="0"/>
                <a:cs typeface="Times New Roman" panose="02020603050405020304" pitchFamily="18" charset="0"/>
              </a:rPr>
              <a:t>ENDOTHERMIC REACTIONS</a:t>
            </a:r>
            <a:br>
              <a:rPr lang="en-US" altLang="en-US" sz="3600" b="1" dirty="0">
                <a:solidFill>
                  <a:srgbClr val="3333FF"/>
                </a:solidFill>
                <a:latin typeface="Times New Roman" panose="02020603050405020304" pitchFamily="18" charset="0"/>
                <a:cs typeface="Times New Roman" panose="02020603050405020304" pitchFamily="18" charset="0"/>
              </a:rPr>
            </a:br>
            <a:br>
              <a:rPr lang="en-US" altLang="en-US" sz="3600" dirty="0">
                <a:solidFill>
                  <a:srgbClr val="3333FF"/>
                </a:solidFill>
                <a:latin typeface="Times New Roman" panose="02020603050405020304" pitchFamily="18" charset="0"/>
                <a:cs typeface="Times New Roman" panose="02020603050405020304" pitchFamily="18" charset="0"/>
              </a:rPr>
            </a:br>
            <a:endParaRPr lang="en-US" altLang="en-US" sz="2800" dirty="0">
              <a:solidFill>
                <a:srgbClr val="3333FF"/>
              </a:solidFill>
            </a:endParaRPr>
          </a:p>
        </p:txBody>
      </p:sp>
    </p:spTree>
    <p:extLst>
      <p:ext uri="{BB962C8B-B14F-4D97-AF65-F5344CB8AC3E}">
        <p14:creationId xmlns:p14="http://schemas.microsoft.com/office/powerpoint/2010/main" val="1419651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228600"/>
            <a:ext cx="8153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00"/>
                </a:solidFill>
                <a:latin typeface="Comic Sans MS" pitchFamily="66" charset="0"/>
              </a:rPr>
              <a:t>  </a:t>
            </a:r>
          </a:p>
          <a:p>
            <a:pPr eaLnBrk="1" hangingPunct="1">
              <a:spcBef>
                <a:spcPct val="50000"/>
              </a:spcBef>
              <a:buFontTx/>
              <a:buNone/>
            </a:pPr>
            <a:endParaRPr lang="en-US" altLang="en-US" sz="2400">
              <a:solidFill>
                <a:srgbClr val="000000"/>
              </a:solidFill>
              <a:latin typeface="Comic Sans MS" pitchFamily="66" charset="0"/>
            </a:endParaRPr>
          </a:p>
          <a:p>
            <a:pPr eaLnBrk="1" hangingPunct="1">
              <a:spcBef>
                <a:spcPct val="50000"/>
              </a:spcBef>
              <a:buFontTx/>
              <a:buNone/>
            </a:pPr>
            <a:endParaRPr lang="en-US" altLang="en-US" sz="2400">
              <a:solidFill>
                <a:srgbClr val="000000"/>
              </a:solidFill>
              <a:latin typeface="Comic Sans MS" pitchFamily="66" charset="0"/>
            </a:endParaRPr>
          </a:p>
          <a:p>
            <a:pPr algn="r" eaLnBrk="1" hangingPunct="1">
              <a:spcBef>
                <a:spcPct val="50000"/>
              </a:spcBef>
              <a:buFontTx/>
              <a:buNone/>
            </a:pPr>
            <a:r>
              <a:rPr lang="en-US" altLang="en-US" sz="2400">
                <a:solidFill>
                  <a:srgbClr val="000000"/>
                </a:solidFill>
                <a:latin typeface="Comic Sans MS" pitchFamily="66" charset="0"/>
              </a:rPr>
              <a:t>sodium hydroxide dissolving into water</a:t>
            </a:r>
          </a:p>
        </p:txBody>
      </p:sp>
      <p:sp>
        <p:nvSpPr>
          <p:cNvPr id="86019" name="Line 3"/>
          <p:cNvSpPr>
            <a:spLocks noChangeShapeType="1"/>
          </p:cNvSpPr>
          <p:nvPr/>
        </p:nvSpPr>
        <p:spPr bwMode="auto">
          <a:xfrm flipV="1">
            <a:off x="2286000" y="2209800"/>
            <a:ext cx="0" cy="3886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Line 4"/>
          <p:cNvSpPr>
            <a:spLocks noChangeShapeType="1"/>
          </p:cNvSpPr>
          <p:nvPr/>
        </p:nvSpPr>
        <p:spPr bwMode="auto">
          <a:xfrm>
            <a:off x="2286000" y="6096000"/>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Text Box 5"/>
          <p:cNvSpPr txBox="1">
            <a:spLocks noChangeArrowheads="1"/>
          </p:cNvSpPr>
          <p:nvPr/>
        </p:nvSpPr>
        <p:spPr bwMode="auto">
          <a:xfrm>
            <a:off x="2514600" y="6172200"/>
            <a:ext cx="480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Time of the reaction…</a:t>
            </a:r>
          </a:p>
        </p:txBody>
      </p:sp>
      <p:sp>
        <p:nvSpPr>
          <p:cNvPr id="86022" name="Line 6"/>
          <p:cNvSpPr>
            <a:spLocks noChangeShapeType="1"/>
          </p:cNvSpPr>
          <p:nvPr/>
        </p:nvSpPr>
        <p:spPr bwMode="auto">
          <a:xfrm>
            <a:off x="5029200" y="6324600"/>
            <a:ext cx="1295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3" name="Text Box 7"/>
          <p:cNvSpPr txBox="1">
            <a:spLocks noChangeArrowheads="1"/>
          </p:cNvSpPr>
          <p:nvPr/>
        </p:nvSpPr>
        <p:spPr bwMode="auto">
          <a:xfrm>
            <a:off x="304800" y="31242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800">
                <a:solidFill>
                  <a:srgbClr val="000000"/>
                </a:solidFill>
              </a:rPr>
              <a:t>Potential energy </a:t>
            </a:r>
          </a:p>
          <a:p>
            <a:pPr algn="r" eaLnBrk="1" hangingPunct="1">
              <a:spcBef>
                <a:spcPct val="50000"/>
              </a:spcBef>
              <a:buFontTx/>
              <a:buNone/>
            </a:pPr>
            <a:r>
              <a:rPr lang="en-US" altLang="en-US" sz="1800">
                <a:solidFill>
                  <a:srgbClr val="000000"/>
                </a:solidFill>
              </a:rPr>
              <a:t>kJ/mole</a:t>
            </a:r>
          </a:p>
        </p:txBody>
      </p:sp>
      <p:sp>
        <p:nvSpPr>
          <p:cNvPr id="86026" name="Line 10"/>
          <p:cNvSpPr>
            <a:spLocks noChangeShapeType="1"/>
          </p:cNvSpPr>
          <p:nvPr/>
        </p:nvSpPr>
        <p:spPr bwMode="auto">
          <a:xfrm>
            <a:off x="2286000" y="3962400"/>
            <a:ext cx="175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Oval 11"/>
          <p:cNvSpPr>
            <a:spLocks noChangeArrowheads="1"/>
          </p:cNvSpPr>
          <p:nvPr/>
        </p:nvSpPr>
        <p:spPr bwMode="auto">
          <a:xfrm>
            <a:off x="3962400" y="3048000"/>
            <a:ext cx="1676400" cy="18288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6028" name="Text Box 13"/>
          <p:cNvSpPr txBox="1">
            <a:spLocks noChangeArrowheads="1"/>
          </p:cNvSpPr>
          <p:nvPr/>
        </p:nvSpPr>
        <p:spPr bwMode="auto">
          <a:xfrm>
            <a:off x="3886200" y="3962400"/>
            <a:ext cx="10668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6029" name="Text Box 14"/>
          <p:cNvSpPr txBox="1">
            <a:spLocks noChangeArrowheads="1"/>
          </p:cNvSpPr>
          <p:nvPr/>
        </p:nvSpPr>
        <p:spPr bwMode="auto">
          <a:xfrm>
            <a:off x="4876800" y="3810000"/>
            <a:ext cx="11430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6030" name="Line 15"/>
          <p:cNvSpPr>
            <a:spLocks noChangeShapeType="1"/>
          </p:cNvSpPr>
          <p:nvPr/>
        </p:nvSpPr>
        <p:spPr bwMode="auto">
          <a:xfrm>
            <a:off x="5638800" y="3810000"/>
            <a:ext cx="533400" cy="1752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1" name="Line 16"/>
          <p:cNvSpPr>
            <a:spLocks noChangeShapeType="1"/>
          </p:cNvSpPr>
          <p:nvPr/>
        </p:nvSpPr>
        <p:spPr bwMode="auto">
          <a:xfrm>
            <a:off x="6172200" y="5562600"/>
            <a:ext cx="2438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2" name="Line 17"/>
          <p:cNvSpPr>
            <a:spLocks noChangeShapeType="1"/>
          </p:cNvSpPr>
          <p:nvPr/>
        </p:nvSpPr>
        <p:spPr bwMode="auto">
          <a:xfrm>
            <a:off x="2743200" y="3962400"/>
            <a:ext cx="0" cy="1600200"/>
          </a:xfrm>
          <a:prstGeom prst="line">
            <a:avLst/>
          </a:prstGeom>
          <a:noFill/>
          <a:ln w="635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Text Box 18"/>
          <p:cNvSpPr txBox="1">
            <a:spLocks noChangeArrowheads="1"/>
          </p:cNvSpPr>
          <p:nvPr/>
        </p:nvSpPr>
        <p:spPr bwMode="auto">
          <a:xfrm>
            <a:off x="2917825" y="4487863"/>
            <a:ext cx="1120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p:txBody>
      </p:sp>
      <p:sp>
        <p:nvSpPr>
          <p:cNvPr id="86034" name="Text Box 19"/>
          <p:cNvSpPr txBox="1">
            <a:spLocks noChangeArrowheads="1"/>
          </p:cNvSpPr>
          <p:nvPr/>
        </p:nvSpPr>
        <p:spPr bwMode="auto">
          <a:xfrm>
            <a:off x="2819400" y="4495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0000"/>
                </a:solidFill>
                <a:latin typeface="Verdana" pitchFamily="34" charset="0"/>
              </a:rPr>
              <a:t>-</a:t>
            </a:r>
            <a:r>
              <a:rPr lang="el-GR" altLang="en-US" sz="2400">
                <a:solidFill>
                  <a:srgbClr val="FF0000"/>
                </a:solidFill>
                <a:latin typeface="Verdana" pitchFamily="34" charset="0"/>
              </a:rPr>
              <a:t>Δ</a:t>
            </a:r>
            <a:r>
              <a:rPr lang="en-US" altLang="en-US" sz="2400">
                <a:solidFill>
                  <a:srgbClr val="FF0000"/>
                </a:solidFill>
                <a:latin typeface="Verdana" pitchFamily="34" charset="0"/>
              </a:rPr>
              <a:t>H</a:t>
            </a:r>
            <a:endParaRPr lang="el-GR" altLang="en-US" sz="2400">
              <a:solidFill>
                <a:srgbClr val="FF0000"/>
              </a:solidFill>
              <a:latin typeface="Verdana" pitchFamily="34" charset="0"/>
            </a:endParaRPr>
          </a:p>
        </p:txBody>
      </p:sp>
      <p:sp>
        <p:nvSpPr>
          <p:cNvPr id="86035" name="Line 21"/>
          <p:cNvSpPr>
            <a:spLocks noChangeShapeType="1"/>
          </p:cNvSpPr>
          <p:nvPr/>
        </p:nvSpPr>
        <p:spPr bwMode="auto">
          <a:xfrm flipV="1">
            <a:off x="4800600" y="3048000"/>
            <a:ext cx="0" cy="91440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Text Box 22"/>
          <p:cNvSpPr txBox="1">
            <a:spLocks noChangeArrowheads="1"/>
          </p:cNvSpPr>
          <p:nvPr/>
        </p:nvSpPr>
        <p:spPr bwMode="auto">
          <a:xfrm>
            <a:off x="4800600" y="3505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rgbClr val="0000FF"/>
                </a:solidFill>
              </a:rPr>
              <a:t>AE</a:t>
            </a:r>
          </a:p>
        </p:txBody>
      </p:sp>
      <p:sp>
        <p:nvSpPr>
          <p:cNvPr id="86037" name="Text Box 23"/>
          <p:cNvSpPr txBox="1">
            <a:spLocks noChangeArrowheads="1"/>
          </p:cNvSpPr>
          <p:nvPr/>
        </p:nvSpPr>
        <p:spPr bwMode="auto">
          <a:xfrm>
            <a:off x="2514600" y="3581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6600CC"/>
                </a:solidFill>
              </a:rPr>
              <a:t>reactants</a:t>
            </a:r>
          </a:p>
        </p:txBody>
      </p:sp>
      <p:sp>
        <p:nvSpPr>
          <p:cNvPr id="86038" name="Text Box 24"/>
          <p:cNvSpPr txBox="1">
            <a:spLocks noChangeArrowheads="1"/>
          </p:cNvSpPr>
          <p:nvPr/>
        </p:nvSpPr>
        <p:spPr bwMode="auto">
          <a:xfrm>
            <a:off x="6629400" y="5181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6600CC"/>
                </a:solidFill>
              </a:rPr>
              <a:t>products</a:t>
            </a:r>
          </a:p>
        </p:txBody>
      </p:sp>
      <p:sp>
        <p:nvSpPr>
          <p:cNvPr id="86039" name="Line 25"/>
          <p:cNvSpPr>
            <a:spLocks noChangeShapeType="1"/>
          </p:cNvSpPr>
          <p:nvPr/>
        </p:nvSpPr>
        <p:spPr bwMode="auto">
          <a:xfrm>
            <a:off x="2133600" y="5562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0" name="Line 26"/>
          <p:cNvSpPr>
            <a:spLocks noChangeShapeType="1"/>
          </p:cNvSpPr>
          <p:nvPr/>
        </p:nvSpPr>
        <p:spPr bwMode="auto">
          <a:xfrm>
            <a:off x="2133600" y="3962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1" name="Line 27"/>
          <p:cNvSpPr>
            <a:spLocks noChangeShapeType="1"/>
          </p:cNvSpPr>
          <p:nvPr/>
        </p:nvSpPr>
        <p:spPr bwMode="auto">
          <a:xfrm>
            <a:off x="2133600" y="3962400"/>
            <a:ext cx="0" cy="1600200"/>
          </a:xfrm>
          <a:prstGeom prst="line">
            <a:avLst/>
          </a:prstGeom>
          <a:noFill/>
          <a:ln w="254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2" name="Text Box 28"/>
          <p:cNvSpPr txBox="1">
            <a:spLocks noChangeArrowheads="1"/>
          </p:cNvSpPr>
          <p:nvPr/>
        </p:nvSpPr>
        <p:spPr bwMode="auto">
          <a:xfrm>
            <a:off x="304800" y="4648200"/>
            <a:ext cx="1600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dirty="0">
                <a:solidFill>
                  <a:srgbClr val="006600"/>
                </a:solidFill>
                <a:latin typeface="Comic Sans MS" pitchFamily="66" charset="0"/>
              </a:rPr>
              <a:t>We don’t know the actual levels, but we know that this </a:t>
            </a:r>
            <a:r>
              <a:rPr lang="en-US" altLang="en-US" sz="1600" b="1" dirty="0">
                <a:solidFill>
                  <a:srgbClr val="006600"/>
                </a:solidFill>
                <a:latin typeface="Comic Sans MS" pitchFamily="66" charset="0"/>
              </a:rPr>
              <a:t>difference</a:t>
            </a:r>
            <a:r>
              <a:rPr lang="en-US" altLang="en-US" sz="1600" dirty="0">
                <a:solidFill>
                  <a:srgbClr val="006600"/>
                </a:solidFill>
                <a:latin typeface="Comic Sans MS" pitchFamily="66" charset="0"/>
              </a:rPr>
              <a:t> is 44.51 kJ/mole</a:t>
            </a:r>
          </a:p>
        </p:txBody>
      </p:sp>
      <p:sp>
        <p:nvSpPr>
          <p:cNvPr id="86046" name="Line 32"/>
          <p:cNvSpPr>
            <a:spLocks noChangeShapeType="1"/>
          </p:cNvSpPr>
          <p:nvPr/>
        </p:nvSpPr>
        <p:spPr bwMode="auto">
          <a:xfrm flipV="1">
            <a:off x="1676400" y="4876800"/>
            <a:ext cx="457200" cy="2286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8">
            <a:extLst>
              <a:ext uri="{FF2B5EF4-FFF2-40B4-BE49-F238E27FC236}">
                <a16:creationId xmlns:a16="http://schemas.microsoft.com/office/drawing/2014/main" id="{0CD67492-37CB-7BCD-7184-495036273717}"/>
              </a:ext>
            </a:extLst>
          </p:cNvPr>
          <p:cNvSpPr txBox="1">
            <a:spLocks noChangeArrowheads="1"/>
          </p:cNvSpPr>
          <p:nvPr/>
        </p:nvSpPr>
        <p:spPr bwMode="auto">
          <a:xfrm>
            <a:off x="0" y="30162"/>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49.  Draw the potential energy diagram for the solvation of sodium hydroxide</a:t>
            </a:r>
            <a:r>
              <a:rPr lang="en-US" altLang="en-US" sz="2000" dirty="0">
                <a:solidFill>
                  <a:srgbClr val="FF0000"/>
                </a:solidFill>
                <a:latin typeface="Comic Sans MS" pitchFamily="66" charset="0"/>
              </a:rPr>
              <a:t>   </a:t>
            </a:r>
          </a:p>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NaOH</a:t>
            </a:r>
            <a:r>
              <a:rPr lang="en-US" altLang="en-US" sz="2800" baseline="-25000" dirty="0">
                <a:solidFill>
                  <a:srgbClr val="0000FF"/>
                </a:solidFill>
                <a:latin typeface="Times New Roman" panose="02020603050405020304" pitchFamily="18" charset="0"/>
                <a:cs typeface="Times New Roman" panose="02020603050405020304" pitchFamily="18" charset="0"/>
              </a:rPr>
              <a:t>(S)</a:t>
            </a:r>
            <a:r>
              <a:rPr lang="en-US" altLang="en-US" sz="2800" dirty="0">
                <a:solidFill>
                  <a:srgbClr val="0000FF"/>
                </a:solidFill>
                <a:latin typeface="Times New Roman" panose="02020603050405020304" pitchFamily="18" charset="0"/>
                <a:cs typeface="Times New Roman" panose="02020603050405020304" pitchFamily="18" charset="0"/>
              </a:rPr>
              <a:t>                 Na</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OH</a:t>
            </a:r>
            <a:r>
              <a:rPr lang="en-US" altLang="en-US" sz="2800" baseline="30000" dirty="0">
                <a:solidFill>
                  <a:srgbClr val="0000FF"/>
                </a:solidFill>
                <a:latin typeface="Times New Roman" panose="02020603050405020304" pitchFamily="18" charset="0"/>
                <a:cs typeface="Times New Roman" panose="02020603050405020304" pitchFamily="18" charset="0"/>
              </a:rPr>
              <a:t>-1</a:t>
            </a:r>
            <a:r>
              <a:rPr lang="en-US" altLang="en-US" sz="2800" baseline="-25000" dirty="0">
                <a:solidFill>
                  <a:srgbClr val="0000FF"/>
                </a:solidFill>
                <a:latin typeface="Times New Roman" panose="02020603050405020304" pitchFamily="18" charset="0"/>
                <a:cs typeface="Times New Roman" panose="02020603050405020304" pitchFamily="18" charset="0"/>
              </a:rPr>
              <a:t>(AQ)</a:t>
            </a:r>
            <a:r>
              <a:rPr lang="en-US" altLang="en-US" sz="2800" dirty="0">
                <a:solidFill>
                  <a:srgbClr val="0000FF"/>
                </a:solidFill>
                <a:latin typeface="Times New Roman" panose="02020603050405020304" pitchFamily="18" charset="0"/>
                <a:cs typeface="Times New Roman" panose="02020603050405020304" pitchFamily="18" charset="0"/>
              </a:rPr>
              <a:t>  +  – 44.51 kJ    </a:t>
            </a:r>
            <a:endParaRPr lang="el-GR" altLang="en-US" sz="2800" dirty="0">
              <a:solidFill>
                <a:srgbClr val="0000FF"/>
              </a:solidFill>
              <a:latin typeface="Times New Roman" panose="02020603050405020304" pitchFamily="18" charset="0"/>
              <a:cs typeface="Times New Roman" panose="02020603050405020304" pitchFamily="18" charset="0"/>
            </a:endParaRPr>
          </a:p>
        </p:txBody>
      </p:sp>
      <p:sp>
        <p:nvSpPr>
          <p:cNvPr id="3" name="Line 9">
            <a:extLst>
              <a:ext uri="{FF2B5EF4-FFF2-40B4-BE49-F238E27FC236}">
                <a16:creationId xmlns:a16="http://schemas.microsoft.com/office/drawing/2014/main" id="{254ACFBD-0217-E482-6000-0D3958CF0543}"/>
              </a:ext>
            </a:extLst>
          </p:cNvPr>
          <p:cNvSpPr>
            <a:spLocks noChangeShapeType="1"/>
          </p:cNvSpPr>
          <p:nvPr/>
        </p:nvSpPr>
        <p:spPr bwMode="auto">
          <a:xfrm>
            <a:off x="1447800" y="838200"/>
            <a:ext cx="1143000" cy="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24ADF0AA-FDFE-7196-FF37-C1D8055847D7}"/>
              </a:ext>
            </a:extLst>
          </p:cNvPr>
          <p:cNvSpPr txBox="1"/>
          <p:nvPr/>
        </p:nvSpPr>
        <p:spPr>
          <a:xfrm>
            <a:off x="1171575" y="517703"/>
            <a:ext cx="1676400" cy="369332"/>
          </a:xfrm>
          <a:prstGeom prst="rect">
            <a:avLst/>
          </a:prstGeom>
          <a:noFill/>
        </p:spPr>
        <p:txBody>
          <a:bodyPr wrap="square" rtlCol="0">
            <a:spAutoFit/>
          </a:bodyPr>
          <a:lstStyle/>
          <a:p>
            <a:pPr algn="ctr"/>
            <a:r>
              <a:rPr lang="en-US" dirty="0"/>
              <a:t>water</a:t>
            </a:r>
          </a:p>
        </p:txBody>
      </p:sp>
      <p:sp>
        <p:nvSpPr>
          <p:cNvPr id="5" name="Oval 29">
            <a:extLst>
              <a:ext uri="{FF2B5EF4-FFF2-40B4-BE49-F238E27FC236}">
                <a16:creationId xmlns:a16="http://schemas.microsoft.com/office/drawing/2014/main" id="{46C6513B-E0A5-4493-FB5B-64AE4001AE11}"/>
              </a:ext>
            </a:extLst>
          </p:cNvPr>
          <p:cNvSpPr>
            <a:spLocks noChangeArrowheads="1"/>
          </p:cNvSpPr>
          <p:nvPr/>
        </p:nvSpPr>
        <p:spPr bwMode="auto">
          <a:xfrm>
            <a:off x="4724400" y="2895600"/>
            <a:ext cx="152400" cy="152400"/>
          </a:xfrm>
          <a:prstGeom prst="ellipse">
            <a:avLst/>
          </a:prstGeom>
          <a:solidFill>
            <a:srgbClr val="FF0000"/>
          </a:solidFill>
          <a:ln w="9525">
            <a:solidFill>
              <a:srgbClr val="FF0000"/>
            </a:solidFill>
            <a:round/>
            <a:headEnd/>
            <a:tailEnd/>
          </a:ln>
          <a:effec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6600"/>
              </a:solidFill>
            </a:endParaRPr>
          </a:p>
        </p:txBody>
      </p:sp>
      <p:sp>
        <p:nvSpPr>
          <p:cNvPr id="6" name="Line 30">
            <a:extLst>
              <a:ext uri="{FF2B5EF4-FFF2-40B4-BE49-F238E27FC236}">
                <a16:creationId xmlns:a16="http://schemas.microsoft.com/office/drawing/2014/main" id="{0235D026-0D1B-B895-7859-772ED8D63A1F}"/>
              </a:ext>
            </a:extLst>
          </p:cNvPr>
          <p:cNvSpPr>
            <a:spLocks noChangeShapeType="1"/>
          </p:cNvSpPr>
          <p:nvPr/>
        </p:nvSpPr>
        <p:spPr bwMode="auto">
          <a:xfrm flipH="1">
            <a:off x="4953000" y="2514600"/>
            <a:ext cx="2057399" cy="333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31">
            <a:extLst>
              <a:ext uri="{FF2B5EF4-FFF2-40B4-BE49-F238E27FC236}">
                <a16:creationId xmlns:a16="http://schemas.microsoft.com/office/drawing/2014/main" id="{A994F483-07B2-B302-526D-00AF1576D7E3}"/>
              </a:ext>
            </a:extLst>
          </p:cNvPr>
          <p:cNvSpPr txBox="1">
            <a:spLocks noChangeArrowheads="1"/>
          </p:cNvSpPr>
          <p:nvPr/>
        </p:nvSpPr>
        <p:spPr bwMode="auto">
          <a:xfrm>
            <a:off x="6877049" y="2308502"/>
            <a:ext cx="1571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b="1" dirty="0">
                <a:solidFill>
                  <a:srgbClr val="FF0000"/>
                </a:solidFill>
                <a:latin typeface="Comic Sans MS" pitchFamily="66" charset="0"/>
              </a:rPr>
              <a:t>activation </a:t>
            </a:r>
            <a:br>
              <a:rPr lang="en-US" altLang="en-US" sz="1800" b="1" dirty="0">
                <a:solidFill>
                  <a:srgbClr val="FF0000"/>
                </a:solidFill>
                <a:latin typeface="Comic Sans MS" pitchFamily="66" charset="0"/>
              </a:rPr>
            </a:br>
            <a:r>
              <a:rPr lang="en-US" altLang="en-US" sz="1800" b="1" dirty="0">
                <a:solidFill>
                  <a:srgbClr val="FF0000"/>
                </a:solidFill>
                <a:latin typeface="Comic Sans MS" pitchFamily="66" charset="0"/>
              </a:rPr>
              <a:t>complex</a:t>
            </a:r>
            <a:br>
              <a:rPr lang="en-US" altLang="en-US" sz="1800" b="1" dirty="0">
                <a:solidFill>
                  <a:srgbClr val="FF0000"/>
                </a:solidFill>
                <a:latin typeface="Comic Sans MS" pitchFamily="66" charset="0"/>
              </a:rPr>
            </a:b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89FD821-A011-B37D-C2E5-FB12FEC99CA3}"/>
              </a:ext>
            </a:extLst>
          </p:cNvPr>
          <p:cNvSpPr txBox="1"/>
          <p:nvPr/>
        </p:nvSpPr>
        <p:spPr>
          <a:xfrm>
            <a:off x="-1" y="1258371"/>
            <a:ext cx="9143999" cy="369332"/>
          </a:xfrm>
          <a:prstGeom prst="rect">
            <a:avLst/>
          </a:prstGeom>
          <a:solidFill>
            <a:srgbClr val="FFFF00"/>
          </a:solidFill>
          <a:ln w="3175">
            <a:solidFill>
              <a:schemeClr val="tx1"/>
            </a:solidFill>
          </a:ln>
        </p:spPr>
        <p:txBody>
          <a:bodyPr wrap="square" rtlCol="0">
            <a:spAutoFit/>
          </a:bodyPr>
          <a:lstStyle/>
          <a:p>
            <a:r>
              <a:rPr lang="en-US" b="1" dirty="0"/>
              <a:t>50.  This energy is the HEAT of SOLUTION, </a:t>
            </a:r>
            <a:r>
              <a:rPr lang="en-US" b="1" i="1" dirty="0"/>
              <a:t>not heat of reaction.</a:t>
            </a:r>
          </a:p>
        </p:txBody>
      </p:sp>
      <p:sp>
        <p:nvSpPr>
          <p:cNvPr id="9" name="Arrow: Right 8">
            <a:extLst>
              <a:ext uri="{FF2B5EF4-FFF2-40B4-BE49-F238E27FC236}">
                <a16:creationId xmlns:a16="http://schemas.microsoft.com/office/drawing/2014/main" id="{F60E8816-4489-FAE2-D18F-A185CA4C45C7}"/>
              </a:ext>
            </a:extLst>
          </p:cNvPr>
          <p:cNvSpPr/>
          <p:nvPr/>
        </p:nvSpPr>
        <p:spPr>
          <a:xfrm rot="16200000">
            <a:off x="6840339" y="997822"/>
            <a:ext cx="274102" cy="218422"/>
          </a:xfrm>
          <a:prstGeom prst="righ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0539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79FD911-F0A4-1C06-8B9C-544F61B24EEE}"/>
              </a:ext>
            </a:extLst>
          </p:cNvPr>
          <p:cNvGraphicFramePr>
            <a:graphicFrameLocks noGrp="1"/>
          </p:cNvGraphicFramePr>
          <p:nvPr>
            <p:extLst>
              <p:ext uri="{D42A27DB-BD31-4B8C-83A1-F6EECF244321}">
                <p14:modId xmlns:p14="http://schemas.microsoft.com/office/powerpoint/2010/main" val="2516633284"/>
              </p:ext>
            </p:extLst>
          </p:nvPr>
        </p:nvGraphicFramePr>
        <p:xfrm>
          <a:off x="0" y="-30896"/>
          <a:ext cx="9220200" cy="6971434"/>
        </p:xfrm>
        <a:graphic>
          <a:graphicData uri="http://schemas.openxmlformats.org/drawingml/2006/table">
            <a:tbl>
              <a:tblPr firstRow="1" bandRow="1">
                <a:tableStyleId>{5C22544A-7EE6-4342-B048-85BDC9FD1C3A}</a:tableStyleId>
              </a:tblPr>
              <a:tblGrid>
                <a:gridCol w="614680">
                  <a:extLst>
                    <a:ext uri="{9D8B030D-6E8A-4147-A177-3AD203B41FA5}">
                      <a16:colId xmlns:a16="http://schemas.microsoft.com/office/drawing/2014/main" val="2531452875"/>
                    </a:ext>
                  </a:extLst>
                </a:gridCol>
                <a:gridCol w="2612390">
                  <a:extLst>
                    <a:ext uri="{9D8B030D-6E8A-4147-A177-3AD203B41FA5}">
                      <a16:colId xmlns:a16="http://schemas.microsoft.com/office/drawing/2014/main" val="1773819960"/>
                    </a:ext>
                  </a:extLst>
                </a:gridCol>
                <a:gridCol w="5993130">
                  <a:extLst>
                    <a:ext uri="{9D8B030D-6E8A-4147-A177-3AD203B41FA5}">
                      <a16:colId xmlns:a16="http://schemas.microsoft.com/office/drawing/2014/main" val="1976378050"/>
                    </a:ext>
                  </a:extLst>
                </a:gridCol>
              </a:tblGrid>
              <a:tr h="55235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FF0000"/>
                          </a:solidFill>
                          <a:latin typeface="Times New Roman" panose="02020603050405020304" pitchFamily="18" charset="0"/>
                          <a:cs typeface="Times New Roman" panose="02020603050405020304" pitchFamily="18" charset="0"/>
                        </a:rPr>
                        <a:t>More Kinetics Vocabulary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800" b="1" dirty="0">
                        <a:solidFill>
                          <a:srgbClr val="000000"/>
                        </a:solidFill>
                        <a:latin typeface="Century Schoolbook" pitchFamily="18"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800" b="1" dirty="0">
                        <a:solidFill>
                          <a:srgbClr val="000000"/>
                        </a:solidFill>
                        <a:latin typeface="Century Schoolbook" pitchFamily="18" charset="0"/>
                      </a:endParaRPr>
                    </a:p>
                  </a:txBody>
                  <a:tcPr/>
                </a:tc>
                <a:extLst>
                  <a:ext uri="{0D108BD9-81ED-4DB2-BD59-A6C34878D82A}">
                    <a16:rowId xmlns:a16="http://schemas.microsoft.com/office/drawing/2014/main" val="519733865"/>
                  </a:ext>
                </a:extLst>
              </a:tr>
              <a:tr h="1007237">
                <a:tc>
                  <a:txBody>
                    <a:bodyPr/>
                    <a:lstStyle/>
                    <a:p>
                      <a:pPr algn="ctr"/>
                      <a:r>
                        <a:rPr lang="en-US" sz="2000" b="0" dirty="0">
                          <a:latin typeface="Times New Roman" panose="02020603050405020304" pitchFamily="18" charset="0"/>
                          <a:cs typeface="Times New Roman" panose="02020603050405020304" pitchFamily="18"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rgbClr val="000000"/>
                          </a:solidFill>
                          <a:latin typeface="Times New Roman" panose="02020603050405020304" pitchFamily="18" charset="0"/>
                          <a:cs typeface="Times New Roman" panose="02020603050405020304" pitchFamily="18" charset="0"/>
                        </a:rPr>
                        <a:t>Potential </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0" dirty="0">
                          <a:solidFill>
                            <a:srgbClr val="000000"/>
                          </a:solidFill>
                          <a:latin typeface="Times New Roman" panose="02020603050405020304" pitchFamily="18" charset="0"/>
                          <a:cs typeface="Times New Roman" panose="02020603050405020304" pitchFamily="18" charset="0"/>
                        </a:rPr>
                        <a:t>energy </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en-US" sz="2800" b="0" dirty="0">
                          <a:solidFill>
                            <a:srgbClr val="000000"/>
                          </a:solidFill>
                          <a:latin typeface="Times New Roman" panose="02020603050405020304" pitchFamily="18" charset="0"/>
                          <a:cs typeface="Times New Roman" panose="02020603050405020304" pitchFamily="18" charset="0"/>
                        </a:rPr>
                        <a:t>The energy stored in the bonds of the reactants or the products</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737696"/>
                  </a:ext>
                </a:extLst>
              </a:tr>
              <a:tr h="1289061">
                <a:tc>
                  <a:txBody>
                    <a:bodyPr/>
                    <a:lstStyle/>
                    <a:p>
                      <a:pPr algn="ctr"/>
                      <a:r>
                        <a:rPr lang="en-US" sz="2000" b="0" dirty="0">
                          <a:latin typeface="Times New Roman" panose="02020603050405020304" pitchFamily="18" charset="0"/>
                          <a:cs typeface="Times New Roman" panose="02020603050405020304" pitchFamily="18"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rgbClr val="FF0000"/>
                          </a:solidFill>
                          <a:latin typeface="Times New Roman" panose="02020603050405020304" pitchFamily="18" charset="0"/>
                          <a:cs typeface="Times New Roman" panose="02020603050405020304" pitchFamily="18" charset="0"/>
                        </a:rPr>
                        <a:t>Activation complex </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FF0000"/>
                          </a:solidFill>
                          <a:latin typeface="Times New Roman" panose="02020603050405020304" pitchFamily="18" charset="0"/>
                          <a:cs typeface="Times New Roman" panose="02020603050405020304" pitchFamily="18" charset="0"/>
                        </a:rPr>
                        <a:t>A transitional state;  the reactants are apart – but are not yet the products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398491"/>
                  </a:ext>
                </a:extLst>
              </a:tr>
              <a:tr h="1289061">
                <a:tc>
                  <a:txBody>
                    <a:bodyPr/>
                    <a:lstStyle/>
                    <a:p>
                      <a:pPr algn="ctr"/>
                      <a:r>
                        <a:rPr lang="en-US" sz="2000" b="0" dirty="0">
                          <a:latin typeface="Times New Roman" panose="02020603050405020304" pitchFamily="18" charset="0"/>
                          <a:cs typeface="Times New Roman" panose="02020603050405020304" pitchFamily="18"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800" b="0" dirty="0">
                          <a:solidFill>
                            <a:srgbClr val="0000FF"/>
                          </a:solidFill>
                          <a:latin typeface="Times New Roman" panose="02020603050405020304" pitchFamily="18" charset="0"/>
                          <a:cs typeface="Times New Roman" panose="02020603050405020304" pitchFamily="18" charset="0"/>
                        </a:rPr>
                        <a:t>Activation energy </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en-US" sz="2800" b="0" dirty="0">
                          <a:solidFill>
                            <a:srgbClr val="0000FF"/>
                          </a:solidFill>
                          <a:latin typeface="Times New Roman" panose="02020603050405020304" pitchFamily="18" charset="0"/>
                          <a:cs typeface="Times New Roman" panose="02020603050405020304" pitchFamily="18" charset="0"/>
                        </a:rPr>
                        <a:t>The minimum amount of energy it takes to start a reaction. </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378002"/>
                  </a:ext>
                </a:extLst>
              </a:tr>
              <a:tr h="1289061">
                <a:tc>
                  <a:txBody>
                    <a:bodyPr/>
                    <a:lstStyle/>
                    <a:p>
                      <a:pPr algn="ctr"/>
                      <a:r>
                        <a:rPr lang="en-US" sz="2000" b="0" dirty="0">
                          <a:latin typeface="Times New Roman" panose="02020603050405020304" pitchFamily="18" charset="0"/>
                          <a:cs typeface="Times New Roman" panose="02020603050405020304" pitchFamily="18"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altLang="en-US" sz="4000" b="0" dirty="0">
                          <a:solidFill>
                            <a:srgbClr val="000000"/>
                          </a:solidFill>
                          <a:latin typeface="Times New Roman" panose="02020603050405020304" pitchFamily="18" charset="0"/>
                          <a:cs typeface="Times New Roman" panose="02020603050405020304" pitchFamily="18" charset="0"/>
                        </a:rPr>
                        <a:t>Δ</a:t>
                      </a:r>
                      <a:r>
                        <a:rPr lang="en-US" altLang="en-US" sz="4000" b="0" dirty="0">
                          <a:solidFill>
                            <a:srgbClr val="000000"/>
                          </a:solidFill>
                          <a:latin typeface="Times New Roman" panose="02020603050405020304" pitchFamily="18" charset="0"/>
                          <a:cs typeface="Times New Roman" panose="02020603050405020304" pitchFamily="18" charset="0"/>
                        </a:rPr>
                        <a:t>H</a:t>
                      </a:r>
                      <a:endParaRPr lang="en-US" sz="40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en-US" sz="2800" b="0" dirty="0">
                          <a:solidFill>
                            <a:srgbClr val="000000"/>
                          </a:solidFill>
                          <a:latin typeface="Times New Roman" panose="02020603050405020304" pitchFamily="18" charset="0"/>
                          <a:cs typeface="Times New Roman" panose="02020603050405020304" pitchFamily="18" charset="0"/>
                        </a:rPr>
                        <a:t>The difference between the potential energy of the reactants </a:t>
                      </a:r>
                      <a:r>
                        <a:rPr lang="en-US" altLang="en-US" sz="2800" b="0">
                          <a:solidFill>
                            <a:srgbClr val="000000"/>
                          </a:solidFill>
                          <a:latin typeface="Times New Roman" panose="02020603050405020304" pitchFamily="18" charset="0"/>
                          <a:cs typeface="Times New Roman" panose="02020603050405020304" pitchFamily="18" charset="0"/>
                        </a:rPr>
                        <a:t>and products</a:t>
                      </a:r>
                      <a:br>
                        <a:rPr lang="en-US" altLang="en-US" sz="2800" b="0" dirty="0">
                          <a:solidFill>
                            <a:srgbClr val="000000"/>
                          </a:solidFill>
                          <a:latin typeface="Times New Roman" panose="02020603050405020304" pitchFamily="18" charset="0"/>
                          <a:cs typeface="Times New Roman" panose="02020603050405020304" pitchFamily="18" charset="0"/>
                        </a:rPr>
                      </a:br>
                      <a:r>
                        <a:rPr lang="en-US" altLang="en-US" sz="2800" b="1" dirty="0">
                          <a:solidFill>
                            <a:srgbClr val="FF0000"/>
                          </a:solidFill>
                          <a:latin typeface="Times New Roman" panose="02020603050405020304" pitchFamily="18" charset="0"/>
                          <a:cs typeface="Times New Roman" panose="02020603050405020304" pitchFamily="18" charset="0"/>
                        </a:rPr>
                        <a:t>Heat of Reaction</a:t>
                      </a:r>
                      <a:r>
                        <a:rPr lang="en-US" altLang="en-US" sz="2800" b="0" dirty="0">
                          <a:solidFill>
                            <a:srgbClr val="000000"/>
                          </a:solidFill>
                          <a:latin typeface="Times New Roman" panose="02020603050405020304" pitchFamily="18" charset="0"/>
                          <a:cs typeface="Times New Roman" panose="02020603050405020304" pitchFamily="18" charset="0"/>
                        </a:rPr>
                        <a:t> or </a:t>
                      </a:r>
                      <a:r>
                        <a:rPr lang="en-US" altLang="en-US" sz="2800" b="1" dirty="0">
                          <a:solidFill>
                            <a:srgbClr val="000000"/>
                          </a:solidFill>
                          <a:latin typeface="Times New Roman" panose="02020603050405020304" pitchFamily="18" charset="0"/>
                          <a:cs typeface="Times New Roman" panose="02020603050405020304" pitchFamily="18" charset="0"/>
                        </a:rPr>
                        <a:t>Heat of Solution</a:t>
                      </a:r>
                      <a:endParaRPr lang="en-US" sz="2800" b="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263016"/>
                  </a:ext>
                </a:extLst>
              </a:tr>
              <a:tr h="1462119">
                <a:tc>
                  <a:txBody>
                    <a:bodyPr/>
                    <a:lstStyle/>
                    <a:p>
                      <a:pPr algn="ctr"/>
                      <a:r>
                        <a:rPr lang="en-US" sz="2000" b="0" dirty="0">
                          <a:latin typeface="Times New Roman" panose="02020603050405020304" pitchFamily="18" charset="0"/>
                          <a:cs typeface="Times New Roman" panose="02020603050405020304" pitchFamily="18"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en-US" sz="2000" b="0" dirty="0">
                          <a:solidFill>
                            <a:srgbClr val="0000FF"/>
                          </a:solidFill>
                          <a:latin typeface="Times New Roman" panose="02020603050405020304" pitchFamily="18" charset="0"/>
                          <a:cs typeface="Times New Roman" panose="02020603050405020304" pitchFamily="18" charset="0"/>
                        </a:rPr>
                        <a:t>Potential energy </a:t>
                      </a:r>
                      <a:br>
                        <a:rPr lang="en-US" altLang="en-US" sz="2000" b="0" dirty="0">
                          <a:solidFill>
                            <a:srgbClr val="0000FF"/>
                          </a:solidFill>
                          <a:latin typeface="Times New Roman" panose="02020603050405020304" pitchFamily="18" charset="0"/>
                          <a:cs typeface="Times New Roman" panose="02020603050405020304" pitchFamily="18" charset="0"/>
                        </a:rPr>
                      </a:br>
                      <a:r>
                        <a:rPr lang="en-US" altLang="en-US" sz="2000" b="0" dirty="0">
                          <a:solidFill>
                            <a:srgbClr val="0000FF"/>
                          </a:solidFill>
                          <a:latin typeface="Times New Roman" panose="02020603050405020304" pitchFamily="18" charset="0"/>
                          <a:cs typeface="Times New Roman" panose="02020603050405020304" pitchFamily="18" charset="0"/>
                        </a:rPr>
                        <a:t>diagram </a:t>
                      </a:r>
                      <a:endParaRPr lang="en-US" sz="20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en-US" sz="2800" b="0" dirty="0">
                          <a:solidFill>
                            <a:srgbClr val="0000FF"/>
                          </a:solidFill>
                          <a:latin typeface="Times New Roman" panose="02020603050405020304" pitchFamily="18" charset="0"/>
                          <a:cs typeface="Times New Roman" panose="02020603050405020304" pitchFamily="18" charset="0"/>
                        </a:rPr>
                        <a:t>A graph showing the flow of energy </a:t>
                      </a:r>
                      <a:br>
                        <a:rPr lang="en-US" altLang="en-US" sz="2800" b="0"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in a chemical reaction.  </a:t>
                      </a:r>
                      <a:br>
                        <a:rPr lang="en-US" altLang="en-US" sz="2800" b="0"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These are exothermic or endothermic</a:t>
                      </a:r>
                      <a:endParaRPr lang="en-US" sz="2800" b="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0656795"/>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Line 3"/>
          <p:cNvSpPr>
            <a:spLocks noChangeShapeType="1"/>
          </p:cNvSpPr>
          <p:nvPr/>
        </p:nvSpPr>
        <p:spPr bwMode="auto">
          <a:xfrm flipV="1">
            <a:off x="1676400" y="1752600"/>
            <a:ext cx="0" cy="35052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2" name="Line 4"/>
          <p:cNvSpPr>
            <a:spLocks noChangeShapeType="1"/>
          </p:cNvSpPr>
          <p:nvPr/>
        </p:nvSpPr>
        <p:spPr bwMode="auto">
          <a:xfrm>
            <a:off x="1676400" y="5257800"/>
            <a:ext cx="66294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3" name="Text Box 5"/>
          <p:cNvSpPr txBox="1">
            <a:spLocks noChangeArrowheads="1"/>
          </p:cNvSpPr>
          <p:nvPr/>
        </p:nvSpPr>
        <p:spPr bwMode="auto">
          <a:xfrm>
            <a:off x="2705100" y="1165374"/>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4Al</a:t>
            </a:r>
            <a:r>
              <a:rPr lang="en-US" altLang="en-US" sz="2400" baseline="-25000" dirty="0">
                <a:solidFill>
                  <a:srgbClr val="FF0000"/>
                </a:solidFill>
                <a:latin typeface="Times New Roman" panose="02020603050405020304" pitchFamily="18" charset="0"/>
                <a:cs typeface="Times New Roman" panose="02020603050405020304" pitchFamily="18" charset="0"/>
              </a:rPr>
              <a:t>(S)</a:t>
            </a:r>
            <a:r>
              <a:rPr lang="en-US" altLang="en-US" sz="2400" dirty="0">
                <a:solidFill>
                  <a:srgbClr val="FF0000"/>
                </a:solidFill>
                <a:latin typeface="Times New Roman" panose="02020603050405020304" pitchFamily="18" charset="0"/>
                <a:cs typeface="Times New Roman" panose="02020603050405020304" pitchFamily="18" charset="0"/>
              </a:rPr>
              <a:t>  +  3O</a:t>
            </a:r>
            <a:r>
              <a:rPr lang="en-US" altLang="en-US" sz="2400" baseline="-25000" dirty="0">
                <a:solidFill>
                  <a:srgbClr val="FF0000"/>
                </a:solidFill>
                <a:latin typeface="Times New Roman" panose="02020603050405020304" pitchFamily="18" charset="0"/>
                <a:cs typeface="Times New Roman" panose="02020603050405020304" pitchFamily="18" charset="0"/>
              </a:rPr>
              <a:t>2(G) </a:t>
            </a:r>
            <a:r>
              <a:rPr lang="en-US" altLang="en-US" sz="2400" dirty="0">
                <a:solidFill>
                  <a:srgbClr val="FF0000"/>
                </a:solidFill>
                <a:latin typeface="Times New Roman" panose="02020603050405020304" pitchFamily="18" charset="0"/>
                <a:cs typeface="Times New Roman" panose="02020603050405020304" pitchFamily="18" charset="0"/>
              </a:rPr>
              <a:t> →  2Al</a:t>
            </a:r>
            <a:r>
              <a:rPr lang="en-US" altLang="en-US" sz="2400" baseline="-25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O</a:t>
            </a:r>
            <a:r>
              <a:rPr lang="en-US" altLang="en-US" sz="2400" baseline="-25000" dirty="0">
                <a:solidFill>
                  <a:srgbClr val="FF0000"/>
                </a:solidFill>
                <a:latin typeface="Times New Roman" panose="02020603050405020304" pitchFamily="18" charset="0"/>
                <a:cs typeface="Times New Roman" panose="02020603050405020304" pitchFamily="18" charset="0"/>
              </a:rPr>
              <a:t>3(S) </a:t>
            </a:r>
            <a:r>
              <a:rPr lang="en-US" altLang="en-US" sz="2400" dirty="0">
                <a:solidFill>
                  <a:srgbClr val="FF0000"/>
                </a:solidFill>
                <a:latin typeface="Times New Roman" panose="02020603050405020304" pitchFamily="18" charset="0"/>
                <a:cs typeface="Times New Roman" panose="02020603050405020304" pitchFamily="18" charset="0"/>
              </a:rPr>
              <a:t> + 3351 kJ</a:t>
            </a:r>
            <a:endParaRPr lang="el-GR" altLang="en-US" sz="2400" dirty="0">
              <a:solidFill>
                <a:srgbClr val="FF0000"/>
              </a:solidFill>
              <a:latin typeface="Times New Roman" panose="02020603050405020304" pitchFamily="18" charset="0"/>
              <a:cs typeface="Times New Roman" panose="02020603050405020304" pitchFamily="18" charset="0"/>
            </a:endParaRPr>
          </a:p>
        </p:txBody>
      </p:sp>
      <p:sp>
        <p:nvSpPr>
          <p:cNvPr id="89108" name="Text Box 22"/>
          <p:cNvSpPr txBox="1">
            <a:spLocks noChangeArrowheads="1"/>
          </p:cNvSpPr>
          <p:nvPr/>
        </p:nvSpPr>
        <p:spPr bwMode="auto">
          <a:xfrm>
            <a:off x="304800" y="30480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PE</a:t>
            </a:r>
            <a:br>
              <a:rPr lang="en-US" altLang="en-US" sz="1800">
                <a:solidFill>
                  <a:srgbClr val="000000"/>
                </a:solidFill>
              </a:rPr>
            </a:br>
            <a:r>
              <a:rPr lang="en-US" altLang="en-US" sz="1800">
                <a:solidFill>
                  <a:srgbClr val="000000"/>
                </a:solidFill>
              </a:rPr>
              <a:t>kJ/mole</a:t>
            </a:r>
          </a:p>
        </p:txBody>
      </p:sp>
      <p:sp>
        <p:nvSpPr>
          <p:cNvPr id="89109" name="Text Box 23"/>
          <p:cNvSpPr txBox="1">
            <a:spLocks noChangeArrowheads="1"/>
          </p:cNvSpPr>
          <p:nvPr/>
        </p:nvSpPr>
        <p:spPr bwMode="auto">
          <a:xfrm>
            <a:off x="1905000" y="5486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Time of the reaction</a:t>
            </a:r>
          </a:p>
        </p:txBody>
      </p:sp>
      <p:sp>
        <p:nvSpPr>
          <p:cNvPr id="89110" name="Line 24"/>
          <p:cNvSpPr>
            <a:spLocks noChangeShapeType="1"/>
          </p:cNvSpPr>
          <p:nvPr/>
        </p:nvSpPr>
        <p:spPr bwMode="auto">
          <a:xfrm>
            <a:off x="4267200" y="5715000"/>
            <a:ext cx="1752600" cy="0"/>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
            <a:extLst>
              <a:ext uri="{FF2B5EF4-FFF2-40B4-BE49-F238E27FC236}">
                <a16:creationId xmlns:a16="http://schemas.microsoft.com/office/drawing/2014/main" id="{2C4A5A80-0939-4348-81B6-225C75C98659}"/>
              </a:ext>
            </a:extLst>
          </p:cNvPr>
          <p:cNvSpPr txBox="1">
            <a:spLocks noChangeArrowheads="1"/>
          </p:cNvSpPr>
          <p:nvPr/>
        </p:nvSpPr>
        <p:spPr bwMode="auto">
          <a:xfrm>
            <a:off x="0" y="-8732"/>
            <a:ext cx="9144000" cy="707886"/>
          </a:xfrm>
          <a:prstGeom prst="rect">
            <a:avLst/>
          </a:prstGeom>
          <a:solidFill>
            <a:srgbClr val="C5FFE2"/>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56.  Draw the potential energy diagram for the synthesis of aluminum oxide. </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Label the reactants, products, AE, AC, </a:t>
            </a:r>
            <a:r>
              <a:rPr lang="el-GR" altLang="en-US" sz="2000" dirty="0">
                <a:solidFill>
                  <a:srgbClr val="000000"/>
                </a:solidFill>
                <a:latin typeface="Times New Roman" panose="02020603050405020304" pitchFamily="18" charset="0"/>
                <a:cs typeface="Times New Roman" panose="02020603050405020304" pitchFamily="18" charset="0"/>
              </a:rPr>
              <a:t>Δ</a:t>
            </a:r>
            <a:r>
              <a:rPr lang="en-US" altLang="en-US" sz="2000" dirty="0">
                <a:solidFill>
                  <a:srgbClr val="000000"/>
                </a:solidFill>
                <a:latin typeface="Times New Roman" panose="02020603050405020304" pitchFamily="18" charset="0"/>
                <a:cs typeface="Times New Roman" panose="02020603050405020304" pitchFamily="18" charset="0"/>
              </a:rPr>
              <a:t>H.  Graph needs axis labels, and a title.</a:t>
            </a:r>
            <a:endParaRPr lang="el-GR"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6279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Line 3"/>
          <p:cNvSpPr>
            <a:spLocks noChangeShapeType="1"/>
          </p:cNvSpPr>
          <p:nvPr/>
        </p:nvSpPr>
        <p:spPr bwMode="auto">
          <a:xfrm flipV="1">
            <a:off x="1676400" y="1752600"/>
            <a:ext cx="0" cy="35052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2" name="Line 4"/>
          <p:cNvSpPr>
            <a:spLocks noChangeShapeType="1"/>
          </p:cNvSpPr>
          <p:nvPr/>
        </p:nvSpPr>
        <p:spPr bwMode="auto">
          <a:xfrm>
            <a:off x="1676400" y="5257800"/>
            <a:ext cx="6629400" cy="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4" name="Line 6"/>
          <p:cNvSpPr>
            <a:spLocks noChangeShapeType="1"/>
          </p:cNvSpPr>
          <p:nvPr/>
        </p:nvSpPr>
        <p:spPr bwMode="auto">
          <a:xfrm>
            <a:off x="1676400" y="2895600"/>
            <a:ext cx="17526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5" name="Oval 7"/>
          <p:cNvSpPr>
            <a:spLocks noChangeArrowheads="1"/>
          </p:cNvSpPr>
          <p:nvPr/>
        </p:nvSpPr>
        <p:spPr bwMode="auto">
          <a:xfrm>
            <a:off x="3429000" y="1981200"/>
            <a:ext cx="1676400" cy="1905000"/>
          </a:xfrm>
          <a:prstGeom prst="ellipse">
            <a:avLst/>
          </a:prstGeom>
          <a:solidFill>
            <a:schemeClr val="bg1"/>
          </a:solidFill>
          <a:ln w="25400">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9096" name="Text Box 8"/>
          <p:cNvSpPr txBox="1">
            <a:spLocks noChangeArrowheads="1"/>
          </p:cNvSpPr>
          <p:nvPr/>
        </p:nvSpPr>
        <p:spPr bwMode="auto">
          <a:xfrm>
            <a:off x="3352800" y="2895600"/>
            <a:ext cx="1981200" cy="1192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89097" name="Line 9"/>
          <p:cNvSpPr>
            <a:spLocks noChangeShapeType="1"/>
          </p:cNvSpPr>
          <p:nvPr/>
        </p:nvSpPr>
        <p:spPr bwMode="auto">
          <a:xfrm>
            <a:off x="5105400" y="2895600"/>
            <a:ext cx="457200" cy="160020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8" name="Line 10"/>
          <p:cNvSpPr>
            <a:spLocks noChangeShapeType="1"/>
          </p:cNvSpPr>
          <p:nvPr/>
        </p:nvSpPr>
        <p:spPr bwMode="auto">
          <a:xfrm>
            <a:off x="5562600" y="4495800"/>
            <a:ext cx="2362200" cy="0"/>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099" name="Text Box 11"/>
          <p:cNvSpPr txBox="1">
            <a:spLocks noChangeArrowheads="1"/>
          </p:cNvSpPr>
          <p:nvPr/>
        </p:nvSpPr>
        <p:spPr bwMode="auto">
          <a:xfrm>
            <a:off x="1981200" y="25146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Al + O</a:t>
            </a:r>
            <a:r>
              <a:rPr lang="en-US" altLang="en-US" sz="1800" baseline="-25000">
                <a:solidFill>
                  <a:srgbClr val="FF0000"/>
                </a:solidFill>
              </a:rPr>
              <a:t>2</a:t>
            </a:r>
          </a:p>
        </p:txBody>
      </p:sp>
      <p:sp>
        <p:nvSpPr>
          <p:cNvPr id="89100" name="Text Box 12"/>
          <p:cNvSpPr txBox="1">
            <a:spLocks noChangeArrowheads="1"/>
          </p:cNvSpPr>
          <p:nvPr/>
        </p:nvSpPr>
        <p:spPr bwMode="auto">
          <a:xfrm>
            <a:off x="6400800" y="4038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Al</a:t>
            </a:r>
            <a:r>
              <a:rPr lang="en-US" altLang="en-US" sz="1800" baseline="-25000">
                <a:solidFill>
                  <a:srgbClr val="FF0000"/>
                </a:solidFill>
              </a:rPr>
              <a:t>2</a:t>
            </a:r>
            <a:r>
              <a:rPr lang="en-US" altLang="en-US" sz="1800">
                <a:solidFill>
                  <a:srgbClr val="FF0000"/>
                </a:solidFill>
              </a:rPr>
              <a:t>O</a:t>
            </a:r>
            <a:r>
              <a:rPr lang="en-US" altLang="en-US" sz="1800" baseline="-25000">
                <a:solidFill>
                  <a:srgbClr val="FF0000"/>
                </a:solidFill>
              </a:rPr>
              <a:t>3</a:t>
            </a:r>
          </a:p>
        </p:txBody>
      </p:sp>
      <p:sp>
        <p:nvSpPr>
          <p:cNvPr id="89101" name="Line 13"/>
          <p:cNvSpPr>
            <a:spLocks noChangeShapeType="1"/>
          </p:cNvSpPr>
          <p:nvPr/>
        </p:nvSpPr>
        <p:spPr bwMode="auto">
          <a:xfrm>
            <a:off x="2057400" y="2895600"/>
            <a:ext cx="0" cy="1600200"/>
          </a:xfrm>
          <a:prstGeom prst="line">
            <a:avLst/>
          </a:prstGeom>
          <a:noFill/>
          <a:ln w="635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2" name="Text Box 15"/>
          <p:cNvSpPr txBox="1">
            <a:spLocks noChangeArrowheads="1"/>
          </p:cNvSpPr>
          <p:nvPr/>
        </p:nvSpPr>
        <p:spPr bwMode="auto">
          <a:xfrm>
            <a:off x="2209800" y="3505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t>
            </a:r>
            <a:r>
              <a:rPr lang="el-GR" altLang="en-US" sz="1800">
                <a:solidFill>
                  <a:srgbClr val="FF0000"/>
                </a:solidFill>
                <a:latin typeface="Verdana" pitchFamily="34" charset="0"/>
              </a:rPr>
              <a:t>Δ</a:t>
            </a:r>
            <a:r>
              <a:rPr lang="en-US" altLang="en-US" sz="1800">
                <a:solidFill>
                  <a:srgbClr val="FF0000"/>
                </a:solidFill>
                <a:latin typeface="Verdana" pitchFamily="34" charset="0"/>
              </a:rPr>
              <a:t>H</a:t>
            </a:r>
            <a:endParaRPr lang="el-GR" altLang="en-US" sz="1800">
              <a:solidFill>
                <a:srgbClr val="FF0000"/>
              </a:solidFill>
              <a:latin typeface="Verdana" pitchFamily="34" charset="0"/>
            </a:endParaRPr>
          </a:p>
        </p:txBody>
      </p:sp>
      <p:sp>
        <p:nvSpPr>
          <p:cNvPr id="89103" name="Line 17"/>
          <p:cNvSpPr>
            <a:spLocks noChangeShapeType="1"/>
          </p:cNvSpPr>
          <p:nvPr/>
        </p:nvSpPr>
        <p:spPr bwMode="auto">
          <a:xfrm flipV="1">
            <a:off x="4267200" y="1981200"/>
            <a:ext cx="0" cy="9144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4" name="Text Box 18"/>
          <p:cNvSpPr txBox="1">
            <a:spLocks noChangeArrowheads="1"/>
          </p:cNvSpPr>
          <p:nvPr/>
        </p:nvSpPr>
        <p:spPr bwMode="auto">
          <a:xfrm>
            <a:off x="4267200" y="2514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AE</a:t>
            </a:r>
          </a:p>
        </p:txBody>
      </p:sp>
      <p:sp>
        <p:nvSpPr>
          <p:cNvPr id="89105" name="Oval 19"/>
          <p:cNvSpPr>
            <a:spLocks noChangeArrowheads="1"/>
          </p:cNvSpPr>
          <p:nvPr/>
        </p:nvSpPr>
        <p:spPr bwMode="auto">
          <a:xfrm>
            <a:off x="4191000" y="1828800"/>
            <a:ext cx="152400" cy="1524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89106" name="Line 20"/>
          <p:cNvSpPr>
            <a:spLocks noChangeShapeType="1"/>
          </p:cNvSpPr>
          <p:nvPr/>
        </p:nvSpPr>
        <p:spPr bwMode="auto">
          <a:xfrm flipH="1" flipV="1">
            <a:off x="4419600" y="1905000"/>
            <a:ext cx="2590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7" name="Text Box 21"/>
          <p:cNvSpPr txBox="1">
            <a:spLocks noChangeArrowheads="1"/>
          </p:cNvSpPr>
          <p:nvPr/>
        </p:nvSpPr>
        <p:spPr bwMode="auto">
          <a:xfrm>
            <a:off x="7162800" y="2286000"/>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AC</a:t>
            </a:r>
          </a:p>
        </p:txBody>
      </p:sp>
      <p:sp>
        <p:nvSpPr>
          <p:cNvPr id="89108" name="Text Box 22"/>
          <p:cNvSpPr txBox="1">
            <a:spLocks noChangeArrowheads="1"/>
          </p:cNvSpPr>
          <p:nvPr/>
        </p:nvSpPr>
        <p:spPr bwMode="auto">
          <a:xfrm>
            <a:off x="304800" y="30480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00"/>
                </a:solidFill>
              </a:rPr>
              <a:t>PE</a:t>
            </a:r>
            <a:br>
              <a:rPr lang="en-US" altLang="en-US" sz="1800">
                <a:solidFill>
                  <a:srgbClr val="000000"/>
                </a:solidFill>
              </a:rPr>
            </a:br>
            <a:r>
              <a:rPr lang="en-US" altLang="en-US" sz="1800">
                <a:solidFill>
                  <a:srgbClr val="000000"/>
                </a:solidFill>
              </a:rPr>
              <a:t>kJ/mole</a:t>
            </a:r>
          </a:p>
        </p:txBody>
      </p:sp>
      <p:sp>
        <p:nvSpPr>
          <p:cNvPr id="89109" name="Text Box 23"/>
          <p:cNvSpPr txBox="1">
            <a:spLocks noChangeArrowheads="1"/>
          </p:cNvSpPr>
          <p:nvPr/>
        </p:nvSpPr>
        <p:spPr bwMode="auto">
          <a:xfrm>
            <a:off x="1905000" y="54864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Time of the reaction</a:t>
            </a:r>
          </a:p>
        </p:txBody>
      </p:sp>
      <p:sp>
        <p:nvSpPr>
          <p:cNvPr id="89110" name="Line 24"/>
          <p:cNvSpPr>
            <a:spLocks noChangeShapeType="1"/>
          </p:cNvSpPr>
          <p:nvPr/>
        </p:nvSpPr>
        <p:spPr bwMode="auto">
          <a:xfrm>
            <a:off x="4267200" y="5715000"/>
            <a:ext cx="1752600" cy="0"/>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
            <a:extLst>
              <a:ext uri="{FF2B5EF4-FFF2-40B4-BE49-F238E27FC236}">
                <a16:creationId xmlns:a16="http://schemas.microsoft.com/office/drawing/2014/main" id="{2C4A5A80-0939-4348-81B6-225C75C98659}"/>
              </a:ext>
            </a:extLst>
          </p:cNvPr>
          <p:cNvSpPr txBox="1">
            <a:spLocks noChangeArrowheads="1"/>
          </p:cNvSpPr>
          <p:nvPr/>
        </p:nvSpPr>
        <p:spPr bwMode="auto">
          <a:xfrm>
            <a:off x="0" y="-8732"/>
            <a:ext cx="9144000" cy="707886"/>
          </a:xfrm>
          <a:prstGeom prst="rect">
            <a:avLst/>
          </a:prstGeom>
          <a:solidFill>
            <a:srgbClr val="C5FFE2"/>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56.  Draw the potential energy diagram for the synthesis of aluminum oxide. </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Label the reactants, products, AE, AC, </a:t>
            </a:r>
            <a:r>
              <a:rPr lang="el-GR" altLang="en-US" sz="2000" dirty="0">
                <a:solidFill>
                  <a:srgbClr val="000000"/>
                </a:solidFill>
                <a:latin typeface="Times New Roman" panose="02020603050405020304" pitchFamily="18" charset="0"/>
                <a:cs typeface="Times New Roman" panose="02020603050405020304" pitchFamily="18" charset="0"/>
              </a:rPr>
              <a:t>Δ</a:t>
            </a:r>
            <a:r>
              <a:rPr lang="en-US" altLang="en-US" sz="2000" dirty="0">
                <a:solidFill>
                  <a:srgbClr val="000000"/>
                </a:solidFill>
                <a:latin typeface="Times New Roman" panose="02020603050405020304" pitchFamily="18" charset="0"/>
                <a:cs typeface="Times New Roman" panose="02020603050405020304" pitchFamily="18" charset="0"/>
              </a:rPr>
              <a:t>H.  Graph needs axis labels, and a title.</a:t>
            </a:r>
            <a:endParaRPr lang="el-GR" altLang="en-US" sz="2000" dirty="0">
              <a:solidFill>
                <a:srgbClr val="000000"/>
              </a:solidFill>
              <a:latin typeface="Times New Roman" panose="02020603050405020304" pitchFamily="18" charset="0"/>
              <a:cs typeface="Times New Roman" panose="02020603050405020304" pitchFamily="18" charset="0"/>
            </a:endParaRPr>
          </a:p>
        </p:txBody>
      </p:sp>
      <p:sp>
        <p:nvSpPr>
          <p:cNvPr id="2" name="Text Box 5">
            <a:extLst>
              <a:ext uri="{FF2B5EF4-FFF2-40B4-BE49-F238E27FC236}">
                <a16:creationId xmlns:a16="http://schemas.microsoft.com/office/drawing/2014/main" id="{B155933D-DFF8-2E27-1ACA-4AEE7E653524}"/>
              </a:ext>
            </a:extLst>
          </p:cNvPr>
          <p:cNvSpPr txBox="1">
            <a:spLocks noChangeArrowheads="1"/>
          </p:cNvSpPr>
          <p:nvPr/>
        </p:nvSpPr>
        <p:spPr bwMode="auto">
          <a:xfrm>
            <a:off x="2705100" y="1165374"/>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4Al</a:t>
            </a:r>
            <a:r>
              <a:rPr lang="en-US" altLang="en-US" sz="2400" baseline="-25000" dirty="0">
                <a:solidFill>
                  <a:srgbClr val="FF0000"/>
                </a:solidFill>
                <a:latin typeface="Times New Roman" panose="02020603050405020304" pitchFamily="18" charset="0"/>
                <a:cs typeface="Times New Roman" panose="02020603050405020304" pitchFamily="18" charset="0"/>
              </a:rPr>
              <a:t>(S)</a:t>
            </a:r>
            <a:r>
              <a:rPr lang="en-US" altLang="en-US" sz="2400" dirty="0">
                <a:solidFill>
                  <a:srgbClr val="FF0000"/>
                </a:solidFill>
                <a:latin typeface="Times New Roman" panose="02020603050405020304" pitchFamily="18" charset="0"/>
                <a:cs typeface="Times New Roman" panose="02020603050405020304" pitchFamily="18" charset="0"/>
              </a:rPr>
              <a:t>  +  3O</a:t>
            </a:r>
            <a:r>
              <a:rPr lang="en-US" altLang="en-US" sz="2400" baseline="-25000" dirty="0">
                <a:solidFill>
                  <a:srgbClr val="FF0000"/>
                </a:solidFill>
                <a:latin typeface="Times New Roman" panose="02020603050405020304" pitchFamily="18" charset="0"/>
                <a:cs typeface="Times New Roman" panose="02020603050405020304" pitchFamily="18" charset="0"/>
              </a:rPr>
              <a:t>2(G) </a:t>
            </a:r>
            <a:r>
              <a:rPr lang="en-US" altLang="en-US" sz="2400" dirty="0">
                <a:solidFill>
                  <a:srgbClr val="FF0000"/>
                </a:solidFill>
                <a:latin typeface="Times New Roman" panose="02020603050405020304" pitchFamily="18" charset="0"/>
                <a:cs typeface="Times New Roman" panose="02020603050405020304" pitchFamily="18" charset="0"/>
              </a:rPr>
              <a:t> →  2Al</a:t>
            </a:r>
            <a:r>
              <a:rPr lang="en-US" altLang="en-US" sz="2400" baseline="-25000" dirty="0">
                <a:solidFill>
                  <a:srgbClr val="FF0000"/>
                </a:solidFill>
                <a:latin typeface="Times New Roman" panose="02020603050405020304" pitchFamily="18" charset="0"/>
                <a:cs typeface="Times New Roman" panose="02020603050405020304" pitchFamily="18" charset="0"/>
              </a:rPr>
              <a:t>2</a:t>
            </a:r>
            <a:r>
              <a:rPr lang="en-US" altLang="en-US" sz="2400" dirty="0">
                <a:solidFill>
                  <a:srgbClr val="FF0000"/>
                </a:solidFill>
                <a:latin typeface="Times New Roman" panose="02020603050405020304" pitchFamily="18" charset="0"/>
                <a:cs typeface="Times New Roman" panose="02020603050405020304" pitchFamily="18" charset="0"/>
              </a:rPr>
              <a:t>O</a:t>
            </a:r>
            <a:r>
              <a:rPr lang="en-US" altLang="en-US" sz="2400" baseline="-25000" dirty="0">
                <a:solidFill>
                  <a:srgbClr val="FF0000"/>
                </a:solidFill>
                <a:latin typeface="Times New Roman" panose="02020603050405020304" pitchFamily="18" charset="0"/>
                <a:cs typeface="Times New Roman" panose="02020603050405020304" pitchFamily="18" charset="0"/>
              </a:rPr>
              <a:t>3(S) </a:t>
            </a:r>
            <a:r>
              <a:rPr lang="en-US" altLang="en-US" sz="2400" dirty="0">
                <a:solidFill>
                  <a:srgbClr val="FF0000"/>
                </a:solidFill>
                <a:latin typeface="Times New Roman" panose="02020603050405020304" pitchFamily="18" charset="0"/>
                <a:cs typeface="Times New Roman" panose="02020603050405020304" pitchFamily="18" charset="0"/>
              </a:rPr>
              <a:t> + 3351 kJ</a:t>
            </a:r>
            <a:endParaRPr lang="el-GR"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180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0"/>
            <a:ext cx="91440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dirty="0">
                <a:solidFill>
                  <a:srgbClr val="FF0000"/>
                </a:solidFill>
              </a:rPr>
              <a:t>57.  Draw the PE diagram for the solvation of sodium chloride.</a:t>
            </a:r>
          </a:p>
          <a:p>
            <a:pPr eaLnBrk="1" hangingPunct="1">
              <a:spcBef>
                <a:spcPct val="50000"/>
              </a:spcBef>
              <a:defRPr/>
            </a:pPr>
            <a:r>
              <a:rPr lang="en-US" altLang="en-US" sz="2800" dirty="0">
                <a:solidFill>
                  <a:srgbClr val="FF0000"/>
                </a:solidFill>
                <a:latin typeface="Comic Sans MS" panose="030F0702030302020204" pitchFamily="66" charset="0"/>
              </a:rPr>
              <a:t>       </a:t>
            </a:r>
            <a:r>
              <a:rPr lang="en-US" altLang="en-US" sz="3200" dirty="0">
                <a:solidFill>
                  <a:srgbClr val="FF0000"/>
                </a:solidFill>
                <a:latin typeface="Comic Sans MS" panose="030F0702030302020204" pitchFamily="66" charset="0"/>
              </a:rPr>
              <a:t>NaCl +  energy         Na</a:t>
            </a:r>
            <a:r>
              <a:rPr lang="en-US" altLang="en-US" sz="3200" baseline="30000" dirty="0">
                <a:solidFill>
                  <a:srgbClr val="FF0000"/>
                </a:solidFill>
                <a:latin typeface="Comic Sans MS" panose="030F0702030302020204" pitchFamily="66" charset="0"/>
              </a:rPr>
              <a:t>+1</a:t>
            </a:r>
            <a:r>
              <a:rPr lang="en-US" altLang="en-US" sz="3200" dirty="0">
                <a:solidFill>
                  <a:srgbClr val="FF0000"/>
                </a:solidFill>
                <a:latin typeface="Comic Sans MS" panose="030F0702030302020204" pitchFamily="66" charset="0"/>
              </a:rPr>
              <a:t>  +  Cl</a:t>
            </a:r>
            <a:r>
              <a:rPr lang="en-US" altLang="en-US" sz="3200" baseline="30000" dirty="0">
                <a:solidFill>
                  <a:srgbClr val="FF0000"/>
                </a:solidFill>
                <a:latin typeface="Comic Sans MS" panose="030F0702030302020204" pitchFamily="66" charset="0"/>
              </a:rPr>
              <a:t>-1</a:t>
            </a:r>
            <a:br>
              <a:rPr lang="en-US" altLang="en-US" sz="3600" dirty="0">
                <a:solidFill>
                  <a:srgbClr val="FF0000"/>
                </a:solidFill>
              </a:rPr>
            </a:br>
            <a:r>
              <a:rPr lang="en-US" altLang="en-US" sz="2400" dirty="0">
                <a:solidFill>
                  <a:srgbClr val="FF0000"/>
                </a:solidFill>
              </a:rPr>
              <a:t>                       </a:t>
            </a:r>
            <a:br>
              <a:rPr lang="en-US" altLang="en-US" sz="2400" dirty="0">
                <a:solidFill>
                  <a:srgbClr val="FF0000"/>
                </a:solidFill>
              </a:rPr>
            </a:br>
            <a:r>
              <a:rPr lang="en-US" altLang="en-US" sz="2400" dirty="0">
                <a:solidFill>
                  <a:srgbClr val="FF0000"/>
                </a:solidFill>
              </a:rPr>
              <a:t>                                                                 </a:t>
            </a:r>
            <a:r>
              <a:rPr lang="el-GR" altLang="en-US" sz="2400" dirty="0">
                <a:solidFill>
                  <a:srgbClr val="FF0000"/>
                </a:solidFill>
                <a:latin typeface="Verdana" pitchFamily="34" charset="0"/>
              </a:rPr>
              <a:t>Δ</a:t>
            </a:r>
            <a:r>
              <a:rPr lang="en-US" altLang="en-US" sz="2400" dirty="0">
                <a:solidFill>
                  <a:srgbClr val="FF0000"/>
                </a:solidFill>
                <a:latin typeface="Verdana" pitchFamily="34" charset="0"/>
              </a:rPr>
              <a:t>H = +3.88 kJ/mole</a:t>
            </a:r>
            <a:endParaRPr lang="en-US" altLang="en-US" dirty="0">
              <a:solidFill>
                <a:srgbClr val="000000"/>
              </a:solidFill>
              <a:latin typeface="Verdana" pitchFamily="34" charset="0"/>
            </a:endParaRPr>
          </a:p>
          <a:p>
            <a:pPr algn="ctr" eaLnBrk="1" hangingPunct="1">
              <a:spcBef>
                <a:spcPct val="50000"/>
              </a:spcBef>
              <a:defRPr/>
            </a:pPr>
            <a:r>
              <a:rPr lang="en-US" altLang="en-US" sz="6000" b="1" dirty="0">
                <a:solidFill>
                  <a:srgbClr val="0000FF"/>
                </a:solidFill>
                <a:latin typeface="Jokerman" pitchFamily="82" charset="0"/>
              </a:rPr>
              <a:t>Go!</a:t>
            </a:r>
            <a:endParaRPr lang="el-GR" altLang="en-US" sz="6000" b="1" dirty="0">
              <a:solidFill>
                <a:srgbClr val="0000FF"/>
              </a:solidFill>
              <a:latin typeface="Jokerman" pitchFamily="82" charset="0"/>
            </a:endParaRPr>
          </a:p>
        </p:txBody>
      </p:sp>
      <p:sp>
        <p:nvSpPr>
          <p:cNvPr id="3" name="Line 5">
            <a:extLst>
              <a:ext uri="{FF2B5EF4-FFF2-40B4-BE49-F238E27FC236}">
                <a16:creationId xmlns:a16="http://schemas.microsoft.com/office/drawing/2014/main" id="{E5C72D9B-FAC1-6023-00F5-85661F7F9E9C}"/>
              </a:ext>
            </a:extLst>
          </p:cNvPr>
          <p:cNvSpPr>
            <a:spLocks noChangeShapeType="1"/>
          </p:cNvSpPr>
          <p:nvPr/>
        </p:nvSpPr>
        <p:spPr bwMode="auto">
          <a:xfrm>
            <a:off x="3810000" y="838200"/>
            <a:ext cx="762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C2845070-1028-A01E-7863-018D87BD7861}"/>
              </a:ext>
            </a:extLst>
          </p:cNvPr>
          <p:cNvSpPr txBox="1"/>
          <p:nvPr/>
        </p:nvSpPr>
        <p:spPr>
          <a:xfrm>
            <a:off x="3657601" y="468868"/>
            <a:ext cx="1066798" cy="369332"/>
          </a:xfrm>
          <a:prstGeom prst="rect">
            <a:avLst/>
          </a:prstGeom>
          <a:noFill/>
        </p:spPr>
        <p:txBody>
          <a:bodyPr wrap="square" rtlCol="0">
            <a:spAutoFit/>
          </a:bodyPr>
          <a:lstStyle/>
          <a:p>
            <a:pPr algn="ctr"/>
            <a:r>
              <a:rPr lang="en-US" dirty="0">
                <a:solidFill>
                  <a:srgbClr val="006600"/>
                </a:solidFill>
              </a:rPr>
              <a:t>water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flipV="1">
            <a:off x="1981200" y="1143000"/>
            <a:ext cx="0" cy="434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39" name="Line 3"/>
          <p:cNvSpPr>
            <a:spLocks noChangeShapeType="1"/>
          </p:cNvSpPr>
          <p:nvPr/>
        </p:nvSpPr>
        <p:spPr bwMode="auto">
          <a:xfrm>
            <a:off x="1981200" y="5486400"/>
            <a:ext cx="6477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0" name="Text Box 4"/>
          <p:cNvSpPr txBox="1">
            <a:spLocks noChangeArrowheads="1"/>
          </p:cNvSpPr>
          <p:nvPr/>
        </p:nvSpPr>
        <p:spPr bwMode="auto">
          <a:xfrm>
            <a:off x="2590800" y="1295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Table salt dissolves in water,   </a:t>
            </a:r>
            <a:r>
              <a:rPr lang="el-GR" altLang="en-US" sz="1800">
                <a:solidFill>
                  <a:srgbClr val="0000FF"/>
                </a:solidFill>
                <a:latin typeface="Verdana" pitchFamily="34" charset="0"/>
              </a:rPr>
              <a:t>Δ</a:t>
            </a:r>
            <a:r>
              <a:rPr lang="en-US" altLang="en-US" sz="1800">
                <a:solidFill>
                  <a:srgbClr val="0000FF"/>
                </a:solidFill>
                <a:latin typeface="Verdana" pitchFamily="34" charset="0"/>
              </a:rPr>
              <a:t>H = +3.88 kJ/mole</a:t>
            </a:r>
            <a:endParaRPr lang="el-GR" altLang="en-US" sz="1800">
              <a:solidFill>
                <a:srgbClr val="0000FF"/>
              </a:solidFill>
              <a:latin typeface="Verdana" pitchFamily="34" charset="0"/>
            </a:endParaRPr>
          </a:p>
        </p:txBody>
      </p:sp>
      <p:sp>
        <p:nvSpPr>
          <p:cNvPr id="91141" name="Text Box 5"/>
          <p:cNvSpPr txBox="1">
            <a:spLocks noChangeArrowheads="1"/>
          </p:cNvSpPr>
          <p:nvPr/>
        </p:nvSpPr>
        <p:spPr bwMode="auto">
          <a:xfrm>
            <a:off x="609600" y="25146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FF"/>
                </a:solidFill>
              </a:rPr>
              <a:t>PE</a:t>
            </a:r>
            <a:br>
              <a:rPr lang="en-US" altLang="en-US" sz="1800">
                <a:solidFill>
                  <a:srgbClr val="0000FF"/>
                </a:solidFill>
              </a:rPr>
            </a:br>
            <a:r>
              <a:rPr lang="en-US" altLang="en-US" sz="1800">
                <a:solidFill>
                  <a:srgbClr val="0000FF"/>
                </a:solidFill>
              </a:rPr>
              <a:t>kJ/mole</a:t>
            </a:r>
          </a:p>
        </p:txBody>
      </p:sp>
      <p:sp>
        <p:nvSpPr>
          <p:cNvPr id="91142" name="Text Box 6"/>
          <p:cNvSpPr txBox="1">
            <a:spLocks noChangeArrowheads="1"/>
          </p:cNvSpPr>
          <p:nvPr/>
        </p:nvSpPr>
        <p:spPr bwMode="auto">
          <a:xfrm>
            <a:off x="2286000" y="57150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Time of reaction</a:t>
            </a:r>
          </a:p>
        </p:txBody>
      </p:sp>
      <p:sp>
        <p:nvSpPr>
          <p:cNvPr id="91143" name="Line 7"/>
          <p:cNvSpPr>
            <a:spLocks noChangeShapeType="1"/>
          </p:cNvSpPr>
          <p:nvPr/>
        </p:nvSpPr>
        <p:spPr bwMode="auto">
          <a:xfrm>
            <a:off x="4114800" y="5867400"/>
            <a:ext cx="31242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5" name="TextBox 8"/>
          <p:cNvSpPr txBox="1">
            <a:spLocks noChangeArrowheads="1"/>
          </p:cNvSpPr>
          <p:nvPr/>
        </p:nvSpPr>
        <p:spPr bwMode="auto">
          <a:xfrm>
            <a:off x="4114800" y="2286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t> </a:t>
            </a:r>
            <a:r>
              <a:rPr lang="en-US" altLang="en-US" dirty="0">
                <a:solidFill>
                  <a:srgbClr val="006600"/>
                </a:solidFill>
                <a:latin typeface="Verdana" pitchFamily="34" charset="0"/>
              </a:rPr>
              <a:t> </a:t>
            </a:r>
            <a:r>
              <a:rPr lang="en-US" altLang="en-US" dirty="0">
                <a:solidFill>
                  <a:srgbClr val="006600"/>
                </a:solidFill>
              </a:rPr>
              <a:t> </a:t>
            </a:r>
          </a:p>
        </p:txBody>
      </p:sp>
      <p:sp>
        <p:nvSpPr>
          <p:cNvPr id="2" name="TextBox 1">
            <a:extLst>
              <a:ext uri="{FF2B5EF4-FFF2-40B4-BE49-F238E27FC236}">
                <a16:creationId xmlns:a16="http://schemas.microsoft.com/office/drawing/2014/main" id="{483832AE-6D49-C83A-C104-BF2613FB5951}"/>
              </a:ext>
            </a:extLst>
          </p:cNvPr>
          <p:cNvSpPr txBox="1"/>
          <p:nvPr/>
        </p:nvSpPr>
        <p:spPr>
          <a:xfrm>
            <a:off x="0" y="0"/>
            <a:ext cx="9144000" cy="1107996"/>
          </a:xfrm>
          <a:prstGeom prst="rect">
            <a:avLst/>
          </a:prstGeom>
          <a:solidFill>
            <a:srgbClr val="FFFFCC"/>
          </a:solidFill>
        </p:spPr>
        <p:txBody>
          <a:bodyPr wrap="square" rtlCol="0">
            <a:spAutoFit/>
          </a:bodyPr>
          <a:lstStyle/>
          <a:p>
            <a:pPr eaLnBrk="1" hangingPunct="1">
              <a:spcBef>
                <a:spcPct val="50000"/>
              </a:spcBef>
              <a:defRPr/>
            </a:pPr>
            <a:r>
              <a:rPr lang="en-US" altLang="en-US" dirty="0">
                <a:solidFill>
                  <a:srgbClr val="FF0000"/>
                </a:solidFill>
              </a:rPr>
              <a:t>57.  Draw the PE diagram for the solvation of sodium chloride.</a:t>
            </a:r>
          </a:p>
          <a:p>
            <a:pPr eaLnBrk="1" hangingPunct="1">
              <a:spcBef>
                <a:spcPct val="50000"/>
              </a:spcBef>
              <a:defRPr/>
            </a:pPr>
            <a:r>
              <a:rPr lang="en-US" altLang="en-US" sz="2800" dirty="0">
                <a:solidFill>
                  <a:srgbClr val="FF0000"/>
                </a:solidFill>
                <a:latin typeface="Comic Sans MS" panose="030F0702030302020204" pitchFamily="66" charset="0"/>
              </a:rPr>
              <a:t>       </a:t>
            </a:r>
            <a:r>
              <a:rPr lang="en-US" altLang="en-US" sz="3200" dirty="0">
                <a:solidFill>
                  <a:srgbClr val="FF0000"/>
                </a:solidFill>
                <a:latin typeface="Comic Sans MS" panose="030F0702030302020204" pitchFamily="66" charset="0"/>
              </a:rPr>
              <a:t>NaCl +  energy         Na</a:t>
            </a:r>
            <a:r>
              <a:rPr lang="en-US" altLang="en-US" sz="3200" baseline="30000" dirty="0">
                <a:solidFill>
                  <a:srgbClr val="FF0000"/>
                </a:solidFill>
                <a:latin typeface="Comic Sans MS" panose="030F0702030302020204" pitchFamily="66" charset="0"/>
              </a:rPr>
              <a:t>+1</a:t>
            </a:r>
            <a:r>
              <a:rPr lang="en-US" altLang="en-US" sz="3200" dirty="0">
                <a:solidFill>
                  <a:srgbClr val="FF0000"/>
                </a:solidFill>
                <a:latin typeface="Comic Sans MS" panose="030F0702030302020204" pitchFamily="66" charset="0"/>
              </a:rPr>
              <a:t>  +  Cl</a:t>
            </a:r>
            <a:r>
              <a:rPr lang="en-US" altLang="en-US" sz="3200" baseline="30000" dirty="0">
                <a:solidFill>
                  <a:srgbClr val="FF0000"/>
                </a:solidFill>
                <a:latin typeface="Comic Sans MS" panose="030F0702030302020204" pitchFamily="66" charset="0"/>
              </a:rPr>
              <a:t>-1</a:t>
            </a:r>
            <a:endParaRPr lang="en-US" dirty="0"/>
          </a:p>
        </p:txBody>
      </p:sp>
      <p:sp>
        <p:nvSpPr>
          <p:cNvPr id="5" name="Line 5">
            <a:extLst>
              <a:ext uri="{FF2B5EF4-FFF2-40B4-BE49-F238E27FC236}">
                <a16:creationId xmlns:a16="http://schemas.microsoft.com/office/drawing/2014/main" id="{4C5F9D2F-E0B9-3162-683B-53FC52EFED13}"/>
              </a:ext>
            </a:extLst>
          </p:cNvPr>
          <p:cNvSpPr>
            <a:spLocks noChangeShapeType="1"/>
          </p:cNvSpPr>
          <p:nvPr/>
        </p:nvSpPr>
        <p:spPr bwMode="auto">
          <a:xfrm>
            <a:off x="3810000" y="838200"/>
            <a:ext cx="762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a:extLst>
              <a:ext uri="{FF2B5EF4-FFF2-40B4-BE49-F238E27FC236}">
                <a16:creationId xmlns:a16="http://schemas.microsoft.com/office/drawing/2014/main" id="{C86995A8-5FE4-AC7F-BE21-E2D1EB537FD1}"/>
              </a:ext>
            </a:extLst>
          </p:cNvPr>
          <p:cNvSpPr txBox="1"/>
          <p:nvPr/>
        </p:nvSpPr>
        <p:spPr>
          <a:xfrm>
            <a:off x="3657601" y="468868"/>
            <a:ext cx="1066798" cy="369332"/>
          </a:xfrm>
          <a:prstGeom prst="rect">
            <a:avLst/>
          </a:prstGeom>
          <a:noFill/>
        </p:spPr>
        <p:txBody>
          <a:bodyPr wrap="square" rtlCol="0">
            <a:spAutoFit/>
          </a:bodyPr>
          <a:lstStyle/>
          <a:p>
            <a:pPr algn="ctr"/>
            <a:r>
              <a:rPr lang="en-US" dirty="0">
                <a:solidFill>
                  <a:srgbClr val="006600"/>
                </a:solidFill>
              </a:rPr>
              <a:t>water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flipV="1">
            <a:off x="1981200" y="1143000"/>
            <a:ext cx="0" cy="434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39" name="Line 3"/>
          <p:cNvSpPr>
            <a:spLocks noChangeShapeType="1"/>
          </p:cNvSpPr>
          <p:nvPr/>
        </p:nvSpPr>
        <p:spPr bwMode="auto">
          <a:xfrm>
            <a:off x="1981200" y="5486400"/>
            <a:ext cx="64770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1" name="Text Box 5"/>
          <p:cNvSpPr txBox="1">
            <a:spLocks noChangeArrowheads="1"/>
          </p:cNvSpPr>
          <p:nvPr/>
        </p:nvSpPr>
        <p:spPr bwMode="auto">
          <a:xfrm>
            <a:off x="609600" y="25146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0000FF"/>
                </a:solidFill>
              </a:rPr>
              <a:t>PE</a:t>
            </a:r>
            <a:br>
              <a:rPr lang="en-US" altLang="en-US" sz="1800">
                <a:solidFill>
                  <a:srgbClr val="0000FF"/>
                </a:solidFill>
              </a:rPr>
            </a:br>
            <a:r>
              <a:rPr lang="en-US" altLang="en-US" sz="1800">
                <a:solidFill>
                  <a:srgbClr val="0000FF"/>
                </a:solidFill>
              </a:rPr>
              <a:t>kJ/mole</a:t>
            </a:r>
          </a:p>
        </p:txBody>
      </p:sp>
      <p:sp>
        <p:nvSpPr>
          <p:cNvPr id="91142" name="Text Box 6"/>
          <p:cNvSpPr txBox="1">
            <a:spLocks noChangeArrowheads="1"/>
          </p:cNvSpPr>
          <p:nvPr/>
        </p:nvSpPr>
        <p:spPr bwMode="auto">
          <a:xfrm>
            <a:off x="2286000" y="571500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Time of reaction</a:t>
            </a:r>
          </a:p>
        </p:txBody>
      </p:sp>
      <p:sp>
        <p:nvSpPr>
          <p:cNvPr id="91143" name="Line 7"/>
          <p:cNvSpPr>
            <a:spLocks noChangeShapeType="1"/>
          </p:cNvSpPr>
          <p:nvPr/>
        </p:nvSpPr>
        <p:spPr bwMode="auto">
          <a:xfrm>
            <a:off x="4114800" y="5867400"/>
            <a:ext cx="31242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V="1">
            <a:off x="1981200" y="3733800"/>
            <a:ext cx="1600200" cy="4763"/>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5" name="Line 12"/>
          <p:cNvSpPr>
            <a:spLocks noChangeShapeType="1"/>
          </p:cNvSpPr>
          <p:nvPr/>
        </p:nvSpPr>
        <p:spPr bwMode="auto">
          <a:xfrm>
            <a:off x="5524500" y="2743200"/>
            <a:ext cx="28575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6" name="Text Box 13"/>
          <p:cNvSpPr txBox="1">
            <a:spLocks noChangeArrowheads="1"/>
          </p:cNvSpPr>
          <p:nvPr/>
        </p:nvSpPr>
        <p:spPr bwMode="auto">
          <a:xfrm>
            <a:off x="2286000" y="3352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salt</a:t>
            </a:r>
          </a:p>
        </p:txBody>
      </p:sp>
      <p:sp>
        <p:nvSpPr>
          <p:cNvPr id="91147" name="Text Box 14"/>
          <p:cNvSpPr txBox="1">
            <a:spLocks noChangeArrowheads="1"/>
          </p:cNvSpPr>
          <p:nvPr/>
        </p:nvSpPr>
        <p:spPr bwMode="auto">
          <a:xfrm>
            <a:off x="5943600" y="2286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Ions in solution</a:t>
            </a:r>
          </a:p>
        </p:txBody>
      </p:sp>
      <p:sp>
        <p:nvSpPr>
          <p:cNvPr id="91148" name="Line 15"/>
          <p:cNvSpPr>
            <a:spLocks noChangeShapeType="1"/>
          </p:cNvSpPr>
          <p:nvPr/>
        </p:nvSpPr>
        <p:spPr bwMode="auto">
          <a:xfrm flipV="1">
            <a:off x="6934200" y="2743200"/>
            <a:ext cx="0" cy="990600"/>
          </a:xfrm>
          <a:prstGeom prst="line">
            <a:avLst/>
          </a:prstGeom>
          <a:noFill/>
          <a:ln w="635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9" name="Text Box 18"/>
          <p:cNvSpPr txBox="1">
            <a:spLocks noChangeArrowheads="1"/>
          </p:cNvSpPr>
          <p:nvPr/>
        </p:nvSpPr>
        <p:spPr bwMode="auto">
          <a:xfrm>
            <a:off x="7315200" y="3124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a:t>
            </a:r>
            <a:r>
              <a:rPr lang="el-GR" altLang="en-US" sz="1800">
                <a:solidFill>
                  <a:srgbClr val="FF0000"/>
                </a:solidFill>
                <a:latin typeface="Verdana" pitchFamily="34" charset="0"/>
              </a:rPr>
              <a:t>Δ</a:t>
            </a:r>
            <a:r>
              <a:rPr lang="en-US" altLang="en-US" sz="1800">
                <a:solidFill>
                  <a:srgbClr val="FF0000"/>
                </a:solidFill>
                <a:latin typeface="Verdana" pitchFamily="34" charset="0"/>
              </a:rPr>
              <a:t>H</a:t>
            </a:r>
            <a:endParaRPr lang="el-GR" altLang="en-US" sz="1800">
              <a:solidFill>
                <a:srgbClr val="FF0000"/>
              </a:solidFill>
              <a:latin typeface="Verdana" pitchFamily="34" charset="0"/>
            </a:endParaRPr>
          </a:p>
        </p:txBody>
      </p:sp>
      <p:sp>
        <p:nvSpPr>
          <p:cNvPr id="91150" name="Line 19"/>
          <p:cNvSpPr>
            <a:spLocks noChangeShapeType="1"/>
          </p:cNvSpPr>
          <p:nvPr/>
        </p:nvSpPr>
        <p:spPr bwMode="auto">
          <a:xfrm flipH="1" flipV="1">
            <a:off x="4629150" y="1836738"/>
            <a:ext cx="19050" cy="1897062"/>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51" name="Text Box 20"/>
          <p:cNvSpPr txBox="1">
            <a:spLocks noChangeArrowheads="1"/>
          </p:cNvSpPr>
          <p:nvPr/>
        </p:nvSpPr>
        <p:spPr bwMode="auto">
          <a:xfrm>
            <a:off x="4724400" y="3276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AE</a:t>
            </a:r>
          </a:p>
        </p:txBody>
      </p:sp>
      <p:sp>
        <p:nvSpPr>
          <p:cNvPr id="91152" name="Oval 21"/>
          <p:cNvSpPr>
            <a:spLocks noChangeArrowheads="1"/>
          </p:cNvSpPr>
          <p:nvPr/>
        </p:nvSpPr>
        <p:spPr bwMode="auto">
          <a:xfrm>
            <a:off x="4552950" y="1681163"/>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2" name="Arc 1"/>
          <p:cNvSpPr/>
          <p:nvPr/>
        </p:nvSpPr>
        <p:spPr>
          <a:xfrm>
            <a:off x="3810000" y="1836738"/>
            <a:ext cx="1714500" cy="1806575"/>
          </a:xfrm>
          <a:prstGeom prst="arc">
            <a:avLst>
              <a:gd name="adj1" fmla="val 12028075"/>
              <a:gd name="adj2" fmla="val 31254"/>
            </a:avLst>
          </a:prstGeom>
          <a:ln w="38100">
            <a:solidFill>
              <a:srgbClr val="0066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4" name="Straight Connector 3"/>
          <p:cNvCxnSpPr>
            <a:stCxn id="2" idx="0"/>
          </p:cNvCxnSpPr>
          <p:nvPr/>
        </p:nvCxnSpPr>
        <p:spPr>
          <a:xfrm flipH="1">
            <a:off x="3581400" y="2438400"/>
            <a:ext cx="277813" cy="1300163"/>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 name="Text Box 4">
            <a:extLst>
              <a:ext uri="{FF2B5EF4-FFF2-40B4-BE49-F238E27FC236}">
                <a16:creationId xmlns:a16="http://schemas.microsoft.com/office/drawing/2014/main" id="{6B649B5A-018A-CBF2-E988-BBADBC48E629}"/>
              </a:ext>
            </a:extLst>
          </p:cNvPr>
          <p:cNvSpPr txBox="1">
            <a:spLocks noChangeArrowheads="1"/>
          </p:cNvSpPr>
          <p:nvPr/>
        </p:nvSpPr>
        <p:spPr bwMode="auto">
          <a:xfrm>
            <a:off x="2590800" y="12954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Table salt dissolves in water,   </a:t>
            </a:r>
            <a:r>
              <a:rPr lang="el-GR" altLang="en-US" sz="1800">
                <a:solidFill>
                  <a:srgbClr val="0000FF"/>
                </a:solidFill>
                <a:latin typeface="Verdana" pitchFamily="34" charset="0"/>
              </a:rPr>
              <a:t>Δ</a:t>
            </a:r>
            <a:r>
              <a:rPr lang="en-US" altLang="en-US" sz="1800">
                <a:solidFill>
                  <a:srgbClr val="0000FF"/>
                </a:solidFill>
                <a:latin typeface="Verdana" pitchFamily="34" charset="0"/>
              </a:rPr>
              <a:t>H = +3.88 kJ/mole</a:t>
            </a:r>
            <a:endParaRPr lang="el-GR" altLang="en-US" sz="1800">
              <a:solidFill>
                <a:srgbClr val="0000FF"/>
              </a:solidFill>
              <a:latin typeface="Verdana" pitchFamily="34" charset="0"/>
            </a:endParaRPr>
          </a:p>
        </p:txBody>
      </p:sp>
      <p:sp>
        <p:nvSpPr>
          <p:cNvPr id="5" name="TextBox 8">
            <a:extLst>
              <a:ext uri="{FF2B5EF4-FFF2-40B4-BE49-F238E27FC236}">
                <a16:creationId xmlns:a16="http://schemas.microsoft.com/office/drawing/2014/main" id="{6EC91EC5-8ACA-E21D-671C-7D68AB056C02}"/>
              </a:ext>
            </a:extLst>
          </p:cNvPr>
          <p:cNvSpPr txBox="1">
            <a:spLocks noChangeArrowheads="1"/>
          </p:cNvSpPr>
          <p:nvPr/>
        </p:nvSpPr>
        <p:spPr bwMode="auto">
          <a:xfrm>
            <a:off x="4114800" y="2286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t> </a:t>
            </a:r>
            <a:r>
              <a:rPr lang="en-US" altLang="en-US" dirty="0">
                <a:solidFill>
                  <a:srgbClr val="006600"/>
                </a:solidFill>
                <a:latin typeface="Verdana" pitchFamily="34" charset="0"/>
              </a:rPr>
              <a:t> </a:t>
            </a:r>
            <a:r>
              <a:rPr lang="en-US" altLang="en-US" dirty="0">
                <a:solidFill>
                  <a:srgbClr val="006600"/>
                </a:solidFill>
              </a:rPr>
              <a:t> </a:t>
            </a:r>
          </a:p>
        </p:txBody>
      </p:sp>
      <p:sp>
        <p:nvSpPr>
          <p:cNvPr id="6" name="TextBox 5">
            <a:extLst>
              <a:ext uri="{FF2B5EF4-FFF2-40B4-BE49-F238E27FC236}">
                <a16:creationId xmlns:a16="http://schemas.microsoft.com/office/drawing/2014/main" id="{F95344A4-6299-3084-CA7E-04A5DB772195}"/>
              </a:ext>
            </a:extLst>
          </p:cNvPr>
          <p:cNvSpPr txBox="1"/>
          <p:nvPr/>
        </p:nvSpPr>
        <p:spPr>
          <a:xfrm>
            <a:off x="0" y="0"/>
            <a:ext cx="9144000" cy="1107996"/>
          </a:xfrm>
          <a:prstGeom prst="rect">
            <a:avLst/>
          </a:prstGeom>
          <a:solidFill>
            <a:srgbClr val="FFFFCC"/>
          </a:solidFill>
        </p:spPr>
        <p:txBody>
          <a:bodyPr wrap="square" rtlCol="0">
            <a:spAutoFit/>
          </a:bodyPr>
          <a:lstStyle/>
          <a:p>
            <a:pPr eaLnBrk="1" hangingPunct="1">
              <a:spcBef>
                <a:spcPct val="50000"/>
              </a:spcBef>
              <a:defRPr/>
            </a:pPr>
            <a:r>
              <a:rPr lang="en-US" altLang="en-US" dirty="0">
                <a:solidFill>
                  <a:srgbClr val="FF0000"/>
                </a:solidFill>
              </a:rPr>
              <a:t>57.  Draw the PE diagram for the solvation of sodium chloride.</a:t>
            </a:r>
          </a:p>
          <a:p>
            <a:pPr eaLnBrk="1" hangingPunct="1">
              <a:spcBef>
                <a:spcPct val="50000"/>
              </a:spcBef>
              <a:defRPr/>
            </a:pPr>
            <a:r>
              <a:rPr lang="en-US" altLang="en-US" sz="2800" dirty="0">
                <a:solidFill>
                  <a:srgbClr val="FF0000"/>
                </a:solidFill>
                <a:latin typeface="Comic Sans MS" panose="030F0702030302020204" pitchFamily="66" charset="0"/>
              </a:rPr>
              <a:t>       </a:t>
            </a:r>
            <a:r>
              <a:rPr lang="en-US" altLang="en-US" sz="3200" dirty="0">
                <a:solidFill>
                  <a:srgbClr val="FF0000"/>
                </a:solidFill>
                <a:latin typeface="Comic Sans MS" panose="030F0702030302020204" pitchFamily="66" charset="0"/>
              </a:rPr>
              <a:t>NaCl +  energy         Na</a:t>
            </a:r>
            <a:r>
              <a:rPr lang="en-US" altLang="en-US" sz="3200" baseline="30000" dirty="0">
                <a:solidFill>
                  <a:srgbClr val="FF0000"/>
                </a:solidFill>
                <a:latin typeface="Comic Sans MS" panose="030F0702030302020204" pitchFamily="66" charset="0"/>
              </a:rPr>
              <a:t>+1</a:t>
            </a:r>
            <a:r>
              <a:rPr lang="en-US" altLang="en-US" sz="3200" dirty="0">
                <a:solidFill>
                  <a:srgbClr val="FF0000"/>
                </a:solidFill>
                <a:latin typeface="Comic Sans MS" panose="030F0702030302020204" pitchFamily="66" charset="0"/>
              </a:rPr>
              <a:t>  +  Cl</a:t>
            </a:r>
            <a:r>
              <a:rPr lang="en-US" altLang="en-US" sz="3200" baseline="30000" dirty="0">
                <a:solidFill>
                  <a:srgbClr val="FF0000"/>
                </a:solidFill>
                <a:latin typeface="Comic Sans MS" panose="030F0702030302020204" pitchFamily="66" charset="0"/>
              </a:rPr>
              <a:t>-1</a:t>
            </a:r>
            <a:endParaRPr lang="en-US" dirty="0"/>
          </a:p>
        </p:txBody>
      </p:sp>
      <p:sp>
        <p:nvSpPr>
          <p:cNvPr id="7" name="Line 5">
            <a:extLst>
              <a:ext uri="{FF2B5EF4-FFF2-40B4-BE49-F238E27FC236}">
                <a16:creationId xmlns:a16="http://schemas.microsoft.com/office/drawing/2014/main" id="{2CBE1C63-6FBC-02F8-73BB-5C77B338B636}"/>
              </a:ext>
            </a:extLst>
          </p:cNvPr>
          <p:cNvSpPr>
            <a:spLocks noChangeShapeType="1"/>
          </p:cNvSpPr>
          <p:nvPr/>
        </p:nvSpPr>
        <p:spPr bwMode="auto">
          <a:xfrm>
            <a:off x="3810000" y="838200"/>
            <a:ext cx="7620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a:extLst>
              <a:ext uri="{FF2B5EF4-FFF2-40B4-BE49-F238E27FC236}">
                <a16:creationId xmlns:a16="http://schemas.microsoft.com/office/drawing/2014/main" id="{C7A73447-061E-E8F1-B410-D21DBC5AF523}"/>
              </a:ext>
            </a:extLst>
          </p:cNvPr>
          <p:cNvSpPr txBox="1"/>
          <p:nvPr/>
        </p:nvSpPr>
        <p:spPr>
          <a:xfrm>
            <a:off x="3657601" y="468868"/>
            <a:ext cx="1066798" cy="369332"/>
          </a:xfrm>
          <a:prstGeom prst="rect">
            <a:avLst/>
          </a:prstGeom>
          <a:noFill/>
        </p:spPr>
        <p:txBody>
          <a:bodyPr wrap="square" rtlCol="0">
            <a:spAutoFit/>
          </a:bodyPr>
          <a:lstStyle/>
          <a:p>
            <a:pPr algn="ctr"/>
            <a:r>
              <a:rPr lang="en-US" dirty="0">
                <a:solidFill>
                  <a:srgbClr val="006600"/>
                </a:solidFill>
              </a:rPr>
              <a:t>water</a:t>
            </a:r>
          </a:p>
        </p:txBody>
      </p:sp>
    </p:spTree>
    <p:extLst>
      <p:ext uri="{BB962C8B-B14F-4D97-AF65-F5344CB8AC3E}">
        <p14:creationId xmlns:p14="http://schemas.microsoft.com/office/powerpoint/2010/main" val="2184130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Line 3"/>
          <p:cNvSpPr>
            <a:spLocks noChangeShapeType="1"/>
          </p:cNvSpPr>
          <p:nvPr/>
        </p:nvSpPr>
        <p:spPr bwMode="auto">
          <a:xfrm>
            <a:off x="1981200" y="11430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 name="Line 4"/>
          <p:cNvSpPr>
            <a:spLocks noChangeShapeType="1"/>
          </p:cNvSpPr>
          <p:nvPr/>
        </p:nvSpPr>
        <p:spPr bwMode="auto">
          <a:xfrm>
            <a:off x="1981200" y="5257800"/>
            <a:ext cx="655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 name="Text Box 5"/>
          <p:cNvSpPr txBox="1">
            <a:spLocks noChangeArrowheads="1"/>
          </p:cNvSpPr>
          <p:nvPr/>
        </p:nvSpPr>
        <p:spPr bwMode="auto">
          <a:xfrm>
            <a:off x="2057403" y="1143000"/>
            <a:ext cx="7086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PE diagram for the combustion of propane  </a:t>
            </a:r>
            <a:r>
              <a:rPr lang="el-GR" altLang="en-US" sz="2000" dirty="0">
                <a:solidFill>
                  <a:srgbClr val="FF0000"/>
                </a:solidFill>
                <a:latin typeface="Times New Roman" panose="02020603050405020304" pitchFamily="18" charset="0"/>
                <a:cs typeface="Times New Roman" panose="02020603050405020304" pitchFamily="18" charset="0"/>
              </a:rPr>
              <a:t>Δ</a:t>
            </a:r>
            <a:r>
              <a:rPr lang="en-US" altLang="en-US" sz="2000" dirty="0">
                <a:solidFill>
                  <a:srgbClr val="FF0000"/>
                </a:solidFill>
                <a:latin typeface="Times New Roman" panose="02020603050405020304" pitchFamily="18" charset="0"/>
                <a:cs typeface="Times New Roman" panose="02020603050405020304" pitchFamily="18" charset="0"/>
              </a:rPr>
              <a:t>H = -2219.2 kJ/mole</a:t>
            </a:r>
            <a:endParaRPr lang="el-GR" altLang="en-US" sz="2000" dirty="0">
              <a:solidFill>
                <a:srgbClr val="FF0000"/>
              </a:solidFill>
              <a:latin typeface="Times New Roman" panose="02020603050405020304" pitchFamily="18" charset="0"/>
              <a:cs typeface="Times New Roman" panose="02020603050405020304" pitchFamily="18" charset="0"/>
            </a:endParaRPr>
          </a:p>
        </p:txBody>
      </p:sp>
      <p:sp>
        <p:nvSpPr>
          <p:cNvPr id="93190" name="Text Box 6"/>
          <p:cNvSpPr txBox="1">
            <a:spLocks noChangeArrowheads="1"/>
          </p:cNvSpPr>
          <p:nvPr/>
        </p:nvSpPr>
        <p:spPr bwMode="auto">
          <a:xfrm>
            <a:off x="609600" y="2438400"/>
            <a:ext cx="1143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FF0000"/>
                </a:solidFill>
              </a:rPr>
              <a:t>P E</a:t>
            </a:r>
          </a:p>
          <a:p>
            <a:pPr algn="ctr" eaLnBrk="1" hangingPunct="1">
              <a:spcBef>
                <a:spcPct val="50000"/>
              </a:spcBef>
              <a:buFontTx/>
              <a:buNone/>
            </a:pPr>
            <a:r>
              <a:rPr lang="en-US" altLang="en-US" sz="1800">
                <a:solidFill>
                  <a:srgbClr val="FF0000"/>
                </a:solidFill>
              </a:rPr>
              <a:t>kJ/mole</a:t>
            </a:r>
          </a:p>
        </p:txBody>
      </p:sp>
      <p:sp>
        <p:nvSpPr>
          <p:cNvPr id="93191" name="Text Box 7"/>
          <p:cNvSpPr txBox="1">
            <a:spLocks noChangeArrowheads="1"/>
          </p:cNvSpPr>
          <p:nvPr/>
        </p:nvSpPr>
        <p:spPr bwMode="auto">
          <a:xfrm>
            <a:off x="2514600" y="53340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Reaction time</a:t>
            </a:r>
          </a:p>
        </p:txBody>
      </p:sp>
      <p:sp>
        <p:nvSpPr>
          <p:cNvPr id="93194" name="Text Box 10"/>
          <p:cNvSpPr txBox="1">
            <a:spLocks noChangeArrowheads="1"/>
          </p:cNvSpPr>
          <p:nvPr/>
        </p:nvSpPr>
        <p:spPr bwMode="auto">
          <a:xfrm>
            <a:off x="4038600" y="3505200"/>
            <a:ext cx="29718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93195" name="Line 11"/>
          <p:cNvSpPr>
            <a:spLocks noChangeShapeType="1"/>
          </p:cNvSpPr>
          <p:nvPr/>
        </p:nvSpPr>
        <p:spPr bwMode="auto">
          <a:xfrm>
            <a:off x="4038600" y="3505200"/>
            <a:ext cx="3200400"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 name="Line 20"/>
          <p:cNvSpPr>
            <a:spLocks noChangeShapeType="1"/>
          </p:cNvSpPr>
          <p:nvPr/>
        </p:nvSpPr>
        <p:spPr bwMode="auto">
          <a:xfrm>
            <a:off x="4114800" y="5562600"/>
            <a:ext cx="21336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2">
            <a:extLst>
              <a:ext uri="{FF2B5EF4-FFF2-40B4-BE49-F238E27FC236}">
                <a16:creationId xmlns:a16="http://schemas.microsoft.com/office/drawing/2014/main" id="{17D0E0A2-4B18-3A98-5B52-4F21591D324F}"/>
              </a:ext>
            </a:extLst>
          </p:cNvPr>
          <p:cNvSpPr txBox="1">
            <a:spLocks noChangeArrowheads="1"/>
          </p:cNvSpPr>
          <p:nvPr/>
        </p:nvSpPr>
        <p:spPr bwMode="auto">
          <a:xfrm>
            <a:off x="-1" y="0"/>
            <a:ext cx="9143999" cy="954107"/>
          </a:xfrm>
          <a:prstGeom prst="rect">
            <a:avLst/>
          </a:prstGeom>
          <a:solidFill>
            <a:srgbClr val="C5FFE2"/>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58.  Draw the PE diagram for the combustion of propane.</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Indicate the PE of reactants, products, AE, AC, </a:t>
            </a:r>
            <a:r>
              <a:rPr lang="el-GR" altLang="en-US" sz="2800" dirty="0">
                <a:solidFill>
                  <a:srgbClr val="000000"/>
                </a:solidFill>
                <a:latin typeface="Times New Roman" panose="02020603050405020304" pitchFamily="18" charset="0"/>
                <a:cs typeface="Times New Roman" panose="02020603050405020304" pitchFamily="18" charset="0"/>
              </a:rPr>
              <a:t>Δ</a:t>
            </a:r>
            <a:r>
              <a:rPr lang="en-US" altLang="en-US" sz="2800" dirty="0">
                <a:solidFill>
                  <a:srgbClr val="000000"/>
                </a:solidFill>
                <a:latin typeface="Times New Roman" panose="02020603050405020304" pitchFamily="18" charset="0"/>
                <a:cs typeface="Times New Roman" panose="02020603050405020304" pitchFamily="18" charset="0"/>
              </a:rPr>
              <a:t>H, and a title</a:t>
            </a:r>
            <a:r>
              <a:rPr lang="en-US" altLang="en-US" sz="2000" dirty="0">
                <a:solidFill>
                  <a:srgbClr val="000000"/>
                </a:solidFill>
                <a:latin typeface="Times New Roman" panose="02020603050405020304" pitchFamily="18" charset="0"/>
                <a:cs typeface="Times New Roman" panose="02020603050405020304" pitchFamily="18" charset="0"/>
              </a:rPr>
              <a:t>.</a:t>
            </a:r>
            <a:endParaRPr lang="el-GR"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9557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Line 3"/>
          <p:cNvSpPr>
            <a:spLocks noChangeShapeType="1"/>
          </p:cNvSpPr>
          <p:nvPr/>
        </p:nvSpPr>
        <p:spPr bwMode="auto">
          <a:xfrm>
            <a:off x="1981200" y="11430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 name="Line 4"/>
          <p:cNvSpPr>
            <a:spLocks noChangeShapeType="1"/>
          </p:cNvSpPr>
          <p:nvPr/>
        </p:nvSpPr>
        <p:spPr bwMode="auto">
          <a:xfrm>
            <a:off x="1981200" y="5257800"/>
            <a:ext cx="655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Text Box 6"/>
          <p:cNvSpPr txBox="1">
            <a:spLocks noChangeArrowheads="1"/>
          </p:cNvSpPr>
          <p:nvPr/>
        </p:nvSpPr>
        <p:spPr bwMode="auto">
          <a:xfrm>
            <a:off x="609600" y="2438400"/>
            <a:ext cx="1143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solidFill>
                  <a:srgbClr val="FF0000"/>
                </a:solidFill>
              </a:rPr>
              <a:t>P E</a:t>
            </a:r>
          </a:p>
          <a:p>
            <a:pPr algn="ctr" eaLnBrk="1" hangingPunct="1">
              <a:spcBef>
                <a:spcPct val="50000"/>
              </a:spcBef>
              <a:buFontTx/>
              <a:buNone/>
            </a:pPr>
            <a:r>
              <a:rPr lang="en-US" altLang="en-US" sz="1800">
                <a:solidFill>
                  <a:srgbClr val="FF0000"/>
                </a:solidFill>
              </a:rPr>
              <a:t>kJ/mole</a:t>
            </a:r>
          </a:p>
        </p:txBody>
      </p:sp>
      <p:sp>
        <p:nvSpPr>
          <p:cNvPr id="93191" name="Text Box 7"/>
          <p:cNvSpPr txBox="1">
            <a:spLocks noChangeArrowheads="1"/>
          </p:cNvSpPr>
          <p:nvPr/>
        </p:nvSpPr>
        <p:spPr bwMode="auto">
          <a:xfrm>
            <a:off x="2514600" y="53340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0000"/>
                </a:solidFill>
              </a:rPr>
              <a:t>Reaction time</a:t>
            </a:r>
          </a:p>
        </p:txBody>
      </p:sp>
      <p:sp>
        <p:nvSpPr>
          <p:cNvPr id="93192" name="Line 8"/>
          <p:cNvSpPr>
            <a:spLocks noChangeShapeType="1"/>
          </p:cNvSpPr>
          <p:nvPr/>
        </p:nvSpPr>
        <p:spPr bwMode="auto">
          <a:xfrm>
            <a:off x="1981200" y="3429000"/>
            <a:ext cx="2133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 name="Oval 9"/>
          <p:cNvSpPr>
            <a:spLocks noChangeArrowheads="1"/>
          </p:cNvSpPr>
          <p:nvPr/>
        </p:nvSpPr>
        <p:spPr bwMode="auto">
          <a:xfrm>
            <a:off x="4114800" y="2286000"/>
            <a:ext cx="2438400" cy="2362200"/>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93194" name="Text Box 10"/>
          <p:cNvSpPr txBox="1">
            <a:spLocks noChangeArrowheads="1"/>
          </p:cNvSpPr>
          <p:nvPr/>
        </p:nvSpPr>
        <p:spPr bwMode="auto">
          <a:xfrm>
            <a:off x="4038600" y="3505200"/>
            <a:ext cx="29718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p:txBody>
      </p:sp>
      <p:sp>
        <p:nvSpPr>
          <p:cNvPr id="93195" name="Line 11"/>
          <p:cNvSpPr>
            <a:spLocks noChangeShapeType="1"/>
          </p:cNvSpPr>
          <p:nvPr/>
        </p:nvSpPr>
        <p:spPr bwMode="auto">
          <a:xfrm>
            <a:off x="4038600" y="3505200"/>
            <a:ext cx="3200400"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 name="Line 12"/>
          <p:cNvSpPr>
            <a:spLocks noChangeShapeType="1"/>
          </p:cNvSpPr>
          <p:nvPr/>
        </p:nvSpPr>
        <p:spPr bwMode="auto">
          <a:xfrm>
            <a:off x="6553200" y="3352800"/>
            <a:ext cx="381000" cy="1524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 name="Line 13"/>
          <p:cNvSpPr>
            <a:spLocks noChangeShapeType="1"/>
          </p:cNvSpPr>
          <p:nvPr/>
        </p:nvSpPr>
        <p:spPr bwMode="auto">
          <a:xfrm>
            <a:off x="6934200" y="48768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 name="Text Box 14"/>
          <p:cNvSpPr txBox="1">
            <a:spLocks noChangeArrowheads="1"/>
          </p:cNvSpPr>
          <p:nvPr/>
        </p:nvSpPr>
        <p:spPr bwMode="auto">
          <a:xfrm>
            <a:off x="2209800" y="3048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C</a:t>
            </a:r>
            <a:r>
              <a:rPr lang="en-US" altLang="en-US" sz="1800" baseline="-25000">
                <a:solidFill>
                  <a:srgbClr val="0000FF"/>
                </a:solidFill>
              </a:rPr>
              <a:t>3</a:t>
            </a:r>
            <a:r>
              <a:rPr lang="en-US" altLang="en-US" sz="1800">
                <a:solidFill>
                  <a:srgbClr val="0000FF"/>
                </a:solidFill>
              </a:rPr>
              <a:t>H</a:t>
            </a:r>
            <a:r>
              <a:rPr lang="en-US" altLang="en-US" sz="1800" baseline="-25000">
                <a:solidFill>
                  <a:srgbClr val="0000FF"/>
                </a:solidFill>
              </a:rPr>
              <a:t>8</a:t>
            </a:r>
            <a:r>
              <a:rPr lang="en-US" altLang="en-US" sz="1800">
                <a:solidFill>
                  <a:srgbClr val="0000FF"/>
                </a:solidFill>
              </a:rPr>
              <a:t> + O</a:t>
            </a:r>
            <a:r>
              <a:rPr lang="en-US" altLang="en-US" sz="1800" baseline="-25000">
                <a:solidFill>
                  <a:srgbClr val="0000FF"/>
                </a:solidFill>
              </a:rPr>
              <a:t>2</a:t>
            </a:r>
          </a:p>
        </p:txBody>
      </p:sp>
      <p:sp>
        <p:nvSpPr>
          <p:cNvPr id="93199" name="Text Box 15"/>
          <p:cNvSpPr txBox="1">
            <a:spLocks noChangeArrowheads="1"/>
          </p:cNvSpPr>
          <p:nvPr/>
        </p:nvSpPr>
        <p:spPr bwMode="auto">
          <a:xfrm>
            <a:off x="7086600" y="4495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FF"/>
                </a:solidFill>
              </a:rPr>
              <a:t>CO</a:t>
            </a:r>
            <a:r>
              <a:rPr lang="en-US" altLang="en-US" sz="1800" baseline="-25000">
                <a:solidFill>
                  <a:srgbClr val="0000FF"/>
                </a:solidFill>
              </a:rPr>
              <a:t>2</a:t>
            </a:r>
            <a:r>
              <a:rPr lang="en-US" altLang="en-US" sz="1800">
                <a:solidFill>
                  <a:srgbClr val="0000FF"/>
                </a:solidFill>
              </a:rPr>
              <a:t> + H</a:t>
            </a:r>
            <a:r>
              <a:rPr lang="en-US" altLang="en-US" sz="1800" baseline="-25000">
                <a:solidFill>
                  <a:srgbClr val="0000FF"/>
                </a:solidFill>
              </a:rPr>
              <a:t>2</a:t>
            </a:r>
            <a:r>
              <a:rPr lang="en-US" altLang="en-US" sz="1800">
                <a:solidFill>
                  <a:srgbClr val="0000FF"/>
                </a:solidFill>
              </a:rPr>
              <a:t>O</a:t>
            </a:r>
          </a:p>
        </p:txBody>
      </p:sp>
      <p:sp>
        <p:nvSpPr>
          <p:cNvPr id="93200" name="Line 16"/>
          <p:cNvSpPr>
            <a:spLocks noChangeShapeType="1"/>
          </p:cNvSpPr>
          <p:nvPr/>
        </p:nvSpPr>
        <p:spPr bwMode="auto">
          <a:xfrm flipH="1">
            <a:off x="3886196" y="3429000"/>
            <a:ext cx="3" cy="1433513"/>
          </a:xfrm>
          <a:prstGeom prst="line">
            <a:avLst/>
          </a:prstGeom>
          <a:noFill/>
          <a:ln w="50800">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 name="Text Box 17"/>
          <p:cNvSpPr txBox="1">
            <a:spLocks noChangeArrowheads="1"/>
          </p:cNvSpPr>
          <p:nvPr/>
        </p:nvSpPr>
        <p:spPr bwMode="auto">
          <a:xfrm>
            <a:off x="2743200" y="4038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pPr>
            <a:r>
              <a:rPr lang="en-US" altLang="en-US" sz="1800">
                <a:solidFill>
                  <a:srgbClr val="0000FF"/>
                </a:solidFill>
              </a:rPr>
              <a:t>-</a:t>
            </a:r>
            <a:r>
              <a:rPr lang="el-GR" altLang="en-US" sz="1800">
                <a:solidFill>
                  <a:srgbClr val="0000FF"/>
                </a:solidFill>
                <a:latin typeface="Verdana" pitchFamily="34" charset="0"/>
              </a:rPr>
              <a:t>Δ</a:t>
            </a:r>
            <a:r>
              <a:rPr lang="en-US" altLang="en-US" sz="1800">
                <a:solidFill>
                  <a:srgbClr val="0000FF"/>
                </a:solidFill>
                <a:latin typeface="Verdana" pitchFamily="34" charset="0"/>
              </a:rPr>
              <a:t>H</a:t>
            </a:r>
            <a:endParaRPr lang="el-GR" altLang="en-US" sz="1800">
              <a:solidFill>
                <a:srgbClr val="0000FF"/>
              </a:solidFill>
              <a:latin typeface="Verdana" pitchFamily="34" charset="0"/>
            </a:endParaRPr>
          </a:p>
        </p:txBody>
      </p:sp>
      <p:sp>
        <p:nvSpPr>
          <p:cNvPr id="93202" name="Line 18"/>
          <p:cNvSpPr>
            <a:spLocks noChangeShapeType="1"/>
          </p:cNvSpPr>
          <p:nvPr/>
        </p:nvSpPr>
        <p:spPr bwMode="auto">
          <a:xfrm flipV="1">
            <a:off x="5334000" y="2286000"/>
            <a:ext cx="0" cy="1143000"/>
          </a:xfrm>
          <a:prstGeom prst="line">
            <a:avLst/>
          </a:prstGeom>
          <a:noFill/>
          <a:ln w="3810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 name="Text Box 19"/>
          <p:cNvSpPr txBox="1">
            <a:spLocks noChangeArrowheads="1"/>
          </p:cNvSpPr>
          <p:nvPr/>
        </p:nvSpPr>
        <p:spPr bwMode="auto">
          <a:xfrm>
            <a:off x="5334000" y="2895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6600"/>
                </a:solidFill>
              </a:rPr>
              <a:t>AE</a:t>
            </a:r>
          </a:p>
        </p:txBody>
      </p:sp>
      <p:sp>
        <p:nvSpPr>
          <p:cNvPr id="93204" name="Line 20"/>
          <p:cNvSpPr>
            <a:spLocks noChangeShapeType="1"/>
          </p:cNvSpPr>
          <p:nvPr/>
        </p:nvSpPr>
        <p:spPr bwMode="auto">
          <a:xfrm>
            <a:off x="4114800" y="5562600"/>
            <a:ext cx="21336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 Box 2">
            <a:extLst>
              <a:ext uri="{FF2B5EF4-FFF2-40B4-BE49-F238E27FC236}">
                <a16:creationId xmlns:a16="http://schemas.microsoft.com/office/drawing/2014/main" id="{17D0E0A2-4B18-3A98-5B52-4F21591D324F}"/>
              </a:ext>
            </a:extLst>
          </p:cNvPr>
          <p:cNvSpPr txBox="1">
            <a:spLocks noChangeArrowheads="1"/>
          </p:cNvSpPr>
          <p:nvPr/>
        </p:nvSpPr>
        <p:spPr bwMode="auto">
          <a:xfrm>
            <a:off x="-1" y="0"/>
            <a:ext cx="9143999" cy="954107"/>
          </a:xfrm>
          <a:prstGeom prst="rect">
            <a:avLst/>
          </a:prstGeom>
          <a:solidFill>
            <a:srgbClr val="C5FFE2"/>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58.  Draw the PE diagram for the combustion of propane.</a:t>
            </a:r>
            <a:br>
              <a:rPr lang="en-US" altLang="en-US" sz="2800" dirty="0">
                <a:solidFill>
                  <a:srgbClr val="000000"/>
                </a:solidFill>
                <a:latin typeface="Times New Roman" panose="02020603050405020304" pitchFamily="18" charset="0"/>
                <a:cs typeface="Times New Roman" panose="02020603050405020304" pitchFamily="18" charset="0"/>
              </a:rPr>
            </a:br>
            <a:r>
              <a:rPr lang="en-US" altLang="en-US" sz="2800" dirty="0">
                <a:solidFill>
                  <a:srgbClr val="000000"/>
                </a:solidFill>
                <a:latin typeface="Times New Roman" panose="02020603050405020304" pitchFamily="18" charset="0"/>
                <a:cs typeface="Times New Roman" panose="02020603050405020304" pitchFamily="18" charset="0"/>
              </a:rPr>
              <a:t>Indicate the PE of reactants, products, AE, AC, </a:t>
            </a:r>
            <a:r>
              <a:rPr lang="el-GR" altLang="en-US" sz="2800" dirty="0">
                <a:solidFill>
                  <a:srgbClr val="000000"/>
                </a:solidFill>
                <a:latin typeface="Times New Roman" panose="02020603050405020304" pitchFamily="18" charset="0"/>
                <a:cs typeface="Times New Roman" panose="02020603050405020304" pitchFamily="18" charset="0"/>
              </a:rPr>
              <a:t>Δ</a:t>
            </a:r>
            <a:r>
              <a:rPr lang="en-US" altLang="en-US" sz="2800" dirty="0">
                <a:solidFill>
                  <a:srgbClr val="000000"/>
                </a:solidFill>
                <a:latin typeface="Times New Roman" panose="02020603050405020304" pitchFamily="18" charset="0"/>
                <a:cs typeface="Times New Roman" panose="02020603050405020304" pitchFamily="18" charset="0"/>
              </a:rPr>
              <a:t>H, and a title</a:t>
            </a:r>
            <a:r>
              <a:rPr lang="en-US" altLang="en-US" sz="2000" dirty="0">
                <a:solidFill>
                  <a:srgbClr val="000000"/>
                </a:solidFill>
                <a:latin typeface="Times New Roman" panose="02020603050405020304" pitchFamily="18" charset="0"/>
                <a:cs typeface="Times New Roman" panose="02020603050405020304" pitchFamily="18" charset="0"/>
              </a:rPr>
              <a:t>.</a:t>
            </a:r>
            <a:endParaRPr lang="el-GR" altLang="en-US" sz="2000" dirty="0">
              <a:solidFill>
                <a:srgbClr val="000000"/>
              </a:solidFill>
              <a:latin typeface="Times New Roman" panose="02020603050405020304" pitchFamily="18" charset="0"/>
              <a:cs typeface="Times New Roman" panose="02020603050405020304" pitchFamily="18" charset="0"/>
            </a:endParaRPr>
          </a:p>
        </p:txBody>
      </p:sp>
      <p:sp>
        <p:nvSpPr>
          <p:cNvPr id="3" name="Text Box 5">
            <a:extLst>
              <a:ext uri="{FF2B5EF4-FFF2-40B4-BE49-F238E27FC236}">
                <a16:creationId xmlns:a16="http://schemas.microsoft.com/office/drawing/2014/main" id="{7D9173EC-7842-9071-1E13-7EC7D5DD9BE2}"/>
              </a:ext>
            </a:extLst>
          </p:cNvPr>
          <p:cNvSpPr txBox="1">
            <a:spLocks noChangeArrowheads="1"/>
          </p:cNvSpPr>
          <p:nvPr/>
        </p:nvSpPr>
        <p:spPr bwMode="auto">
          <a:xfrm>
            <a:off x="2057403" y="1143000"/>
            <a:ext cx="7086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PE diagram for the combustion of propane  </a:t>
            </a:r>
            <a:r>
              <a:rPr lang="el-GR" altLang="en-US" sz="2000" dirty="0">
                <a:solidFill>
                  <a:srgbClr val="FF0000"/>
                </a:solidFill>
                <a:latin typeface="Times New Roman" panose="02020603050405020304" pitchFamily="18" charset="0"/>
                <a:cs typeface="Times New Roman" panose="02020603050405020304" pitchFamily="18" charset="0"/>
              </a:rPr>
              <a:t>Δ</a:t>
            </a:r>
            <a:r>
              <a:rPr lang="en-US" altLang="en-US" sz="2000" dirty="0">
                <a:solidFill>
                  <a:srgbClr val="FF0000"/>
                </a:solidFill>
                <a:latin typeface="Times New Roman" panose="02020603050405020304" pitchFamily="18" charset="0"/>
                <a:cs typeface="Times New Roman" panose="02020603050405020304" pitchFamily="18" charset="0"/>
              </a:rPr>
              <a:t>H = -2219.2 kJ/mole</a:t>
            </a:r>
            <a:endParaRPr lang="el-GR" altLang="en-US" sz="2000" dirty="0">
              <a:solidFill>
                <a:srgbClr val="FF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A61B1A2-D3B7-B343-1CEE-5E5A825FD51A}"/>
              </a:ext>
            </a:extLst>
          </p:cNvPr>
          <p:cNvSpPr/>
          <p:nvPr/>
        </p:nvSpPr>
        <p:spPr>
          <a:xfrm>
            <a:off x="5257800" y="2133600"/>
            <a:ext cx="152399" cy="1524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860003-2258-9644-164D-B65CB95FADAD}"/>
              </a:ext>
            </a:extLst>
          </p:cNvPr>
          <p:cNvSpPr txBox="1"/>
          <p:nvPr/>
        </p:nvSpPr>
        <p:spPr>
          <a:xfrm>
            <a:off x="6724650" y="1651337"/>
            <a:ext cx="2324100" cy="1015663"/>
          </a:xfrm>
          <a:prstGeom prst="rect">
            <a:avLst/>
          </a:prstGeom>
          <a:noFill/>
          <a:ln w="3175">
            <a:solidFill>
              <a:schemeClr val="tx1"/>
            </a:solidFill>
          </a:ln>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Activated complex</a:t>
            </a:r>
          </a:p>
          <a:p>
            <a:pPr algn="ctr"/>
            <a:r>
              <a:rPr lang="en-US" sz="2000" b="1" dirty="0">
                <a:latin typeface="Times New Roman" panose="02020603050405020304" pitchFamily="18" charset="0"/>
                <a:cs typeface="Times New Roman" panose="02020603050405020304" pitchFamily="18" charset="0"/>
              </a:rPr>
              <a:t>loose atoms of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 + H + O</a:t>
            </a:r>
          </a:p>
        </p:txBody>
      </p:sp>
      <p:cxnSp>
        <p:nvCxnSpPr>
          <p:cNvPr id="7" name="Straight Arrow Connector 6">
            <a:extLst>
              <a:ext uri="{FF2B5EF4-FFF2-40B4-BE49-F238E27FC236}">
                <a16:creationId xmlns:a16="http://schemas.microsoft.com/office/drawing/2014/main" id="{912D65B0-1131-981B-DAF4-F7D7C524E281}"/>
              </a:ext>
            </a:extLst>
          </p:cNvPr>
          <p:cNvCxnSpPr/>
          <p:nvPr/>
        </p:nvCxnSpPr>
        <p:spPr>
          <a:xfrm flipH="1">
            <a:off x="5467349" y="1921075"/>
            <a:ext cx="1257301" cy="2696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8951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p:nvPr>
        </p:nvSpPr>
        <p:spPr>
          <a:xfrm>
            <a:off x="25400" y="0"/>
            <a:ext cx="7772400" cy="1470025"/>
          </a:xfrm>
        </p:spPr>
        <p:txBody>
          <a:bodyPr/>
          <a:lstStyle/>
          <a:p>
            <a:pPr eaLnBrk="1" hangingPunct="1"/>
            <a:r>
              <a:rPr lang="en-US" altLang="en-US" dirty="0"/>
              <a:t>Kinetics Class #3</a:t>
            </a:r>
          </a:p>
        </p:txBody>
      </p:sp>
      <p:sp>
        <p:nvSpPr>
          <p:cNvPr id="94211" name="Subtitle 2"/>
          <p:cNvSpPr>
            <a:spLocks noGrp="1"/>
          </p:cNvSpPr>
          <p:nvPr>
            <p:ph type="subTitle" idx="1"/>
          </p:nvPr>
        </p:nvSpPr>
        <p:spPr>
          <a:xfrm>
            <a:off x="25400" y="1066800"/>
            <a:ext cx="9144000" cy="1752600"/>
          </a:xfrm>
        </p:spPr>
        <p:txBody>
          <a:bodyPr/>
          <a:lstStyle/>
          <a:p>
            <a:pPr eaLnBrk="1" hangingPunct="1"/>
            <a:r>
              <a:rPr lang="en-US" altLang="en-US" sz="5400" dirty="0">
                <a:solidFill>
                  <a:srgbClr val="FF0000"/>
                </a:solidFill>
              </a:rPr>
              <a:t>The affect of catalysts on chemical reactions</a:t>
            </a:r>
          </a:p>
          <a:p>
            <a:pPr eaLnBrk="1" hangingPunct="1"/>
            <a:endParaRPr lang="en-US" altLang="en-US" sz="5400" dirty="0">
              <a:solidFill>
                <a:srgbClr val="FF0000"/>
              </a:solidFill>
            </a:endParaRPr>
          </a:p>
          <a:p>
            <a:pPr eaLnBrk="1" hangingPunct="1"/>
            <a:endParaRPr lang="en-US" altLang="en-US" sz="54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0" y="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5</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Kinetics is the part of chemistry that studies the </a:t>
            </a:r>
            <a:b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t>RATES of REACTION</a:t>
            </a:r>
            <a:br>
              <a:rPr lang="en-US" altLang="en-US" sz="3600" b="1"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800" dirty="0">
                <a:solidFill>
                  <a:srgbClr val="3333FF"/>
                </a:solidFill>
                <a:latin typeface="Times New Roman" panose="02020603050405020304" pitchFamily="18" charset="0"/>
                <a:cs typeface="Times New Roman" panose="02020603050405020304" pitchFamily="18" charset="0"/>
              </a:rPr>
              <a:t>6. We will again examine reactions that absorb energy</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when they occur, the</a:t>
            </a:r>
            <a:br>
              <a:rPr lang="en-US" altLang="en-US" sz="2800" dirty="0">
                <a:solidFill>
                  <a:srgbClr val="3333FF"/>
                </a:solidFill>
                <a:latin typeface="Times New Roman" panose="02020603050405020304" pitchFamily="18" charset="0"/>
                <a:cs typeface="Times New Roman" panose="02020603050405020304" pitchFamily="18" charset="0"/>
              </a:rPr>
            </a:br>
            <a:r>
              <a:rPr lang="en-US" altLang="en-US" sz="2800" dirty="0">
                <a:solidFill>
                  <a:srgbClr val="3333FF"/>
                </a:solidFill>
                <a:latin typeface="Times New Roman" panose="02020603050405020304" pitchFamily="18" charset="0"/>
                <a:cs typeface="Times New Roman" panose="02020603050405020304" pitchFamily="18" charset="0"/>
              </a:rPr>
              <a:t>    </a:t>
            </a:r>
            <a:r>
              <a:rPr lang="en-US" altLang="en-US" sz="3600" b="1" dirty="0">
                <a:solidFill>
                  <a:srgbClr val="3333FF"/>
                </a:solidFill>
                <a:latin typeface="Times New Roman" panose="02020603050405020304" pitchFamily="18" charset="0"/>
                <a:cs typeface="Times New Roman" panose="02020603050405020304" pitchFamily="18" charset="0"/>
              </a:rPr>
              <a:t>ENDOTHERMIC REACTIONS</a:t>
            </a:r>
            <a:br>
              <a:rPr lang="en-US" altLang="en-US" sz="3600" b="1" dirty="0">
                <a:solidFill>
                  <a:srgbClr val="3333FF"/>
                </a:solidFill>
                <a:latin typeface="Times New Roman" panose="02020603050405020304" pitchFamily="18" charset="0"/>
                <a:cs typeface="Times New Roman" panose="02020603050405020304" pitchFamily="18" charset="0"/>
              </a:rPr>
            </a:br>
            <a:br>
              <a:rPr lang="en-US" altLang="en-US" sz="3600" dirty="0">
                <a:solidFill>
                  <a:srgbClr val="3333FF"/>
                </a:solidFill>
                <a:latin typeface="Times New Roman" panose="02020603050405020304" pitchFamily="18" charset="0"/>
                <a:cs typeface="Times New Roman" panose="02020603050405020304" pitchFamily="18" charset="0"/>
              </a:rPr>
            </a:br>
            <a:br>
              <a:rPr lang="en-US" altLang="en-US" sz="3600" dirty="0">
                <a:solidFill>
                  <a:srgbClr val="3333FF"/>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7. And their opposites, reactions that emit</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energy as a product, called </a:t>
            </a:r>
            <a:b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4400" b="1" dirty="0">
                <a:solidFill>
                  <a:schemeClr val="tx1">
                    <a:lumMod val="95000"/>
                    <a:lumOff val="5000"/>
                  </a:schemeClr>
                </a:solidFill>
                <a:latin typeface="Times New Roman" panose="02020603050405020304" pitchFamily="18" charset="0"/>
                <a:cs typeface="Times New Roman" panose="02020603050405020304" pitchFamily="18" charset="0"/>
              </a:rPr>
              <a:t>EXOTHERMIC REACTIONS</a:t>
            </a:r>
            <a:endParaRPr lang="en-US" altLang="en-US" sz="2800" dirty="0">
              <a:solidFill>
                <a:srgbClr val="3333FF"/>
              </a:solidFill>
            </a:endParaRPr>
          </a:p>
        </p:txBody>
      </p:sp>
    </p:spTree>
    <p:extLst>
      <p:ext uri="{BB962C8B-B14F-4D97-AF65-F5344CB8AC3E}">
        <p14:creationId xmlns:p14="http://schemas.microsoft.com/office/powerpoint/2010/main" val="2363080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
          <p:cNvSpPr txBox="1">
            <a:spLocks noChangeArrowheads="1"/>
          </p:cNvSpPr>
          <p:nvPr/>
        </p:nvSpPr>
        <p:spPr bwMode="auto">
          <a:xfrm>
            <a:off x="0" y="9525"/>
            <a:ext cx="91440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dirty="0">
                <a:solidFill>
                  <a:schemeClr val="tx1">
                    <a:lumMod val="95000"/>
                    <a:lumOff val="5000"/>
                  </a:schemeClr>
                </a:solidFill>
                <a:latin typeface="Comic Sans MS" pitchFamily="66" charset="0"/>
              </a:rPr>
              <a:t>Draw the PE diagram for </a:t>
            </a:r>
            <a:br>
              <a:rPr lang="en-US" altLang="en-US" dirty="0">
                <a:solidFill>
                  <a:schemeClr val="tx1">
                    <a:lumMod val="95000"/>
                    <a:lumOff val="5000"/>
                  </a:schemeClr>
                </a:solidFill>
                <a:latin typeface="Comic Sans MS" pitchFamily="66" charset="0"/>
              </a:rPr>
            </a:br>
            <a:br>
              <a:rPr lang="en-US" altLang="en-US" dirty="0">
                <a:solidFill>
                  <a:schemeClr val="tx1">
                    <a:lumMod val="95000"/>
                    <a:lumOff val="5000"/>
                  </a:schemeClr>
                </a:solidFill>
                <a:latin typeface="Comic Sans MS" pitchFamily="66" charset="0"/>
              </a:rPr>
            </a:br>
            <a:r>
              <a:rPr lang="en-US" altLang="en-US" dirty="0">
                <a:solidFill>
                  <a:schemeClr val="tx1">
                    <a:lumMod val="95000"/>
                    <a:lumOff val="5000"/>
                  </a:schemeClr>
                </a:solidFill>
                <a:latin typeface="Comic Sans MS" pitchFamily="66" charset="0"/>
              </a:rPr>
              <a:t>59.  The combustion of glucose</a:t>
            </a:r>
            <a:br>
              <a:rPr lang="en-US" altLang="en-US" dirty="0">
                <a:solidFill>
                  <a:schemeClr val="tx1">
                    <a:lumMod val="95000"/>
                    <a:lumOff val="5000"/>
                  </a:schemeClr>
                </a:solidFill>
                <a:latin typeface="Comic Sans MS" pitchFamily="66" charset="0"/>
              </a:rPr>
            </a:br>
            <a:br>
              <a:rPr lang="en-US" altLang="en-US" dirty="0">
                <a:solidFill>
                  <a:schemeClr val="tx1">
                    <a:lumMod val="95000"/>
                    <a:lumOff val="5000"/>
                  </a:schemeClr>
                </a:solidFill>
                <a:latin typeface="Comic Sans MS" pitchFamily="66" charset="0"/>
              </a:rPr>
            </a:br>
            <a:r>
              <a:rPr lang="en-US" altLang="en-US" dirty="0">
                <a:solidFill>
                  <a:schemeClr val="tx1">
                    <a:lumMod val="95000"/>
                    <a:lumOff val="5000"/>
                  </a:schemeClr>
                </a:solidFill>
                <a:latin typeface="Comic Sans MS" pitchFamily="66" charset="0"/>
              </a:rPr>
              <a:t>        and for The synthesis of HI gas.  </a:t>
            </a:r>
          </a:p>
          <a:p>
            <a:pPr eaLnBrk="1" hangingPunct="1">
              <a:spcBef>
                <a:spcPct val="0"/>
              </a:spcBef>
              <a:buFontTx/>
              <a:buNone/>
            </a:pPr>
            <a:br>
              <a:rPr lang="en-US" altLang="en-US" dirty="0">
                <a:solidFill>
                  <a:schemeClr val="tx1">
                    <a:lumMod val="95000"/>
                    <a:lumOff val="5000"/>
                  </a:schemeClr>
                </a:solidFill>
                <a:latin typeface="Comic Sans MS" pitchFamily="66" charset="0"/>
              </a:rPr>
            </a:br>
            <a:r>
              <a:rPr lang="en-US" altLang="en-US" dirty="0">
                <a:solidFill>
                  <a:schemeClr val="tx1">
                    <a:lumMod val="95000"/>
                    <a:lumOff val="5000"/>
                  </a:schemeClr>
                </a:solidFill>
                <a:latin typeface="Comic Sans MS" pitchFamily="66" charset="0"/>
              </a:rPr>
              <a:t>Make 2 graphs, label PE of reactants and products, AE, AC, and </a:t>
            </a:r>
            <a:r>
              <a:rPr lang="el-GR" altLang="en-US" dirty="0">
                <a:solidFill>
                  <a:schemeClr val="tx1">
                    <a:lumMod val="95000"/>
                    <a:lumOff val="5000"/>
                  </a:schemeClr>
                </a:solidFill>
                <a:latin typeface="Comic Sans MS" pitchFamily="66" charset="0"/>
              </a:rPr>
              <a:t>Δ</a:t>
            </a:r>
            <a:r>
              <a:rPr lang="en-US" altLang="en-US" dirty="0">
                <a:solidFill>
                  <a:schemeClr val="tx1">
                    <a:lumMod val="95000"/>
                    <a:lumOff val="5000"/>
                  </a:schemeClr>
                </a:solidFill>
                <a:latin typeface="Comic Sans MS" pitchFamily="66" charset="0"/>
              </a:rPr>
              <a:t>H (+ or -), and a title,  with labels for the X and Y axis.</a:t>
            </a:r>
          </a:p>
          <a:p>
            <a:pPr eaLnBrk="1" hangingPunct="1">
              <a:spcBef>
                <a:spcPct val="0"/>
              </a:spcBef>
              <a:buFontTx/>
              <a:buNone/>
            </a:pPr>
            <a:endParaRPr lang="en-US" altLang="en-US" sz="2800" dirty="0">
              <a:solidFill>
                <a:srgbClr val="000000"/>
              </a:solidFill>
              <a:latin typeface="Comic Sans MS" pitchFamily="66" charset="0"/>
            </a:endParaRPr>
          </a:p>
          <a:p>
            <a:pPr eaLnBrk="1" hangingPunct="1">
              <a:spcBef>
                <a:spcPct val="0"/>
              </a:spcBef>
              <a:buFontTx/>
              <a:buNone/>
            </a:pPr>
            <a:r>
              <a:rPr lang="en-US" altLang="en-US" sz="2800" dirty="0">
                <a:solidFill>
                  <a:srgbClr val="FF0000"/>
                </a:solidFill>
                <a:latin typeface="Comic Sans MS" pitchFamily="66" charset="0"/>
              </a:rPr>
              <a:t>This should only take </a:t>
            </a:r>
            <a:r>
              <a:rPr lang="en-US" altLang="en-US" sz="2800" u="sng" dirty="0">
                <a:solidFill>
                  <a:srgbClr val="3333FF"/>
                </a:solidFill>
                <a:latin typeface="Comic Sans MS" pitchFamily="66" charset="0"/>
              </a:rPr>
              <a:t>2 minutes</a:t>
            </a:r>
            <a:r>
              <a:rPr lang="en-US" altLang="en-US" sz="2800" dirty="0">
                <a:solidFill>
                  <a:srgbClr val="FF0000"/>
                </a:solidFill>
                <a:latin typeface="Comic Sans MS" pitchFamily="66" charset="0"/>
              </a:rPr>
              <a:t>!  </a:t>
            </a:r>
            <a:r>
              <a:rPr lang="en-US" altLang="en-US" sz="1200" dirty="0">
                <a:solidFill>
                  <a:srgbClr val="FF0000"/>
                </a:solidFill>
                <a:latin typeface="Comic Sans MS" pitchFamily="66" charset="0"/>
              </a:rPr>
              <a:t>Click ahead now</a:t>
            </a:r>
            <a:endParaRPr lang="en-US" altLang="en-US" sz="1000" dirty="0">
              <a:solidFill>
                <a:srgbClr val="FF0000"/>
              </a:solidFill>
              <a:latin typeface="Comic Sans MS" pitchFamily="66"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761206"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rot="5400000">
            <a:off x="3582194"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143000" y="5638800"/>
            <a:ext cx="320040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86400" y="56388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96262" name="TextBox 7"/>
          <p:cNvSpPr txBox="1">
            <a:spLocks noChangeArrowheads="1"/>
          </p:cNvSpPr>
          <p:nvPr/>
        </p:nvSpPr>
        <p:spPr bwMode="auto">
          <a:xfrm>
            <a:off x="16002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96264" name="TextBox 9"/>
          <p:cNvSpPr txBox="1">
            <a:spLocks noChangeArrowheads="1"/>
          </p:cNvSpPr>
          <p:nvPr/>
        </p:nvSpPr>
        <p:spPr bwMode="auto">
          <a:xfrm>
            <a:off x="4572000" y="2819400"/>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5" name="Rectangle 10"/>
          <p:cNvSpPr>
            <a:spLocks noChangeArrowheads="1"/>
          </p:cNvSpPr>
          <p:nvPr/>
        </p:nvSpPr>
        <p:spPr bwMode="auto">
          <a:xfrm>
            <a:off x="152400" y="3048000"/>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6" name="TextBox 11"/>
          <p:cNvSpPr txBox="1">
            <a:spLocks noChangeArrowheads="1"/>
          </p:cNvSpPr>
          <p:nvPr/>
        </p:nvSpPr>
        <p:spPr bwMode="auto">
          <a:xfrm>
            <a:off x="1295400" y="17526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Combustion of glucose</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-2804 kJ/mole</a:t>
            </a:r>
          </a:p>
        </p:txBody>
      </p:sp>
      <p:sp>
        <p:nvSpPr>
          <p:cNvPr id="96267" name="TextBox 12"/>
          <p:cNvSpPr txBox="1">
            <a:spLocks noChangeArrowheads="1"/>
          </p:cNvSpPr>
          <p:nvPr/>
        </p:nvSpPr>
        <p:spPr bwMode="auto">
          <a:xfrm>
            <a:off x="5715000" y="167640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Synthesis of HI gas</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+53.0 kJ/mole</a:t>
            </a:r>
          </a:p>
        </p:txBody>
      </p:sp>
      <p:sp>
        <p:nvSpPr>
          <p:cNvPr id="96288" name="TextBox 58"/>
          <p:cNvSpPr txBox="1">
            <a:spLocks noChangeArrowheads="1"/>
          </p:cNvSpPr>
          <p:nvPr/>
        </p:nvSpPr>
        <p:spPr bwMode="auto">
          <a:xfrm>
            <a:off x="56388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96294" name="TextBox 29"/>
          <p:cNvSpPr txBox="1">
            <a:spLocks noChangeArrowheads="1"/>
          </p:cNvSpPr>
          <p:nvPr/>
        </p:nvSpPr>
        <p:spPr bwMode="auto">
          <a:xfrm>
            <a:off x="460376" y="914400"/>
            <a:ext cx="868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Exothermic on left                           Endothermic on right</a:t>
            </a:r>
          </a:p>
        </p:txBody>
      </p:sp>
      <p:sp>
        <p:nvSpPr>
          <p:cNvPr id="2" name="TextBox 1">
            <a:extLst>
              <a:ext uri="{FF2B5EF4-FFF2-40B4-BE49-F238E27FC236}">
                <a16:creationId xmlns:a16="http://schemas.microsoft.com/office/drawing/2014/main" id="{DCB4107E-5194-868D-0490-E1F7453D2672}"/>
              </a:ext>
            </a:extLst>
          </p:cNvPr>
          <p:cNvSpPr txBox="1"/>
          <p:nvPr/>
        </p:nvSpPr>
        <p:spPr>
          <a:xfrm>
            <a:off x="0" y="0"/>
            <a:ext cx="838200" cy="584775"/>
          </a:xfrm>
          <a:prstGeom prst="rect">
            <a:avLst/>
          </a:prstGeom>
          <a:solidFill>
            <a:schemeClr val="bg1">
              <a:lumMod val="95000"/>
            </a:schemeClr>
          </a:solidFill>
        </p:spPr>
        <p:txBody>
          <a:bodyPr wrap="square" rtlCol="0">
            <a:spAutoFit/>
          </a:bodyPr>
          <a:lstStyle/>
          <a:p>
            <a:r>
              <a:rPr lang="en-US" sz="3200" dirty="0">
                <a:solidFill>
                  <a:srgbClr val="FF0000"/>
                </a:solidFill>
              </a:rPr>
              <a:t>59</a:t>
            </a:r>
            <a:r>
              <a:rPr lang="en-US" dirty="0">
                <a:solidFill>
                  <a:srgbClr val="FF0000"/>
                </a:solidFill>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761206"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rot="5400000">
            <a:off x="3582194"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143000" y="5638800"/>
            <a:ext cx="320040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86400" y="56388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96262" name="TextBox 7"/>
          <p:cNvSpPr txBox="1">
            <a:spLocks noChangeArrowheads="1"/>
          </p:cNvSpPr>
          <p:nvPr/>
        </p:nvSpPr>
        <p:spPr bwMode="auto">
          <a:xfrm>
            <a:off x="16002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96264" name="TextBox 9"/>
          <p:cNvSpPr txBox="1">
            <a:spLocks noChangeArrowheads="1"/>
          </p:cNvSpPr>
          <p:nvPr/>
        </p:nvSpPr>
        <p:spPr bwMode="auto">
          <a:xfrm>
            <a:off x="4572000" y="2819400"/>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5" name="Rectangle 10"/>
          <p:cNvSpPr>
            <a:spLocks noChangeArrowheads="1"/>
          </p:cNvSpPr>
          <p:nvPr/>
        </p:nvSpPr>
        <p:spPr bwMode="auto">
          <a:xfrm>
            <a:off x="152400" y="3048000"/>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6" name="TextBox 11"/>
          <p:cNvSpPr txBox="1">
            <a:spLocks noChangeArrowheads="1"/>
          </p:cNvSpPr>
          <p:nvPr/>
        </p:nvSpPr>
        <p:spPr bwMode="auto">
          <a:xfrm>
            <a:off x="1295400" y="17526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Combustion of glucose</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-2804 kJ/mole</a:t>
            </a:r>
          </a:p>
        </p:txBody>
      </p:sp>
      <p:sp>
        <p:nvSpPr>
          <p:cNvPr id="96267" name="TextBox 12"/>
          <p:cNvSpPr txBox="1">
            <a:spLocks noChangeArrowheads="1"/>
          </p:cNvSpPr>
          <p:nvPr/>
        </p:nvSpPr>
        <p:spPr bwMode="auto">
          <a:xfrm>
            <a:off x="5715000" y="167640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Synthesis of HI gas</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+53.0 kJ/mole</a:t>
            </a:r>
          </a:p>
        </p:txBody>
      </p:sp>
      <p:cxnSp>
        <p:nvCxnSpPr>
          <p:cNvPr id="15" name="Straight Connector 14"/>
          <p:cNvCxnSpPr/>
          <p:nvPr/>
        </p:nvCxnSpPr>
        <p:spPr>
          <a:xfrm>
            <a:off x="1143000" y="38100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771900" y="4951413"/>
            <a:ext cx="685800" cy="1587"/>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2" idx="2"/>
          </p:cNvCxnSpPr>
          <p:nvPr/>
        </p:nvCxnSpPr>
        <p:spPr>
          <a:xfrm>
            <a:off x="3384550" y="3249613"/>
            <a:ext cx="387350" cy="1703387"/>
          </a:xfrm>
          <a:prstGeom prst="line">
            <a:avLst/>
          </a:prstGeom>
        </p:spPr>
        <p:style>
          <a:lnRef idx="3">
            <a:schemeClr val="dk1"/>
          </a:lnRef>
          <a:fillRef idx="0">
            <a:schemeClr val="dk1"/>
          </a:fillRef>
          <a:effectRef idx="2">
            <a:schemeClr val="dk1"/>
          </a:effectRef>
          <a:fontRef idx="minor">
            <a:schemeClr val="tx1"/>
          </a:fontRef>
        </p:style>
      </p:cxnSp>
      <p:sp>
        <p:nvSpPr>
          <p:cNvPr id="96273" name="TextBox 35"/>
          <p:cNvSpPr txBox="1">
            <a:spLocks noChangeArrowheads="1"/>
          </p:cNvSpPr>
          <p:nvPr/>
        </p:nvSpPr>
        <p:spPr bwMode="auto">
          <a:xfrm>
            <a:off x="1371600" y="3352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96275" name="TextBox 37"/>
          <p:cNvSpPr txBox="1">
            <a:spLocks noChangeArrowheads="1"/>
          </p:cNvSpPr>
          <p:nvPr/>
        </p:nvSpPr>
        <p:spPr bwMode="auto">
          <a:xfrm>
            <a:off x="3962400" y="4648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cxnSp>
        <p:nvCxnSpPr>
          <p:cNvPr id="96276" name="Straight Arrow Connector 39"/>
          <p:cNvCxnSpPr>
            <a:cxnSpLocks noChangeShapeType="1"/>
          </p:cNvCxnSpPr>
          <p:nvPr/>
        </p:nvCxnSpPr>
        <p:spPr bwMode="auto">
          <a:xfrm rot="5400000">
            <a:off x="800101" y="4457700"/>
            <a:ext cx="12954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77" name="TextBox 40"/>
          <p:cNvSpPr txBox="1">
            <a:spLocks noChangeArrowheads="1"/>
          </p:cNvSpPr>
          <p:nvPr/>
        </p:nvSpPr>
        <p:spPr bwMode="auto">
          <a:xfrm>
            <a:off x="1524000" y="44196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t>
            </a:r>
            <a:r>
              <a:rPr lang="el-GR" altLang="en-US" sz="1800">
                <a:solidFill>
                  <a:srgbClr val="FF0000"/>
                </a:solidFill>
              </a:rPr>
              <a:t>Δ</a:t>
            </a:r>
            <a:r>
              <a:rPr lang="en-US" altLang="en-US" sz="1800">
                <a:solidFill>
                  <a:srgbClr val="FF0000"/>
                </a:solidFill>
              </a:rPr>
              <a:t>H</a:t>
            </a:r>
          </a:p>
        </p:txBody>
      </p:sp>
      <p:cxnSp>
        <p:nvCxnSpPr>
          <p:cNvPr id="96278" name="Straight Arrow Connector 42"/>
          <p:cNvCxnSpPr>
            <a:cxnSpLocks noChangeShapeType="1"/>
          </p:cNvCxnSpPr>
          <p:nvPr/>
        </p:nvCxnSpPr>
        <p:spPr bwMode="auto">
          <a:xfrm rot="5400000" flipH="1" flipV="1">
            <a:off x="2438401" y="3429000"/>
            <a:ext cx="7620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79" name="TextBox 44"/>
          <p:cNvSpPr txBox="1">
            <a:spLocks noChangeArrowheads="1"/>
          </p:cNvSpPr>
          <p:nvPr/>
        </p:nvSpPr>
        <p:spPr bwMode="auto">
          <a:xfrm>
            <a:off x="2819400" y="3352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AE</a:t>
            </a:r>
          </a:p>
        </p:txBody>
      </p:sp>
      <p:sp>
        <p:nvSpPr>
          <p:cNvPr id="54" name="Oval 53"/>
          <p:cNvSpPr/>
          <p:nvPr/>
        </p:nvSpPr>
        <p:spPr>
          <a:xfrm>
            <a:off x="2819400" y="2971800"/>
            <a:ext cx="460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6286" name="TextBox 56"/>
          <p:cNvSpPr txBox="1">
            <a:spLocks noChangeArrowheads="1"/>
          </p:cNvSpPr>
          <p:nvPr/>
        </p:nvSpPr>
        <p:spPr bwMode="auto">
          <a:xfrm>
            <a:off x="2743200" y="2667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AC</a:t>
            </a:r>
          </a:p>
        </p:txBody>
      </p:sp>
      <p:sp>
        <p:nvSpPr>
          <p:cNvPr id="96288" name="TextBox 58"/>
          <p:cNvSpPr txBox="1">
            <a:spLocks noChangeArrowheads="1"/>
          </p:cNvSpPr>
          <p:nvPr/>
        </p:nvSpPr>
        <p:spPr bwMode="auto">
          <a:xfrm>
            <a:off x="56388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2" name="Arc 1"/>
          <p:cNvSpPr/>
          <p:nvPr/>
        </p:nvSpPr>
        <p:spPr>
          <a:xfrm>
            <a:off x="2271713" y="3032125"/>
            <a:ext cx="1143000" cy="638175"/>
          </a:xfrm>
          <a:prstGeom prst="arc">
            <a:avLst>
              <a:gd name="adj1" fmla="val 11441918"/>
              <a:gd name="adj2" fmla="val 2096281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8" name="Straight Connector 7"/>
          <p:cNvCxnSpPr>
            <a:stCxn id="2" idx="0"/>
          </p:cNvCxnSpPr>
          <p:nvPr/>
        </p:nvCxnSpPr>
        <p:spPr>
          <a:xfrm flipH="1">
            <a:off x="1981200" y="3249613"/>
            <a:ext cx="319088" cy="54768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53EB145-3811-2418-62D5-EB7DAA39121A}"/>
              </a:ext>
            </a:extLst>
          </p:cNvPr>
          <p:cNvSpPr txBox="1"/>
          <p:nvPr/>
        </p:nvSpPr>
        <p:spPr>
          <a:xfrm>
            <a:off x="0" y="0"/>
            <a:ext cx="838200" cy="584775"/>
          </a:xfrm>
          <a:prstGeom prst="rect">
            <a:avLst/>
          </a:prstGeom>
          <a:noFill/>
        </p:spPr>
        <p:txBody>
          <a:bodyPr wrap="square" rtlCol="0">
            <a:spAutoFit/>
          </a:bodyPr>
          <a:lstStyle/>
          <a:p>
            <a:r>
              <a:rPr lang="en-US" sz="3200" dirty="0">
                <a:solidFill>
                  <a:srgbClr val="FF0000"/>
                </a:solidFill>
              </a:rPr>
              <a:t>59</a:t>
            </a:r>
            <a:r>
              <a:rPr lang="en-US" dirty="0">
                <a:solidFill>
                  <a:srgbClr val="FF0000"/>
                </a:solidFill>
              </a:rPr>
              <a:t>.</a:t>
            </a:r>
          </a:p>
        </p:txBody>
      </p:sp>
      <p:sp>
        <p:nvSpPr>
          <p:cNvPr id="10" name="TextBox 29">
            <a:extLst>
              <a:ext uri="{FF2B5EF4-FFF2-40B4-BE49-F238E27FC236}">
                <a16:creationId xmlns:a16="http://schemas.microsoft.com/office/drawing/2014/main" id="{6D749FB7-E7DF-E600-F63A-1225EAFC2F53}"/>
              </a:ext>
            </a:extLst>
          </p:cNvPr>
          <p:cNvSpPr txBox="1">
            <a:spLocks noChangeArrowheads="1"/>
          </p:cNvSpPr>
          <p:nvPr/>
        </p:nvSpPr>
        <p:spPr bwMode="auto">
          <a:xfrm>
            <a:off x="460376" y="914400"/>
            <a:ext cx="868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Exothermic on left                           Endothermic on right</a:t>
            </a:r>
          </a:p>
        </p:txBody>
      </p:sp>
    </p:spTree>
    <p:extLst>
      <p:ext uri="{BB962C8B-B14F-4D97-AF65-F5344CB8AC3E}">
        <p14:creationId xmlns:p14="http://schemas.microsoft.com/office/powerpoint/2010/main" val="2667382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761206"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rot="5400000">
            <a:off x="3582194"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1143000" y="5638800"/>
            <a:ext cx="3200400" cy="1588"/>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86400" y="56388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96262" name="TextBox 7"/>
          <p:cNvSpPr txBox="1">
            <a:spLocks noChangeArrowheads="1"/>
          </p:cNvSpPr>
          <p:nvPr/>
        </p:nvSpPr>
        <p:spPr bwMode="auto">
          <a:xfrm>
            <a:off x="16002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96263" name="TextBox 8"/>
          <p:cNvSpPr txBox="1">
            <a:spLocks noChangeArrowheads="1"/>
          </p:cNvSpPr>
          <p:nvPr/>
        </p:nvSpPr>
        <p:spPr bwMode="auto">
          <a:xfrm>
            <a:off x="81534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sp>
        <p:nvSpPr>
          <p:cNvPr id="96264" name="TextBox 9"/>
          <p:cNvSpPr txBox="1">
            <a:spLocks noChangeArrowheads="1"/>
          </p:cNvSpPr>
          <p:nvPr/>
        </p:nvSpPr>
        <p:spPr bwMode="auto">
          <a:xfrm>
            <a:off x="4572000" y="2819400"/>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5" name="Rectangle 10"/>
          <p:cNvSpPr>
            <a:spLocks noChangeArrowheads="1"/>
          </p:cNvSpPr>
          <p:nvPr/>
        </p:nvSpPr>
        <p:spPr bwMode="auto">
          <a:xfrm>
            <a:off x="152400" y="3048000"/>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96266" name="TextBox 11"/>
          <p:cNvSpPr txBox="1">
            <a:spLocks noChangeArrowheads="1"/>
          </p:cNvSpPr>
          <p:nvPr/>
        </p:nvSpPr>
        <p:spPr bwMode="auto">
          <a:xfrm>
            <a:off x="1295400" y="17526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Combustion of glucose</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-2804 kJ/mole</a:t>
            </a:r>
          </a:p>
        </p:txBody>
      </p:sp>
      <p:sp>
        <p:nvSpPr>
          <p:cNvPr id="96267" name="TextBox 12"/>
          <p:cNvSpPr txBox="1">
            <a:spLocks noChangeArrowheads="1"/>
          </p:cNvSpPr>
          <p:nvPr/>
        </p:nvSpPr>
        <p:spPr bwMode="auto">
          <a:xfrm>
            <a:off x="5715000" y="167640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Synthesis of HI gas</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+53.0 kJ/mole</a:t>
            </a:r>
          </a:p>
        </p:txBody>
      </p:sp>
      <p:cxnSp>
        <p:nvCxnSpPr>
          <p:cNvPr id="15" name="Straight Connector 14"/>
          <p:cNvCxnSpPr/>
          <p:nvPr/>
        </p:nvCxnSpPr>
        <p:spPr>
          <a:xfrm>
            <a:off x="1143000" y="38100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771900" y="4951413"/>
            <a:ext cx="685800" cy="1587"/>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5486400" y="3962400"/>
            <a:ext cx="762000" cy="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stCxn id="2" idx="2"/>
          </p:cNvCxnSpPr>
          <p:nvPr/>
        </p:nvCxnSpPr>
        <p:spPr>
          <a:xfrm>
            <a:off x="3384550" y="3249613"/>
            <a:ext cx="387350" cy="1703387"/>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7620000" y="3505200"/>
            <a:ext cx="906463" cy="4763"/>
          </a:xfrm>
          <a:prstGeom prst="line">
            <a:avLst/>
          </a:prstGeom>
        </p:spPr>
        <p:style>
          <a:lnRef idx="3">
            <a:schemeClr val="dk1"/>
          </a:lnRef>
          <a:fillRef idx="0">
            <a:schemeClr val="dk1"/>
          </a:fillRef>
          <a:effectRef idx="2">
            <a:schemeClr val="dk1"/>
          </a:effectRef>
          <a:fontRef idx="minor">
            <a:schemeClr val="tx1"/>
          </a:fontRef>
        </p:style>
      </p:cxnSp>
      <p:sp>
        <p:nvSpPr>
          <p:cNvPr id="96273" name="TextBox 35"/>
          <p:cNvSpPr txBox="1">
            <a:spLocks noChangeArrowheads="1"/>
          </p:cNvSpPr>
          <p:nvPr/>
        </p:nvSpPr>
        <p:spPr bwMode="auto">
          <a:xfrm>
            <a:off x="1371600" y="3352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96274" name="TextBox 36"/>
          <p:cNvSpPr txBox="1">
            <a:spLocks noChangeArrowheads="1"/>
          </p:cNvSpPr>
          <p:nvPr/>
        </p:nvSpPr>
        <p:spPr bwMode="auto">
          <a:xfrm>
            <a:off x="5715000" y="3581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96275" name="TextBox 37"/>
          <p:cNvSpPr txBox="1">
            <a:spLocks noChangeArrowheads="1"/>
          </p:cNvSpPr>
          <p:nvPr/>
        </p:nvSpPr>
        <p:spPr bwMode="auto">
          <a:xfrm>
            <a:off x="3962400" y="4648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cxnSp>
        <p:nvCxnSpPr>
          <p:cNvPr id="96276" name="Straight Arrow Connector 39"/>
          <p:cNvCxnSpPr>
            <a:cxnSpLocks noChangeShapeType="1"/>
          </p:cNvCxnSpPr>
          <p:nvPr/>
        </p:nvCxnSpPr>
        <p:spPr bwMode="auto">
          <a:xfrm rot="5400000">
            <a:off x="800101" y="4457700"/>
            <a:ext cx="12954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77" name="TextBox 40"/>
          <p:cNvSpPr txBox="1">
            <a:spLocks noChangeArrowheads="1"/>
          </p:cNvSpPr>
          <p:nvPr/>
        </p:nvSpPr>
        <p:spPr bwMode="auto">
          <a:xfrm>
            <a:off x="1524000" y="44196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t>
            </a:r>
            <a:r>
              <a:rPr lang="el-GR" altLang="en-US" sz="1800">
                <a:solidFill>
                  <a:srgbClr val="FF0000"/>
                </a:solidFill>
              </a:rPr>
              <a:t>Δ</a:t>
            </a:r>
            <a:r>
              <a:rPr lang="en-US" altLang="en-US" sz="1800">
                <a:solidFill>
                  <a:srgbClr val="FF0000"/>
                </a:solidFill>
              </a:rPr>
              <a:t>H</a:t>
            </a:r>
          </a:p>
        </p:txBody>
      </p:sp>
      <p:cxnSp>
        <p:nvCxnSpPr>
          <p:cNvPr id="96278" name="Straight Arrow Connector 42"/>
          <p:cNvCxnSpPr>
            <a:cxnSpLocks noChangeShapeType="1"/>
          </p:cNvCxnSpPr>
          <p:nvPr/>
        </p:nvCxnSpPr>
        <p:spPr bwMode="auto">
          <a:xfrm rot="5400000" flipH="1" flipV="1">
            <a:off x="2438401" y="3429000"/>
            <a:ext cx="7620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79" name="TextBox 44"/>
          <p:cNvSpPr txBox="1">
            <a:spLocks noChangeArrowheads="1"/>
          </p:cNvSpPr>
          <p:nvPr/>
        </p:nvSpPr>
        <p:spPr bwMode="auto">
          <a:xfrm>
            <a:off x="2819400" y="3352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AE</a:t>
            </a:r>
          </a:p>
        </p:txBody>
      </p:sp>
      <p:cxnSp>
        <p:nvCxnSpPr>
          <p:cNvPr id="48" name="Straight Arrow Connector 47"/>
          <p:cNvCxnSpPr/>
          <p:nvPr/>
        </p:nvCxnSpPr>
        <p:spPr>
          <a:xfrm flipH="1" flipV="1">
            <a:off x="7043738" y="3127375"/>
            <a:ext cx="4762" cy="873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281" name="TextBox 49"/>
          <p:cNvSpPr txBox="1">
            <a:spLocks noChangeArrowheads="1"/>
          </p:cNvSpPr>
          <p:nvPr/>
        </p:nvSpPr>
        <p:spPr bwMode="auto">
          <a:xfrm>
            <a:off x="7086600" y="3581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AE</a:t>
            </a:r>
          </a:p>
        </p:txBody>
      </p:sp>
      <p:cxnSp>
        <p:nvCxnSpPr>
          <p:cNvPr id="96282" name="Straight Arrow Connector 51"/>
          <p:cNvCxnSpPr>
            <a:cxnSpLocks noChangeShapeType="1"/>
          </p:cNvCxnSpPr>
          <p:nvPr/>
        </p:nvCxnSpPr>
        <p:spPr bwMode="auto">
          <a:xfrm rot="5400000" flipH="1" flipV="1">
            <a:off x="7734301" y="3771900"/>
            <a:ext cx="533400" cy="3175"/>
          </a:xfrm>
          <a:prstGeom prst="straightConnector1">
            <a:avLst/>
          </a:prstGeom>
          <a:noFill/>
          <a:ln w="25400" algn="ctr">
            <a:solidFill>
              <a:schemeClr val="hlink"/>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283" name="Rectangle 52"/>
          <p:cNvSpPr>
            <a:spLocks noChangeArrowheads="1"/>
          </p:cNvSpPr>
          <p:nvPr/>
        </p:nvSpPr>
        <p:spPr bwMode="auto">
          <a:xfrm>
            <a:off x="8077200" y="3657600"/>
            <a:ext cx="57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t>
            </a:r>
            <a:r>
              <a:rPr lang="el-GR" altLang="en-US" sz="1800">
                <a:solidFill>
                  <a:srgbClr val="558ED5"/>
                </a:solidFill>
              </a:rPr>
              <a:t>Δ</a:t>
            </a:r>
            <a:r>
              <a:rPr lang="en-US" altLang="en-US" sz="1800">
                <a:solidFill>
                  <a:srgbClr val="558ED5"/>
                </a:solidFill>
              </a:rPr>
              <a:t>H</a:t>
            </a:r>
          </a:p>
        </p:txBody>
      </p:sp>
      <p:sp>
        <p:nvSpPr>
          <p:cNvPr id="54" name="Oval 53"/>
          <p:cNvSpPr/>
          <p:nvPr/>
        </p:nvSpPr>
        <p:spPr>
          <a:xfrm>
            <a:off x="2819400" y="2971800"/>
            <a:ext cx="460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6" name="Oval 55"/>
          <p:cNvSpPr/>
          <p:nvPr/>
        </p:nvSpPr>
        <p:spPr>
          <a:xfrm>
            <a:off x="7019925" y="3009900"/>
            <a:ext cx="46038" cy="76200"/>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6286" name="TextBox 56"/>
          <p:cNvSpPr txBox="1">
            <a:spLocks noChangeArrowheads="1"/>
          </p:cNvSpPr>
          <p:nvPr/>
        </p:nvSpPr>
        <p:spPr bwMode="auto">
          <a:xfrm>
            <a:off x="2743200" y="2667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AC</a:t>
            </a:r>
          </a:p>
        </p:txBody>
      </p:sp>
      <p:sp>
        <p:nvSpPr>
          <p:cNvPr id="96287" name="TextBox 57"/>
          <p:cNvSpPr txBox="1">
            <a:spLocks noChangeArrowheads="1"/>
          </p:cNvSpPr>
          <p:nvPr/>
        </p:nvSpPr>
        <p:spPr bwMode="auto">
          <a:xfrm>
            <a:off x="7088188" y="27543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70C0"/>
                </a:solidFill>
              </a:rPr>
              <a:t>AC</a:t>
            </a:r>
          </a:p>
        </p:txBody>
      </p:sp>
      <p:sp>
        <p:nvSpPr>
          <p:cNvPr id="96288" name="TextBox 58"/>
          <p:cNvSpPr txBox="1">
            <a:spLocks noChangeArrowheads="1"/>
          </p:cNvSpPr>
          <p:nvPr/>
        </p:nvSpPr>
        <p:spPr bwMode="auto">
          <a:xfrm>
            <a:off x="56388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2" name="Arc 1"/>
          <p:cNvSpPr/>
          <p:nvPr/>
        </p:nvSpPr>
        <p:spPr>
          <a:xfrm>
            <a:off x="2271713" y="3032125"/>
            <a:ext cx="1143000" cy="638175"/>
          </a:xfrm>
          <a:prstGeom prst="arc">
            <a:avLst>
              <a:gd name="adj1" fmla="val 11441918"/>
              <a:gd name="adj2" fmla="val 2096281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8" name="Straight Connector 7"/>
          <p:cNvCxnSpPr>
            <a:stCxn id="2" idx="0"/>
          </p:cNvCxnSpPr>
          <p:nvPr/>
        </p:nvCxnSpPr>
        <p:spPr>
          <a:xfrm flipH="1">
            <a:off x="1981200" y="3249613"/>
            <a:ext cx="319088" cy="54768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6629400" y="3127375"/>
            <a:ext cx="838200" cy="536575"/>
          </a:xfrm>
          <a:prstGeom prst="arc">
            <a:avLst>
              <a:gd name="adj1" fmla="val 11290034"/>
              <a:gd name="adj2" fmla="val 2069589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9" name="Straight Connector 18"/>
          <p:cNvCxnSpPr>
            <a:stCxn id="17" idx="0"/>
          </p:cNvCxnSpPr>
          <p:nvPr/>
        </p:nvCxnSpPr>
        <p:spPr>
          <a:xfrm flipH="1">
            <a:off x="6248400" y="3336925"/>
            <a:ext cx="390525" cy="625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7" idx="2"/>
          </p:cNvCxnSpPr>
          <p:nvPr/>
        </p:nvCxnSpPr>
        <p:spPr>
          <a:xfrm flipH="1" flipV="1">
            <a:off x="7434263" y="3290888"/>
            <a:ext cx="185737"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29">
            <a:extLst>
              <a:ext uri="{FF2B5EF4-FFF2-40B4-BE49-F238E27FC236}">
                <a16:creationId xmlns:a16="http://schemas.microsoft.com/office/drawing/2014/main" id="{378DF7BA-653F-5C70-534C-25D60498C406}"/>
              </a:ext>
            </a:extLst>
          </p:cNvPr>
          <p:cNvSpPr txBox="1">
            <a:spLocks noChangeArrowheads="1"/>
          </p:cNvSpPr>
          <p:nvPr/>
        </p:nvSpPr>
        <p:spPr bwMode="auto">
          <a:xfrm>
            <a:off x="460376" y="914400"/>
            <a:ext cx="8683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solidFill>
                  <a:srgbClr val="FF0000"/>
                </a:solidFill>
                <a:latin typeface="Times New Roman" panose="02020603050405020304" pitchFamily="18" charset="0"/>
                <a:cs typeface="Times New Roman" panose="02020603050405020304" pitchFamily="18" charset="0"/>
              </a:rPr>
              <a:t>Exothermic on left                           Endothermic on right</a:t>
            </a:r>
          </a:p>
        </p:txBody>
      </p:sp>
      <p:sp>
        <p:nvSpPr>
          <p:cNvPr id="10" name="TextBox 9">
            <a:extLst>
              <a:ext uri="{FF2B5EF4-FFF2-40B4-BE49-F238E27FC236}">
                <a16:creationId xmlns:a16="http://schemas.microsoft.com/office/drawing/2014/main" id="{D5A0E076-4984-DD3A-1678-E0C86138ED95}"/>
              </a:ext>
            </a:extLst>
          </p:cNvPr>
          <p:cNvSpPr txBox="1"/>
          <p:nvPr/>
        </p:nvSpPr>
        <p:spPr>
          <a:xfrm>
            <a:off x="0" y="0"/>
            <a:ext cx="838200" cy="584775"/>
          </a:xfrm>
          <a:prstGeom prst="rect">
            <a:avLst/>
          </a:prstGeom>
          <a:solidFill>
            <a:schemeClr val="accent6">
              <a:lumMod val="20000"/>
              <a:lumOff val="80000"/>
            </a:schemeClr>
          </a:solidFill>
        </p:spPr>
        <p:txBody>
          <a:bodyPr wrap="square" rtlCol="0">
            <a:spAutoFit/>
          </a:bodyPr>
          <a:lstStyle/>
          <a:p>
            <a:r>
              <a:rPr lang="en-US" sz="3200" dirty="0">
                <a:solidFill>
                  <a:srgbClr val="FF0000"/>
                </a:solidFill>
              </a:rPr>
              <a:t>59</a:t>
            </a:r>
            <a:r>
              <a:rPr lang="en-US" dirty="0">
                <a:solidFill>
                  <a:srgbClr val="FF0000"/>
                </a:solidFill>
              </a:rPr>
              <a:t>.</a:t>
            </a:r>
          </a:p>
        </p:txBody>
      </p:sp>
    </p:spTree>
    <p:extLst>
      <p:ext uri="{BB962C8B-B14F-4D97-AF65-F5344CB8AC3E}">
        <p14:creationId xmlns:p14="http://schemas.microsoft.com/office/powerpoint/2010/main" val="1357471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
          <p:cNvSpPr txBox="1">
            <a:spLocks noChangeArrowheads="1"/>
          </p:cNvSpPr>
          <p:nvPr/>
        </p:nvSpPr>
        <p:spPr bwMode="auto">
          <a:xfrm>
            <a:off x="0" y="0"/>
            <a:ext cx="9144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6600" dirty="0">
                <a:latin typeface="Times New Roman" panose="02020603050405020304" pitchFamily="18" charset="0"/>
                <a:cs typeface="Times New Roman" panose="02020603050405020304" pitchFamily="18" charset="0"/>
              </a:rPr>
              <a:t>60.  What is a </a:t>
            </a:r>
            <a:r>
              <a:rPr lang="en-US" altLang="en-US" sz="6600" u="sng" dirty="0">
                <a:latin typeface="Times New Roman" panose="02020603050405020304" pitchFamily="18" charset="0"/>
                <a:cs typeface="Times New Roman" panose="02020603050405020304" pitchFamily="18" charset="0"/>
              </a:rPr>
              <a:t>Catalyst?</a:t>
            </a:r>
            <a:br>
              <a:rPr lang="en-US" altLang="en-US" sz="1100" u="sng" dirty="0">
                <a:latin typeface="Times New Roman" panose="02020603050405020304" pitchFamily="18" charset="0"/>
                <a:cs typeface="Times New Roman" panose="02020603050405020304" pitchFamily="18" charset="0"/>
              </a:rPr>
            </a:br>
            <a:r>
              <a:rPr lang="en-US" altLang="en-US" sz="1200" u="sng" dirty="0">
                <a:latin typeface="Times New Roman" panose="02020603050405020304" pitchFamily="18" charset="0"/>
                <a:cs typeface="Times New Roman" panose="02020603050405020304" pitchFamily="18" charset="0"/>
              </a:rPr>
              <a:t>    </a:t>
            </a:r>
            <a:endParaRPr lang="en-US" altLang="en-US" sz="6600"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
          <p:cNvSpPr txBox="1">
            <a:spLocks noChangeArrowheads="1"/>
          </p:cNvSpPr>
          <p:nvPr/>
        </p:nvSpPr>
        <p:spPr bwMode="auto">
          <a:xfrm>
            <a:off x="0" y="0"/>
            <a:ext cx="9144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6600" dirty="0">
                <a:latin typeface="Times New Roman" panose="02020603050405020304" pitchFamily="18" charset="0"/>
                <a:cs typeface="Times New Roman" panose="02020603050405020304" pitchFamily="18" charset="0"/>
              </a:rPr>
              <a:t>60.  What is a </a:t>
            </a:r>
            <a:r>
              <a:rPr lang="en-US" altLang="en-US" sz="6600" u="sng" dirty="0">
                <a:latin typeface="Times New Roman" panose="02020603050405020304" pitchFamily="18" charset="0"/>
                <a:cs typeface="Times New Roman" panose="02020603050405020304" pitchFamily="18" charset="0"/>
              </a:rPr>
              <a:t>Catalyst?</a:t>
            </a:r>
            <a:br>
              <a:rPr lang="en-US" altLang="en-US" sz="1100" u="sng" dirty="0">
                <a:latin typeface="Times New Roman" panose="02020603050405020304" pitchFamily="18" charset="0"/>
                <a:cs typeface="Times New Roman" panose="02020603050405020304" pitchFamily="18" charset="0"/>
              </a:rPr>
            </a:br>
            <a:r>
              <a:rPr lang="en-US" altLang="en-US" sz="1200" u="sng" dirty="0">
                <a:latin typeface="Times New Roman" panose="02020603050405020304" pitchFamily="18" charset="0"/>
                <a:cs typeface="Times New Roman" panose="02020603050405020304" pitchFamily="18" charset="0"/>
              </a:rPr>
              <a:t>    </a:t>
            </a:r>
            <a:endParaRPr lang="en-US" altLang="en-US" sz="6600" u="sng"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4400" b="1" dirty="0">
                <a:solidFill>
                  <a:srgbClr val="3333FF"/>
                </a:solidFill>
                <a:latin typeface="Times New Roman" panose="02020603050405020304" pitchFamily="18" charset="0"/>
                <a:cs typeface="Times New Roman" panose="02020603050405020304" pitchFamily="18" charset="0"/>
              </a:rPr>
              <a:t>A substance that </a:t>
            </a:r>
            <a:r>
              <a:rPr lang="en-US" altLang="en-US" sz="4400" b="1" u="sng" dirty="0">
                <a:solidFill>
                  <a:srgbClr val="3333FF"/>
                </a:solidFill>
                <a:latin typeface="Times New Roman" panose="02020603050405020304" pitchFamily="18" charset="0"/>
                <a:cs typeface="Times New Roman" panose="02020603050405020304" pitchFamily="18" charset="0"/>
              </a:rPr>
              <a:t>speeds up</a:t>
            </a:r>
            <a:r>
              <a:rPr lang="en-US" altLang="en-US" sz="4400" b="1" dirty="0">
                <a:solidFill>
                  <a:srgbClr val="3333FF"/>
                </a:solidFill>
                <a:latin typeface="Times New Roman" panose="02020603050405020304" pitchFamily="18" charset="0"/>
                <a:cs typeface="Times New Roman" panose="02020603050405020304" pitchFamily="18" charset="0"/>
              </a:rPr>
              <a:t> a </a:t>
            </a:r>
            <a:br>
              <a:rPr lang="en-US" altLang="en-US" sz="4400" b="1" dirty="0">
                <a:solidFill>
                  <a:srgbClr val="3333FF"/>
                </a:solidFill>
                <a:latin typeface="Times New Roman" panose="02020603050405020304" pitchFamily="18" charset="0"/>
                <a:cs typeface="Times New Roman" panose="02020603050405020304" pitchFamily="18" charset="0"/>
              </a:rPr>
            </a:br>
            <a:r>
              <a:rPr lang="en-US" altLang="en-US" sz="4400" b="1" dirty="0">
                <a:solidFill>
                  <a:srgbClr val="3333FF"/>
                </a:solidFill>
                <a:latin typeface="Times New Roman" panose="02020603050405020304" pitchFamily="18" charset="0"/>
                <a:cs typeface="Times New Roman" panose="02020603050405020304" pitchFamily="18" charset="0"/>
              </a:rPr>
              <a:t>chemical reaction without changing the reaction in any other way.  </a:t>
            </a:r>
            <a:br>
              <a:rPr lang="en-US" altLang="en-US" sz="3600" b="1" dirty="0">
                <a:solidFill>
                  <a:srgbClr val="3333FF"/>
                </a:solidFill>
                <a:latin typeface="Times New Roman" panose="02020603050405020304" pitchFamily="18" charset="0"/>
                <a:cs typeface="Times New Roman" panose="02020603050405020304" pitchFamily="18" charset="0"/>
              </a:rPr>
            </a:br>
            <a:endParaRPr lang="en-US" altLang="en-US" sz="36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5234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1"/>
          <p:cNvSpPr txBox="1">
            <a:spLocks noChangeArrowheads="1"/>
          </p:cNvSpPr>
          <p:nvPr/>
        </p:nvSpPr>
        <p:spPr bwMode="auto">
          <a:xfrm>
            <a:off x="0" y="0"/>
            <a:ext cx="91440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6600" dirty="0">
                <a:latin typeface="Times New Roman" panose="02020603050405020304" pitchFamily="18" charset="0"/>
                <a:cs typeface="Times New Roman" panose="02020603050405020304" pitchFamily="18" charset="0"/>
              </a:rPr>
              <a:t>60.  What is a </a:t>
            </a:r>
            <a:r>
              <a:rPr lang="en-US" altLang="en-US" sz="6600" u="sng" dirty="0">
                <a:latin typeface="Times New Roman" panose="02020603050405020304" pitchFamily="18" charset="0"/>
                <a:cs typeface="Times New Roman" panose="02020603050405020304" pitchFamily="18" charset="0"/>
              </a:rPr>
              <a:t>Catalyst?</a:t>
            </a:r>
            <a:br>
              <a:rPr lang="en-US" altLang="en-US" sz="1100" u="sng" dirty="0">
                <a:latin typeface="Times New Roman" panose="02020603050405020304" pitchFamily="18" charset="0"/>
                <a:cs typeface="Times New Roman" panose="02020603050405020304" pitchFamily="18" charset="0"/>
              </a:rPr>
            </a:br>
            <a:r>
              <a:rPr lang="en-US" altLang="en-US" sz="1200" u="sng" dirty="0">
                <a:latin typeface="Times New Roman" panose="02020603050405020304" pitchFamily="18" charset="0"/>
                <a:cs typeface="Times New Roman" panose="02020603050405020304" pitchFamily="18" charset="0"/>
              </a:rPr>
              <a:t>    </a:t>
            </a:r>
            <a:endParaRPr lang="en-US" altLang="en-US" sz="6600" u="sng"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b="1" dirty="0">
                <a:solidFill>
                  <a:srgbClr val="3333FF"/>
                </a:solidFill>
                <a:latin typeface="Times New Roman" panose="02020603050405020304" pitchFamily="18" charset="0"/>
                <a:cs typeface="Times New Roman" panose="02020603050405020304" pitchFamily="18" charset="0"/>
              </a:rPr>
              <a:t>A substance that </a:t>
            </a:r>
            <a:r>
              <a:rPr lang="en-US" altLang="en-US" b="1" u="sng" dirty="0">
                <a:solidFill>
                  <a:srgbClr val="3333FF"/>
                </a:solidFill>
                <a:latin typeface="Times New Roman" panose="02020603050405020304" pitchFamily="18" charset="0"/>
                <a:cs typeface="Times New Roman" panose="02020603050405020304" pitchFamily="18" charset="0"/>
              </a:rPr>
              <a:t>speeds up</a:t>
            </a:r>
            <a:r>
              <a:rPr lang="en-US" altLang="en-US" b="1" dirty="0">
                <a:solidFill>
                  <a:srgbClr val="3333FF"/>
                </a:solidFill>
                <a:latin typeface="Times New Roman" panose="02020603050405020304" pitchFamily="18" charset="0"/>
                <a:cs typeface="Times New Roman" panose="02020603050405020304" pitchFamily="18" charset="0"/>
              </a:rPr>
              <a:t> a chemical reaction without changing the reaction in any other way. </a:t>
            </a:r>
            <a:br>
              <a:rPr lang="en-US" altLang="en-US" sz="4400" b="1" dirty="0">
                <a:solidFill>
                  <a:srgbClr val="3333FF"/>
                </a:solidFill>
                <a:latin typeface="Times New Roman" panose="02020603050405020304" pitchFamily="18" charset="0"/>
                <a:cs typeface="Times New Roman" panose="02020603050405020304" pitchFamily="18" charset="0"/>
              </a:rPr>
            </a:br>
            <a:r>
              <a:rPr lang="en-US" altLang="en-US" sz="2800" b="1" dirty="0">
                <a:solidFill>
                  <a:srgbClr val="3333FF"/>
                </a:solidFill>
                <a:latin typeface="Times New Roman" panose="02020603050405020304" pitchFamily="18" charset="0"/>
                <a:cs typeface="Times New Roman" panose="02020603050405020304" pitchFamily="18" charset="0"/>
              </a:rPr>
              <a:t> </a:t>
            </a:r>
            <a:br>
              <a:rPr lang="en-US" altLang="en-US" sz="4400" b="1" dirty="0">
                <a:solidFill>
                  <a:srgbClr val="3333FF"/>
                </a:solidFill>
                <a:latin typeface="Times New Roman" panose="02020603050405020304" pitchFamily="18" charset="0"/>
                <a:cs typeface="Times New Roman" panose="02020603050405020304" pitchFamily="18" charset="0"/>
              </a:rPr>
            </a:br>
            <a:r>
              <a:rPr lang="en-US" altLang="en-US" sz="4000" u="sng" dirty="0">
                <a:solidFill>
                  <a:srgbClr val="FF0000"/>
                </a:solidFill>
                <a:latin typeface="Times New Roman" panose="02020603050405020304" pitchFamily="18" charset="0"/>
                <a:cs typeface="Times New Roman" panose="02020603050405020304" pitchFamily="18" charset="0"/>
              </a:rPr>
              <a:t>It doesn’t get used up</a:t>
            </a:r>
            <a:r>
              <a:rPr lang="en-US" altLang="en-US" sz="4000" dirty="0">
                <a:solidFill>
                  <a:srgbClr val="FF0000"/>
                </a:solidFill>
                <a:latin typeface="Times New Roman" panose="02020603050405020304" pitchFamily="18" charset="0"/>
                <a:cs typeface="Times New Roman" panose="02020603050405020304" pitchFamily="18" charset="0"/>
              </a:rPr>
              <a:t>, it doesn’t alter the amount of energy absorbed or released.  </a:t>
            </a:r>
            <a:endParaRPr lang="en-US" altLang="en-US" sz="2800"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1800" dirty="0">
                <a:solidFill>
                  <a:srgbClr val="FF0000"/>
                </a:solidFill>
                <a:latin typeface="Times New Roman" panose="02020603050405020304" pitchFamily="18" charset="0"/>
                <a:cs typeface="Times New Roman" panose="02020603050405020304" pitchFamily="18" charset="0"/>
              </a:rPr>
              <a:t> </a:t>
            </a:r>
            <a:br>
              <a:rPr lang="en-US" altLang="en-US" sz="4400" dirty="0">
                <a:solidFill>
                  <a:srgbClr val="FF0000"/>
                </a:solidFill>
                <a:latin typeface="Times New Roman" panose="02020603050405020304" pitchFamily="18" charset="0"/>
                <a:cs typeface="Times New Roman" panose="02020603050405020304" pitchFamily="18" charset="0"/>
              </a:rPr>
            </a:br>
            <a:r>
              <a:rPr lang="en-US" altLang="en-US" sz="4000" b="1" dirty="0">
                <a:solidFill>
                  <a:srgbClr val="006600"/>
                </a:solidFill>
                <a:latin typeface="Times New Roman" panose="02020603050405020304" pitchFamily="18" charset="0"/>
                <a:cs typeface="Times New Roman" panose="02020603050405020304" pitchFamily="18" charset="0"/>
              </a:rPr>
              <a:t>Catalysts </a:t>
            </a:r>
            <a:r>
              <a:rPr lang="en-US" altLang="en-US" sz="4000" b="1" u="sng" dirty="0">
                <a:solidFill>
                  <a:srgbClr val="006600"/>
                </a:solidFill>
                <a:latin typeface="Times New Roman" panose="02020603050405020304" pitchFamily="18" charset="0"/>
                <a:cs typeface="Times New Roman" panose="02020603050405020304" pitchFamily="18" charset="0"/>
              </a:rPr>
              <a:t>lower the activation energy </a:t>
            </a:r>
            <a:r>
              <a:rPr lang="en-US" altLang="en-US" sz="4000" b="1" dirty="0">
                <a:solidFill>
                  <a:srgbClr val="006600"/>
                </a:solidFill>
                <a:latin typeface="Times New Roman" panose="02020603050405020304" pitchFamily="18" charset="0"/>
                <a:cs typeface="Times New Roman" panose="02020603050405020304" pitchFamily="18" charset="0"/>
              </a:rPr>
              <a:t>required to start a reaction, because Catalysts </a:t>
            </a:r>
            <a:r>
              <a:rPr lang="en-US" altLang="en-US" sz="4000" b="1" u="sng" dirty="0">
                <a:solidFill>
                  <a:srgbClr val="006600"/>
                </a:solidFill>
                <a:latin typeface="Times New Roman" panose="02020603050405020304" pitchFamily="18" charset="0"/>
                <a:cs typeface="Times New Roman" panose="02020603050405020304" pitchFamily="18" charset="0"/>
              </a:rPr>
              <a:t>provide an alternate chemical pathway</a:t>
            </a:r>
            <a:r>
              <a:rPr lang="en-US" altLang="en-US" sz="4000" b="1" dirty="0">
                <a:solidFill>
                  <a:srgbClr val="006600"/>
                </a:solidFill>
                <a:latin typeface="Times New Roman" panose="02020603050405020304" pitchFamily="18" charset="0"/>
                <a:cs typeface="Times New Roman" panose="02020603050405020304" pitchFamily="18" charset="0"/>
              </a:rPr>
              <a:t> for the reaction.  </a:t>
            </a:r>
          </a:p>
        </p:txBody>
      </p:sp>
    </p:spTree>
    <p:extLst>
      <p:ext uri="{BB962C8B-B14F-4D97-AF65-F5344CB8AC3E}">
        <p14:creationId xmlns:p14="http://schemas.microsoft.com/office/powerpoint/2010/main" val="21940807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66" name="TextBox 29"/>
          <p:cNvSpPr txBox="1">
            <a:spLocks noChangeArrowheads="1"/>
          </p:cNvSpPr>
          <p:nvPr/>
        </p:nvSpPr>
        <p:spPr bwMode="auto">
          <a:xfrm>
            <a:off x="0" y="0"/>
            <a:ext cx="9143999" cy="830997"/>
          </a:xfrm>
          <a:prstGeom prst="rect">
            <a:avLst/>
          </a:prstGeom>
          <a:solidFill>
            <a:srgbClr val="FFFF66"/>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3333FF"/>
                </a:solidFill>
                <a:latin typeface="Comic Sans MS" pitchFamily="66" charset="0"/>
              </a:rPr>
              <a:t>61.  Indicate WHAT HAPPENS IF YOU ADD A CATALYST</a:t>
            </a:r>
            <a:br>
              <a:rPr lang="en-US" altLang="en-US" sz="2400" b="1" dirty="0">
                <a:solidFill>
                  <a:srgbClr val="3333FF"/>
                </a:solidFill>
                <a:latin typeface="Comic Sans MS" pitchFamily="66" charset="0"/>
              </a:rPr>
            </a:br>
            <a:r>
              <a:rPr lang="en-US" altLang="en-US" sz="2400" b="1" dirty="0">
                <a:solidFill>
                  <a:srgbClr val="3333FF"/>
                </a:solidFill>
                <a:latin typeface="Comic Sans MS" pitchFamily="66" charset="0"/>
              </a:rPr>
              <a:t>      TO THESE REACTIONS?</a:t>
            </a:r>
          </a:p>
        </p:txBody>
      </p:sp>
      <p:cxnSp>
        <p:nvCxnSpPr>
          <p:cNvPr id="39" name="Straight Connector 38">
            <a:extLst>
              <a:ext uri="{FF2B5EF4-FFF2-40B4-BE49-F238E27FC236}">
                <a16:creationId xmlns:a16="http://schemas.microsoft.com/office/drawing/2014/main" id="{A897CEB7-8A28-4E81-BDFC-3C862447B93F}"/>
              </a:ext>
            </a:extLst>
          </p:cNvPr>
          <p:cNvCxnSpPr/>
          <p:nvPr/>
        </p:nvCxnSpPr>
        <p:spPr>
          <a:xfrm rot="5400000">
            <a:off x="-761206"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BAD53B88-E629-473D-8B45-BB535DDCB1FB}"/>
              </a:ext>
            </a:extLst>
          </p:cNvPr>
          <p:cNvCxnSpPr/>
          <p:nvPr/>
        </p:nvCxnSpPr>
        <p:spPr>
          <a:xfrm rot="5400000">
            <a:off x="3582194"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D5BA84BF-E0F7-4EF9-9DD6-2AFB915B4B24}"/>
              </a:ext>
            </a:extLst>
          </p:cNvPr>
          <p:cNvCxnSpPr/>
          <p:nvPr/>
        </p:nvCxnSpPr>
        <p:spPr>
          <a:xfrm>
            <a:off x="1143000" y="5638800"/>
            <a:ext cx="3200400" cy="1588"/>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D1AE0873-7063-442A-AB83-9763BD6B2E64}"/>
              </a:ext>
            </a:extLst>
          </p:cNvPr>
          <p:cNvCxnSpPr/>
          <p:nvPr/>
        </p:nvCxnSpPr>
        <p:spPr>
          <a:xfrm>
            <a:off x="5486400" y="56388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43" name="TextBox 7">
            <a:extLst>
              <a:ext uri="{FF2B5EF4-FFF2-40B4-BE49-F238E27FC236}">
                <a16:creationId xmlns:a16="http://schemas.microsoft.com/office/drawing/2014/main" id="{FE883C0E-3A31-423C-A98D-6560B58DF0D8}"/>
              </a:ext>
            </a:extLst>
          </p:cNvPr>
          <p:cNvSpPr txBox="1">
            <a:spLocks noChangeArrowheads="1"/>
          </p:cNvSpPr>
          <p:nvPr/>
        </p:nvSpPr>
        <p:spPr bwMode="auto">
          <a:xfrm>
            <a:off x="16002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44" name="TextBox 8">
            <a:extLst>
              <a:ext uri="{FF2B5EF4-FFF2-40B4-BE49-F238E27FC236}">
                <a16:creationId xmlns:a16="http://schemas.microsoft.com/office/drawing/2014/main" id="{F1AAD849-D808-43DF-A1A8-3B373E8C6A67}"/>
              </a:ext>
            </a:extLst>
          </p:cNvPr>
          <p:cNvSpPr txBox="1">
            <a:spLocks noChangeArrowheads="1"/>
          </p:cNvSpPr>
          <p:nvPr/>
        </p:nvSpPr>
        <p:spPr bwMode="auto">
          <a:xfrm>
            <a:off x="81534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sp>
        <p:nvSpPr>
          <p:cNvPr id="45" name="TextBox 9">
            <a:extLst>
              <a:ext uri="{FF2B5EF4-FFF2-40B4-BE49-F238E27FC236}">
                <a16:creationId xmlns:a16="http://schemas.microsoft.com/office/drawing/2014/main" id="{B312D35E-0D38-4249-B222-B9B3BBFEED29}"/>
              </a:ext>
            </a:extLst>
          </p:cNvPr>
          <p:cNvSpPr txBox="1">
            <a:spLocks noChangeArrowheads="1"/>
          </p:cNvSpPr>
          <p:nvPr/>
        </p:nvSpPr>
        <p:spPr bwMode="auto">
          <a:xfrm>
            <a:off x="4572000" y="2819400"/>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46" name="Rectangle 10">
            <a:extLst>
              <a:ext uri="{FF2B5EF4-FFF2-40B4-BE49-F238E27FC236}">
                <a16:creationId xmlns:a16="http://schemas.microsoft.com/office/drawing/2014/main" id="{42709975-427C-49F1-BCDF-7B561D0B6E29}"/>
              </a:ext>
            </a:extLst>
          </p:cNvPr>
          <p:cNvSpPr>
            <a:spLocks noChangeArrowheads="1"/>
          </p:cNvSpPr>
          <p:nvPr/>
        </p:nvSpPr>
        <p:spPr bwMode="auto">
          <a:xfrm>
            <a:off x="152400" y="3048000"/>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47" name="TextBox 11">
            <a:extLst>
              <a:ext uri="{FF2B5EF4-FFF2-40B4-BE49-F238E27FC236}">
                <a16:creationId xmlns:a16="http://schemas.microsoft.com/office/drawing/2014/main" id="{E521346F-7EBD-47DA-9CCE-FE2F603A766B}"/>
              </a:ext>
            </a:extLst>
          </p:cNvPr>
          <p:cNvSpPr txBox="1">
            <a:spLocks noChangeArrowheads="1"/>
          </p:cNvSpPr>
          <p:nvPr/>
        </p:nvSpPr>
        <p:spPr bwMode="auto">
          <a:xfrm>
            <a:off x="1295400" y="17526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Combustion of glucose</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-2804 kJ/mole</a:t>
            </a:r>
          </a:p>
        </p:txBody>
      </p:sp>
      <p:sp>
        <p:nvSpPr>
          <p:cNvPr id="49" name="TextBox 12">
            <a:extLst>
              <a:ext uri="{FF2B5EF4-FFF2-40B4-BE49-F238E27FC236}">
                <a16:creationId xmlns:a16="http://schemas.microsoft.com/office/drawing/2014/main" id="{02335928-A670-4C23-8601-08EA61242291}"/>
              </a:ext>
            </a:extLst>
          </p:cNvPr>
          <p:cNvSpPr txBox="1">
            <a:spLocks noChangeArrowheads="1"/>
          </p:cNvSpPr>
          <p:nvPr/>
        </p:nvSpPr>
        <p:spPr bwMode="auto">
          <a:xfrm>
            <a:off x="5715000" y="167640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Synthesis of HI gas</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+53.0 kJ/mole</a:t>
            </a:r>
          </a:p>
        </p:txBody>
      </p:sp>
      <p:cxnSp>
        <p:nvCxnSpPr>
          <p:cNvPr id="50" name="Straight Connector 49">
            <a:extLst>
              <a:ext uri="{FF2B5EF4-FFF2-40B4-BE49-F238E27FC236}">
                <a16:creationId xmlns:a16="http://schemas.microsoft.com/office/drawing/2014/main" id="{7FED4CAA-E884-46ED-A756-B65CA9255BE1}"/>
              </a:ext>
            </a:extLst>
          </p:cNvPr>
          <p:cNvCxnSpPr/>
          <p:nvPr/>
        </p:nvCxnSpPr>
        <p:spPr>
          <a:xfrm>
            <a:off x="1143000" y="38100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A4A4B94E-C055-4D96-9374-A86B853FEFBF}"/>
              </a:ext>
            </a:extLst>
          </p:cNvPr>
          <p:cNvCxnSpPr/>
          <p:nvPr/>
        </p:nvCxnSpPr>
        <p:spPr>
          <a:xfrm>
            <a:off x="3771900" y="4951413"/>
            <a:ext cx="685800" cy="1587"/>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1833753A-BAEB-4BC7-AEE5-D9EBC9EBF32D}"/>
              </a:ext>
            </a:extLst>
          </p:cNvPr>
          <p:cNvCxnSpPr/>
          <p:nvPr/>
        </p:nvCxnSpPr>
        <p:spPr>
          <a:xfrm>
            <a:off x="5486400" y="3962400"/>
            <a:ext cx="76200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5F32B323-A33B-49C9-B09D-3760A3A82DFE}"/>
              </a:ext>
            </a:extLst>
          </p:cNvPr>
          <p:cNvCxnSpPr>
            <a:stCxn id="73" idx="2"/>
          </p:cNvCxnSpPr>
          <p:nvPr/>
        </p:nvCxnSpPr>
        <p:spPr>
          <a:xfrm>
            <a:off x="3384550" y="3249613"/>
            <a:ext cx="387350" cy="1703387"/>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5BF8F52D-AE27-400B-A715-A80331A9F94F}"/>
              </a:ext>
            </a:extLst>
          </p:cNvPr>
          <p:cNvCxnSpPr/>
          <p:nvPr/>
        </p:nvCxnSpPr>
        <p:spPr>
          <a:xfrm>
            <a:off x="7620000" y="3505200"/>
            <a:ext cx="906463" cy="4763"/>
          </a:xfrm>
          <a:prstGeom prst="line">
            <a:avLst/>
          </a:prstGeom>
        </p:spPr>
        <p:style>
          <a:lnRef idx="3">
            <a:schemeClr val="dk1"/>
          </a:lnRef>
          <a:fillRef idx="0">
            <a:schemeClr val="dk1"/>
          </a:fillRef>
          <a:effectRef idx="2">
            <a:schemeClr val="dk1"/>
          </a:effectRef>
          <a:fontRef idx="minor">
            <a:schemeClr val="tx1"/>
          </a:fontRef>
        </p:style>
      </p:cxnSp>
      <p:sp>
        <p:nvSpPr>
          <p:cNvPr id="57" name="TextBox 35">
            <a:extLst>
              <a:ext uri="{FF2B5EF4-FFF2-40B4-BE49-F238E27FC236}">
                <a16:creationId xmlns:a16="http://schemas.microsoft.com/office/drawing/2014/main" id="{DEAC1FA6-DD7B-4B30-9F01-154ED20CE37F}"/>
              </a:ext>
            </a:extLst>
          </p:cNvPr>
          <p:cNvSpPr txBox="1">
            <a:spLocks noChangeArrowheads="1"/>
          </p:cNvSpPr>
          <p:nvPr/>
        </p:nvSpPr>
        <p:spPr bwMode="auto">
          <a:xfrm>
            <a:off x="1371600" y="3352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58" name="TextBox 36">
            <a:extLst>
              <a:ext uri="{FF2B5EF4-FFF2-40B4-BE49-F238E27FC236}">
                <a16:creationId xmlns:a16="http://schemas.microsoft.com/office/drawing/2014/main" id="{0A4BB02F-7688-4694-9769-8CDAF752B23E}"/>
              </a:ext>
            </a:extLst>
          </p:cNvPr>
          <p:cNvSpPr txBox="1">
            <a:spLocks noChangeArrowheads="1"/>
          </p:cNvSpPr>
          <p:nvPr/>
        </p:nvSpPr>
        <p:spPr bwMode="auto">
          <a:xfrm>
            <a:off x="5715000" y="3581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59" name="TextBox 37">
            <a:extLst>
              <a:ext uri="{FF2B5EF4-FFF2-40B4-BE49-F238E27FC236}">
                <a16:creationId xmlns:a16="http://schemas.microsoft.com/office/drawing/2014/main" id="{1466BA64-F612-4DFA-AB8E-A21FE2DD737D}"/>
              </a:ext>
            </a:extLst>
          </p:cNvPr>
          <p:cNvSpPr txBox="1">
            <a:spLocks noChangeArrowheads="1"/>
          </p:cNvSpPr>
          <p:nvPr/>
        </p:nvSpPr>
        <p:spPr bwMode="auto">
          <a:xfrm>
            <a:off x="3962400" y="4648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cxnSp>
        <p:nvCxnSpPr>
          <p:cNvPr id="60" name="Straight Arrow Connector 39">
            <a:extLst>
              <a:ext uri="{FF2B5EF4-FFF2-40B4-BE49-F238E27FC236}">
                <a16:creationId xmlns:a16="http://schemas.microsoft.com/office/drawing/2014/main" id="{B45FF615-C25C-4764-85DB-0FB99E8D427E}"/>
              </a:ext>
            </a:extLst>
          </p:cNvPr>
          <p:cNvCxnSpPr>
            <a:cxnSpLocks noChangeShapeType="1"/>
          </p:cNvCxnSpPr>
          <p:nvPr/>
        </p:nvCxnSpPr>
        <p:spPr bwMode="auto">
          <a:xfrm rot="5400000">
            <a:off x="800101" y="4457700"/>
            <a:ext cx="12954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 name="TextBox 40">
            <a:extLst>
              <a:ext uri="{FF2B5EF4-FFF2-40B4-BE49-F238E27FC236}">
                <a16:creationId xmlns:a16="http://schemas.microsoft.com/office/drawing/2014/main" id="{94D0CA39-6668-4299-86DC-472CDB2A1449}"/>
              </a:ext>
            </a:extLst>
          </p:cNvPr>
          <p:cNvSpPr txBox="1">
            <a:spLocks noChangeArrowheads="1"/>
          </p:cNvSpPr>
          <p:nvPr/>
        </p:nvSpPr>
        <p:spPr bwMode="auto">
          <a:xfrm>
            <a:off x="1524000" y="44196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t>
            </a:r>
            <a:r>
              <a:rPr lang="el-GR" altLang="en-US" sz="1800">
                <a:solidFill>
                  <a:srgbClr val="FF0000"/>
                </a:solidFill>
              </a:rPr>
              <a:t>Δ</a:t>
            </a:r>
            <a:r>
              <a:rPr lang="en-US" altLang="en-US" sz="1800">
                <a:solidFill>
                  <a:srgbClr val="FF0000"/>
                </a:solidFill>
              </a:rPr>
              <a:t>H</a:t>
            </a:r>
          </a:p>
        </p:txBody>
      </p:sp>
      <p:cxnSp>
        <p:nvCxnSpPr>
          <p:cNvPr id="62" name="Straight Arrow Connector 42">
            <a:extLst>
              <a:ext uri="{FF2B5EF4-FFF2-40B4-BE49-F238E27FC236}">
                <a16:creationId xmlns:a16="http://schemas.microsoft.com/office/drawing/2014/main" id="{58EBAC8E-40E6-4355-9FC1-1005BC42A946}"/>
              </a:ext>
            </a:extLst>
          </p:cNvPr>
          <p:cNvCxnSpPr>
            <a:cxnSpLocks noChangeShapeType="1"/>
          </p:cNvCxnSpPr>
          <p:nvPr/>
        </p:nvCxnSpPr>
        <p:spPr bwMode="auto">
          <a:xfrm rot="5400000" flipH="1" flipV="1">
            <a:off x="2438401" y="3429000"/>
            <a:ext cx="7620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3" name="TextBox 44">
            <a:extLst>
              <a:ext uri="{FF2B5EF4-FFF2-40B4-BE49-F238E27FC236}">
                <a16:creationId xmlns:a16="http://schemas.microsoft.com/office/drawing/2014/main" id="{36FBD49A-260A-4B7A-A327-9A04D16C6A3A}"/>
              </a:ext>
            </a:extLst>
          </p:cNvPr>
          <p:cNvSpPr txBox="1">
            <a:spLocks noChangeArrowheads="1"/>
          </p:cNvSpPr>
          <p:nvPr/>
        </p:nvSpPr>
        <p:spPr bwMode="auto">
          <a:xfrm>
            <a:off x="2819400" y="3352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AE</a:t>
            </a:r>
          </a:p>
        </p:txBody>
      </p:sp>
      <p:cxnSp>
        <p:nvCxnSpPr>
          <p:cNvPr id="64" name="Straight Arrow Connector 63">
            <a:extLst>
              <a:ext uri="{FF2B5EF4-FFF2-40B4-BE49-F238E27FC236}">
                <a16:creationId xmlns:a16="http://schemas.microsoft.com/office/drawing/2014/main" id="{54241632-45B3-4A7F-B479-EA66DC147DE6}"/>
              </a:ext>
            </a:extLst>
          </p:cNvPr>
          <p:cNvCxnSpPr/>
          <p:nvPr/>
        </p:nvCxnSpPr>
        <p:spPr>
          <a:xfrm flipH="1" flipV="1">
            <a:off x="7043738" y="3127375"/>
            <a:ext cx="4762" cy="873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49">
            <a:extLst>
              <a:ext uri="{FF2B5EF4-FFF2-40B4-BE49-F238E27FC236}">
                <a16:creationId xmlns:a16="http://schemas.microsoft.com/office/drawing/2014/main" id="{E9629A4F-3648-4857-B3CD-9E7AFBB7CC4E}"/>
              </a:ext>
            </a:extLst>
          </p:cNvPr>
          <p:cNvSpPr txBox="1">
            <a:spLocks noChangeArrowheads="1"/>
          </p:cNvSpPr>
          <p:nvPr/>
        </p:nvSpPr>
        <p:spPr bwMode="auto">
          <a:xfrm>
            <a:off x="7086600" y="3581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AE</a:t>
            </a:r>
          </a:p>
        </p:txBody>
      </p:sp>
      <p:cxnSp>
        <p:nvCxnSpPr>
          <p:cNvPr id="66" name="Straight Arrow Connector 51">
            <a:extLst>
              <a:ext uri="{FF2B5EF4-FFF2-40B4-BE49-F238E27FC236}">
                <a16:creationId xmlns:a16="http://schemas.microsoft.com/office/drawing/2014/main" id="{CA4D9D02-333C-4C2C-A7FC-6B59AE6FC0A9}"/>
              </a:ext>
            </a:extLst>
          </p:cNvPr>
          <p:cNvCxnSpPr>
            <a:cxnSpLocks noChangeShapeType="1"/>
          </p:cNvCxnSpPr>
          <p:nvPr/>
        </p:nvCxnSpPr>
        <p:spPr bwMode="auto">
          <a:xfrm rot="5400000" flipH="1" flipV="1">
            <a:off x="7734301" y="3771900"/>
            <a:ext cx="533400" cy="3175"/>
          </a:xfrm>
          <a:prstGeom prst="straightConnector1">
            <a:avLst/>
          </a:prstGeom>
          <a:noFill/>
          <a:ln w="25400" algn="ctr">
            <a:solidFill>
              <a:schemeClr val="hlink"/>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Rectangle 52">
            <a:extLst>
              <a:ext uri="{FF2B5EF4-FFF2-40B4-BE49-F238E27FC236}">
                <a16:creationId xmlns:a16="http://schemas.microsoft.com/office/drawing/2014/main" id="{2FD65191-E034-4292-BD32-ACEBCD2AFC09}"/>
              </a:ext>
            </a:extLst>
          </p:cNvPr>
          <p:cNvSpPr>
            <a:spLocks noChangeArrowheads="1"/>
          </p:cNvSpPr>
          <p:nvPr/>
        </p:nvSpPr>
        <p:spPr bwMode="auto">
          <a:xfrm>
            <a:off x="8077200" y="3657600"/>
            <a:ext cx="57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t>
            </a:r>
            <a:r>
              <a:rPr lang="el-GR" altLang="en-US" sz="1800">
                <a:solidFill>
                  <a:srgbClr val="558ED5"/>
                </a:solidFill>
              </a:rPr>
              <a:t>Δ</a:t>
            </a:r>
            <a:r>
              <a:rPr lang="en-US" altLang="en-US" sz="1800">
                <a:solidFill>
                  <a:srgbClr val="558ED5"/>
                </a:solidFill>
              </a:rPr>
              <a:t>H</a:t>
            </a:r>
          </a:p>
        </p:txBody>
      </p:sp>
      <p:sp>
        <p:nvSpPr>
          <p:cNvPr id="68" name="Oval 67">
            <a:extLst>
              <a:ext uri="{FF2B5EF4-FFF2-40B4-BE49-F238E27FC236}">
                <a16:creationId xmlns:a16="http://schemas.microsoft.com/office/drawing/2014/main" id="{29B32E9F-460B-4904-8D1B-70C4C9C08BE0}"/>
              </a:ext>
            </a:extLst>
          </p:cNvPr>
          <p:cNvSpPr/>
          <p:nvPr/>
        </p:nvSpPr>
        <p:spPr>
          <a:xfrm>
            <a:off x="2819400" y="2971800"/>
            <a:ext cx="460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9" name="Oval 68">
            <a:extLst>
              <a:ext uri="{FF2B5EF4-FFF2-40B4-BE49-F238E27FC236}">
                <a16:creationId xmlns:a16="http://schemas.microsoft.com/office/drawing/2014/main" id="{D77E2FB5-4D83-436B-B9A7-96A0EB50D72C}"/>
              </a:ext>
            </a:extLst>
          </p:cNvPr>
          <p:cNvSpPr/>
          <p:nvPr/>
        </p:nvSpPr>
        <p:spPr>
          <a:xfrm>
            <a:off x="7019925" y="3009900"/>
            <a:ext cx="46038" cy="76200"/>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0" name="TextBox 56">
            <a:extLst>
              <a:ext uri="{FF2B5EF4-FFF2-40B4-BE49-F238E27FC236}">
                <a16:creationId xmlns:a16="http://schemas.microsoft.com/office/drawing/2014/main" id="{E2415503-CFCF-422C-95E5-60C4B42336C2}"/>
              </a:ext>
            </a:extLst>
          </p:cNvPr>
          <p:cNvSpPr txBox="1">
            <a:spLocks noChangeArrowheads="1"/>
          </p:cNvSpPr>
          <p:nvPr/>
        </p:nvSpPr>
        <p:spPr bwMode="auto">
          <a:xfrm>
            <a:off x="2743200" y="2667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AC</a:t>
            </a:r>
          </a:p>
        </p:txBody>
      </p:sp>
      <p:sp>
        <p:nvSpPr>
          <p:cNvPr id="71" name="TextBox 57">
            <a:extLst>
              <a:ext uri="{FF2B5EF4-FFF2-40B4-BE49-F238E27FC236}">
                <a16:creationId xmlns:a16="http://schemas.microsoft.com/office/drawing/2014/main" id="{44E03A0B-4F3B-446E-9620-966CF50188C0}"/>
              </a:ext>
            </a:extLst>
          </p:cNvPr>
          <p:cNvSpPr txBox="1">
            <a:spLocks noChangeArrowheads="1"/>
          </p:cNvSpPr>
          <p:nvPr/>
        </p:nvSpPr>
        <p:spPr bwMode="auto">
          <a:xfrm>
            <a:off x="7088188" y="27543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70C0"/>
                </a:solidFill>
              </a:rPr>
              <a:t>AC</a:t>
            </a:r>
          </a:p>
        </p:txBody>
      </p:sp>
      <p:sp>
        <p:nvSpPr>
          <p:cNvPr id="72" name="TextBox 58">
            <a:extLst>
              <a:ext uri="{FF2B5EF4-FFF2-40B4-BE49-F238E27FC236}">
                <a16:creationId xmlns:a16="http://schemas.microsoft.com/office/drawing/2014/main" id="{F998332A-F5EB-4285-B406-7E93F632F737}"/>
              </a:ext>
            </a:extLst>
          </p:cNvPr>
          <p:cNvSpPr txBox="1">
            <a:spLocks noChangeArrowheads="1"/>
          </p:cNvSpPr>
          <p:nvPr/>
        </p:nvSpPr>
        <p:spPr bwMode="auto">
          <a:xfrm>
            <a:off x="56388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73" name="Arc 72">
            <a:extLst>
              <a:ext uri="{FF2B5EF4-FFF2-40B4-BE49-F238E27FC236}">
                <a16:creationId xmlns:a16="http://schemas.microsoft.com/office/drawing/2014/main" id="{B43C0CE5-52C0-4DDE-A886-20A9F1AAA779}"/>
              </a:ext>
            </a:extLst>
          </p:cNvPr>
          <p:cNvSpPr/>
          <p:nvPr/>
        </p:nvSpPr>
        <p:spPr>
          <a:xfrm>
            <a:off x="2271713" y="3032125"/>
            <a:ext cx="1143000" cy="638175"/>
          </a:xfrm>
          <a:prstGeom prst="arc">
            <a:avLst>
              <a:gd name="adj1" fmla="val 11441918"/>
              <a:gd name="adj2" fmla="val 2096281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74" name="Straight Connector 73">
            <a:extLst>
              <a:ext uri="{FF2B5EF4-FFF2-40B4-BE49-F238E27FC236}">
                <a16:creationId xmlns:a16="http://schemas.microsoft.com/office/drawing/2014/main" id="{809AE559-7981-40B5-962B-470AA3DADCBF}"/>
              </a:ext>
            </a:extLst>
          </p:cNvPr>
          <p:cNvCxnSpPr>
            <a:stCxn id="73" idx="0"/>
          </p:cNvCxnSpPr>
          <p:nvPr/>
        </p:nvCxnSpPr>
        <p:spPr>
          <a:xfrm flipH="1">
            <a:off x="1981200" y="3249613"/>
            <a:ext cx="319088" cy="54768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Arc 74">
            <a:extLst>
              <a:ext uri="{FF2B5EF4-FFF2-40B4-BE49-F238E27FC236}">
                <a16:creationId xmlns:a16="http://schemas.microsoft.com/office/drawing/2014/main" id="{5F97D277-5C5C-44DD-9A0E-DE1323A4B61F}"/>
              </a:ext>
            </a:extLst>
          </p:cNvPr>
          <p:cNvSpPr/>
          <p:nvPr/>
        </p:nvSpPr>
        <p:spPr>
          <a:xfrm>
            <a:off x="6629400" y="3127375"/>
            <a:ext cx="838200" cy="536575"/>
          </a:xfrm>
          <a:prstGeom prst="arc">
            <a:avLst>
              <a:gd name="adj1" fmla="val 11290034"/>
              <a:gd name="adj2" fmla="val 2069589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76" name="Straight Connector 75">
            <a:extLst>
              <a:ext uri="{FF2B5EF4-FFF2-40B4-BE49-F238E27FC236}">
                <a16:creationId xmlns:a16="http://schemas.microsoft.com/office/drawing/2014/main" id="{BA1D4B16-054A-4A30-843F-9EAB9C2B9EC8}"/>
              </a:ext>
            </a:extLst>
          </p:cNvPr>
          <p:cNvCxnSpPr>
            <a:stCxn id="75" idx="0"/>
          </p:cNvCxnSpPr>
          <p:nvPr/>
        </p:nvCxnSpPr>
        <p:spPr>
          <a:xfrm flipH="1">
            <a:off x="6248400" y="3336925"/>
            <a:ext cx="390525" cy="625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D75E71-0CFD-457B-8469-126368B12A2A}"/>
              </a:ext>
            </a:extLst>
          </p:cNvPr>
          <p:cNvCxnSpPr>
            <a:endCxn id="75" idx="2"/>
          </p:cNvCxnSpPr>
          <p:nvPr/>
        </p:nvCxnSpPr>
        <p:spPr>
          <a:xfrm flipH="1" flipV="1">
            <a:off x="7434263" y="3290888"/>
            <a:ext cx="185737"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29">
            <a:extLst>
              <a:ext uri="{FF2B5EF4-FFF2-40B4-BE49-F238E27FC236}">
                <a16:creationId xmlns:a16="http://schemas.microsoft.com/office/drawing/2014/main" id="{70B0C69A-C6F7-4424-BA7C-1239822762A0}"/>
              </a:ext>
            </a:extLst>
          </p:cNvPr>
          <p:cNvSpPr txBox="1">
            <a:spLocks noChangeArrowheads="1"/>
          </p:cNvSpPr>
          <p:nvPr/>
        </p:nvSpPr>
        <p:spPr bwMode="auto">
          <a:xfrm>
            <a:off x="985838" y="914400"/>
            <a:ext cx="801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FF0000"/>
                </a:solidFill>
                <a:latin typeface="Arial" charset="0"/>
              </a:rPr>
              <a:t>Exothermic on left                    Endothermic on right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A897CEB7-8A28-4E81-BDFC-3C862447B93F}"/>
              </a:ext>
            </a:extLst>
          </p:cNvPr>
          <p:cNvCxnSpPr/>
          <p:nvPr/>
        </p:nvCxnSpPr>
        <p:spPr>
          <a:xfrm rot="5400000">
            <a:off x="-761206"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BAD53B88-E629-473D-8B45-BB535DDCB1FB}"/>
              </a:ext>
            </a:extLst>
          </p:cNvPr>
          <p:cNvCxnSpPr/>
          <p:nvPr/>
        </p:nvCxnSpPr>
        <p:spPr>
          <a:xfrm rot="5400000">
            <a:off x="3582194" y="3733006"/>
            <a:ext cx="3810000" cy="1588"/>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D5BA84BF-E0F7-4EF9-9DD6-2AFB915B4B24}"/>
              </a:ext>
            </a:extLst>
          </p:cNvPr>
          <p:cNvCxnSpPr/>
          <p:nvPr/>
        </p:nvCxnSpPr>
        <p:spPr>
          <a:xfrm>
            <a:off x="1143000" y="5638800"/>
            <a:ext cx="3200400" cy="1588"/>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D1AE0873-7063-442A-AB83-9763BD6B2E64}"/>
              </a:ext>
            </a:extLst>
          </p:cNvPr>
          <p:cNvCxnSpPr/>
          <p:nvPr/>
        </p:nvCxnSpPr>
        <p:spPr>
          <a:xfrm>
            <a:off x="5486400" y="5638800"/>
            <a:ext cx="3200400" cy="1588"/>
          </a:xfrm>
          <a:prstGeom prst="line">
            <a:avLst/>
          </a:prstGeom>
        </p:spPr>
        <p:style>
          <a:lnRef idx="3">
            <a:schemeClr val="dk1"/>
          </a:lnRef>
          <a:fillRef idx="0">
            <a:schemeClr val="dk1"/>
          </a:fillRef>
          <a:effectRef idx="2">
            <a:schemeClr val="dk1"/>
          </a:effectRef>
          <a:fontRef idx="minor">
            <a:schemeClr val="tx1"/>
          </a:fontRef>
        </p:style>
      </p:cxnSp>
      <p:sp>
        <p:nvSpPr>
          <p:cNvPr id="43" name="TextBox 7">
            <a:extLst>
              <a:ext uri="{FF2B5EF4-FFF2-40B4-BE49-F238E27FC236}">
                <a16:creationId xmlns:a16="http://schemas.microsoft.com/office/drawing/2014/main" id="{FE883C0E-3A31-423C-A98D-6560B58DF0D8}"/>
              </a:ext>
            </a:extLst>
          </p:cNvPr>
          <p:cNvSpPr txBox="1">
            <a:spLocks noChangeArrowheads="1"/>
          </p:cNvSpPr>
          <p:nvPr/>
        </p:nvSpPr>
        <p:spPr bwMode="auto">
          <a:xfrm>
            <a:off x="16002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44" name="TextBox 8">
            <a:extLst>
              <a:ext uri="{FF2B5EF4-FFF2-40B4-BE49-F238E27FC236}">
                <a16:creationId xmlns:a16="http://schemas.microsoft.com/office/drawing/2014/main" id="{F1AAD849-D808-43DF-A1A8-3B373E8C6A67}"/>
              </a:ext>
            </a:extLst>
          </p:cNvPr>
          <p:cNvSpPr txBox="1">
            <a:spLocks noChangeArrowheads="1"/>
          </p:cNvSpPr>
          <p:nvPr/>
        </p:nvSpPr>
        <p:spPr bwMode="auto">
          <a:xfrm>
            <a:off x="8153400" y="3048000"/>
            <a:ext cx="30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sp>
        <p:nvSpPr>
          <p:cNvPr id="45" name="TextBox 9">
            <a:extLst>
              <a:ext uri="{FF2B5EF4-FFF2-40B4-BE49-F238E27FC236}">
                <a16:creationId xmlns:a16="http://schemas.microsoft.com/office/drawing/2014/main" id="{B312D35E-0D38-4249-B222-B9B3BBFEED29}"/>
              </a:ext>
            </a:extLst>
          </p:cNvPr>
          <p:cNvSpPr txBox="1">
            <a:spLocks noChangeArrowheads="1"/>
          </p:cNvSpPr>
          <p:nvPr/>
        </p:nvSpPr>
        <p:spPr bwMode="auto">
          <a:xfrm>
            <a:off x="4572000" y="2819400"/>
            <a:ext cx="83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46" name="Rectangle 10">
            <a:extLst>
              <a:ext uri="{FF2B5EF4-FFF2-40B4-BE49-F238E27FC236}">
                <a16:creationId xmlns:a16="http://schemas.microsoft.com/office/drawing/2014/main" id="{42709975-427C-49F1-BCDF-7B561D0B6E29}"/>
              </a:ext>
            </a:extLst>
          </p:cNvPr>
          <p:cNvSpPr>
            <a:spLocks noChangeArrowheads="1"/>
          </p:cNvSpPr>
          <p:nvPr/>
        </p:nvSpPr>
        <p:spPr bwMode="auto">
          <a:xfrm>
            <a:off x="152400" y="3048000"/>
            <a:ext cx="914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PE</a:t>
            </a:r>
          </a:p>
          <a:p>
            <a:pPr eaLnBrk="1" hangingPunct="1">
              <a:spcBef>
                <a:spcPct val="0"/>
              </a:spcBef>
              <a:buFontTx/>
              <a:buNone/>
            </a:pPr>
            <a:r>
              <a:rPr lang="en-US" altLang="en-US" sz="1600">
                <a:solidFill>
                  <a:srgbClr val="000000"/>
                </a:solidFill>
              </a:rPr>
              <a:t>kJ/mole</a:t>
            </a:r>
          </a:p>
        </p:txBody>
      </p:sp>
      <p:sp>
        <p:nvSpPr>
          <p:cNvPr id="47" name="TextBox 11">
            <a:extLst>
              <a:ext uri="{FF2B5EF4-FFF2-40B4-BE49-F238E27FC236}">
                <a16:creationId xmlns:a16="http://schemas.microsoft.com/office/drawing/2014/main" id="{E521346F-7EBD-47DA-9CCE-FE2F603A766B}"/>
              </a:ext>
            </a:extLst>
          </p:cNvPr>
          <p:cNvSpPr txBox="1">
            <a:spLocks noChangeArrowheads="1"/>
          </p:cNvSpPr>
          <p:nvPr/>
        </p:nvSpPr>
        <p:spPr bwMode="auto">
          <a:xfrm>
            <a:off x="1295400" y="17526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Combustion of glucose</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-2804 kJ/mole</a:t>
            </a:r>
          </a:p>
        </p:txBody>
      </p:sp>
      <p:sp>
        <p:nvSpPr>
          <p:cNvPr id="49" name="TextBox 12">
            <a:extLst>
              <a:ext uri="{FF2B5EF4-FFF2-40B4-BE49-F238E27FC236}">
                <a16:creationId xmlns:a16="http://schemas.microsoft.com/office/drawing/2014/main" id="{02335928-A670-4C23-8601-08EA61242291}"/>
              </a:ext>
            </a:extLst>
          </p:cNvPr>
          <p:cNvSpPr txBox="1">
            <a:spLocks noChangeArrowheads="1"/>
          </p:cNvSpPr>
          <p:nvPr/>
        </p:nvSpPr>
        <p:spPr bwMode="auto">
          <a:xfrm>
            <a:off x="5715000" y="1676400"/>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00"/>
                </a:solidFill>
              </a:rPr>
              <a:t>Synthesis of HI gas</a:t>
            </a:r>
            <a:br>
              <a:rPr lang="en-US" altLang="en-US" sz="1800" dirty="0">
                <a:solidFill>
                  <a:srgbClr val="000000"/>
                </a:solidFill>
              </a:rPr>
            </a:br>
            <a:r>
              <a:rPr lang="el-GR" altLang="en-US" sz="1800" dirty="0">
                <a:solidFill>
                  <a:srgbClr val="000000"/>
                </a:solidFill>
              </a:rPr>
              <a:t>Δ</a:t>
            </a:r>
            <a:r>
              <a:rPr lang="en-US" altLang="en-US" sz="1800" dirty="0">
                <a:solidFill>
                  <a:srgbClr val="000000"/>
                </a:solidFill>
              </a:rPr>
              <a:t>H = +53.0 kJ/mole</a:t>
            </a:r>
          </a:p>
        </p:txBody>
      </p:sp>
      <p:cxnSp>
        <p:nvCxnSpPr>
          <p:cNvPr id="50" name="Straight Connector 49">
            <a:extLst>
              <a:ext uri="{FF2B5EF4-FFF2-40B4-BE49-F238E27FC236}">
                <a16:creationId xmlns:a16="http://schemas.microsoft.com/office/drawing/2014/main" id="{7FED4CAA-E884-46ED-A756-B65CA9255BE1}"/>
              </a:ext>
            </a:extLst>
          </p:cNvPr>
          <p:cNvCxnSpPr/>
          <p:nvPr/>
        </p:nvCxnSpPr>
        <p:spPr>
          <a:xfrm>
            <a:off x="1143000" y="3810000"/>
            <a:ext cx="838200" cy="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a:extLst>
              <a:ext uri="{FF2B5EF4-FFF2-40B4-BE49-F238E27FC236}">
                <a16:creationId xmlns:a16="http://schemas.microsoft.com/office/drawing/2014/main" id="{A4A4B94E-C055-4D96-9374-A86B853FEFBF}"/>
              </a:ext>
            </a:extLst>
          </p:cNvPr>
          <p:cNvCxnSpPr/>
          <p:nvPr/>
        </p:nvCxnSpPr>
        <p:spPr>
          <a:xfrm>
            <a:off x="3771900" y="4951413"/>
            <a:ext cx="685800" cy="1587"/>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1833753A-BAEB-4BC7-AEE5-D9EBC9EBF32D}"/>
              </a:ext>
            </a:extLst>
          </p:cNvPr>
          <p:cNvCxnSpPr/>
          <p:nvPr/>
        </p:nvCxnSpPr>
        <p:spPr>
          <a:xfrm>
            <a:off x="5486400" y="3962400"/>
            <a:ext cx="762000" cy="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a:extLst>
              <a:ext uri="{FF2B5EF4-FFF2-40B4-BE49-F238E27FC236}">
                <a16:creationId xmlns:a16="http://schemas.microsoft.com/office/drawing/2014/main" id="{5F32B323-A33B-49C9-B09D-3760A3A82DFE}"/>
              </a:ext>
            </a:extLst>
          </p:cNvPr>
          <p:cNvCxnSpPr>
            <a:stCxn id="73" idx="2"/>
          </p:cNvCxnSpPr>
          <p:nvPr/>
        </p:nvCxnSpPr>
        <p:spPr>
          <a:xfrm>
            <a:off x="3384550" y="3249613"/>
            <a:ext cx="387350" cy="1703387"/>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5BF8F52D-AE27-400B-A715-A80331A9F94F}"/>
              </a:ext>
            </a:extLst>
          </p:cNvPr>
          <p:cNvCxnSpPr/>
          <p:nvPr/>
        </p:nvCxnSpPr>
        <p:spPr>
          <a:xfrm>
            <a:off x="7620000" y="3505200"/>
            <a:ext cx="906463" cy="4763"/>
          </a:xfrm>
          <a:prstGeom prst="line">
            <a:avLst/>
          </a:prstGeom>
        </p:spPr>
        <p:style>
          <a:lnRef idx="3">
            <a:schemeClr val="dk1"/>
          </a:lnRef>
          <a:fillRef idx="0">
            <a:schemeClr val="dk1"/>
          </a:fillRef>
          <a:effectRef idx="2">
            <a:schemeClr val="dk1"/>
          </a:effectRef>
          <a:fontRef idx="minor">
            <a:schemeClr val="tx1"/>
          </a:fontRef>
        </p:style>
      </p:cxnSp>
      <p:sp>
        <p:nvSpPr>
          <p:cNvPr id="57" name="TextBox 35">
            <a:extLst>
              <a:ext uri="{FF2B5EF4-FFF2-40B4-BE49-F238E27FC236}">
                <a16:creationId xmlns:a16="http://schemas.microsoft.com/office/drawing/2014/main" id="{DEAC1FA6-DD7B-4B30-9F01-154ED20CE37F}"/>
              </a:ext>
            </a:extLst>
          </p:cNvPr>
          <p:cNvSpPr txBox="1">
            <a:spLocks noChangeArrowheads="1"/>
          </p:cNvSpPr>
          <p:nvPr/>
        </p:nvSpPr>
        <p:spPr bwMode="auto">
          <a:xfrm>
            <a:off x="1371600" y="3352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58" name="TextBox 36">
            <a:extLst>
              <a:ext uri="{FF2B5EF4-FFF2-40B4-BE49-F238E27FC236}">
                <a16:creationId xmlns:a16="http://schemas.microsoft.com/office/drawing/2014/main" id="{0A4BB02F-7688-4694-9769-8CDAF752B23E}"/>
              </a:ext>
            </a:extLst>
          </p:cNvPr>
          <p:cNvSpPr txBox="1">
            <a:spLocks noChangeArrowheads="1"/>
          </p:cNvSpPr>
          <p:nvPr/>
        </p:nvSpPr>
        <p:spPr bwMode="auto">
          <a:xfrm>
            <a:off x="5715000" y="3581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R</a:t>
            </a:r>
          </a:p>
        </p:txBody>
      </p:sp>
      <p:sp>
        <p:nvSpPr>
          <p:cNvPr id="59" name="TextBox 37">
            <a:extLst>
              <a:ext uri="{FF2B5EF4-FFF2-40B4-BE49-F238E27FC236}">
                <a16:creationId xmlns:a16="http://schemas.microsoft.com/office/drawing/2014/main" id="{1466BA64-F612-4DFA-AB8E-A21FE2DD737D}"/>
              </a:ext>
            </a:extLst>
          </p:cNvPr>
          <p:cNvSpPr txBox="1">
            <a:spLocks noChangeArrowheads="1"/>
          </p:cNvSpPr>
          <p:nvPr/>
        </p:nvSpPr>
        <p:spPr bwMode="auto">
          <a:xfrm>
            <a:off x="3962400" y="4648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P</a:t>
            </a:r>
          </a:p>
        </p:txBody>
      </p:sp>
      <p:cxnSp>
        <p:nvCxnSpPr>
          <p:cNvPr id="60" name="Straight Arrow Connector 39">
            <a:extLst>
              <a:ext uri="{FF2B5EF4-FFF2-40B4-BE49-F238E27FC236}">
                <a16:creationId xmlns:a16="http://schemas.microsoft.com/office/drawing/2014/main" id="{B45FF615-C25C-4764-85DB-0FB99E8D427E}"/>
              </a:ext>
            </a:extLst>
          </p:cNvPr>
          <p:cNvCxnSpPr>
            <a:cxnSpLocks noChangeShapeType="1"/>
          </p:cNvCxnSpPr>
          <p:nvPr/>
        </p:nvCxnSpPr>
        <p:spPr bwMode="auto">
          <a:xfrm rot="5400000">
            <a:off x="800101" y="4457700"/>
            <a:ext cx="12954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1" name="TextBox 40">
            <a:extLst>
              <a:ext uri="{FF2B5EF4-FFF2-40B4-BE49-F238E27FC236}">
                <a16:creationId xmlns:a16="http://schemas.microsoft.com/office/drawing/2014/main" id="{94D0CA39-6668-4299-86DC-472CDB2A1449}"/>
              </a:ext>
            </a:extLst>
          </p:cNvPr>
          <p:cNvSpPr txBox="1">
            <a:spLocks noChangeArrowheads="1"/>
          </p:cNvSpPr>
          <p:nvPr/>
        </p:nvSpPr>
        <p:spPr bwMode="auto">
          <a:xfrm>
            <a:off x="1524000" y="44196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t>
            </a:r>
            <a:r>
              <a:rPr lang="el-GR" altLang="en-US" sz="1800">
                <a:solidFill>
                  <a:srgbClr val="FF0000"/>
                </a:solidFill>
              </a:rPr>
              <a:t>Δ</a:t>
            </a:r>
            <a:r>
              <a:rPr lang="en-US" altLang="en-US" sz="1800">
                <a:solidFill>
                  <a:srgbClr val="FF0000"/>
                </a:solidFill>
              </a:rPr>
              <a:t>H</a:t>
            </a:r>
          </a:p>
        </p:txBody>
      </p:sp>
      <p:cxnSp>
        <p:nvCxnSpPr>
          <p:cNvPr id="62" name="Straight Arrow Connector 42">
            <a:extLst>
              <a:ext uri="{FF2B5EF4-FFF2-40B4-BE49-F238E27FC236}">
                <a16:creationId xmlns:a16="http://schemas.microsoft.com/office/drawing/2014/main" id="{58EBAC8E-40E6-4355-9FC1-1005BC42A946}"/>
              </a:ext>
            </a:extLst>
          </p:cNvPr>
          <p:cNvCxnSpPr>
            <a:cxnSpLocks noChangeShapeType="1"/>
          </p:cNvCxnSpPr>
          <p:nvPr/>
        </p:nvCxnSpPr>
        <p:spPr bwMode="auto">
          <a:xfrm rot="5400000" flipH="1" flipV="1">
            <a:off x="2438401" y="3429000"/>
            <a:ext cx="762000" cy="3175"/>
          </a:xfrm>
          <a:prstGeom prst="straightConnector1">
            <a:avLst/>
          </a:prstGeom>
          <a:noFill/>
          <a:ln w="25400" algn="ctr">
            <a:solidFill>
              <a:srgbClr val="FF0000"/>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3" name="TextBox 44">
            <a:extLst>
              <a:ext uri="{FF2B5EF4-FFF2-40B4-BE49-F238E27FC236}">
                <a16:creationId xmlns:a16="http://schemas.microsoft.com/office/drawing/2014/main" id="{36FBD49A-260A-4B7A-A327-9A04D16C6A3A}"/>
              </a:ext>
            </a:extLst>
          </p:cNvPr>
          <p:cNvSpPr txBox="1">
            <a:spLocks noChangeArrowheads="1"/>
          </p:cNvSpPr>
          <p:nvPr/>
        </p:nvSpPr>
        <p:spPr bwMode="auto">
          <a:xfrm>
            <a:off x="2819400" y="3352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AE</a:t>
            </a:r>
          </a:p>
        </p:txBody>
      </p:sp>
      <p:cxnSp>
        <p:nvCxnSpPr>
          <p:cNvPr id="64" name="Straight Arrow Connector 63">
            <a:extLst>
              <a:ext uri="{FF2B5EF4-FFF2-40B4-BE49-F238E27FC236}">
                <a16:creationId xmlns:a16="http://schemas.microsoft.com/office/drawing/2014/main" id="{54241632-45B3-4A7F-B479-EA66DC147DE6}"/>
              </a:ext>
            </a:extLst>
          </p:cNvPr>
          <p:cNvCxnSpPr/>
          <p:nvPr/>
        </p:nvCxnSpPr>
        <p:spPr>
          <a:xfrm flipH="1" flipV="1">
            <a:off x="7043738" y="3127375"/>
            <a:ext cx="4762" cy="8731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49">
            <a:extLst>
              <a:ext uri="{FF2B5EF4-FFF2-40B4-BE49-F238E27FC236}">
                <a16:creationId xmlns:a16="http://schemas.microsoft.com/office/drawing/2014/main" id="{E9629A4F-3648-4857-B3CD-9E7AFBB7CC4E}"/>
              </a:ext>
            </a:extLst>
          </p:cNvPr>
          <p:cNvSpPr txBox="1">
            <a:spLocks noChangeArrowheads="1"/>
          </p:cNvSpPr>
          <p:nvPr/>
        </p:nvSpPr>
        <p:spPr bwMode="auto">
          <a:xfrm>
            <a:off x="7086600" y="3581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AE</a:t>
            </a:r>
          </a:p>
        </p:txBody>
      </p:sp>
      <p:cxnSp>
        <p:nvCxnSpPr>
          <p:cNvPr id="66" name="Straight Arrow Connector 51">
            <a:extLst>
              <a:ext uri="{FF2B5EF4-FFF2-40B4-BE49-F238E27FC236}">
                <a16:creationId xmlns:a16="http://schemas.microsoft.com/office/drawing/2014/main" id="{CA4D9D02-333C-4C2C-A7FC-6B59AE6FC0A9}"/>
              </a:ext>
            </a:extLst>
          </p:cNvPr>
          <p:cNvCxnSpPr>
            <a:cxnSpLocks noChangeShapeType="1"/>
          </p:cNvCxnSpPr>
          <p:nvPr/>
        </p:nvCxnSpPr>
        <p:spPr bwMode="auto">
          <a:xfrm rot="5400000" flipH="1" flipV="1">
            <a:off x="7734301" y="3771900"/>
            <a:ext cx="533400" cy="3175"/>
          </a:xfrm>
          <a:prstGeom prst="straightConnector1">
            <a:avLst/>
          </a:prstGeom>
          <a:noFill/>
          <a:ln w="25400" algn="ctr">
            <a:solidFill>
              <a:schemeClr val="hlink"/>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Rectangle 52">
            <a:extLst>
              <a:ext uri="{FF2B5EF4-FFF2-40B4-BE49-F238E27FC236}">
                <a16:creationId xmlns:a16="http://schemas.microsoft.com/office/drawing/2014/main" id="{2FD65191-E034-4292-BD32-ACEBCD2AFC09}"/>
              </a:ext>
            </a:extLst>
          </p:cNvPr>
          <p:cNvSpPr>
            <a:spLocks noChangeArrowheads="1"/>
          </p:cNvSpPr>
          <p:nvPr/>
        </p:nvSpPr>
        <p:spPr bwMode="auto">
          <a:xfrm>
            <a:off x="8077200" y="3657600"/>
            <a:ext cx="574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558ED5"/>
                </a:solidFill>
              </a:rPr>
              <a:t>+</a:t>
            </a:r>
            <a:r>
              <a:rPr lang="el-GR" altLang="en-US" sz="1800">
                <a:solidFill>
                  <a:srgbClr val="558ED5"/>
                </a:solidFill>
              </a:rPr>
              <a:t>Δ</a:t>
            </a:r>
            <a:r>
              <a:rPr lang="en-US" altLang="en-US" sz="1800">
                <a:solidFill>
                  <a:srgbClr val="558ED5"/>
                </a:solidFill>
              </a:rPr>
              <a:t>H</a:t>
            </a:r>
          </a:p>
        </p:txBody>
      </p:sp>
      <p:sp>
        <p:nvSpPr>
          <p:cNvPr id="68" name="Oval 67">
            <a:extLst>
              <a:ext uri="{FF2B5EF4-FFF2-40B4-BE49-F238E27FC236}">
                <a16:creationId xmlns:a16="http://schemas.microsoft.com/office/drawing/2014/main" id="{29B32E9F-460B-4904-8D1B-70C4C9C08BE0}"/>
              </a:ext>
            </a:extLst>
          </p:cNvPr>
          <p:cNvSpPr/>
          <p:nvPr/>
        </p:nvSpPr>
        <p:spPr>
          <a:xfrm>
            <a:off x="2819400" y="2971800"/>
            <a:ext cx="46038"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9" name="Oval 68">
            <a:extLst>
              <a:ext uri="{FF2B5EF4-FFF2-40B4-BE49-F238E27FC236}">
                <a16:creationId xmlns:a16="http://schemas.microsoft.com/office/drawing/2014/main" id="{D77E2FB5-4D83-436B-B9A7-96A0EB50D72C}"/>
              </a:ext>
            </a:extLst>
          </p:cNvPr>
          <p:cNvSpPr/>
          <p:nvPr/>
        </p:nvSpPr>
        <p:spPr>
          <a:xfrm>
            <a:off x="7019925" y="3009900"/>
            <a:ext cx="46038" cy="76200"/>
          </a:xfrm>
          <a:prstGeom prst="ellipse">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0" name="TextBox 56">
            <a:extLst>
              <a:ext uri="{FF2B5EF4-FFF2-40B4-BE49-F238E27FC236}">
                <a16:creationId xmlns:a16="http://schemas.microsoft.com/office/drawing/2014/main" id="{E2415503-CFCF-422C-95E5-60C4B42336C2}"/>
              </a:ext>
            </a:extLst>
          </p:cNvPr>
          <p:cNvSpPr txBox="1">
            <a:spLocks noChangeArrowheads="1"/>
          </p:cNvSpPr>
          <p:nvPr/>
        </p:nvSpPr>
        <p:spPr bwMode="auto">
          <a:xfrm>
            <a:off x="2743200" y="2667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00"/>
                </a:solidFill>
              </a:rPr>
              <a:t>AC</a:t>
            </a:r>
          </a:p>
        </p:txBody>
      </p:sp>
      <p:sp>
        <p:nvSpPr>
          <p:cNvPr id="71" name="TextBox 57">
            <a:extLst>
              <a:ext uri="{FF2B5EF4-FFF2-40B4-BE49-F238E27FC236}">
                <a16:creationId xmlns:a16="http://schemas.microsoft.com/office/drawing/2014/main" id="{44E03A0B-4F3B-446E-9620-966CF50188C0}"/>
              </a:ext>
            </a:extLst>
          </p:cNvPr>
          <p:cNvSpPr txBox="1">
            <a:spLocks noChangeArrowheads="1"/>
          </p:cNvSpPr>
          <p:nvPr/>
        </p:nvSpPr>
        <p:spPr bwMode="auto">
          <a:xfrm>
            <a:off x="7088188" y="27543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70C0"/>
                </a:solidFill>
              </a:rPr>
              <a:t>AC</a:t>
            </a:r>
          </a:p>
        </p:txBody>
      </p:sp>
      <p:sp>
        <p:nvSpPr>
          <p:cNvPr id="72" name="TextBox 58">
            <a:extLst>
              <a:ext uri="{FF2B5EF4-FFF2-40B4-BE49-F238E27FC236}">
                <a16:creationId xmlns:a16="http://schemas.microsoft.com/office/drawing/2014/main" id="{F998332A-F5EB-4285-B406-7E93F632F737}"/>
              </a:ext>
            </a:extLst>
          </p:cNvPr>
          <p:cNvSpPr txBox="1">
            <a:spLocks noChangeArrowheads="1"/>
          </p:cNvSpPr>
          <p:nvPr/>
        </p:nvSpPr>
        <p:spPr bwMode="auto">
          <a:xfrm>
            <a:off x="56388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000000"/>
                </a:solidFill>
              </a:rPr>
              <a:t>time</a:t>
            </a:r>
          </a:p>
        </p:txBody>
      </p:sp>
      <p:sp>
        <p:nvSpPr>
          <p:cNvPr id="73" name="Arc 72">
            <a:extLst>
              <a:ext uri="{FF2B5EF4-FFF2-40B4-BE49-F238E27FC236}">
                <a16:creationId xmlns:a16="http://schemas.microsoft.com/office/drawing/2014/main" id="{B43C0CE5-52C0-4DDE-A886-20A9F1AAA779}"/>
              </a:ext>
            </a:extLst>
          </p:cNvPr>
          <p:cNvSpPr/>
          <p:nvPr/>
        </p:nvSpPr>
        <p:spPr>
          <a:xfrm>
            <a:off x="2271713" y="3032125"/>
            <a:ext cx="1143000" cy="638175"/>
          </a:xfrm>
          <a:prstGeom prst="arc">
            <a:avLst>
              <a:gd name="adj1" fmla="val 11441918"/>
              <a:gd name="adj2" fmla="val 20962818"/>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74" name="Straight Connector 73">
            <a:extLst>
              <a:ext uri="{FF2B5EF4-FFF2-40B4-BE49-F238E27FC236}">
                <a16:creationId xmlns:a16="http://schemas.microsoft.com/office/drawing/2014/main" id="{809AE559-7981-40B5-962B-470AA3DADCBF}"/>
              </a:ext>
            </a:extLst>
          </p:cNvPr>
          <p:cNvCxnSpPr>
            <a:stCxn id="73" idx="0"/>
          </p:cNvCxnSpPr>
          <p:nvPr/>
        </p:nvCxnSpPr>
        <p:spPr>
          <a:xfrm flipH="1">
            <a:off x="1981200" y="3249613"/>
            <a:ext cx="319088" cy="547687"/>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Arc 74">
            <a:extLst>
              <a:ext uri="{FF2B5EF4-FFF2-40B4-BE49-F238E27FC236}">
                <a16:creationId xmlns:a16="http://schemas.microsoft.com/office/drawing/2014/main" id="{5F97D277-5C5C-44DD-9A0E-DE1323A4B61F}"/>
              </a:ext>
            </a:extLst>
          </p:cNvPr>
          <p:cNvSpPr/>
          <p:nvPr/>
        </p:nvSpPr>
        <p:spPr>
          <a:xfrm>
            <a:off x="6629400" y="3127375"/>
            <a:ext cx="838200" cy="536575"/>
          </a:xfrm>
          <a:prstGeom prst="arc">
            <a:avLst>
              <a:gd name="adj1" fmla="val 11290034"/>
              <a:gd name="adj2" fmla="val 2069589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76" name="Straight Connector 75">
            <a:extLst>
              <a:ext uri="{FF2B5EF4-FFF2-40B4-BE49-F238E27FC236}">
                <a16:creationId xmlns:a16="http://schemas.microsoft.com/office/drawing/2014/main" id="{BA1D4B16-054A-4A30-843F-9EAB9C2B9EC8}"/>
              </a:ext>
            </a:extLst>
          </p:cNvPr>
          <p:cNvCxnSpPr>
            <a:stCxn id="75" idx="0"/>
          </p:cNvCxnSpPr>
          <p:nvPr/>
        </p:nvCxnSpPr>
        <p:spPr>
          <a:xfrm flipH="1">
            <a:off x="6248400" y="3336925"/>
            <a:ext cx="390525" cy="625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9D75E71-0CFD-457B-8469-126368B12A2A}"/>
              </a:ext>
            </a:extLst>
          </p:cNvPr>
          <p:cNvCxnSpPr>
            <a:endCxn id="75" idx="2"/>
          </p:cNvCxnSpPr>
          <p:nvPr/>
        </p:nvCxnSpPr>
        <p:spPr>
          <a:xfrm flipH="1" flipV="1">
            <a:off x="7434263" y="3290888"/>
            <a:ext cx="185737" cy="2143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29">
            <a:extLst>
              <a:ext uri="{FF2B5EF4-FFF2-40B4-BE49-F238E27FC236}">
                <a16:creationId xmlns:a16="http://schemas.microsoft.com/office/drawing/2014/main" id="{70B0C69A-C6F7-4424-BA7C-1239822762A0}"/>
              </a:ext>
            </a:extLst>
          </p:cNvPr>
          <p:cNvSpPr txBox="1">
            <a:spLocks noChangeArrowheads="1"/>
          </p:cNvSpPr>
          <p:nvPr/>
        </p:nvSpPr>
        <p:spPr bwMode="auto">
          <a:xfrm>
            <a:off x="985838" y="914400"/>
            <a:ext cx="801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FF0000"/>
                </a:solidFill>
                <a:latin typeface="Arial" charset="0"/>
              </a:rPr>
              <a:t>Exothermic on left                    Endothermic on right</a:t>
            </a:r>
          </a:p>
        </p:txBody>
      </p:sp>
      <p:sp>
        <p:nvSpPr>
          <p:cNvPr id="48" name="Arc 47">
            <a:extLst>
              <a:ext uri="{FF2B5EF4-FFF2-40B4-BE49-F238E27FC236}">
                <a16:creationId xmlns:a16="http://schemas.microsoft.com/office/drawing/2014/main" id="{350DB7A1-4D2E-4DC0-9233-4682F5B5CB85}"/>
              </a:ext>
            </a:extLst>
          </p:cNvPr>
          <p:cNvSpPr/>
          <p:nvPr/>
        </p:nvSpPr>
        <p:spPr>
          <a:xfrm>
            <a:off x="2133600" y="3287713"/>
            <a:ext cx="1312863" cy="641350"/>
          </a:xfrm>
          <a:prstGeom prst="arc">
            <a:avLst>
              <a:gd name="adj1" fmla="val 11772267"/>
              <a:gd name="adj2" fmla="val 0"/>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4" name="Arc 53">
            <a:extLst>
              <a:ext uri="{FF2B5EF4-FFF2-40B4-BE49-F238E27FC236}">
                <a16:creationId xmlns:a16="http://schemas.microsoft.com/office/drawing/2014/main" id="{81698F66-A6DC-462D-BBA8-68A86A942D73}"/>
              </a:ext>
            </a:extLst>
          </p:cNvPr>
          <p:cNvSpPr/>
          <p:nvPr/>
        </p:nvSpPr>
        <p:spPr>
          <a:xfrm>
            <a:off x="6515100" y="3309938"/>
            <a:ext cx="1143000" cy="598487"/>
          </a:xfrm>
          <a:prstGeom prst="arc">
            <a:avLst>
              <a:gd name="adj1" fmla="val 11772267"/>
              <a:gd name="adj2" fmla="val 20181601"/>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 name="TextBox 29">
            <a:extLst>
              <a:ext uri="{FF2B5EF4-FFF2-40B4-BE49-F238E27FC236}">
                <a16:creationId xmlns:a16="http://schemas.microsoft.com/office/drawing/2014/main" id="{D3AE5F41-C66E-41D0-0E91-C2CAA39F8BEA}"/>
              </a:ext>
            </a:extLst>
          </p:cNvPr>
          <p:cNvSpPr txBox="1">
            <a:spLocks noChangeArrowheads="1"/>
          </p:cNvSpPr>
          <p:nvPr/>
        </p:nvSpPr>
        <p:spPr bwMode="auto">
          <a:xfrm>
            <a:off x="0" y="0"/>
            <a:ext cx="9143999" cy="830997"/>
          </a:xfrm>
          <a:prstGeom prst="rect">
            <a:avLst/>
          </a:prstGeom>
          <a:solidFill>
            <a:srgbClr val="FFFF66"/>
          </a:solid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3333FF"/>
                </a:solidFill>
                <a:latin typeface="Comic Sans MS" pitchFamily="66" charset="0"/>
              </a:rPr>
              <a:t>61.  Indicate WHAT HAPPENS IF YOU ADD A CATALYST</a:t>
            </a:r>
            <a:br>
              <a:rPr lang="en-US" altLang="en-US" sz="2400" b="1" dirty="0">
                <a:solidFill>
                  <a:srgbClr val="3333FF"/>
                </a:solidFill>
                <a:latin typeface="Comic Sans MS" pitchFamily="66" charset="0"/>
              </a:rPr>
            </a:br>
            <a:r>
              <a:rPr lang="en-US" altLang="en-US" sz="2400" b="1" dirty="0">
                <a:solidFill>
                  <a:srgbClr val="3333FF"/>
                </a:solidFill>
                <a:latin typeface="Comic Sans MS" pitchFamily="66" charset="0"/>
              </a:rPr>
              <a:t>      TO THESE REACTIONS?</a:t>
            </a:r>
          </a:p>
        </p:txBody>
      </p:sp>
    </p:spTree>
    <p:extLst>
      <p:ext uri="{BB962C8B-B14F-4D97-AF65-F5344CB8AC3E}">
        <p14:creationId xmlns:p14="http://schemas.microsoft.com/office/powerpoint/2010/main" val="2648217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itchFamily="34" charset="0"/>
              </a:defRPr>
            </a:lvl1pPr>
            <a:lvl2pPr marL="800100" indent="-342900">
              <a:defRPr>
                <a:solidFill>
                  <a:schemeClr val="tx1"/>
                </a:solidFill>
                <a:latin typeface="Calibri" pitchFamily="34" charset="0"/>
              </a:defRPr>
            </a:lvl2pPr>
            <a:lvl3pPr marL="1257300" indent="-342900">
              <a:defRPr>
                <a:solidFill>
                  <a:schemeClr val="tx1"/>
                </a:solidFill>
                <a:latin typeface="Calibri" pitchFamily="34" charset="0"/>
              </a:defRPr>
            </a:lvl3pPr>
            <a:lvl4pPr marL="1714500" indent="-342900">
              <a:defRPr>
                <a:solidFill>
                  <a:schemeClr val="tx1"/>
                </a:solidFill>
                <a:latin typeface="Calibri" pitchFamily="34" charset="0"/>
              </a:defRPr>
            </a:lvl4pPr>
            <a:lvl5pPr marL="2171700" indent="-342900">
              <a:defRPr>
                <a:solidFill>
                  <a:schemeClr val="tx1"/>
                </a:solidFill>
                <a:latin typeface="Calibri" pitchFamily="34" charset="0"/>
              </a:defRPr>
            </a:lvl5pPr>
            <a:lvl6pPr marL="2628900" indent="-342900" fontAlgn="base">
              <a:spcBef>
                <a:spcPct val="0"/>
              </a:spcBef>
              <a:spcAft>
                <a:spcPct val="0"/>
              </a:spcAft>
              <a:defRPr>
                <a:solidFill>
                  <a:schemeClr val="tx1"/>
                </a:solidFill>
                <a:latin typeface="Calibri" pitchFamily="34" charset="0"/>
              </a:defRPr>
            </a:lvl6pPr>
            <a:lvl7pPr marL="3086100" indent="-342900" fontAlgn="base">
              <a:spcBef>
                <a:spcPct val="0"/>
              </a:spcBef>
              <a:spcAft>
                <a:spcPct val="0"/>
              </a:spcAft>
              <a:defRPr>
                <a:solidFill>
                  <a:schemeClr val="tx1"/>
                </a:solidFill>
                <a:latin typeface="Calibri" pitchFamily="34" charset="0"/>
              </a:defRPr>
            </a:lvl7pPr>
            <a:lvl8pPr marL="3543300" indent="-342900" fontAlgn="base">
              <a:spcBef>
                <a:spcPct val="0"/>
              </a:spcBef>
              <a:spcAft>
                <a:spcPct val="0"/>
              </a:spcAft>
              <a:defRPr>
                <a:solidFill>
                  <a:schemeClr val="tx1"/>
                </a:solidFill>
                <a:latin typeface="Calibri" pitchFamily="34" charset="0"/>
              </a:defRPr>
            </a:lvl8pPr>
            <a:lvl9pPr marL="4000500" indent="-342900" fontAlgn="base">
              <a:spcBef>
                <a:spcPct val="0"/>
              </a:spcBef>
              <a:spcAft>
                <a:spcPct val="0"/>
              </a:spcAft>
              <a:defRPr>
                <a:solidFill>
                  <a:schemeClr val="tx1"/>
                </a:solidFill>
                <a:latin typeface="Calibri" pitchFamily="34" charset="0"/>
              </a:defRPr>
            </a:lvl9pPr>
          </a:lstStyle>
          <a:p>
            <a:pPr eaLnBrk="1" hangingPunct="1">
              <a:spcBef>
                <a:spcPct val="50000"/>
              </a:spcBef>
              <a:defRPr/>
            </a:pPr>
            <a:r>
              <a:rPr lang="en-US" altLang="en-US" sz="2400" dirty="0">
                <a:solidFill>
                  <a:prstClr val="black"/>
                </a:solidFill>
                <a:latin typeface="Comic Sans MS" pitchFamily="66" charset="0"/>
              </a:rPr>
              <a:t>62.  Catalysts </a:t>
            </a:r>
            <a:r>
              <a:rPr lang="en-US" altLang="en-US" sz="2400" u="sng" dirty="0">
                <a:solidFill>
                  <a:prstClr val="black"/>
                </a:solidFill>
                <a:latin typeface="Comic Sans MS" pitchFamily="66" charset="0"/>
              </a:rPr>
              <a:t>DO NOT</a:t>
            </a:r>
            <a:r>
              <a:rPr lang="en-US" altLang="en-US" sz="2400" dirty="0">
                <a:solidFill>
                  <a:prstClr val="black"/>
                </a:solidFill>
                <a:latin typeface="Comic Sans MS" pitchFamily="66" charset="0"/>
              </a:rPr>
              <a:t> change the number of collisions. </a:t>
            </a:r>
            <a:br>
              <a:rPr lang="en-US" altLang="en-US" sz="2800" b="1" dirty="0">
                <a:latin typeface="Arial" charset="0"/>
              </a:rPr>
            </a:br>
            <a:r>
              <a:rPr lang="en-US" altLang="en-US" sz="2800" b="1" dirty="0">
                <a:latin typeface="Arial" charset="0"/>
              </a:rPr>
              <a:t>Catalysts are said to work in 2 different ways….</a:t>
            </a:r>
            <a:br>
              <a:rPr lang="en-US" altLang="en-US" sz="2800" b="1" dirty="0">
                <a:latin typeface="Arial" charset="0"/>
              </a:rPr>
            </a:br>
            <a:r>
              <a:rPr lang="en-US" altLang="en-US" sz="1400" b="1" dirty="0">
                <a:latin typeface="Arial" charset="0"/>
              </a:rPr>
              <a:t> </a:t>
            </a:r>
            <a:endParaRPr lang="en-US" altLang="en-US" sz="2800" b="1" dirty="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One of the simplest reactions we know is the combustion of methane.  </a:t>
            </a:r>
          </a:p>
          <a:p>
            <a:pPr eaLnBrk="1" hangingPunct="1">
              <a:spcBef>
                <a:spcPct val="0"/>
              </a:spcBef>
              <a:buFontTx/>
              <a:buNone/>
            </a:pPr>
            <a:endParaRPr lang="en-US" altLang="en-US" sz="1800" dirty="0"/>
          </a:p>
          <a:p>
            <a:pPr algn="ctr" eaLnBrk="1" hangingPunct="1">
              <a:spcBef>
                <a:spcPct val="0"/>
              </a:spcBef>
              <a:buFontTx/>
              <a:buNone/>
            </a:pPr>
            <a:r>
              <a:rPr lang="en-US" altLang="en-US" sz="3600" dirty="0">
                <a:latin typeface="Times New Roman" pitchFamily="18" charset="0"/>
                <a:cs typeface="Times New Roman" pitchFamily="18" charset="0"/>
              </a:rPr>
              <a:t>CH</a:t>
            </a:r>
            <a:r>
              <a:rPr lang="en-US" altLang="en-US" sz="3600" baseline="-25000" dirty="0">
                <a:latin typeface="Times New Roman" pitchFamily="18" charset="0"/>
                <a:cs typeface="Times New Roman" pitchFamily="18" charset="0"/>
              </a:rPr>
              <a:t>4(G)</a:t>
            </a:r>
            <a:r>
              <a:rPr lang="en-US" altLang="en-US" sz="3600" dirty="0">
                <a:latin typeface="Times New Roman" pitchFamily="18" charset="0"/>
                <a:cs typeface="Times New Roman" pitchFamily="18" charset="0"/>
              </a:rPr>
              <a:t> + 2O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2H</a:t>
            </a:r>
            <a:r>
              <a:rPr lang="en-US" altLang="en-US" sz="3600" baseline="-25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O</a:t>
            </a:r>
            <a:r>
              <a:rPr lang="en-US" altLang="en-US" sz="3600" baseline="-25000" dirty="0">
                <a:latin typeface="Times New Roman" pitchFamily="18" charset="0"/>
                <a:cs typeface="Times New Roman" pitchFamily="18" charset="0"/>
              </a:rPr>
              <a:t>(G)</a:t>
            </a:r>
            <a:r>
              <a:rPr lang="en-US" altLang="en-US" sz="3600" dirty="0">
                <a:latin typeface="Times New Roman" pitchFamily="18" charset="0"/>
                <a:cs typeface="Times New Roman" pitchFamily="18" charset="0"/>
              </a:rPr>
              <a:t> + CO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energy</a:t>
            </a:r>
          </a:p>
          <a:p>
            <a:pPr algn="ctr" eaLnBrk="1" hangingPunct="1">
              <a:spcBef>
                <a:spcPct val="0"/>
              </a:spcBef>
              <a:buFontTx/>
              <a:buNone/>
            </a:pPr>
            <a:endParaRPr lang="en-US" altLang="en-US" sz="3600" dirty="0">
              <a:latin typeface="Times New Roman" pitchFamily="18" charset="0"/>
              <a:cs typeface="Times New Roman" pitchFamily="18" charset="0"/>
            </a:endParaRPr>
          </a:p>
          <a:p>
            <a:pPr algn="ctr" eaLnBrk="1" hangingPunct="1">
              <a:spcBef>
                <a:spcPct val="0"/>
              </a:spcBef>
              <a:buFontTx/>
              <a:buNone/>
            </a:pPr>
            <a:r>
              <a:rPr lang="en-US" altLang="en-US" sz="2400" dirty="0">
                <a:latin typeface="Times New Roman" pitchFamily="18" charset="0"/>
                <a:cs typeface="Times New Roman" pitchFamily="18" charset="0"/>
              </a:rPr>
              <a:t>We know a lot about this reaction, let’s start naming things:</a:t>
            </a:r>
          </a:p>
          <a:p>
            <a:pPr algn="ctr" eaLnBrk="1" hangingPunct="1">
              <a:spcBef>
                <a:spcPct val="0"/>
              </a:spcBef>
              <a:buFontTx/>
              <a:buNone/>
            </a:pPr>
            <a:endParaRPr lang="en-US" altLang="en-US" sz="2800" dirty="0">
              <a:latin typeface="Times New Roman" pitchFamily="18" charset="0"/>
              <a:cs typeface="Times New Roman" pitchFamily="18" charset="0"/>
            </a:endParaRPr>
          </a:p>
          <a:p>
            <a:pPr eaLnBrk="1" hangingPunct="1">
              <a:spcBef>
                <a:spcPct val="0"/>
              </a:spcBef>
              <a:buNone/>
            </a:pPr>
            <a:r>
              <a:rPr lang="en-US" altLang="en-US" dirty="0">
                <a:solidFill>
                  <a:srgbClr val="3333FF"/>
                </a:solidFill>
                <a:latin typeface="Times New Roman" pitchFamily="18" charset="0"/>
                <a:cs typeface="Times New Roman" pitchFamily="18" charset="0"/>
              </a:rPr>
              <a:t>8.  This reaction is _______________</a:t>
            </a: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24451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914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Calibri" pitchFamily="34" charset="0"/>
              </a:defRPr>
            </a:lvl1pPr>
            <a:lvl2pPr marL="800100" indent="-342900">
              <a:defRPr>
                <a:solidFill>
                  <a:schemeClr val="tx1"/>
                </a:solidFill>
                <a:latin typeface="Calibri" pitchFamily="34" charset="0"/>
              </a:defRPr>
            </a:lvl2pPr>
            <a:lvl3pPr marL="1257300" indent="-342900">
              <a:defRPr>
                <a:solidFill>
                  <a:schemeClr val="tx1"/>
                </a:solidFill>
                <a:latin typeface="Calibri" pitchFamily="34" charset="0"/>
              </a:defRPr>
            </a:lvl3pPr>
            <a:lvl4pPr marL="1714500" indent="-342900">
              <a:defRPr>
                <a:solidFill>
                  <a:schemeClr val="tx1"/>
                </a:solidFill>
                <a:latin typeface="Calibri" pitchFamily="34" charset="0"/>
              </a:defRPr>
            </a:lvl4pPr>
            <a:lvl5pPr marL="2171700" indent="-342900">
              <a:defRPr>
                <a:solidFill>
                  <a:schemeClr val="tx1"/>
                </a:solidFill>
                <a:latin typeface="Calibri" pitchFamily="34" charset="0"/>
              </a:defRPr>
            </a:lvl5pPr>
            <a:lvl6pPr marL="2628900" indent="-342900" fontAlgn="base">
              <a:spcBef>
                <a:spcPct val="0"/>
              </a:spcBef>
              <a:spcAft>
                <a:spcPct val="0"/>
              </a:spcAft>
              <a:defRPr>
                <a:solidFill>
                  <a:schemeClr val="tx1"/>
                </a:solidFill>
                <a:latin typeface="Calibri" pitchFamily="34" charset="0"/>
              </a:defRPr>
            </a:lvl6pPr>
            <a:lvl7pPr marL="3086100" indent="-342900" fontAlgn="base">
              <a:spcBef>
                <a:spcPct val="0"/>
              </a:spcBef>
              <a:spcAft>
                <a:spcPct val="0"/>
              </a:spcAft>
              <a:defRPr>
                <a:solidFill>
                  <a:schemeClr val="tx1"/>
                </a:solidFill>
                <a:latin typeface="Calibri" pitchFamily="34" charset="0"/>
              </a:defRPr>
            </a:lvl7pPr>
            <a:lvl8pPr marL="3543300" indent="-342900" fontAlgn="base">
              <a:spcBef>
                <a:spcPct val="0"/>
              </a:spcBef>
              <a:spcAft>
                <a:spcPct val="0"/>
              </a:spcAft>
              <a:defRPr>
                <a:solidFill>
                  <a:schemeClr val="tx1"/>
                </a:solidFill>
                <a:latin typeface="Calibri" pitchFamily="34" charset="0"/>
              </a:defRPr>
            </a:lvl8pPr>
            <a:lvl9pPr marL="4000500" indent="-342900" fontAlgn="base">
              <a:spcBef>
                <a:spcPct val="0"/>
              </a:spcBef>
              <a:spcAft>
                <a:spcPct val="0"/>
              </a:spcAft>
              <a:defRPr>
                <a:solidFill>
                  <a:schemeClr val="tx1"/>
                </a:solidFill>
                <a:latin typeface="Calibri" pitchFamily="34" charset="0"/>
              </a:defRPr>
            </a:lvl9pPr>
          </a:lstStyle>
          <a:p>
            <a:pPr eaLnBrk="1" hangingPunct="1">
              <a:spcBef>
                <a:spcPct val="50000"/>
              </a:spcBef>
              <a:defRPr/>
            </a:pPr>
            <a:r>
              <a:rPr lang="en-US" altLang="en-US" sz="2000" dirty="0">
                <a:solidFill>
                  <a:prstClr val="black"/>
                </a:solidFill>
                <a:latin typeface="Comic Sans MS" pitchFamily="66" charset="0"/>
              </a:rPr>
              <a:t>62.  Catalysts </a:t>
            </a:r>
            <a:r>
              <a:rPr lang="en-US" altLang="en-US" sz="2000" u="sng" dirty="0">
                <a:solidFill>
                  <a:prstClr val="black"/>
                </a:solidFill>
                <a:latin typeface="Comic Sans MS" pitchFamily="66" charset="0"/>
              </a:rPr>
              <a:t>DO NOT</a:t>
            </a:r>
            <a:r>
              <a:rPr lang="en-US" altLang="en-US" sz="2000" dirty="0">
                <a:solidFill>
                  <a:prstClr val="black"/>
                </a:solidFill>
                <a:latin typeface="Comic Sans MS" pitchFamily="66" charset="0"/>
              </a:rPr>
              <a:t> change the number of collisions. </a:t>
            </a:r>
            <a:br>
              <a:rPr lang="en-US" altLang="en-US" sz="2400" b="1" dirty="0">
                <a:latin typeface="Arial" charset="0"/>
              </a:rPr>
            </a:br>
            <a:r>
              <a:rPr lang="en-US" altLang="en-US" sz="2400" b="1" dirty="0">
                <a:latin typeface="Arial" charset="0"/>
              </a:rPr>
              <a:t>Catalysts are said to work in 2 different ways…</a:t>
            </a:r>
            <a:endParaRPr lang="en-US" altLang="en-US" sz="2800" b="1" dirty="0">
              <a:latin typeface="Arial" charset="0"/>
            </a:endParaRPr>
          </a:p>
          <a:p>
            <a:pPr marL="0" indent="0" eaLnBrk="1" hangingPunct="1">
              <a:spcBef>
                <a:spcPct val="50000"/>
              </a:spcBef>
              <a:defRPr/>
            </a:pPr>
            <a:r>
              <a:rPr lang="en-US" altLang="en-US" sz="4000" b="1" dirty="0">
                <a:solidFill>
                  <a:srgbClr val="3333FF"/>
                </a:solidFill>
                <a:latin typeface="Arial" charset="0"/>
              </a:rPr>
              <a:t>63.  Catalysts</a:t>
            </a:r>
            <a:br>
              <a:rPr lang="en-US" altLang="en-US" sz="4000" b="1" dirty="0">
                <a:solidFill>
                  <a:srgbClr val="3333FF"/>
                </a:solidFill>
                <a:latin typeface="Arial" charset="0"/>
              </a:rPr>
            </a:br>
            <a:r>
              <a:rPr lang="en-US" altLang="en-US" sz="4000" b="1" dirty="0">
                <a:solidFill>
                  <a:srgbClr val="3333FF"/>
                </a:solidFill>
                <a:latin typeface="Arial" charset="0"/>
              </a:rPr>
              <a:t>      </a:t>
            </a:r>
            <a:r>
              <a:rPr lang="en-US" altLang="en-US" sz="4000" b="1" u="sng" dirty="0">
                <a:solidFill>
                  <a:srgbClr val="3333FF"/>
                </a:solidFill>
                <a:latin typeface="Arial" charset="0"/>
              </a:rPr>
              <a:t>lower the activation energy</a:t>
            </a:r>
            <a:r>
              <a:rPr lang="en-US" altLang="en-US" sz="4000" b="1" dirty="0">
                <a:solidFill>
                  <a:srgbClr val="3333FF"/>
                </a:solidFill>
                <a:latin typeface="Arial" charset="0"/>
              </a:rPr>
              <a:t> </a:t>
            </a:r>
            <a:br>
              <a:rPr lang="en-US" altLang="en-US" sz="4000" b="1" dirty="0">
                <a:solidFill>
                  <a:srgbClr val="3333FF"/>
                </a:solidFill>
                <a:latin typeface="Arial" charset="0"/>
              </a:rPr>
            </a:br>
            <a:r>
              <a:rPr lang="en-US" altLang="en-US" sz="4000" b="1" dirty="0">
                <a:solidFill>
                  <a:srgbClr val="3333FF"/>
                </a:solidFill>
                <a:latin typeface="Arial" charset="0"/>
              </a:rPr>
              <a:t>      of a reaction.  </a:t>
            </a:r>
            <a:br>
              <a:rPr lang="en-US" altLang="en-US" sz="2800" b="1" dirty="0">
                <a:solidFill>
                  <a:srgbClr val="3333FF"/>
                </a:solidFill>
                <a:latin typeface="Arial" charset="0"/>
              </a:rPr>
            </a:br>
            <a:r>
              <a:rPr lang="en-US" altLang="en-US" sz="2400" i="1" dirty="0">
                <a:solidFill>
                  <a:srgbClr val="3333FF"/>
                </a:solidFill>
                <a:latin typeface="Arial" charset="0"/>
              </a:rPr>
              <a:t>This lets the reaction start in a less energetic way, so it can happen quicker than normal.  Once it starts, it moves right along.</a:t>
            </a:r>
            <a:endParaRPr lang="en-US" altLang="en-US" sz="2800" i="1" dirty="0">
              <a:solidFill>
                <a:srgbClr val="3333FF"/>
              </a:solidFill>
              <a:latin typeface="Arial" charset="0"/>
            </a:endParaRPr>
          </a:p>
          <a:p>
            <a:pPr marL="0" indent="0" eaLnBrk="1" hangingPunct="1">
              <a:spcBef>
                <a:spcPct val="50000"/>
              </a:spcBef>
              <a:defRPr/>
            </a:pPr>
            <a:r>
              <a:rPr lang="en-US" altLang="en-US" sz="4000" b="1" dirty="0">
                <a:solidFill>
                  <a:srgbClr val="FF0000"/>
                </a:solidFill>
                <a:latin typeface="Arial" charset="0"/>
              </a:rPr>
              <a:t>64.  Catalysts provide </a:t>
            </a:r>
            <a:br>
              <a:rPr lang="en-US" altLang="en-US" sz="4000" b="1" dirty="0">
                <a:solidFill>
                  <a:srgbClr val="FF0000"/>
                </a:solidFill>
                <a:latin typeface="Arial" charset="0"/>
              </a:rPr>
            </a:br>
            <a:r>
              <a:rPr lang="en-US" altLang="en-US" sz="4000" b="1" dirty="0">
                <a:solidFill>
                  <a:srgbClr val="FF0000"/>
                </a:solidFill>
                <a:latin typeface="Arial" charset="0"/>
              </a:rPr>
              <a:t>       “</a:t>
            </a:r>
            <a:r>
              <a:rPr lang="en-US" altLang="en-US" sz="4000" b="1" u="sng" dirty="0">
                <a:solidFill>
                  <a:srgbClr val="FF0000"/>
                </a:solidFill>
                <a:latin typeface="Arial" charset="0"/>
              </a:rPr>
              <a:t>an alternate pathway</a:t>
            </a:r>
            <a:r>
              <a:rPr lang="en-US" altLang="en-US" sz="4000" b="1" dirty="0">
                <a:solidFill>
                  <a:srgbClr val="FF0000"/>
                </a:solidFill>
                <a:latin typeface="Arial" charset="0"/>
              </a:rPr>
              <a:t>”</a:t>
            </a:r>
            <a:r>
              <a:rPr lang="en-US" altLang="en-US" sz="4000" b="1" u="sng" dirty="0">
                <a:solidFill>
                  <a:srgbClr val="FF0000"/>
                </a:solidFill>
                <a:latin typeface="Arial" charset="0"/>
              </a:rPr>
              <a:t> </a:t>
            </a:r>
            <a:br>
              <a:rPr lang="en-US" altLang="en-US" sz="4000" b="1" u="sng" dirty="0">
                <a:solidFill>
                  <a:srgbClr val="FF0000"/>
                </a:solidFill>
                <a:latin typeface="Arial" charset="0"/>
              </a:rPr>
            </a:br>
            <a:r>
              <a:rPr lang="en-US" altLang="en-US" sz="4000" b="1" dirty="0">
                <a:solidFill>
                  <a:srgbClr val="FF0000"/>
                </a:solidFill>
                <a:latin typeface="Arial" charset="0"/>
              </a:rPr>
              <a:t>        for the reaction to proceed.</a:t>
            </a:r>
            <a:br>
              <a:rPr lang="en-US" altLang="en-US" sz="2800" b="1" dirty="0">
                <a:solidFill>
                  <a:srgbClr val="FF0000"/>
                </a:solidFill>
                <a:latin typeface="Arial" charset="0"/>
              </a:rPr>
            </a:br>
            <a:r>
              <a:rPr lang="en-US" altLang="en-US" sz="2800" b="1" dirty="0">
                <a:solidFill>
                  <a:srgbClr val="FF0000"/>
                </a:solidFill>
                <a:latin typeface="Arial" charset="0"/>
              </a:rPr>
              <a:t>           </a:t>
            </a:r>
            <a:r>
              <a:rPr lang="en-US" altLang="en-US" sz="2400" i="1" dirty="0">
                <a:solidFill>
                  <a:srgbClr val="FF0000"/>
                </a:solidFill>
                <a:latin typeface="Arial" charset="0"/>
              </a:rPr>
              <a:t>This lets this reaction happen quicker.  (Like a shortcut).</a:t>
            </a:r>
            <a:endParaRPr lang="en-US" altLang="en-US" sz="2800" i="1" dirty="0">
              <a:solidFill>
                <a:srgbClr val="FF0000"/>
              </a:solidFill>
              <a:latin typeface="Arial" charset="0"/>
            </a:endParaRPr>
          </a:p>
        </p:txBody>
      </p:sp>
    </p:spTree>
    <p:extLst>
      <p:ext uri="{BB962C8B-B14F-4D97-AF65-F5344CB8AC3E}">
        <p14:creationId xmlns:p14="http://schemas.microsoft.com/office/powerpoint/2010/main" val="2264628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0" y="0"/>
            <a:ext cx="9144000" cy="1338828"/>
          </a:xfrm>
          <a:prstGeom prst="rect">
            <a:avLst/>
          </a:prstGeom>
          <a:solidFill>
            <a:srgbClr val="C5FFE2"/>
          </a:solidFill>
          <a:ln>
            <a:noFill/>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000000"/>
                </a:solidFill>
                <a:latin typeface="Arial" charset="0"/>
              </a:rPr>
              <a:t>65.  Draw this demo titled:  “Catalysts speed up the rate of a chemical reaction.”</a:t>
            </a:r>
          </a:p>
          <a:p>
            <a:pPr eaLnBrk="1" hangingPunct="1">
              <a:spcBef>
                <a:spcPct val="50000"/>
              </a:spcBef>
              <a:buFontTx/>
              <a:buNone/>
            </a:pPr>
            <a:endParaRPr lang="en-US" altLang="en-US" sz="1800" dirty="0">
              <a:solidFill>
                <a:srgbClr val="FF0000"/>
              </a:solidFill>
              <a:latin typeface="Arial" charset="0"/>
            </a:endParaRPr>
          </a:p>
          <a:p>
            <a:pPr eaLnBrk="1" hangingPunct="1">
              <a:spcBef>
                <a:spcPct val="50000"/>
              </a:spcBef>
              <a:buFontTx/>
              <a:buNone/>
            </a:pPr>
            <a:r>
              <a:rPr lang="en-US" altLang="en-US" sz="2400" dirty="0">
                <a:solidFill>
                  <a:srgbClr val="000000"/>
                </a:solidFill>
                <a:latin typeface="Comic Sans MS" pitchFamily="66" charset="0"/>
              </a:rPr>
              <a:t>   2H</a:t>
            </a:r>
            <a:r>
              <a:rPr lang="en-US" altLang="en-US" sz="2400" baseline="-25000" dirty="0">
                <a:solidFill>
                  <a:srgbClr val="000000"/>
                </a:solidFill>
                <a:latin typeface="Comic Sans MS" pitchFamily="66" charset="0"/>
              </a:rPr>
              <a:t>2</a:t>
            </a:r>
            <a:r>
              <a:rPr lang="en-US" altLang="en-US" sz="2400" dirty="0">
                <a:solidFill>
                  <a:srgbClr val="000000"/>
                </a:solidFill>
                <a:latin typeface="Comic Sans MS" pitchFamily="66" charset="0"/>
              </a:rPr>
              <a:t>O</a:t>
            </a:r>
            <a:r>
              <a:rPr lang="en-US" altLang="en-US" sz="1800" dirty="0">
                <a:solidFill>
                  <a:srgbClr val="000000"/>
                </a:solidFill>
                <a:latin typeface="Arial" charset="0"/>
              </a:rPr>
              <a:t>2</a:t>
            </a:r>
            <a:r>
              <a:rPr lang="en-US" altLang="en-US" sz="2400" dirty="0">
                <a:solidFill>
                  <a:srgbClr val="000000"/>
                </a:solidFill>
                <a:latin typeface="Comic Sans MS" pitchFamily="66" charset="0"/>
              </a:rPr>
              <a:t>                       2H</a:t>
            </a:r>
            <a:r>
              <a:rPr lang="en-US" altLang="en-US" sz="1800" dirty="0">
                <a:solidFill>
                  <a:srgbClr val="000000"/>
                </a:solidFill>
                <a:latin typeface="Arial" charset="0"/>
              </a:rPr>
              <a:t>2</a:t>
            </a:r>
            <a:r>
              <a:rPr lang="en-US" altLang="en-US" sz="2400" dirty="0">
                <a:solidFill>
                  <a:srgbClr val="000000"/>
                </a:solidFill>
                <a:latin typeface="Comic Sans MS" pitchFamily="66" charset="0"/>
              </a:rPr>
              <a:t>O  +  O</a:t>
            </a:r>
            <a:r>
              <a:rPr lang="en-US" altLang="en-US" sz="1800" dirty="0">
                <a:solidFill>
                  <a:srgbClr val="000000"/>
                </a:solidFill>
                <a:latin typeface="Arial" charset="0"/>
              </a:rPr>
              <a:t>2</a:t>
            </a:r>
            <a:r>
              <a:rPr lang="en-US" altLang="en-US" sz="2400" dirty="0">
                <a:solidFill>
                  <a:srgbClr val="000000"/>
                </a:solidFill>
                <a:latin typeface="Comic Sans MS" pitchFamily="66" charset="0"/>
              </a:rPr>
              <a:t>  +  ENERGY   (exothermic)</a:t>
            </a:r>
          </a:p>
        </p:txBody>
      </p:sp>
      <p:sp>
        <p:nvSpPr>
          <p:cNvPr id="103427" name="Oval 3"/>
          <p:cNvSpPr>
            <a:spLocks noChangeArrowheads="1"/>
          </p:cNvSpPr>
          <p:nvPr/>
        </p:nvSpPr>
        <p:spPr bwMode="auto">
          <a:xfrm>
            <a:off x="1524000" y="23622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28" name="Line 4"/>
          <p:cNvSpPr>
            <a:spLocks noChangeShapeType="1"/>
          </p:cNvSpPr>
          <p:nvPr/>
        </p:nvSpPr>
        <p:spPr bwMode="auto">
          <a:xfrm>
            <a:off x="1524000" y="25146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9" name="Line 5"/>
          <p:cNvSpPr>
            <a:spLocks noChangeShapeType="1"/>
          </p:cNvSpPr>
          <p:nvPr/>
        </p:nvSpPr>
        <p:spPr bwMode="auto">
          <a:xfrm>
            <a:off x="2514600" y="25146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0" name="Oval 6"/>
          <p:cNvSpPr>
            <a:spLocks noChangeArrowheads="1"/>
          </p:cNvSpPr>
          <p:nvPr/>
        </p:nvSpPr>
        <p:spPr bwMode="auto">
          <a:xfrm>
            <a:off x="1524000" y="56388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1" name="Freeform 7"/>
          <p:cNvSpPr>
            <a:spLocks/>
          </p:cNvSpPr>
          <p:nvPr/>
        </p:nvSpPr>
        <p:spPr bwMode="auto">
          <a:xfrm>
            <a:off x="1524000" y="5295900"/>
            <a:ext cx="1003300" cy="114300"/>
          </a:xfrm>
          <a:custGeom>
            <a:avLst/>
            <a:gdLst>
              <a:gd name="T0" fmla="*/ 0 w 632"/>
              <a:gd name="T1" fmla="*/ 0 h 72"/>
              <a:gd name="T2" fmla="*/ 2147483646 w 632"/>
              <a:gd name="T3" fmla="*/ 2147483646 h 72"/>
              <a:gd name="T4" fmla="*/ 2147483646 w 632"/>
              <a:gd name="T5" fmla="*/ 2147483646 h 72"/>
              <a:gd name="T6" fmla="*/ 2147483646 w 632"/>
              <a:gd name="T7" fmla="*/ 2147483646 h 72"/>
              <a:gd name="T8" fmla="*/ 2147483646 w 632"/>
              <a:gd name="T9" fmla="*/ 2147483646 h 72"/>
              <a:gd name="T10" fmla="*/ 2147483646 w 632"/>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72">
                <a:moveTo>
                  <a:pt x="0" y="0"/>
                </a:moveTo>
                <a:cubicBezTo>
                  <a:pt x="31" y="10"/>
                  <a:pt x="43" y="34"/>
                  <a:pt x="72" y="48"/>
                </a:cubicBezTo>
                <a:cubicBezTo>
                  <a:pt x="106" y="65"/>
                  <a:pt x="148" y="63"/>
                  <a:pt x="184" y="72"/>
                </a:cubicBezTo>
                <a:cubicBezTo>
                  <a:pt x="198" y="70"/>
                  <a:pt x="264" y="66"/>
                  <a:pt x="288" y="56"/>
                </a:cubicBezTo>
                <a:cubicBezTo>
                  <a:pt x="323" y="41"/>
                  <a:pt x="354" y="25"/>
                  <a:pt x="392" y="16"/>
                </a:cubicBezTo>
                <a:cubicBezTo>
                  <a:pt x="453" y="25"/>
                  <a:pt x="578" y="29"/>
                  <a:pt x="632"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2" name="Oval 8"/>
          <p:cNvSpPr>
            <a:spLocks noChangeArrowheads="1"/>
          </p:cNvSpPr>
          <p:nvPr/>
        </p:nvSpPr>
        <p:spPr bwMode="auto">
          <a:xfrm>
            <a:off x="6400800" y="25146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3" name="Line 9"/>
          <p:cNvSpPr>
            <a:spLocks noChangeShapeType="1"/>
          </p:cNvSpPr>
          <p:nvPr/>
        </p:nvSpPr>
        <p:spPr bwMode="auto">
          <a:xfrm>
            <a:off x="6400800" y="26289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4" name="Line 10"/>
          <p:cNvSpPr>
            <a:spLocks noChangeShapeType="1"/>
          </p:cNvSpPr>
          <p:nvPr/>
        </p:nvSpPr>
        <p:spPr bwMode="auto">
          <a:xfrm>
            <a:off x="7391400" y="26289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5" name="Oval 11"/>
          <p:cNvSpPr>
            <a:spLocks noChangeArrowheads="1"/>
          </p:cNvSpPr>
          <p:nvPr/>
        </p:nvSpPr>
        <p:spPr bwMode="auto">
          <a:xfrm>
            <a:off x="6400800" y="57531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6" name="Freeform 12"/>
          <p:cNvSpPr>
            <a:spLocks/>
          </p:cNvSpPr>
          <p:nvPr/>
        </p:nvSpPr>
        <p:spPr bwMode="auto">
          <a:xfrm>
            <a:off x="6400800" y="5410200"/>
            <a:ext cx="1003300" cy="114300"/>
          </a:xfrm>
          <a:custGeom>
            <a:avLst/>
            <a:gdLst>
              <a:gd name="T0" fmla="*/ 0 w 632"/>
              <a:gd name="T1" fmla="*/ 0 h 72"/>
              <a:gd name="T2" fmla="*/ 2147483646 w 632"/>
              <a:gd name="T3" fmla="*/ 2147483646 h 72"/>
              <a:gd name="T4" fmla="*/ 2147483646 w 632"/>
              <a:gd name="T5" fmla="*/ 2147483646 h 72"/>
              <a:gd name="T6" fmla="*/ 2147483646 w 632"/>
              <a:gd name="T7" fmla="*/ 2147483646 h 72"/>
              <a:gd name="T8" fmla="*/ 2147483646 w 632"/>
              <a:gd name="T9" fmla="*/ 2147483646 h 72"/>
              <a:gd name="T10" fmla="*/ 2147483646 w 632"/>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72">
                <a:moveTo>
                  <a:pt x="0" y="0"/>
                </a:moveTo>
                <a:cubicBezTo>
                  <a:pt x="31" y="10"/>
                  <a:pt x="43" y="34"/>
                  <a:pt x="72" y="48"/>
                </a:cubicBezTo>
                <a:cubicBezTo>
                  <a:pt x="106" y="65"/>
                  <a:pt x="148" y="63"/>
                  <a:pt x="184" y="72"/>
                </a:cubicBezTo>
                <a:cubicBezTo>
                  <a:pt x="198" y="70"/>
                  <a:pt x="264" y="66"/>
                  <a:pt x="288" y="56"/>
                </a:cubicBezTo>
                <a:cubicBezTo>
                  <a:pt x="323" y="41"/>
                  <a:pt x="354" y="25"/>
                  <a:pt x="392" y="16"/>
                </a:cubicBezTo>
                <a:cubicBezTo>
                  <a:pt x="453" y="25"/>
                  <a:pt x="578" y="29"/>
                  <a:pt x="632"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7" name="Text Box 13"/>
          <p:cNvSpPr txBox="1">
            <a:spLocks noChangeArrowheads="1"/>
          </p:cNvSpPr>
          <p:nvPr/>
        </p:nvSpPr>
        <p:spPr bwMode="auto">
          <a:xfrm>
            <a:off x="3429000" y="5410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srgbClr val="000000"/>
                </a:solidFill>
                <a:latin typeface="Arial" charset="0"/>
              </a:rPr>
              <a:t>H</a:t>
            </a:r>
            <a:r>
              <a:rPr lang="en-US" altLang="en-US" sz="1800" b="1" baseline="-25000" dirty="0">
                <a:solidFill>
                  <a:srgbClr val="000000"/>
                </a:solidFill>
                <a:latin typeface="Arial" charset="0"/>
              </a:rPr>
              <a:t>2</a:t>
            </a:r>
            <a:r>
              <a:rPr lang="en-US" altLang="en-US" sz="1800" b="1" dirty="0">
                <a:solidFill>
                  <a:srgbClr val="000000"/>
                </a:solidFill>
                <a:latin typeface="Arial" charset="0"/>
              </a:rPr>
              <a:t>O</a:t>
            </a:r>
            <a:r>
              <a:rPr lang="en-US" altLang="en-US" sz="1800" b="1" baseline="-25000" dirty="0">
                <a:solidFill>
                  <a:srgbClr val="000000"/>
                </a:solidFill>
                <a:latin typeface="Arial" charset="0"/>
              </a:rPr>
              <a:t>2</a:t>
            </a:r>
            <a:r>
              <a:rPr lang="en-US" altLang="en-US" sz="1800" b="1" dirty="0">
                <a:solidFill>
                  <a:srgbClr val="000000"/>
                </a:solidFill>
                <a:latin typeface="Arial" charset="0"/>
              </a:rPr>
              <a:t> solution</a:t>
            </a:r>
          </a:p>
        </p:txBody>
      </p:sp>
      <p:sp>
        <p:nvSpPr>
          <p:cNvPr id="103438" name="Line 14"/>
          <p:cNvSpPr>
            <a:spLocks noChangeShapeType="1"/>
          </p:cNvSpPr>
          <p:nvPr/>
        </p:nvSpPr>
        <p:spPr bwMode="auto">
          <a:xfrm flipH="1" flipV="1">
            <a:off x="2133600" y="5562600"/>
            <a:ext cx="1524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9" name="Line 15"/>
          <p:cNvSpPr>
            <a:spLocks noChangeShapeType="1"/>
          </p:cNvSpPr>
          <p:nvPr/>
        </p:nvSpPr>
        <p:spPr bwMode="auto">
          <a:xfrm flipV="1">
            <a:off x="4495800" y="5638800"/>
            <a:ext cx="2057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0" name="Text Box 16"/>
          <p:cNvSpPr txBox="1">
            <a:spLocks noChangeArrowheads="1"/>
          </p:cNvSpPr>
          <p:nvPr/>
        </p:nvSpPr>
        <p:spPr bwMode="auto">
          <a:xfrm>
            <a:off x="7543800" y="5334000"/>
            <a:ext cx="1143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Arial" charset="0"/>
              </a:rPr>
              <a:t>+ KI</a:t>
            </a:r>
          </a:p>
          <a:p>
            <a:pPr eaLnBrk="1" hangingPunct="1">
              <a:spcBef>
                <a:spcPct val="50000"/>
              </a:spcBef>
              <a:buFontTx/>
              <a:buNone/>
            </a:pPr>
            <a:r>
              <a:rPr lang="en-US" altLang="en-US" sz="1800">
                <a:solidFill>
                  <a:srgbClr val="FF0000"/>
                </a:solidFill>
                <a:latin typeface="Arial" charset="0"/>
              </a:rPr>
              <a:t>Catalyst</a:t>
            </a:r>
          </a:p>
        </p:txBody>
      </p:sp>
      <p:sp>
        <p:nvSpPr>
          <p:cNvPr id="103451" name="Line 28"/>
          <p:cNvSpPr>
            <a:spLocks noChangeShapeType="1"/>
          </p:cNvSpPr>
          <p:nvPr/>
        </p:nvSpPr>
        <p:spPr bwMode="auto">
          <a:xfrm>
            <a:off x="1524000" y="1088727"/>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52" name="Text Box 29"/>
          <p:cNvSpPr txBox="1">
            <a:spLocks noChangeArrowheads="1"/>
          </p:cNvSpPr>
          <p:nvPr/>
        </p:nvSpPr>
        <p:spPr bwMode="auto">
          <a:xfrm>
            <a:off x="2133600" y="783927"/>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FF0000"/>
                </a:solidFill>
                <a:latin typeface="Times New Roman" panose="02020603050405020304" pitchFamily="18" charset="0"/>
                <a:cs typeface="Times New Roman" panose="02020603050405020304" pitchFamily="18" charset="0"/>
              </a:rPr>
              <a:t>KI</a:t>
            </a:r>
          </a:p>
        </p:txBody>
      </p:sp>
      <p:sp>
        <p:nvSpPr>
          <p:cNvPr id="103453" name="Text Box 30"/>
          <p:cNvSpPr txBox="1">
            <a:spLocks noChangeArrowheads="1"/>
          </p:cNvSpPr>
          <p:nvPr/>
        </p:nvSpPr>
        <p:spPr bwMode="auto">
          <a:xfrm>
            <a:off x="0" y="63703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a:solidFill>
                  <a:srgbClr val="0000FF"/>
                </a:solidFill>
                <a:latin typeface="Bookman Old Style" pitchFamily="18" charset="0"/>
              </a:rPr>
              <a:t>The same reaction will happen at left, just MUCH SLOWER!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Oval 3"/>
          <p:cNvSpPr>
            <a:spLocks noChangeArrowheads="1"/>
          </p:cNvSpPr>
          <p:nvPr/>
        </p:nvSpPr>
        <p:spPr bwMode="auto">
          <a:xfrm>
            <a:off x="1524000" y="23622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28" name="Line 4"/>
          <p:cNvSpPr>
            <a:spLocks noChangeShapeType="1"/>
          </p:cNvSpPr>
          <p:nvPr/>
        </p:nvSpPr>
        <p:spPr bwMode="auto">
          <a:xfrm>
            <a:off x="1524000" y="25146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9" name="Line 5"/>
          <p:cNvSpPr>
            <a:spLocks noChangeShapeType="1"/>
          </p:cNvSpPr>
          <p:nvPr/>
        </p:nvSpPr>
        <p:spPr bwMode="auto">
          <a:xfrm>
            <a:off x="2514600" y="25146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0" name="Oval 6"/>
          <p:cNvSpPr>
            <a:spLocks noChangeArrowheads="1"/>
          </p:cNvSpPr>
          <p:nvPr/>
        </p:nvSpPr>
        <p:spPr bwMode="auto">
          <a:xfrm>
            <a:off x="1524000" y="56388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1" name="Freeform 7"/>
          <p:cNvSpPr>
            <a:spLocks/>
          </p:cNvSpPr>
          <p:nvPr/>
        </p:nvSpPr>
        <p:spPr bwMode="auto">
          <a:xfrm>
            <a:off x="1524000" y="5295900"/>
            <a:ext cx="1003300" cy="114300"/>
          </a:xfrm>
          <a:custGeom>
            <a:avLst/>
            <a:gdLst>
              <a:gd name="T0" fmla="*/ 0 w 632"/>
              <a:gd name="T1" fmla="*/ 0 h 72"/>
              <a:gd name="T2" fmla="*/ 2147483646 w 632"/>
              <a:gd name="T3" fmla="*/ 2147483646 h 72"/>
              <a:gd name="T4" fmla="*/ 2147483646 w 632"/>
              <a:gd name="T5" fmla="*/ 2147483646 h 72"/>
              <a:gd name="T6" fmla="*/ 2147483646 w 632"/>
              <a:gd name="T7" fmla="*/ 2147483646 h 72"/>
              <a:gd name="T8" fmla="*/ 2147483646 w 632"/>
              <a:gd name="T9" fmla="*/ 2147483646 h 72"/>
              <a:gd name="T10" fmla="*/ 2147483646 w 632"/>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72">
                <a:moveTo>
                  <a:pt x="0" y="0"/>
                </a:moveTo>
                <a:cubicBezTo>
                  <a:pt x="31" y="10"/>
                  <a:pt x="43" y="34"/>
                  <a:pt x="72" y="48"/>
                </a:cubicBezTo>
                <a:cubicBezTo>
                  <a:pt x="106" y="65"/>
                  <a:pt x="148" y="63"/>
                  <a:pt x="184" y="72"/>
                </a:cubicBezTo>
                <a:cubicBezTo>
                  <a:pt x="198" y="70"/>
                  <a:pt x="264" y="66"/>
                  <a:pt x="288" y="56"/>
                </a:cubicBezTo>
                <a:cubicBezTo>
                  <a:pt x="323" y="41"/>
                  <a:pt x="354" y="25"/>
                  <a:pt x="392" y="16"/>
                </a:cubicBezTo>
                <a:cubicBezTo>
                  <a:pt x="453" y="25"/>
                  <a:pt x="578" y="29"/>
                  <a:pt x="632"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2" name="Oval 8"/>
          <p:cNvSpPr>
            <a:spLocks noChangeArrowheads="1"/>
          </p:cNvSpPr>
          <p:nvPr/>
        </p:nvSpPr>
        <p:spPr bwMode="auto">
          <a:xfrm>
            <a:off x="6400800" y="25146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3" name="Line 9"/>
          <p:cNvSpPr>
            <a:spLocks noChangeShapeType="1"/>
          </p:cNvSpPr>
          <p:nvPr/>
        </p:nvSpPr>
        <p:spPr bwMode="auto">
          <a:xfrm>
            <a:off x="6400800" y="2628900"/>
            <a:ext cx="0" cy="3200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4" name="Line 10"/>
          <p:cNvSpPr>
            <a:spLocks noChangeShapeType="1"/>
          </p:cNvSpPr>
          <p:nvPr/>
        </p:nvSpPr>
        <p:spPr bwMode="auto">
          <a:xfrm>
            <a:off x="7391400" y="26289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5" name="Oval 11"/>
          <p:cNvSpPr>
            <a:spLocks noChangeArrowheads="1"/>
          </p:cNvSpPr>
          <p:nvPr/>
        </p:nvSpPr>
        <p:spPr bwMode="auto">
          <a:xfrm>
            <a:off x="6400800" y="5753100"/>
            <a:ext cx="990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srgbClr val="000000"/>
              </a:solidFill>
              <a:latin typeface="Arial" charset="0"/>
            </a:endParaRPr>
          </a:p>
        </p:txBody>
      </p:sp>
      <p:sp>
        <p:nvSpPr>
          <p:cNvPr id="103436" name="Freeform 12"/>
          <p:cNvSpPr>
            <a:spLocks/>
          </p:cNvSpPr>
          <p:nvPr/>
        </p:nvSpPr>
        <p:spPr bwMode="auto">
          <a:xfrm>
            <a:off x="6400800" y="5410200"/>
            <a:ext cx="1003300" cy="114300"/>
          </a:xfrm>
          <a:custGeom>
            <a:avLst/>
            <a:gdLst>
              <a:gd name="T0" fmla="*/ 0 w 632"/>
              <a:gd name="T1" fmla="*/ 0 h 72"/>
              <a:gd name="T2" fmla="*/ 2147483646 w 632"/>
              <a:gd name="T3" fmla="*/ 2147483646 h 72"/>
              <a:gd name="T4" fmla="*/ 2147483646 w 632"/>
              <a:gd name="T5" fmla="*/ 2147483646 h 72"/>
              <a:gd name="T6" fmla="*/ 2147483646 w 632"/>
              <a:gd name="T7" fmla="*/ 2147483646 h 72"/>
              <a:gd name="T8" fmla="*/ 2147483646 w 632"/>
              <a:gd name="T9" fmla="*/ 2147483646 h 72"/>
              <a:gd name="T10" fmla="*/ 2147483646 w 632"/>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72">
                <a:moveTo>
                  <a:pt x="0" y="0"/>
                </a:moveTo>
                <a:cubicBezTo>
                  <a:pt x="31" y="10"/>
                  <a:pt x="43" y="34"/>
                  <a:pt x="72" y="48"/>
                </a:cubicBezTo>
                <a:cubicBezTo>
                  <a:pt x="106" y="65"/>
                  <a:pt x="148" y="63"/>
                  <a:pt x="184" y="72"/>
                </a:cubicBezTo>
                <a:cubicBezTo>
                  <a:pt x="198" y="70"/>
                  <a:pt x="264" y="66"/>
                  <a:pt x="288" y="56"/>
                </a:cubicBezTo>
                <a:cubicBezTo>
                  <a:pt x="323" y="41"/>
                  <a:pt x="354" y="25"/>
                  <a:pt x="392" y="16"/>
                </a:cubicBezTo>
                <a:cubicBezTo>
                  <a:pt x="453" y="25"/>
                  <a:pt x="578" y="29"/>
                  <a:pt x="632" y="5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7" name="Text Box 13"/>
          <p:cNvSpPr txBox="1">
            <a:spLocks noChangeArrowheads="1"/>
          </p:cNvSpPr>
          <p:nvPr/>
        </p:nvSpPr>
        <p:spPr bwMode="auto">
          <a:xfrm>
            <a:off x="3429000" y="54102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solidFill>
                  <a:srgbClr val="000000"/>
                </a:solidFill>
                <a:latin typeface="Arial" charset="0"/>
              </a:rPr>
              <a:t>H</a:t>
            </a:r>
            <a:r>
              <a:rPr lang="en-US" altLang="en-US" sz="1800" b="1" baseline="-25000" dirty="0">
                <a:solidFill>
                  <a:srgbClr val="000000"/>
                </a:solidFill>
                <a:latin typeface="Arial" charset="0"/>
              </a:rPr>
              <a:t>2</a:t>
            </a:r>
            <a:r>
              <a:rPr lang="en-US" altLang="en-US" sz="1800" b="1" dirty="0">
                <a:solidFill>
                  <a:srgbClr val="000000"/>
                </a:solidFill>
                <a:latin typeface="Arial" charset="0"/>
              </a:rPr>
              <a:t>O</a:t>
            </a:r>
            <a:r>
              <a:rPr lang="en-US" altLang="en-US" sz="1800" b="1" baseline="-25000" dirty="0">
                <a:solidFill>
                  <a:srgbClr val="000000"/>
                </a:solidFill>
                <a:latin typeface="Arial" charset="0"/>
              </a:rPr>
              <a:t>2</a:t>
            </a:r>
            <a:r>
              <a:rPr lang="en-US" altLang="en-US" sz="1800" b="1" dirty="0">
                <a:solidFill>
                  <a:srgbClr val="000000"/>
                </a:solidFill>
                <a:latin typeface="Arial" charset="0"/>
              </a:rPr>
              <a:t> solution</a:t>
            </a:r>
          </a:p>
        </p:txBody>
      </p:sp>
      <p:sp>
        <p:nvSpPr>
          <p:cNvPr id="103438" name="Line 14"/>
          <p:cNvSpPr>
            <a:spLocks noChangeShapeType="1"/>
          </p:cNvSpPr>
          <p:nvPr/>
        </p:nvSpPr>
        <p:spPr bwMode="auto">
          <a:xfrm flipH="1" flipV="1">
            <a:off x="2133600" y="5562600"/>
            <a:ext cx="1524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9" name="Line 15"/>
          <p:cNvSpPr>
            <a:spLocks noChangeShapeType="1"/>
          </p:cNvSpPr>
          <p:nvPr/>
        </p:nvSpPr>
        <p:spPr bwMode="auto">
          <a:xfrm flipV="1">
            <a:off x="4495800" y="5638800"/>
            <a:ext cx="2057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0" name="Text Box 16"/>
          <p:cNvSpPr txBox="1">
            <a:spLocks noChangeArrowheads="1"/>
          </p:cNvSpPr>
          <p:nvPr/>
        </p:nvSpPr>
        <p:spPr bwMode="auto">
          <a:xfrm>
            <a:off x="7543800" y="5334000"/>
            <a:ext cx="1143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Arial" charset="0"/>
              </a:rPr>
              <a:t>+ KI</a:t>
            </a:r>
          </a:p>
          <a:p>
            <a:pPr eaLnBrk="1" hangingPunct="1">
              <a:spcBef>
                <a:spcPct val="50000"/>
              </a:spcBef>
              <a:buFontTx/>
              <a:buNone/>
            </a:pPr>
            <a:r>
              <a:rPr lang="en-US" altLang="en-US" sz="1800">
                <a:solidFill>
                  <a:srgbClr val="FF0000"/>
                </a:solidFill>
                <a:latin typeface="Arial" charset="0"/>
              </a:rPr>
              <a:t>Catalyst</a:t>
            </a:r>
          </a:p>
        </p:txBody>
      </p:sp>
      <p:sp>
        <p:nvSpPr>
          <p:cNvPr id="103441" name="Line 18"/>
          <p:cNvSpPr>
            <a:spLocks noChangeShapeType="1"/>
          </p:cNvSpPr>
          <p:nvPr/>
        </p:nvSpPr>
        <p:spPr bwMode="auto">
          <a:xfrm flipH="1" flipV="1">
            <a:off x="6553199" y="1981200"/>
            <a:ext cx="172105" cy="3543300"/>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2" name="Line 19"/>
          <p:cNvSpPr>
            <a:spLocks noChangeShapeType="1"/>
          </p:cNvSpPr>
          <p:nvPr/>
        </p:nvSpPr>
        <p:spPr bwMode="auto">
          <a:xfrm flipV="1">
            <a:off x="6781799" y="1971818"/>
            <a:ext cx="248305" cy="366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3" name="Line 20"/>
          <p:cNvSpPr>
            <a:spLocks noChangeShapeType="1"/>
          </p:cNvSpPr>
          <p:nvPr/>
        </p:nvSpPr>
        <p:spPr bwMode="auto">
          <a:xfrm flipH="1" flipV="1">
            <a:off x="6858000" y="2057400"/>
            <a:ext cx="76200" cy="3733800"/>
          </a:xfrm>
          <a:prstGeom prst="line">
            <a:avLst/>
          </a:prstGeom>
          <a:noFill/>
          <a:ln w="1905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4" name="Line 21"/>
          <p:cNvSpPr>
            <a:spLocks noChangeShapeType="1"/>
          </p:cNvSpPr>
          <p:nvPr/>
        </p:nvSpPr>
        <p:spPr bwMode="auto">
          <a:xfrm flipV="1">
            <a:off x="7086600" y="2133600"/>
            <a:ext cx="285094" cy="38100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5" name="Line 22"/>
          <p:cNvSpPr>
            <a:spLocks noChangeShapeType="1"/>
          </p:cNvSpPr>
          <p:nvPr/>
        </p:nvSpPr>
        <p:spPr bwMode="auto">
          <a:xfrm flipH="1" flipV="1">
            <a:off x="6762094" y="1738878"/>
            <a:ext cx="476906" cy="3747522"/>
          </a:xfrm>
          <a:prstGeom prst="line">
            <a:avLst/>
          </a:prstGeom>
          <a:ln>
            <a:headEnd/>
            <a:tailEnd type="triangle" w="med" len="med"/>
          </a:ln>
        </p:spPr>
        <p:style>
          <a:lnRef idx="1">
            <a:schemeClr val="accent5"/>
          </a:lnRef>
          <a:fillRef idx="0">
            <a:schemeClr val="accent5"/>
          </a:fillRef>
          <a:effectRef idx="0">
            <a:schemeClr val="accent5"/>
          </a:effectRef>
          <a:fontRef idx="minor">
            <a:schemeClr val="tx1"/>
          </a:fontRef>
        </p:style>
        <p:txBody>
          <a:bodyPr/>
          <a:lstStyle/>
          <a:p>
            <a:endParaRPr lang="en-US"/>
          </a:p>
        </p:txBody>
      </p:sp>
      <p:sp>
        <p:nvSpPr>
          <p:cNvPr id="103446" name="Line 23"/>
          <p:cNvSpPr>
            <a:spLocks noChangeShapeType="1"/>
          </p:cNvSpPr>
          <p:nvPr/>
        </p:nvSpPr>
        <p:spPr bwMode="auto">
          <a:xfrm flipH="1" flipV="1">
            <a:off x="6685894" y="2005577"/>
            <a:ext cx="372457" cy="3909447"/>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7" name="Line 24"/>
          <p:cNvSpPr>
            <a:spLocks noChangeShapeType="1"/>
          </p:cNvSpPr>
          <p:nvPr/>
        </p:nvSpPr>
        <p:spPr bwMode="auto">
          <a:xfrm flipV="1">
            <a:off x="6629400" y="1981200"/>
            <a:ext cx="685800" cy="3429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8" name="Line 25"/>
          <p:cNvSpPr>
            <a:spLocks noChangeShapeType="1"/>
          </p:cNvSpPr>
          <p:nvPr/>
        </p:nvSpPr>
        <p:spPr bwMode="auto">
          <a:xfrm flipV="1">
            <a:off x="7010400" y="2209800"/>
            <a:ext cx="152400" cy="3505200"/>
          </a:xfrm>
          <a:prstGeom prst="line">
            <a:avLst/>
          </a:prstGeom>
          <a:noFill/>
          <a:ln w="190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9" name="Text Box 26"/>
          <p:cNvSpPr txBox="1">
            <a:spLocks noChangeArrowheads="1"/>
          </p:cNvSpPr>
          <p:nvPr/>
        </p:nvSpPr>
        <p:spPr bwMode="auto">
          <a:xfrm rot="450823">
            <a:off x="7696198" y="2057400"/>
            <a:ext cx="1371599" cy="954107"/>
          </a:xfrm>
          <a:prstGeom prst="rect">
            <a:avLst/>
          </a:prstGeom>
          <a:solidFill>
            <a:srgbClr val="FFFF66"/>
          </a:solidFill>
          <a:ln>
            <a:solidFill>
              <a:srgbClr val="FF0000"/>
            </a:solidFill>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800" b="1" dirty="0">
                <a:solidFill>
                  <a:srgbClr val="FF0000"/>
                </a:solidFill>
                <a:latin typeface="Arial" charset="0"/>
              </a:rPr>
              <a:t>LIKE WOW!</a:t>
            </a:r>
          </a:p>
        </p:txBody>
      </p:sp>
      <p:sp>
        <p:nvSpPr>
          <p:cNvPr id="103450" name="Text Box 27"/>
          <p:cNvSpPr txBox="1">
            <a:spLocks noChangeArrowheads="1"/>
          </p:cNvSpPr>
          <p:nvPr/>
        </p:nvSpPr>
        <p:spPr bwMode="auto">
          <a:xfrm rot="21242787">
            <a:off x="152400" y="2133600"/>
            <a:ext cx="1219200" cy="400110"/>
          </a:xfrm>
          <a:prstGeom prst="rect">
            <a:avLst/>
          </a:prstGeom>
          <a:solidFill>
            <a:schemeClr val="bg1">
              <a:lumMod val="85000"/>
            </a:schemeClr>
          </a:solidFill>
          <a:ln>
            <a:solidFill>
              <a:schemeClr val="tx1">
                <a:lumMod val="95000"/>
                <a:lumOff val="5000"/>
              </a:schemeClr>
            </a:solidFill>
          </a:ln>
          <a:effec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1" dirty="0">
                <a:solidFill>
                  <a:schemeClr val="bg1">
                    <a:lumMod val="50000"/>
                  </a:schemeClr>
                </a:solidFill>
                <a:latin typeface="Arial" charset="0"/>
              </a:rPr>
              <a:t>Meh</a:t>
            </a:r>
          </a:p>
        </p:txBody>
      </p:sp>
      <p:sp>
        <p:nvSpPr>
          <p:cNvPr id="103453" name="Text Box 30"/>
          <p:cNvSpPr txBox="1">
            <a:spLocks noChangeArrowheads="1"/>
          </p:cNvSpPr>
          <p:nvPr/>
        </p:nvSpPr>
        <p:spPr bwMode="auto">
          <a:xfrm>
            <a:off x="0" y="638175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400" dirty="0">
                <a:solidFill>
                  <a:srgbClr val="0000FF"/>
                </a:solidFill>
                <a:latin typeface="Bookman Old Style" pitchFamily="18" charset="0"/>
              </a:rPr>
              <a:t>Both reactions are exactly the same, except for speed.  </a:t>
            </a:r>
          </a:p>
        </p:txBody>
      </p:sp>
      <p:sp>
        <p:nvSpPr>
          <p:cNvPr id="2" name="Text Box 2">
            <a:extLst>
              <a:ext uri="{FF2B5EF4-FFF2-40B4-BE49-F238E27FC236}">
                <a16:creationId xmlns:a16="http://schemas.microsoft.com/office/drawing/2014/main" id="{B7072EF3-3AA7-6609-9E7A-916D4B7B1554}"/>
              </a:ext>
            </a:extLst>
          </p:cNvPr>
          <p:cNvSpPr txBox="1">
            <a:spLocks noChangeArrowheads="1"/>
          </p:cNvSpPr>
          <p:nvPr/>
        </p:nvSpPr>
        <p:spPr bwMode="auto">
          <a:xfrm>
            <a:off x="0" y="0"/>
            <a:ext cx="9144000" cy="1338828"/>
          </a:xfrm>
          <a:prstGeom prst="rect">
            <a:avLst/>
          </a:prstGeom>
          <a:solidFill>
            <a:srgbClr val="C5FFE2"/>
          </a:solidFill>
          <a:ln>
            <a:noFill/>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000000"/>
                </a:solidFill>
                <a:latin typeface="Arial" charset="0"/>
              </a:rPr>
              <a:t>65.  Draw this demo titled:  “Catalysts speed up the rate of a chemical reaction.”</a:t>
            </a:r>
          </a:p>
          <a:p>
            <a:pPr eaLnBrk="1" hangingPunct="1">
              <a:spcBef>
                <a:spcPct val="50000"/>
              </a:spcBef>
              <a:buFontTx/>
              <a:buNone/>
            </a:pPr>
            <a:endParaRPr lang="en-US" altLang="en-US" sz="1800" dirty="0">
              <a:solidFill>
                <a:srgbClr val="FF0000"/>
              </a:solidFill>
              <a:latin typeface="Arial" charset="0"/>
            </a:endParaRPr>
          </a:p>
          <a:p>
            <a:pPr eaLnBrk="1" hangingPunct="1">
              <a:spcBef>
                <a:spcPct val="50000"/>
              </a:spcBef>
              <a:buFontTx/>
              <a:buNone/>
            </a:pPr>
            <a:r>
              <a:rPr lang="en-US" altLang="en-US" sz="2400" dirty="0">
                <a:solidFill>
                  <a:srgbClr val="000000"/>
                </a:solidFill>
                <a:latin typeface="Comic Sans MS" pitchFamily="66" charset="0"/>
              </a:rPr>
              <a:t>   2H</a:t>
            </a:r>
            <a:r>
              <a:rPr lang="en-US" altLang="en-US" sz="2400" baseline="-25000" dirty="0">
                <a:solidFill>
                  <a:srgbClr val="000000"/>
                </a:solidFill>
                <a:latin typeface="Comic Sans MS" pitchFamily="66" charset="0"/>
              </a:rPr>
              <a:t>2</a:t>
            </a:r>
            <a:r>
              <a:rPr lang="en-US" altLang="en-US" sz="2400" dirty="0">
                <a:solidFill>
                  <a:srgbClr val="000000"/>
                </a:solidFill>
                <a:latin typeface="Comic Sans MS" pitchFamily="66" charset="0"/>
              </a:rPr>
              <a:t>O</a:t>
            </a:r>
            <a:r>
              <a:rPr lang="en-US" altLang="en-US" sz="1800" dirty="0">
                <a:solidFill>
                  <a:srgbClr val="000000"/>
                </a:solidFill>
                <a:latin typeface="Arial" charset="0"/>
              </a:rPr>
              <a:t>2</a:t>
            </a:r>
            <a:r>
              <a:rPr lang="en-US" altLang="en-US" sz="2400" dirty="0">
                <a:solidFill>
                  <a:srgbClr val="000000"/>
                </a:solidFill>
                <a:latin typeface="Comic Sans MS" pitchFamily="66" charset="0"/>
              </a:rPr>
              <a:t>                       2H</a:t>
            </a:r>
            <a:r>
              <a:rPr lang="en-US" altLang="en-US" sz="1800" dirty="0">
                <a:solidFill>
                  <a:srgbClr val="000000"/>
                </a:solidFill>
                <a:latin typeface="Arial" charset="0"/>
              </a:rPr>
              <a:t>2</a:t>
            </a:r>
            <a:r>
              <a:rPr lang="en-US" altLang="en-US" sz="2400" dirty="0">
                <a:solidFill>
                  <a:srgbClr val="000000"/>
                </a:solidFill>
                <a:latin typeface="Comic Sans MS" pitchFamily="66" charset="0"/>
              </a:rPr>
              <a:t>O  +  O</a:t>
            </a:r>
            <a:r>
              <a:rPr lang="en-US" altLang="en-US" sz="1800" dirty="0">
                <a:solidFill>
                  <a:srgbClr val="000000"/>
                </a:solidFill>
                <a:latin typeface="Arial" charset="0"/>
              </a:rPr>
              <a:t>2</a:t>
            </a:r>
            <a:r>
              <a:rPr lang="en-US" altLang="en-US" sz="2400" dirty="0">
                <a:solidFill>
                  <a:srgbClr val="000000"/>
                </a:solidFill>
                <a:latin typeface="Comic Sans MS" pitchFamily="66" charset="0"/>
              </a:rPr>
              <a:t>  +  ENERGY   (exothermic)</a:t>
            </a:r>
          </a:p>
        </p:txBody>
      </p:sp>
      <p:sp>
        <p:nvSpPr>
          <p:cNvPr id="3" name="Line 28">
            <a:extLst>
              <a:ext uri="{FF2B5EF4-FFF2-40B4-BE49-F238E27FC236}">
                <a16:creationId xmlns:a16="http://schemas.microsoft.com/office/drawing/2014/main" id="{BC3B2094-8B59-59C7-ED7F-E81618504230}"/>
              </a:ext>
            </a:extLst>
          </p:cNvPr>
          <p:cNvSpPr>
            <a:spLocks noChangeShapeType="1"/>
          </p:cNvSpPr>
          <p:nvPr/>
        </p:nvSpPr>
        <p:spPr bwMode="auto">
          <a:xfrm>
            <a:off x="1524000" y="1088727"/>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 Box 29">
            <a:extLst>
              <a:ext uri="{FF2B5EF4-FFF2-40B4-BE49-F238E27FC236}">
                <a16:creationId xmlns:a16="http://schemas.microsoft.com/office/drawing/2014/main" id="{F51F0162-0AE5-746E-186C-3E752D7D25ED}"/>
              </a:ext>
            </a:extLst>
          </p:cNvPr>
          <p:cNvSpPr txBox="1">
            <a:spLocks noChangeArrowheads="1"/>
          </p:cNvSpPr>
          <p:nvPr/>
        </p:nvSpPr>
        <p:spPr bwMode="auto">
          <a:xfrm>
            <a:off x="2133600" y="783927"/>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FF0000"/>
                </a:solidFill>
                <a:latin typeface="Times New Roman" panose="02020603050405020304" pitchFamily="18" charset="0"/>
                <a:cs typeface="Times New Roman" panose="02020603050405020304" pitchFamily="18" charset="0"/>
              </a:rPr>
              <a:t>KI</a:t>
            </a:r>
          </a:p>
        </p:txBody>
      </p:sp>
    </p:spTree>
    <p:extLst>
      <p:ext uri="{BB962C8B-B14F-4D97-AF65-F5344CB8AC3E}">
        <p14:creationId xmlns:p14="http://schemas.microsoft.com/office/powerpoint/2010/main" val="942626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subTitle" idx="1"/>
          </p:nvPr>
        </p:nvSpPr>
        <p:spPr>
          <a:xfrm>
            <a:off x="0" y="0"/>
            <a:ext cx="9144000" cy="5486400"/>
          </a:xfrm>
        </p:spPr>
        <p:txBody>
          <a:bodyPr/>
          <a:lstStyle/>
          <a:p>
            <a:pPr algn="l" eaLnBrk="1" hangingPunct="1"/>
            <a:r>
              <a:rPr lang="en-US" altLang="en-US" sz="5400" dirty="0"/>
              <a:t>Kinetics Class #4</a:t>
            </a:r>
          </a:p>
          <a:p>
            <a:pPr algn="l" eaLnBrk="1" hangingPunct="1"/>
            <a:endParaRPr lang="en-US" altLang="en-US" sz="5400" dirty="0">
              <a:latin typeface="Comic Sans MS" pitchFamily="66" charset="0"/>
            </a:endParaRPr>
          </a:p>
          <a:p>
            <a:pPr algn="l" eaLnBrk="1" hangingPunct="1"/>
            <a:r>
              <a:rPr lang="en-US" altLang="en-US" sz="4000" dirty="0">
                <a:latin typeface="Comic Sans MS" pitchFamily="66" charset="0"/>
              </a:rPr>
              <a:t>Objective: Describing chemical reactions that are in dynamic equilibrium; learning how to “push” them forward, or reverse using </a:t>
            </a:r>
            <a:br>
              <a:rPr lang="en-US" altLang="en-US" sz="4000" dirty="0">
                <a:latin typeface="Comic Sans MS" pitchFamily="66" charset="0"/>
              </a:rPr>
            </a:br>
            <a:r>
              <a:rPr lang="en-US" altLang="en-US" sz="4000" dirty="0" err="1">
                <a:latin typeface="Comic Sans MS" pitchFamily="66" charset="0"/>
              </a:rPr>
              <a:t>LeChatelier's</a:t>
            </a:r>
            <a:r>
              <a:rPr lang="en-US" altLang="en-US" sz="4000" dirty="0">
                <a:latin typeface="Comic Sans MS" pitchFamily="66" charset="0"/>
              </a:rPr>
              <a:t> Principle.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E39F2E-BFCA-406E-9FDE-1C8688EC7792}"/>
              </a:ext>
            </a:extLst>
          </p:cNvPr>
          <p:cNvSpPr txBox="1"/>
          <p:nvPr/>
        </p:nvSpPr>
        <p:spPr>
          <a:xfrm>
            <a:off x="0" y="11289"/>
            <a:ext cx="3886200" cy="4031873"/>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August 7, 1974</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Phillipe Petit decides it’s his day.</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 chooses to set up a high wire between the Twin Towers in NYC, and then to walk across this wire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for about an hour.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Here he is, warming up.  </a:t>
            </a:r>
          </a:p>
          <a:p>
            <a:endParaRPr lang="en-US" dirty="0"/>
          </a:p>
          <a:p>
            <a:endParaRPr lang="en-US" dirty="0"/>
          </a:p>
        </p:txBody>
      </p:sp>
      <p:pic>
        <p:nvPicPr>
          <p:cNvPr id="2054" name="Picture 6" descr="Philippe Petit">
            <a:extLst>
              <a:ext uri="{FF2B5EF4-FFF2-40B4-BE49-F238E27FC236}">
                <a16:creationId xmlns:a16="http://schemas.microsoft.com/office/drawing/2014/main" id="{4058AD72-10F4-4D88-8F0A-4896895BF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244" y="1600200"/>
            <a:ext cx="52578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1369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ilippe Petit">
            <a:extLst>
              <a:ext uri="{FF2B5EF4-FFF2-40B4-BE49-F238E27FC236}">
                <a16:creationId xmlns:a16="http://schemas.microsoft.com/office/drawing/2014/main" id="{84FDCC1C-4396-4924-B0F5-B801E6BB2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11289"/>
            <a:ext cx="5105400" cy="69041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E39F2E-BFCA-406E-9FDE-1C8688EC7792}"/>
              </a:ext>
            </a:extLst>
          </p:cNvPr>
          <p:cNvSpPr txBox="1"/>
          <p:nvPr/>
        </p:nvSpPr>
        <p:spPr>
          <a:xfrm>
            <a:off x="0" y="11289"/>
            <a:ext cx="3886200" cy="6063198"/>
          </a:xfrm>
          <a:prstGeom prst="rect">
            <a:avLst/>
          </a:prstGeom>
          <a:noFill/>
        </p:spPr>
        <p:txBody>
          <a:bodyPr wrap="square" rtlCol="0">
            <a:spAutoFit/>
          </a:bodyPr>
          <a:lstStyle/>
          <a:p>
            <a:endParaRPr lang="en-US" sz="2400" dirty="0"/>
          </a:p>
          <a:p>
            <a:r>
              <a:rPr lang="en-US" sz="2800" dirty="0">
                <a:latin typeface="Times New Roman" panose="02020603050405020304" pitchFamily="18" charset="0"/>
                <a:cs typeface="Times New Roman" panose="02020603050405020304" pitchFamily="18" charset="0"/>
              </a:rPr>
              <a:t>That little black smudge is him on the wire, between the two buildings.  </a:t>
            </a:r>
          </a:p>
          <a:p>
            <a:endParaRPr lang="en-US" sz="2800" dirty="0">
              <a:latin typeface="Times New Roman" panose="02020603050405020304" pitchFamily="18" charset="0"/>
              <a:cs typeface="Times New Roman" panose="02020603050405020304" pitchFamily="18" charset="0"/>
            </a:endParaRPr>
          </a:p>
          <a:p>
            <a:r>
              <a:rPr lang="en-US" sz="2800" dirty="0">
                <a:solidFill>
                  <a:srgbClr val="3333FF"/>
                </a:solidFill>
                <a:latin typeface="Times New Roman" panose="02020603050405020304" pitchFamily="18" charset="0"/>
                <a:cs typeface="Times New Roman" panose="02020603050405020304" pitchFamily="18" charset="0"/>
              </a:rPr>
              <a:t>I’ve been on the one to the left a bunch of times.  </a:t>
            </a:r>
            <a:br>
              <a:rPr lang="en-US" sz="2800" dirty="0">
                <a:solidFill>
                  <a:srgbClr val="3333FF"/>
                </a:solidFill>
                <a:latin typeface="Times New Roman" panose="02020603050405020304" pitchFamily="18" charset="0"/>
                <a:cs typeface="Times New Roman" panose="02020603050405020304" pitchFamily="18" charset="0"/>
              </a:rPr>
            </a:br>
            <a:r>
              <a:rPr lang="en-US" sz="2800" dirty="0">
                <a:solidFill>
                  <a:srgbClr val="3333FF"/>
                </a:solidFill>
                <a:latin typeface="Times New Roman" panose="02020603050405020304" pitchFamily="18" charset="0"/>
                <a:cs typeface="Times New Roman" panose="02020603050405020304" pitchFamily="18" charset="0"/>
              </a:rPr>
              <a:t>It was an amazing view.  </a:t>
            </a:r>
          </a:p>
          <a:p>
            <a:endParaRPr lang="en-US" sz="2800" dirty="0">
              <a:solidFill>
                <a:srgbClr val="3333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black specks on the ground are small clumps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of people walking to work.  </a:t>
            </a:r>
          </a:p>
        </p:txBody>
      </p:sp>
    </p:spTree>
    <p:extLst>
      <p:ext uri="{BB962C8B-B14F-4D97-AF65-F5344CB8AC3E}">
        <p14:creationId xmlns:p14="http://schemas.microsoft.com/office/powerpoint/2010/main" val="2232322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x-Philippe Petit pal blasts 'The Walk' | Page Six">
            <a:extLst>
              <a:ext uri="{FF2B5EF4-FFF2-40B4-BE49-F238E27FC236}">
                <a16:creationId xmlns:a16="http://schemas.microsoft.com/office/drawing/2014/main" id="{54173CAA-958B-43B2-860B-64C2D7742F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818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3A4C64-3E2F-36C6-FA48-7913D206C983}"/>
              </a:ext>
            </a:extLst>
          </p:cNvPr>
          <p:cNvSpPr txBox="1"/>
          <p:nvPr/>
        </p:nvSpPr>
        <p:spPr>
          <a:xfrm>
            <a:off x="0" y="-2829"/>
            <a:ext cx="9144000" cy="1815882"/>
          </a:xfrm>
          <a:prstGeom prst="rect">
            <a:avLst/>
          </a:prstGeom>
          <a:solidFill>
            <a:srgbClr val="FFFF66"/>
          </a:solid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Phillipe sat, and also </a:t>
            </a:r>
            <a:r>
              <a:rPr lang="en-US" sz="2800" dirty="0" err="1">
                <a:latin typeface="Times New Roman" panose="02020603050405020304" pitchFamily="18" charset="0"/>
                <a:cs typeface="Times New Roman" panose="02020603050405020304" pitchFamily="18" charset="0"/>
              </a:rPr>
              <a:t>layed</a:t>
            </a:r>
            <a:r>
              <a:rPr lang="en-US" sz="2800" dirty="0">
                <a:latin typeface="Times New Roman" panose="02020603050405020304" pitchFamily="18" charset="0"/>
                <a:cs typeface="Times New Roman" panose="02020603050405020304" pitchFamily="18" charset="0"/>
              </a:rPr>
              <a:t> down on the wire during his show.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Note, there is no net.  </a:t>
            </a:r>
          </a:p>
          <a:p>
            <a:pPr algn="ctr"/>
            <a:r>
              <a:rPr lang="en-US" sz="2800" dirty="0">
                <a:latin typeface="Times New Roman" panose="02020603050405020304" pitchFamily="18" charset="0"/>
                <a:cs typeface="Times New Roman" panose="02020603050405020304" pitchFamily="18" charset="0"/>
              </a:rPr>
              <a:t>He once said: </a:t>
            </a:r>
            <a:r>
              <a:rPr lang="en-US" sz="2800" b="0" i="0" dirty="0">
                <a:solidFill>
                  <a:srgbClr val="181818"/>
                </a:solidFill>
                <a:effectLst/>
                <a:latin typeface="Times New Roman" panose="02020603050405020304" pitchFamily="18" charset="0"/>
                <a:cs typeface="Times New Roman" panose="02020603050405020304" pitchFamily="18" charset="0"/>
              </a:rPr>
              <a:t> “I see three oranges, and I have to juggle. </a:t>
            </a:r>
            <a:br>
              <a:rPr lang="en-US" sz="2800" b="0" i="0" dirty="0">
                <a:solidFill>
                  <a:srgbClr val="181818"/>
                </a:solidFill>
                <a:effectLst/>
                <a:latin typeface="Times New Roman" panose="02020603050405020304" pitchFamily="18" charset="0"/>
                <a:cs typeface="Times New Roman" panose="02020603050405020304" pitchFamily="18" charset="0"/>
              </a:rPr>
            </a:br>
            <a:r>
              <a:rPr lang="en-US" sz="2800" b="0" i="0" dirty="0">
                <a:solidFill>
                  <a:srgbClr val="181818"/>
                </a:solidFill>
                <a:effectLst/>
                <a:latin typeface="Times New Roman" panose="02020603050405020304" pitchFamily="18" charset="0"/>
                <a:cs typeface="Times New Roman" panose="02020603050405020304" pitchFamily="18" charset="0"/>
              </a:rPr>
              <a:t>I see two towers, and I have to walk.”</a:t>
            </a:r>
            <a:endParaRPr lang="en-US" sz="2800" dirty="0">
              <a:latin typeface="Times New Roman" panose="02020603050405020304" pitchFamily="18" charset="0"/>
              <a:cs typeface="Times New Roman" panose="02020603050405020304" pitchFamily="18" charset="0"/>
            </a:endParaRPr>
          </a:p>
        </p:txBody>
      </p:sp>
      <p:pic>
        <p:nvPicPr>
          <p:cNvPr id="6148" name="Picture 4">
            <a:extLst>
              <a:ext uri="{FF2B5EF4-FFF2-40B4-BE49-F238E27FC236}">
                <a16:creationId xmlns:a16="http://schemas.microsoft.com/office/drawing/2014/main" id="{FDEDA3E0-7508-F0A2-590F-6474DFFC87C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813053"/>
            <a:ext cx="9144000" cy="503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1102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6F83AD-7AA5-4BB9-94E0-95C8E165CC3F}"/>
              </a:ext>
            </a:extLst>
          </p:cNvPr>
          <p:cNvSpPr txBox="1"/>
          <p:nvPr/>
        </p:nvSpPr>
        <p:spPr>
          <a:xfrm>
            <a:off x="0" y="0"/>
            <a:ext cx="9144000" cy="6771084"/>
          </a:xfrm>
          <a:prstGeom prst="rect">
            <a:avLst/>
          </a:prstGeom>
          <a:noFill/>
        </p:spPr>
        <p:txBody>
          <a:bodyPr wrap="square" rtlCol="0">
            <a:spAutoFit/>
          </a:bodyPr>
          <a:lstStyle/>
          <a:p>
            <a:r>
              <a:rPr lang="en-US" sz="3200" dirty="0">
                <a:solidFill>
                  <a:srgbClr val="4D5156"/>
                </a:solidFill>
                <a:latin typeface="Times New Roman" panose="02020603050405020304" pitchFamily="18" charset="0"/>
                <a:cs typeface="Times New Roman" panose="02020603050405020304" pitchFamily="18" charset="0"/>
              </a:rPr>
              <a:t>M</a:t>
            </a:r>
            <a:r>
              <a:rPr lang="en-US" sz="3200" b="0" i="0" dirty="0">
                <a:solidFill>
                  <a:srgbClr val="4D5156"/>
                </a:solidFill>
                <a:effectLst/>
                <a:latin typeface="Times New Roman" panose="02020603050405020304" pitchFamily="18" charset="0"/>
                <a:cs typeface="Times New Roman" panose="02020603050405020304" pitchFamily="18" charset="0"/>
              </a:rPr>
              <a:t>onsieur</a:t>
            </a:r>
            <a:r>
              <a:rPr lang="en-US" sz="3200" dirty="0">
                <a:latin typeface="Times New Roman" panose="02020603050405020304" pitchFamily="18" charset="0"/>
                <a:cs typeface="Times New Roman" panose="02020603050405020304" pitchFamily="18" charset="0"/>
              </a:rPr>
              <a:t> Petit, is arrested for trespassing and disorderly conduct.  </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endParaRPr lang="en-US" sz="9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Charges were dropped after he promised a judge that he’d teach kids to walk a wire in Central Park.</a:t>
            </a:r>
          </a:p>
        </p:txBody>
      </p:sp>
      <p:pic>
        <p:nvPicPr>
          <p:cNvPr id="7170" name="Picture 2">
            <a:extLst>
              <a:ext uri="{FF2B5EF4-FFF2-40B4-BE49-F238E27FC236}">
                <a16:creationId xmlns:a16="http://schemas.microsoft.com/office/drawing/2014/main" id="{5A803A06-6092-97C4-85C4-C3CCA0E33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0408"/>
            <a:ext cx="5791200" cy="443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687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D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7C7FF1-2DCF-438E-A495-4FF3FBF865CA}"/>
              </a:ext>
            </a:extLst>
          </p:cNvPr>
          <p:cNvSpPr txBox="1"/>
          <p:nvPr/>
        </p:nvSpPr>
        <p:spPr>
          <a:xfrm>
            <a:off x="0" y="1"/>
            <a:ext cx="9163756" cy="477053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some ways, a dynamic equilibrium is what Phillipe Petit was in while on that wire.  No matter the stresses, he could not FALL OFF that wire.</a:t>
            </a:r>
          </a:p>
          <a:p>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Winds from the helicopters blew against him, so he twisted and adjusted his long pole, to keep his balance.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 matter the stress, wind from the left, less wind from the right, whatever, he bent and did what ever was needed to stay alive.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 had to accommodate all stress and change is stance, and get into a new balance, he kept his equilibrium.   </a:t>
            </a:r>
          </a:p>
        </p:txBody>
      </p:sp>
      <p:pic>
        <p:nvPicPr>
          <p:cNvPr id="8194" name="Picture 2" descr="Stickman man runs on a thin wire. Tightrope walker balancing. Flat vector  silhouette sig. Stick figure man walking on a highliner to home or work.  Stock Vector | Adobe Stock">
            <a:extLst>
              <a:ext uri="{FF2B5EF4-FFF2-40B4-BE49-F238E27FC236}">
                <a16:creationId xmlns:a16="http://schemas.microsoft.com/office/drawing/2014/main" id="{218171AF-42CD-CB0F-E5AA-7E0E88E36619}"/>
              </a:ext>
            </a:extLst>
          </p:cNvPr>
          <p:cNvPicPr>
            <a:picLocks noChangeAspect="1" noChangeArrowheads="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5000" r="4167"/>
          <a:stretch/>
        </p:blipFill>
        <p:spPr bwMode="auto">
          <a:xfrm rot="349909">
            <a:off x="5638800" y="4876800"/>
            <a:ext cx="2933700" cy="1508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ickman man runs on a thin wire. Tightrope walker balancing. Flat vector  silhouette sig. Stick figure man walking on a highliner to home or work.  Stock Vector | Adobe Stock">
            <a:extLst>
              <a:ext uri="{FF2B5EF4-FFF2-40B4-BE49-F238E27FC236}">
                <a16:creationId xmlns:a16="http://schemas.microsoft.com/office/drawing/2014/main" id="{BBC262EE-D8AC-94D2-F5FC-9E0CBD6C0F68}"/>
              </a:ext>
            </a:extLst>
          </p:cNvPr>
          <p:cNvPicPr>
            <a:picLocks noChangeAspect="1" noChangeArrowheads="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5000" r="4167"/>
          <a:stretch/>
        </p:blipFill>
        <p:spPr bwMode="auto">
          <a:xfrm rot="21377707" flipH="1">
            <a:off x="457200" y="4876800"/>
            <a:ext cx="2933700" cy="150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0" y="0"/>
            <a:ext cx="9144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One of the simplest reactions we know is the combustion of methane.  </a:t>
            </a:r>
          </a:p>
          <a:p>
            <a:pPr eaLnBrk="1" hangingPunct="1">
              <a:spcBef>
                <a:spcPct val="0"/>
              </a:spcBef>
              <a:buFontTx/>
              <a:buNone/>
            </a:pPr>
            <a:endParaRPr lang="en-US" altLang="en-US" sz="1800" dirty="0"/>
          </a:p>
          <a:p>
            <a:pPr algn="ctr" eaLnBrk="1" hangingPunct="1">
              <a:spcBef>
                <a:spcPct val="0"/>
              </a:spcBef>
              <a:buFontTx/>
              <a:buNone/>
            </a:pPr>
            <a:r>
              <a:rPr lang="en-US" altLang="en-US" sz="3600" dirty="0">
                <a:latin typeface="Times New Roman" pitchFamily="18" charset="0"/>
                <a:cs typeface="Times New Roman" pitchFamily="18" charset="0"/>
              </a:rPr>
              <a:t>CH</a:t>
            </a:r>
            <a:r>
              <a:rPr lang="en-US" altLang="en-US" sz="3600" baseline="-25000" dirty="0">
                <a:latin typeface="Times New Roman" pitchFamily="18" charset="0"/>
                <a:cs typeface="Times New Roman" pitchFamily="18" charset="0"/>
              </a:rPr>
              <a:t>4(G)</a:t>
            </a:r>
            <a:r>
              <a:rPr lang="en-US" altLang="en-US" sz="3600" dirty="0">
                <a:latin typeface="Times New Roman" pitchFamily="18" charset="0"/>
                <a:cs typeface="Times New Roman" pitchFamily="18" charset="0"/>
              </a:rPr>
              <a:t> + 2O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2H</a:t>
            </a:r>
            <a:r>
              <a:rPr lang="en-US" altLang="en-US" sz="3600" baseline="-25000" dirty="0">
                <a:latin typeface="Times New Roman" pitchFamily="18" charset="0"/>
                <a:cs typeface="Times New Roman" pitchFamily="18" charset="0"/>
              </a:rPr>
              <a:t>2</a:t>
            </a:r>
            <a:r>
              <a:rPr lang="en-US" altLang="en-US" sz="3600" dirty="0">
                <a:latin typeface="Times New Roman" pitchFamily="18" charset="0"/>
                <a:cs typeface="Times New Roman" pitchFamily="18" charset="0"/>
              </a:rPr>
              <a:t>O</a:t>
            </a:r>
            <a:r>
              <a:rPr lang="en-US" altLang="en-US" sz="3600" baseline="-25000" dirty="0">
                <a:latin typeface="Times New Roman" pitchFamily="18" charset="0"/>
                <a:cs typeface="Times New Roman" pitchFamily="18" charset="0"/>
              </a:rPr>
              <a:t>(G)</a:t>
            </a:r>
            <a:r>
              <a:rPr lang="en-US" altLang="en-US" sz="3600" dirty="0">
                <a:latin typeface="Times New Roman" pitchFamily="18" charset="0"/>
                <a:cs typeface="Times New Roman" pitchFamily="18" charset="0"/>
              </a:rPr>
              <a:t> + CO</a:t>
            </a:r>
            <a:r>
              <a:rPr lang="en-US" altLang="en-US" sz="3600" baseline="-25000" dirty="0">
                <a:latin typeface="Times New Roman" pitchFamily="18" charset="0"/>
                <a:cs typeface="Times New Roman" pitchFamily="18" charset="0"/>
              </a:rPr>
              <a:t>2(G)</a:t>
            </a:r>
            <a:r>
              <a:rPr lang="en-US" altLang="en-US" sz="3600" dirty="0">
                <a:latin typeface="Times New Roman" pitchFamily="18" charset="0"/>
                <a:cs typeface="Times New Roman" pitchFamily="18" charset="0"/>
              </a:rPr>
              <a:t>  + energy</a:t>
            </a:r>
          </a:p>
          <a:p>
            <a:pPr algn="ctr" eaLnBrk="1" hangingPunct="1">
              <a:spcBef>
                <a:spcPct val="0"/>
              </a:spcBef>
              <a:buFontTx/>
              <a:buNone/>
            </a:pPr>
            <a:endParaRPr lang="en-US" altLang="en-US" sz="3600" dirty="0">
              <a:latin typeface="Times New Roman" pitchFamily="18" charset="0"/>
              <a:cs typeface="Times New Roman" pitchFamily="18" charset="0"/>
            </a:endParaRPr>
          </a:p>
          <a:p>
            <a:pPr algn="ctr" eaLnBrk="1" hangingPunct="1">
              <a:spcBef>
                <a:spcPct val="0"/>
              </a:spcBef>
              <a:buFontTx/>
              <a:buNone/>
            </a:pPr>
            <a:r>
              <a:rPr lang="en-US" altLang="en-US" sz="2400" dirty="0">
                <a:latin typeface="Times New Roman" pitchFamily="18" charset="0"/>
                <a:cs typeface="Times New Roman" pitchFamily="18" charset="0"/>
              </a:rPr>
              <a:t>We know a lot about this reaction, let’s start naming things:</a:t>
            </a:r>
          </a:p>
          <a:p>
            <a:pPr algn="ctr" eaLnBrk="1" hangingPunct="1">
              <a:spcBef>
                <a:spcPct val="0"/>
              </a:spcBef>
              <a:buFontTx/>
              <a:buNone/>
            </a:pPr>
            <a:endParaRPr lang="en-US" altLang="en-US" sz="2800" dirty="0">
              <a:latin typeface="Times New Roman" pitchFamily="18" charset="0"/>
              <a:cs typeface="Times New Roman" pitchFamily="18" charset="0"/>
            </a:endParaRPr>
          </a:p>
          <a:p>
            <a:pPr eaLnBrk="1" hangingPunct="1">
              <a:spcBef>
                <a:spcPct val="0"/>
              </a:spcBef>
              <a:buNone/>
            </a:pPr>
            <a:r>
              <a:rPr lang="en-US" altLang="en-US" dirty="0">
                <a:solidFill>
                  <a:srgbClr val="3333FF"/>
                </a:solidFill>
                <a:latin typeface="Times New Roman" pitchFamily="18" charset="0"/>
                <a:cs typeface="Times New Roman" pitchFamily="18" charset="0"/>
              </a:rPr>
              <a:t>8.  This reaction is </a:t>
            </a:r>
            <a:r>
              <a:rPr lang="en-US" altLang="en-US" u="sng" dirty="0">
                <a:solidFill>
                  <a:srgbClr val="3333FF"/>
                </a:solidFill>
                <a:latin typeface="Times New Roman" pitchFamily="18" charset="0"/>
                <a:cs typeface="Times New Roman" pitchFamily="18" charset="0"/>
              </a:rPr>
              <a:t>COMBUSTION</a:t>
            </a:r>
            <a:br>
              <a:rPr lang="en-US" altLang="en-US" dirty="0">
                <a:solidFill>
                  <a:srgbClr val="3333FF"/>
                </a:solidFill>
                <a:latin typeface="Times New Roman" pitchFamily="18" charset="0"/>
                <a:cs typeface="Times New Roman" pitchFamily="18" charset="0"/>
              </a:rPr>
            </a:br>
            <a:br>
              <a:rPr lang="en-US" altLang="en-US" dirty="0">
                <a:solidFill>
                  <a:srgbClr val="3333FF"/>
                </a:solidFill>
                <a:latin typeface="Times New Roman" pitchFamily="18" charset="0"/>
                <a:cs typeface="Times New Roman" pitchFamily="18" charset="0"/>
              </a:rPr>
            </a:br>
            <a:r>
              <a:rPr lang="en-US" altLang="en-US" dirty="0">
                <a:solidFill>
                  <a:srgbClr val="3333FF"/>
                </a:solidFill>
                <a:latin typeface="Times New Roman" pitchFamily="18" charset="0"/>
                <a:cs typeface="Times New Roman" pitchFamily="18" charset="0"/>
              </a:rPr>
              <a:t>      </a:t>
            </a:r>
            <a:r>
              <a:rPr lang="en-US" altLang="en-US" dirty="0">
                <a:solidFill>
                  <a:srgbClr val="FF0000"/>
                </a:solidFill>
                <a:latin typeface="Times New Roman" pitchFamily="18" charset="0"/>
                <a:cs typeface="Times New Roman" pitchFamily="18" charset="0"/>
              </a:rPr>
              <a:t>It’s </a:t>
            </a:r>
            <a:r>
              <a:rPr lang="en-US" altLang="en-US" u="sng" dirty="0">
                <a:solidFill>
                  <a:srgbClr val="FF0000"/>
                </a:solidFill>
                <a:latin typeface="Times New Roman" pitchFamily="18" charset="0"/>
                <a:cs typeface="Times New Roman" pitchFamily="18" charset="0"/>
              </a:rPr>
              <a:t>EXOTHERMIC</a:t>
            </a:r>
            <a:r>
              <a:rPr lang="en-US" altLang="en-US" dirty="0">
                <a:solidFill>
                  <a:srgbClr val="FF0000"/>
                </a:solidFill>
                <a:latin typeface="Times New Roman" pitchFamily="18" charset="0"/>
                <a:cs typeface="Times New Roman" pitchFamily="18" charset="0"/>
              </a:rPr>
              <a:t>, the heat is a </a:t>
            </a:r>
            <a:r>
              <a:rPr lang="en-US" altLang="en-US" u="sng" dirty="0">
                <a:solidFill>
                  <a:srgbClr val="FF0000"/>
                </a:solidFill>
                <a:latin typeface="Times New Roman" pitchFamily="18" charset="0"/>
                <a:cs typeface="Times New Roman" pitchFamily="18" charset="0"/>
              </a:rPr>
              <a:t>PRODUCT</a:t>
            </a:r>
            <a:br>
              <a:rPr lang="en-US" altLang="en-US" sz="2800" dirty="0">
                <a:solidFill>
                  <a:srgbClr val="FF0000"/>
                </a:solidFill>
                <a:latin typeface="Times New Roman" pitchFamily="18" charset="0"/>
                <a:cs typeface="Times New Roman" pitchFamily="18" charset="0"/>
              </a:rPr>
            </a:br>
            <a:endParaRPr lang="en-US"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82098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0" y="20389"/>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66.  </a:t>
            </a:r>
            <a:r>
              <a:rPr lang="en-US" altLang="en-US" sz="2400" u="sng" dirty="0">
                <a:solidFill>
                  <a:srgbClr val="000000"/>
                </a:solidFill>
                <a:latin typeface="Times New Roman" panose="02020603050405020304" pitchFamily="18" charset="0"/>
                <a:cs typeface="Times New Roman" panose="02020603050405020304" pitchFamily="18" charset="0"/>
              </a:rPr>
              <a:t>Most chemical reactions are “one way</a:t>
            </a:r>
            <a:r>
              <a:rPr lang="en-US" altLang="en-US" sz="2400" dirty="0">
                <a:solidFill>
                  <a:srgbClr val="000000"/>
                </a:solidFill>
                <a:latin typeface="Times New Roman" panose="02020603050405020304" pitchFamily="18" charset="0"/>
                <a:cs typeface="Times New Roman" panose="02020603050405020304" pitchFamily="18" charset="0"/>
              </a:rPr>
              <a:t>”, meaning that once they happen, they are done.  Spontaneous reversals in chemistry are not common, because most reactions are without enough energy to go the other way.</a:t>
            </a:r>
          </a:p>
          <a:p>
            <a:pPr eaLnBrk="1" hangingPunct="1">
              <a:spcBef>
                <a:spcPct val="50000"/>
              </a:spcBef>
              <a:buFontTx/>
              <a:buNone/>
            </a:pPr>
            <a:r>
              <a:rPr lang="en-US" altLang="en-US" sz="2800" b="1" dirty="0">
                <a:solidFill>
                  <a:srgbClr val="3333FF"/>
                </a:solidFill>
                <a:latin typeface="Times New Roman" panose="02020603050405020304" pitchFamily="18" charset="0"/>
                <a:cs typeface="Times New Roman" panose="02020603050405020304" pitchFamily="18" charset="0"/>
              </a:rPr>
              <a:t>67.  Some reactions are reversible because their energy</a:t>
            </a:r>
            <a:br>
              <a:rPr lang="en-US" altLang="en-US" sz="2800" b="1" dirty="0">
                <a:solidFill>
                  <a:srgbClr val="3333FF"/>
                </a:solidFill>
                <a:latin typeface="Times New Roman" panose="02020603050405020304" pitchFamily="18" charset="0"/>
                <a:cs typeface="Times New Roman" panose="02020603050405020304" pitchFamily="18" charset="0"/>
              </a:rPr>
            </a:br>
            <a:r>
              <a:rPr lang="en-US" altLang="en-US" sz="2800" b="1" dirty="0">
                <a:solidFill>
                  <a:srgbClr val="3333FF"/>
                </a:solidFill>
                <a:latin typeface="Times New Roman" panose="02020603050405020304" pitchFamily="18" charset="0"/>
                <a:cs typeface="Times New Roman" panose="02020603050405020304" pitchFamily="18" charset="0"/>
              </a:rPr>
              <a:t>       requirements are much </a:t>
            </a:r>
            <a:r>
              <a:rPr lang="en-US" altLang="en-US" sz="2800" b="1" u="sng" dirty="0">
                <a:solidFill>
                  <a:srgbClr val="3333FF"/>
                </a:solidFill>
                <a:latin typeface="Times New Roman" panose="02020603050405020304" pitchFamily="18" charset="0"/>
                <a:cs typeface="Times New Roman" panose="02020603050405020304" pitchFamily="18" charset="0"/>
              </a:rPr>
              <a:t>LOWER</a:t>
            </a:r>
            <a:r>
              <a:rPr lang="en-US" altLang="en-US" sz="2800" b="1" dirty="0">
                <a:solidFill>
                  <a:srgbClr val="3333FF"/>
                </a:solidFill>
                <a:latin typeface="Times New Roman" panose="02020603050405020304" pitchFamily="18" charset="0"/>
                <a:cs typeface="Times New Roman" panose="02020603050405020304" pitchFamily="18" charset="0"/>
              </a:rPr>
              <a:t> in both directions.    </a:t>
            </a:r>
            <a:br>
              <a:rPr lang="en-US" altLang="en-US" sz="2800" b="1" dirty="0">
                <a:solidFill>
                  <a:srgbClr val="3333FF"/>
                </a:solidFill>
                <a:latin typeface="Times New Roman" panose="02020603050405020304" pitchFamily="18" charset="0"/>
                <a:cs typeface="Times New Roman" panose="02020603050405020304" pitchFamily="18" charset="0"/>
              </a:rPr>
            </a:br>
            <a:endParaRPr lang="en-US" altLang="en-US" sz="2800" b="1" dirty="0">
              <a:solidFill>
                <a:srgbClr val="3333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68.  The ∆H is very low in BOTH directions.  </a:t>
            </a: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2000" dirty="0">
                <a:solidFill>
                  <a:srgbClr val="000000"/>
                </a:solidFill>
                <a:latin typeface="Times New Roman" panose="02020603050405020304" pitchFamily="18" charset="0"/>
                <a:cs typeface="Times New Roman" panose="02020603050405020304" pitchFamily="18" charset="0"/>
              </a:rPr>
              <a:t>69.  One of the most important chemical reactions that is reversible, is the simultaneous</a:t>
            </a:r>
            <a:br>
              <a:rPr lang="en-US" altLang="en-US" sz="2000" dirty="0">
                <a:solidFill>
                  <a:srgbClr val="000000"/>
                </a:solidFill>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       synthesis and decomposition of ammonia shown below…</a:t>
            </a:r>
            <a:br>
              <a:rPr lang="en-US" altLang="en-US" sz="2000" dirty="0">
                <a:solidFill>
                  <a:srgbClr val="000000"/>
                </a:solidFill>
                <a:latin typeface="Times New Roman" panose="02020603050405020304" pitchFamily="18" charset="0"/>
                <a:cs typeface="Times New Roman" panose="02020603050405020304" pitchFamily="18" charset="0"/>
              </a:rPr>
            </a:br>
            <a:endParaRPr lang="en-US" altLang="en-US" sz="1800" dirty="0">
              <a:solidFill>
                <a:srgbClr val="000000"/>
              </a:solidFill>
            </a:endParaRPr>
          </a:p>
          <a:p>
            <a:pPr algn="ctr" eaLnBrk="1" hangingPunct="1">
              <a:spcBef>
                <a:spcPct val="50000"/>
              </a:spcBef>
              <a:buFontTx/>
              <a:buNone/>
            </a:pPr>
            <a:r>
              <a:rPr lang="en-US" altLang="en-US" sz="4800" dirty="0">
                <a:solidFill>
                  <a:srgbClr val="003300"/>
                </a:solidFill>
                <a:latin typeface="Times New Roman" panose="02020603050405020304" pitchFamily="18" charset="0"/>
                <a:cs typeface="Times New Roman" panose="02020603050405020304" pitchFamily="18" charset="0"/>
              </a:rPr>
              <a:t>N</a:t>
            </a:r>
            <a:r>
              <a:rPr lang="en-US" altLang="en-US" sz="4800" baseline="-25000" dirty="0">
                <a:solidFill>
                  <a:srgbClr val="003300"/>
                </a:solidFill>
                <a:latin typeface="Times New Roman" panose="02020603050405020304" pitchFamily="18" charset="0"/>
                <a:cs typeface="Times New Roman" panose="02020603050405020304" pitchFamily="18" charset="0"/>
              </a:rPr>
              <a:t>2(G)</a:t>
            </a:r>
            <a:r>
              <a:rPr lang="en-US" altLang="en-US" sz="4800" dirty="0">
                <a:solidFill>
                  <a:srgbClr val="003300"/>
                </a:solidFill>
                <a:latin typeface="Times New Roman" panose="02020603050405020304" pitchFamily="18" charset="0"/>
                <a:cs typeface="Times New Roman" panose="02020603050405020304" pitchFamily="18" charset="0"/>
              </a:rPr>
              <a:t> + 3H</a:t>
            </a:r>
            <a:r>
              <a:rPr lang="en-US" altLang="en-US" sz="4800" baseline="-25000" dirty="0">
                <a:solidFill>
                  <a:srgbClr val="003300"/>
                </a:solidFill>
                <a:latin typeface="Times New Roman" panose="02020603050405020304" pitchFamily="18" charset="0"/>
                <a:cs typeface="Times New Roman" panose="02020603050405020304" pitchFamily="18" charset="0"/>
              </a:rPr>
              <a:t>2(G)  </a:t>
            </a:r>
            <a:r>
              <a:rPr lang="en-US" sz="4800" i="0" dirty="0">
                <a:solidFill>
                  <a:srgbClr val="4D5156"/>
                </a:solidFill>
                <a:effectLst/>
                <a:latin typeface="Times New Roman" panose="02020603050405020304" pitchFamily="18" charset="0"/>
                <a:cs typeface="Times New Roman" panose="02020603050405020304" pitchFamily="18" charset="0"/>
              </a:rPr>
              <a:t>⇌</a:t>
            </a:r>
            <a:r>
              <a:rPr lang="en-US" altLang="en-US" sz="4800" dirty="0">
                <a:solidFill>
                  <a:srgbClr val="003300"/>
                </a:solidFill>
                <a:latin typeface="Times New Roman" panose="02020603050405020304" pitchFamily="18" charset="0"/>
                <a:cs typeface="Times New Roman" panose="02020603050405020304" pitchFamily="18" charset="0"/>
              </a:rPr>
              <a:t>  2NH</a:t>
            </a:r>
            <a:r>
              <a:rPr lang="en-US" altLang="en-US" sz="4800" baseline="-25000" dirty="0">
                <a:solidFill>
                  <a:srgbClr val="003300"/>
                </a:solidFill>
                <a:latin typeface="Times New Roman" panose="02020603050405020304" pitchFamily="18" charset="0"/>
                <a:cs typeface="Times New Roman" panose="02020603050405020304" pitchFamily="18" charset="0"/>
              </a:rPr>
              <a:t>3(G) </a:t>
            </a:r>
            <a:r>
              <a:rPr lang="en-US" altLang="en-US" sz="4800" dirty="0">
                <a:solidFill>
                  <a:srgbClr val="003300"/>
                </a:solidFill>
                <a:latin typeface="Times New Roman" panose="02020603050405020304" pitchFamily="18" charset="0"/>
                <a:cs typeface="Times New Roman" panose="02020603050405020304" pitchFamily="18" charset="0"/>
              </a:rPr>
              <a:t>+ energy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p:cNvSpPr txBox="1">
            <a:spLocks noChangeArrowheads="1"/>
          </p:cNvSpPr>
          <p:nvPr/>
        </p:nvSpPr>
        <p:spPr bwMode="auto">
          <a:xfrm>
            <a:off x="0" y="0"/>
            <a:ext cx="9144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None/>
            </a:pPr>
            <a:r>
              <a:rPr lang="en-US" altLang="en-US" dirty="0">
                <a:solidFill>
                  <a:srgbClr val="000000"/>
                </a:solidFill>
                <a:latin typeface="Bookman Old Style" pitchFamily="18" charset="0"/>
              </a:rPr>
              <a:t>70.  </a:t>
            </a:r>
            <a:r>
              <a:rPr lang="en-US" altLang="en-US" u="sng" dirty="0">
                <a:solidFill>
                  <a:srgbClr val="000000"/>
                </a:solidFill>
                <a:latin typeface="Bookman Old Style" pitchFamily="18" charset="0"/>
              </a:rPr>
              <a:t>Dynamic equilibrium</a:t>
            </a:r>
            <a:r>
              <a:rPr lang="en-US" altLang="en-US" dirty="0">
                <a:solidFill>
                  <a:srgbClr val="000000"/>
                </a:solidFill>
                <a:latin typeface="Bookman Old Style" pitchFamily="18" charset="0"/>
              </a:rPr>
              <a:t> is when the rate of   </a:t>
            </a:r>
            <a:br>
              <a:rPr lang="en-US" altLang="en-US" dirty="0">
                <a:solidFill>
                  <a:srgbClr val="000000"/>
                </a:solidFill>
                <a:latin typeface="Bookman Old Style" pitchFamily="18" charset="0"/>
              </a:rPr>
            </a:br>
            <a:r>
              <a:rPr lang="en-US" altLang="en-US" dirty="0">
                <a:solidFill>
                  <a:srgbClr val="000000"/>
                </a:solidFill>
                <a:latin typeface="Bookman Old Style" pitchFamily="18" charset="0"/>
              </a:rPr>
              <a:t>  the forward reaction is equal to the rate   </a:t>
            </a:r>
            <a:br>
              <a:rPr lang="en-US" altLang="en-US" dirty="0">
                <a:solidFill>
                  <a:srgbClr val="000000"/>
                </a:solidFill>
                <a:latin typeface="Bookman Old Style" pitchFamily="18" charset="0"/>
              </a:rPr>
            </a:br>
            <a:r>
              <a:rPr lang="en-US" altLang="en-US" dirty="0">
                <a:solidFill>
                  <a:srgbClr val="000000"/>
                </a:solidFill>
                <a:latin typeface="Bookman Old Style" pitchFamily="18" charset="0"/>
              </a:rPr>
              <a:t>  of the reverse reaction.</a:t>
            </a:r>
            <a:br>
              <a:rPr lang="en-US" altLang="en-US" dirty="0">
                <a:solidFill>
                  <a:srgbClr val="000000"/>
                </a:solidFill>
                <a:latin typeface="Bookman Old Style" pitchFamily="18" charset="0"/>
              </a:rPr>
            </a:br>
            <a:endParaRPr lang="en-US" altLang="en-US" dirty="0">
              <a:solidFill>
                <a:srgbClr val="000000"/>
              </a:solidFill>
              <a:latin typeface="Bookman Old Style" pitchFamily="18" charset="0"/>
            </a:endParaRPr>
          </a:p>
          <a:p>
            <a:pPr marL="457200" indent="-457200" eaLnBrk="1" hangingPunct="1">
              <a:spcBef>
                <a:spcPct val="50000"/>
              </a:spcBef>
              <a:buFontTx/>
              <a:buAutoNum type="arabicPeriod" startAt="71"/>
            </a:pPr>
            <a:r>
              <a:rPr lang="en-US" altLang="en-US" sz="3200" dirty="0">
                <a:solidFill>
                  <a:srgbClr val="FF0000"/>
                </a:solidFill>
                <a:latin typeface="Times New Roman" panose="02020603050405020304" pitchFamily="18" charset="0"/>
                <a:cs typeface="Times New Roman" panose="02020603050405020304" pitchFamily="18" charset="0"/>
              </a:rPr>
              <a:t>  In this reaction… </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N</a:t>
            </a:r>
            <a:r>
              <a:rPr lang="en-US" altLang="en-US" sz="3200" b="1" baseline="-25000" dirty="0">
                <a:solidFill>
                  <a:srgbClr val="FF0000"/>
                </a:solidFill>
                <a:latin typeface="Times New Roman" panose="02020603050405020304" pitchFamily="18" charset="0"/>
                <a:cs typeface="Times New Roman" panose="02020603050405020304" pitchFamily="18" charset="0"/>
              </a:rPr>
              <a:t>2(G)</a:t>
            </a:r>
            <a:r>
              <a:rPr lang="en-US" altLang="en-US" sz="3200" b="1" dirty="0">
                <a:solidFill>
                  <a:srgbClr val="FF0000"/>
                </a:solidFill>
                <a:latin typeface="Times New Roman" panose="02020603050405020304" pitchFamily="18" charset="0"/>
                <a:cs typeface="Times New Roman" panose="02020603050405020304" pitchFamily="18" charset="0"/>
              </a:rPr>
              <a:t> + 3H</a:t>
            </a:r>
            <a:r>
              <a:rPr lang="en-US" altLang="en-US" sz="3200" b="1" baseline="-25000" dirty="0">
                <a:solidFill>
                  <a:srgbClr val="FF0000"/>
                </a:solidFill>
                <a:latin typeface="Times New Roman" panose="02020603050405020304" pitchFamily="18" charset="0"/>
                <a:cs typeface="Times New Roman" panose="02020603050405020304" pitchFamily="18" charset="0"/>
              </a:rPr>
              <a:t>2(G)  </a:t>
            </a:r>
            <a:r>
              <a:rPr lang="en-US" sz="3200" b="1" i="0" dirty="0">
                <a:solidFill>
                  <a:srgbClr val="FF0000"/>
                </a:solidFill>
                <a:effectLst/>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2NH</a:t>
            </a:r>
            <a:r>
              <a:rPr lang="en-US" altLang="en-US" sz="3200" b="1" baseline="-25000" dirty="0">
                <a:solidFill>
                  <a:srgbClr val="FF0000"/>
                </a:solidFill>
                <a:latin typeface="Times New Roman" panose="02020603050405020304" pitchFamily="18" charset="0"/>
                <a:cs typeface="Times New Roman" panose="02020603050405020304" pitchFamily="18" charset="0"/>
              </a:rPr>
              <a:t>3(G) </a:t>
            </a:r>
            <a:r>
              <a:rPr lang="en-US" altLang="en-US" sz="3200" b="1" dirty="0">
                <a:solidFill>
                  <a:srgbClr val="FF0000"/>
                </a:solidFill>
                <a:latin typeface="Times New Roman" panose="02020603050405020304" pitchFamily="18" charset="0"/>
                <a:cs typeface="Times New Roman" panose="02020603050405020304" pitchFamily="18" charset="0"/>
              </a:rPr>
              <a:t>+ energy</a:t>
            </a:r>
          </a:p>
          <a:p>
            <a:pPr eaLnBrk="1" hangingPunct="1">
              <a:spcBef>
                <a:spcPct val="50000"/>
              </a:spcBef>
              <a:buNone/>
            </a:pPr>
            <a:r>
              <a:rPr lang="en-US" altLang="en-US" dirty="0">
                <a:solidFill>
                  <a:srgbClr val="FF0000"/>
                </a:solidFill>
                <a:latin typeface="Bookman Old Style" pitchFamily="18" charset="0"/>
              </a:rPr>
              <a:t>      The rate that synthesis occurs is the</a:t>
            </a:r>
            <a:br>
              <a:rPr lang="en-US" altLang="en-US" dirty="0">
                <a:solidFill>
                  <a:srgbClr val="FF0000"/>
                </a:solidFill>
                <a:latin typeface="Bookman Old Style" pitchFamily="18" charset="0"/>
              </a:rPr>
            </a:br>
            <a:r>
              <a:rPr lang="en-US" altLang="en-US" dirty="0">
                <a:solidFill>
                  <a:srgbClr val="FF0000"/>
                </a:solidFill>
                <a:latin typeface="Bookman Old Style" pitchFamily="18" charset="0"/>
              </a:rPr>
              <a:t>      same as the rate of the reverse decomp.  </a:t>
            </a:r>
            <a:br>
              <a:rPr lang="en-US" altLang="en-US" dirty="0">
                <a:solidFill>
                  <a:srgbClr val="FF0000"/>
                </a:solidFill>
                <a:latin typeface="Bookman Old Style" pitchFamily="18" charset="0"/>
              </a:rPr>
            </a:br>
            <a:endParaRPr lang="en-US" altLang="en-US" dirty="0">
              <a:solidFill>
                <a:srgbClr val="FF0000"/>
              </a:solidFill>
              <a:latin typeface="Bookman Old Style" pitchFamily="18" charset="0"/>
            </a:endParaRPr>
          </a:p>
          <a:p>
            <a:pPr eaLnBrk="1" hangingPunct="1">
              <a:spcBef>
                <a:spcPct val="50000"/>
              </a:spcBef>
              <a:buNone/>
            </a:pPr>
            <a:r>
              <a:rPr lang="en-US" altLang="en-US" dirty="0">
                <a:solidFill>
                  <a:srgbClr val="3333FF"/>
                </a:solidFill>
                <a:latin typeface="Bookman Old Style" pitchFamily="18" charset="0"/>
              </a:rPr>
              <a:t>72.  It’s constantly changing</a:t>
            </a:r>
            <a:br>
              <a:rPr lang="en-US" altLang="en-US" dirty="0">
                <a:solidFill>
                  <a:srgbClr val="3333FF"/>
                </a:solidFill>
                <a:latin typeface="Bookman Old Style" pitchFamily="18" charset="0"/>
              </a:rPr>
            </a:br>
            <a:r>
              <a:rPr lang="en-US" altLang="en-US" dirty="0">
                <a:solidFill>
                  <a:srgbClr val="3333FF"/>
                </a:solidFill>
                <a:latin typeface="Bookman Old Style" pitchFamily="18" charset="0"/>
              </a:rPr>
              <a:t>       and constantly staying the same.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00AEB9-643F-E99B-E1F3-F57467885955}"/>
              </a:ext>
            </a:extLst>
          </p:cNvPr>
          <p:cNvSpPr txBox="1"/>
          <p:nvPr/>
        </p:nvSpPr>
        <p:spPr>
          <a:xfrm>
            <a:off x="0" y="0"/>
            <a:ext cx="9144000" cy="6771084"/>
          </a:xfrm>
          <a:prstGeom prst="rect">
            <a:avLst/>
          </a:prstGeom>
          <a:noFill/>
        </p:spPr>
        <p:txBody>
          <a:bodyPr wrap="square" rtlCol="0">
            <a:spAutoFit/>
          </a:bodyPr>
          <a:lstStyle/>
          <a:p>
            <a:pPr eaLnBrk="1" hangingPunct="1">
              <a:spcBef>
                <a:spcPct val="50000"/>
              </a:spcBef>
            </a:pPr>
            <a:br>
              <a:rPr lang="en-US" altLang="en-US" sz="2800" dirty="0">
                <a:solidFill>
                  <a:srgbClr val="FF0000"/>
                </a:solidFill>
                <a:latin typeface="Comic Sans MS" pitchFamily="66" charset="0"/>
              </a:rPr>
            </a:br>
            <a:br>
              <a:rPr lang="en-US" altLang="en-US" sz="2800" dirty="0">
                <a:solidFill>
                  <a:srgbClr val="FF0000"/>
                </a:solidFill>
                <a:latin typeface="Comic Sans MS" pitchFamily="66" charset="0"/>
              </a:rPr>
            </a:br>
            <a:br>
              <a:rPr lang="en-US" altLang="en-US" sz="2800" dirty="0">
                <a:solidFill>
                  <a:srgbClr val="FF0000"/>
                </a:solidFill>
                <a:latin typeface="Comic Sans MS" pitchFamily="66" charset="0"/>
              </a:rPr>
            </a:b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73.  In a dynamic equilibrium situation,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you DO NOT necessarily have equal masses, </a:t>
            </a:r>
            <a:br>
              <a:rPr lang="en-US" altLang="en-US" sz="2800" dirty="0">
                <a:solidFill>
                  <a:srgbClr val="FF0000"/>
                </a:solidFill>
                <a:latin typeface="Comic Sans MS" pitchFamily="66" charset="0"/>
              </a:rPr>
            </a:br>
            <a:r>
              <a:rPr lang="en-US" altLang="en-US" sz="2800" dirty="0">
                <a:solidFill>
                  <a:srgbClr val="FF0000"/>
                </a:solidFill>
                <a:latin typeface="Comic Sans MS" pitchFamily="66" charset="0"/>
              </a:rPr>
              <a:t>       or equal moles, on opposite sides of the </a:t>
            </a:r>
            <a:r>
              <a:rPr lang="en-US" sz="4000" i="0" dirty="0">
                <a:solidFill>
                  <a:srgbClr val="FF0000"/>
                </a:solidFill>
                <a:effectLst/>
                <a:latin typeface="Times New Roman" panose="02020603050405020304" pitchFamily="18" charset="0"/>
                <a:cs typeface="Times New Roman" panose="02020603050405020304" pitchFamily="18" charset="0"/>
              </a:rPr>
              <a:t>⇌</a:t>
            </a:r>
            <a:endParaRPr lang="en-US" altLang="en-US" sz="2800" dirty="0">
              <a:solidFill>
                <a:srgbClr val="FF0000"/>
              </a:solidFill>
              <a:latin typeface="Comic Sans MS" pitchFamily="66" charset="0"/>
            </a:endParaRPr>
          </a:p>
          <a:p>
            <a:pPr eaLnBrk="1" hangingPunct="1">
              <a:spcBef>
                <a:spcPct val="50000"/>
              </a:spcBef>
              <a:buFontTx/>
              <a:buNone/>
            </a:pPr>
            <a:br>
              <a:rPr lang="en-US" altLang="en-US" sz="2000" dirty="0">
                <a:solidFill>
                  <a:srgbClr val="000099"/>
                </a:solidFill>
                <a:latin typeface="Comic Sans MS" pitchFamily="66" charset="0"/>
              </a:rPr>
            </a:br>
            <a:br>
              <a:rPr lang="en-US" altLang="en-US" sz="2000" dirty="0">
                <a:solidFill>
                  <a:srgbClr val="000099"/>
                </a:solidFill>
                <a:latin typeface="Comic Sans MS" pitchFamily="66" charset="0"/>
              </a:rPr>
            </a:br>
            <a:r>
              <a:rPr lang="en-US" altLang="en-US" sz="2000" dirty="0">
                <a:solidFill>
                  <a:srgbClr val="000099"/>
                </a:solidFill>
                <a:latin typeface="Comic Sans MS" pitchFamily="66" charset="0"/>
              </a:rPr>
              <a:t>74.  The rate of the forward reaction = the rate of the reverse reaction.  </a:t>
            </a:r>
            <a:br>
              <a:rPr lang="en-US" altLang="en-US" sz="2000" dirty="0">
                <a:solidFill>
                  <a:srgbClr val="000099"/>
                </a:solidFill>
                <a:latin typeface="Comic Sans MS" pitchFamily="66" charset="0"/>
              </a:rPr>
            </a:br>
            <a:br>
              <a:rPr lang="en-US" altLang="en-US" sz="2000" dirty="0">
                <a:solidFill>
                  <a:srgbClr val="000099"/>
                </a:solidFill>
                <a:latin typeface="Comic Sans MS" pitchFamily="66" charset="0"/>
              </a:rPr>
            </a:br>
            <a:br>
              <a:rPr lang="en-US" altLang="en-US" sz="2000" dirty="0">
                <a:solidFill>
                  <a:srgbClr val="000099"/>
                </a:solidFill>
                <a:latin typeface="Comic Sans MS" pitchFamily="66" charset="0"/>
              </a:rPr>
            </a:br>
            <a:br>
              <a:rPr lang="en-US" altLang="en-US" sz="2000" dirty="0">
                <a:solidFill>
                  <a:srgbClr val="000099"/>
                </a:solidFill>
                <a:latin typeface="Comic Sans MS" pitchFamily="66" charset="0"/>
              </a:rPr>
            </a:br>
            <a:r>
              <a:rPr lang="en-US" altLang="en-US" sz="3200" dirty="0">
                <a:solidFill>
                  <a:srgbClr val="FF0000"/>
                </a:solidFill>
                <a:latin typeface="Comic Sans MS" pitchFamily="66" charset="0"/>
              </a:rPr>
              <a:t>75.  It is possible to have equal masses or </a:t>
            </a:r>
            <a:br>
              <a:rPr lang="en-US" altLang="en-US" sz="3200" dirty="0">
                <a:solidFill>
                  <a:srgbClr val="FF0000"/>
                </a:solidFill>
                <a:latin typeface="Comic Sans MS" pitchFamily="66" charset="0"/>
              </a:rPr>
            </a:br>
            <a:r>
              <a:rPr lang="en-US" altLang="en-US" sz="3200" dirty="0">
                <a:solidFill>
                  <a:srgbClr val="FF0000"/>
                </a:solidFill>
                <a:latin typeface="Comic Sans MS" pitchFamily="66" charset="0"/>
              </a:rPr>
              <a:t>       equal moles on both sides, </a:t>
            </a:r>
            <a:r>
              <a:rPr lang="en-US" altLang="en-US" sz="3200" u="sng" dirty="0">
                <a:solidFill>
                  <a:srgbClr val="FF0000"/>
                </a:solidFill>
                <a:latin typeface="Comic Sans MS" pitchFamily="66" charset="0"/>
              </a:rPr>
              <a:t>but that is</a:t>
            </a:r>
            <a:br>
              <a:rPr lang="en-US" altLang="en-US" sz="3200" u="sng" dirty="0">
                <a:solidFill>
                  <a:srgbClr val="FF0000"/>
                </a:solidFill>
                <a:latin typeface="Comic Sans MS" pitchFamily="66" charset="0"/>
              </a:rPr>
            </a:br>
            <a:r>
              <a:rPr lang="en-US" altLang="en-US" sz="3200" dirty="0">
                <a:solidFill>
                  <a:srgbClr val="FF0000"/>
                </a:solidFill>
                <a:latin typeface="Comic Sans MS" pitchFamily="66" charset="0"/>
              </a:rPr>
              <a:t>       </a:t>
            </a:r>
            <a:r>
              <a:rPr lang="en-US" altLang="en-US" sz="3200" u="sng" dirty="0">
                <a:solidFill>
                  <a:srgbClr val="FF0000"/>
                </a:solidFill>
                <a:latin typeface="Comic Sans MS" pitchFamily="66" charset="0"/>
              </a:rPr>
              <a:t>NOT a condition</a:t>
            </a:r>
            <a:r>
              <a:rPr lang="en-US" altLang="en-US" sz="3200" dirty="0">
                <a:solidFill>
                  <a:srgbClr val="FF0000"/>
                </a:solidFill>
                <a:latin typeface="Comic Sans MS" pitchFamily="66" charset="0"/>
              </a:rPr>
              <a:t>, it’s only a possibility.</a:t>
            </a:r>
            <a:endParaRPr lang="en-US" dirty="0"/>
          </a:p>
        </p:txBody>
      </p:sp>
      <p:sp>
        <p:nvSpPr>
          <p:cNvPr id="3" name="WordArt 11">
            <a:extLst>
              <a:ext uri="{FF2B5EF4-FFF2-40B4-BE49-F238E27FC236}">
                <a16:creationId xmlns:a16="http://schemas.microsoft.com/office/drawing/2014/main" id="{52749EE1-3FCF-ED34-D877-D1CFB870BB86}"/>
              </a:ext>
            </a:extLst>
          </p:cNvPr>
          <p:cNvSpPr>
            <a:spLocks noChangeArrowheads="1" noChangeShapeType="1" noTextEdit="1"/>
          </p:cNvSpPr>
          <p:nvPr/>
        </p:nvSpPr>
        <p:spPr bwMode="auto">
          <a:xfrm>
            <a:off x="396240" y="125412"/>
            <a:ext cx="8747760" cy="1398587"/>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dynamic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equilibrim</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4291219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375E179-E521-DCA7-09BE-E55507CD9505}"/>
              </a:ext>
            </a:extLst>
          </p:cNvPr>
          <p:cNvSpPr txBox="1">
            <a:spLocks noChangeArrowheads="1"/>
          </p:cNvSpPr>
          <p:nvPr/>
        </p:nvSpPr>
        <p:spPr bwMode="auto">
          <a:xfrm>
            <a:off x="0" y="0"/>
            <a:ext cx="9144000" cy="565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800" dirty="0">
                <a:solidFill>
                  <a:srgbClr val="FFFFFF"/>
                </a:solidFill>
                <a:latin typeface="Comic Sans MS" pitchFamily="66" charset="0"/>
              </a:rPr>
              <a:t>76.  </a:t>
            </a:r>
            <a:r>
              <a:rPr lang="en-US" altLang="en-US" sz="4800" dirty="0" err="1">
                <a:solidFill>
                  <a:srgbClr val="FFFFFF"/>
                </a:solidFill>
                <a:latin typeface="Comic Sans MS" pitchFamily="66" charset="0"/>
              </a:rPr>
              <a:t>LeChatelier's</a:t>
            </a:r>
            <a:r>
              <a:rPr lang="en-US" altLang="en-US" sz="4800" dirty="0">
                <a:solidFill>
                  <a:srgbClr val="FFFFFF"/>
                </a:solidFill>
                <a:latin typeface="Comic Sans MS" pitchFamily="66" charset="0"/>
              </a:rPr>
              <a:t> Principle:</a:t>
            </a:r>
          </a:p>
          <a:p>
            <a:pPr algn="ctr" eaLnBrk="1" hangingPunct="1">
              <a:spcBef>
                <a:spcPct val="50000"/>
              </a:spcBef>
              <a:buFontTx/>
              <a:buNone/>
            </a:pPr>
            <a:endParaRPr lang="en-US" altLang="en-US" sz="900" dirty="0">
              <a:solidFill>
                <a:srgbClr val="FFFFFF"/>
              </a:solidFill>
              <a:latin typeface="Comic Sans MS" pitchFamily="66" charset="0"/>
            </a:endParaRPr>
          </a:p>
          <a:p>
            <a:pPr algn="ctr" eaLnBrk="1" hangingPunct="1">
              <a:spcBef>
                <a:spcPct val="50000"/>
              </a:spcBef>
              <a:buFontTx/>
              <a:buNone/>
            </a:pPr>
            <a:r>
              <a:rPr lang="en-US" altLang="en-US" sz="4000" b="1" dirty="0">
                <a:solidFill>
                  <a:srgbClr val="FFFFFF"/>
                </a:solidFill>
                <a:latin typeface="Century Schoolbook" pitchFamily="18" charset="0"/>
              </a:rPr>
              <a:t>A chemical system in dynamic equilibrium will stay at equilibrium, and if a chemical stress is applied, the system will shift to counter act this stress, </a:t>
            </a:r>
            <a:br>
              <a:rPr lang="en-US" altLang="en-US" sz="4000" b="1" dirty="0">
                <a:solidFill>
                  <a:srgbClr val="FFFFFF"/>
                </a:solidFill>
                <a:latin typeface="Century Schoolbook" pitchFamily="18" charset="0"/>
              </a:rPr>
            </a:br>
            <a:r>
              <a:rPr lang="en-US" altLang="en-US" sz="4000" b="1" dirty="0">
                <a:solidFill>
                  <a:srgbClr val="FFFFFF"/>
                </a:solidFill>
                <a:latin typeface="Century Schoolbook" pitchFamily="18" charset="0"/>
              </a:rPr>
              <a:t>until a new equilibrium is reached.</a:t>
            </a:r>
          </a:p>
        </p:txBody>
      </p:sp>
    </p:spTree>
    <p:extLst>
      <p:ext uri="{BB962C8B-B14F-4D97-AF65-F5344CB8AC3E}">
        <p14:creationId xmlns:p14="http://schemas.microsoft.com/office/powerpoint/2010/main" val="2225433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0" y="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pPr>
            <a:r>
              <a:rPr lang="en-US" altLang="en-US" sz="4800" dirty="0">
                <a:solidFill>
                  <a:srgbClr val="FF0000"/>
                </a:solidFill>
                <a:latin typeface="Times New Roman" panose="02020603050405020304" pitchFamily="18" charset="0"/>
                <a:cs typeface="Times New Roman" panose="02020603050405020304" pitchFamily="18" charset="0"/>
              </a:rPr>
              <a:t>77.  You can disrupt a chemical  </a:t>
            </a:r>
            <a:br>
              <a:rPr lang="en-US" altLang="en-US" sz="4800" dirty="0">
                <a:solidFill>
                  <a:srgbClr val="FF0000"/>
                </a:solidFill>
                <a:latin typeface="Times New Roman" panose="02020603050405020304" pitchFamily="18" charset="0"/>
                <a:cs typeface="Times New Roman" panose="02020603050405020304" pitchFamily="18" charset="0"/>
              </a:rPr>
            </a:br>
            <a:r>
              <a:rPr lang="en-US" altLang="en-US" sz="4800" dirty="0">
                <a:solidFill>
                  <a:srgbClr val="FF0000"/>
                </a:solidFill>
                <a:latin typeface="Times New Roman" panose="02020603050405020304" pitchFamily="18" charset="0"/>
                <a:cs typeface="Times New Roman" panose="02020603050405020304" pitchFamily="18" charset="0"/>
              </a:rPr>
              <a:t>        equilibrium by </a:t>
            </a:r>
          </a:p>
          <a:p>
            <a:pPr marL="571500" indent="-571500" eaLnBrk="1" hangingPunct="1">
              <a:spcBef>
                <a:spcPct val="0"/>
              </a:spcBef>
            </a:pPr>
            <a:r>
              <a:rPr lang="en-US" altLang="en-US" sz="3600" dirty="0">
                <a:solidFill>
                  <a:srgbClr val="000099"/>
                </a:solidFill>
                <a:latin typeface="Times New Roman" panose="02020603050405020304" pitchFamily="18" charset="0"/>
                <a:cs typeface="Times New Roman" panose="02020603050405020304" pitchFamily="18" charset="0"/>
              </a:rPr>
              <a:t>increasing or decreasing temperature</a:t>
            </a:r>
          </a:p>
          <a:p>
            <a:pPr marL="571500" indent="-571500" eaLnBrk="1" hangingPunct="1">
              <a:spcBef>
                <a:spcPct val="0"/>
              </a:spcBef>
            </a:pPr>
            <a:r>
              <a:rPr lang="en-US" altLang="en-US" sz="3600" dirty="0">
                <a:solidFill>
                  <a:srgbClr val="000099"/>
                </a:solidFill>
                <a:latin typeface="Times New Roman" panose="02020603050405020304" pitchFamily="18" charset="0"/>
                <a:cs typeface="Times New Roman" panose="02020603050405020304" pitchFamily="18" charset="0"/>
              </a:rPr>
              <a:t>increasing or decreasing pressure</a:t>
            </a:r>
          </a:p>
          <a:p>
            <a:pPr marL="571500" indent="-571500" eaLnBrk="1" hangingPunct="1">
              <a:spcBef>
                <a:spcPct val="0"/>
              </a:spcBef>
            </a:pPr>
            <a:r>
              <a:rPr lang="en-US" altLang="en-US" sz="3600" dirty="0">
                <a:solidFill>
                  <a:srgbClr val="000099"/>
                </a:solidFill>
                <a:latin typeface="Times New Roman" panose="02020603050405020304" pitchFamily="18" charset="0"/>
                <a:cs typeface="Times New Roman" panose="02020603050405020304" pitchFamily="18" charset="0"/>
              </a:rPr>
              <a:t>adding or removing stuff </a:t>
            </a:r>
            <a:br>
              <a:rPr lang="en-US" altLang="en-US" sz="3600" dirty="0">
                <a:solidFill>
                  <a:srgbClr val="000099"/>
                </a:solidFill>
              </a:rPr>
            </a:br>
            <a:br>
              <a:rPr lang="en-US" altLang="en-US" sz="3600" dirty="0">
                <a:solidFill>
                  <a:srgbClr val="000099"/>
                </a:solidFill>
              </a:rPr>
            </a:br>
            <a:r>
              <a:rPr lang="en-US" altLang="en-US" sz="4000" dirty="0">
                <a:solidFill>
                  <a:srgbClr val="000099"/>
                </a:solidFill>
              </a:rPr>
              <a:t>   </a:t>
            </a:r>
          </a:p>
          <a:p>
            <a:pPr eaLnBrk="1" hangingPunct="1">
              <a:spcBef>
                <a:spcPct val="0"/>
              </a:spcBef>
              <a:buNone/>
            </a:pPr>
            <a:r>
              <a:rPr lang="en-US" altLang="en-US" sz="4000" b="1" dirty="0">
                <a:solidFill>
                  <a:srgbClr val="FF0000"/>
                </a:solidFill>
                <a:latin typeface="Times New Roman" panose="02020603050405020304" pitchFamily="18" charset="0"/>
                <a:cs typeface="Times New Roman" panose="02020603050405020304" pitchFamily="18" charset="0"/>
              </a:rPr>
              <a:t>78.  The chemical system must  </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solidFill>
                  <a:srgbClr val="FF0000"/>
                </a:solidFill>
                <a:latin typeface="Times New Roman" panose="02020603050405020304" pitchFamily="18" charset="0"/>
                <a:cs typeface="Times New Roman" panose="02020603050405020304" pitchFamily="18" charset="0"/>
              </a:rPr>
              <a:t>       accommodate this stress, and </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solidFill>
                  <a:srgbClr val="FF0000"/>
                </a:solidFill>
                <a:latin typeface="Times New Roman" panose="02020603050405020304" pitchFamily="18" charset="0"/>
                <a:cs typeface="Times New Roman" panose="02020603050405020304" pitchFamily="18" charset="0"/>
              </a:rPr>
              <a:t>       a NEW, different dynamic</a:t>
            </a:r>
            <a:br>
              <a:rPr lang="en-US" altLang="en-US" sz="4000" b="1" dirty="0">
                <a:solidFill>
                  <a:srgbClr val="FF0000"/>
                </a:solidFill>
                <a:latin typeface="Times New Roman" panose="02020603050405020304" pitchFamily="18" charset="0"/>
                <a:cs typeface="Times New Roman" panose="02020603050405020304" pitchFamily="18" charset="0"/>
              </a:rPr>
            </a:br>
            <a:r>
              <a:rPr lang="en-US" altLang="en-US" sz="4000" b="1" dirty="0">
                <a:solidFill>
                  <a:srgbClr val="FF0000"/>
                </a:solidFill>
                <a:latin typeface="Times New Roman" panose="02020603050405020304" pitchFamily="18" charset="0"/>
                <a:cs typeface="Times New Roman" panose="02020603050405020304" pitchFamily="18" charset="0"/>
              </a:rPr>
              <a:t>       equilibrium will form.  </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19050" y="1946076"/>
            <a:ext cx="912495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4000" dirty="0">
                <a:solidFill>
                  <a:srgbClr val="FF3300"/>
                </a:solidFill>
                <a:latin typeface="Times New Roman" panose="02020603050405020304" pitchFamily="18" charset="0"/>
                <a:cs typeface="Times New Roman" panose="02020603050405020304" pitchFamily="18" charset="0"/>
              </a:rPr>
              <a:t>nitrogen + hydrogen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000" i="0" dirty="0">
                <a:solidFill>
                  <a:srgbClr val="4D5156"/>
                </a:solidFill>
                <a:effectLst/>
                <a:latin typeface="Times New Roman" panose="02020603050405020304" pitchFamily="18" charset="0"/>
                <a:cs typeface="Times New Roman" panose="02020603050405020304" pitchFamily="18" charset="0"/>
              </a:rPr>
              <a:t>  </a:t>
            </a:r>
            <a:r>
              <a:rPr lang="en-US" altLang="en-US" sz="4000" dirty="0">
                <a:solidFill>
                  <a:srgbClr val="333399"/>
                </a:solidFill>
                <a:latin typeface="Times New Roman" panose="02020603050405020304" pitchFamily="18" charset="0"/>
                <a:cs typeface="Times New Roman" panose="02020603050405020304" pitchFamily="18" charset="0"/>
              </a:rPr>
              <a:t>ammonia + energy</a:t>
            </a:r>
          </a:p>
          <a:p>
            <a:pPr algn="ctr" eaLnBrk="1" hangingPunct="1">
              <a:spcBef>
                <a:spcPct val="50000"/>
              </a:spcBef>
              <a:buNone/>
            </a:pPr>
            <a:r>
              <a:rPr lang="en-US" sz="4000" b="1" dirty="0">
                <a:solidFill>
                  <a:srgbClr val="FF0000"/>
                </a:solidFill>
                <a:latin typeface="Times New Roman" panose="02020603050405020304" pitchFamily="18" charset="0"/>
                <a:cs typeface="Times New Roman" panose="02020603050405020304" pitchFamily="18" charset="0"/>
              </a:rPr>
              <a:t>Add Ammonia</a:t>
            </a:r>
          </a:p>
          <a:p>
            <a:pPr algn="ctr" eaLnBrk="1" hangingPunct="1">
              <a:spcBef>
                <a:spcPct val="50000"/>
              </a:spcBef>
              <a:buFontTx/>
              <a:buNone/>
            </a:pPr>
            <a:endParaRPr lang="en-US" altLang="en-US" sz="2400" dirty="0">
              <a:solidFill>
                <a:srgbClr val="FF3300"/>
              </a:solidFill>
            </a:endParaRPr>
          </a:p>
        </p:txBody>
      </p:sp>
      <p:sp>
        <p:nvSpPr>
          <p:cNvPr id="111623" name="Text Box 7"/>
          <p:cNvSpPr txBox="1">
            <a:spLocks noChangeArrowheads="1"/>
          </p:cNvSpPr>
          <p:nvPr/>
        </p:nvSpPr>
        <p:spPr bwMode="auto">
          <a:xfrm>
            <a:off x="0" y="0"/>
            <a:ext cx="9144000" cy="1077218"/>
          </a:xfrm>
          <a:prstGeom prst="rect">
            <a:avLst/>
          </a:prstGeom>
          <a:solidFill>
            <a:srgbClr val="FFFF66"/>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FF3300"/>
                </a:solidFill>
                <a:latin typeface="Comic Sans MS" pitchFamily="66" charset="0"/>
              </a:rPr>
              <a:t>79.  What happens if we pump in extra NH</a:t>
            </a:r>
            <a:r>
              <a:rPr lang="en-US" altLang="en-US" baseline="-25000" dirty="0">
                <a:solidFill>
                  <a:srgbClr val="FF3300"/>
                </a:solidFill>
                <a:latin typeface="Comic Sans MS" pitchFamily="66" charset="0"/>
              </a:rPr>
              <a:t>3(G) </a:t>
            </a:r>
            <a:br>
              <a:rPr lang="en-US" altLang="en-US" baseline="-25000" dirty="0">
                <a:solidFill>
                  <a:srgbClr val="FF3300"/>
                </a:solidFill>
                <a:latin typeface="Comic Sans MS" pitchFamily="66" charset="0"/>
              </a:rPr>
            </a:br>
            <a:r>
              <a:rPr lang="en-US" altLang="en-US" baseline="-25000" dirty="0">
                <a:solidFill>
                  <a:srgbClr val="FF3300"/>
                </a:solidFill>
                <a:latin typeface="Comic Sans MS" pitchFamily="66" charset="0"/>
              </a:rPr>
              <a:t>           </a:t>
            </a:r>
            <a:r>
              <a:rPr lang="en-US" altLang="en-US" dirty="0">
                <a:solidFill>
                  <a:srgbClr val="FF3300"/>
                </a:solidFill>
                <a:latin typeface="Comic Sans MS" pitchFamily="66" charset="0"/>
              </a:rPr>
              <a:t>to this closed system?</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19050" y="1946076"/>
            <a:ext cx="912495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4000" dirty="0">
                <a:solidFill>
                  <a:srgbClr val="FF3300"/>
                </a:solidFill>
                <a:latin typeface="Times New Roman" panose="02020603050405020304" pitchFamily="18" charset="0"/>
                <a:cs typeface="Times New Roman" panose="02020603050405020304" pitchFamily="18" charset="0"/>
              </a:rPr>
              <a:t>nitrogen + hydrogen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000" i="0" dirty="0">
                <a:solidFill>
                  <a:srgbClr val="4D5156"/>
                </a:solidFill>
                <a:effectLst/>
                <a:latin typeface="Times New Roman" panose="02020603050405020304" pitchFamily="18" charset="0"/>
                <a:cs typeface="Times New Roman" panose="02020603050405020304" pitchFamily="18" charset="0"/>
              </a:rPr>
              <a:t>  </a:t>
            </a:r>
            <a:r>
              <a:rPr lang="en-US" altLang="en-US" sz="4000" dirty="0">
                <a:solidFill>
                  <a:srgbClr val="333399"/>
                </a:solidFill>
                <a:latin typeface="Times New Roman" panose="02020603050405020304" pitchFamily="18" charset="0"/>
                <a:cs typeface="Times New Roman" panose="02020603050405020304" pitchFamily="18" charset="0"/>
              </a:rPr>
              <a:t>ammonia + energy</a:t>
            </a:r>
          </a:p>
          <a:p>
            <a:pPr algn="ctr" eaLnBrk="1" hangingPunct="1">
              <a:spcBef>
                <a:spcPct val="50000"/>
              </a:spcBef>
              <a:buNone/>
            </a:pPr>
            <a:r>
              <a:rPr lang="en-US" sz="4000" b="1" dirty="0">
                <a:solidFill>
                  <a:srgbClr val="FF0000"/>
                </a:solidFill>
                <a:latin typeface="Times New Roman" panose="02020603050405020304" pitchFamily="18" charset="0"/>
                <a:cs typeface="Times New Roman" panose="02020603050405020304" pitchFamily="18" charset="0"/>
              </a:rPr>
              <a:t>Add Ammonia</a:t>
            </a:r>
          </a:p>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If you imagine the forward reaction happens 100x per minute,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the reverse reaction also happens 100x per minute,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this stays in balance, it’s in dynamic equilibrium</a:t>
            </a:r>
          </a:p>
          <a:p>
            <a:pPr algn="ctr" eaLnBrk="1" hangingPunct="1">
              <a:spcBef>
                <a:spcPct val="50000"/>
              </a:spcBef>
              <a:buFontTx/>
              <a:buNone/>
            </a:pP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Always changing, always staying the same.  </a:t>
            </a:r>
          </a:p>
        </p:txBody>
      </p:sp>
      <p:sp>
        <p:nvSpPr>
          <p:cNvPr id="111623" name="Text Box 7"/>
          <p:cNvSpPr txBox="1">
            <a:spLocks noChangeArrowheads="1"/>
          </p:cNvSpPr>
          <p:nvPr/>
        </p:nvSpPr>
        <p:spPr bwMode="auto">
          <a:xfrm>
            <a:off x="0" y="0"/>
            <a:ext cx="9144000" cy="1077218"/>
          </a:xfrm>
          <a:prstGeom prst="rect">
            <a:avLst/>
          </a:prstGeom>
          <a:solidFill>
            <a:srgbClr val="FFFF66"/>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FF3300"/>
                </a:solidFill>
                <a:latin typeface="Comic Sans MS" pitchFamily="66" charset="0"/>
              </a:rPr>
              <a:t>79.  What happens if we pump in extra NH</a:t>
            </a:r>
            <a:r>
              <a:rPr lang="en-US" altLang="en-US" baseline="-25000" dirty="0">
                <a:solidFill>
                  <a:srgbClr val="FF3300"/>
                </a:solidFill>
                <a:latin typeface="Comic Sans MS" pitchFamily="66" charset="0"/>
              </a:rPr>
              <a:t>3(G) </a:t>
            </a:r>
            <a:br>
              <a:rPr lang="en-US" altLang="en-US" baseline="-25000" dirty="0">
                <a:solidFill>
                  <a:srgbClr val="FF3300"/>
                </a:solidFill>
                <a:latin typeface="Comic Sans MS" pitchFamily="66" charset="0"/>
              </a:rPr>
            </a:br>
            <a:r>
              <a:rPr lang="en-US" altLang="en-US" baseline="-25000" dirty="0">
                <a:solidFill>
                  <a:srgbClr val="FF3300"/>
                </a:solidFill>
                <a:latin typeface="Comic Sans MS" pitchFamily="66" charset="0"/>
              </a:rPr>
              <a:t>           </a:t>
            </a:r>
            <a:r>
              <a:rPr lang="en-US" altLang="en-US" dirty="0">
                <a:solidFill>
                  <a:srgbClr val="FF3300"/>
                </a:solidFill>
                <a:latin typeface="Comic Sans MS" pitchFamily="66" charset="0"/>
              </a:rPr>
              <a:t>to this closed system?</a:t>
            </a:r>
          </a:p>
        </p:txBody>
      </p:sp>
    </p:spTree>
    <p:extLst>
      <p:ext uri="{BB962C8B-B14F-4D97-AF65-F5344CB8AC3E}">
        <p14:creationId xmlns:p14="http://schemas.microsoft.com/office/powerpoint/2010/main" val="3316256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19050" y="1946076"/>
            <a:ext cx="912495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None/>
            </a:pPr>
            <a:r>
              <a:rPr lang="en-US" altLang="en-US" sz="4000" dirty="0">
                <a:solidFill>
                  <a:srgbClr val="FF3300"/>
                </a:solidFill>
                <a:latin typeface="Times New Roman" panose="02020603050405020304" pitchFamily="18" charset="0"/>
                <a:cs typeface="Times New Roman" panose="02020603050405020304" pitchFamily="18" charset="0"/>
              </a:rPr>
              <a:t>nitrogen + hydrogen  </a:t>
            </a:r>
            <a:r>
              <a:rPr lang="en-US" sz="40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000" i="0" dirty="0">
                <a:solidFill>
                  <a:srgbClr val="4D5156"/>
                </a:solidFill>
                <a:effectLst/>
                <a:latin typeface="Times New Roman" panose="02020603050405020304" pitchFamily="18" charset="0"/>
                <a:cs typeface="Times New Roman" panose="02020603050405020304" pitchFamily="18" charset="0"/>
              </a:rPr>
              <a:t>  </a:t>
            </a:r>
            <a:r>
              <a:rPr lang="en-US" altLang="en-US" sz="4000" dirty="0">
                <a:solidFill>
                  <a:srgbClr val="333399"/>
                </a:solidFill>
                <a:latin typeface="Times New Roman" panose="02020603050405020304" pitchFamily="18" charset="0"/>
                <a:cs typeface="Times New Roman" panose="02020603050405020304" pitchFamily="18" charset="0"/>
              </a:rPr>
              <a:t>ammonia + energy</a:t>
            </a:r>
          </a:p>
          <a:p>
            <a:pPr algn="ctr" eaLnBrk="1" hangingPunct="1">
              <a:spcBef>
                <a:spcPct val="50000"/>
              </a:spcBef>
              <a:buNone/>
            </a:pPr>
            <a:r>
              <a:rPr lang="en-US" sz="4000" b="1" dirty="0">
                <a:solidFill>
                  <a:srgbClr val="FF0000"/>
                </a:solidFill>
                <a:latin typeface="Times New Roman" panose="02020603050405020304" pitchFamily="18" charset="0"/>
                <a:cs typeface="Times New Roman" panose="02020603050405020304" pitchFamily="18" charset="0"/>
              </a:rPr>
              <a:t>← Add Ammonia</a:t>
            </a:r>
          </a:p>
          <a:p>
            <a:pPr algn="ctr" eaLnBrk="1" hangingPunct="1">
              <a:spcBef>
                <a:spcPct val="50000"/>
              </a:spcBef>
              <a:buFontTx/>
              <a:buNone/>
            </a:pPr>
            <a:br>
              <a:rPr lang="en-US" altLang="en-US" sz="2400" dirty="0">
                <a:solidFill>
                  <a:srgbClr val="3333FF"/>
                </a:solidFill>
                <a:latin typeface="Times New Roman" panose="02020603050405020304" pitchFamily="18" charset="0"/>
                <a:cs typeface="Times New Roman" panose="02020603050405020304" pitchFamily="18" charset="0"/>
              </a:rPr>
            </a:br>
            <a:br>
              <a:rPr lang="en-US" altLang="en-US" sz="2400" dirty="0">
                <a:solidFill>
                  <a:srgbClr val="3333FF"/>
                </a:solidFill>
                <a:latin typeface="Times New Roman" panose="02020603050405020304" pitchFamily="18" charset="0"/>
                <a:cs typeface="Times New Roman" panose="02020603050405020304" pitchFamily="18" charset="0"/>
              </a:rPr>
            </a:br>
            <a:r>
              <a:rPr lang="en-US" altLang="en-US" sz="2400" dirty="0">
                <a:solidFill>
                  <a:srgbClr val="3333FF"/>
                </a:solidFill>
                <a:latin typeface="Times New Roman" panose="02020603050405020304" pitchFamily="18" charset="0"/>
                <a:cs typeface="Times New Roman" panose="02020603050405020304" pitchFamily="18" charset="0"/>
              </a:rPr>
              <a:t>Adding ammonia would make no difference to the synthesis reaction.  That would happen 100x per minute.</a:t>
            </a:r>
          </a:p>
          <a:p>
            <a:pPr algn="ctr" eaLnBrk="1" hangingPunct="1">
              <a:spcBef>
                <a:spcPct val="50000"/>
              </a:spcBef>
              <a:buFontTx/>
              <a:buNone/>
            </a:pPr>
            <a:r>
              <a:rPr lang="en-US" altLang="en-US" sz="2400" dirty="0">
                <a:solidFill>
                  <a:srgbClr val="3333FF"/>
                </a:solidFill>
                <a:latin typeface="Times New Roman" panose="02020603050405020304" pitchFamily="18" charset="0"/>
                <a:cs typeface="Times New Roman" panose="02020603050405020304" pitchFamily="18" charset="0"/>
              </a:rPr>
              <a:t>The reverse reaction happen more often (maybe 125x per minute) for a while – until a new balance is found. </a:t>
            </a:r>
          </a:p>
          <a:p>
            <a:pPr algn="ctr" eaLnBrk="1" hangingPunct="1">
              <a:spcBef>
                <a:spcPct val="50000"/>
              </a:spcBef>
              <a:buFontTx/>
              <a:buNone/>
            </a:pPr>
            <a:r>
              <a:rPr lang="en-US" altLang="en-US" sz="2400" dirty="0">
                <a:solidFill>
                  <a:srgbClr val="3333FF"/>
                </a:solidFill>
                <a:latin typeface="Times New Roman" panose="02020603050405020304" pitchFamily="18" charset="0"/>
                <a:cs typeface="Times New Roman" panose="02020603050405020304" pitchFamily="18" charset="0"/>
              </a:rPr>
              <a:t>This stress causes a “reverse shift” for a bit. </a:t>
            </a:r>
          </a:p>
        </p:txBody>
      </p:sp>
      <p:sp>
        <p:nvSpPr>
          <p:cNvPr id="111623" name="Text Box 7"/>
          <p:cNvSpPr txBox="1">
            <a:spLocks noChangeArrowheads="1"/>
          </p:cNvSpPr>
          <p:nvPr/>
        </p:nvSpPr>
        <p:spPr bwMode="auto">
          <a:xfrm>
            <a:off x="0" y="0"/>
            <a:ext cx="9144000" cy="1077218"/>
          </a:xfrm>
          <a:prstGeom prst="rect">
            <a:avLst/>
          </a:prstGeom>
          <a:solidFill>
            <a:srgbClr val="FFFF66"/>
          </a:solidFill>
          <a:ln>
            <a:noFill/>
          </a:ln>
          <a:effec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dirty="0">
                <a:solidFill>
                  <a:srgbClr val="FF3300"/>
                </a:solidFill>
                <a:latin typeface="Comic Sans MS" pitchFamily="66" charset="0"/>
              </a:rPr>
              <a:t>79.  What happens if we pump in extra NH</a:t>
            </a:r>
            <a:r>
              <a:rPr lang="en-US" altLang="en-US" baseline="-25000" dirty="0">
                <a:solidFill>
                  <a:srgbClr val="FF3300"/>
                </a:solidFill>
                <a:latin typeface="Comic Sans MS" pitchFamily="66" charset="0"/>
              </a:rPr>
              <a:t>3(G) </a:t>
            </a:r>
            <a:br>
              <a:rPr lang="en-US" altLang="en-US" baseline="-25000" dirty="0">
                <a:solidFill>
                  <a:srgbClr val="FF3300"/>
                </a:solidFill>
                <a:latin typeface="Comic Sans MS" pitchFamily="66" charset="0"/>
              </a:rPr>
            </a:br>
            <a:r>
              <a:rPr lang="en-US" altLang="en-US" baseline="-25000" dirty="0">
                <a:solidFill>
                  <a:srgbClr val="FF3300"/>
                </a:solidFill>
                <a:latin typeface="Comic Sans MS" pitchFamily="66" charset="0"/>
              </a:rPr>
              <a:t>           </a:t>
            </a:r>
            <a:r>
              <a:rPr lang="en-US" altLang="en-US" dirty="0">
                <a:solidFill>
                  <a:srgbClr val="FF3300"/>
                </a:solidFill>
                <a:latin typeface="Comic Sans MS" pitchFamily="66" charset="0"/>
              </a:rPr>
              <a:t>to this closed system?</a:t>
            </a:r>
          </a:p>
        </p:txBody>
      </p:sp>
    </p:spTree>
    <p:extLst>
      <p:ext uri="{BB962C8B-B14F-4D97-AF65-F5344CB8AC3E}">
        <p14:creationId xmlns:p14="http://schemas.microsoft.com/office/powerpoint/2010/main" val="333943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0" y="0"/>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N</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+ 3H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5400" i="0" dirty="0">
                <a:solidFill>
                  <a:srgbClr val="4D5156"/>
                </a:solidFill>
                <a:effectLst/>
                <a:latin typeface="Times New Roman" panose="02020603050405020304" pitchFamily="18" charset="0"/>
                <a:cs typeface="Times New Roman" panose="02020603050405020304" pitchFamily="18" charset="0"/>
              </a:rPr>
              <a:t>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2NH</a:t>
            </a:r>
            <a:r>
              <a:rPr lang="en-US" altLang="en-US" sz="5400" b="1" baseline="-250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altLang="en-US" sz="5400" b="1" dirty="0">
                <a:solidFill>
                  <a:schemeClr val="tx1">
                    <a:lumMod val="95000"/>
                    <a:lumOff val="5000"/>
                  </a:schemeClr>
                </a:solidFill>
                <a:latin typeface="Times New Roman" panose="02020603050405020304" pitchFamily="18" charset="0"/>
                <a:cs typeface="Times New Roman" panose="02020603050405020304" pitchFamily="18" charset="0"/>
              </a:rPr>
              <a:t>+ energy</a:t>
            </a:r>
          </a:p>
        </p:txBody>
      </p:sp>
      <p:sp>
        <p:nvSpPr>
          <p:cNvPr id="116741" name="Text Box 5"/>
          <p:cNvSpPr txBox="1">
            <a:spLocks noChangeArrowheads="1"/>
          </p:cNvSpPr>
          <p:nvPr/>
        </p:nvSpPr>
        <p:spPr bwMode="auto">
          <a:xfrm>
            <a:off x="0" y="11811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dirty="0">
                <a:solidFill>
                  <a:srgbClr val="000000"/>
                </a:solidFill>
              </a:rPr>
              <a:t>80.  This closed system is in dynamic equilibrium.  Let’s apply different stresses,</a:t>
            </a:r>
            <a:br>
              <a:rPr lang="en-US" altLang="en-US" sz="1800" dirty="0">
                <a:solidFill>
                  <a:srgbClr val="000000"/>
                </a:solidFill>
              </a:rPr>
            </a:br>
            <a:r>
              <a:rPr lang="en-US" altLang="en-US" sz="1800" dirty="0">
                <a:solidFill>
                  <a:srgbClr val="000000"/>
                </a:solidFill>
              </a:rPr>
              <a:t>        and see which way the system will “push” to create a new dynamic equilibrium.</a:t>
            </a:r>
          </a:p>
          <a:p>
            <a:pPr algn="ctr" eaLnBrk="1" hangingPunct="1">
              <a:spcBef>
                <a:spcPct val="50000"/>
              </a:spcBef>
              <a:buFontTx/>
              <a:buNone/>
            </a:pPr>
            <a:endParaRPr lang="en-US" altLang="en-US" sz="2000" dirty="0">
              <a:solidFill>
                <a:srgbClr val="0000FF"/>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nitrogen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hydrogen</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ammonia</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energy (heat)</a:t>
            </a:r>
          </a:p>
          <a:p>
            <a:pPr algn="ctr" eaLnBrk="1" hangingPunct="1">
              <a:spcBef>
                <a:spcPct val="50000"/>
              </a:spcBef>
              <a:buFontTx/>
              <a:buNone/>
            </a:pPr>
            <a:endParaRPr lang="en-US" altLang="en-US" sz="2000" dirty="0">
              <a:solidFill>
                <a:srgbClr val="000099"/>
              </a:solidFill>
              <a:latin typeface="Comic Sans MS" pitchFamily="66" charset="0"/>
            </a:endParaRPr>
          </a:p>
          <a:p>
            <a:pPr algn="ctr" eaLnBrk="1" hangingPunct="1">
              <a:spcBef>
                <a:spcPct val="50000"/>
              </a:spcBef>
              <a:buFontTx/>
              <a:buNone/>
            </a:pPr>
            <a:r>
              <a:rPr lang="en-US" altLang="en-US" sz="2000" dirty="0">
                <a:solidFill>
                  <a:srgbClr val="000099"/>
                </a:solidFill>
                <a:latin typeface="Comic Sans MS" pitchFamily="66" charset="0"/>
              </a:rPr>
              <a:t>Add pressure</a:t>
            </a:r>
          </a:p>
        </p:txBody>
      </p:sp>
      <p:sp>
        <p:nvSpPr>
          <p:cNvPr id="2" name="Line 6">
            <a:extLst>
              <a:ext uri="{FF2B5EF4-FFF2-40B4-BE49-F238E27FC236}">
                <a16:creationId xmlns:a16="http://schemas.microsoft.com/office/drawing/2014/main" id="{E17B96B5-460D-AAB3-16F8-58B01D5F9CF4}"/>
              </a:ext>
            </a:extLst>
          </p:cNvPr>
          <p:cNvSpPr>
            <a:spLocks noChangeShapeType="1"/>
          </p:cNvSpPr>
          <p:nvPr/>
        </p:nvSpPr>
        <p:spPr bwMode="auto">
          <a:xfrm>
            <a:off x="5486400" y="2514600"/>
            <a:ext cx="1066800" cy="0"/>
          </a:xfrm>
          <a:prstGeom prst="line">
            <a:avLst/>
          </a:prstGeom>
          <a:noFill/>
          <a:ln w="508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82C4DD1A-3E35-46F9-24CB-1ECD0E87893E}"/>
              </a:ext>
            </a:extLst>
          </p:cNvPr>
          <p:cNvSpPr txBox="1"/>
          <p:nvPr/>
        </p:nvSpPr>
        <p:spPr>
          <a:xfrm>
            <a:off x="6705600" y="2133600"/>
            <a:ext cx="2438400" cy="2246769"/>
          </a:xfrm>
          <a:prstGeom prst="rect">
            <a:avLst/>
          </a:prstGeom>
          <a:noFill/>
        </p:spPr>
        <p:txBody>
          <a:bodyPr wrap="square" rtlCol="0">
            <a:spAutoFit/>
          </a:bodyPr>
          <a:lstStyle/>
          <a:p>
            <a:pPr algn="ctr"/>
            <a:r>
              <a:rPr lang="en-US" sz="2000" dirty="0">
                <a:solidFill>
                  <a:srgbClr val="3333FF"/>
                </a:solidFill>
                <a:latin typeface="Times New Roman" panose="02020603050405020304" pitchFamily="18" charset="0"/>
                <a:cs typeface="Times New Roman" panose="02020603050405020304" pitchFamily="18" charset="0"/>
              </a:rPr>
              <a:t>More nitrogen </a:t>
            </a:r>
            <a:br>
              <a:rPr lang="en-US" sz="2000" dirty="0">
                <a:solidFill>
                  <a:srgbClr val="3333FF"/>
                </a:solidFill>
                <a:latin typeface="Times New Roman" panose="02020603050405020304" pitchFamily="18" charset="0"/>
                <a:cs typeface="Times New Roman" panose="02020603050405020304" pitchFamily="18" charset="0"/>
              </a:rPr>
            </a:br>
            <a:r>
              <a:rPr lang="en-US" sz="2000" dirty="0">
                <a:solidFill>
                  <a:srgbClr val="3333FF"/>
                </a:solidFill>
                <a:latin typeface="Times New Roman" panose="02020603050405020304" pitchFamily="18" charset="0"/>
                <a:cs typeface="Times New Roman" panose="02020603050405020304" pitchFamily="18" charset="0"/>
              </a:rPr>
              <a:t>makes for </a:t>
            </a:r>
            <a:br>
              <a:rPr lang="en-US" sz="2000" dirty="0">
                <a:solidFill>
                  <a:srgbClr val="3333FF"/>
                </a:solidFill>
                <a:latin typeface="Times New Roman" panose="02020603050405020304" pitchFamily="18" charset="0"/>
                <a:cs typeface="Times New Roman" panose="02020603050405020304" pitchFamily="18" charset="0"/>
              </a:rPr>
            </a:br>
            <a:r>
              <a:rPr lang="en-US" sz="2000" dirty="0">
                <a:solidFill>
                  <a:srgbClr val="3333FF"/>
                </a:solidFill>
                <a:latin typeface="Times New Roman" panose="02020603050405020304" pitchFamily="18" charset="0"/>
                <a:cs typeface="Times New Roman" panose="02020603050405020304" pitchFamily="18" charset="0"/>
              </a:rPr>
              <a:t>more collisions </a:t>
            </a:r>
            <a:br>
              <a:rPr lang="en-US" sz="2000" dirty="0">
                <a:solidFill>
                  <a:srgbClr val="3333FF"/>
                </a:solidFill>
                <a:latin typeface="Times New Roman" panose="02020603050405020304" pitchFamily="18" charset="0"/>
                <a:cs typeface="Times New Roman" panose="02020603050405020304" pitchFamily="18" charset="0"/>
              </a:rPr>
            </a:br>
            <a:r>
              <a:rPr lang="en-US" sz="2000" dirty="0">
                <a:solidFill>
                  <a:srgbClr val="3333FF"/>
                </a:solidFill>
                <a:latin typeface="Times New Roman" panose="02020603050405020304" pitchFamily="18" charset="0"/>
                <a:cs typeface="Times New Roman" panose="02020603050405020304" pitchFamily="18" charset="0"/>
              </a:rPr>
              <a:t>between hydrogen and nitrogen, </a:t>
            </a:r>
            <a:br>
              <a:rPr lang="en-US" sz="2000" dirty="0">
                <a:solidFill>
                  <a:srgbClr val="3333FF"/>
                </a:solidFill>
                <a:latin typeface="Times New Roman" panose="02020603050405020304" pitchFamily="18" charset="0"/>
                <a:cs typeface="Times New Roman" panose="02020603050405020304" pitchFamily="18" charset="0"/>
              </a:rPr>
            </a:br>
            <a:r>
              <a:rPr lang="en-US" sz="2000" dirty="0">
                <a:solidFill>
                  <a:srgbClr val="3333FF"/>
                </a:solidFill>
                <a:latin typeface="Times New Roman" panose="02020603050405020304" pitchFamily="18" charset="0"/>
                <a:cs typeface="Times New Roman" panose="02020603050405020304" pitchFamily="18" charset="0"/>
              </a:rPr>
              <a:t>pushing this reaction FORWARD</a:t>
            </a:r>
          </a:p>
        </p:txBody>
      </p:sp>
    </p:spTree>
    <p:extLst>
      <p:ext uri="{BB962C8B-B14F-4D97-AF65-F5344CB8AC3E}">
        <p14:creationId xmlns:p14="http://schemas.microsoft.com/office/powerpoint/2010/main" val="33610463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2265</TotalTime>
  <Words>9878</Words>
  <Application>Microsoft Office PowerPoint</Application>
  <PresentationFormat>On-screen Show (4:3)</PresentationFormat>
  <Paragraphs>1404</Paragraphs>
  <Slides>168</Slides>
  <Notes>10</Notes>
  <HiddenSlides>0</HiddenSlides>
  <MMClips>0</MMClips>
  <ScaleCrop>false</ScaleCrop>
  <HeadingPairs>
    <vt:vector size="6" baseType="variant">
      <vt:variant>
        <vt:lpstr>Fonts Used</vt:lpstr>
      </vt:variant>
      <vt:variant>
        <vt:i4>11</vt:i4>
      </vt:variant>
      <vt:variant>
        <vt:lpstr>Theme</vt:lpstr>
      </vt:variant>
      <vt:variant>
        <vt:i4>26</vt:i4>
      </vt:variant>
      <vt:variant>
        <vt:lpstr>Slide Titles</vt:lpstr>
      </vt:variant>
      <vt:variant>
        <vt:i4>168</vt:i4>
      </vt:variant>
    </vt:vector>
  </HeadingPairs>
  <TitlesOfParts>
    <vt:vector size="205" baseType="lpstr">
      <vt:lpstr>Arial</vt:lpstr>
      <vt:lpstr>Arial Black</vt:lpstr>
      <vt:lpstr>Bookman Old Style</vt:lpstr>
      <vt:lpstr>Calibri</vt:lpstr>
      <vt:lpstr>Century Schoolbook</vt:lpstr>
      <vt:lpstr>Comic Sans MS</vt:lpstr>
      <vt:lpstr>Dreaming Outloud Pro</vt:lpstr>
      <vt:lpstr>Jokerman</vt:lpstr>
      <vt:lpstr>Tahoma</vt:lpstr>
      <vt:lpstr>Times New Roman</vt:lpstr>
      <vt:lpstr>Verdana</vt:lpstr>
      <vt:lpstr>Default Design</vt:lpstr>
      <vt:lpstr>Office Theme</vt:lpstr>
      <vt:lpstr>1_Office Theme</vt:lpstr>
      <vt:lpstr>2_Office Theme</vt:lpstr>
      <vt:lpstr>3_Office Theme</vt:lpstr>
      <vt:lpstr>5_Office Theme</vt:lpstr>
      <vt:lpstr>1_Default Design</vt:lpstr>
      <vt:lpstr>2_Default Design</vt:lpstr>
      <vt:lpstr>3_Default Design</vt:lpstr>
      <vt:lpstr>4_Default Design</vt:lpstr>
      <vt:lpstr>5_Default Design</vt:lpstr>
      <vt:lpstr>10_Default Design</vt:lpstr>
      <vt:lpstr>12_Default Design</vt:lpstr>
      <vt:lpstr>14_Default Design</vt:lpstr>
      <vt:lpstr>15_Default Design</vt:lpstr>
      <vt:lpstr>6_Office Theme</vt:lpstr>
      <vt:lpstr>9_Office Theme</vt:lpstr>
      <vt:lpstr>12_Office Theme</vt:lpstr>
      <vt:lpstr>14_Office Theme</vt:lpstr>
      <vt:lpstr>15_Office Theme</vt:lpstr>
      <vt:lpstr>16_Office Theme</vt:lpstr>
      <vt:lpstr>18_Office Theme</vt:lpstr>
      <vt:lpstr>20_Office Theme</vt:lpstr>
      <vt:lpstr>21_Office Theme</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Kinetics Class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Kinetics Class #1</dc:title>
  <dc:creator>charlie b</dc:creator>
  <cp:lastModifiedBy>ARBUISO, CHARLES B</cp:lastModifiedBy>
  <cp:revision>257</cp:revision>
  <dcterms:created xsi:type="dcterms:W3CDTF">2012-03-28T01:01:47Z</dcterms:created>
  <dcterms:modified xsi:type="dcterms:W3CDTF">2023-04-01T22:19:20Z</dcterms:modified>
</cp:coreProperties>
</file>